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2.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3" r:id="rId3"/>
    <p:sldMasterId id="2147483665" r:id="rId4"/>
    <p:sldMasterId id="2147483677" r:id="rId5"/>
  </p:sldMasterIdLst>
  <p:notesMasterIdLst>
    <p:notesMasterId r:id="rId41"/>
  </p:notesMasterIdLst>
  <p:sldIdLst>
    <p:sldId id="256" r:id="rId6"/>
    <p:sldId id="270" r:id="rId7"/>
    <p:sldId id="291" r:id="rId8"/>
    <p:sldId id="285" r:id="rId9"/>
    <p:sldId id="292" r:id="rId10"/>
    <p:sldId id="290" r:id="rId11"/>
    <p:sldId id="959" r:id="rId12"/>
    <p:sldId id="915" r:id="rId13"/>
    <p:sldId id="916" r:id="rId14"/>
    <p:sldId id="396" r:id="rId15"/>
    <p:sldId id="887" r:id="rId16"/>
    <p:sldId id="890" r:id="rId17"/>
    <p:sldId id="958" r:id="rId18"/>
    <p:sldId id="901" r:id="rId19"/>
    <p:sldId id="902" r:id="rId20"/>
    <p:sldId id="903" r:id="rId21"/>
    <p:sldId id="640" r:id="rId22"/>
    <p:sldId id="495" r:id="rId23"/>
    <p:sldId id="488" r:id="rId24"/>
    <p:sldId id="907" r:id="rId25"/>
    <p:sldId id="910" r:id="rId26"/>
    <p:sldId id="492" r:id="rId27"/>
    <p:sldId id="387" r:id="rId28"/>
    <p:sldId id="777" r:id="rId29"/>
    <p:sldId id="960" r:id="rId30"/>
    <p:sldId id="956" r:id="rId31"/>
    <p:sldId id="702" r:id="rId32"/>
    <p:sldId id="703" r:id="rId33"/>
    <p:sldId id="480" r:id="rId34"/>
    <p:sldId id="272" r:id="rId35"/>
    <p:sldId id="961" r:id="rId36"/>
    <p:sldId id="288" r:id="rId37"/>
    <p:sldId id="295" r:id="rId38"/>
    <p:sldId id="279" r:id="rId39"/>
    <p:sldId id="283"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mj" initials="jmw" lastIdx="3" clrIdx="0">
    <p:extLst>
      <p:ext uri="{19B8F6BF-5375-455C-9EA6-DF929625EA0E}">
        <p15:presenceInfo xmlns:p15="http://schemas.microsoft.com/office/powerpoint/2012/main" userId="wm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028"/>
    <a:srgbClr val="BA0C28"/>
    <a:srgbClr val="BE0B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64" autoAdjust="0"/>
    <p:restoredTop sz="68433" autoAdjust="0"/>
  </p:normalViewPr>
  <p:slideViewPr>
    <p:cSldViewPr snapToGrid="0" snapToObjects="1">
      <p:cViewPr varScale="1">
        <p:scale>
          <a:sx n="62" d="100"/>
          <a:sy n="62" d="100"/>
        </p:scale>
        <p:origin x="1356" y="78"/>
      </p:cViewPr>
      <p:guideLst>
        <p:guide orient="horz" pos="2160"/>
        <p:guide pos="2880"/>
      </p:guideLst>
    </p:cSldViewPr>
  </p:slideViewPr>
  <p:notesTextViewPr>
    <p:cViewPr>
      <p:scale>
        <a:sx n="93" d="100"/>
        <a:sy n="93" d="100"/>
      </p:scale>
      <p:origin x="0" y="0"/>
    </p:cViewPr>
  </p:notesTextViewPr>
  <p:notesViewPr>
    <p:cSldViewPr snapToGrid="0" snapToObjects="1">
      <p:cViewPr varScale="1">
        <p:scale>
          <a:sx n="86" d="100"/>
          <a:sy n="86" d="100"/>
        </p:scale>
        <p:origin x="19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2-27T06:27:48.728" idx="1">
    <p:pos x="10" y="10"/>
    <p:text>Transitions from Slide 16 to Slide 17, then for an instant, while Slide 17 audio is playing, Slide 16 appears for less than one second, then back to Slide 17.  Slide 17 audio is not interrupted.  No idea why this is happening.  JW 12/27/2016</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12-27T07:34:33.021" idx="2">
    <p:pos x="10" y="10"/>
    <p:text>Transitions from Slide 42 to Slide 43, then for an instant, while Slide 43 audio is playing, Slide 42 appears for less than one second, then back to Slide 43.  Slide 43 audio is not interrupted.  No idea why this is happening.  JW 12/27/2016</p:text>
    <p:extLst>
      <p:ext uri="{C676402C-5697-4E1C-873F-D02D1690AC5C}">
        <p15:threadingInfo xmlns:p15="http://schemas.microsoft.com/office/powerpoint/2012/main" timeZoneBias="360"/>
      </p:ext>
    </p:extLst>
  </p:cm>
  <p:cm authorId="1" dt="2016-12-27T14:00:54.267" idx="3">
    <p:pos x="10" y="106"/>
    <p:text>The transition worked perfectly the next time the PPT was converted to Video.</p:text>
    <p:extLst>
      <p:ext uri="{C676402C-5697-4E1C-873F-D02D1690AC5C}">
        <p15:threadingInfo xmlns:p15="http://schemas.microsoft.com/office/powerpoint/2012/main" timeZoneBias="360">
          <p15:parentCm authorId="1"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3FB4A-5B68-4DA2-B7E9-35E2B9C07CB6}" type="datetimeFigureOut">
              <a:rPr lang="en-US" smtClean="0"/>
              <a:t>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9352F-E6E4-4B28-9944-5689577030BF}" type="slidenum">
              <a:rPr lang="en-US" smtClean="0"/>
              <a:t>‹#›</a:t>
            </a:fld>
            <a:endParaRPr lang="en-US"/>
          </a:p>
        </p:txBody>
      </p:sp>
    </p:spTree>
    <p:extLst>
      <p:ext uri="{BB962C8B-B14F-4D97-AF65-F5344CB8AC3E}">
        <p14:creationId xmlns:p14="http://schemas.microsoft.com/office/powerpoint/2010/main" val="311819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9/11/2022 Updated Slide 1 with 3-ring binder Tab number. Deleted Slide 17 (municipal extensions) – moved slide to slides group 301 (Functional Classification). Added clarifications to the two Cost Effective Analysis slides (24 and 25 in the 2/24/2022 version and now slides 23 and 24. Deleted slides 33 (Johnson SE exercise) and 34 (Wayne NW exercise).  Revamped exercises slides 31 (Friend South), 32 (In McCook), and 33 (Petersburg NE).  Now a total of 35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2/24/2022 Updated Slide 10 (3R Thresholds). Hid slides that were numbered 30-35 in the 10/11/2021 version, numbered 31-36 in the current version; each showed a project to assign for an exercise. Inserted new slide 30 to indicate it is time for exercises.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10/11/2021 Re-did slide 25 because it wasn’t printing properly in the Notes Pages layout.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9/9/2021 Hid Slides 2 and 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8/13/2021 Deleted slides 5-7 (Plickers)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6/23/2021 Added slides 10, 11 and 12 and added a bullet to slide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5/21/2021 Updated several slides with references to exam questions.</a:t>
            </a:r>
          </a:p>
          <a:p>
            <a:r>
              <a:rPr lang="en-US" i="1" dirty="0"/>
              <a:t>2/3/2020 Updated.  Slide 4 minor clarification.  Added Wayne NW slide 13 as a hands-on class exercise.  Slide 14 Petersburg NE will be time permitting. Previous version 8/14/2019.      </a:t>
            </a:r>
          </a:p>
          <a:p>
            <a:r>
              <a:rPr lang="en-US" i="1" dirty="0"/>
              <a:t>8/14/2019 Updated.  Previous version 2/2/2019.  Deleted three slides.  Deleted Slides 3 and 5 (of 2/2/2019 version) – status of 428 NAC 2 already covered in Session 400.  Deleted Slide 8 because FHWA archived </a:t>
            </a:r>
            <a:r>
              <a:rPr lang="en-US" i="0" dirty="0"/>
              <a:t>Mitigation Strategies for Design Exceptions – July 2007</a:t>
            </a:r>
            <a:r>
              <a:rPr lang="en-US" i="1" dirty="0"/>
              <a:t>.    </a:t>
            </a:r>
          </a:p>
          <a:p>
            <a:r>
              <a:rPr lang="en-US" i="1" dirty="0"/>
              <a:t>16 total slides, 2 hidden, makes 14 slides for presentation. </a:t>
            </a:r>
          </a:p>
          <a:p>
            <a:endParaRPr lang="en-US" dirty="0"/>
          </a:p>
          <a:p>
            <a:r>
              <a:rPr lang="en-US" dirty="0"/>
              <a:t>Pre-Workshop Course on Nebraska’s Standards for Highways, Roads and Streets</a:t>
            </a:r>
          </a:p>
          <a:p>
            <a:endParaRPr lang="en-US" dirty="0"/>
          </a:p>
          <a:p>
            <a:r>
              <a:rPr lang="en-US" dirty="0"/>
              <a:t>198 minutes (3 hours 18 minutes)</a:t>
            </a:r>
          </a:p>
        </p:txBody>
      </p:sp>
      <p:sp>
        <p:nvSpPr>
          <p:cNvPr id="4" name="Slide Number Placeholder 3"/>
          <p:cNvSpPr>
            <a:spLocks noGrp="1"/>
          </p:cNvSpPr>
          <p:nvPr>
            <p:ph type="sldNum" sz="quarter" idx="10"/>
          </p:nvPr>
        </p:nvSpPr>
        <p:spPr/>
        <p:txBody>
          <a:bodyPr/>
          <a:lstStyle/>
          <a:p>
            <a:fld id="{DA49352F-E6E4-4B28-9944-5689577030BF}" type="slidenum">
              <a:rPr lang="en-US" smtClean="0"/>
              <a:t>1</a:t>
            </a:fld>
            <a:endParaRPr lang="en-US"/>
          </a:p>
        </p:txBody>
      </p:sp>
    </p:spTree>
    <p:extLst>
      <p:ext uri="{BB962C8B-B14F-4D97-AF65-F5344CB8AC3E}">
        <p14:creationId xmlns:p14="http://schemas.microsoft.com/office/powerpoint/2010/main" val="1259872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0" i="1" baseline="0" dirty="0"/>
              <a:t>2/24/2022 Changed “Boundaries” in headline and left side banner to “Thresholds”  </a:t>
            </a:r>
          </a:p>
          <a:p>
            <a:endParaRPr lang="en-US" b="1" baseline="0" dirty="0"/>
          </a:p>
          <a:p>
            <a:r>
              <a:rPr lang="en-US" b="1" baseline="0" dirty="0"/>
              <a:t>PIIIQ3</a:t>
            </a:r>
            <a:r>
              <a:rPr lang="en-US" b="0" baseline="0" dirty="0"/>
              <a:t> show table with scope of work in the leftmost column, the other columns being Maintenance, 3R and N&amp;R</a:t>
            </a:r>
          </a:p>
          <a:p>
            <a:endParaRPr lang="en-US" b="0" baseline="0" dirty="0"/>
          </a:p>
          <a:p>
            <a:r>
              <a:rPr lang="en-US" b="1" baseline="0" dirty="0"/>
              <a:t>PIIIQ2</a:t>
            </a:r>
            <a:r>
              <a:rPr lang="en-US" b="0" baseline="0" dirty="0"/>
              <a:t> cost effective analysis discussed in video B07 (slides 46-52) and also in 428NAC2 </a:t>
            </a:r>
            <a:r>
              <a:rPr lang="en-US" b="0" baseline="0" dirty="0" err="1"/>
              <a:t>pg</a:t>
            </a:r>
            <a:r>
              <a:rPr lang="en-US" b="0" baseline="0" dirty="0"/>
              <a:t> 41 – What is the purpose of doing a CB analysis?  (</a:t>
            </a:r>
            <a:r>
              <a:rPr lang="en-US" b="0" i="1" baseline="0" dirty="0"/>
              <a:t>let the class answer</a:t>
            </a:r>
            <a:r>
              <a:rPr lang="en-US" b="0" baseline="0" dirty="0"/>
              <a:t>).  </a:t>
            </a:r>
            <a:r>
              <a:rPr lang="en-US" b="0" i="1" baseline="0" dirty="0"/>
              <a:t>Class should also answer </a:t>
            </a:r>
            <a:r>
              <a:rPr lang="en-US" b="0" baseline="0" dirty="0"/>
              <a:t>What are typical costs to include?  What are typical benefits to include?      </a:t>
            </a:r>
            <a:endParaRPr lang="en-US" b="1" baseline="0" dirty="0"/>
          </a:p>
          <a:p>
            <a:endParaRPr lang="en-US" baseline="0" dirty="0"/>
          </a:p>
          <a:p>
            <a:r>
              <a:rPr lang="en-US" baseline="0" dirty="0"/>
              <a:t>There are four ways the design standards distinguish a 3R scope of work from the other types of work.  </a:t>
            </a:r>
          </a:p>
          <a:p>
            <a:endParaRPr lang="en-US" baseline="0" dirty="0"/>
          </a:p>
          <a:p>
            <a:r>
              <a:rPr lang="en-US" baseline="0" dirty="0"/>
              <a:t>READ THEM</a:t>
            </a:r>
          </a:p>
          <a:p>
            <a:endParaRPr lang="en-US" baseline="0" dirty="0"/>
          </a:p>
          <a:p>
            <a:r>
              <a:rPr lang="en-US" baseline="0" dirty="0"/>
              <a:t>The following screens discuss each of these.  </a:t>
            </a:r>
          </a:p>
          <a:p>
            <a:endParaRPr lang="en-US" baseline="0" dirty="0"/>
          </a:p>
          <a:p>
            <a:r>
              <a:rPr lang="en-US" baseline="0" dirty="0"/>
              <a:t>Except Bridges and Structures, which are addressed in a separate video</a:t>
            </a:r>
          </a:p>
          <a:p>
            <a:endParaRPr lang="en-US" baseline="0" dirty="0"/>
          </a:p>
          <a:p>
            <a:r>
              <a:rPr lang="en-US" baseline="0" dirty="0"/>
              <a:t>Typically, maintenance is defined, and reconstruction is defined, so 3R usually ends up being whatever scope is in between.  </a:t>
            </a:r>
          </a:p>
          <a:p>
            <a:endParaRPr lang="en-US" baseline="0" dirty="0"/>
          </a:p>
          <a:p>
            <a:r>
              <a:rPr lang="en-US" baseline="0" dirty="0"/>
              <a:t>That is a simplification, but it generally holds true.  </a:t>
            </a:r>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514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89317" y="5198852"/>
            <a:ext cx="5525219" cy="994913"/>
          </a:xfrm>
          <a:prstGeom prst="rect">
            <a:avLst/>
          </a:prstGeom>
          <a:noFill/>
        </p:spPr>
        <p:txBody>
          <a:bodyPr wrap="square" anchor="t"/>
          <a:lstStyle>
            <a:lvl1pPr lvl="0">
              <a:defRPr/>
            </a:lvl1pPr>
          </a:lstStyle>
          <a:p>
            <a:pPr lvl="0"/>
            <a:r>
              <a:rPr lang="en-US" sz="1200" kern="1200" dirty="0">
                <a:solidFill>
                  <a:schemeClr val="tx1"/>
                </a:solidFill>
                <a:effectLst/>
                <a:latin typeface="+mn-lt"/>
                <a:ea typeface="+mn-ea"/>
                <a:cs typeface="+mn-cs"/>
              </a:rPr>
              <a:t>Note 8 covers</a:t>
            </a:r>
            <a:r>
              <a:rPr lang="en-US" sz="1200" kern="1200" baseline="0" dirty="0">
                <a:solidFill>
                  <a:schemeClr val="tx1"/>
                </a:solidFill>
                <a:effectLst/>
                <a:latin typeface="+mn-lt"/>
                <a:ea typeface="+mn-ea"/>
                <a:cs typeface="+mn-cs"/>
              </a:rPr>
              <a:t> the first </a:t>
            </a:r>
            <a:r>
              <a:rPr lang="en-US" sz="1200" b="1" kern="1200" baseline="0" dirty="0">
                <a:solidFill>
                  <a:schemeClr val="tx1"/>
                </a:solidFill>
                <a:effectLst/>
                <a:latin typeface="+mn-lt"/>
                <a:ea typeface="+mn-ea"/>
                <a:cs typeface="+mn-cs"/>
              </a:rPr>
              <a:t>design</a:t>
            </a:r>
            <a:r>
              <a:rPr lang="en-US" sz="1200" kern="1200" baseline="0" dirty="0">
                <a:solidFill>
                  <a:schemeClr val="tx1"/>
                </a:solidFill>
                <a:effectLst/>
                <a:latin typeface="+mn-lt"/>
                <a:ea typeface="+mn-ea"/>
                <a:cs typeface="+mn-cs"/>
              </a:rPr>
              <a:t> criteria: design speed.  Some consider design speed to be the most important design criteria; several other design criteria are a function of design speed.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In the first paragraph, design speed is required to be equal to or greater than the speed limit that is anticipated to be posted following construction, or the statutory speed limit in statutes 60-6,186 and 60-6,190.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The second paragraph addresses the different design speeds and how they are presented in the standards tables.</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The first sentence points out that, in the Urban Area standards tables, the minimum (lowest allowed) design speed is listed along with the maximum (highest allowed) design speed.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 The last sentence says that any design criterion that is a function of design speed must be based on the applicable AASHTO formula or value.  The values for the minimum and maximum deign speeds are shown in design standards tables,.  For design speeds in between the lowest and highest, designers need to, for any criteria that is a function of design speed, refer to the AASHTO Green Book and calculate or look up the appropriate value.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Let’s look at an example.  </a:t>
            </a:r>
          </a:p>
          <a:p>
            <a:pPr lvl="0"/>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NOT FOR AUDIO</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Same requirements, with additional information and guidance.  Stopping sight distance is included as a criteria in the proposed tables.  Like 001.16(4), Note 8 refers to Neb. Rev. Stat. §60-6,190. </a:t>
            </a:r>
          </a:p>
          <a:p>
            <a:pPr lvl="0"/>
            <a:endParaRPr lang="en-US" sz="1200" kern="1200" dirty="0">
              <a:solidFill>
                <a:schemeClr val="tx1"/>
              </a:solidFill>
              <a:effectLst/>
              <a:latin typeface="+mn-lt"/>
              <a:ea typeface="+mn-ea"/>
              <a:cs typeface="+mn-cs"/>
            </a:endParaRPr>
          </a:p>
          <a:p>
            <a:pPr lvl="0" algn="l">
              <a:buChar char="•"/>
            </a:pPr>
            <a:r>
              <a:rPr lang="en-US" dirty="0">
                <a:latin typeface="+mn-lt"/>
              </a:rPr>
              <a:t>Key Controlling Criteria</a:t>
            </a:r>
          </a:p>
          <a:p>
            <a:pPr marL="914388" lvl="1" indent="-457200">
              <a:buFont typeface="Wingdings" panose="05000000000000000000" pitchFamily="2" charset="2"/>
              <a:buChar char="Ø"/>
            </a:pPr>
            <a:r>
              <a:rPr lang="en-US" dirty="0">
                <a:latin typeface="+mn-lt"/>
              </a:rPr>
              <a:t>Many criteria calculated based on design speed</a:t>
            </a:r>
          </a:p>
          <a:p>
            <a:pPr lvl="0" algn="l">
              <a:buChar char="•"/>
            </a:pPr>
            <a:r>
              <a:rPr lang="en-US" dirty="0">
                <a:latin typeface="+mn-lt"/>
              </a:rPr>
              <a:t>Urban Tables</a:t>
            </a:r>
          </a:p>
          <a:p>
            <a:pPr lvl="1" algn="l">
              <a:buChar char="•"/>
            </a:pPr>
            <a:r>
              <a:rPr lang="en-US" dirty="0">
                <a:latin typeface="+mn-lt"/>
              </a:rPr>
              <a:t>Design speed between values shown in table</a:t>
            </a:r>
          </a:p>
          <a:p>
            <a:r>
              <a:rPr lang="en-US" dirty="0">
                <a:latin typeface="+mn-lt"/>
              </a:rPr>
              <a:t>Rural and Scenic-Recreation Tables</a:t>
            </a:r>
          </a:p>
          <a:p>
            <a:pPr marL="914377" lvl="1" indent="-457189">
              <a:buFont typeface="Arial" panose="020B0604020202020204" pitchFamily="34" charset="0"/>
              <a:buChar char="•"/>
            </a:pPr>
            <a:r>
              <a:rPr lang="en-US" dirty="0">
                <a:latin typeface="+mn-lt"/>
              </a:rPr>
              <a:t>50 MPH and 55 MPH</a:t>
            </a:r>
          </a:p>
          <a:p>
            <a:pPr marL="914377" lvl="1" indent="-457189">
              <a:buFont typeface="Arial" panose="020B0604020202020204" pitchFamily="34" charset="0"/>
              <a:buChar char="•"/>
            </a:pPr>
            <a:r>
              <a:rPr lang="en-US" dirty="0">
                <a:latin typeface="+mn-lt"/>
              </a:rPr>
              <a:t>ADT &lt; 50 VPD, Constrained Situations</a:t>
            </a:r>
          </a:p>
          <a:p>
            <a:pPr marL="1314418" lvl="2" indent="-457189">
              <a:buFont typeface="Arial" panose="020B0604020202020204" pitchFamily="34" charset="0"/>
              <a:buChar char="•"/>
            </a:pPr>
            <a:r>
              <a:rPr lang="en-US" dirty="0">
                <a:latin typeface="+mn-lt"/>
              </a:rPr>
              <a:t>ROW and Environmental Impacts, Terrain and Costs </a:t>
            </a:r>
          </a:p>
          <a:p>
            <a:pPr marL="1314418" lvl="2" indent="-457189">
              <a:buFont typeface="Arial" panose="020B0604020202020204" pitchFamily="34" charset="0"/>
              <a:buChar char="•"/>
            </a:pPr>
            <a:r>
              <a:rPr lang="en-US" dirty="0">
                <a:latin typeface="+mn-lt"/>
              </a:rPr>
              <a:t>Refer to notes 12, 13 and 14</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8317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89317" y="5198852"/>
            <a:ext cx="5525219" cy="994913"/>
          </a:xfrm>
          <a:prstGeom prst="rect">
            <a:avLst/>
          </a:prstGeom>
          <a:noFill/>
        </p:spPr>
        <p:txBody>
          <a:bodyPr wrap="square" anchor="t"/>
          <a:lstStyle>
            <a:lvl1pPr lvl="0">
              <a:defRPr/>
            </a:lvl1pPr>
          </a:lstStyle>
          <a:p>
            <a:pPr lvl="0"/>
            <a:r>
              <a:rPr lang="en-US" dirty="0"/>
              <a:t>This screen</a:t>
            </a:r>
            <a:r>
              <a:rPr lang="en-US" baseline="0" dirty="0"/>
              <a:t> shows Table D, Urban Area design standards table, on pages 57 and 58.  It is for the National Functional Classification of </a:t>
            </a:r>
            <a:r>
              <a:rPr lang="en-US" b="1" baseline="0" dirty="0"/>
              <a:t>Major Collector</a:t>
            </a:r>
            <a:r>
              <a:rPr lang="en-US" baseline="0" dirty="0"/>
              <a:t>.  </a:t>
            </a:r>
          </a:p>
          <a:p>
            <a:pPr lvl="0"/>
            <a:endParaRPr lang="en-US" baseline="0" dirty="0"/>
          </a:p>
          <a:p>
            <a:pPr lvl="0"/>
            <a:r>
              <a:rPr lang="en-US" baseline="0" dirty="0"/>
              <a:t>30 MPH is the minimum design speed, and 45 MPH is the maximum design speed allowed for this set of standards.  </a:t>
            </a:r>
          </a:p>
          <a:p>
            <a:pPr lvl="0"/>
            <a:endParaRPr lang="en-US" baseline="0" dirty="0"/>
          </a:p>
          <a:p>
            <a:pPr lvl="0"/>
            <a:r>
              <a:rPr lang="en-US" baseline="0" dirty="0"/>
              <a:t>45 MPH is the maximum allowed for all four of the  Urban Area design standards tables.   </a:t>
            </a:r>
          </a:p>
          <a:p>
            <a:pPr lvl="0"/>
            <a:endParaRPr lang="en-US" baseline="0" dirty="0"/>
          </a:p>
          <a:p>
            <a:pPr lvl="0"/>
            <a:r>
              <a:rPr lang="en-US" baseline="0" dirty="0"/>
              <a:t>Standards criteria that are a function of design speed are shown on this screen.  </a:t>
            </a:r>
          </a:p>
          <a:p>
            <a:pPr lvl="0"/>
            <a:endParaRPr lang="en-US" baseline="0" dirty="0"/>
          </a:p>
          <a:p>
            <a:pPr lvl="0"/>
            <a:r>
              <a:rPr lang="en-US" baseline="0" dirty="0"/>
              <a:t>The values associated with the lowest design speed are in regular font,</a:t>
            </a:r>
          </a:p>
          <a:p>
            <a:pPr lvl="0"/>
            <a:endParaRPr lang="en-US" baseline="0" dirty="0"/>
          </a:p>
          <a:p>
            <a:pPr lvl="0"/>
            <a:r>
              <a:rPr lang="en-US" baseline="0" dirty="0"/>
              <a:t>The values associated with the highest design speed are in italics font.  </a:t>
            </a:r>
          </a:p>
          <a:p>
            <a:pPr lvl="0"/>
            <a:endParaRPr lang="en-US" baseline="0" dirty="0"/>
          </a:p>
          <a:p>
            <a:pPr lvl="0"/>
            <a:r>
              <a:rPr lang="en-US" baseline="0" dirty="0"/>
              <a:t>Each table provides all of the values for the lowest design speed and the highest design speed.  If the design speed is in between, the values that are a function of design speed will also be in between the values shown in the table for their respective criterion.  </a:t>
            </a:r>
          </a:p>
          <a:p>
            <a:pPr lvl="0"/>
            <a:endParaRPr lang="en-US" baseline="0" dirty="0"/>
          </a:p>
          <a:p>
            <a:pPr lvl="0"/>
            <a:r>
              <a:rPr lang="en-US" dirty="0"/>
              <a:t>Let’s do an example.  </a:t>
            </a:r>
          </a:p>
          <a:p>
            <a:pPr lvl="0"/>
            <a:endParaRPr lang="en-US" dirty="0"/>
          </a:p>
          <a:p>
            <a:pPr lvl="0"/>
            <a:r>
              <a:rPr lang="en-US" dirty="0"/>
              <a:t>Assume the street is paved, will</a:t>
            </a:r>
            <a:r>
              <a:rPr lang="en-US" baseline="0" dirty="0"/>
              <a:t> have a superelevation of 4%, </a:t>
            </a:r>
            <a:r>
              <a:rPr lang="en-US" dirty="0"/>
              <a:t>and the design speed is 35</a:t>
            </a:r>
            <a:r>
              <a:rPr lang="en-US" baseline="0" dirty="0"/>
              <a:t> MPH.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630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5/22/2021 Added notes related to exam question</a:t>
            </a:r>
          </a:p>
          <a:p>
            <a:r>
              <a:rPr lang="en-US" i="0" dirty="0"/>
              <a:t>7/25/2020</a:t>
            </a:r>
            <a:r>
              <a:rPr lang="en-US" i="1" dirty="0"/>
              <a:t> Updated slide – added “(next slides)”</a:t>
            </a:r>
          </a:p>
          <a:p>
            <a:endParaRPr lang="en-US" i="1" dirty="0"/>
          </a:p>
          <a:p>
            <a:r>
              <a:rPr lang="en-US" b="1" i="0" dirty="0"/>
              <a:t>PIIIQ4</a:t>
            </a:r>
            <a:r>
              <a:rPr lang="en-US" i="0" dirty="0"/>
              <a:t> What reason does the MDS give that would allow design speeds in rural areas to be reduced to as low as 40 mph?  Also, to what roads would this apply to?  </a:t>
            </a:r>
            <a:r>
              <a:rPr lang="en-US" i="1" dirty="0"/>
              <a:t>Class should be able to answer these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10FC0B-6082-4DFF-8909-DDAEBF2790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660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12 addresses Horizontal Alignment and Superelevation standards for roads and streets.  </a:t>
            </a:r>
          </a:p>
          <a:p>
            <a:endParaRPr lang="en-US" dirty="0"/>
          </a:p>
          <a:p>
            <a:r>
              <a:rPr lang="en-US" dirty="0"/>
              <a:t>The first sentence</a:t>
            </a:r>
            <a:r>
              <a:rPr lang="en-US" baseline="0" dirty="0"/>
              <a:t> says that, for 3R work, a cost effective analysis is not a minimum requirement </a:t>
            </a:r>
            <a:r>
              <a:rPr lang="en-US" b="1" baseline="0" dirty="0"/>
              <a:t>if </a:t>
            </a:r>
            <a:r>
              <a:rPr lang="en-US" baseline="0" dirty="0"/>
              <a:t>the traffic volume is less than 750 VPD.  </a:t>
            </a:r>
            <a:endParaRPr lang="en-US" dirty="0"/>
          </a:p>
          <a:p>
            <a:endParaRPr lang="en-US" baseline="0" dirty="0"/>
          </a:p>
          <a:p>
            <a:r>
              <a:rPr lang="en-US" baseline="0" dirty="0"/>
              <a:t>Where </a:t>
            </a:r>
            <a:r>
              <a:rPr lang="en-US" b="1" baseline="0" dirty="0"/>
              <a:t>Urban</a:t>
            </a:r>
            <a:r>
              <a:rPr lang="en-US" baseline="0" dirty="0"/>
              <a:t> Area standards apply, the </a:t>
            </a:r>
            <a:r>
              <a:rPr lang="en-US" b="1" baseline="0" dirty="0"/>
              <a:t>second </a:t>
            </a:r>
            <a:r>
              <a:rPr lang="en-US" baseline="0" dirty="0"/>
              <a:t>sentence allows a minimum horizontal radius of </a:t>
            </a:r>
            <a:r>
              <a:rPr lang="en-US" b="1" baseline="0" dirty="0"/>
              <a:t>100 ft </a:t>
            </a:r>
            <a:r>
              <a:rPr lang="en-US" baseline="0" dirty="0"/>
              <a:t>under the following conditions:</a:t>
            </a:r>
          </a:p>
          <a:p>
            <a:pPr marL="171450" indent="-171450">
              <a:buFont typeface="Arial" panose="020B0604020202020204" pitchFamily="34" charset="0"/>
              <a:buChar char="•"/>
            </a:pPr>
            <a:r>
              <a:rPr lang="en-US" baseline="0" dirty="0"/>
              <a:t>The National Functional Classification is Local, and </a:t>
            </a:r>
          </a:p>
          <a:p>
            <a:pPr marL="171450" indent="-171450">
              <a:buFont typeface="Arial" panose="020B0604020202020204" pitchFamily="34" charset="0"/>
              <a:buChar char="•"/>
            </a:pPr>
            <a:r>
              <a:rPr lang="en-US" baseline="0" dirty="0"/>
              <a:t>The design speed is 30 MPH or less. </a:t>
            </a:r>
          </a:p>
          <a:p>
            <a:endParaRPr lang="en-US" baseline="0" dirty="0"/>
          </a:p>
          <a:p>
            <a:r>
              <a:rPr lang="en-US" baseline="0" dirty="0"/>
              <a:t>The bottom part of the note allows some design flexibility, under certain conditions, if a </a:t>
            </a:r>
            <a:r>
              <a:rPr lang="en-US" b="1" baseline="0" dirty="0"/>
              <a:t>constrained situation </a:t>
            </a:r>
            <a:r>
              <a:rPr lang="en-US" baseline="0" dirty="0"/>
              <a:t>occurs when and where </a:t>
            </a:r>
            <a:r>
              <a:rPr lang="en-US" b="1" baseline="0" dirty="0"/>
              <a:t>Rural</a:t>
            </a:r>
            <a:r>
              <a:rPr lang="en-US" baseline="0" dirty="0"/>
              <a:t> Area standards are applied.  </a:t>
            </a:r>
          </a:p>
          <a:p>
            <a:endParaRPr lang="en-US" baseline="0" dirty="0"/>
          </a:p>
          <a:p>
            <a:r>
              <a:rPr lang="en-US" baseline="0" dirty="0"/>
              <a:t>A </a:t>
            </a:r>
            <a:r>
              <a:rPr lang="en-US" b="1" baseline="0" dirty="0"/>
              <a:t>Constrained Situation </a:t>
            </a:r>
            <a:r>
              <a:rPr lang="en-US" baseline="0" dirty="0"/>
              <a:t>is defined on page 42 as a site-specific condition such as terrain, right-of-way, social impact, environmental impacts, and/or cost that may make meeting a design standard impractical.  </a:t>
            </a:r>
          </a:p>
          <a:p>
            <a:endParaRPr lang="en-US" baseline="0" dirty="0"/>
          </a:p>
          <a:p>
            <a:r>
              <a:rPr lang="en-US" baseline="0" dirty="0"/>
              <a:t>A horizontal curve is allowed a design speed </a:t>
            </a:r>
            <a:r>
              <a:rPr lang="en-US" b="1" baseline="0" dirty="0"/>
              <a:t>as low as</a:t>
            </a:r>
            <a:r>
              <a:rPr lang="en-US" baseline="0" dirty="0"/>
              <a:t> </a:t>
            </a:r>
            <a:r>
              <a:rPr lang="en-US" b="1" baseline="0" dirty="0"/>
              <a:t>40 MPH </a:t>
            </a:r>
            <a:r>
              <a:rPr lang="en-US" baseline="0" dirty="0"/>
              <a:t>under these conditions:</a:t>
            </a:r>
          </a:p>
          <a:p>
            <a:pPr marL="228600" indent="-228600">
              <a:buFont typeface="+mj-lt"/>
              <a:buAutoNum type="arabicPeriod"/>
            </a:pPr>
            <a:r>
              <a:rPr lang="en-US" b="1" baseline="0" dirty="0"/>
              <a:t>Rural </a:t>
            </a:r>
            <a:r>
              <a:rPr lang="en-US" baseline="0" dirty="0"/>
              <a:t>Area standards apply, and </a:t>
            </a:r>
          </a:p>
          <a:p>
            <a:pPr marL="228600" indent="-228600">
              <a:buFont typeface="+mj-lt"/>
              <a:buAutoNum type="arabicPeriod"/>
            </a:pPr>
            <a:r>
              <a:rPr lang="en-US" baseline="0" dirty="0"/>
              <a:t>The road is </a:t>
            </a:r>
            <a:r>
              <a:rPr lang="en-US" b="1" baseline="0" dirty="0"/>
              <a:t>not paved </a:t>
            </a:r>
            <a:r>
              <a:rPr lang="en-US" baseline="0" dirty="0"/>
              <a:t>(or paved because Note 10 allowed it), and </a:t>
            </a:r>
          </a:p>
          <a:p>
            <a:pPr marL="228600" indent="-228600">
              <a:buFont typeface="+mj-lt"/>
              <a:buAutoNum type="arabicPeriod"/>
            </a:pPr>
            <a:r>
              <a:rPr lang="en-US" baseline="0" dirty="0"/>
              <a:t>National Functional Classification of </a:t>
            </a:r>
            <a:r>
              <a:rPr lang="en-US" b="1" baseline="0" dirty="0"/>
              <a:t>Minor Collector </a:t>
            </a:r>
            <a:r>
              <a:rPr lang="en-US" baseline="0" dirty="0"/>
              <a:t>or </a:t>
            </a:r>
            <a:r>
              <a:rPr lang="en-US" b="1" baseline="0" dirty="0"/>
              <a:t>Local</a:t>
            </a:r>
            <a:r>
              <a:rPr lang="en-US" baseline="0" dirty="0"/>
              <a:t> (</a:t>
            </a:r>
            <a:r>
              <a:rPr lang="en-US" b="1" baseline="0" dirty="0"/>
              <a:t>not</a:t>
            </a:r>
            <a:r>
              <a:rPr lang="en-US" baseline="0" dirty="0"/>
              <a:t> including those that have the optional SFC of Minimum Maintenance or Remote Residential), and </a:t>
            </a:r>
          </a:p>
          <a:p>
            <a:pPr marL="228600" indent="-228600">
              <a:buFont typeface="+mj-lt"/>
              <a:buAutoNum type="arabicPeriod"/>
            </a:pPr>
            <a:r>
              <a:rPr lang="en-US" baseline="0" dirty="0"/>
              <a:t>The traffic volume is less than </a:t>
            </a:r>
            <a:r>
              <a:rPr lang="en-US" b="1" baseline="0" dirty="0"/>
              <a:t>50</a:t>
            </a:r>
            <a:r>
              <a:rPr lang="en-US" baseline="0" dirty="0"/>
              <a:t> VPD (or, in the case of Scenic-Recreation roads, 250 VPD).  </a:t>
            </a:r>
          </a:p>
          <a:p>
            <a:r>
              <a:rPr lang="en-US" baseline="0" dirty="0"/>
              <a:t>The lower design speed applies also to </a:t>
            </a:r>
            <a:r>
              <a:rPr lang="en-US" b="1" baseline="0" dirty="0"/>
              <a:t>stopping sight distance</a:t>
            </a:r>
            <a:r>
              <a:rPr lang="en-US" baseline="0" dirty="0"/>
              <a: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657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13 addresses Vertical Alignment standards for roads and streets.  </a:t>
            </a:r>
          </a:p>
          <a:p>
            <a:endParaRPr lang="en-US" dirty="0"/>
          </a:p>
          <a:p>
            <a:r>
              <a:rPr lang="en-US" dirty="0"/>
              <a:t>The first sentence</a:t>
            </a:r>
            <a:r>
              <a:rPr lang="en-US" baseline="0" dirty="0"/>
              <a:t> says that, for 3R work, a cost effective analysis is not a minimum requirement </a:t>
            </a:r>
            <a:r>
              <a:rPr lang="en-US" b="1" baseline="0" dirty="0"/>
              <a:t>if </a:t>
            </a:r>
            <a:r>
              <a:rPr lang="en-US" baseline="0" dirty="0"/>
              <a:t>the traffic volume is less than 1,500 VPD.  </a:t>
            </a:r>
            <a:endParaRPr lang="en-US" dirty="0"/>
          </a:p>
          <a:p>
            <a:endParaRPr lang="en-US" baseline="0" dirty="0"/>
          </a:p>
          <a:p>
            <a:r>
              <a:rPr lang="en-US" baseline="0" dirty="0"/>
              <a:t>The bottom part of the note allows some design flexibility, under certain conditions, if a </a:t>
            </a:r>
            <a:r>
              <a:rPr lang="en-US" b="1" baseline="0" dirty="0"/>
              <a:t>constrained situation</a:t>
            </a:r>
            <a:r>
              <a:rPr lang="en-US" baseline="0" dirty="0"/>
              <a:t> occurs when and where </a:t>
            </a:r>
            <a:r>
              <a:rPr lang="en-US" b="1" baseline="0" dirty="0"/>
              <a:t>Rural</a:t>
            </a:r>
            <a:r>
              <a:rPr lang="en-US" baseline="0" dirty="0"/>
              <a:t> Area standards are applied.  </a:t>
            </a:r>
          </a:p>
          <a:p>
            <a:endParaRPr lang="en-US" baseline="0" dirty="0"/>
          </a:p>
          <a:p>
            <a:r>
              <a:rPr lang="en-US" baseline="0" dirty="0"/>
              <a:t>A vertical curve is allowed lower K values – 44 for a crest curve and 64 for a sag curve</a:t>
            </a:r>
            <a:r>
              <a:rPr lang="en-US" b="1" baseline="0" dirty="0"/>
              <a:t> </a:t>
            </a:r>
            <a:r>
              <a:rPr lang="en-US" baseline="0" dirty="0"/>
              <a:t>under these conditions:</a:t>
            </a:r>
          </a:p>
          <a:p>
            <a:pPr marL="228600" indent="-228600">
              <a:buFont typeface="+mj-lt"/>
              <a:buAutoNum type="arabicPeriod"/>
            </a:pPr>
            <a:r>
              <a:rPr lang="en-US" b="1" baseline="0" dirty="0"/>
              <a:t>Rural </a:t>
            </a:r>
            <a:r>
              <a:rPr lang="en-US" baseline="0" dirty="0"/>
              <a:t>Area standards apply, and </a:t>
            </a:r>
          </a:p>
          <a:p>
            <a:pPr marL="228600" indent="-228600">
              <a:buFont typeface="+mj-lt"/>
              <a:buAutoNum type="arabicPeriod"/>
            </a:pPr>
            <a:r>
              <a:rPr lang="en-US" baseline="0" dirty="0"/>
              <a:t>The road is </a:t>
            </a:r>
            <a:r>
              <a:rPr lang="en-US" b="1" baseline="0" dirty="0"/>
              <a:t>not paved </a:t>
            </a:r>
            <a:r>
              <a:rPr lang="en-US" baseline="0" dirty="0"/>
              <a:t>(or paved because Note 10 allowed it), and </a:t>
            </a:r>
          </a:p>
          <a:p>
            <a:pPr marL="228600" indent="-228600">
              <a:buFont typeface="+mj-lt"/>
              <a:buAutoNum type="arabicPeriod"/>
            </a:pPr>
            <a:r>
              <a:rPr lang="en-US" baseline="0" dirty="0"/>
              <a:t>National Functional Classification of </a:t>
            </a:r>
            <a:r>
              <a:rPr lang="en-US" b="1" baseline="0" dirty="0"/>
              <a:t>Minor Collector </a:t>
            </a:r>
            <a:r>
              <a:rPr lang="en-US" baseline="0" dirty="0"/>
              <a:t>or </a:t>
            </a:r>
            <a:r>
              <a:rPr lang="en-US" b="1" baseline="0" dirty="0"/>
              <a:t>Local</a:t>
            </a:r>
            <a:r>
              <a:rPr lang="en-US" baseline="0" dirty="0"/>
              <a:t> (</a:t>
            </a:r>
            <a:r>
              <a:rPr lang="en-US" b="1" baseline="0" dirty="0"/>
              <a:t>not</a:t>
            </a:r>
            <a:r>
              <a:rPr lang="en-US" baseline="0" dirty="0"/>
              <a:t> including those that have the optional SFC of Minimum Maintenance or Remote Residential), and </a:t>
            </a:r>
          </a:p>
          <a:p>
            <a:pPr marL="228600" indent="-228600">
              <a:buFont typeface="+mj-lt"/>
              <a:buAutoNum type="arabicPeriod"/>
            </a:pPr>
            <a:r>
              <a:rPr lang="en-US" baseline="0" dirty="0"/>
              <a:t>The traffic volume is less than </a:t>
            </a:r>
            <a:r>
              <a:rPr lang="en-US" b="1" baseline="0" dirty="0"/>
              <a:t>50</a:t>
            </a:r>
            <a:r>
              <a:rPr lang="en-US" baseline="0" dirty="0"/>
              <a:t> VPD (or, in the case of Scenic-Recreation roads, 250 VPD).  </a:t>
            </a:r>
          </a:p>
          <a:p>
            <a:r>
              <a:rPr lang="en-US" baseline="0" dirty="0"/>
              <a:t>The lower design speed applies also to </a:t>
            </a:r>
            <a:r>
              <a:rPr lang="en-US" b="1" baseline="0" dirty="0"/>
              <a:t>stopping sight distance</a:t>
            </a:r>
            <a:r>
              <a:rPr lang="en-US" baseline="0" dirty="0"/>
              <a: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596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14 addresses Maximum Grade standards for roads and streets.  </a:t>
            </a:r>
          </a:p>
          <a:p>
            <a:endParaRPr lang="en-US" dirty="0"/>
          </a:p>
          <a:p>
            <a:r>
              <a:rPr lang="en-US" dirty="0"/>
              <a:t>The first paragraph</a:t>
            </a:r>
            <a:r>
              <a:rPr lang="en-US" baseline="0" dirty="0"/>
              <a:t> allows slightly steeper grades for short tangent lengths of a road or street.  </a:t>
            </a:r>
            <a:endParaRPr lang="en-US" dirty="0"/>
          </a:p>
          <a:p>
            <a:endParaRPr lang="en-US" baseline="0" dirty="0"/>
          </a:p>
          <a:p>
            <a:r>
              <a:rPr lang="en-US" baseline="0" dirty="0"/>
              <a:t>The bottom part of the note allows some design flexibility, under certain conditions, if a </a:t>
            </a:r>
            <a:r>
              <a:rPr lang="en-US" b="1" baseline="0" dirty="0"/>
              <a:t>constrained situation</a:t>
            </a:r>
            <a:r>
              <a:rPr lang="en-US" baseline="0" dirty="0"/>
              <a:t> occurs when and where </a:t>
            </a:r>
            <a:r>
              <a:rPr lang="en-US" b="1" baseline="0" dirty="0"/>
              <a:t>Rural</a:t>
            </a:r>
            <a:r>
              <a:rPr lang="en-US" baseline="0" dirty="0"/>
              <a:t> Area standards are applied.  </a:t>
            </a:r>
          </a:p>
          <a:p>
            <a:endParaRPr lang="en-US" baseline="0" dirty="0"/>
          </a:p>
          <a:p>
            <a:r>
              <a:rPr lang="en-US" baseline="0" dirty="0"/>
              <a:t>Steeper grades, as shown, are allowed under these conditions:</a:t>
            </a:r>
          </a:p>
          <a:p>
            <a:pPr marL="228600" indent="-228600">
              <a:buFont typeface="+mj-lt"/>
              <a:buAutoNum type="arabicPeriod"/>
            </a:pPr>
            <a:r>
              <a:rPr lang="en-US" b="1" baseline="0" dirty="0"/>
              <a:t>Rural </a:t>
            </a:r>
            <a:r>
              <a:rPr lang="en-US" baseline="0" dirty="0"/>
              <a:t>Area standards apply, and </a:t>
            </a:r>
          </a:p>
          <a:p>
            <a:pPr marL="228600" indent="-228600">
              <a:buFont typeface="+mj-lt"/>
              <a:buAutoNum type="arabicPeriod"/>
            </a:pPr>
            <a:r>
              <a:rPr lang="en-US" baseline="0" dirty="0"/>
              <a:t>The road is </a:t>
            </a:r>
            <a:r>
              <a:rPr lang="en-US" b="1" baseline="0" dirty="0"/>
              <a:t>not paved </a:t>
            </a:r>
            <a:r>
              <a:rPr lang="en-US" baseline="0" dirty="0"/>
              <a:t>(or paved because Note 10 allowed it), and </a:t>
            </a:r>
          </a:p>
          <a:p>
            <a:pPr marL="228600" indent="-228600">
              <a:buFont typeface="+mj-lt"/>
              <a:buAutoNum type="arabicPeriod"/>
            </a:pPr>
            <a:r>
              <a:rPr lang="en-US" baseline="0" dirty="0"/>
              <a:t>National Functional Classification of </a:t>
            </a:r>
            <a:r>
              <a:rPr lang="en-US" b="1" baseline="0" dirty="0"/>
              <a:t>Minor Collector </a:t>
            </a:r>
            <a:r>
              <a:rPr lang="en-US" baseline="0" dirty="0"/>
              <a:t>or </a:t>
            </a:r>
            <a:r>
              <a:rPr lang="en-US" b="1" baseline="0" dirty="0"/>
              <a:t>Local</a:t>
            </a:r>
            <a:r>
              <a:rPr lang="en-US" baseline="0" dirty="0"/>
              <a:t> (</a:t>
            </a:r>
            <a:r>
              <a:rPr lang="en-US" b="1" baseline="0" dirty="0"/>
              <a:t>not</a:t>
            </a:r>
            <a:r>
              <a:rPr lang="en-US" baseline="0" dirty="0"/>
              <a:t> including those that have the optional SFC of Minimum Maintenance or Remote Residential), and </a:t>
            </a:r>
          </a:p>
          <a:p>
            <a:pPr marL="228600" indent="-228600">
              <a:buFont typeface="+mj-lt"/>
              <a:buAutoNum type="arabicPeriod"/>
            </a:pPr>
            <a:r>
              <a:rPr lang="en-US" baseline="0" dirty="0"/>
              <a:t>The traffic volume is less than </a:t>
            </a:r>
            <a:r>
              <a:rPr lang="en-US" b="1" baseline="0" dirty="0"/>
              <a:t>50</a:t>
            </a:r>
            <a:r>
              <a:rPr lang="en-US" baseline="0" dirty="0"/>
              <a:t> VPD (or, in the case of Scenic-Recreation roads, 250 VPD).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4824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i="0" dirty="0"/>
              <a:t>PIQ20</a:t>
            </a:r>
            <a:r>
              <a:rPr lang="en-US" i="0" dirty="0"/>
              <a:t>  Don’t forget about municipal extensions.  Except Interstates, the State is NOT responsible for that portion of a municipal extension which exceeds the design of the rural state highway leading into a municipality.  Refer to video B02 Functional Classification Basics.  </a:t>
            </a: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i="1" dirty="0">
                <a:solidFill>
                  <a:srgbClr val="FF0000"/>
                </a:solidFill>
                <a:cs typeface="Arial" panose="020B0604020202020204" pitchFamily="34" charset="0"/>
              </a:rPr>
              <a:t>The Municipality is responsible for that portion that exceeds the design of the rural highway that leads into the municipality</a:t>
            </a:r>
            <a:r>
              <a:rPr lang="en-US" dirty="0">
                <a:solidFill>
                  <a:srgbClr val="FF0000"/>
                </a:solidFill>
                <a:cs typeface="Arial" panose="020B0604020202020204" pitchFamily="34" charset="0"/>
              </a:rPr>
              <a:t>.   </a:t>
            </a:r>
            <a:endParaRPr lang="en-US" sz="1200" i="0" u="none" baseline="0" dirty="0">
              <a:latin typeface="Arial" pitchFamily="34" charset="0"/>
              <a:cs typeface="Arial" pitchFamily="34" charset="0"/>
            </a:endParaRP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i="0" u="none" baseline="0" dirty="0">
                <a:latin typeface="Arial" pitchFamily="34" charset="0"/>
                <a:cs typeface="Arial" pitchFamily="34" charset="0"/>
              </a:rPr>
              <a:t>This applies only to municipal extensions of state highways with a State functional classification of Expressway or Major Arterial.  </a:t>
            </a: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b="0" i="0" u="none" strike="noStrike" kern="1200" baseline="0" dirty="0">
                <a:solidFill>
                  <a:schemeClr val="tx1"/>
                </a:solidFill>
                <a:latin typeface="+mn-lt"/>
                <a:ea typeface="+mn-ea"/>
                <a:cs typeface="+mn-cs"/>
              </a:rPr>
              <a:t>State Statute 39-2105 reads: When the design of a rural highway differs at the different points where it leads into the municipality, the state's responsibility for the municipal extension thereof shall be limited to the lesser of the two designs. </a:t>
            </a:r>
            <a:endParaRPr lang="en-US" sz="1200" i="0" u="none" baseline="0" dirty="0">
              <a:latin typeface="Arial" pitchFamily="34" charset="0"/>
              <a:cs typeface="Arial" pitchFamily="34" charset="0"/>
            </a:endParaRP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i="0" u="none" baseline="0" dirty="0">
                <a:latin typeface="Arial" pitchFamily="34" charset="0"/>
                <a:cs typeface="Arial" pitchFamily="34" charset="0"/>
              </a:rPr>
              <a:t>This screen shows an example of what this means.  On the right side of the screen the rural State highway entering corporate limits is 22 ft wide.  On the left side of the screen the rural highway leaving corporate limits is 24 ft wide.  According to State Statute 39-2105, the municipality has jurisdictional responsibility for that </a:t>
            </a:r>
            <a:r>
              <a:rPr lang="en-US" sz="1200" b="1" i="0" u="none" baseline="0" dirty="0">
                <a:latin typeface="Arial" pitchFamily="34" charset="0"/>
                <a:cs typeface="Arial" pitchFamily="34" charset="0"/>
              </a:rPr>
              <a:t>portion which exceeds the design of the rural portion</a:t>
            </a:r>
            <a:r>
              <a:rPr lang="en-US" sz="1200" i="0" u="none" baseline="0" dirty="0">
                <a:latin typeface="Arial" pitchFamily="34" charset="0"/>
                <a:cs typeface="Arial" pitchFamily="34" charset="0"/>
              </a:rPr>
              <a:t>.  If the two rural portions are different, which they are in the example, the municipality is responsible for that portion which exceeds the </a:t>
            </a:r>
            <a:r>
              <a:rPr lang="en-US" sz="1200" b="1" i="0" u="none" baseline="0" dirty="0">
                <a:latin typeface="Arial" pitchFamily="34" charset="0"/>
                <a:cs typeface="Arial" pitchFamily="34" charset="0"/>
              </a:rPr>
              <a:t>lesser</a:t>
            </a:r>
            <a:r>
              <a:rPr lang="en-US" sz="1200" i="0" u="none" baseline="0" dirty="0">
                <a:latin typeface="Arial" pitchFamily="34" charset="0"/>
                <a:cs typeface="Arial" pitchFamily="34" charset="0"/>
              </a:rPr>
              <a:t> of the two designs.  So, in this example, the State is responsible for the 22 ft width and the municipality is responsible for that portion which exceeds 22 ft width..  </a:t>
            </a: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i="0" u="none" baseline="0" dirty="0">
                <a:latin typeface="Arial" pitchFamily="34" charset="0"/>
                <a:cs typeface="Arial" pitchFamily="34" charset="0"/>
              </a:rPr>
              <a:t>For works or projects on a State highway, there may be some cost sharing required for the Municipality.  Usually, this affects only cities with a population of over 5,000, and is a function of the number of thru traffic lanes.  For further information, you may request a copy of Department of Transportation Instruction 60-11, Municipal Sharing.  </a:t>
            </a: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i="0" u="none" baseline="0" dirty="0">
                <a:latin typeface="Arial" pitchFamily="34" charset="0"/>
                <a:cs typeface="Arial" pitchFamily="34" charset="0"/>
              </a:rPr>
              <a:t>And also note that there are usually interlocal agreements between the municipality and the Nebraska Department of Transportation for mowing, snow removal and other activities.  </a:t>
            </a:r>
          </a:p>
          <a:p>
            <a:pPr>
              <a:spcBef>
                <a:spcPct val="20000"/>
              </a:spcBef>
              <a:defRPr/>
            </a:pPr>
            <a:endParaRPr lang="en-US" sz="1200" i="0" u="none" baseline="0" dirty="0">
              <a:latin typeface="Arial" pitchFamily="34" charset="0"/>
              <a:cs typeface="Arial" pitchFamily="34" charset="0"/>
            </a:endParaRPr>
          </a:p>
          <a:p>
            <a:pPr>
              <a:spcBef>
                <a:spcPct val="20000"/>
              </a:spcBef>
              <a:defRPr/>
            </a:pPr>
            <a:endParaRPr lang="en-US" sz="1200" i="0" u="sng" baseline="0" dirty="0">
              <a:latin typeface="Arial" pitchFamily="34" charset="0"/>
              <a:cs typeface="Arial" pitchFamily="34" charset="0"/>
            </a:endParaRPr>
          </a:p>
          <a:p>
            <a:pPr>
              <a:spcBef>
                <a:spcPct val="20000"/>
              </a:spcBef>
              <a:defRPr/>
            </a:pPr>
            <a:r>
              <a:rPr lang="en-US" sz="1200" i="0" u="sng" baseline="0" dirty="0">
                <a:latin typeface="Arial" pitchFamily="34" charset="0"/>
                <a:cs typeface="Arial" pitchFamily="34" charset="0"/>
              </a:rPr>
              <a:t>NOT FOR AUDIO</a:t>
            </a:r>
            <a:endParaRPr lang="en-US" sz="1200" i="0" u="sng" dirty="0">
              <a:latin typeface="Arial" pitchFamily="34" charset="0"/>
              <a:cs typeface="Arial" pitchFamily="34" charset="0"/>
            </a:endParaRPr>
          </a:p>
          <a:p>
            <a:pPr>
              <a:spcBef>
                <a:spcPct val="20000"/>
              </a:spcBef>
              <a:defRPr/>
            </a:pPr>
            <a:endParaRPr lang="en-US" sz="1200" i="0" dirty="0">
              <a:latin typeface="Arial" pitchFamily="34" charset="0"/>
              <a:cs typeface="Arial" pitchFamily="34" charset="0"/>
            </a:endParaRPr>
          </a:p>
          <a:p>
            <a:r>
              <a:rPr lang="en-US" sz="1200" b="1" i="0" u="none" strike="noStrike" kern="1200" baseline="0" dirty="0">
                <a:solidFill>
                  <a:schemeClr val="tx1"/>
                </a:solidFill>
                <a:latin typeface="+mn-lt"/>
                <a:ea typeface="+mn-ea"/>
                <a:cs typeface="+mn-cs"/>
              </a:rPr>
              <a:t>39-2105. Functional classifications; jurisdictional responsibility.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Jurisdictional responsibility for the various functional classifications of public highways and streets shall be as follows: </a:t>
            </a:r>
          </a:p>
          <a:p>
            <a:r>
              <a:rPr lang="en-US" sz="1200" b="0" i="0" u="none" strike="noStrike" kern="1200" baseline="0" dirty="0">
                <a:solidFill>
                  <a:schemeClr val="tx1"/>
                </a:solidFill>
                <a:latin typeface="+mn-lt"/>
                <a:ea typeface="+mn-ea"/>
                <a:cs typeface="+mn-cs"/>
              </a:rPr>
              <a:t>(1) The </a:t>
            </a:r>
            <a:r>
              <a:rPr lang="en-US" sz="1200" b="1" i="0" u="none" strike="noStrike" kern="1200" baseline="0" dirty="0">
                <a:solidFill>
                  <a:schemeClr val="tx1"/>
                </a:solidFill>
                <a:latin typeface="+mn-lt"/>
                <a:ea typeface="+mn-ea"/>
                <a:cs typeface="+mn-cs"/>
              </a:rPr>
              <a:t>state</a:t>
            </a:r>
            <a:r>
              <a:rPr lang="en-US" sz="1200" b="0" i="0" u="none" strike="noStrike" kern="1200" baseline="0" dirty="0">
                <a:solidFill>
                  <a:schemeClr val="tx1"/>
                </a:solidFill>
                <a:latin typeface="+mn-lt"/>
                <a:ea typeface="+mn-ea"/>
                <a:cs typeface="+mn-cs"/>
              </a:rPr>
              <a:t> shall have the responsibility for the design, construction, reconstruction, maintenance, and operation of all roads classified under the category of </a:t>
            </a:r>
            <a:r>
              <a:rPr lang="en-US" sz="1200" b="1" i="0" u="none" strike="noStrike" kern="1200" baseline="0" dirty="0">
                <a:solidFill>
                  <a:schemeClr val="tx1"/>
                </a:solidFill>
                <a:latin typeface="+mn-lt"/>
                <a:ea typeface="+mn-ea"/>
                <a:cs typeface="+mn-cs"/>
              </a:rPr>
              <a:t>rural highways as interstate, expressway, and major arterial, and the municipal extensions thereof</a:t>
            </a:r>
            <a:r>
              <a:rPr lang="en-US" sz="1200" b="0" i="0" u="none" strike="noStrike" kern="1200" baseline="0" dirty="0">
                <a:solidFill>
                  <a:schemeClr val="tx1"/>
                </a:solidFill>
                <a:latin typeface="+mn-lt"/>
                <a:ea typeface="+mn-ea"/>
                <a:cs typeface="+mn-cs"/>
              </a:rPr>
              <a:t>, except that the state shall not be responsible for that portion of a municipal extension which exceeds the design of the rural highway leading into the municipality. When the design of a rural highway differs at the different points where it leads into the municipality, the state's responsibility for the municipal extension thereof shall be limited to the lesser of the two designs. The state shall be responsible for the entire interstate system under either the rural or municipal category and for connecting links between the interstate and the nearest existing state highway system in rural areas, except that if such a connecting link has not been improved and a sufficient study by the Department of Transportation results in the determination that a link to an alternate state highway would provide better service for the area involved, the department shall have the option of providing the alternate route, subject to satisfactory local participation in the additional cost of the alternate route; </a:t>
            </a:r>
          </a:p>
          <a:p>
            <a:r>
              <a:rPr lang="en-US" sz="1200" b="0" i="0" u="none" strike="noStrike" kern="1200" baseline="0" dirty="0">
                <a:solidFill>
                  <a:schemeClr val="tx1"/>
                </a:solidFill>
                <a:latin typeface="+mn-lt"/>
                <a:ea typeface="+mn-ea"/>
                <a:cs typeface="+mn-cs"/>
              </a:rPr>
              <a:t>(2) The various </a:t>
            </a:r>
            <a:r>
              <a:rPr lang="en-US" sz="1200" b="1" i="0" u="none" strike="noStrike" kern="1200" baseline="0" dirty="0">
                <a:solidFill>
                  <a:schemeClr val="tx1"/>
                </a:solidFill>
                <a:latin typeface="+mn-lt"/>
                <a:ea typeface="+mn-ea"/>
                <a:cs typeface="+mn-cs"/>
              </a:rPr>
              <a:t>counties</a:t>
            </a:r>
            <a:r>
              <a:rPr lang="en-US" sz="1200" b="0" i="0" u="none" strike="noStrike" kern="1200" baseline="0" dirty="0">
                <a:solidFill>
                  <a:schemeClr val="tx1"/>
                </a:solidFill>
                <a:latin typeface="+mn-lt"/>
                <a:ea typeface="+mn-ea"/>
                <a:cs typeface="+mn-cs"/>
              </a:rPr>
              <a:t> shall have the responsibility for the design, construction, reconstruction, maintenance, and operation of all roads classified as other </a:t>
            </a:r>
            <a:r>
              <a:rPr lang="en-US" sz="1200" b="1" i="0" u="none" strike="noStrike" kern="1200" baseline="0" dirty="0">
                <a:solidFill>
                  <a:schemeClr val="tx1"/>
                </a:solidFill>
                <a:latin typeface="+mn-lt"/>
                <a:ea typeface="+mn-ea"/>
                <a:cs typeface="+mn-cs"/>
              </a:rPr>
              <a:t>arterial, collector, local, minimum maintenance, and remote residential under the rural highway category</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(3) The various incorporated </a:t>
            </a:r>
            <a:r>
              <a:rPr lang="en-US" sz="1200" b="1" i="0" u="none" strike="noStrike" kern="1200" baseline="0" dirty="0">
                <a:solidFill>
                  <a:schemeClr val="tx1"/>
                </a:solidFill>
                <a:latin typeface="+mn-lt"/>
                <a:ea typeface="+mn-ea"/>
                <a:cs typeface="+mn-cs"/>
              </a:rPr>
              <a:t>municipalities</a:t>
            </a:r>
            <a:r>
              <a:rPr lang="en-US" sz="1200" b="0" i="0" u="none" strike="noStrike" kern="1200" baseline="0" dirty="0">
                <a:solidFill>
                  <a:schemeClr val="tx1"/>
                </a:solidFill>
                <a:latin typeface="+mn-lt"/>
                <a:ea typeface="+mn-ea"/>
                <a:cs typeface="+mn-cs"/>
              </a:rPr>
              <a:t> shall have the responsibility for the design, construction, reconstruction, maintenance, and operation of all streets classified as </a:t>
            </a:r>
            <a:r>
              <a:rPr lang="en-US" sz="1200" b="1" i="0" u="none" strike="noStrike" kern="1200" baseline="0" dirty="0">
                <a:solidFill>
                  <a:schemeClr val="tx1"/>
                </a:solidFill>
                <a:latin typeface="+mn-lt"/>
                <a:ea typeface="+mn-ea"/>
                <a:cs typeface="+mn-cs"/>
              </a:rPr>
              <a:t>expressway which are of a purely local nature, that portion of municipal extensions of rural expressways and major arterials which exceeds the design of the rural portions of such systems, and responsibility for those streets classified as other arterial, collector, and local within their corporate limits</a:t>
            </a:r>
            <a:r>
              <a:rPr lang="en-US" sz="1200" b="0" i="0" u="none" strike="noStrike" kern="1200" baseline="0" dirty="0">
                <a:solidFill>
                  <a:schemeClr val="tx1"/>
                </a:solidFill>
                <a:latin typeface="+mn-lt"/>
                <a:ea typeface="+mn-ea"/>
                <a:cs typeface="+mn-cs"/>
              </a:rPr>
              <a:t>; and </a:t>
            </a:r>
          </a:p>
          <a:p>
            <a:r>
              <a:rPr lang="en-US" sz="1200" b="0" i="0" u="none" strike="noStrike" kern="1200" baseline="0" dirty="0">
                <a:solidFill>
                  <a:schemeClr val="tx1"/>
                </a:solidFill>
                <a:latin typeface="+mn-lt"/>
                <a:ea typeface="+mn-ea"/>
                <a:cs typeface="+mn-cs"/>
              </a:rPr>
              <a:t>(4) Jurisdictional responsibility for all scenic-recreation roads and highways shall remain with the governmental subdivision which had jurisdictional responsibility for such road or highway prior to its change in classification to scenic-recreation made pursuant to this section and sections 39-2103, 39-2109, and 39-2113. </a:t>
            </a:r>
          </a:p>
          <a:p>
            <a:r>
              <a:rPr lang="en-US" sz="1200" b="1" i="0" u="none" strike="noStrike" kern="1200" baseline="0" dirty="0">
                <a:solidFill>
                  <a:schemeClr val="tx1"/>
                </a:solidFill>
                <a:latin typeface="+mn-lt"/>
                <a:ea typeface="+mn-ea"/>
                <a:cs typeface="+mn-cs"/>
              </a:rPr>
              <a:t>Source: Laws </a:t>
            </a:r>
            <a:r>
              <a:rPr lang="en-US" sz="1200" b="0" i="0" u="none" strike="noStrike" kern="1200" baseline="0" dirty="0">
                <a:solidFill>
                  <a:schemeClr val="tx1"/>
                </a:solidFill>
                <a:latin typeface="+mn-lt"/>
                <a:ea typeface="+mn-ea"/>
                <a:cs typeface="+mn-cs"/>
              </a:rPr>
              <a:t>1969, c. 312, § 5, p. 1121; Laws 1971, LB 738, § 1; Laws 1980, LB 873, § 2; Laws 1983, LB 10, § 4; Laws 2008, LB1068, § 5. </a:t>
            </a:r>
          </a:p>
          <a:p>
            <a:pPr>
              <a:spcBef>
                <a:spcPct val="20000"/>
              </a:spcBef>
              <a:defRPr/>
            </a:pPr>
            <a:endParaRPr lang="en-US" sz="1200" i="0" dirty="0">
              <a:latin typeface="Arial" pitchFamily="34" charset="0"/>
              <a:cs typeface="Arial" pitchFamily="34" charset="0"/>
            </a:endParaRPr>
          </a:p>
          <a:p>
            <a:pPr>
              <a:spcBef>
                <a:spcPct val="20000"/>
              </a:spcBef>
              <a:defRPr/>
            </a:pPr>
            <a:endParaRPr lang="en-US" sz="1200" i="0" dirty="0">
              <a:latin typeface="Arial" pitchFamily="34" charset="0"/>
              <a:cs typeface="Arial" pitchFamily="34" charset="0"/>
            </a:endParaRPr>
          </a:p>
          <a:p>
            <a:pPr>
              <a:spcBef>
                <a:spcPct val="20000"/>
              </a:spcBef>
              <a:defRPr/>
            </a:pPr>
            <a:r>
              <a:rPr lang="en-US" sz="1200" i="0" dirty="0">
                <a:latin typeface="Arial" pitchFamily="34" charset="0"/>
                <a:cs typeface="Arial" pitchFamily="34" charset="0"/>
              </a:rPr>
              <a:t>DORI</a:t>
            </a:r>
            <a:r>
              <a:rPr lang="en-US" sz="1200" i="0" baseline="0" dirty="0">
                <a:latin typeface="Arial" pitchFamily="34" charset="0"/>
                <a:cs typeface="Arial" pitchFamily="34" charset="0"/>
              </a:rPr>
              <a:t> 60-11, July 2005, Page F-15, </a:t>
            </a:r>
            <a:r>
              <a:rPr lang="en-US" sz="1200" b="1" i="0" dirty="0">
                <a:latin typeface="Arial" pitchFamily="34" charset="0"/>
                <a:cs typeface="Arial" pitchFamily="34" charset="0"/>
              </a:rPr>
              <a:t>Municipal</a:t>
            </a:r>
            <a:r>
              <a:rPr lang="en-US" sz="1200" b="1" i="0" baseline="0" dirty="0">
                <a:latin typeface="Arial" pitchFamily="34" charset="0"/>
                <a:cs typeface="Arial" pitchFamily="34" charset="0"/>
              </a:rPr>
              <a:t> Cost Sharing</a:t>
            </a:r>
            <a:r>
              <a:rPr lang="en-US" sz="1200" i="0" baseline="0" dirty="0">
                <a:latin typeface="Arial" pitchFamily="34" charset="0"/>
                <a:cs typeface="Arial" pitchFamily="34" charset="0"/>
              </a:rPr>
              <a:t> (non-Interstate projects), Projects determined by NDOT to be economic development projects are negotiated on a case-by-case basis.  </a:t>
            </a:r>
          </a:p>
          <a:p>
            <a:pPr>
              <a:spcBef>
                <a:spcPct val="20000"/>
              </a:spcBef>
              <a:defRPr/>
            </a:pPr>
            <a:r>
              <a:rPr lang="en-US" sz="1200" i="0" baseline="0" dirty="0">
                <a:latin typeface="Arial" pitchFamily="34" charset="0"/>
                <a:cs typeface="Arial" pitchFamily="34" charset="0"/>
              </a:rPr>
              <a:t>Section 4 – Municipalities with a </a:t>
            </a:r>
            <a:r>
              <a:rPr lang="en-US" sz="1200" b="1" i="0" baseline="0" dirty="0">
                <a:latin typeface="Arial" pitchFamily="34" charset="0"/>
                <a:cs typeface="Arial" pitchFamily="34" charset="0"/>
              </a:rPr>
              <a:t>Population of 5,000 or less</a:t>
            </a:r>
            <a:r>
              <a:rPr lang="en-US" sz="1200" i="0" baseline="0" dirty="0">
                <a:latin typeface="Arial" pitchFamily="34" charset="0"/>
                <a:cs typeface="Arial" pitchFamily="34" charset="0"/>
              </a:rPr>
              <a:t>.  </a:t>
            </a:r>
            <a:r>
              <a:rPr lang="en-US" sz="1200" b="1" i="0" baseline="0" dirty="0">
                <a:latin typeface="Arial" pitchFamily="34" charset="0"/>
                <a:cs typeface="Arial" pitchFamily="34" charset="0"/>
              </a:rPr>
              <a:t>Generally, no financial participation is required</a:t>
            </a:r>
            <a:r>
              <a:rPr lang="en-US" sz="1200" i="0" baseline="0" dirty="0">
                <a:latin typeface="Arial" pitchFamily="34" charset="0"/>
                <a:cs typeface="Arial" pitchFamily="34" charset="0"/>
              </a:rPr>
              <a:t>.  Constructing parking areas at the request of the Municipality is paid 100% by the Municipality.  Federal-aid Safety projects off the State Highway System requires 20% matching funds from the Municipality.   On 3R projects, if Municipality requests reconstruction of sidewalks, it pays 100% of sidewalks, but the NDOT pays for ADA ramps and blending back to the sidewalk.    </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US" sz="1200" i="0" baseline="0" dirty="0">
                <a:latin typeface="Arial" pitchFamily="34" charset="0"/>
                <a:cs typeface="Arial" pitchFamily="34" charset="0"/>
              </a:rPr>
              <a:t>Section 5 – Municipalities with a </a:t>
            </a:r>
            <a:r>
              <a:rPr lang="en-US" sz="1200" b="1" i="0" baseline="0" dirty="0">
                <a:latin typeface="Arial" pitchFamily="34" charset="0"/>
                <a:cs typeface="Arial" pitchFamily="34" charset="0"/>
              </a:rPr>
              <a:t>Population over 5,000</a:t>
            </a:r>
            <a:r>
              <a:rPr lang="en-US" sz="1200" i="0" baseline="0" dirty="0">
                <a:latin typeface="Arial" pitchFamily="34" charset="0"/>
                <a:cs typeface="Arial" pitchFamily="34" charset="0"/>
              </a:rPr>
              <a:t>.  </a:t>
            </a:r>
            <a:r>
              <a:rPr lang="en-US" sz="1200" b="1" i="0" baseline="0" dirty="0">
                <a:latin typeface="Arial" pitchFamily="34" charset="0"/>
                <a:cs typeface="Arial" pitchFamily="34" charset="0"/>
              </a:rPr>
              <a:t>May require participation</a:t>
            </a:r>
            <a:r>
              <a:rPr lang="en-US" sz="1200" i="0" baseline="0" dirty="0">
                <a:latin typeface="Arial" pitchFamily="34" charset="0"/>
                <a:cs typeface="Arial" pitchFamily="34" charset="0"/>
              </a:rPr>
              <a:t>.  Depends on the  number of thru traffic lanes.  No cost if only two thru traffic lanes.  20% if there are four thru traffic lanes.   And more if there are more than four thru traffic lanes.  </a:t>
            </a:r>
            <a:endParaRPr lang="en-US" sz="1200" i="0" dirty="0">
              <a:latin typeface="Arial" pitchFamily="34" charset="0"/>
              <a:cs typeface="Arial" pitchFamily="34" charset="0"/>
            </a:endParaRPr>
          </a:p>
          <a:p>
            <a:pPr>
              <a:spcBef>
                <a:spcPct val="20000"/>
              </a:spcBef>
              <a:defRPr/>
            </a:pPr>
            <a:r>
              <a:rPr lang="en-US" sz="1200" i="0" baseline="0" dirty="0">
                <a:latin typeface="Arial" pitchFamily="34" charset="0"/>
                <a:cs typeface="Arial" pitchFamily="34" charset="0"/>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70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03052" y="4922808"/>
            <a:ext cx="5387196" cy="3496574"/>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are minimum HCZ widths that apply to New and Reconstructed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width starts at the edge of the Traveled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Replaces 2010 standards Fixed Obstacle Clearance </a:t>
            </a:r>
            <a:endParaRPr lang="en-US" dirty="0"/>
          </a:p>
          <a:p>
            <a:pPr lvl="0"/>
            <a:endParaRPr lang="en-US"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269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This</a:t>
            </a:r>
            <a:r>
              <a:rPr lang="en-US" baseline="0" dirty="0"/>
              <a:t> screen shows a common cross section, Showing the horizontal clear zone is relation to other components of the facility</a:t>
            </a:r>
          </a:p>
          <a:p>
            <a:endParaRPr lang="en-US" baseline="0" dirty="0"/>
          </a:p>
          <a:p>
            <a:r>
              <a:rPr lang="en-US" baseline="0" dirty="0"/>
              <a:t>The HCZ provides space from the edge of the traveled way to obstacles such as trees, utility poles, drainage culverts, steep side slopes, and other obstacles.  </a:t>
            </a:r>
            <a:endParaRPr lang="en-US" dirty="0"/>
          </a:p>
          <a:p>
            <a:endParaRPr lang="en-US" dirty="0"/>
          </a:p>
          <a:p>
            <a:endParaRPr lang="en-US" dirty="0"/>
          </a:p>
          <a:p>
            <a:endParaRPr lang="en-US" dirty="0"/>
          </a:p>
          <a:p>
            <a:r>
              <a:rPr lang="en-US" u="sng" dirty="0"/>
              <a:t>NOT</a:t>
            </a:r>
            <a:r>
              <a:rPr lang="en-US" u="sng" baseline="0" dirty="0"/>
              <a:t> FOR AUDIO</a:t>
            </a:r>
            <a:endParaRPr lang="en-US" u="sng" dirty="0"/>
          </a:p>
          <a:p>
            <a:endParaRPr lang="en-US" dirty="0"/>
          </a:p>
          <a:p>
            <a:r>
              <a:rPr lang="en-US" dirty="0"/>
              <a:t>Bill Gulick (KY DOT)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01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9/9/2021 Deleted</a:t>
            </a:r>
          </a:p>
          <a:p>
            <a:r>
              <a:rPr lang="en-US" i="1" dirty="0"/>
              <a:t>8/14/2019 Updated, deleted first bullet (status of 428 NAC 2, already covered in session 400).  </a:t>
            </a:r>
          </a:p>
          <a:p>
            <a:endParaRPr lang="en-US" dirty="0"/>
          </a:p>
          <a:p>
            <a:r>
              <a:rPr lang="en-US" dirty="0"/>
              <a:t>2 min</a:t>
            </a:r>
          </a:p>
          <a:p>
            <a:endParaRPr lang="en-US" dirty="0"/>
          </a:p>
          <a:p>
            <a:r>
              <a:rPr lang="en-US" dirty="0"/>
              <a:t>Will sometimes work in teams</a:t>
            </a:r>
          </a:p>
        </p:txBody>
      </p:sp>
      <p:sp>
        <p:nvSpPr>
          <p:cNvPr id="4" name="Slide Number Placeholder 3"/>
          <p:cNvSpPr>
            <a:spLocks noGrp="1"/>
          </p:cNvSpPr>
          <p:nvPr>
            <p:ph type="sldNum" sz="quarter" idx="10"/>
          </p:nvPr>
        </p:nvSpPr>
        <p:spPr/>
        <p:txBody>
          <a:bodyPr/>
          <a:lstStyle/>
          <a:p>
            <a:fld id="{DA49352F-E6E4-4B28-9944-5689577030BF}" type="slidenum">
              <a:rPr lang="en-US" smtClean="0"/>
              <a:t>2</a:t>
            </a:fld>
            <a:endParaRPr lang="en-US"/>
          </a:p>
        </p:txBody>
      </p:sp>
    </p:spTree>
    <p:extLst>
      <p:ext uri="{BB962C8B-B14F-4D97-AF65-F5344CB8AC3E}">
        <p14:creationId xmlns:p14="http://schemas.microsoft.com/office/powerpoint/2010/main" val="1455696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P1Q49, PVQ3</a:t>
            </a:r>
          </a:p>
          <a:p>
            <a:endParaRPr lang="en-US" dirty="0"/>
          </a:p>
          <a:p>
            <a:r>
              <a:rPr lang="en-US" dirty="0"/>
              <a:t>All curbed sections have the same HCZ requirement: 2 ft from back-of-curb or 6 ft from the edge-of-traveled way whichever is greater.  </a:t>
            </a:r>
          </a:p>
          <a:p>
            <a:endParaRPr lang="en-US" dirty="0"/>
          </a:p>
          <a:p>
            <a:r>
              <a:rPr lang="en-US" dirty="0"/>
              <a:t>To demonstrate how HCZ</a:t>
            </a:r>
            <a:r>
              <a:rPr lang="en-US" baseline="0" dirty="0"/>
              <a:t> widths are expressed in the tables, </a:t>
            </a:r>
          </a:p>
          <a:p>
            <a:endParaRPr lang="en-US" baseline="0" dirty="0"/>
          </a:p>
          <a:p>
            <a:r>
              <a:rPr lang="en-US" baseline="0" dirty="0"/>
              <a:t>This screen shows two examples, which are excerpts from the standards – </a:t>
            </a:r>
          </a:p>
          <a:p>
            <a:r>
              <a:rPr lang="en-US" baseline="0" dirty="0"/>
              <a:t>the top is Table E, </a:t>
            </a:r>
            <a:r>
              <a:rPr lang="en-US" b="1" baseline="0" dirty="0"/>
              <a:t>Urban </a:t>
            </a:r>
            <a:r>
              <a:rPr lang="en-US" baseline="0" dirty="0"/>
              <a:t>Minor Collector, from page 60</a:t>
            </a:r>
          </a:p>
          <a:p>
            <a:r>
              <a:rPr lang="en-US" baseline="0" dirty="0"/>
              <a:t>The bottom is Table I, </a:t>
            </a:r>
            <a:r>
              <a:rPr lang="en-US" b="1" baseline="0" dirty="0"/>
              <a:t>Rural</a:t>
            </a:r>
            <a:r>
              <a:rPr lang="en-US" baseline="0" dirty="0"/>
              <a:t> Minor Collector, from page 68</a:t>
            </a:r>
          </a:p>
          <a:p>
            <a:endParaRPr lang="en-US" baseline="0" dirty="0"/>
          </a:p>
          <a:p>
            <a:r>
              <a:rPr lang="en-US" baseline="0" dirty="0"/>
              <a:t>In the </a:t>
            </a:r>
            <a:r>
              <a:rPr lang="en-US" sz="1600" b="1" baseline="0" dirty="0"/>
              <a:t>URBAN TABLE</a:t>
            </a:r>
            <a:r>
              <a:rPr lang="en-US" baseline="0" dirty="0"/>
              <a:t>, There are values for </a:t>
            </a:r>
          </a:p>
          <a:p>
            <a:r>
              <a:rPr lang="en-US" baseline="0" dirty="0"/>
              <a:t>A </a:t>
            </a:r>
            <a:r>
              <a:rPr lang="en-US" b="1" baseline="0" dirty="0"/>
              <a:t>Curbed</a:t>
            </a:r>
            <a:r>
              <a:rPr lang="en-US" baseline="0" dirty="0"/>
              <a:t> section: 2 ft from the back-of-curb, or 6 ft from the edge of the traveled way, whichever is greater from the edge of the traveled way. </a:t>
            </a:r>
          </a:p>
          <a:p>
            <a:r>
              <a:rPr lang="en-US" baseline="0" dirty="0"/>
              <a:t>A </a:t>
            </a:r>
            <a:r>
              <a:rPr lang="en-US" b="1" baseline="0" dirty="0"/>
              <a:t>Non-curbed</a:t>
            </a:r>
            <a:r>
              <a:rPr lang="en-US" baseline="0" dirty="0"/>
              <a:t> section: 8 ft. from the edge of the traveled way, for roads and streets with a traffic volume of 400 VPD and greater, </a:t>
            </a:r>
          </a:p>
          <a:p>
            <a:r>
              <a:rPr lang="en-US" baseline="0" dirty="0"/>
              <a:t>and the </a:t>
            </a:r>
            <a:r>
              <a:rPr lang="en-US" b="1" baseline="0" dirty="0"/>
              <a:t>Nominal Shoulder Width </a:t>
            </a:r>
            <a:r>
              <a:rPr lang="en-US" baseline="0" dirty="0"/>
              <a:t>for roads and streets with fewer than 400 VPD.  </a:t>
            </a:r>
          </a:p>
          <a:p>
            <a:endParaRPr lang="en-US" baseline="0" dirty="0"/>
          </a:p>
          <a:p>
            <a:r>
              <a:rPr lang="en-US" b="0" baseline="0" dirty="0"/>
              <a:t>The</a:t>
            </a:r>
            <a:r>
              <a:rPr lang="en-US" b="1" baseline="0" dirty="0"/>
              <a:t> Nominal Shoulder Width </a:t>
            </a:r>
            <a:r>
              <a:rPr lang="en-US" baseline="0" dirty="0"/>
              <a:t>is the shoulder width presented in the standards table for the road or street.  If you turn back one page to page 59, for an ADT less than 400 VPD, you will see that the value for this Urban example is 3 ft.  </a:t>
            </a:r>
          </a:p>
          <a:p>
            <a:endParaRPr lang="en-US" baseline="0" dirty="0"/>
          </a:p>
          <a:p>
            <a:r>
              <a:rPr lang="en-US" baseline="0" dirty="0"/>
              <a:t>Regarding </a:t>
            </a:r>
            <a:r>
              <a:rPr lang="en-US" b="1" baseline="0" dirty="0"/>
              <a:t>curbed</a:t>
            </a:r>
            <a:r>
              <a:rPr lang="en-US" baseline="0" dirty="0"/>
              <a:t> sections, let’s quickly review some relevant information previously mentioned in this video: </a:t>
            </a:r>
          </a:p>
          <a:p>
            <a:r>
              <a:rPr lang="en-US" baseline="0" dirty="0"/>
              <a:t>The </a:t>
            </a:r>
            <a:r>
              <a:rPr lang="en-US" b="1" baseline="0" dirty="0"/>
              <a:t>Traveled Way </a:t>
            </a:r>
            <a:r>
              <a:rPr lang="en-US" baseline="0" dirty="0"/>
              <a:t>is defined on page 43 of the standards, as the portion of the roadway for the movement of vehicles, and it doesn’t include shoulders or bicycle lanes.  You can see the traveled way in the cross section at the upper left.</a:t>
            </a:r>
          </a:p>
          <a:p>
            <a:r>
              <a:rPr lang="en-US" baseline="0" dirty="0"/>
              <a:t>What about Curbed Sections?    </a:t>
            </a:r>
          </a:p>
          <a:p>
            <a:r>
              <a:rPr lang="en-US" b="1" baseline="0" dirty="0"/>
              <a:t>Note 9</a:t>
            </a:r>
            <a:r>
              <a:rPr lang="en-US" baseline="0" dirty="0"/>
              <a:t>, says that </a:t>
            </a:r>
            <a:r>
              <a:rPr lang="en-US" b="1" baseline="0" dirty="0"/>
              <a:t>lane width </a:t>
            </a:r>
            <a:r>
              <a:rPr lang="en-US" baseline="0" dirty="0"/>
              <a:t>is measured from the </a:t>
            </a:r>
            <a:r>
              <a:rPr lang="en-US" b="1" baseline="0" dirty="0"/>
              <a:t>gutter line</a:t>
            </a:r>
            <a:r>
              <a:rPr lang="en-US" baseline="0" dirty="0"/>
              <a:t>, which is defined as </a:t>
            </a:r>
            <a:r>
              <a:rPr lang="en-US" b="1" baseline="0" dirty="0"/>
              <a:t>one ft </a:t>
            </a:r>
            <a:r>
              <a:rPr lang="en-US" baseline="0" dirty="0"/>
              <a:t>inside the </a:t>
            </a:r>
            <a:r>
              <a:rPr lang="en-US" b="1" baseline="0" dirty="0"/>
              <a:t>back-of-curb</a:t>
            </a:r>
            <a:r>
              <a:rPr lang="en-US" baseline="0" dirty="0"/>
              <a:t>.  </a:t>
            </a:r>
          </a:p>
          <a:p>
            <a:r>
              <a:rPr lang="en-US" baseline="0" dirty="0"/>
              <a:t>Assuming the lane adjacent to the curb is a through lane, the gutter line is therefore one ft. inside the back-of-curb, and that </a:t>
            </a:r>
            <a:r>
              <a:rPr lang="en-US" b="1" baseline="0" dirty="0"/>
              <a:t>becomes</a:t>
            </a:r>
            <a:r>
              <a:rPr lang="en-US" baseline="0" dirty="0"/>
              <a:t> the </a:t>
            </a:r>
            <a:r>
              <a:rPr lang="en-US" b="1" baseline="0" dirty="0"/>
              <a:t>Edge of Traveled Way </a:t>
            </a:r>
            <a:r>
              <a:rPr lang="en-US" baseline="0" dirty="0"/>
              <a:t>for a curbed section.  </a:t>
            </a:r>
          </a:p>
          <a:p>
            <a:endParaRPr lang="en-US" baseline="0" dirty="0"/>
          </a:p>
          <a:p>
            <a:r>
              <a:rPr lang="en-US" baseline="0" dirty="0"/>
              <a:t>If there is an </a:t>
            </a:r>
            <a:r>
              <a:rPr lang="en-US" b="1" baseline="0" dirty="0"/>
              <a:t>auxiliary</a:t>
            </a:r>
            <a:r>
              <a:rPr lang="en-US" baseline="0" dirty="0"/>
              <a:t> lane – such as a parking lane or a bicycle lane – adjacent to the curb, the auxiliary lane is </a:t>
            </a:r>
            <a:r>
              <a:rPr lang="en-US" b="1" baseline="0" dirty="0"/>
              <a:t>part</a:t>
            </a:r>
            <a:r>
              <a:rPr lang="en-US" baseline="0" dirty="0"/>
              <a:t> of the horizontal clear zone.  That is a case when the 2 ft back-of-curb requirement may </a:t>
            </a:r>
            <a:r>
              <a:rPr lang="en-US" b="1" baseline="0" dirty="0"/>
              <a:t>govern</a:t>
            </a:r>
            <a:r>
              <a:rPr lang="en-US" baseline="0" dirty="0"/>
              <a:t> HCZ width for a </a:t>
            </a:r>
            <a:r>
              <a:rPr lang="en-US" b="1" baseline="0" dirty="0"/>
              <a:t>curbed</a:t>
            </a:r>
            <a:r>
              <a:rPr lang="en-US" baseline="0" dirty="0"/>
              <a:t> section.  </a:t>
            </a:r>
          </a:p>
          <a:p>
            <a:endParaRPr lang="en-US" baseline="0" dirty="0"/>
          </a:p>
          <a:p>
            <a:r>
              <a:rPr lang="en-US" baseline="0" dirty="0"/>
              <a:t>At the bottom of the screen, In the </a:t>
            </a:r>
            <a:r>
              <a:rPr lang="en-US" sz="1600" b="1" baseline="0" dirty="0"/>
              <a:t>RURAL TABLE</a:t>
            </a:r>
            <a:r>
              <a:rPr lang="en-US" baseline="0" dirty="0"/>
              <a:t>, from page 68 of the design standards, The New &amp; Reconstructed HCZ values are a function of design speed, traffic volume and side slope.  The table provides two values, depending on the design side slope.  </a:t>
            </a:r>
          </a:p>
          <a:p>
            <a:endParaRPr lang="en-US" baseline="0" dirty="0"/>
          </a:p>
          <a:p>
            <a:r>
              <a:rPr lang="en-US" baseline="0" dirty="0"/>
              <a:t>You need to know the traffic volume – refer to Note 7 for details – and the design speed, then enter the table and find the two minimum values for HCZ.  </a:t>
            </a:r>
          </a:p>
          <a:p>
            <a:endParaRPr lang="en-US" baseline="0" dirty="0"/>
          </a:p>
          <a:p>
            <a:r>
              <a:rPr lang="en-US" baseline="0" dirty="0"/>
              <a:t>For example, let’s say the design speed is 50 MPH and the traffic volume is 1,000.  </a:t>
            </a:r>
          </a:p>
          <a:p>
            <a:r>
              <a:rPr lang="en-US" baseline="0" dirty="0"/>
              <a:t>The values provided in the table are 14 ft – in the event the design slope is 1V:6H – and 16 ft – in the event the design slope is 1V:4H.  </a:t>
            </a:r>
          </a:p>
          <a:p>
            <a:endParaRPr lang="en-US" baseline="0" dirty="0"/>
          </a:p>
          <a:p>
            <a:r>
              <a:rPr lang="en-US" baseline="0" dirty="0"/>
              <a:t>In the event the side slope is between 1V:6H and 1V:4H it is recommended to use to the minimum width required for 1V:6H.  </a:t>
            </a:r>
          </a:p>
          <a:p>
            <a:endParaRPr lang="en-US" baseline="0" dirty="0"/>
          </a:p>
          <a:p>
            <a:r>
              <a:rPr lang="en-US" baseline="0" dirty="0"/>
              <a:t>If the design speed is 55 MPH instead of 50 MPH, the standard HCZ width would be wider – 16 ft for 1V:6H or 20 ft for 1V:4H.  </a:t>
            </a:r>
          </a:p>
          <a:p>
            <a:endParaRPr lang="en-US" baseline="0" dirty="0"/>
          </a:p>
          <a:p>
            <a:endParaRPr lang="en-US" baseline="0" dirty="0"/>
          </a:p>
          <a:p>
            <a:endParaRPr lang="en-US" baseline="0" dirty="0"/>
          </a:p>
          <a:p>
            <a:r>
              <a:rPr lang="en-US" baseline="0" dirty="0"/>
              <a:t> </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5972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16788" y="5543908"/>
            <a:ext cx="5697747" cy="908649"/>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P1Q49</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screen</a:t>
            </a:r>
            <a:r>
              <a:rPr lang="en-US" sz="1200" kern="1200" baseline="0" dirty="0">
                <a:solidFill>
                  <a:schemeClr val="tx1"/>
                </a:solidFill>
                <a:effectLst/>
                <a:latin typeface="+mn-lt"/>
                <a:ea typeface="+mn-ea"/>
                <a:cs typeface="+mn-cs"/>
              </a:rPr>
              <a:t> depicts the gutter line as defined in Note 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It is one foot from the back-of-curb.  It could be any kind of curb – sloping, barrier or integral.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gutter line, assuming the lane is a through travel lane, is the edge of the Traveled Way     [PAUSE A LITTLE HERE SO THE VIEWER CAN ABSORB IT]</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4800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It is best to simply</a:t>
            </a:r>
            <a:r>
              <a:rPr lang="en-US" baseline="0" dirty="0"/>
              <a:t> remove obstacles within the HCZ</a:t>
            </a:r>
          </a:p>
          <a:p>
            <a:endParaRPr lang="en-US" baseline="0" dirty="0"/>
          </a:p>
          <a:p>
            <a:r>
              <a:rPr lang="en-US" baseline="0" dirty="0"/>
              <a:t>Or redesign them</a:t>
            </a:r>
          </a:p>
          <a:p>
            <a:endParaRPr lang="en-US" baseline="0" dirty="0"/>
          </a:p>
          <a:p>
            <a:r>
              <a:rPr lang="en-US" baseline="0" dirty="0"/>
              <a:t>Relocating them farther away from the traveled way is the next best option</a:t>
            </a:r>
          </a:p>
          <a:p>
            <a:endParaRPr lang="en-US" baseline="0" dirty="0"/>
          </a:p>
          <a:p>
            <a:r>
              <a:rPr lang="en-US" baseline="0" dirty="0"/>
              <a:t>If the obstacle needs to remain within the HCZ, it could be designed to be breakaway and therefore provide much less resistance to a vehicle coming into contact with it</a:t>
            </a:r>
          </a:p>
          <a:p>
            <a:endParaRPr lang="en-US" baseline="0" dirty="0"/>
          </a:p>
          <a:p>
            <a:r>
              <a:rPr lang="en-US" baseline="0" dirty="0"/>
              <a:t>Shielding an obstacle is a possibility, realizing that the shielding itself becomes an obstacle, hopefully a relatively safer obstacle</a:t>
            </a:r>
          </a:p>
          <a:p>
            <a:endParaRPr lang="en-US" baseline="0" dirty="0"/>
          </a:p>
          <a:p>
            <a:r>
              <a:rPr lang="en-US" baseline="0" dirty="0"/>
              <a:t>Delineation of an obstacle would be a last resort, but better than nothing.  </a:t>
            </a:r>
            <a:endParaRPr lang="en-US" dirty="0"/>
          </a:p>
          <a:p>
            <a:endParaRPr lang="en-US" dirty="0"/>
          </a:p>
          <a:p>
            <a:endParaRPr lang="en-US" dirty="0"/>
          </a:p>
          <a:p>
            <a:r>
              <a:rPr lang="en-US" u="sng" dirty="0"/>
              <a:t>NOT</a:t>
            </a:r>
            <a:r>
              <a:rPr lang="en-US" u="sng" baseline="0" dirty="0"/>
              <a:t> FOR AUDIO</a:t>
            </a:r>
            <a:endParaRPr lang="en-US" u="sng" dirty="0"/>
          </a:p>
          <a:p>
            <a:endParaRPr lang="en-US" dirty="0"/>
          </a:p>
          <a:p>
            <a:r>
              <a:rPr lang="en-US" dirty="0"/>
              <a:t>Bill Gulick (KY DOT)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925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Safety Conscious Design is defined on page 41 of the design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goes hand-in-hand with 3R design work, requiring </a:t>
            </a:r>
            <a:r>
              <a:rPr lang="en-US" b="1" baseline="0" dirty="0"/>
              <a:t>Cost Effective Analyses </a:t>
            </a:r>
            <a:r>
              <a:rPr lang="en-US" baseline="0" dirty="0"/>
              <a:t>and potentially requiring </a:t>
            </a:r>
            <a:r>
              <a:rPr lang="en-US" b="1" baseline="0" dirty="0"/>
              <a:t>safety improvements </a:t>
            </a:r>
            <a:r>
              <a:rPr lang="en-US" baseline="0" dirty="0"/>
              <a:t>to be added to the scope of 3R works or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Cost Effective Analysis is also defined on page 41 of the standards.  A review of </a:t>
            </a:r>
            <a:r>
              <a:rPr lang="en-US" b="1" baseline="0" dirty="0"/>
              <a:t>crash history </a:t>
            </a:r>
            <a:r>
              <a:rPr lang="en-US" baseline="0" dirty="0"/>
              <a:t>is part of a cost effective analysis.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Highway designers must </a:t>
            </a:r>
            <a:r>
              <a:rPr lang="en-US" sz="1200" b="1" i="0" u="none" strike="noStrike" kern="1200" baseline="0" dirty="0">
                <a:solidFill>
                  <a:schemeClr val="tx1"/>
                </a:solidFill>
                <a:latin typeface="+mn-lt"/>
                <a:ea typeface="+mn-ea"/>
                <a:cs typeface="+mn-cs"/>
              </a:rPr>
              <a:t>deliberately seek opportunities </a:t>
            </a:r>
            <a:r>
              <a:rPr lang="en-US" sz="1200" b="0" i="0" u="none" strike="noStrike" kern="1200" baseline="0" dirty="0">
                <a:solidFill>
                  <a:schemeClr val="tx1"/>
                </a:solidFill>
                <a:latin typeface="+mn-lt"/>
                <a:ea typeface="+mn-ea"/>
                <a:cs typeface="+mn-cs"/>
              </a:rPr>
              <a:t>specific to each project and</a:t>
            </a:r>
          </a:p>
          <a:p>
            <a:r>
              <a:rPr lang="en-US" sz="1200" b="0" i="0" u="none" strike="noStrike" kern="1200" baseline="0" dirty="0">
                <a:solidFill>
                  <a:schemeClr val="tx1"/>
                </a:solidFill>
                <a:latin typeface="+mn-lt"/>
                <a:ea typeface="+mn-ea"/>
                <a:cs typeface="+mn-cs"/>
              </a:rPr>
              <a:t>apply sound safety and traffic engineering principles.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Designers of RRR projects work with existing roads and streets whose design and operational characteristics</a:t>
            </a:r>
          </a:p>
          <a:p>
            <a:r>
              <a:rPr lang="en-US" sz="1200" b="0" i="0" u="none" strike="noStrike" kern="1200" baseline="0" dirty="0">
                <a:solidFill>
                  <a:schemeClr val="tx1"/>
                </a:solidFill>
                <a:latin typeface="+mn-lt"/>
                <a:ea typeface="+mn-ea"/>
                <a:cs typeface="+mn-cs"/>
              </a:rPr>
              <a:t>can be observed and measured;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yet not all counties and municipalities take advantage of these favorable circumstances.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Greater attention to safety, along with greater documentation of the design process improves design decisions</a:t>
            </a:r>
            <a:r>
              <a:rPr lang="en-US" sz="1200" b="0" i="0" u="none" strike="noStrike" kern="1200" baseline="0" dirty="0">
                <a:solidFill>
                  <a:schemeClr val="tx1"/>
                </a:solidFill>
                <a:latin typeface="+mn-lt"/>
                <a:ea typeface="+mn-ea"/>
                <a:cs typeface="+mn-cs"/>
              </a:rPr>
              <a:t>.</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endParaRPr lang="en-US" dirty="0"/>
          </a:p>
          <a:p>
            <a:r>
              <a:rPr lang="en-US" dirty="0"/>
              <a:t>From TRB SR-214</a:t>
            </a:r>
            <a:r>
              <a:rPr lang="en-US" baseline="0" dirty="0"/>
              <a:t> page 5: </a:t>
            </a:r>
          </a:p>
          <a:p>
            <a:r>
              <a:rPr lang="en-US" sz="1200" b="0" i="0" u="none" strike="noStrike" kern="1200" baseline="0" dirty="0">
                <a:solidFill>
                  <a:schemeClr val="tx1"/>
                </a:solidFill>
                <a:latin typeface="+mn-lt"/>
                <a:ea typeface="+mn-ea"/>
                <a:cs typeface="+mn-cs"/>
              </a:rPr>
              <a:t>Highway designers must </a:t>
            </a:r>
            <a:r>
              <a:rPr lang="en-US" sz="1200" b="1" i="0" u="none" strike="noStrike" kern="1200" baseline="0" dirty="0">
                <a:solidFill>
                  <a:schemeClr val="tx1"/>
                </a:solidFill>
                <a:latin typeface="+mn-lt"/>
                <a:ea typeface="+mn-ea"/>
                <a:cs typeface="+mn-cs"/>
              </a:rPr>
              <a:t>deliberately seek opportunities </a:t>
            </a:r>
            <a:r>
              <a:rPr lang="en-US" sz="1200" b="0" i="0" u="none" strike="noStrike" kern="1200" baseline="0" dirty="0">
                <a:solidFill>
                  <a:schemeClr val="tx1"/>
                </a:solidFill>
                <a:latin typeface="+mn-lt"/>
                <a:ea typeface="+mn-ea"/>
                <a:cs typeface="+mn-cs"/>
              </a:rPr>
              <a:t>specific to each project and</a:t>
            </a:r>
          </a:p>
          <a:p>
            <a:r>
              <a:rPr lang="en-US" sz="1200" b="0" i="0" u="none" strike="noStrike" kern="1200" baseline="0" dirty="0">
                <a:solidFill>
                  <a:schemeClr val="tx1"/>
                </a:solidFill>
                <a:latin typeface="+mn-lt"/>
                <a:ea typeface="+mn-ea"/>
                <a:cs typeface="+mn-cs"/>
              </a:rPr>
              <a:t>apply sound safety and traffic engineering principles. Designers of RRR</a:t>
            </a:r>
          </a:p>
          <a:p>
            <a:r>
              <a:rPr lang="en-US" sz="1200" b="0" i="0" u="none" strike="noStrike" kern="1200" baseline="0" dirty="0">
                <a:solidFill>
                  <a:schemeClr val="tx1"/>
                </a:solidFill>
                <a:latin typeface="+mn-lt"/>
                <a:ea typeface="+mn-ea"/>
                <a:cs typeface="+mn-cs"/>
              </a:rPr>
              <a:t>projects work with existing highways whose design and operational characteristics</a:t>
            </a:r>
          </a:p>
          <a:p>
            <a:r>
              <a:rPr lang="en-US" sz="1200" b="0" i="0" u="none" strike="noStrike" kern="1200" baseline="0" dirty="0">
                <a:solidFill>
                  <a:schemeClr val="tx1"/>
                </a:solidFill>
                <a:latin typeface="+mn-lt"/>
                <a:ea typeface="+mn-ea"/>
                <a:cs typeface="+mn-cs"/>
              </a:rPr>
              <a:t>can be observed and measured; yet not all highway agencies take</a:t>
            </a:r>
          </a:p>
          <a:p>
            <a:r>
              <a:rPr lang="en-US" sz="1200" b="0" i="0" u="none" strike="noStrike" kern="1200" baseline="0" dirty="0">
                <a:solidFill>
                  <a:schemeClr val="tx1"/>
                </a:solidFill>
                <a:latin typeface="+mn-lt"/>
                <a:ea typeface="+mn-ea"/>
                <a:cs typeface="+mn-cs"/>
              </a:rPr>
              <a:t>advantage of these favorable circumstances. </a:t>
            </a:r>
            <a:r>
              <a:rPr lang="en-US" sz="1200" b="1" i="0" u="none" strike="noStrike" kern="1200" baseline="0" dirty="0">
                <a:solidFill>
                  <a:schemeClr val="tx1"/>
                </a:solidFill>
                <a:latin typeface="+mn-lt"/>
                <a:ea typeface="+mn-ea"/>
                <a:cs typeface="+mn-cs"/>
              </a:rPr>
              <a:t>Greater attention to safety, along</a:t>
            </a:r>
          </a:p>
          <a:p>
            <a:r>
              <a:rPr lang="en-US" sz="1200" b="1" i="0" u="none" strike="noStrike" kern="1200" baseline="0" dirty="0">
                <a:solidFill>
                  <a:schemeClr val="tx1"/>
                </a:solidFill>
                <a:latin typeface="+mn-lt"/>
                <a:ea typeface="+mn-ea"/>
                <a:cs typeface="+mn-cs"/>
              </a:rPr>
              <a:t>with greater documentation of the design process improves design decisions</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0122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dirty="0"/>
              <a:t>9/11/2022 – added  “When considering safety improvements”, added “1</a:t>
            </a:r>
            <a:r>
              <a:rPr lang="en-US" i="1" baseline="30000" dirty="0"/>
              <a:t>st</a:t>
            </a:r>
            <a:r>
              <a:rPr lang="en-US" i="1" dirty="0"/>
              <a:t> Step:” prior to “Review of Crash History”  and added 2</a:t>
            </a:r>
            <a:r>
              <a:rPr lang="en-US" i="1" baseline="30000" dirty="0"/>
              <a:t>nd</a:t>
            </a:r>
            <a:r>
              <a:rPr lang="en-US" i="1" dirty="0"/>
              <a:t> Step. </a:t>
            </a:r>
          </a:p>
          <a:p>
            <a:endParaRPr lang="en-US" dirty="0"/>
          </a:p>
          <a:p>
            <a:r>
              <a:rPr lang="en-US" dirty="0"/>
              <a:t>As part of a Cost Effective analysis</a:t>
            </a:r>
            <a:r>
              <a:rPr lang="en-US" baseline="0" dirty="0"/>
              <a:t> </a:t>
            </a:r>
          </a:p>
          <a:p>
            <a:endParaRPr lang="en-US" baseline="0" dirty="0"/>
          </a:p>
          <a:p>
            <a:r>
              <a:rPr lang="en-US" baseline="0" dirty="0"/>
              <a:t>The significance of crashes is evaluated – considering the number of crashes and their severity</a:t>
            </a:r>
          </a:p>
          <a:p>
            <a:endParaRPr lang="en-US" baseline="0" dirty="0"/>
          </a:p>
          <a:p>
            <a:r>
              <a:rPr lang="en-US" baseline="0" dirty="0"/>
              <a:t>And the relevance of crashes to design criteria</a:t>
            </a:r>
          </a:p>
          <a:p>
            <a:endParaRPr lang="en-US" baseline="0" dirty="0"/>
          </a:p>
          <a:p>
            <a:r>
              <a:rPr lang="en-US" sz="1200" dirty="0"/>
              <a:t>Example: </a:t>
            </a:r>
          </a:p>
          <a:p>
            <a:endParaRPr lang="en-US" sz="1200" dirty="0"/>
          </a:p>
          <a:p>
            <a:r>
              <a:rPr lang="en-US" sz="1200" dirty="0"/>
              <a:t>A county determined that a </a:t>
            </a:r>
            <a:r>
              <a:rPr lang="en-US" sz="1200" b="1" dirty="0"/>
              <a:t>significant number</a:t>
            </a:r>
            <a:r>
              <a:rPr lang="en-US" sz="1200" dirty="0"/>
              <a:t> of crashes, three, within the past five years occurred on a vertical crest curve with poor sight distance.   </a:t>
            </a:r>
          </a:p>
          <a:p>
            <a:endParaRPr lang="en-US" sz="1200" dirty="0"/>
          </a:p>
          <a:p>
            <a:r>
              <a:rPr lang="en-US" sz="1200" dirty="0"/>
              <a:t>One was fatal and two were serious-injury type crashes; the county judged</a:t>
            </a:r>
            <a:r>
              <a:rPr lang="en-US" sz="1200" baseline="0" dirty="0"/>
              <a:t> </a:t>
            </a:r>
            <a:r>
              <a:rPr lang="en-US" sz="1200" dirty="0"/>
              <a:t>their </a:t>
            </a:r>
            <a:r>
              <a:rPr lang="en-US" sz="1200" b="1" dirty="0"/>
              <a:t>severity as significant</a:t>
            </a:r>
            <a:r>
              <a:rPr lang="en-US" sz="1200" dirty="0"/>
              <a:t>.    </a:t>
            </a:r>
          </a:p>
          <a:p>
            <a:endParaRPr lang="en-US" sz="1200" dirty="0"/>
          </a:p>
          <a:p>
            <a:r>
              <a:rPr lang="en-US" sz="1200" dirty="0"/>
              <a:t>And that the crashes were </a:t>
            </a:r>
            <a:r>
              <a:rPr lang="en-US" sz="1200" b="1" dirty="0"/>
              <a:t>relevant</a:t>
            </a:r>
            <a:r>
              <a:rPr lang="en-US" sz="1200" dirty="0"/>
              <a:t> to Vertical alignment, Crest K Value.   </a:t>
            </a:r>
          </a:p>
          <a:p>
            <a:endParaRPr lang="en-US" sz="1200" dirty="0"/>
          </a:p>
          <a:p>
            <a:r>
              <a:rPr lang="en-US" sz="1200" dirty="0"/>
              <a:t>The</a:t>
            </a:r>
            <a:r>
              <a:rPr lang="en-US" sz="1200" baseline="0" dirty="0"/>
              <a:t> county proposed a safety improvement, and estimated the Benefit/Cost ratio of that improvement to see if it should be included in the 3R project’s scope of work.  </a:t>
            </a:r>
            <a:r>
              <a:rPr lang="en-US" sz="1200" dirty="0"/>
              <a:t>  </a:t>
            </a:r>
          </a:p>
          <a:p>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1617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9/11/2022 changed title to “3</a:t>
            </a:r>
            <a:r>
              <a:rPr lang="en-US" i="1" baseline="30000" dirty="0"/>
              <a:t>rd</a:t>
            </a:r>
            <a:r>
              <a:rPr lang="en-US" i="1" dirty="0"/>
              <a:t> Step: Benefit/Cost (B/C) Analysis </a:t>
            </a:r>
          </a:p>
          <a:p>
            <a:r>
              <a:rPr lang="en-US" i="1" dirty="0"/>
              <a:t>10/11/2021 slide revised</a:t>
            </a:r>
          </a:p>
          <a:p>
            <a:endParaRPr lang="en-US" dirty="0"/>
          </a:p>
          <a:p>
            <a:r>
              <a:rPr lang="en-US" dirty="0"/>
              <a:t>Cost</a:t>
            </a:r>
            <a:r>
              <a:rPr lang="en-US" baseline="0" dirty="0"/>
              <a:t> Effective Analyses are an integral part of the 3R design process. </a:t>
            </a:r>
          </a:p>
          <a:p>
            <a:endParaRPr lang="en-US" baseline="0" dirty="0"/>
          </a:p>
          <a:p>
            <a:r>
              <a:rPr lang="en-US" baseline="0" dirty="0"/>
              <a:t>The definition is on page 41 of the design standards.  </a:t>
            </a:r>
          </a:p>
          <a:p>
            <a:endParaRPr lang="en-US" baseline="0" dirty="0"/>
          </a:p>
          <a:p>
            <a:r>
              <a:rPr lang="en-US" baseline="0" dirty="0"/>
              <a:t>The purpose is to determine if a safety improvement should be added to the scope of work </a:t>
            </a:r>
          </a:p>
          <a:p>
            <a:endParaRPr lang="en-US" baseline="0" dirty="0"/>
          </a:p>
          <a:p>
            <a:r>
              <a:rPr lang="en-US" baseline="0" dirty="0"/>
              <a:t>It involves a review of crash history in, and possibly near, the work or project</a:t>
            </a:r>
          </a:p>
          <a:p>
            <a:endParaRPr lang="en-US" baseline="0" dirty="0"/>
          </a:p>
          <a:p>
            <a:r>
              <a:rPr lang="en-US" baseline="0" dirty="0"/>
              <a:t>For some situations, a benefit-cost analysis is required to evaluate the need and justification for a safety improvement</a:t>
            </a:r>
          </a:p>
          <a:p>
            <a:endParaRPr lang="en-US" dirty="0"/>
          </a:p>
        </p:txBody>
      </p:sp>
      <p:sp>
        <p:nvSpPr>
          <p:cNvPr id="4" name="Slide Number Placeholder 3"/>
          <p:cNvSpPr>
            <a:spLocks noGrp="1"/>
          </p:cNvSpPr>
          <p:nvPr>
            <p:ph type="sldNum" sz="quarter" idx="5"/>
          </p:nvPr>
        </p:nvSpPr>
        <p:spPr/>
        <p:txBody>
          <a:bodyPr/>
          <a:lstStyle/>
          <a:p>
            <a:fld id="{DA49352F-E6E4-4B28-9944-5689577030BF}" type="slidenum">
              <a:rPr lang="en-US" smtClean="0"/>
              <a:t>25</a:t>
            </a:fld>
            <a:endParaRPr lang="en-US"/>
          </a:p>
        </p:txBody>
      </p:sp>
    </p:spTree>
    <p:extLst>
      <p:ext uri="{BB962C8B-B14F-4D97-AF65-F5344CB8AC3E}">
        <p14:creationId xmlns:p14="http://schemas.microsoft.com/office/powerpoint/2010/main" val="1490091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Duration – how many years –  of crash history –depends</a:t>
            </a:r>
            <a:r>
              <a:rPr lang="en-US" baseline="0" dirty="0"/>
              <a:t> on the principles of statistics.  </a:t>
            </a:r>
          </a:p>
          <a:p>
            <a:endParaRPr lang="en-US" baseline="0" dirty="0"/>
          </a:p>
          <a:p>
            <a:r>
              <a:rPr lang="en-US" baseline="0" dirty="0"/>
              <a:t>The Minimum Design Standards are silent on the number of years to use for crash history evaluations.  </a:t>
            </a:r>
          </a:p>
          <a:p>
            <a:endParaRPr lang="en-US" baseline="0" dirty="0"/>
          </a:p>
          <a:p>
            <a:r>
              <a:rPr lang="en-US" baseline="0" dirty="0"/>
              <a:t>Some segments, such as a heavily traveled city street, may yield significant statistics by doing a two-year study.  </a:t>
            </a:r>
          </a:p>
          <a:p>
            <a:endParaRPr lang="en-US" baseline="0" dirty="0"/>
          </a:p>
          <a:p>
            <a:r>
              <a:rPr lang="en-US" baseline="0" dirty="0"/>
              <a:t>Typical rural area crash studies are at least three years duration, although there may be locations when more than three years may be needed.  </a:t>
            </a:r>
          </a:p>
          <a:p>
            <a:endParaRPr lang="en-US" baseline="0" dirty="0"/>
          </a:p>
          <a:p>
            <a:r>
              <a:rPr lang="en-US" baseline="0" dirty="0"/>
              <a:t>Low-volume roads likely need a longer duration such as five to ten years to collect statistically significant information.   </a:t>
            </a:r>
          </a:p>
          <a:p>
            <a:endParaRPr lang="en-US" baseline="0"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endParaRPr lang="en-US" dirty="0"/>
          </a:p>
          <a:p>
            <a:r>
              <a:rPr lang="en-US" dirty="0"/>
              <a:t>Higher traffic volumes: 1,500</a:t>
            </a:r>
            <a:r>
              <a:rPr lang="en-US" baseline="0" dirty="0"/>
              <a:t> to 2,000 and above</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1549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7" y="4612257"/>
            <a:ext cx="5438955" cy="2996242"/>
          </a:xfrm>
          <a:prstGeom prst="rect">
            <a:avLst/>
          </a:prstGeom>
          <a:noFill/>
        </p:spPr>
        <p:txBody>
          <a:bodyPr wrap="square" anchor="t"/>
          <a:lstStyle>
            <a:lvl1pPr lvl="0">
              <a:defRPr/>
            </a:lvl1pPr>
          </a:lstStyle>
          <a:p>
            <a:pPr lvl="0"/>
            <a:r>
              <a:rPr lang="en-US" sz="1200" b="1" kern="1200" dirty="0">
                <a:solidFill>
                  <a:schemeClr val="tx1"/>
                </a:solidFill>
                <a:effectLst/>
                <a:latin typeface="+mn-lt"/>
                <a:ea typeface="+mn-ea"/>
                <a:cs typeface="+mn-cs"/>
              </a:rPr>
              <a:t>PIVQ5</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Note 21 on page 54 of the standards addresses Low Water Stream Crossings</a:t>
            </a:r>
            <a:r>
              <a:rPr lang="en-US" sz="1200" kern="1200" baseline="0" dirty="0">
                <a:solidFill>
                  <a:schemeClr val="tx1"/>
                </a:solidFill>
                <a:effectLst/>
                <a:latin typeface="+mn-lt"/>
                <a:ea typeface="+mn-ea"/>
                <a:cs typeface="+mn-cs"/>
              </a:rPr>
              <a:t> and Fords.</a:t>
            </a:r>
          </a:p>
          <a:p>
            <a:pPr lvl="0"/>
            <a:r>
              <a:rPr lang="en-US" sz="1200" kern="1200" baseline="0" dirty="0">
                <a:solidFill>
                  <a:schemeClr val="tx1"/>
                </a:solidFill>
                <a:effectLst/>
                <a:latin typeface="+mn-lt"/>
                <a:ea typeface="+mn-ea"/>
                <a:cs typeface="+mn-cs"/>
              </a:rPr>
              <a:t>These are defined on page 44 of the standards.  </a:t>
            </a:r>
            <a:r>
              <a:rPr lang="en-US" sz="1200" b="1" kern="1200" baseline="0" dirty="0">
                <a:solidFill>
                  <a:schemeClr val="tx1"/>
                </a:solidFill>
                <a:effectLst/>
                <a:latin typeface="+mn-lt"/>
                <a:ea typeface="+mn-ea"/>
                <a:cs typeface="+mn-cs"/>
              </a:rPr>
              <a:t>A low-water stream crossing passes normal stream flow below the driving surface but is normally overtopped with water at least once annually</a:t>
            </a:r>
            <a:r>
              <a:rPr lang="en-US" sz="1200" kern="1200" baseline="0" dirty="0">
                <a:solidFill>
                  <a:schemeClr val="tx1"/>
                </a:solidFill>
                <a:effectLst/>
                <a:latin typeface="+mn-lt"/>
                <a:ea typeface="+mn-ea"/>
                <a:cs typeface="+mn-cs"/>
              </a:rPr>
              <a:t>.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Low Water Stream Crossings are man-made structures, as shown in the photo, </a:t>
            </a:r>
          </a:p>
          <a:p>
            <a:pPr lvl="0"/>
            <a:r>
              <a:rPr lang="en-US" sz="1200" kern="1200" baseline="0" dirty="0">
                <a:solidFill>
                  <a:schemeClr val="tx1"/>
                </a:solidFill>
                <a:effectLst/>
                <a:latin typeface="+mn-lt"/>
                <a:ea typeface="+mn-ea"/>
                <a:cs typeface="+mn-cs"/>
              </a:rPr>
              <a:t>Stream Fords are considered mostly a natural phenomenon.  </a:t>
            </a:r>
          </a:p>
          <a:p>
            <a:pPr lvl="0"/>
            <a:endParaRPr lang="en-US" sz="1200" kern="1200" baseline="0" dirty="0">
              <a:solidFill>
                <a:schemeClr val="tx1"/>
              </a:solidFill>
              <a:effectLst/>
              <a:latin typeface="+mn-lt"/>
              <a:ea typeface="+mn-ea"/>
              <a:cs typeface="+mn-cs"/>
            </a:endParaRPr>
          </a:p>
          <a:p>
            <a:pPr lvl="0"/>
            <a:r>
              <a:rPr lang="en-US" sz="1200" u="sng" kern="1200" baseline="0" dirty="0">
                <a:solidFill>
                  <a:schemeClr val="tx1"/>
                </a:solidFill>
                <a:effectLst/>
                <a:latin typeface="+mn-lt"/>
                <a:ea typeface="+mn-ea"/>
                <a:cs typeface="+mn-cs"/>
              </a:rPr>
              <a:t>NOT FOR AUDIO</a:t>
            </a:r>
            <a:r>
              <a:rPr lang="en-US" sz="1200" u="none" kern="1200" baseline="0" dirty="0">
                <a:solidFill>
                  <a:schemeClr val="tx1"/>
                </a:solidFill>
                <a:effectLst/>
                <a:latin typeface="+mn-lt"/>
                <a:ea typeface="+mn-ea"/>
                <a:cs typeface="+mn-cs"/>
              </a:rPr>
              <a:t> (it is for an unused photo, which is underneath the photo that is shown)</a:t>
            </a:r>
            <a:endParaRPr lang="en-US" sz="1200" u="sng"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This photo shows a low-water stream crossing, with </a:t>
            </a:r>
            <a:r>
              <a:rPr lang="en-US" dirty="0"/>
              <a:t>water height meter post and a gate to prevent entry during high water events.  </a:t>
            </a:r>
            <a:endParaRPr lang="en-US" sz="1200" kern="1200" dirty="0">
              <a:solidFill>
                <a:schemeClr val="tx1"/>
              </a:solidFill>
              <a:effectLst/>
              <a:latin typeface="+mn-lt"/>
              <a:ea typeface="+mn-ea"/>
              <a:cs typeface="+mn-cs"/>
            </a:endParaRP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437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7" y="4612257"/>
            <a:ext cx="5438955" cy="2996242"/>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PIVQ5</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Low Water stream crossings and fords may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a:t>
            </a:r>
            <a:r>
              <a:rPr lang="en-US" sz="1200" kern="1200" baseline="0" dirty="0">
                <a:solidFill>
                  <a:schemeClr val="tx1"/>
                </a:solidFill>
                <a:effectLst/>
                <a:latin typeface="+mn-lt"/>
                <a:ea typeface="+mn-ea"/>
                <a:cs typeface="+mn-cs"/>
              </a:rPr>
              <a:t> used in certain circumstances, in particular when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CON flows are “flashy” meaning that they come and go relatively quickly, such as intermittent or ephemeral streams, or the stream has a low base flow CON </a:t>
            </a:r>
            <a:r>
              <a:rPr lang="en-US" sz="1200" b="1" kern="1200" baseline="0" dirty="0">
                <a:solidFill>
                  <a:schemeClr val="tx1"/>
                </a:solidFill>
                <a:effectLst/>
                <a:latin typeface="+mn-lt"/>
                <a:ea typeface="+mn-ea"/>
                <a:cs typeface="+mn-cs"/>
              </a:rPr>
              <a:t>liability</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PRO traffic volumes are very low PRO </a:t>
            </a:r>
            <a:r>
              <a:rPr lang="en-US" sz="1200" b="1" kern="1200" baseline="0" dirty="0">
                <a:solidFill>
                  <a:schemeClr val="tx1"/>
                </a:solidFill>
                <a:effectLst/>
                <a:latin typeface="+mn-lt"/>
                <a:ea typeface="+mn-ea"/>
                <a:cs typeface="+mn-cs"/>
              </a:rPr>
              <a:t>access most of the time</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CON delays are acceptable CON </a:t>
            </a:r>
            <a:r>
              <a:rPr lang="en-US" sz="1200" b="1" kern="1200" baseline="0" dirty="0">
                <a:solidFill>
                  <a:schemeClr val="tx1"/>
                </a:solidFill>
                <a:effectLst/>
                <a:latin typeface="+mn-lt"/>
                <a:ea typeface="+mn-ea"/>
                <a:cs typeface="+mn-cs"/>
              </a:rPr>
              <a:t>no</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access sometimes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stream channel is broad and flat and </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PRO it is the least </a:t>
            </a:r>
            <a:r>
              <a:rPr lang="en-US" sz="1200" b="0" kern="1200" baseline="0" dirty="0">
                <a:solidFill>
                  <a:schemeClr val="tx1"/>
                </a:solidFill>
                <a:effectLst/>
                <a:latin typeface="+mn-lt"/>
                <a:ea typeface="+mn-ea"/>
                <a:cs typeface="+mn-cs"/>
              </a:rPr>
              <a:t>cost</a:t>
            </a:r>
            <a:r>
              <a:rPr lang="en-US" sz="1200" kern="1200" baseline="0" dirty="0">
                <a:solidFill>
                  <a:schemeClr val="tx1"/>
                </a:solidFill>
                <a:effectLst/>
                <a:latin typeface="+mn-lt"/>
                <a:ea typeface="+mn-ea"/>
                <a:cs typeface="+mn-cs"/>
              </a:rPr>
              <a:t> alternative PRO </a:t>
            </a:r>
            <a:r>
              <a:rPr lang="en-US" sz="1200" b="1" kern="1200" baseline="0" dirty="0">
                <a:solidFill>
                  <a:schemeClr val="tx1"/>
                </a:solidFill>
                <a:effectLst/>
                <a:latin typeface="+mn-lt"/>
                <a:ea typeface="+mn-ea"/>
                <a:cs typeface="+mn-cs"/>
              </a:rPr>
              <a:t>cost</a:t>
            </a:r>
          </a:p>
          <a:p>
            <a:pPr marL="0" lvl="0" indent="0">
              <a:buFont typeface="Arial" panose="020B0604020202020204" pitchFamily="34" charset="0"/>
              <a:buNone/>
            </a:pPr>
            <a:r>
              <a:rPr lang="en-US" sz="1200" kern="1200" baseline="0" dirty="0">
                <a:solidFill>
                  <a:schemeClr val="tx1"/>
                </a:solidFill>
                <a:effectLst/>
                <a:latin typeface="+mn-lt"/>
                <a:ea typeface="+mn-ea"/>
                <a:cs typeface="+mn-cs"/>
              </a:rPr>
              <a:t>There are many considerations, including the passage of aquatic organisms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CON trash collectors CON </a:t>
            </a:r>
            <a:r>
              <a:rPr lang="en-US" sz="1200" b="1" kern="1200" baseline="0" dirty="0">
                <a:solidFill>
                  <a:schemeClr val="tx1"/>
                </a:solidFill>
                <a:effectLst/>
                <a:latin typeface="+mn-lt"/>
                <a:ea typeface="+mn-ea"/>
                <a:cs typeface="+mn-cs"/>
              </a:rPr>
              <a:t>maintenance</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trash needs to be cleaned</a:t>
            </a:r>
            <a:r>
              <a:rPr lang="en-US" sz="1200" kern="1200" baseline="0" dirty="0">
                <a:solidFill>
                  <a:schemeClr val="tx1"/>
                </a:solidFill>
                <a:effectLst/>
                <a:latin typeface="+mn-lt"/>
                <a:ea typeface="+mn-ea"/>
                <a:cs typeface="+mn-cs"/>
              </a:rPr>
              <a:t> and</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b="0" kern="1200" baseline="0" dirty="0">
                <a:solidFill>
                  <a:schemeClr val="tx1"/>
                </a:solidFill>
                <a:effectLst/>
                <a:latin typeface="+mn-lt"/>
                <a:ea typeface="+mn-ea"/>
                <a:cs typeface="+mn-cs"/>
              </a:rPr>
              <a:t>For rivers and streams that convey large flows, bridges and large culverts are better-suited.</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Low-water stream crossings and fords are not appropriate for many situations and their application is limited.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071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7" y="4612257"/>
            <a:ext cx="5438955" cy="2996242"/>
          </a:xfrm>
          <a:prstGeom prst="rect">
            <a:avLst/>
          </a:prstGeom>
          <a:noFill/>
        </p:spPr>
        <p:txBody>
          <a:bodyPr wrap="square" anchor="t"/>
          <a:lstStyle>
            <a:lvl1pPr lvl="0">
              <a:defRPr/>
            </a:lvl1pPr>
          </a:lstStyle>
          <a:p>
            <a:pPr lvl="0"/>
            <a:r>
              <a:rPr lang="en-US" sz="1800" b="0" i="1" kern="1200" dirty="0">
                <a:solidFill>
                  <a:schemeClr val="tx1"/>
                </a:solidFill>
                <a:effectLst/>
                <a:latin typeface="+mn-lt"/>
                <a:ea typeface="+mn-ea"/>
                <a:cs typeface="+mn-cs"/>
              </a:rPr>
              <a:t>5/22/2021 Added some verbiage to the notes field.  </a:t>
            </a:r>
          </a:p>
          <a:p>
            <a:pPr lvl="0"/>
            <a:endParaRPr lang="en-US" sz="1800" b="1" kern="1200" dirty="0">
              <a:solidFill>
                <a:schemeClr val="tx1"/>
              </a:solidFill>
              <a:effectLst/>
              <a:latin typeface="+mn-lt"/>
              <a:ea typeface="+mn-ea"/>
              <a:cs typeface="+mn-cs"/>
            </a:endParaRPr>
          </a:p>
          <a:p>
            <a:pPr lvl="0"/>
            <a:r>
              <a:rPr lang="en-US" sz="1800" b="1" kern="1200" dirty="0">
                <a:solidFill>
                  <a:schemeClr val="tx1"/>
                </a:solidFill>
                <a:effectLst/>
                <a:latin typeface="+mn-lt"/>
                <a:ea typeface="+mn-ea"/>
                <a:cs typeface="+mn-cs"/>
              </a:rPr>
              <a:t>PIVQ5</a:t>
            </a:r>
            <a:r>
              <a:rPr lang="en-US" sz="1800" b="0" kern="1200" dirty="0">
                <a:solidFill>
                  <a:schemeClr val="tx1"/>
                </a:solidFill>
                <a:effectLst/>
                <a:latin typeface="+mn-lt"/>
                <a:ea typeface="+mn-ea"/>
                <a:cs typeface="+mn-cs"/>
              </a:rPr>
              <a:t> A low water stream crossing </a:t>
            </a:r>
            <a:r>
              <a:rPr lang="en-US" sz="1800" b="1" i="1" kern="1200" dirty="0">
                <a:solidFill>
                  <a:schemeClr val="tx1"/>
                </a:solidFill>
                <a:effectLst/>
                <a:latin typeface="+mn-lt"/>
                <a:ea typeface="+mn-ea"/>
                <a:cs typeface="+mn-cs"/>
              </a:rPr>
              <a:t>can’t be the only access to an occupied dwelling</a:t>
            </a:r>
            <a:r>
              <a:rPr lang="en-US" sz="1800" b="0" kern="1200" dirty="0">
                <a:solidFill>
                  <a:schemeClr val="tx1"/>
                </a:solidFill>
                <a:effectLst/>
                <a:latin typeface="+mn-lt"/>
                <a:ea typeface="+mn-ea"/>
                <a:cs typeface="+mn-cs"/>
              </a:rPr>
              <a:t>. </a:t>
            </a:r>
            <a:endParaRPr lang="en-US" sz="1800" b="1"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Because Low water stream crossings and fords may be frequently overtopped by flooding they have</a:t>
            </a:r>
            <a:r>
              <a:rPr lang="en-US" sz="1200" b="0" kern="1200" baseline="0" dirty="0">
                <a:solidFill>
                  <a:schemeClr val="tx1"/>
                </a:solidFill>
                <a:effectLst/>
                <a:latin typeface="+mn-lt"/>
                <a:ea typeface="+mn-ea"/>
                <a:cs typeface="+mn-cs"/>
              </a:rPr>
              <a:t> a certain amount of risk and </a:t>
            </a:r>
            <a:r>
              <a:rPr lang="en-US" sz="1200" b="0" kern="1200" dirty="0">
                <a:solidFill>
                  <a:schemeClr val="tx1"/>
                </a:solidFill>
                <a:effectLst/>
                <a:latin typeface="+mn-lt"/>
                <a:ea typeface="+mn-ea"/>
                <a:cs typeface="+mn-cs"/>
              </a:rPr>
              <a:t>are </a:t>
            </a:r>
            <a:r>
              <a:rPr lang="en-US" sz="1200" b="1" kern="1200" dirty="0">
                <a:solidFill>
                  <a:schemeClr val="tx1"/>
                </a:solidFill>
                <a:effectLst/>
                <a:latin typeface="+mn-lt"/>
                <a:ea typeface="+mn-ea"/>
                <a:cs typeface="+mn-cs"/>
              </a:rPr>
              <a:t>generally</a:t>
            </a:r>
            <a:r>
              <a:rPr lang="en-US" sz="1200" b="1" kern="1200" baseline="0" dirty="0">
                <a:solidFill>
                  <a:schemeClr val="tx1"/>
                </a:solidFill>
                <a:effectLst/>
                <a:latin typeface="+mn-lt"/>
                <a:ea typeface="+mn-ea"/>
                <a:cs typeface="+mn-cs"/>
              </a:rPr>
              <a:t> not recommended</a:t>
            </a:r>
            <a:r>
              <a:rPr lang="en-US" sz="1200" b="0" kern="1200" dirty="0">
                <a:solidFill>
                  <a:schemeClr val="tx1"/>
                </a:solidFill>
                <a:effectLst/>
                <a:latin typeface="+mn-lt"/>
                <a:ea typeface="+mn-ea"/>
                <a:cs typeface="+mn-cs"/>
              </a:rPr>
              <a:t> and are discouraged.  That is why any low-water</a:t>
            </a:r>
            <a:r>
              <a:rPr lang="en-US" sz="1200" b="0" kern="1200" baseline="0" dirty="0">
                <a:solidFill>
                  <a:schemeClr val="tx1"/>
                </a:solidFill>
                <a:effectLst/>
                <a:latin typeface="+mn-lt"/>
                <a:ea typeface="+mn-ea"/>
                <a:cs typeface="+mn-cs"/>
              </a:rPr>
              <a:t> stream crossing or ford </a:t>
            </a:r>
            <a:r>
              <a:rPr lang="en-US" sz="1200" b="1" i="1" kern="1200" baseline="0" dirty="0">
                <a:solidFill>
                  <a:schemeClr val="tx1"/>
                </a:solidFill>
                <a:effectLst/>
                <a:latin typeface="+mn-lt"/>
                <a:ea typeface="+mn-ea"/>
                <a:cs typeface="+mn-cs"/>
              </a:rPr>
              <a:t>MUST to be brought to the Board of Public Roads and be granted a relaxation of standards prior to construction</a:t>
            </a:r>
            <a:r>
              <a:rPr lang="en-US" sz="1200" b="0" kern="1200" baseline="0" dirty="0">
                <a:solidFill>
                  <a:schemeClr val="tx1"/>
                </a:solidFill>
                <a:effectLst/>
                <a:latin typeface="+mn-lt"/>
                <a:ea typeface="+mn-ea"/>
                <a:cs typeface="+mn-cs"/>
              </a:rPr>
              <a:t>.  That’s not to say the Board will not grant the project, because there are appropriate applications of low water stream crossings and fords.  </a:t>
            </a:r>
          </a:p>
          <a:p>
            <a:pPr lvl="0"/>
            <a:endParaRPr lang="en-US" sz="1200" b="0" kern="1200" baseline="0" dirty="0">
              <a:solidFill>
                <a:schemeClr val="tx1"/>
              </a:solidFill>
              <a:effectLst/>
              <a:latin typeface="+mn-lt"/>
              <a:ea typeface="+mn-ea"/>
              <a:cs typeface="+mn-cs"/>
            </a:endParaRPr>
          </a:p>
          <a:p>
            <a:pPr lvl="0"/>
            <a:endParaRPr lang="en-US" sz="1200" b="0" kern="1200" baseline="0" dirty="0">
              <a:solidFill>
                <a:schemeClr val="tx1"/>
              </a:solidFill>
              <a:effectLst/>
              <a:latin typeface="+mn-lt"/>
              <a:ea typeface="+mn-ea"/>
              <a:cs typeface="+mn-cs"/>
            </a:endParaRPr>
          </a:p>
          <a:p>
            <a:pPr lvl="0"/>
            <a:r>
              <a:rPr lang="en-US" sz="1200" b="0" kern="1200" baseline="0" dirty="0">
                <a:solidFill>
                  <a:schemeClr val="tx1"/>
                </a:solidFill>
                <a:effectLst/>
                <a:latin typeface="+mn-lt"/>
                <a:ea typeface="+mn-ea"/>
                <a:cs typeface="+mn-cs"/>
              </a:rPr>
              <a:t>Exam Part IV Q4</a:t>
            </a:r>
          </a:p>
          <a:p>
            <a:pPr lvl="0"/>
            <a:endParaRPr lang="en-US" sz="1200" b="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2451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p:txBody>
      </p:sp>
      <p:sp>
        <p:nvSpPr>
          <p:cNvPr id="4" name="Slide Number Placeholder 3"/>
          <p:cNvSpPr>
            <a:spLocks noGrp="1"/>
          </p:cNvSpPr>
          <p:nvPr>
            <p:ph type="sldNum" sz="quarter" idx="10"/>
          </p:nvPr>
        </p:nvSpPr>
        <p:spPr/>
        <p:txBody>
          <a:bodyPr/>
          <a:lstStyle/>
          <a:p>
            <a:fld id="{DA49352F-E6E4-4B28-9944-5689577030BF}" type="slidenum">
              <a:rPr lang="en-US" smtClean="0"/>
              <a:t>3</a:t>
            </a:fld>
            <a:endParaRPr lang="en-US"/>
          </a:p>
        </p:txBody>
      </p:sp>
    </p:spTree>
    <p:extLst>
      <p:ext uri="{BB962C8B-B14F-4D97-AF65-F5344CB8AC3E}">
        <p14:creationId xmlns:p14="http://schemas.microsoft.com/office/powerpoint/2010/main" val="2751907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9/11/2022 Changed “Hands On” to “Find Standards”</a:t>
            </a:r>
          </a:p>
          <a:p>
            <a:r>
              <a:rPr lang="en-US" i="1" dirty="0"/>
              <a:t>2/24/2022 New Slide to indicate its time for the class to do some hands-on exercises. </a:t>
            </a:r>
          </a:p>
          <a:p>
            <a:endParaRPr lang="en-US" dirty="0"/>
          </a:p>
          <a:p>
            <a:r>
              <a:rPr lang="en-US" dirty="0"/>
              <a:t>Instructor Demo(s) (15 to 20 minutes – usually one county project and one municipality project) followed by hands-on exercises.  Hands-on exercises can be assigned to individuals or teams; 20 to 30 minutes each. Time permitting, instructor can choose to have teams identify relaxation of standards needs for </a:t>
            </a:r>
          </a:p>
          <a:p>
            <a:endParaRPr lang="en-US" dirty="0"/>
          </a:p>
          <a:p>
            <a:r>
              <a:rPr lang="en-US" dirty="0"/>
              <a:t>Hand out plan sets as needed</a:t>
            </a:r>
          </a:p>
          <a:p>
            <a:endParaRPr lang="en-US" dirty="0"/>
          </a:p>
          <a:p>
            <a:r>
              <a:rPr lang="en-US" dirty="0"/>
              <a:t>Instructor live demonstration (using the Standards Compare worksheet) of finding the functional classification, finding the right table, determining the right values, and starting to fill out the W/P form.  </a:t>
            </a:r>
          </a:p>
          <a:p>
            <a:endParaRPr lang="en-US" dirty="0"/>
          </a:p>
          <a:p>
            <a:r>
              <a:rPr lang="en-US" dirty="0"/>
              <a:t>Follow along on your laptop or device if you want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PI-Q3 </a:t>
            </a:r>
            <a:r>
              <a:rPr lang="en-US" dirty="0"/>
              <a:t>Horizontal Clear Zone HCZ – curbed/non-curbed section – it makes a difference which it is – curbed can be from the EOTW or it can be from back-of-curb.  </a:t>
            </a:r>
            <a:endParaRPr lang="en-US" b="1" dirty="0"/>
          </a:p>
          <a:p>
            <a:endParaRPr lang="en-US" dirty="0"/>
          </a:p>
        </p:txBody>
      </p:sp>
      <p:sp>
        <p:nvSpPr>
          <p:cNvPr id="4" name="Slide Number Placeholder 3"/>
          <p:cNvSpPr>
            <a:spLocks noGrp="1"/>
          </p:cNvSpPr>
          <p:nvPr>
            <p:ph type="sldNum" sz="quarter" idx="10"/>
          </p:nvPr>
        </p:nvSpPr>
        <p:spPr/>
        <p:txBody>
          <a:bodyPr/>
          <a:lstStyle/>
          <a:p>
            <a:fld id="{DA49352F-E6E4-4B28-9944-5689577030BF}" type="slidenum">
              <a:rPr lang="en-US" smtClean="0"/>
              <a:t>30</a:t>
            </a:fld>
            <a:endParaRPr lang="en-US"/>
          </a:p>
        </p:txBody>
      </p:sp>
    </p:spTree>
    <p:extLst>
      <p:ext uri="{BB962C8B-B14F-4D97-AF65-F5344CB8AC3E}">
        <p14:creationId xmlns:p14="http://schemas.microsoft.com/office/powerpoint/2010/main" val="3486649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r>
              <a:rPr lang="en-US" dirty="0"/>
              <a:t>Hand out the plan set for Friend South</a:t>
            </a:r>
          </a:p>
          <a:p>
            <a:endParaRPr lang="en-US" dirty="0"/>
          </a:p>
          <a:p>
            <a:r>
              <a:rPr lang="en-US" dirty="0"/>
              <a:t>Instructor live demonstration (using the Standards Compare worksheet) of finding the functional classification, finding the right table, determining the right values, and starting to fill out the W/P form.  </a:t>
            </a:r>
          </a:p>
          <a:p>
            <a:endParaRPr lang="en-US" dirty="0"/>
          </a:p>
          <a:p>
            <a:r>
              <a:rPr lang="en-US" dirty="0"/>
              <a:t>Follow along on your laptop or device</a:t>
            </a:r>
          </a:p>
          <a:p>
            <a:endParaRPr lang="en-US" dirty="0"/>
          </a:p>
          <a:p>
            <a:r>
              <a:rPr lang="en-US" dirty="0"/>
              <a:t>SFC=Local, NFC=Local</a:t>
            </a:r>
          </a:p>
          <a:p>
            <a:r>
              <a:rPr lang="en-US" dirty="0"/>
              <a:t>MDS Table J pg. 69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of Work = Reconstructed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486649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r>
              <a:rPr lang="en-US" dirty="0"/>
              <a:t>Hand out the plan set for McCook</a:t>
            </a:r>
          </a:p>
          <a:p>
            <a:r>
              <a:rPr lang="en-US" strike="sngStrike" dirty="0"/>
              <a:t>Hand out the relaxation of standards for McCook</a:t>
            </a:r>
          </a:p>
          <a:p>
            <a:endParaRPr lang="en-US" dirty="0"/>
          </a:p>
          <a:p>
            <a:r>
              <a:rPr lang="en-US" dirty="0"/>
              <a:t>Instructor live demonstration (using the Standards Compare worksheet) of finding the functional classification, finding the right table, determining the right values, and starting to fill out the W/P form.  </a:t>
            </a:r>
          </a:p>
          <a:p>
            <a:endParaRPr lang="en-US" dirty="0"/>
          </a:p>
          <a:p>
            <a:r>
              <a:rPr lang="en-US" dirty="0"/>
              <a:t>Follow along on your laptop or device</a:t>
            </a:r>
          </a:p>
          <a:p>
            <a:endParaRPr lang="en-US" dirty="0"/>
          </a:p>
          <a:p>
            <a:r>
              <a:rPr lang="en-US" dirty="0"/>
              <a:t>SFC=Collector, NFC=Major Collector</a:t>
            </a:r>
          </a:p>
          <a:p>
            <a:r>
              <a:rPr lang="en-US" dirty="0"/>
              <a:t>MDS Table D pg. 57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of Work = Reconstructed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A49352F-E6E4-4B28-9944-5689577030BF}" type="slidenum">
              <a:rPr lang="en-US" smtClean="0"/>
              <a:t>32</a:t>
            </a:fld>
            <a:endParaRPr lang="en-US"/>
          </a:p>
        </p:txBody>
      </p:sp>
    </p:spTree>
    <p:extLst>
      <p:ext uri="{BB962C8B-B14F-4D97-AF65-F5344CB8AC3E}">
        <p14:creationId xmlns:p14="http://schemas.microsoft.com/office/powerpoint/2010/main" val="3953939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 min (45 min for teams, 30 min for class review)</a:t>
            </a:r>
          </a:p>
          <a:p>
            <a:endParaRPr lang="en-US" dirty="0"/>
          </a:p>
          <a:p>
            <a:r>
              <a:rPr lang="en-US" dirty="0"/>
              <a:t>Teams Exercise</a:t>
            </a:r>
          </a:p>
          <a:p>
            <a:endParaRPr lang="en-US" dirty="0"/>
          </a:p>
          <a:p>
            <a:r>
              <a:rPr lang="en-US" dirty="0"/>
              <a:t>Discuss Relaxation of Standards</a:t>
            </a:r>
          </a:p>
          <a:p>
            <a:endParaRPr lang="en-US" dirty="0"/>
          </a:p>
          <a:p>
            <a:r>
              <a:rPr lang="en-US" dirty="0"/>
              <a:t>County and Municipality</a:t>
            </a:r>
          </a:p>
          <a:p>
            <a:endParaRPr lang="en-US" dirty="0"/>
          </a:p>
          <a:p>
            <a:r>
              <a:rPr lang="en-US" dirty="0"/>
              <a:t>Hand out plan sets</a:t>
            </a:r>
          </a:p>
          <a:p>
            <a:r>
              <a:rPr lang="en-US" dirty="0"/>
              <a:t>Hand out relaxation of standards requests</a:t>
            </a:r>
          </a:p>
          <a:p>
            <a:endParaRPr lang="en-US" dirty="0"/>
          </a:p>
          <a:p>
            <a:r>
              <a:rPr lang="en-US" dirty="0"/>
              <a:t>110st St   SFC=Other Arterial, NFC=Major Collector, Table H pg. 65, Reconstructed Work</a:t>
            </a:r>
          </a:p>
          <a:p>
            <a:r>
              <a:rPr lang="en-US" dirty="0"/>
              <a:t>225</a:t>
            </a:r>
            <a:r>
              <a:rPr lang="en-US" baseline="30000" dirty="0"/>
              <a:t>th</a:t>
            </a:r>
            <a:r>
              <a:rPr lang="en-US" dirty="0"/>
              <a:t> St    SFC=Local, NFC=Local, Table J pg. 69, Reconstructed Work</a:t>
            </a:r>
          </a:p>
          <a:p>
            <a:r>
              <a:rPr lang="en-US" dirty="0"/>
              <a:t>Urban Area   SFC=Local, NFC=Local, Table F pg. 61, Reconstructed Work</a:t>
            </a:r>
          </a:p>
          <a:p>
            <a:endParaRPr lang="en-US" dirty="0"/>
          </a:p>
          <a:p>
            <a:endParaRPr lang="en-US" dirty="0"/>
          </a:p>
        </p:txBody>
      </p:sp>
      <p:sp>
        <p:nvSpPr>
          <p:cNvPr id="4" name="Slide Number Placeholder 3"/>
          <p:cNvSpPr>
            <a:spLocks noGrp="1"/>
          </p:cNvSpPr>
          <p:nvPr>
            <p:ph type="sldNum" sz="quarter" idx="10"/>
          </p:nvPr>
        </p:nvSpPr>
        <p:spPr/>
        <p:txBody>
          <a:bodyPr/>
          <a:lstStyle/>
          <a:p>
            <a:fld id="{DA49352F-E6E4-4B28-9944-5689577030BF}" type="slidenum">
              <a:rPr lang="en-US" smtClean="0"/>
              <a:t>33</a:t>
            </a:fld>
            <a:endParaRPr lang="en-US"/>
          </a:p>
        </p:txBody>
      </p:sp>
    </p:spTree>
    <p:extLst>
      <p:ext uri="{BB962C8B-B14F-4D97-AF65-F5344CB8AC3E}">
        <p14:creationId xmlns:p14="http://schemas.microsoft.com/office/powerpoint/2010/main" val="2029200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p:txBody>
      </p:sp>
      <p:sp>
        <p:nvSpPr>
          <p:cNvPr id="4" name="Slide Number Placeholder 3"/>
          <p:cNvSpPr>
            <a:spLocks noGrp="1"/>
          </p:cNvSpPr>
          <p:nvPr>
            <p:ph type="sldNum" sz="quarter" idx="10"/>
          </p:nvPr>
        </p:nvSpPr>
        <p:spPr/>
        <p:txBody>
          <a:bodyPr/>
          <a:lstStyle/>
          <a:p>
            <a:fld id="{DA49352F-E6E4-4B28-9944-5689577030BF}" type="slidenum">
              <a:rPr lang="en-US" smtClean="0"/>
              <a:t>34</a:t>
            </a:fld>
            <a:endParaRPr lang="en-US"/>
          </a:p>
        </p:txBody>
      </p:sp>
    </p:spTree>
    <p:extLst>
      <p:ext uri="{BB962C8B-B14F-4D97-AF65-F5344CB8AC3E}">
        <p14:creationId xmlns:p14="http://schemas.microsoft.com/office/powerpoint/2010/main" val="847181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r>
              <a:rPr lang="en-US" dirty="0"/>
              <a:t>Reminder: not all plans will show all of the values necessary to determine if standards are met – recommend getting a report from the design engineer detailing the MDS values compared to design values.  </a:t>
            </a:r>
          </a:p>
        </p:txBody>
      </p:sp>
      <p:sp>
        <p:nvSpPr>
          <p:cNvPr id="4" name="Slide Number Placeholder 3"/>
          <p:cNvSpPr>
            <a:spLocks noGrp="1"/>
          </p:cNvSpPr>
          <p:nvPr>
            <p:ph type="sldNum" sz="quarter" idx="10"/>
          </p:nvPr>
        </p:nvSpPr>
        <p:spPr/>
        <p:txBody>
          <a:bodyPr/>
          <a:lstStyle/>
          <a:p>
            <a:fld id="{DA49352F-E6E4-4B28-9944-5689577030BF}" type="slidenum">
              <a:rPr lang="en-US" smtClean="0"/>
              <a:t>35</a:t>
            </a:fld>
            <a:endParaRPr lang="en-US"/>
          </a:p>
        </p:txBody>
      </p:sp>
    </p:spTree>
    <p:extLst>
      <p:ext uri="{BB962C8B-B14F-4D97-AF65-F5344CB8AC3E}">
        <p14:creationId xmlns:p14="http://schemas.microsoft.com/office/powerpoint/2010/main" val="317986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6/23/2021 Added third bullet (managing consultants)</a:t>
            </a:r>
          </a:p>
          <a:p>
            <a:r>
              <a:rPr lang="en-US" i="1" dirty="0"/>
              <a:t>2/1/2020 Updated by changing the sub-bullet at the bottom to “is a hardship due to unique, peculiar circumstances.”  </a:t>
            </a:r>
          </a:p>
          <a:p>
            <a:endParaRPr lang="en-US" dirty="0"/>
          </a:p>
          <a:p>
            <a:r>
              <a:rPr lang="en-US" dirty="0"/>
              <a:t>2 min</a:t>
            </a:r>
          </a:p>
          <a:p>
            <a:endParaRPr lang="en-US" dirty="0"/>
          </a:p>
          <a:p>
            <a:r>
              <a:rPr lang="en-US" dirty="0"/>
              <a:t>Some sets of plans </a:t>
            </a:r>
          </a:p>
        </p:txBody>
      </p:sp>
      <p:sp>
        <p:nvSpPr>
          <p:cNvPr id="4" name="Slide Number Placeholder 3"/>
          <p:cNvSpPr>
            <a:spLocks noGrp="1"/>
          </p:cNvSpPr>
          <p:nvPr>
            <p:ph type="sldNum" sz="quarter" idx="10"/>
          </p:nvPr>
        </p:nvSpPr>
        <p:spPr/>
        <p:txBody>
          <a:bodyPr/>
          <a:lstStyle/>
          <a:p>
            <a:fld id="{DA49352F-E6E4-4B28-9944-5689577030BF}" type="slidenum">
              <a:rPr lang="en-US" smtClean="0"/>
              <a:t>4</a:t>
            </a:fld>
            <a:endParaRPr lang="en-US"/>
          </a:p>
        </p:txBody>
      </p:sp>
    </p:spTree>
    <p:extLst>
      <p:ext uri="{BB962C8B-B14F-4D97-AF65-F5344CB8AC3E}">
        <p14:creationId xmlns:p14="http://schemas.microsoft.com/office/powerpoint/2010/main" val="2776372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Efficiency: costs down, traffic flow good</a:t>
            </a:r>
          </a:p>
        </p:txBody>
      </p:sp>
      <p:sp>
        <p:nvSpPr>
          <p:cNvPr id="4" name="Slide Number Placeholder 3"/>
          <p:cNvSpPr>
            <a:spLocks noGrp="1"/>
          </p:cNvSpPr>
          <p:nvPr>
            <p:ph type="sldNum" sz="quarter" idx="10"/>
          </p:nvPr>
        </p:nvSpPr>
        <p:spPr/>
        <p:txBody>
          <a:bodyPr/>
          <a:lstStyle/>
          <a:p>
            <a:fld id="{DA49352F-E6E4-4B28-9944-5689577030BF}" type="slidenum">
              <a:rPr lang="en-US" smtClean="0"/>
              <a:t>5</a:t>
            </a:fld>
            <a:endParaRPr lang="en-US"/>
          </a:p>
        </p:txBody>
      </p:sp>
    </p:spTree>
    <p:extLst>
      <p:ext uri="{BB962C8B-B14F-4D97-AF65-F5344CB8AC3E}">
        <p14:creationId xmlns:p14="http://schemas.microsoft.com/office/powerpoint/2010/main" val="365177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p:txBody>
      </p:sp>
      <p:sp>
        <p:nvSpPr>
          <p:cNvPr id="4" name="Slide Number Placeholder 3"/>
          <p:cNvSpPr>
            <a:spLocks noGrp="1"/>
          </p:cNvSpPr>
          <p:nvPr>
            <p:ph type="sldNum" sz="quarter" idx="10"/>
          </p:nvPr>
        </p:nvSpPr>
        <p:spPr/>
        <p:txBody>
          <a:bodyPr/>
          <a:lstStyle/>
          <a:p>
            <a:fld id="{DA49352F-E6E4-4B28-9944-5689577030BF}" type="slidenum">
              <a:rPr lang="en-US" smtClean="0"/>
              <a:t>6</a:t>
            </a:fld>
            <a:endParaRPr lang="en-US"/>
          </a:p>
        </p:txBody>
      </p:sp>
    </p:spTree>
    <p:extLst>
      <p:ext uri="{BB962C8B-B14F-4D97-AF65-F5344CB8AC3E}">
        <p14:creationId xmlns:p14="http://schemas.microsoft.com/office/powerpoint/2010/main" val="261344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5/22/2021 Added notes relating to exam questions. </a:t>
            </a:r>
          </a:p>
          <a:p>
            <a:endParaRPr lang="en-US" dirty="0"/>
          </a:p>
          <a:p>
            <a:r>
              <a:rPr lang="en-US" dirty="0"/>
              <a:t>Standards are NOT safety surrogates!  </a:t>
            </a:r>
          </a:p>
          <a:p>
            <a:endParaRPr lang="en-US" dirty="0"/>
          </a:p>
          <a:p>
            <a:r>
              <a:rPr lang="en-US" dirty="0"/>
              <a:t>You are not REQUIRED to build to the MDS, as long as you are granted a relaxation of standards by the NBCS.  </a:t>
            </a:r>
          </a:p>
          <a:p>
            <a:endParaRPr lang="en-US" dirty="0"/>
          </a:p>
          <a:p>
            <a:r>
              <a:rPr lang="en-US" dirty="0"/>
              <a:t>You are not REQUIRED to build exactly to the MDS values.  You can be more conservative.  Or less than the MDS but need a relaxation.  </a:t>
            </a:r>
          </a:p>
          <a:p>
            <a:endParaRPr lang="en-US" dirty="0"/>
          </a:p>
          <a:p>
            <a:r>
              <a:rPr lang="en-US" b="1" dirty="0"/>
              <a:t>PIQ4</a:t>
            </a:r>
            <a:r>
              <a:rPr lang="en-US" dirty="0"/>
              <a:t> Remember, “lanes” in the standards refers to through travel lanes, or auxiliary lanes that act like travel lanes.  ‘Lanes does NOT include such features as bicycle lanes or parking lanes.  </a:t>
            </a:r>
          </a:p>
          <a:p>
            <a:endParaRPr lang="en-US" dirty="0"/>
          </a:p>
          <a:p>
            <a:r>
              <a:rPr lang="en-US" b="1" dirty="0"/>
              <a:t>PIQ14</a:t>
            </a:r>
            <a:r>
              <a:rPr lang="en-US" dirty="0"/>
              <a:t> if a county road OR municipal street is posted 50 mph or greater, rural area design standards must be used.  Refer to Note 2.  </a:t>
            </a:r>
          </a:p>
          <a:p>
            <a:endParaRPr lang="en-US" dirty="0"/>
          </a:p>
          <a:p>
            <a:r>
              <a:rPr lang="en-US" b="1" dirty="0"/>
              <a:t>PVQ6</a:t>
            </a:r>
            <a:r>
              <a:rPr lang="en-US" dirty="0"/>
              <a:t> lots of things the standards DO NOT cover: barrier crashworthiness, flood events, ADA standards, and much more.  </a:t>
            </a:r>
          </a:p>
          <a:p>
            <a:pPr marL="231160" indent="-231160">
              <a:buAutoNum type="alphaUcPeriod"/>
            </a:pPr>
            <a:endParaRPr lang="en-US" dirty="0"/>
          </a:p>
          <a:p>
            <a:pPr marL="231160" indent="-231160">
              <a:buAutoNum type="alphaUcPeriod"/>
            </a:pPr>
            <a:endParaRPr lang="en-US" dirty="0"/>
          </a:p>
          <a:p>
            <a:pPr marL="231160" indent="-231160">
              <a:buAutoNum type="alphaUcPeriod"/>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B7E57BBC-C735-7240-902C-9D7483B25D1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63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956998" y="5093531"/>
            <a:ext cx="5527870" cy="1440360"/>
          </a:xfrm>
          <a:prstGeom prst="rect">
            <a:avLst/>
          </a:prstGeom>
          <a:noFill/>
        </p:spPr>
        <p:txBody>
          <a:bodyPr wrap="square" anchor="t"/>
          <a:lstStyle>
            <a:lvl1pPr lvl="0">
              <a:defRPr/>
            </a:lvl1pPr>
          </a:lstStyle>
          <a:p>
            <a:pPr lvl="0"/>
            <a:r>
              <a:rPr lang="en-US" dirty="0"/>
              <a:t>Municipal is defined by corporate limits</a:t>
            </a:r>
          </a:p>
          <a:p>
            <a:pPr lvl="0"/>
            <a:endParaRPr lang="en-US" dirty="0"/>
          </a:p>
          <a:p>
            <a:pPr lvl="0"/>
            <a:r>
              <a:rPr lang="en-US" dirty="0"/>
              <a:t>For the National system, however, the term Urban is used, and it means something slightly different that the State’s Municipal area.  </a:t>
            </a:r>
          </a:p>
          <a:p>
            <a:pPr lvl="0"/>
            <a:endParaRPr lang="en-US" dirty="0"/>
          </a:p>
          <a:p>
            <a:r>
              <a:rPr lang="en-US" baseline="0" dirty="0"/>
              <a:t>Therefore, Urban applies only in and around Cities of the First Class, and the Lincoln and Omaha areas.</a:t>
            </a:r>
          </a:p>
          <a:p>
            <a:endParaRPr lang="en-US" baseline="0" dirty="0"/>
          </a:p>
          <a:p>
            <a:r>
              <a:rPr lang="en-US" baseline="0" dirty="0"/>
              <a:t>If your highway, road or street of interest is in one of these cities, it </a:t>
            </a:r>
            <a:r>
              <a:rPr lang="en-US" b="1" baseline="0" dirty="0"/>
              <a:t>is</a:t>
            </a:r>
            <a:r>
              <a:rPr lang="en-US" baseline="0" dirty="0"/>
              <a:t> in an Urban area </a:t>
            </a:r>
          </a:p>
          <a:p>
            <a:r>
              <a:rPr lang="en-US" baseline="0" dirty="0"/>
              <a:t>and if it is near the corporate limits of any one of these then you need to verify </a:t>
            </a:r>
            <a:r>
              <a:rPr lang="en-US" b="1" baseline="0" dirty="0"/>
              <a:t>if</a:t>
            </a:r>
            <a:r>
              <a:rPr lang="en-US" baseline="0" dirty="0"/>
              <a:t> it is in the Urban area.  </a:t>
            </a:r>
          </a:p>
          <a:p>
            <a:pPr lvl="0"/>
            <a:endParaRPr lang="en-US" i="0" dirty="0"/>
          </a:p>
          <a:p>
            <a:pPr lvl="0"/>
            <a:r>
              <a:rPr lang="en-US" i="0" dirty="0"/>
              <a:t>31 cities in Nebraska have more than 5,000 within their corporate limits.</a:t>
            </a:r>
          </a:p>
          <a:p>
            <a:pPr lvl="0"/>
            <a:endParaRPr lang="en-US" i="0" dirty="0"/>
          </a:p>
          <a:p>
            <a:pPr defTabSz="924641">
              <a:defRPr/>
            </a:pPr>
            <a:r>
              <a:rPr lang="en-US" dirty="0"/>
              <a:t>For Municipal area, refer to State Statutes §14-101, §14-117, §15-101, §16-101, §17-201, §19-2201, etc. - key words </a:t>
            </a:r>
            <a:r>
              <a:rPr lang="en-US" i="1" dirty="0"/>
              <a:t>territorial boundaries </a:t>
            </a:r>
            <a:r>
              <a:rPr lang="en-US" dirty="0"/>
              <a:t>and </a:t>
            </a:r>
            <a:r>
              <a:rPr lang="en-US" i="1" dirty="0"/>
              <a:t>corporate limits</a:t>
            </a:r>
          </a:p>
          <a:p>
            <a:pPr lvl="0"/>
            <a:endParaRPr lang="en-US" i="0" dirty="0"/>
          </a:p>
          <a:p>
            <a:pPr lvl="0"/>
            <a:endParaRPr i="0" dirty="0"/>
          </a:p>
        </p:txBody>
      </p:sp>
      <p:sp>
        <p:nvSpPr>
          <p:cNvPr id="3" name="Slide Image Placeholder 2"/>
          <p:cNvSpPr>
            <a:spLocks noGrp="1" noRot="1" noChangeAspect="1"/>
          </p:cNvSpPr>
          <p:nvPr>
            <p:ph type="sldImg"/>
          </p:nvPr>
        </p:nvSpPr>
        <p:spPr>
          <a:xfrm>
            <a:off x="1395413" y="1154113"/>
            <a:ext cx="4156075" cy="3116262"/>
          </a:xfrm>
        </p:spPr>
      </p:sp>
      <p:sp>
        <p:nvSpPr>
          <p:cNvPr id="4" name="Slide Number Placeholder 3"/>
          <p:cNvSpPr>
            <a:spLocks noGrp="1"/>
          </p:cNvSpPr>
          <p:nvPr>
            <p:ph type="sldNum" sz="quarter" idx="10"/>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223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URBAN areas in Nebraska – consisting of Omaha, Lincoln and all cities of the first class. </a:t>
            </a:r>
          </a:p>
          <a:p>
            <a:r>
              <a:rPr lang="en-US" dirty="0"/>
              <a:t>The Omaha urban area includes Bellevue, Papillion, La Vista, and Ralston (all cities of the first class) as well as Gretna and Boys Town (a village).     </a:t>
            </a:r>
          </a:p>
          <a:p>
            <a:endParaRPr lang="en-US" dirty="0"/>
          </a:p>
          <a:p>
            <a:r>
              <a:rPr lang="en-US" dirty="0"/>
              <a:t>All of the white space within the Nebraska is RURAL.  That includes 501 cities of the second class and villages.  </a:t>
            </a:r>
          </a:p>
          <a:p>
            <a:endParaRPr lang="en-US" dirty="0"/>
          </a:p>
          <a:p>
            <a:r>
              <a:rPr lang="en-US" dirty="0"/>
              <a:t>31 cities have a certified (Nebraska </a:t>
            </a:r>
            <a:r>
              <a:rPr lang="en-US" dirty="0" err="1"/>
              <a:t>Dept</a:t>
            </a:r>
            <a:r>
              <a:rPr lang="en-US" dirty="0"/>
              <a:t> of Revenue) population of more than 5,000 population. </a:t>
            </a:r>
          </a:p>
          <a:p>
            <a:endParaRPr lang="en-US" dirty="0"/>
          </a:p>
          <a:p>
            <a:r>
              <a:rPr lang="en-US" b="1" dirty="0">
                <a:highlight>
                  <a:srgbClr val="FFFF00"/>
                </a:highlight>
              </a:rPr>
              <a:t>Omaha</a:t>
            </a:r>
            <a:r>
              <a:rPr lang="en-US" b="0" dirty="0"/>
              <a:t> </a:t>
            </a:r>
            <a:r>
              <a:rPr lang="en-US" dirty="0"/>
              <a:t>Lincoln</a:t>
            </a:r>
            <a:r>
              <a:rPr lang="en-US" b="0" dirty="0"/>
              <a:t> </a:t>
            </a:r>
            <a:r>
              <a:rPr lang="en-US" b="1" dirty="0"/>
              <a:t>Bellevue</a:t>
            </a:r>
            <a:r>
              <a:rPr lang="en-US" b="0" dirty="0"/>
              <a:t> </a:t>
            </a:r>
            <a:r>
              <a:rPr lang="en-US" dirty="0"/>
              <a:t>Grand Island</a:t>
            </a:r>
            <a:r>
              <a:rPr lang="en-US" b="0" dirty="0"/>
              <a:t> </a:t>
            </a:r>
            <a:r>
              <a:rPr lang="en-US" dirty="0"/>
              <a:t>Kearney</a:t>
            </a:r>
            <a:r>
              <a:rPr lang="en-US" b="0" dirty="0"/>
              <a:t> </a:t>
            </a:r>
            <a:r>
              <a:rPr lang="en-US" dirty="0"/>
              <a:t>Fremont</a:t>
            </a:r>
            <a:r>
              <a:rPr lang="en-US" b="0" dirty="0"/>
              <a:t> </a:t>
            </a:r>
            <a:r>
              <a:rPr lang="en-US" dirty="0"/>
              <a:t>Hastings</a:t>
            </a:r>
            <a:r>
              <a:rPr lang="en-US" b="0" dirty="0"/>
              <a:t> </a:t>
            </a:r>
            <a:r>
              <a:rPr lang="en-US" dirty="0"/>
              <a:t>North Platte</a:t>
            </a:r>
            <a:r>
              <a:rPr lang="en-US" b="0" dirty="0"/>
              <a:t> </a:t>
            </a:r>
            <a:r>
              <a:rPr lang="en-US" dirty="0"/>
              <a:t>Norfolk</a:t>
            </a:r>
            <a:r>
              <a:rPr lang="en-US" b="0" dirty="0"/>
              <a:t> </a:t>
            </a:r>
            <a:r>
              <a:rPr lang="en-US" dirty="0"/>
              <a:t>Columbus</a:t>
            </a:r>
            <a:r>
              <a:rPr lang="en-US" b="0" dirty="0"/>
              <a:t> </a:t>
            </a:r>
            <a:r>
              <a:rPr lang="en-US" b="1" dirty="0"/>
              <a:t>Papillion</a:t>
            </a:r>
            <a:r>
              <a:rPr lang="en-US" b="0" dirty="0"/>
              <a:t> </a:t>
            </a:r>
            <a:r>
              <a:rPr lang="en-US" b="1" dirty="0"/>
              <a:t>La Vista</a:t>
            </a:r>
            <a:r>
              <a:rPr lang="en-US" b="0" dirty="0"/>
              <a:t> </a:t>
            </a:r>
            <a:r>
              <a:rPr lang="en-US" dirty="0"/>
              <a:t>Scottsbluff</a:t>
            </a:r>
            <a:r>
              <a:rPr lang="en-US" b="0" dirty="0"/>
              <a:t> </a:t>
            </a:r>
            <a:r>
              <a:rPr lang="en-US" dirty="0"/>
              <a:t>South Sioux</a:t>
            </a:r>
            <a:r>
              <a:rPr lang="en-US" b="0" dirty="0"/>
              <a:t> </a:t>
            </a:r>
            <a:r>
              <a:rPr lang="en-US" dirty="0"/>
              <a:t>Beatrice</a:t>
            </a:r>
            <a:r>
              <a:rPr lang="en-US" b="0" dirty="0"/>
              <a:t> </a:t>
            </a:r>
            <a:r>
              <a:rPr lang="en-US" dirty="0"/>
              <a:t>Lexington</a:t>
            </a:r>
            <a:r>
              <a:rPr lang="en-US" b="0" dirty="0"/>
              <a:t> </a:t>
            </a:r>
            <a:r>
              <a:rPr lang="en-US" dirty="0"/>
              <a:t>Gering</a:t>
            </a:r>
            <a:r>
              <a:rPr lang="en-US" b="0" dirty="0"/>
              <a:t> </a:t>
            </a:r>
            <a:r>
              <a:rPr lang="en-US" dirty="0"/>
              <a:t>Alliance</a:t>
            </a:r>
            <a:r>
              <a:rPr lang="en-US" b="0" dirty="0"/>
              <a:t> </a:t>
            </a:r>
            <a:r>
              <a:rPr lang="en-US" dirty="0"/>
              <a:t>Blair</a:t>
            </a:r>
            <a:r>
              <a:rPr lang="en-US" b="0" dirty="0"/>
              <a:t> </a:t>
            </a:r>
            <a:r>
              <a:rPr lang="en-US" dirty="0"/>
              <a:t>York</a:t>
            </a:r>
            <a:r>
              <a:rPr lang="en-US" b="0" dirty="0"/>
              <a:t> </a:t>
            </a:r>
            <a:r>
              <a:rPr lang="en-US" dirty="0"/>
              <a:t>McCook</a:t>
            </a:r>
            <a:r>
              <a:rPr lang="en-US" b="0" dirty="0"/>
              <a:t> </a:t>
            </a:r>
            <a:r>
              <a:rPr lang="en-US" dirty="0"/>
              <a:t>Nebraska City</a:t>
            </a:r>
            <a:r>
              <a:rPr lang="en-US" b="0" dirty="0"/>
              <a:t> </a:t>
            </a:r>
            <a:r>
              <a:rPr lang="en-US" dirty="0"/>
              <a:t>Seward</a:t>
            </a:r>
            <a:r>
              <a:rPr lang="en-US" b="0" dirty="0"/>
              <a:t> </a:t>
            </a:r>
            <a:r>
              <a:rPr lang="en-US" dirty="0"/>
              <a:t>Crete</a:t>
            </a:r>
            <a:r>
              <a:rPr lang="en-US" b="0" dirty="0"/>
              <a:t> </a:t>
            </a:r>
            <a:r>
              <a:rPr lang="en-US" dirty="0"/>
              <a:t>Sidney</a:t>
            </a:r>
            <a:r>
              <a:rPr lang="en-US" b="0" dirty="0"/>
              <a:t> </a:t>
            </a:r>
            <a:r>
              <a:rPr lang="en-US" dirty="0"/>
              <a:t>Plattsmouth</a:t>
            </a:r>
            <a:r>
              <a:rPr lang="en-US" b="0" dirty="0"/>
              <a:t> </a:t>
            </a:r>
            <a:r>
              <a:rPr lang="en-US" dirty="0"/>
              <a:t>Schuyler</a:t>
            </a:r>
            <a:r>
              <a:rPr lang="en-US" b="0" dirty="0"/>
              <a:t> </a:t>
            </a:r>
            <a:r>
              <a:rPr lang="en-US" b="1" dirty="0"/>
              <a:t>Ralston</a:t>
            </a:r>
            <a:r>
              <a:rPr lang="en-US" b="0" dirty="0"/>
              <a:t> </a:t>
            </a:r>
            <a:r>
              <a:rPr lang="en-US" dirty="0"/>
              <a:t>Chadron</a:t>
            </a:r>
            <a:r>
              <a:rPr lang="en-US" b="0" dirty="0"/>
              <a:t> </a:t>
            </a:r>
            <a:r>
              <a:rPr lang="en-US" dirty="0"/>
              <a:t>Wayne</a:t>
            </a:r>
            <a:r>
              <a:rPr lang="en-US" b="0" dirty="0"/>
              <a:t> </a:t>
            </a:r>
            <a:r>
              <a:rPr lang="en-US" dirty="0"/>
              <a:t>Holdrege </a:t>
            </a:r>
          </a:p>
          <a:p>
            <a:endParaRPr lang="en-US" dirty="0"/>
          </a:p>
          <a:p>
            <a:r>
              <a:rPr lang="en-US" b="1" dirty="0"/>
              <a:t>Gretna</a:t>
            </a:r>
            <a:r>
              <a:rPr lang="en-US" dirty="0"/>
              <a:t> (close to 5,000 in its own right, and the urban area is actually over 5,000 according to US Census Bureau) and </a:t>
            </a:r>
            <a:r>
              <a:rPr lang="en-US" b="1" dirty="0"/>
              <a:t>Boys Town </a:t>
            </a:r>
            <a:r>
              <a:rPr lang="en-US" dirty="0"/>
              <a:t>are also included in MAPA</a:t>
            </a:r>
          </a:p>
        </p:txBody>
      </p:sp>
      <p:sp>
        <p:nvSpPr>
          <p:cNvPr id="4" name="Slide Number Placeholder 3"/>
          <p:cNvSpPr>
            <a:spLocks noGrp="1"/>
          </p:cNvSpPr>
          <p:nvPr>
            <p:ph type="sldNum" sz="quarter" idx="10"/>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8734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33350" y="-176213"/>
            <a:ext cx="9472613" cy="7229476"/>
          </a:xfrm>
          <a:prstGeom prst="rect">
            <a:avLst/>
          </a:prstGeom>
          <a:solidFill>
            <a:srgbClr val="BA0C2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334963" y="32385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334963" y="563880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0" descr="FHWA_horizontal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69113" y="5900738"/>
            <a:ext cx="1824037"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NDORorn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0221" y="5900738"/>
            <a:ext cx="1466850" cy="80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LTAP_N.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700" y="-684156"/>
            <a:ext cx="3263900" cy="2552700"/>
          </a:xfrm>
          <a:prstGeom prst="rect">
            <a:avLst/>
          </a:prstGeom>
        </p:spPr>
      </p:pic>
    </p:spTree>
    <p:extLst>
      <p:ext uri="{BB962C8B-B14F-4D97-AF65-F5344CB8AC3E}">
        <p14:creationId xmlns:p14="http://schemas.microsoft.com/office/powerpoint/2010/main" val="177049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89AB26-7F2E-874F-B54D-76EBE3E6A02F}" type="datetimeFigureOut">
              <a:rPr lang="en-US"/>
              <a:pPr>
                <a:defRPr/>
              </a:pPr>
              <a:t>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F0454-63A7-374C-B905-4FE03A2FFD12}" type="slidenum">
              <a:rPr lang="en-US"/>
              <a:pPr>
                <a:defRPr/>
              </a:pPr>
              <a:t>‹#›</a:t>
            </a:fld>
            <a:endParaRPr lang="en-US"/>
          </a:p>
        </p:txBody>
      </p:sp>
    </p:spTree>
    <p:extLst>
      <p:ext uri="{BB962C8B-B14F-4D97-AF65-F5344CB8AC3E}">
        <p14:creationId xmlns:p14="http://schemas.microsoft.com/office/powerpoint/2010/main" val="418640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DE8A83-9C95-0346-8FDC-F486E3B74140}" type="datetimeFigureOut">
              <a:rPr lang="en-US"/>
              <a:pPr>
                <a:defRPr/>
              </a:pPr>
              <a:t>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2B97EE-07C2-524A-89CA-BE12AB0692F5}" type="slidenum">
              <a:rPr lang="en-US"/>
              <a:pPr>
                <a:defRPr/>
              </a:pPr>
              <a:t>‹#›</a:t>
            </a:fld>
            <a:endParaRPr lang="en-US"/>
          </a:p>
        </p:txBody>
      </p:sp>
    </p:spTree>
    <p:extLst>
      <p:ext uri="{BB962C8B-B14F-4D97-AF65-F5344CB8AC3E}">
        <p14:creationId xmlns:p14="http://schemas.microsoft.com/office/powerpoint/2010/main" val="95668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902085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6DE45B71-7DC1-4F73-A493-28FC81A99DE4}" type="datetimeFigureOut">
              <a:rPr lang="en-US" smtClean="0">
                <a:solidFill>
                  <a:prstClr val="black">
                    <a:tint val="75000"/>
                  </a:prstClr>
                </a:solidFill>
              </a:rPr>
              <a:pPr>
                <a:defRPr/>
              </a:pPr>
              <a:t>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D8E8536-4A9C-4457-B5B3-F17511BF22D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4250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0638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4057899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870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66419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946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43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D64F84-7811-9C4F-BE61-4E98FBEAB6BF}" type="datetimeFigureOut">
              <a:rPr lang="en-US"/>
              <a:pPr>
                <a:defRPr/>
              </a:pPr>
              <a:t>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59C78A-94DC-BE40-AE37-7344B79256B1}" type="slidenum">
              <a:rPr lang="en-US"/>
              <a:pPr>
                <a:defRPr/>
              </a:pPr>
              <a:t>‹#›</a:t>
            </a:fld>
            <a:endParaRPr lang="en-US"/>
          </a:p>
        </p:txBody>
      </p:sp>
    </p:spTree>
    <p:extLst>
      <p:ext uri="{BB962C8B-B14F-4D97-AF65-F5344CB8AC3E}">
        <p14:creationId xmlns:p14="http://schemas.microsoft.com/office/powerpoint/2010/main" val="1823528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3217333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21768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297184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43977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0712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034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itle 11">
            <a:extLst>
              <a:ext uri="{FF2B5EF4-FFF2-40B4-BE49-F238E27FC236}">
                <a16:creationId xmlns:a16="http://schemas.microsoft.com/office/drawing/2014/main" id="{34025424-18DB-4E19-965C-F84B47DFCB89}"/>
              </a:ext>
            </a:extLst>
          </p:cNvPr>
          <p:cNvSpPr>
            <a:spLocks noGrp="1"/>
          </p:cNvSpPr>
          <p:nvPr>
            <p:ph type="title"/>
          </p:nvPr>
        </p:nvSpPr>
        <p:spPr/>
        <p:txBody>
          <a:bodyPr/>
          <a:lstStyle/>
          <a:p>
            <a:r>
              <a:rPr lang="en-US"/>
              <a:t>Click to edit Master title style</a:t>
            </a:r>
          </a:p>
        </p:txBody>
      </p:sp>
      <p:sp>
        <p:nvSpPr>
          <p:cNvPr id="16" name="Footer Placeholder 4">
            <a:extLst>
              <a:ext uri="{FF2B5EF4-FFF2-40B4-BE49-F238E27FC236}">
                <a16:creationId xmlns:a16="http://schemas.microsoft.com/office/drawing/2014/main" id="{5096E307-0005-4CC7-A1AC-F8E819011DA3}"/>
              </a:ext>
            </a:extLst>
          </p:cNvPr>
          <p:cNvSpPr>
            <a:spLocks noGrp="1"/>
          </p:cNvSpPr>
          <p:nvPr>
            <p:ph type="ftr" sz="quarter" idx="3"/>
          </p:nvPr>
        </p:nvSpPr>
        <p:spPr>
          <a:xfrm>
            <a:off x="3028950" y="6356351"/>
            <a:ext cx="2122599" cy="365125"/>
          </a:xfrm>
          <a:prstGeom prst="rect">
            <a:avLst/>
          </a:prstGeom>
        </p:spPr>
        <p:txBody>
          <a:bodyPr vert="horz" lIns="91440" tIns="45720" rIns="91440" bIns="45720" rtlCol="0" anchor="ctr"/>
          <a:lstStyle>
            <a:lvl1pPr algn="ctr">
              <a:defRPr sz="1600" i="1">
                <a:solidFill>
                  <a:srgbClr val="FFC000"/>
                </a:solidFill>
              </a:defRPr>
            </a:lvl1pPr>
          </a:lstStyle>
          <a:p>
            <a:r>
              <a:rPr lang="en-US" dirty="0"/>
              <a:t>Miscellaneous Topics</a:t>
            </a:r>
          </a:p>
        </p:txBody>
      </p:sp>
      <p:sp>
        <p:nvSpPr>
          <p:cNvPr id="17" name="Slide Number Placeholder 5">
            <a:extLst>
              <a:ext uri="{FF2B5EF4-FFF2-40B4-BE49-F238E27FC236}">
                <a16:creationId xmlns:a16="http://schemas.microsoft.com/office/drawing/2014/main" id="{AE0B3A70-CEE9-4768-AED0-116B6320E4D0}"/>
              </a:ext>
            </a:extLst>
          </p:cNvPr>
          <p:cNvSpPr>
            <a:spLocks noGrp="1"/>
          </p:cNvSpPr>
          <p:nvPr>
            <p:ph type="sldNum" sz="quarter" idx="4"/>
          </p:nvPr>
        </p:nvSpPr>
        <p:spPr>
          <a:xfrm>
            <a:off x="5298852"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9/22/2017      Slide </a:t>
            </a:r>
            <a:fld id="{D601EE7D-13A0-410C-A233-7AD46FC8B8A6}" type="slidenum">
              <a:rPr lang="en-US" smtClean="0"/>
              <a:pPr/>
              <a:t>‹#›</a:t>
            </a:fld>
            <a:endParaRPr lang="en-US" dirty="0"/>
          </a:p>
        </p:txBody>
      </p:sp>
    </p:spTree>
    <p:extLst>
      <p:ext uri="{BB962C8B-B14F-4D97-AF65-F5344CB8AC3E}">
        <p14:creationId xmlns:p14="http://schemas.microsoft.com/office/powerpoint/2010/main" val="591416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9/22/2017     Slide </a:t>
            </a:r>
            <a:fld id="{D601EE7D-13A0-410C-A233-7AD46FC8B8A6}" type="slidenum">
              <a:rPr lang="en-US" smtClean="0"/>
              <a:pPr/>
              <a:t>‹#›</a:t>
            </a:fld>
            <a:endParaRPr lang="en-US" dirty="0"/>
          </a:p>
        </p:txBody>
      </p:sp>
    </p:spTree>
    <p:extLst>
      <p:ext uri="{BB962C8B-B14F-4D97-AF65-F5344CB8AC3E}">
        <p14:creationId xmlns:p14="http://schemas.microsoft.com/office/powerpoint/2010/main" val="1670635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1833962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09245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07137" y="4406900"/>
            <a:ext cx="6987575"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507137" y="2906713"/>
            <a:ext cx="69875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6E7D961-E76D-3D44-AB8D-B6027931853F}" type="datetimeFigureOut">
              <a:rPr lang="en-US"/>
              <a:pPr>
                <a:defRPr/>
              </a:pPr>
              <a:t>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C8ADC3-4618-3C47-ACC9-584AA51EEE8A}" type="slidenum">
              <a:rPr lang="en-US"/>
              <a:pPr>
                <a:defRPr/>
              </a:pPr>
              <a:t>‹#›</a:t>
            </a:fld>
            <a:endParaRPr lang="en-US"/>
          </a:p>
        </p:txBody>
      </p:sp>
    </p:spTree>
    <p:extLst>
      <p:ext uri="{BB962C8B-B14F-4D97-AF65-F5344CB8AC3E}">
        <p14:creationId xmlns:p14="http://schemas.microsoft.com/office/powerpoint/2010/main" val="2790050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134490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1860388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13578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139414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091746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856440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95032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07138"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58711"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48941CD-D77B-5845-9CB5-5E3AF5C02B5F}" type="datetimeFigureOut">
              <a:rPr lang="en-US"/>
              <a:pPr>
                <a:defRPr/>
              </a:pPr>
              <a:t>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2C80AB-5AE1-1348-973F-F0F15463023E}" type="slidenum">
              <a:rPr lang="en-US"/>
              <a:pPr>
                <a:defRPr/>
              </a:pPr>
              <a:t>‹#›</a:t>
            </a:fld>
            <a:endParaRPr lang="en-US"/>
          </a:p>
        </p:txBody>
      </p:sp>
    </p:spTree>
    <p:extLst>
      <p:ext uri="{BB962C8B-B14F-4D97-AF65-F5344CB8AC3E}">
        <p14:creationId xmlns:p14="http://schemas.microsoft.com/office/powerpoint/2010/main" val="270168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07138"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07138"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58711"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58711"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7979380-59F9-4542-A41B-4029C543CE81}" type="datetimeFigureOut">
              <a:rPr lang="en-US"/>
              <a:pPr>
                <a:defRPr/>
              </a:pPr>
              <a:t>2/7/2023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FF6876-A81D-D147-9D79-EA25EF0B378F}" type="slidenum">
              <a:rPr lang="en-US"/>
              <a:pPr>
                <a:defRPr/>
              </a:pPr>
              <a:t>‹#›</a:t>
            </a:fld>
            <a:endParaRPr lang="en-US"/>
          </a:p>
        </p:txBody>
      </p:sp>
    </p:spTree>
    <p:extLst>
      <p:ext uri="{BB962C8B-B14F-4D97-AF65-F5344CB8AC3E}">
        <p14:creationId xmlns:p14="http://schemas.microsoft.com/office/powerpoint/2010/main" val="223915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AC5DF07-BD88-F641-A198-4DEC08393F70}" type="datetimeFigureOut">
              <a:rPr lang="en-US"/>
              <a:pPr>
                <a:defRPr/>
              </a:pPr>
              <a:t>2/7/2023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DF77D12-5F9B-0E48-BFEA-A73386C605D3}" type="slidenum">
              <a:rPr lang="en-US"/>
              <a:pPr>
                <a:defRPr/>
              </a:pPr>
              <a:t>‹#›</a:t>
            </a:fld>
            <a:endParaRPr lang="en-US"/>
          </a:p>
        </p:txBody>
      </p:sp>
    </p:spTree>
    <p:extLst>
      <p:ext uri="{BB962C8B-B14F-4D97-AF65-F5344CB8AC3E}">
        <p14:creationId xmlns:p14="http://schemas.microsoft.com/office/powerpoint/2010/main" val="282453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42DB6D-CE82-9645-AC80-D74EAECE3B25}" type="datetimeFigureOut">
              <a:rPr lang="en-US"/>
              <a:pPr>
                <a:defRPr/>
              </a:pPr>
              <a:t>2/7/2023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8AECB8-3BB5-B544-870C-076D2AFD58B0}" type="slidenum">
              <a:rPr lang="en-US"/>
              <a:pPr>
                <a:defRPr/>
              </a:pPr>
              <a:t>‹#›</a:t>
            </a:fld>
            <a:endParaRPr lang="en-US"/>
          </a:p>
        </p:txBody>
      </p:sp>
    </p:spTree>
    <p:extLst>
      <p:ext uri="{BB962C8B-B14F-4D97-AF65-F5344CB8AC3E}">
        <p14:creationId xmlns:p14="http://schemas.microsoft.com/office/powerpoint/2010/main" val="7697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C85FEE-EF1D-8443-9E7F-F77EBBFA1279}" type="datetimeFigureOut">
              <a:rPr lang="en-US"/>
              <a:pPr>
                <a:defRPr/>
              </a:pPr>
              <a:t>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37A571-7DFC-A740-AA1B-0EC7A5D5DBAD}" type="slidenum">
              <a:rPr lang="en-US"/>
              <a:pPr>
                <a:defRPr/>
              </a:pPr>
              <a:t>‹#›</a:t>
            </a:fld>
            <a:endParaRPr lang="en-US"/>
          </a:p>
        </p:txBody>
      </p:sp>
    </p:spTree>
    <p:extLst>
      <p:ext uri="{BB962C8B-B14F-4D97-AF65-F5344CB8AC3E}">
        <p14:creationId xmlns:p14="http://schemas.microsoft.com/office/powerpoint/2010/main" val="364310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B5B229-A1DD-A64B-BEC3-5A30D582C2DE}" type="datetimeFigureOut">
              <a:rPr lang="en-US"/>
              <a:pPr>
                <a:defRPr/>
              </a:pPr>
              <a:t>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60EE2D-CD9E-D541-A296-0930AA577B41}" type="slidenum">
              <a:rPr lang="en-US"/>
              <a:pPr>
                <a:defRPr/>
              </a:pPr>
              <a:t>‹#›</a:t>
            </a:fld>
            <a:endParaRPr lang="en-US"/>
          </a:p>
        </p:txBody>
      </p:sp>
    </p:spTree>
    <p:extLst>
      <p:ext uri="{BB962C8B-B14F-4D97-AF65-F5344CB8AC3E}">
        <p14:creationId xmlns:p14="http://schemas.microsoft.com/office/powerpoint/2010/main" val="413319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e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_Backgrou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900" y="0"/>
            <a:ext cx="8947948" cy="6858000"/>
          </a:xfrm>
          <a:prstGeom prst="rect">
            <a:avLst/>
          </a:prstGeom>
        </p:spPr>
      </p:pic>
      <p:sp>
        <p:nvSpPr>
          <p:cNvPr id="1026" name="Title Placeholder 1"/>
          <p:cNvSpPr>
            <a:spLocks noGrp="1"/>
          </p:cNvSpPr>
          <p:nvPr>
            <p:ph type="title"/>
          </p:nvPr>
        </p:nvSpPr>
        <p:spPr bwMode="auto">
          <a:xfrm>
            <a:off x="1507138" y="846138"/>
            <a:ext cx="741009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507138" y="2121427"/>
            <a:ext cx="7410094" cy="4004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7138" y="6356350"/>
            <a:ext cx="1869966"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D1DDC63-506D-D347-AB05-1AAC0AD11DCE}" type="datetimeFigureOut">
              <a:rPr lang="en-US"/>
              <a:pPr>
                <a:defRPr/>
              </a:pPr>
              <a:t>2/7/2023</a:t>
            </a:fld>
            <a:endParaRPr lang="en-US" dirty="0"/>
          </a:p>
        </p:txBody>
      </p:sp>
      <p:sp>
        <p:nvSpPr>
          <p:cNvPr id="5" name="Footer Placeholder 4"/>
          <p:cNvSpPr>
            <a:spLocks noGrp="1"/>
          </p:cNvSpPr>
          <p:nvPr>
            <p:ph type="ftr" sz="quarter" idx="3"/>
          </p:nvPr>
        </p:nvSpPr>
        <p:spPr>
          <a:xfrm>
            <a:off x="3502700" y="6356350"/>
            <a:ext cx="3656204"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284498" y="6356350"/>
            <a:ext cx="163273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83CA13B8-8BB9-F54C-AE28-18333D72D1F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7188223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85772777"/>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038251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2122599" cy="365125"/>
          </a:xfrm>
          <a:prstGeom prst="rect">
            <a:avLst/>
          </a:prstGeom>
        </p:spPr>
        <p:txBody>
          <a:bodyPr vert="horz" lIns="91440" tIns="45720" rIns="91440" bIns="45720" rtlCol="0" anchor="ctr"/>
          <a:lstStyle>
            <a:lvl1pPr algn="ctr">
              <a:defRPr sz="1600" i="1">
                <a:solidFill>
                  <a:srgbClr val="FFC000"/>
                </a:solidFill>
              </a:defRPr>
            </a:lvl1pPr>
          </a:lstStyle>
          <a:p>
            <a:r>
              <a:rPr lang="en-US"/>
              <a:t>Miscellaneous Topics</a:t>
            </a:r>
            <a:endParaRPr lang="en-US" dirty="0"/>
          </a:p>
        </p:txBody>
      </p:sp>
      <p:sp>
        <p:nvSpPr>
          <p:cNvPr id="6" name="Slide Number Placeholder 5"/>
          <p:cNvSpPr>
            <a:spLocks noGrp="1"/>
          </p:cNvSpPr>
          <p:nvPr>
            <p:ph type="sldNum" sz="quarter" idx="4"/>
          </p:nvPr>
        </p:nvSpPr>
        <p:spPr>
          <a:xfrm>
            <a:off x="5298852"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9/22/2017      Slide </a:t>
            </a:r>
            <a:fld id="{D601EE7D-13A0-410C-A233-7AD46FC8B8A6}" type="slidenum">
              <a:rPr lang="en-US" smtClean="0"/>
              <a:pPr/>
              <a:t>‹#›</a:t>
            </a:fld>
            <a:endParaRPr lang="en-US" dirty="0"/>
          </a:p>
        </p:txBody>
      </p:sp>
      <p:sp>
        <p:nvSpPr>
          <p:cNvPr id="9" name="TextBox 8">
            <a:extLst>
              <a:ext uri="{FF2B5EF4-FFF2-40B4-BE49-F238E27FC236}">
                <a16:creationId xmlns:a16="http://schemas.microsoft.com/office/drawing/2014/main" id="{97C6C27E-95C2-465B-9E5C-EC089D2D7355}"/>
              </a:ext>
            </a:extLst>
          </p:cNvPr>
          <p:cNvSpPr txBox="1"/>
          <p:nvPr userDrawn="1"/>
        </p:nvSpPr>
        <p:spPr>
          <a:xfrm>
            <a:off x="533623" y="6596390"/>
            <a:ext cx="2347264"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prstClr val="black"/>
                </a:solidFill>
                <a:latin typeface="Arial" pitchFamily="34" charset="0"/>
                <a:cs typeface="Arial" pitchFamily="34" charset="0"/>
              </a:rPr>
              <a:t>Boards - Liaison Services Section</a:t>
            </a:r>
          </a:p>
        </p:txBody>
      </p:sp>
      <p:pic>
        <p:nvPicPr>
          <p:cNvPr id="10" name="Picture 9" descr="1 &amp; 6 year plan logoCS1-2.emf">
            <a:extLst>
              <a:ext uri="{FF2B5EF4-FFF2-40B4-BE49-F238E27FC236}">
                <a16:creationId xmlns:a16="http://schemas.microsoft.com/office/drawing/2014/main" id="{8080ABC0-C018-4D06-B49C-FB1A03E5FD09}"/>
              </a:ext>
            </a:extLst>
          </p:cNvPr>
          <p:cNvPicPr>
            <a:picLocks noChangeAspect="1"/>
          </p:cNvPicPr>
          <p:nvPr userDrawn="1"/>
        </p:nvPicPr>
        <p:blipFill>
          <a:blip r:embed="rId13" cstate="print"/>
          <a:stretch>
            <a:fillRect/>
          </a:stretch>
        </p:blipFill>
        <p:spPr>
          <a:xfrm>
            <a:off x="7562890" y="6191491"/>
            <a:ext cx="1176580" cy="625726"/>
          </a:xfrm>
          <a:prstGeom prst="rect">
            <a:avLst/>
          </a:prstGeom>
        </p:spPr>
      </p:pic>
      <p:pic>
        <p:nvPicPr>
          <p:cNvPr id="11" name="Picture 10">
            <a:extLst>
              <a:ext uri="{FF2B5EF4-FFF2-40B4-BE49-F238E27FC236}">
                <a16:creationId xmlns:a16="http://schemas.microsoft.com/office/drawing/2014/main" id="{876B3E6C-149A-490F-B380-12B02CF1CEFB}"/>
              </a:ext>
            </a:extLst>
          </p:cNvPr>
          <p:cNvPicPr>
            <a:picLocks noChangeAspect="1"/>
          </p:cNvPicPr>
          <p:nvPr userDrawn="1"/>
        </p:nvPicPr>
        <p:blipFill>
          <a:blip r:embed="rId14"/>
          <a:stretch>
            <a:fillRect/>
          </a:stretch>
        </p:blipFill>
        <p:spPr>
          <a:xfrm>
            <a:off x="691211" y="6153979"/>
            <a:ext cx="2032088" cy="504702"/>
          </a:xfrm>
          <a:prstGeom prst="rect">
            <a:avLst/>
          </a:prstGeom>
        </p:spPr>
      </p:pic>
    </p:spTree>
    <p:extLst>
      <p:ext uri="{BB962C8B-B14F-4D97-AF65-F5344CB8AC3E}">
        <p14:creationId xmlns:p14="http://schemas.microsoft.com/office/powerpoint/2010/main" val="4067570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www.nebraskalegislature.gov/laws/browse-chapters.php?chapter=39"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dot.nebraska.gov/media/5593/nac-428-rules-regs-nbcs.pdf" TargetMode="External"/><Relationship Id="rId5" Type="http://schemas.openxmlformats.org/officeDocument/2006/relationships/hyperlink" Target="https://dot.nebraska.gov/media/8729/cfuncsalinenfc.pdf" TargetMode="External"/><Relationship Id="rId4" Type="http://schemas.openxmlformats.org/officeDocument/2006/relationships/hyperlink" Target="https://dot.nebraska.gov/media/5136/cfuncsalinesfc.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dot.nebraska.gov/media/5593/nac-428-rules-regs-nbcs.pdf" TargetMode="External"/><Relationship Id="rId5" Type="http://schemas.openxmlformats.org/officeDocument/2006/relationships/hyperlink" Target="https://dot.nebraska.gov/media/9590/mccooknfc.pdf" TargetMode="External"/><Relationship Id="rId4" Type="http://schemas.openxmlformats.org/officeDocument/2006/relationships/hyperlink" Target="https://dot.nebraska.gov/media/9064/mccooksfc.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dot.nebraska.gov/media/5593/nac-428-rules-regs-nbcs.pdf" TargetMode="External"/><Relationship Id="rId5" Type="http://schemas.openxmlformats.org/officeDocument/2006/relationships/hyperlink" Target="https://dot.nebraska.gov/media/8729/cfuncsalinenfc.pdf" TargetMode="External"/><Relationship Id="rId4" Type="http://schemas.openxmlformats.org/officeDocument/2006/relationships/hyperlink" Target="https://dot.nebraska.gov/media/5136/cfuncsalinesfc.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os.ne.gov/rules-and-regs/regsearch/Rules/Transportation_Dept_of/Title-428/Chapter-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350" y="-176213"/>
            <a:ext cx="9472613" cy="7229476"/>
          </a:xfrm>
          <a:prstGeom prst="rect">
            <a:avLst/>
          </a:prstGeom>
          <a:solidFill>
            <a:srgbClr val="B9102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0" name="Title 1"/>
          <p:cNvSpPr>
            <a:spLocks noGrp="1"/>
          </p:cNvSpPr>
          <p:nvPr>
            <p:ph type="ctrTitle"/>
          </p:nvPr>
        </p:nvSpPr>
        <p:spPr>
          <a:xfrm>
            <a:off x="1" y="2130425"/>
            <a:ext cx="9339262" cy="1470025"/>
          </a:xfrm>
        </p:spPr>
        <p:txBody>
          <a:bodyPr/>
          <a:lstStyle/>
          <a:p>
            <a:r>
              <a:rPr lang="en-US" dirty="0">
                <a:solidFill>
                  <a:srgbClr val="FFFFFF"/>
                </a:solidFill>
                <a:latin typeface="Calibri" charset="0"/>
              </a:rPr>
              <a:t>Managing Nebrask</a:t>
            </a:r>
            <a:r>
              <a:rPr lang="en-US" dirty="0">
                <a:latin typeface="Calibri" charset="0"/>
              </a:rPr>
              <a:t>a’s Roads and Streets</a:t>
            </a:r>
            <a:endParaRPr lang="en-US" dirty="0">
              <a:solidFill>
                <a:srgbClr val="FFFFFF"/>
              </a:solidFill>
              <a:latin typeface="Calibri" charset="0"/>
            </a:endParaRPr>
          </a:p>
        </p:txBody>
      </p:sp>
      <p:sp>
        <p:nvSpPr>
          <p:cNvPr id="2051" name="Subtitle 2"/>
          <p:cNvSpPr>
            <a:spLocks noGrp="1"/>
          </p:cNvSpPr>
          <p:nvPr>
            <p:ph type="subTitle" idx="1"/>
          </p:nvPr>
        </p:nvSpPr>
        <p:spPr>
          <a:xfrm>
            <a:off x="599355" y="3794125"/>
            <a:ext cx="8198863" cy="1752600"/>
          </a:xfrm>
        </p:spPr>
        <p:txBody>
          <a:bodyPr/>
          <a:lstStyle/>
          <a:p>
            <a:r>
              <a:rPr lang="en-US" b="1" i="1" dirty="0">
                <a:solidFill>
                  <a:srgbClr val="FFFFFF"/>
                </a:solidFill>
                <a:latin typeface="Calibri" charset="0"/>
              </a:rPr>
              <a:t>Standards</a:t>
            </a:r>
            <a:r>
              <a:rPr lang="en-US" i="1" dirty="0">
                <a:solidFill>
                  <a:srgbClr val="FFFFFF"/>
                </a:solidFill>
                <a:latin typeface="Calibri" charset="0"/>
              </a:rPr>
              <a:t> for Highways, Roads and Streets</a:t>
            </a:r>
          </a:p>
          <a:p>
            <a:r>
              <a:rPr lang="en-US" dirty="0">
                <a:latin typeface="Calibri" charset="0"/>
              </a:rPr>
              <a:t>Statutes Chapter 39 Article 21</a:t>
            </a:r>
          </a:p>
          <a:p>
            <a:r>
              <a:rPr lang="en-US" dirty="0">
                <a:latin typeface="Calibri" charset="0"/>
              </a:rPr>
              <a:t>NBCS Regulation 428 NAC 2</a:t>
            </a:r>
            <a:endParaRPr lang="en-US" i="1" dirty="0">
              <a:solidFill>
                <a:srgbClr val="FFFFFF"/>
              </a:solidFill>
              <a:latin typeface="Calibri" charset="0"/>
            </a:endParaRPr>
          </a:p>
          <a:p>
            <a:endParaRPr lang="en-US" i="1" dirty="0">
              <a:solidFill>
                <a:srgbClr val="FFFFFF"/>
              </a:solidFill>
              <a:latin typeface="Calibri" charset="0"/>
            </a:endParaRPr>
          </a:p>
        </p:txBody>
      </p:sp>
      <p:sp>
        <p:nvSpPr>
          <p:cNvPr id="8" name="Rectangle 7"/>
          <p:cNvSpPr/>
          <p:nvPr/>
        </p:nvSpPr>
        <p:spPr>
          <a:xfrm>
            <a:off x="-334963" y="32385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34963" y="563880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10" descr="FHWA_horizontal_2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2793" y="5824497"/>
            <a:ext cx="2194164" cy="863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157" y="461651"/>
            <a:ext cx="3266500" cy="1306600"/>
          </a:xfrm>
          <a:prstGeom prst="rect">
            <a:avLst/>
          </a:prstGeom>
        </p:spPr>
      </p:pic>
      <p:pic>
        <p:nvPicPr>
          <p:cNvPr id="2" name="Picture 1">
            <a:extLst>
              <a:ext uri="{FF2B5EF4-FFF2-40B4-BE49-F238E27FC236}">
                <a16:creationId xmlns:a16="http://schemas.microsoft.com/office/drawing/2014/main" id="{0CAB2274-F503-4A23-A087-5D4851E31F30}"/>
              </a:ext>
            </a:extLst>
          </p:cNvPr>
          <p:cNvPicPr>
            <a:picLocks noChangeAspect="1"/>
          </p:cNvPicPr>
          <p:nvPr/>
        </p:nvPicPr>
        <p:blipFill>
          <a:blip r:embed="rId5"/>
          <a:stretch>
            <a:fillRect/>
          </a:stretch>
        </p:blipFill>
        <p:spPr>
          <a:xfrm>
            <a:off x="254924" y="5955668"/>
            <a:ext cx="2881745" cy="671934"/>
          </a:xfrm>
          <a:prstGeom prst="rect">
            <a:avLst/>
          </a:prstGeom>
        </p:spPr>
      </p:pic>
      <p:sp>
        <p:nvSpPr>
          <p:cNvPr id="5" name="TextBox 4">
            <a:extLst>
              <a:ext uri="{FF2B5EF4-FFF2-40B4-BE49-F238E27FC236}">
                <a16:creationId xmlns:a16="http://schemas.microsoft.com/office/drawing/2014/main" id="{EC937DED-7AA3-6FDE-D2AE-B63CE045EDA5}"/>
              </a:ext>
            </a:extLst>
          </p:cNvPr>
          <p:cNvSpPr txBox="1"/>
          <p:nvPr/>
        </p:nvSpPr>
        <p:spPr>
          <a:xfrm>
            <a:off x="4109897" y="6106969"/>
            <a:ext cx="98611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t>Tab 8.2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774" y="281355"/>
            <a:ext cx="8282227" cy="1691640"/>
          </a:xfrm>
        </p:spPr>
        <p:txBody>
          <a:bodyPr/>
          <a:lstStyle/>
          <a:p>
            <a:r>
              <a:rPr lang="en-US" dirty="0"/>
              <a:t>3R Thresholds</a:t>
            </a:r>
            <a:br>
              <a:rPr lang="en-US" dirty="0"/>
            </a:br>
            <a:r>
              <a:rPr lang="en-US" sz="1800" dirty="0"/>
              <a:t>------------------------------------------------------------------------------------------ </a:t>
            </a:r>
            <a:br>
              <a:rPr lang="en-US" sz="1800" dirty="0"/>
            </a:br>
            <a:r>
              <a:rPr lang="en-US" sz="4000" dirty="0"/>
              <a:t>Defined By Scope of Work for: </a:t>
            </a:r>
          </a:p>
        </p:txBody>
      </p:sp>
      <p:sp>
        <p:nvSpPr>
          <p:cNvPr id="3" name="Content Placeholder 2"/>
          <p:cNvSpPr>
            <a:spLocks noGrp="1"/>
          </p:cNvSpPr>
          <p:nvPr>
            <p:ph idx="1"/>
          </p:nvPr>
        </p:nvSpPr>
        <p:spPr>
          <a:xfrm>
            <a:off x="1615440" y="2133600"/>
            <a:ext cx="7528560" cy="3333750"/>
          </a:xfrm>
        </p:spPr>
        <p:txBody>
          <a:bodyPr>
            <a:noAutofit/>
          </a:bodyPr>
          <a:lstStyle/>
          <a:p>
            <a:r>
              <a:rPr lang="en-US" sz="4400" dirty="0">
                <a:latin typeface="Calibri" panose="020F0502020204030204" pitchFamily="34" charset="0"/>
              </a:rPr>
              <a:t>Base</a:t>
            </a:r>
          </a:p>
          <a:p>
            <a:r>
              <a:rPr lang="en-US" sz="4400" dirty="0">
                <a:latin typeface="Calibri" panose="020F0502020204030204" pitchFamily="34" charset="0"/>
              </a:rPr>
              <a:t>Pavement Strategy (thickness)</a:t>
            </a:r>
          </a:p>
          <a:p>
            <a:r>
              <a:rPr lang="en-US" sz="4400" dirty="0">
                <a:latin typeface="Calibri" panose="020F0502020204030204" pitchFamily="34" charset="0"/>
              </a:rPr>
              <a:t>Bridges and Structures*</a:t>
            </a:r>
          </a:p>
          <a:p>
            <a:r>
              <a:rPr lang="en-US" sz="4400" dirty="0">
                <a:latin typeface="Calibri" panose="020F0502020204030204" pitchFamily="34" charset="0"/>
              </a:rPr>
              <a:t>Unpaved Roads</a:t>
            </a:r>
          </a:p>
        </p:txBody>
      </p:sp>
      <p:sp>
        <p:nvSpPr>
          <p:cNvPr id="4" name="TextBox 3"/>
          <p:cNvSpPr txBox="1"/>
          <p:nvPr/>
        </p:nvSpPr>
        <p:spPr>
          <a:xfrm>
            <a:off x="0" y="0"/>
            <a:ext cx="861774" cy="6858000"/>
          </a:xfrm>
          <a:prstGeom prst="rect">
            <a:avLst/>
          </a:prstGeom>
          <a:solidFill>
            <a:srgbClr val="FFC000"/>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3R </a:t>
            </a:r>
            <a:r>
              <a:rPr lang="en-US" sz="4400" dirty="0">
                <a:solidFill>
                  <a:prstClr val="black"/>
                </a:solidFill>
                <a:latin typeface="Calibri"/>
                <a:ea typeface="+mn-ea"/>
                <a:cs typeface="+mn-cs"/>
              </a:rPr>
              <a:t>Thresholds</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585145" y="63233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FFCDE8CC-5F71-4EA3-B8BB-347C1FC0DA92}"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1162050" y="5467350"/>
            <a:ext cx="7981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t>
            </a:r>
            <a:r>
              <a:rPr kumimoji="0" lang="en-US" sz="2400" b="0" i="0" u="none" strike="noStrike" kern="1200" cap="none" spc="0" normalizeH="0" baseline="0" noProof="0" dirty="0">
                <a:ln>
                  <a:noFill/>
                </a:ln>
                <a:solidFill>
                  <a:prstClr val="black"/>
                </a:solidFill>
                <a:effectLst/>
                <a:uLnTx/>
                <a:uFillTx/>
                <a:latin typeface="Calibri"/>
                <a:ea typeface="+mn-ea"/>
                <a:cs typeface="+mn-cs"/>
              </a:rPr>
              <a:t> Covered later in the Bridges and Structures Video</a:t>
            </a:r>
          </a:p>
        </p:txBody>
      </p:sp>
      <p:sp>
        <p:nvSpPr>
          <p:cNvPr id="8" name="TextBox 7"/>
          <p:cNvSpPr txBox="1"/>
          <p:nvPr/>
        </p:nvSpPr>
        <p:spPr>
          <a:xfrm>
            <a:off x="5148470" y="6302829"/>
            <a:ext cx="39955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2-001.03A1d, Pages 39-40</a:t>
            </a:r>
          </a:p>
        </p:txBody>
      </p:sp>
    </p:spTree>
    <p:extLst>
      <p:ext uri="{BB962C8B-B14F-4D97-AF65-F5344CB8AC3E}">
        <p14:creationId xmlns:p14="http://schemas.microsoft.com/office/powerpoint/2010/main" val="228390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8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2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200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ctr"/>
            <a:r>
              <a:rPr lang="en-US" dirty="0">
                <a:latin typeface="+mj-lt"/>
              </a:rPr>
              <a:t>Design Speed</a:t>
            </a:r>
            <a:endParaRPr dirty="0">
              <a:latin typeface="+mj-lt"/>
            </a:endParaRPr>
          </a:p>
        </p:txBody>
      </p:sp>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Note 8</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585145" y="63233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C44EE562-1D0D-4F53-9309-B1C86A102E3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5105400" y="6296781"/>
            <a:ext cx="4038600" cy="4155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2-001.03B Note 8, Page 48</a:t>
            </a:r>
          </a:p>
        </p:txBody>
      </p:sp>
      <p:pic>
        <p:nvPicPr>
          <p:cNvPr id="4" name="Picture 3"/>
          <p:cNvPicPr>
            <a:picLocks noChangeAspect="1"/>
          </p:cNvPicPr>
          <p:nvPr/>
        </p:nvPicPr>
        <p:blipFill>
          <a:blip r:embed="rId3"/>
          <a:stretch>
            <a:fillRect/>
          </a:stretch>
        </p:blipFill>
        <p:spPr>
          <a:xfrm>
            <a:off x="861774" y="1173625"/>
            <a:ext cx="8301378" cy="4742200"/>
          </a:xfrm>
          <a:prstGeom prst="rect">
            <a:avLst/>
          </a:prstGeom>
        </p:spPr>
      </p:pic>
      <p:sp>
        <p:nvSpPr>
          <p:cNvPr id="8" name="Rectangle 7"/>
          <p:cNvSpPr/>
          <p:nvPr/>
        </p:nvSpPr>
        <p:spPr>
          <a:xfrm>
            <a:off x="1438275" y="3767138"/>
            <a:ext cx="7596188" cy="9191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rrow: Left 10"/>
          <p:cNvSpPr/>
          <p:nvPr/>
        </p:nvSpPr>
        <p:spPr>
          <a:xfrm rot="10800000">
            <a:off x="1047750" y="2646449"/>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30" y="231450"/>
            <a:ext cx="1115229" cy="1390650"/>
          </a:xfrm>
          <a:prstGeom prst="rect">
            <a:avLst/>
          </a:prstGeom>
        </p:spPr>
      </p:pic>
    </p:spTree>
    <p:extLst>
      <p:ext uri="{BB962C8B-B14F-4D97-AF65-F5344CB8AC3E}">
        <p14:creationId xmlns:p14="http://schemas.microsoft.com/office/powerpoint/2010/main" val="14670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90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2" fill="hold" grpId="0" nodeType="withEffect">
                                  <p:stCondLst>
                                    <p:cond delay="37100"/>
                                  </p:stCondLst>
                                  <p:childTnLst>
                                    <p:set>
                                      <p:cBhvr>
                                        <p:cTn id="8" dur="1" fill="hold">
                                          <p:stCondLst>
                                            <p:cond delay="0"/>
                                          </p:stCondLst>
                                        </p:cTn>
                                        <p:tgtEl>
                                          <p:spTgt spid="11"/>
                                        </p:tgtEl>
                                        <p:attrNameLst>
                                          <p:attrName>style.visibility</p:attrName>
                                        </p:attrNameLst>
                                      </p:cBhvr>
                                      <p:to>
                                        <p:strVal val="visible"/>
                                      </p:to>
                                    </p:set>
                                    <p:animEffect transition="in" filter="wipe(right)">
                                      <p:cBhvr>
                                        <p:cTn id="9" dur="5000"/>
                                        <p:tgtEl>
                                          <p:spTgt spid="11"/>
                                        </p:tgtEl>
                                      </p:cBhvr>
                                    </p:animEffect>
                                  </p:childTnLst>
                                  <p:subTnLst>
                                    <p:set>
                                      <p:cBhvr override="childStyle">
                                        <p:cTn dur="1" fill="hold" display="0" masterRel="sameClick" afterEffect="1">
                                          <p:stCondLst>
                                            <p:cond evt="end" delay="0">
                                              <p:tn val="7"/>
                                            </p:cond>
                                          </p:stCondLst>
                                        </p:cTn>
                                        <p:tgtEl>
                                          <p:spTgt spid="11"/>
                                        </p:tgtEl>
                                        <p:attrNameLst>
                                          <p:attrName>style.visibility</p:attrName>
                                        </p:attrNameLst>
                                      </p:cBhvr>
                                      <p:to>
                                        <p:strVal val="hidden"/>
                                      </p:to>
                                    </p:set>
                                  </p:subTnLst>
                                </p:cTn>
                              </p:par>
                              <p:par>
                                <p:cTn id="10" presetID="1" presetClass="entr" presetSubtype="0" fill="hold" grpId="0" nodeType="withEffect">
                                  <p:stCondLst>
                                    <p:cond delay="4980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ctr"/>
            <a:r>
              <a:rPr lang="en-US" dirty="0">
                <a:latin typeface="+mj-lt"/>
              </a:rPr>
              <a:t>Design Speed</a:t>
            </a:r>
            <a:endParaRPr dirty="0">
              <a:latin typeface="+mj-lt"/>
            </a:endParaRPr>
          </a:p>
        </p:txBody>
      </p:sp>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Note 8 – Example – Table D</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585145" y="63233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C44EE562-1D0D-4F53-9309-B1C86A102E3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5105400" y="6122664"/>
            <a:ext cx="4038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2-001.03B Note 8, Page 48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2-001.03D, Pages 57-58</a:t>
            </a:r>
          </a:p>
        </p:txBody>
      </p:sp>
      <p:pic>
        <p:nvPicPr>
          <p:cNvPr id="3" name="Picture 2"/>
          <p:cNvPicPr>
            <a:picLocks noChangeAspect="1"/>
          </p:cNvPicPr>
          <p:nvPr/>
        </p:nvPicPr>
        <p:blipFill>
          <a:blip r:embed="rId3"/>
          <a:stretch>
            <a:fillRect/>
          </a:stretch>
        </p:blipFill>
        <p:spPr>
          <a:xfrm>
            <a:off x="1552643" y="27450"/>
            <a:ext cx="6847862" cy="6095214"/>
          </a:xfrm>
          <a:prstGeom prst="rect">
            <a:avLst/>
          </a:prstGeom>
        </p:spPr>
      </p:pic>
      <p:sp>
        <p:nvSpPr>
          <p:cNvPr id="8" name="Arrow: Left 7"/>
          <p:cNvSpPr/>
          <p:nvPr/>
        </p:nvSpPr>
        <p:spPr>
          <a:xfrm rot="10800000">
            <a:off x="1114493" y="1673992"/>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3989533" y="1663700"/>
            <a:ext cx="1425203" cy="233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rrow: Left 10"/>
          <p:cNvSpPr/>
          <p:nvPr/>
        </p:nvSpPr>
        <p:spPr>
          <a:xfrm rot="10800000">
            <a:off x="1131718" y="4214899"/>
            <a:ext cx="438150" cy="223675"/>
          </a:xfrm>
          <a:prstGeom prst="leftArrow">
            <a:avLst/>
          </a:prstGeom>
          <a:solidFill>
            <a:srgbClr val="2B0B7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rrow: Left 11"/>
          <p:cNvSpPr/>
          <p:nvPr/>
        </p:nvSpPr>
        <p:spPr>
          <a:xfrm rot="10800000">
            <a:off x="1146995" y="4864710"/>
            <a:ext cx="438150" cy="223675"/>
          </a:xfrm>
          <a:prstGeom prst="leftArrow">
            <a:avLst/>
          </a:prstGeom>
          <a:solidFill>
            <a:srgbClr val="2B0B7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rrow: Left 12"/>
          <p:cNvSpPr/>
          <p:nvPr/>
        </p:nvSpPr>
        <p:spPr>
          <a:xfrm rot="10800000">
            <a:off x="1146995" y="5161049"/>
            <a:ext cx="438150" cy="223675"/>
          </a:xfrm>
          <a:prstGeom prst="leftArrow">
            <a:avLst/>
          </a:prstGeom>
          <a:solidFill>
            <a:srgbClr val="2B0B7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Arrow: Left 13"/>
          <p:cNvSpPr/>
          <p:nvPr/>
        </p:nvSpPr>
        <p:spPr>
          <a:xfrm rot="10800000">
            <a:off x="1146995" y="5485509"/>
            <a:ext cx="438150" cy="223675"/>
          </a:xfrm>
          <a:prstGeom prst="leftArrow">
            <a:avLst/>
          </a:prstGeom>
          <a:solidFill>
            <a:srgbClr val="2B0B7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Arrow: Left 14"/>
          <p:cNvSpPr/>
          <p:nvPr/>
        </p:nvSpPr>
        <p:spPr>
          <a:xfrm rot="10800000">
            <a:off x="1146995" y="5798032"/>
            <a:ext cx="438150" cy="223675"/>
          </a:xfrm>
          <a:prstGeom prst="leftArrow">
            <a:avLst/>
          </a:prstGeom>
          <a:solidFill>
            <a:srgbClr val="2B0B7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4601029" y="4043363"/>
            <a:ext cx="1190171" cy="147637"/>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4601029" y="4360560"/>
            <a:ext cx="1190171" cy="144766"/>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4818856" y="4831781"/>
            <a:ext cx="1000125" cy="142650"/>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4818856" y="5146107"/>
            <a:ext cx="1000125" cy="142650"/>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3681413" y="5460433"/>
            <a:ext cx="2109787" cy="142650"/>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601029" y="5767219"/>
            <a:ext cx="1190171" cy="142650"/>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4601029" y="4188884"/>
            <a:ext cx="1190171" cy="1476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4601028" y="4502935"/>
            <a:ext cx="1190171" cy="1476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4818856" y="4979128"/>
            <a:ext cx="1000125" cy="1426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4818855" y="5299306"/>
            <a:ext cx="1000125" cy="1426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4601028" y="5920005"/>
            <a:ext cx="1190171" cy="1426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3681412" y="5605679"/>
            <a:ext cx="2109787" cy="1426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3118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1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0"/>
                                        <p:tgtEl>
                                          <p:spTgt spid="8"/>
                                        </p:tgtEl>
                                      </p:cBhvr>
                                    </p:animEffect>
                                  </p:childTnLst>
                                  <p:subTnLst>
                                    <p:set>
                                      <p:cBhvr override="childStyle">
                                        <p:cTn dur="1" fill="hold" display="0" masterRel="sameClick" afterEffect="1">
                                          <p:stCondLst>
                                            <p:cond evt="end" delay="0">
                                              <p:tn val="5"/>
                                            </p:cond>
                                          </p:stCondLst>
                                        </p:cTn>
                                        <p:tgtEl>
                                          <p:spTgt spid="8"/>
                                        </p:tgtEl>
                                        <p:attrNameLst>
                                          <p:attrName>style.visibility</p:attrName>
                                        </p:attrNameLst>
                                      </p:cBhvr>
                                      <p:to>
                                        <p:strVal val="hidden"/>
                                      </p:to>
                                    </p:set>
                                  </p:subTnLst>
                                </p:cTn>
                              </p:par>
                              <p:par>
                                <p:cTn id="8" presetID="1" presetClass="entr" presetSubtype="0" fill="hold" grpId="0" nodeType="withEffect">
                                  <p:stCondLst>
                                    <p:cond delay="13100"/>
                                  </p:stCondLst>
                                  <p:childTnLst>
                                    <p:set>
                                      <p:cBhvr>
                                        <p:cTn id="9" dur="1" fill="hold">
                                          <p:stCondLst>
                                            <p:cond delay="0"/>
                                          </p:stCondLst>
                                        </p:cTn>
                                        <p:tgtEl>
                                          <p:spTgt spid="9"/>
                                        </p:tgtEl>
                                        <p:attrNameLst>
                                          <p:attrName>style.visibility</p:attrName>
                                        </p:attrNameLst>
                                      </p:cBhvr>
                                      <p:to>
                                        <p:strVal val="visible"/>
                                      </p:to>
                                    </p:set>
                                  </p:childTnLst>
                                </p:cTn>
                              </p:par>
                              <p:par>
                                <p:cTn id="10" presetID="22" presetClass="entr" presetSubtype="2" fill="hold" grpId="0" nodeType="withEffect">
                                  <p:stCondLst>
                                    <p:cond delay="260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3000"/>
                                        <p:tgtEl>
                                          <p:spTgt spid="11"/>
                                        </p:tgtEl>
                                      </p:cBhvr>
                                    </p:animEffect>
                                  </p:childTnLst>
                                  <p:subTnLst>
                                    <p:set>
                                      <p:cBhvr override="childStyle">
                                        <p:cTn dur="1" fill="hold" display="0" masterRel="sameClick" afterEffect="1">
                                          <p:stCondLst>
                                            <p:cond evt="end" delay="0">
                                              <p:tn val="10"/>
                                            </p:cond>
                                          </p:stCondLst>
                                        </p:cTn>
                                        <p:tgtEl>
                                          <p:spTgt spid="11"/>
                                        </p:tgtEl>
                                        <p:attrNameLst>
                                          <p:attrName>style.visibility</p:attrName>
                                        </p:attrNameLst>
                                      </p:cBhvr>
                                      <p:to>
                                        <p:strVal val="hidden"/>
                                      </p:to>
                                    </p:set>
                                  </p:subTnLst>
                                </p:cTn>
                              </p:par>
                              <p:par>
                                <p:cTn id="13" presetID="22" presetClass="entr" presetSubtype="2" fill="hold" grpId="0" nodeType="withEffect">
                                  <p:stCondLst>
                                    <p:cond delay="26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3000"/>
                                        <p:tgtEl>
                                          <p:spTgt spid="12"/>
                                        </p:tgtEl>
                                      </p:cBhvr>
                                    </p:animEffect>
                                  </p:childTnLst>
                                  <p:subTnLst>
                                    <p:set>
                                      <p:cBhvr override="childStyle">
                                        <p:cTn dur="1" fill="hold" display="0" masterRel="sameClick" afterEffect="1">
                                          <p:stCondLst>
                                            <p:cond evt="end" delay="0">
                                              <p:tn val="13"/>
                                            </p:cond>
                                          </p:stCondLst>
                                        </p:cTn>
                                        <p:tgtEl>
                                          <p:spTgt spid="12"/>
                                        </p:tgtEl>
                                        <p:attrNameLst>
                                          <p:attrName>style.visibility</p:attrName>
                                        </p:attrNameLst>
                                      </p:cBhvr>
                                      <p:to>
                                        <p:strVal val="hidden"/>
                                      </p:to>
                                    </p:set>
                                  </p:subTnLst>
                                </p:cTn>
                              </p:par>
                              <p:par>
                                <p:cTn id="16" presetID="22" presetClass="entr" presetSubtype="2" fill="hold" grpId="0" nodeType="withEffect">
                                  <p:stCondLst>
                                    <p:cond delay="2600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3000"/>
                                        <p:tgtEl>
                                          <p:spTgt spid="13"/>
                                        </p:tgtEl>
                                      </p:cBhvr>
                                    </p:animEffect>
                                  </p:childTnLst>
                                  <p:subTnLst>
                                    <p:set>
                                      <p:cBhvr override="childStyle">
                                        <p:cTn dur="1" fill="hold" display="0" masterRel="sameClick" afterEffect="1">
                                          <p:stCondLst>
                                            <p:cond evt="end" delay="0">
                                              <p:tn val="16"/>
                                            </p:cond>
                                          </p:stCondLst>
                                        </p:cTn>
                                        <p:tgtEl>
                                          <p:spTgt spid="13"/>
                                        </p:tgtEl>
                                        <p:attrNameLst>
                                          <p:attrName>style.visibility</p:attrName>
                                        </p:attrNameLst>
                                      </p:cBhvr>
                                      <p:to>
                                        <p:strVal val="hidden"/>
                                      </p:to>
                                    </p:set>
                                  </p:subTnLst>
                                </p:cTn>
                              </p:par>
                              <p:par>
                                <p:cTn id="19" presetID="22" presetClass="entr" presetSubtype="2" fill="hold" grpId="0" nodeType="withEffect">
                                  <p:stCondLst>
                                    <p:cond delay="2600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3000"/>
                                        <p:tgtEl>
                                          <p:spTgt spid="14"/>
                                        </p:tgtEl>
                                      </p:cBhvr>
                                    </p:animEffect>
                                  </p:childTnLst>
                                  <p:subTnLst>
                                    <p:set>
                                      <p:cBhvr override="childStyle">
                                        <p:cTn dur="1" fill="hold" display="0" masterRel="sameClick" afterEffect="1">
                                          <p:stCondLst>
                                            <p:cond evt="end" delay="0">
                                              <p:tn val="19"/>
                                            </p:cond>
                                          </p:stCondLst>
                                        </p:cTn>
                                        <p:tgtEl>
                                          <p:spTgt spid="14"/>
                                        </p:tgtEl>
                                        <p:attrNameLst>
                                          <p:attrName>style.visibility</p:attrName>
                                        </p:attrNameLst>
                                      </p:cBhvr>
                                      <p:to>
                                        <p:strVal val="hidden"/>
                                      </p:to>
                                    </p:set>
                                  </p:subTnLst>
                                </p:cTn>
                              </p:par>
                              <p:par>
                                <p:cTn id="22" presetID="22" presetClass="entr" presetSubtype="2" fill="hold" grpId="0" nodeType="withEffect">
                                  <p:stCondLst>
                                    <p:cond delay="2600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3000"/>
                                        <p:tgtEl>
                                          <p:spTgt spid="15"/>
                                        </p:tgtEl>
                                      </p:cBhvr>
                                    </p:animEffect>
                                  </p:childTnLst>
                                  <p:subTnLst>
                                    <p:set>
                                      <p:cBhvr override="childStyle">
                                        <p:cTn dur="1" fill="hold" display="0" masterRel="sameClick" afterEffect="1">
                                          <p:stCondLst>
                                            <p:cond evt="end" delay="0">
                                              <p:tn val="22"/>
                                            </p:cond>
                                          </p:stCondLst>
                                        </p:cTn>
                                        <p:tgtEl>
                                          <p:spTgt spid="15"/>
                                        </p:tgtEl>
                                        <p:attrNameLst>
                                          <p:attrName>style.visibility</p:attrName>
                                        </p:attrNameLst>
                                      </p:cBhvr>
                                      <p:to>
                                        <p:strVal val="hidden"/>
                                      </p:to>
                                    </p:set>
                                  </p:subTnLst>
                                </p:cTn>
                              </p:par>
                              <p:par>
                                <p:cTn id="25" presetID="1" presetClass="entr" presetSubtype="0" fill="hold" grpId="0" nodeType="withEffect">
                                  <p:stCondLst>
                                    <p:cond delay="3000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3050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3100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3150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3200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3250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3400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3450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3500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3550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3610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3650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622C-89D2-44F2-9496-9A2408DF69CF}"/>
              </a:ext>
            </a:extLst>
          </p:cNvPr>
          <p:cNvSpPr>
            <a:spLocks noGrp="1"/>
          </p:cNvSpPr>
          <p:nvPr>
            <p:ph type="ctrTitle"/>
          </p:nvPr>
        </p:nvSpPr>
        <p:spPr>
          <a:xfrm>
            <a:off x="805069" y="136525"/>
            <a:ext cx="7772400" cy="1082675"/>
          </a:xfrm>
        </p:spPr>
        <p:txBody>
          <a:bodyPr/>
          <a:lstStyle/>
          <a:p>
            <a:r>
              <a:rPr lang="en-US" dirty="0"/>
              <a:t>CONSTRAINED SITUATIONS</a:t>
            </a:r>
          </a:p>
        </p:txBody>
      </p:sp>
      <p:sp>
        <p:nvSpPr>
          <p:cNvPr id="3" name="Subtitle 2">
            <a:extLst>
              <a:ext uri="{FF2B5EF4-FFF2-40B4-BE49-F238E27FC236}">
                <a16:creationId xmlns:a16="http://schemas.microsoft.com/office/drawing/2014/main" id="{8B857E42-2D09-4CB6-A6BA-BEF97C679017}"/>
              </a:ext>
            </a:extLst>
          </p:cNvPr>
          <p:cNvSpPr>
            <a:spLocks noGrp="1"/>
          </p:cNvSpPr>
          <p:nvPr>
            <p:ph type="subTitle" idx="1"/>
          </p:nvPr>
        </p:nvSpPr>
        <p:spPr>
          <a:xfrm>
            <a:off x="1258957" y="1219200"/>
            <a:ext cx="6573078" cy="4187687"/>
          </a:xfrm>
        </p:spPr>
        <p:txBody>
          <a:bodyPr/>
          <a:lstStyle/>
          <a:p>
            <a:r>
              <a:rPr lang="en-US" dirty="0">
                <a:solidFill>
                  <a:srgbClr val="002060"/>
                </a:solidFill>
              </a:rPr>
              <a:t>A </a:t>
            </a:r>
            <a:r>
              <a:rPr lang="en-US" b="1" dirty="0">
                <a:solidFill>
                  <a:srgbClr val="002060"/>
                </a:solidFill>
              </a:rPr>
              <a:t>Constrained Situation </a:t>
            </a:r>
            <a:r>
              <a:rPr lang="en-US" dirty="0">
                <a:solidFill>
                  <a:srgbClr val="002060"/>
                </a:solidFill>
              </a:rPr>
              <a:t>is defined on page 42 of the MDS (428 NAC 2-001.03A1h) as a site-specific condition such as terrain, right-of-way, social impact, environmental impacts, and/or cost that may make meeting a design standard impractical.  </a:t>
            </a:r>
          </a:p>
          <a:p>
            <a:endParaRPr lang="en-US" dirty="0">
              <a:solidFill>
                <a:srgbClr val="002060"/>
              </a:solidFill>
            </a:endParaRPr>
          </a:p>
        </p:txBody>
      </p:sp>
      <p:sp>
        <p:nvSpPr>
          <p:cNvPr id="4" name="Slide Number Placeholder 3">
            <a:extLst>
              <a:ext uri="{FF2B5EF4-FFF2-40B4-BE49-F238E27FC236}">
                <a16:creationId xmlns:a16="http://schemas.microsoft.com/office/drawing/2014/main" id="{5B1C7516-15C5-4ABA-94D7-2C946F63599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8E8536-4A9C-4457-B5B3-F17511BF22D8}"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A16184-13FD-47A8-8459-118AEB07535D}"/>
              </a:ext>
            </a:extLst>
          </p:cNvPr>
          <p:cNvSpPr txBox="1"/>
          <p:nvPr/>
        </p:nvSpPr>
        <p:spPr>
          <a:xfrm>
            <a:off x="355600" y="5406887"/>
            <a:ext cx="8585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Relates to Notes 12, 13 and 14 (next slides)</a:t>
            </a:r>
          </a:p>
        </p:txBody>
      </p:sp>
    </p:spTree>
    <p:extLst>
      <p:ext uri="{BB962C8B-B14F-4D97-AF65-F5344CB8AC3E}">
        <p14:creationId xmlns:p14="http://schemas.microsoft.com/office/powerpoint/2010/main" val="1904289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Note 12</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1110743" y="6336779"/>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C6AF45EA-F17F-4EF6-AB85-B4FEA2A3E1BE}"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3373120" y="6167502"/>
            <a:ext cx="57708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2-001.03B, Note 12, Page 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2-001.03A1h, Constrained Situation, Page 42</a:t>
            </a:r>
          </a:p>
        </p:txBody>
      </p:sp>
      <p:sp>
        <p:nvSpPr>
          <p:cNvPr id="13"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ctr"/>
            <a:r>
              <a:rPr lang="en-US" dirty="0">
                <a:latin typeface="+mj-lt"/>
              </a:rPr>
              <a:t>Horizontal Alignment</a:t>
            </a:r>
            <a:endParaRPr dirty="0">
              <a:latin typeface="+mj-lt"/>
            </a:endParaRPr>
          </a:p>
        </p:txBody>
      </p:sp>
      <p:pic>
        <p:nvPicPr>
          <p:cNvPr id="2" name="Picture 1"/>
          <p:cNvPicPr>
            <a:picLocks noChangeAspect="1"/>
          </p:cNvPicPr>
          <p:nvPr/>
        </p:nvPicPr>
        <p:blipFill>
          <a:blip r:embed="rId3"/>
          <a:stretch>
            <a:fillRect/>
          </a:stretch>
        </p:blipFill>
        <p:spPr>
          <a:xfrm>
            <a:off x="861775" y="1037818"/>
            <a:ext cx="8229600" cy="5066676"/>
          </a:xfrm>
          <a:prstGeom prst="rect">
            <a:avLst/>
          </a:prstGeom>
        </p:spPr>
      </p:pic>
      <p:sp>
        <p:nvSpPr>
          <p:cNvPr id="12" name="Arrow: Left 11"/>
          <p:cNvSpPr/>
          <p:nvPr/>
        </p:nvSpPr>
        <p:spPr>
          <a:xfrm rot="10800000">
            <a:off x="1007046" y="3150047"/>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1415543" y="3830994"/>
            <a:ext cx="7568437" cy="1167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Straight Connector 6"/>
          <p:cNvCxnSpPr/>
          <p:nvPr/>
        </p:nvCxnSpPr>
        <p:spPr>
          <a:xfrm>
            <a:off x="3949246" y="4047686"/>
            <a:ext cx="74295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4721" y="3383645"/>
            <a:ext cx="100584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00257" y="4268107"/>
            <a:ext cx="137160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03870" y="4500336"/>
            <a:ext cx="74295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20721" y="4500336"/>
            <a:ext cx="182880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sp>
        <p:nvSpPr>
          <p:cNvPr id="23" name="Arrow: Left 22"/>
          <p:cNvSpPr/>
          <p:nvPr/>
        </p:nvSpPr>
        <p:spPr>
          <a:xfrm rot="10800000">
            <a:off x="1445196" y="5119166"/>
            <a:ext cx="438150"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Arrow: Left 23"/>
          <p:cNvSpPr/>
          <p:nvPr/>
        </p:nvSpPr>
        <p:spPr>
          <a:xfrm rot="10800000">
            <a:off x="1460222" y="5715332"/>
            <a:ext cx="438150"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355" y="295643"/>
            <a:ext cx="1327150" cy="1270124"/>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392" y="255762"/>
            <a:ext cx="1254939" cy="742623"/>
          </a:xfrm>
          <a:prstGeom prst="rect">
            <a:avLst/>
          </a:prstGeom>
        </p:spPr>
      </p:pic>
      <p:sp>
        <p:nvSpPr>
          <p:cNvPr id="29" name="Rectangle 28"/>
          <p:cNvSpPr/>
          <p:nvPr/>
        </p:nvSpPr>
        <p:spPr>
          <a:xfrm>
            <a:off x="1445196" y="3611880"/>
            <a:ext cx="894144" cy="2091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p:cNvSpPr/>
          <p:nvPr/>
        </p:nvSpPr>
        <p:spPr>
          <a:xfrm>
            <a:off x="7871459" y="3387930"/>
            <a:ext cx="1104355" cy="2357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214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313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0"/>
                                        <p:tgtEl>
                                          <p:spTgt spid="12"/>
                                        </p:tgtEl>
                                      </p:cBhvr>
                                    </p:animEffect>
                                  </p:childTnLst>
                                  <p:subTnLst>
                                    <p:set>
                                      <p:cBhvr override="childStyle">
                                        <p:cTn dur="1" fill="hold" display="0" masterRel="sameClick" afterEffect="1">
                                          <p:stCondLst>
                                            <p:cond evt="end" delay="0">
                                              <p:tn val="5"/>
                                            </p:cond>
                                          </p:stCondLst>
                                        </p:cTn>
                                        <p:tgtEl>
                                          <p:spTgt spid="12"/>
                                        </p:tgtEl>
                                        <p:attrNameLst>
                                          <p:attrName>style.visibility</p:attrName>
                                        </p:attrNameLst>
                                      </p:cBhvr>
                                      <p:to>
                                        <p:strVal val="hidden"/>
                                      </p:to>
                                    </p:set>
                                  </p:subTnLst>
                                </p:cTn>
                              </p:par>
                              <p:par>
                                <p:cTn id="8" presetID="1" presetClass="entr" presetSubtype="0" fill="hold" grpId="0" nodeType="withEffect">
                                  <p:stCondLst>
                                    <p:cond delay="36000"/>
                                  </p:stCondLst>
                                  <p:childTnLst>
                                    <p:set>
                                      <p:cBhvr>
                                        <p:cTn id="9" dur="1" fill="hold">
                                          <p:stCondLst>
                                            <p:cond delay="0"/>
                                          </p:stCondLst>
                                        </p:cTn>
                                        <p:tgtEl>
                                          <p:spTgt spid="30"/>
                                        </p:tgtEl>
                                        <p:attrNameLst>
                                          <p:attrName>style.visibility</p:attrName>
                                        </p:attrNameLst>
                                      </p:cBhvr>
                                      <p:to>
                                        <p:strVal val="visible"/>
                                      </p:to>
                                    </p:set>
                                  </p:childTnLst>
                                </p:cTn>
                              </p:par>
                              <p:par>
                                <p:cTn id="10" presetID="1" presetClass="entr" presetSubtype="0" fill="hold" grpId="0" nodeType="withEffect">
                                  <p:stCondLst>
                                    <p:cond delay="36000"/>
                                  </p:stCondLst>
                                  <p:childTnLst>
                                    <p:set>
                                      <p:cBhvr>
                                        <p:cTn id="11" dur="1" fill="hold">
                                          <p:stCondLst>
                                            <p:cond delay="0"/>
                                          </p:stCondLst>
                                        </p:cTn>
                                        <p:tgtEl>
                                          <p:spTgt spid="29"/>
                                        </p:tgtEl>
                                        <p:attrNameLst>
                                          <p:attrName>style.visibility</p:attrName>
                                        </p:attrNameLst>
                                      </p:cBhvr>
                                      <p:to>
                                        <p:strVal val="visible"/>
                                      </p:to>
                                    </p:set>
                                  </p:childTnLst>
                                </p:cTn>
                              </p:par>
                              <p:par>
                                <p:cTn id="12" presetID="22" presetClass="entr" presetSubtype="2" fill="hold" grpId="0" nodeType="withEffect">
                                  <p:stCondLst>
                                    <p:cond delay="5530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5000"/>
                                        <p:tgtEl>
                                          <p:spTgt spid="23"/>
                                        </p:tgtEl>
                                      </p:cBhvr>
                                    </p:animEffect>
                                  </p:childTnLst>
                                  <p:subTnLst>
                                    <p:set>
                                      <p:cBhvr override="childStyle">
                                        <p:cTn dur="1" fill="hold" display="0" masterRel="sameClick" afterEffect="1">
                                          <p:stCondLst>
                                            <p:cond evt="end" delay="0">
                                              <p:tn val="12"/>
                                            </p:cond>
                                          </p:stCondLst>
                                        </p:cTn>
                                        <p:tgtEl>
                                          <p:spTgt spid="23"/>
                                        </p:tgtEl>
                                        <p:attrNameLst>
                                          <p:attrName>style.visibility</p:attrName>
                                        </p:attrNameLst>
                                      </p:cBhvr>
                                      <p:to>
                                        <p:strVal val="hidden"/>
                                      </p:to>
                                    </p:set>
                                  </p:subTnLst>
                                </p:cTn>
                              </p:par>
                              <p:par>
                                <p:cTn id="15" presetID="1" presetClass="entr" presetSubtype="0" fill="hold" grpId="0" nodeType="withEffect">
                                  <p:stCondLst>
                                    <p:cond delay="6040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6160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6460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7000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7050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80000"/>
                                  </p:stCondLst>
                                  <p:childTnLst>
                                    <p:set>
                                      <p:cBhvr>
                                        <p:cTn id="26" dur="1" fill="hold">
                                          <p:stCondLst>
                                            <p:cond delay="0"/>
                                          </p:stCondLst>
                                        </p:cTn>
                                        <p:tgtEl>
                                          <p:spTgt spid="21"/>
                                        </p:tgtEl>
                                        <p:attrNameLst>
                                          <p:attrName>style.visibility</p:attrName>
                                        </p:attrNameLst>
                                      </p:cBhvr>
                                      <p:to>
                                        <p:strVal val="visible"/>
                                      </p:to>
                                    </p:set>
                                  </p:childTnLst>
                                </p:cTn>
                              </p:par>
                              <p:par>
                                <p:cTn id="27" presetID="22" presetClass="entr" presetSubtype="2" fill="hold" grpId="0" nodeType="withEffect">
                                  <p:stCondLst>
                                    <p:cond delay="86800"/>
                                  </p:stCondLst>
                                  <p:childTnLst>
                                    <p:set>
                                      <p:cBhvr>
                                        <p:cTn id="28" dur="1" fill="hold">
                                          <p:stCondLst>
                                            <p:cond delay="0"/>
                                          </p:stCondLst>
                                        </p:cTn>
                                        <p:tgtEl>
                                          <p:spTgt spid="24"/>
                                        </p:tgtEl>
                                        <p:attrNameLst>
                                          <p:attrName>style.visibility</p:attrName>
                                        </p:attrNameLst>
                                      </p:cBhvr>
                                      <p:to>
                                        <p:strVal val="visible"/>
                                      </p:to>
                                    </p:set>
                                    <p:animEffect transition="in" filter="wipe(right)">
                                      <p:cBhvr>
                                        <p:cTn id="29"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3" grpId="0" animBg="1"/>
      <p:bldP spid="24"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61774" y="1363109"/>
            <a:ext cx="8267750" cy="4614908"/>
          </a:xfrm>
          <a:prstGeom prst="rect">
            <a:avLst/>
          </a:prstGeom>
        </p:spPr>
      </p:pic>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Note 13</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1110743" y="6336779"/>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C6AF45EA-F17F-4EF6-AB85-B4FEA2A3E1BE}"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3373120" y="6167502"/>
            <a:ext cx="57708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2-001.03B, Note 13, Page 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2-001.03A1h, Constrained Situation, Page 42</a:t>
            </a:r>
          </a:p>
        </p:txBody>
      </p:sp>
      <p:sp>
        <p:nvSpPr>
          <p:cNvPr id="13"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l"/>
            <a:r>
              <a:rPr lang="en-US" dirty="0">
                <a:latin typeface="+mj-lt"/>
              </a:rPr>
              <a:t>      Vertical Alignment</a:t>
            </a:r>
            <a:endParaRPr dirty="0">
              <a:latin typeface="+mj-lt"/>
            </a:endParaRPr>
          </a:p>
        </p:txBody>
      </p:sp>
      <p:sp>
        <p:nvSpPr>
          <p:cNvPr id="11" name="Arrow: Left 10"/>
          <p:cNvSpPr/>
          <p:nvPr/>
        </p:nvSpPr>
        <p:spPr>
          <a:xfrm rot="10800000">
            <a:off x="977392" y="2619108"/>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1415542" y="3272836"/>
            <a:ext cx="7568437" cy="1343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Straight Connector 6"/>
          <p:cNvCxnSpPr/>
          <p:nvPr/>
        </p:nvCxnSpPr>
        <p:spPr>
          <a:xfrm>
            <a:off x="6757306" y="3514006"/>
            <a:ext cx="82296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4720" y="2825487"/>
            <a:ext cx="100584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06370" y="3949812"/>
            <a:ext cx="228600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17143" y="3945465"/>
            <a:ext cx="173736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sp>
        <p:nvSpPr>
          <p:cNvPr id="23" name="Arrow: Left 22"/>
          <p:cNvSpPr/>
          <p:nvPr/>
        </p:nvSpPr>
        <p:spPr>
          <a:xfrm rot="10800000">
            <a:off x="1516380" y="4793515"/>
            <a:ext cx="438150"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Arrow: Left 23"/>
          <p:cNvSpPr/>
          <p:nvPr/>
        </p:nvSpPr>
        <p:spPr>
          <a:xfrm rot="10800000">
            <a:off x="1504473" y="5578564"/>
            <a:ext cx="438150"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Arrow: Left 21"/>
          <p:cNvSpPr/>
          <p:nvPr/>
        </p:nvSpPr>
        <p:spPr>
          <a:xfrm rot="10800000">
            <a:off x="1504474" y="5175508"/>
            <a:ext cx="438150"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502" y="177121"/>
            <a:ext cx="2403495" cy="1129002"/>
          </a:xfrm>
          <a:prstGeom prst="rect">
            <a:avLst/>
          </a:prstGeom>
        </p:spPr>
      </p:pic>
      <p:sp>
        <p:nvSpPr>
          <p:cNvPr id="27" name="Rectangle 26"/>
          <p:cNvSpPr/>
          <p:nvPr/>
        </p:nvSpPr>
        <p:spPr>
          <a:xfrm>
            <a:off x="1453361" y="3058710"/>
            <a:ext cx="894144" cy="2091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a:off x="7879624" y="2834760"/>
            <a:ext cx="1104355" cy="2357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7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60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0"/>
                                        <p:tgtEl>
                                          <p:spTgt spid="11"/>
                                        </p:tgtEl>
                                      </p:cBhvr>
                                    </p:animEffect>
                                  </p:childTnLst>
                                  <p:subTnLst>
                                    <p:set>
                                      <p:cBhvr override="childStyle">
                                        <p:cTn dur="1" fill="hold" display="0" masterRel="sameClick" afterEffect="1">
                                          <p:stCondLst>
                                            <p:cond evt="end" delay="0">
                                              <p:tn val="5"/>
                                            </p:cond>
                                          </p:stCondLst>
                                        </p:cTn>
                                        <p:tgtEl>
                                          <p:spTgt spid="11"/>
                                        </p:tgtEl>
                                        <p:attrNameLst>
                                          <p:attrName>style.visibility</p:attrName>
                                        </p:attrNameLst>
                                      </p:cBhvr>
                                      <p:to>
                                        <p:strVal val="hidden"/>
                                      </p:to>
                                    </p:set>
                                  </p:subTnLst>
                                </p:cTn>
                              </p:par>
                              <p:par>
                                <p:cTn id="8" presetID="1" presetClass="entr" presetSubtype="0" fill="hold" grpId="0" nodeType="withEffect">
                                  <p:stCondLst>
                                    <p:cond delay="21100"/>
                                  </p:stCondLst>
                                  <p:childTnLst>
                                    <p:set>
                                      <p:cBhvr>
                                        <p:cTn id="9" dur="1" fill="hold">
                                          <p:stCondLst>
                                            <p:cond delay="0"/>
                                          </p:stCondLst>
                                        </p:cTn>
                                        <p:tgtEl>
                                          <p:spTgt spid="28"/>
                                        </p:tgtEl>
                                        <p:attrNameLst>
                                          <p:attrName>style.visibility</p:attrName>
                                        </p:attrNameLst>
                                      </p:cBhvr>
                                      <p:to>
                                        <p:strVal val="visible"/>
                                      </p:to>
                                    </p:set>
                                  </p:childTnLst>
                                </p:cTn>
                              </p:par>
                              <p:par>
                                <p:cTn id="10" presetID="1" presetClass="entr" presetSubtype="0" fill="hold" grpId="0" nodeType="withEffect">
                                  <p:stCondLst>
                                    <p:cond delay="21600"/>
                                  </p:stCondLst>
                                  <p:childTnLst>
                                    <p:set>
                                      <p:cBhvr>
                                        <p:cTn id="11" dur="1" fill="hold">
                                          <p:stCondLst>
                                            <p:cond delay="0"/>
                                          </p:stCondLst>
                                        </p:cTn>
                                        <p:tgtEl>
                                          <p:spTgt spid="27"/>
                                        </p:tgtEl>
                                        <p:attrNameLst>
                                          <p:attrName>style.visibility</p:attrName>
                                        </p:attrNameLst>
                                      </p:cBhvr>
                                      <p:to>
                                        <p:strVal val="visible"/>
                                      </p:to>
                                    </p:set>
                                  </p:childTnLst>
                                </p:cTn>
                              </p:par>
                              <p:par>
                                <p:cTn id="12" presetID="22" presetClass="entr" presetSubtype="2" fill="hold" grpId="0" nodeType="withEffect">
                                  <p:stCondLst>
                                    <p:cond delay="2950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3000"/>
                                        <p:tgtEl>
                                          <p:spTgt spid="23"/>
                                        </p:tgtEl>
                                      </p:cBhvr>
                                    </p:animEffect>
                                  </p:childTnLst>
                                  <p:subTnLst>
                                    <p:set>
                                      <p:cBhvr override="childStyle">
                                        <p:cTn dur="1" fill="hold" display="0" masterRel="sameClick" afterEffect="1">
                                          <p:stCondLst>
                                            <p:cond evt="end" delay="0">
                                              <p:tn val="12"/>
                                            </p:cond>
                                          </p:stCondLst>
                                        </p:cTn>
                                        <p:tgtEl>
                                          <p:spTgt spid="23"/>
                                        </p:tgtEl>
                                        <p:attrNameLst>
                                          <p:attrName>style.visibility</p:attrName>
                                        </p:attrNameLst>
                                      </p:cBhvr>
                                      <p:to>
                                        <p:strVal val="hidden"/>
                                      </p:to>
                                    </p:set>
                                  </p:subTnLst>
                                </p:cTn>
                              </p:par>
                              <p:par>
                                <p:cTn id="15" presetID="22" presetClass="entr" presetSubtype="2" fill="hold" grpId="0" nodeType="withEffect">
                                  <p:stCondLst>
                                    <p:cond delay="3100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3000"/>
                                        <p:tgtEl>
                                          <p:spTgt spid="22"/>
                                        </p:tgtEl>
                                      </p:cBhvr>
                                    </p:animEffect>
                                  </p:childTnLst>
                                  <p:subTnLst>
                                    <p:set>
                                      <p:cBhvr override="childStyle">
                                        <p:cTn dur="1" fill="hold" display="0" masterRel="sameClick" afterEffect="1">
                                          <p:stCondLst>
                                            <p:cond evt="end" delay="0">
                                              <p:tn val="15"/>
                                            </p:cond>
                                          </p:stCondLst>
                                        </p:cTn>
                                        <p:tgtEl>
                                          <p:spTgt spid="22"/>
                                        </p:tgtEl>
                                        <p:attrNameLst>
                                          <p:attrName>style.visibility</p:attrName>
                                        </p:attrNameLst>
                                      </p:cBhvr>
                                      <p:to>
                                        <p:strVal val="hidden"/>
                                      </p:to>
                                    </p:set>
                                  </p:subTnLst>
                                </p:cTn>
                              </p:par>
                              <p:par>
                                <p:cTn id="18" presetID="1" presetClass="entr" presetSubtype="0" fill="hold" grpId="0" nodeType="withEffect">
                                  <p:stCondLst>
                                    <p:cond delay="3280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3490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3770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nodeType="withEffect">
                                  <p:stCondLst>
                                    <p:cond delay="4350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nodeType="withEffect">
                                  <p:stCondLst>
                                    <p:cond delay="53000"/>
                                  </p:stCondLst>
                                  <p:childTnLst>
                                    <p:set>
                                      <p:cBhvr>
                                        <p:cTn id="27" dur="1" fill="hold">
                                          <p:stCondLst>
                                            <p:cond delay="0"/>
                                          </p:stCondLst>
                                        </p:cTn>
                                        <p:tgtEl>
                                          <p:spTgt spid="21"/>
                                        </p:tgtEl>
                                        <p:attrNameLst>
                                          <p:attrName>style.visibility</p:attrName>
                                        </p:attrNameLst>
                                      </p:cBhvr>
                                      <p:to>
                                        <p:strVal val="visible"/>
                                      </p:to>
                                    </p:set>
                                  </p:childTnLst>
                                </p:cTn>
                              </p:par>
                              <p:par>
                                <p:cTn id="28" presetID="22" presetClass="entr" presetSubtype="2" fill="hold" grpId="0" nodeType="withEffect">
                                  <p:stCondLst>
                                    <p:cond delay="59200"/>
                                  </p:stCondLst>
                                  <p:childTnLst>
                                    <p:set>
                                      <p:cBhvr>
                                        <p:cTn id="29" dur="1" fill="hold">
                                          <p:stCondLst>
                                            <p:cond delay="0"/>
                                          </p:stCondLst>
                                        </p:cTn>
                                        <p:tgtEl>
                                          <p:spTgt spid="24"/>
                                        </p:tgtEl>
                                        <p:attrNameLst>
                                          <p:attrName>style.visibility</p:attrName>
                                        </p:attrNameLst>
                                      </p:cBhvr>
                                      <p:to>
                                        <p:strVal val="visible"/>
                                      </p:to>
                                    </p:set>
                                    <p:animEffect transition="in" filter="wipe(right)">
                                      <p:cBhvr>
                                        <p:cTn id="30"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3" grpId="0" animBg="1"/>
      <p:bldP spid="24" grpId="0" animBg="1"/>
      <p:bldP spid="22"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5461" y="901340"/>
            <a:ext cx="8282226" cy="5225332"/>
          </a:xfrm>
          <a:prstGeom prst="rect">
            <a:avLst/>
          </a:prstGeom>
        </p:spPr>
      </p:pic>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Note 14</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1110743" y="6336779"/>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C6AF45EA-F17F-4EF6-AB85-B4FEA2A3E1BE}"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3373120" y="6167502"/>
            <a:ext cx="57708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2-001.03B, Note 14, Page 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2-001.03A1h, Constrained Situation, Page 42</a:t>
            </a:r>
          </a:p>
        </p:txBody>
      </p:sp>
      <p:sp>
        <p:nvSpPr>
          <p:cNvPr id="13"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ctr"/>
            <a:r>
              <a:rPr lang="en-US" dirty="0">
                <a:latin typeface="+mj-lt"/>
              </a:rPr>
              <a:t>Maximum Grade</a:t>
            </a:r>
            <a:endParaRPr dirty="0">
              <a:latin typeface="+mj-lt"/>
            </a:endParaRPr>
          </a:p>
        </p:txBody>
      </p:sp>
      <p:sp>
        <p:nvSpPr>
          <p:cNvPr id="11" name="Arrow: Left 10"/>
          <p:cNvSpPr/>
          <p:nvPr/>
        </p:nvSpPr>
        <p:spPr>
          <a:xfrm rot="10800000">
            <a:off x="987034" y="2834514"/>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1415542" y="3272836"/>
            <a:ext cx="7568437" cy="1343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Straight Connector 6"/>
          <p:cNvCxnSpPr/>
          <p:nvPr/>
        </p:nvCxnSpPr>
        <p:spPr>
          <a:xfrm>
            <a:off x="3887106" y="3717206"/>
            <a:ext cx="82296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4720" y="3051576"/>
            <a:ext cx="100584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31720" y="4167866"/>
            <a:ext cx="173736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23162" y="3928381"/>
            <a:ext cx="137160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sp>
        <p:nvSpPr>
          <p:cNvPr id="23" name="Arrow: Left 22"/>
          <p:cNvSpPr/>
          <p:nvPr/>
        </p:nvSpPr>
        <p:spPr>
          <a:xfrm rot="10800000">
            <a:off x="1459706" y="4867843"/>
            <a:ext cx="438150"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Arrow: Left 23"/>
          <p:cNvSpPr/>
          <p:nvPr/>
        </p:nvSpPr>
        <p:spPr>
          <a:xfrm rot="10800000">
            <a:off x="1459707" y="5549827"/>
            <a:ext cx="438150"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8" name="Straight Connector 17"/>
          <p:cNvCxnSpPr/>
          <p:nvPr/>
        </p:nvCxnSpPr>
        <p:spPr>
          <a:xfrm>
            <a:off x="1459706" y="4167866"/>
            <a:ext cx="82296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5653" y="249253"/>
            <a:ext cx="1209109" cy="1222514"/>
          </a:xfrm>
          <a:prstGeom prst="rect">
            <a:avLst/>
          </a:prstGeom>
        </p:spPr>
      </p:pic>
      <p:sp>
        <p:nvSpPr>
          <p:cNvPr id="27" name="Rectangle 26"/>
          <p:cNvSpPr/>
          <p:nvPr/>
        </p:nvSpPr>
        <p:spPr>
          <a:xfrm>
            <a:off x="1453361" y="3272997"/>
            <a:ext cx="894144" cy="2091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a:off x="7879624" y="3049047"/>
            <a:ext cx="1104355" cy="2357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2977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30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0"/>
                                        <p:tgtEl>
                                          <p:spTgt spid="11"/>
                                        </p:tgtEl>
                                      </p:cBhvr>
                                    </p:animEffect>
                                  </p:childTnLst>
                                  <p:subTnLst>
                                    <p:set>
                                      <p:cBhvr override="childStyle">
                                        <p:cTn dur="1" fill="hold" display="0" masterRel="sameClick" afterEffect="1">
                                          <p:stCondLst>
                                            <p:cond evt="end" delay="0">
                                              <p:tn val="5"/>
                                            </p:cond>
                                          </p:stCondLst>
                                        </p:cTn>
                                        <p:tgtEl>
                                          <p:spTgt spid="11"/>
                                        </p:tgtEl>
                                        <p:attrNameLst>
                                          <p:attrName>style.visibility</p:attrName>
                                        </p:attrNameLst>
                                      </p:cBhvr>
                                      <p:to>
                                        <p:strVal val="hidden"/>
                                      </p:to>
                                    </p:set>
                                  </p:subTnLst>
                                </p:cTn>
                              </p:par>
                              <p:par>
                                <p:cTn id="8" presetID="1" presetClass="entr" presetSubtype="0" fill="hold" grpId="0" nodeType="withEffect">
                                  <p:stCondLst>
                                    <p:cond delay="18000"/>
                                  </p:stCondLst>
                                  <p:childTnLst>
                                    <p:set>
                                      <p:cBhvr>
                                        <p:cTn id="9" dur="1" fill="hold">
                                          <p:stCondLst>
                                            <p:cond delay="0"/>
                                          </p:stCondLst>
                                        </p:cTn>
                                        <p:tgtEl>
                                          <p:spTgt spid="28"/>
                                        </p:tgtEl>
                                        <p:attrNameLst>
                                          <p:attrName>style.visibility</p:attrName>
                                        </p:attrNameLst>
                                      </p:cBhvr>
                                      <p:to>
                                        <p:strVal val="visible"/>
                                      </p:to>
                                    </p:set>
                                  </p:childTnLst>
                                </p:cTn>
                              </p:par>
                              <p:par>
                                <p:cTn id="10" presetID="1" presetClass="entr" presetSubtype="0" fill="hold" grpId="0" nodeType="withEffect">
                                  <p:stCondLst>
                                    <p:cond delay="18500"/>
                                  </p:stCondLst>
                                  <p:childTnLst>
                                    <p:set>
                                      <p:cBhvr>
                                        <p:cTn id="11" dur="1" fill="hold">
                                          <p:stCondLst>
                                            <p:cond delay="0"/>
                                          </p:stCondLst>
                                        </p:cTn>
                                        <p:tgtEl>
                                          <p:spTgt spid="27"/>
                                        </p:tgtEl>
                                        <p:attrNameLst>
                                          <p:attrName>style.visibility</p:attrName>
                                        </p:attrNameLst>
                                      </p:cBhvr>
                                      <p:to>
                                        <p:strVal val="visible"/>
                                      </p:to>
                                    </p:set>
                                  </p:childTnLst>
                                </p:cTn>
                              </p:par>
                              <p:par>
                                <p:cTn id="12" presetID="22" presetClass="entr" presetSubtype="2" fill="hold" grpId="0" nodeType="withEffect">
                                  <p:stCondLst>
                                    <p:cond delay="2270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3000"/>
                                        <p:tgtEl>
                                          <p:spTgt spid="23"/>
                                        </p:tgtEl>
                                      </p:cBhvr>
                                    </p:animEffect>
                                  </p:childTnLst>
                                  <p:subTnLst>
                                    <p:set>
                                      <p:cBhvr override="childStyle">
                                        <p:cTn dur="1" fill="hold" display="0" masterRel="sameClick" afterEffect="1">
                                          <p:stCondLst>
                                            <p:cond evt="end" delay="0">
                                              <p:tn val="12"/>
                                            </p:cond>
                                          </p:stCondLst>
                                        </p:cTn>
                                        <p:tgtEl>
                                          <p:spTgt spid="23"/>
                                        </p:tgtEl>
                                        <p:attrNameLst>
                                          <p:attrName>style.visibility</p:attrName>
                                        </p:attrNameLst>
                                      </p:cBhvr>
                                      <p:to>
                                        <p:strVal val="hidden"/>
                                      </p:to>
                                    </p:set>
                                  </p:subTnLst>
                                </p:cTn>
                              </p:par>
                              <p:par>
                                <p:cTn id="15" presetID="22" presetClass="entr" presetSubtype="2" fill="hold" grpId="0" nodeType="withEffect">
                                  <p:stCondLst>
                                    <p:cond delay="2270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3000"/>
                                        <p:tgtEl>
                                          <p:spTgt spid="24"/>
                                        </p:tgtEl>
                                      </p:cBhvr>
                                    </p:animEffect>
                                  </p:childTnLst>
                                  <p:subTnLst>
                                    <p:set>
                                      <p:cBhvr override="childStyle">
                                        <p:cTn dur="1" fill="hold" display="0" masterRel="sameClick" afterEffect="1">
                                          <p:stCondLst>
                                            <p:cond evt="end" delay="0">
                                              <p:tn val="15"/>
                                            </p:cond>
                                          </p:stCondLst>
                                        </p:cTn>
                                        <p:tgtEl>
                                          <p:spTgt spid="24"/>
                                        </p:tgtEl>
                                        <p:attrNameLst>
                                          <p:attrName>style.visibility</p:attrName>
                                        </p:attrNameLst>
                                      </p:cBhvr>
                                      <p:to>
                                        <p:strVal val="hidden"/>
                                      </p:to>
                                    </p:set>
                                  </p:subTnLst>
                                </p:cTn>
                              </p:par>
                              <p:par>
                                <p:cTn id="18" presetID="1" presetClass="entr" presetSubtype="0" fill="hold" grpId="0" nodeType="withEffect">
                                  <p:stCondLst>
                                    <p:cond delay="2600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2720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3020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nodeType="withEffect">
                                  <p:stCondLst>
                                    <p:cond delay="3570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nodeType="withEffect">
                                  <p:stCondLst>
                                    <p:cond delay="3620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nodeType="withEffect">
                                  <p:stCondLst>
                                    <p:cond delay="4510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3" grpId="0" animBg="1"/>
      <p:bldP spid="24"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755060" y="152400"/>
            <a:ext cx="563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Black" pitchFamily="34" charset="0"/>
                <a:ea typeface="+mn-ea"/>
                <a:cs typeface="+mn-cs"/>
              </a:rPr>
              <a:t>(Blue Sheet in Notebook)</a:t>
            </a:r>
          </a:p>
        </p:txBody>
      </p:sp>
      <p:pic>
        <p:nvPicPr>
          <p:cNvPr id="9" name="Picture 8" descr="Municipal Extensions.jpg"/>
          <p:cNvPicPr>
            <a:picLocks noChangeAspect="1"/>
          </p:cNvPicPr>
          <p:nvPr/>
        </p:nvPicPr>
        <p:blipFill>
          <a:blip r:embed="rId3" cstate="print">
            <a:clrChange>
              <a:clrFrom>
                <a:srgbClr val="FFFFFF"/>
              </a:clrFrom>
              <a:clrTo>
                <a:srgbClr val="FFFFFF">
                  <a:alpha val="0"/>
                </a:srgbClr>
              </a:clrTo>
            </a:clrChange>
          </a:blip>
          <a:stretch>
            <a:fillRect/>
          </a:stretch>
        </p:blipFill>
        <p:spPr>
          <a:xfrm rot="16200000">
            <a:off x="1510749" y="-927653"/>
            <a:ext cx="6400800" cy="8865705"/>
          </a:xfrm>
          <a:prstGeom prst="rect">
            <a:avLst/>
          </a:prstGeom>
          <a:scene3d>
            <a:camera prst="orthographicFront">
              <a:rot lat="0" lon="0" rev="21570000"/>
            </a:camera>
            <a:lightRig rig="threePt" dir="t"/>
          </a:scene3d>
        </p:spPr>
      </p:pic>
      <p:sp>
        <p:nvSpPr>
          <p:cNvPr id="4" name="TextBox 3"/>
          <p:cNvSpPr txBox="1"/>
          <p:nvPr/>
        </p:nvSpPr>
        <p:spPr>
          <a:xfrm>
            <a:off x="7882532" y="6507307"/>
            <a:ext cx="12788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74D56609-3300-47E4-9567-9A54FAA60463}"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0" y="1489476"/>
            <a:ext cx="677108" cy="5368524"/>
          </a:xfrm>
          <a:prstGeom prst="rect">
            <a:avLst/>
          </a:prstGeom>
          <a:solidFill>
            <a:srgbClr val="FFFF0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State Law</a:t>
            </a:r>
          </a:p>
        </p:txBody>
      </p:sp>
      <p:sp>
        <p:nvSpPr>
          <p:cNvPr id="6" name="TextBox 5"/>
          <p:cNvSpPr txBox="1"/>
          <p:nvPr/>
        </p:nvSpPr>
        <p:spPr>
          <a:xfrm>
            <a:off x="1101585" y="1753609"/>
            <a:ext cx="74096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http://www.nebraskalegislature.gov/laws/browse-chapters.php?chapter=39</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5"/>
          <a:stretch>
            <a:fillRect/>
          </a:stretch>
        </p:blipFill>
        <p:spPr>
          <a:xfrm>
            <a:off x="7536546" y="0"/>
            <a:ext cx="1607454" cy="1489476"/>
          </a:xfrm>
          <a:prstGeom prst="rect">
            <a:avLst/>
          </a:prstGeom>
        </p:spPr>
      </p:pic>
      <p:pic>
        <p:nvPicPr>
          <p:cNvPr id="10" name="Picture 9"/>
          <p:cNvPicPr>
            <a:picLocks noChangeAspect="1"/>
          </p:cNvPicPr>
          <p:nvPr/>
        </p:nvPicPr>
        <p:blipFill>
          <a:blip r:embed="rId6"/>
          <a:stretch>
            <a:fillRect/>
          </a:stretch>
        </p:blipFill>
        <p:spPr>
          <a:xfrm>
            <a:off x="0" y="-20887"/>
            <a:ext cx="1574586" cy="1531249"/>
          </a:xfrm>
          <a:prstGeom prst="rect">
            <a:avLst/>
          </a:prstGeom>
        </p:spPr>
      </p:pic>
      <p:sp>
        <p:nvSpPr>
          <p:cNvPr id="2" name="TextBox 1"/>
          <p:cNvSpPr txBox="1"/>
          <p:nvPr/>
        </p:nvSpPr>
        <p:spPr>
          <a:xfrm>
            <a:off x="677108" y="6064898"/>
            <a:ext cx="846689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Interlocal agreements with NDOT (for mowing, snow removal, etc.)</a:t>
            </a:r>
          </a:p>
        </p:txBody>
      </p:sp>
      <p:sp>
        <p:nvSpPr>
          <p:cNvPr id="3" name="TextBox 2"/>
          <p:cNvSpPr txBox="1"/>
          <p:nvPr/>
        </p:nvSpPr>
        <p:spPr>
          <a:xfrm>
            <a:off x="7084917" y="2847424"/>
            <a:ext cx="20590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mn-ea"/>
                <a:cs typeface="+mn-cs"/>
              </a:rPr>
              <a:t>Expressway 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mn-ea"/>
                <a:cs typeface="+mn-cs"/>
              </a:rPr>
              <a:t>Major Arterial</a:t>
            </a:r>
          </a:p>
        </p:txBody>
      </p:sp>
    </p:spTree>
    <p:extLst>
      <p:ext uri="{BB962C8B-B14F-4D97-AF65-F5344CB8AC3E}">
        <p14:creationId xmlns:p14="http://schemas.microsoft.com/office/powerpoint/2010/main" val="376576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43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11160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1" y="238747"/>
            <a:ext cx="7568385" cy="807916"/>
          </a:xfrm>
          <a:prstGeom prst="rect">
            <a:avLst/>
          </a:prstGeom>
          <a:noFill/>
        </p:spPr>
        <p:txBody>
          <a:bodyPr wrap="square" anchor="ctr"/>
          <a:lstStyle>
            <a:lvl1pPr lvl="0">
              <a:defRPr/>
            </a:lvl1pPr>
          </a:lstStyle>
          <a:p>
            <a:r>
              <a:rPr lang="en-US" sz="3600" dirty="0">
                <a:solidFill>
                  <a:schemeClr val="tx1"/>
                </a:solidFill>
              </a:rPr>
              <a:t>Horizontal Clear Zone (HCZ)</a:t>
            </a:r>
          </a:p>
        </p:txBody>
      </p:sp>
      <p:sp>
        <p:nvSpPr>
          <p:cNvPr id="3" name="Text Placeholder 2"/>
          <p:cNvSpPr txBox="1">
            <a:spLocks noGrp="1"/>
          </p:cNvSpPr>
          <p:nvPr>
            <p:ph type="body" idx="1"/>
          </p:nvPr>
        </p:nvSpPr>
        <p:spPr>
          <a:xfrm>
            <a:off x="1160586" y="1562100"/>
            <a:ext cx="7322200" cy="4321865"/>
          </a:xfrm>
          <a:prstGeom prst="rect">
            <a:avLst/>
          </a:prstGeom>
          <a:noFill/>
        </p:spPr>
        <p:txBody>
          <a:bodyPr wrap="square" anchor="t"/>
          <a:lstStyle>
            <a:lvl1pPr lvl="0">
              <a:defRPr/>
            </a:lvl1pPr>
          </a:lstStyle>
          <a:p>
            <a:r>
              <a:rPr lang="en-US" dirty="0">
                <a:solidFill>
                  <a:schemeClr val="tx1"/>
                </a:solidFill>
                <a:latin typeface="+mn-lt"/>
              </a:rPr>
              <a:t>Purpose: </a:t>
            </a:r>
            <a:r>
              <a:rPr lang="en-US" b="1" dirty="0">
                <a:solidFill>
                  <a:schemeClr val="tx1"/>
                </a:solidFill>
                <a:latin typeface="+mn-lt"/>
              </a:rPr>
              <a:t>Recovery area for errant vehicles</a:t>
            </a:r>
          </a:p>
          <a:p>
            <a:r>
              <a:rPr lang="en-US" dirty="0">
                <a:solidFill>
                  <a:schemeClr val="tx1"/>
                </a:solidFill>
                <a:latin typeface="+mn-lt"/>
              </a:rPr>
              <a:t>Minimum Width in Tables apply to  New and Reconstructed work</a:t>
            </a:r>
          </a:p>
          <a:p>
            <a:r>
              <a:rPr lang="en-US" dirty="0">
                <a:solidFill>
                  <a:schemeClr val="tx1"/>
                </a:solidFill>
                <a:latin typeface="+mn-lt"/>
              </a:rPr>
              <a:t>Width starts at edge of Traveled Way (or auxiliary lane that functions as a thru travel lane)</a:t>
            </a:r>
          </a:p>
          <a:p>
            <a:pPr marL="914388" lvl="1" indent="-457200">
              <a:buFont typeface="Wingdings" panose="05000000000000000000" pitchFamily="2" charset="2"/>
              <a:buChar char="Ø"/>
            </a:pPr>
            <a:r>
              <a:rPr lang="en-US" dirty="0">
                <a:solidFill>
                  <a:schemeClr val="tx1"/>
                </a:solidFill>
                <a:latin typeface="+mn-lt"/>
              </a:rPr>
              <a:t>See Tables - New and Reconstructed Work</a:t>
            </a:r>
          </a:p>
          <a:p>
            <a:pPr lvl="1" algn="l">
              <a:buChar char="•"/>
            </a:pPr>
            <a:endParaRPr dirty="0">
              <a:solidFill>
                <a:schemeClr val="tx1"/>
              </a:solidFill>
              <a:latin typeface="+mn-lt"/>
            </a:endParaRPr>
          </a:p>
        </p:txBody>
      </p:sp>
      <p:sp>
        <p:nvSpPr>
          <p:cNvPr id="8" name="TextBox 7"/>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Roadside Design </a:t>
            </a:r>
          </a:p>
        </p:txBody>
      </p:sp>
      <p:sp>
        <p:nvSpPr>
          <p:cNvPr id="7" name="Slide Number Placeholder 7"/>
          <p:cNvSpPr txBox="1">
            <a:spLocks/>
          </p:cNvSpPr>
          <p:nvPr/>
        </p:nvSpPr>
        <p:spPr>
          <a:xfrm>
            <a:off x="1655528" y="6343595"/>
            <a:ext cx="1047915" cy="400106"/>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E8C44AEA-1CC8-427F-882E-1F729992A042}"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Minimum Design Standards</a:t>
            </a:r>
          </a:p>
        </p:txBody>
      </p:sp>
      <p:sp>
        <p:nvSpPr>
          <p:cNvPr id="11" name="TextBox 10"/>
          <p:cNvSpPr txBox="1"/>
          <p:nvPr/>
        </p:nvSpPr>
        <p:spPr>
          <a:xfrm>
            <a:off x="4357513" y="6027807"/>
            <a:ext cx="4115169"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2-001.03A6k, Page 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2-001.03B Note 16, Page 52</a:t>
            </a:r>
          </a:p>
        </p:txBody>
      </p:sp>
    </p:spTree>
    <p:extLst>
      <p:ext uri="{BB962C8B-B14F-4D97-AF65-F5344CB8AC3E}">
        <p14:creationId xmlns:p14="http://schemas.microsoft.com/office/powerpoint/2010/main" val="127246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6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7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Roadside Design</a:t>
            </a:r>
          </a:p>
        </p:txBody>
      </p:sp>
      <p:sp>
        <p:nvSpPr>
          <p:cNvPr id="8" name="Slide Number Placeholder 7"/>
          <p:cNvSpPr>
            <a:spLocks noGrp="1"/>
          </p:cNvSpPr>
          <p:nvPr>
            <p:ph type="sldNum" idx="4"/>
          </p:nvPr>
        </p:nvSpPr>
        <p:spPr>
          <a:xfrm>
            <a:off x="1299719" y="6357627"/>
            <a:ext cx="1322142" cy="378066"/>
          </a:xfr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5363"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Minimum Design Standards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209" y="1059873"/>
            <a:ext cx="7596577" cy="4877002"/>
          </a:xfrm>
          <a:prstGeom prst="rect">
            <a:avLst/>
          </a:prstGeom>
        </p:spPr>
      </p:pic>
      <p:sp>
        <p:nvSpPr>
          <p:cNvPr id="4" name="Oval 3"/>
          <p:cNvSpPr/>
          <p:nvPr/>
        </p:nvSpPr>
        <p:spPr>
          <a:xfrm>
            <a:off x="5682574" y="4102100"/>
            <a:ext cx="1254663" cy="431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2219521" y="4102100"/>
            <a:ext cx="1336479" cy="431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4357513" y="6027807"/>
            <a:ext cx="4115169"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2-001.03A6k, Page 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2-001.03B Note 16, Page 52</a:t>
            </a:r>
          </a:p>
        </p:txBody>
      </p:sp>
      <p:sp>
        <p:nvSpPr>
          <p:cNvPr id="3" name="TextBox 2"/>
          <p:cNvSpPr txBox="1"/>
          <p:nvPr/>
        </p:nvSpPr>
        <p:spPr>
          <a:xfrm>
            <a:off x="7098376" y="441030"/>
            <a:ext cx="135466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FF0000"/>
                </a:solidFill>
                <a:effectLst/>
                <a:uLnTx/>
                <a:uFillTx/>
                <a:latin typeface="Calibri"/>
                <a:ea typeface="+mn-ea"/>
                <a:cs typeface="+mn-cs"/>
              </a:rPr>
              <a:t>Obstacles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Trees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Utility Poles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Culverts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Steep slopes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etc.</a:t>
            </a:r>
          </a:p>
        </p:txBody>
      </p:sp>
      <p:sp>
        <p:nvSpPr>
          <p:cNvPr id="11" name="Title 1"/>
          <p:cNvSpPr txBox="1">
            <a:spLocks/>
          </p:cNvSpPr>
          <p:nvPr/>
        </p:nvSpPr>
        <p:spPr>
          <a:xfrm>
            <a:off x="914401" y="80317"/>
            <a:ext cx="6213763" cy="807916"/>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Arial"/>
                <a:ea typeface="+mn-ea"/>
                <a:cs typeface="+mn-cs"/>
              </a:rPr>
              <a:t>Horizontal Clear Zone (HCZ)</a:t>
            </a:r>
          </a:p>
        </p:txBody>
      </p:sp>
      <p:sp>
        <p:nvSpPr>
          <p:cNvPr id="12" name="TextBox 11"/>
          <p:cNvSpPr txBox="1"/>
          <p:nvPr/>
        </p:nvSpPr>
        <p:spPr>
          <a:xfrm>
            <a:off x="4357512" y="5739183"/>
            <a:ext cx="19523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Tab 14-11 handout</a:t>
            </a:r>
          </a:p>
        </p:txBody>
      </p:sp>
    </p:spTree>
    <p:extLst>
      <p:ext uri="{BB962C8B-B14F-4D97-AF65-F5344CB8AC3E}">
        <p14:creationId xmlns:p14="http://schemas.microsoft.com/office/powerpoint/2010/main" val="373806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100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120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9C72-B153-4BE8-8C18-D28AE1168272}"/>
              </a:ext>
            </a:extLst>
          </p:cNvPr>
          <p:cNvSpPr>
            <a:spLocks noGrp="1"/>
          </p:cNvSpPr>
          <p:nvPr>
            <p:ph type="title"/>
          </p:nvPr>
        </p:nvSpPr>
        <p:spPr/>
        <p:txBody>
          <a:bodyPr/>
          <a:lstStyle/>
          <a:p>
            <a:r>
              <a:rPr lang="en-US" dirty="0"/>
              <a:t>General Outline</a:t>
            </a:r>
          </a:p>
        </p:txBody>
      </p:sp>
      <p:sp>
        <p:nvSpPr>
          <p:cNvPr id="3" name="Content Placeholder 2">
            <a:extLst>
              <a:ext uri="{FF2B5EF4-FFF2-40B4-BE49-F238E27FC236}">
                <a16:creationId xmlns:a16="http://schemas.microsoft.com/office/drawing/2014/main" id="{26DF9371-9CD6-4BD7-83FE-DE0D4205B404}"/>
              </a:ext>
            </a:extLst>
          </p:cNvPr>
          <p:cNvSpPr>
            <a:spLocks noGrp="1"/>
          </p:cNvSpPr>
          <p:nvPr>
            <p:ph idx="1"/>
          </p:nvPr>
        </p:nvSpPr>
        <p:spPr>
          <a:xfrm>
            <a:off x="1507138" y="2051637"/>
            <a:ext cx="7410094" cy="4074526"/>
          </a:xfrm>
        </p:spPr>
        <p:txBody>
          <a:bodyPr/>
          <a:lstStyle/>
          <a:p>
            <a:r>
              <a:rPr lang="en-US" dirty="0"/>
              <a:t>Your Questions</a:t>
            </a:r>
          </a:p>
          <a:p>
            <a:r>
              <a:rPr lang="en-US" dirty="0"/>
              <a:t>Quick Review of Standards</a:t>
            </a:r>
          </a:p>
          <a:p>
            <a:r>
              <a:rPr lang="en-US" dirty="0"/>
              <a:t>Examples</a:t>
            </a:r>
          </a:p>
          <a:p>
            <a:endParaRPr lang="en-US" dirty="0"/>
          </a:p>
          <a:p>
            <a:endParaRPr lang="en-US" dirty="0"/>
          </a:p>
        </p:txBody>
      </p:sp>
      <p:sp>
        <p:nvSpPr>
          <p:cNvPr id="4" name="TextBox 3">
            <a:extLst>
              <a:ext uri="{FF2B5EF4-FFF2-40B4-BE49-F238E27FC236}">
                <a16:creationId xmlns:a16="http://schemas.microsoft.com/office/drawing/2014/main" id="{84A7D630-3640-4DB3-93C3-E56932C5DB58}"/>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AGENDA</a:t>
            </a:r>
          </a:p>
        </p:txBody>
      </p:sp>
    </p:spTree>
    <p:extLst>
      <p:ext uri="{BB962C8B-B14F-4D97-AF65-F5344CB8AC3E}">
        <p14:creationId xmlns:p14="http://schemas.microsoft.com/office/powerpoint/2010/main" val="39546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      Note 16  - HCZ</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7904148" y="6446245"/>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C6AF45EA-F17F-4EF6-AB85-B4FEA2A3E1BE}"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rot="16200000">
            <a:off x="-926278" y="3846705"/>
            <a:ext cx="417195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2-001.03B, Note 16, Page 52</a:t>
            </a:r>
          </a:p>
        </p:txBody>
      </p:sp>
      <p:pic>
        <p:nvPicPr>
          <p:cNvPr id="3" name="Picture 2"/>
          <p:cNvPicPr>
            <a:picLocks noChangeAspect="1"/>
          </p:cNvPicPr>
          <p:nvPr/>
        </p:nvPicPr>
        <p:blipFill>
          <a:blip r:embed="rId3"/>
          <a:stretch>
            <a:fillRect/>
          </a:stretch>
        </p:blipFill>
        <p:spPr>
          <a:xfrm>
            <a:off x="2607410" y="657575"/>
            <a:ext cx="6456983" cy="1550215"/>
          </a:xfrm>
          <a:prstGeom prst="rect">
            <a:avLst/>
          </a:prstGeom>
        </p:spPr>
      </p:pic>
      <p:pic>
        <p:nvPicPr>
          <p:cNvPr id="4" name="Picture 3"/>
          <p:cNvPicPr>
            <a:picLocks noChangeAspect="1"/>
          </p:cNvPicPr>
          <p:nvPr/>
        </p:nvPicPr>
        <p:blipFill>
          <a:blip r:embed="rId4"/>
          <a:stretch>
            <a:fillRect/>
          </a:stretch>
        </p:blipFill>
        <p:spPr>
          <a:xfrm>
            <a:off x="2607410" y="2199990"/>
            <a:ext cx="6456983" cy="1011010"/>
          </a:xfrm>
          <a:prstGeom prst="rect">
            <a:avLst/>
          </a:prstGeom>
        </p:spPr>
      </p:pic>
      <p:pic>
        <p:nvPicPr>
          <p:cNvPr id="8" name="Picture 7"/>
          <p:cNvPicPr>
            <a:picLocks noChangeAspect="1"/>
          </p:cNvPicPr>
          <p:nvPr/>
        </p:nvPicPr>
        <p:blipFill>
          <a:blip r:embed="rId5"/>
          <a:stretch>
            <a:fillRect/>
          </a:stretch>
        </p:blipFill>
        <p:spPr>
          <a:xfrm>
            <a:off x="2593182" y="3532515"/>
            <a:ext cx="6471212" cy="1567141"/>
          </a:xfrm>
          <a:prstGeom prst="rect">
            <a:avLst/>
          </a:prstGeom>
        </p:spPr>
      </p:pic>
      <p:pic>
        <p:nvPicPr>
          <p:cNvPr id="12" name="Picture 11"/>
          <p:cNvPicPr>
            <a:picLocks noChangeAspect="1"/>
          </p:cNvPicPr>
          <p:nvPr/>
        </p:nvPicPr>
        <p:blipFill>
          <a:blip r:embed="rId6"/>
          <a:stretch>
            <a:fillRect/>
          </a:stretch>
        </p:blipFill>
        <p:spPr>
          <a:xfrm>
            <a:off x="2607410" y="5100474"/>
            <a:ext cx="6456983" cy="1256275"/>
          </a:xfrm>
          <a:prstGeom prst="rect">
            <a:avLst/>
          </a:prstGeom>
        </p:spPr>
      </p:pic>
      <p:sp>
        <p:nvSpPr>
          <p:cNvPr id="17" name="Title 1"/>
          <p:cNvSpPr txBox="1">
            <a:spLocks noGrp="1"/>
          </p:cNvSpPr>
          <p:nvPr>
            <p:ph type="title"/>
          </p:nvPr>
        </p:nvSpPr>
        <p:spPr>
          <a:xfrm>
            <a:off x="2607410" y="27450"/>
            <a:ext cx="6483964" cy="629307"/>
          </a:xfrm>
          <a:prstGeom prst="rect">
            <a:avLst/>
          </a:prstGeom>
          <a:noFill/>
        </p:spPr>
        <p:txBody>
          <a:bodyPr wrap="square" anchor="ctr"/>
          <a:lstStyle>
            <a:lvl1pPr lvl="0">
              <a:defRPr/>
            </a:lvl1pPr>
          </a:lstStyle>
          <a:p>
            <a:pPr lvl="0" algn="ctr"/>
            <a:r>
              <a:rPr lang="en-US" sz="3600" dirty="0">
                <a:latin typeface="+mj-lt"/>
              </a:rPr>
              <a:t>Horizontal Clear Zone</a:t>
            </a:r>
            <a:endParaRPr sz="3600" dirty="0">
              <a:latin typeface="+mj-lt"/>
            </a:endParaRPr>
          </a:p>
        </p:txBody>
      </p:sp>
      <p:sp>
        <p:nvSpPr>
          <p:cNvPr id="9" name="Arrow: Left 8"/>
          <p:cNvSpPr/>
          <p:nvPr/>
        </p:nvSpPr>
        <p:spPr>
          <a:xfrm rot="10800000">
            <a:off x="4000500" y="2323022"/>
            <a:ext cx="20970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p:cNvSpPr txBox="1"/>
          <p:nvPr/>
        </p:nvSpPr>
        <p:spPr>
          <a:xfrm rot="16200000">
            <a:off x="1156878" y="2206886"/>
            <a:ext cx="22645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2-001.03E  Pages 59-60</a:t>
            </a:r>
          </a:p>
        </p:txBody>
      </p:sp>
      <p:sp>
        <p:nvSpPr>
          <p:cNvPr id="27" name="TextBox 26"/>
          <p:cNvSpPr txBox="1"/>
          <p:nvPr/>
        </p:nvSpPr>
        <p:spPr>
          <a:xfrm rot="16200000">
            <a:off x="1009450" y="4707958"/>
            <a:ext cx="24738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2-001.03I Pages 67-68 </a:t>
            </a:r>
          </a:p>
        </p:txBody>
      </p:sp>
    </p:spTree>
    <p:extLst>
      <p:ext uri="{BB962C8B-B14F-4D97-AF65-F5344CB8AC3E}">
        <p14:creationId xmlns:p14="http://schemas.microsoft.com/office/powerpoint/2010/main" val="290248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91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91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1010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136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136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14600"/>
                                  </p:stCondLst>
                                  <p:childTnLst>
                                    <p:set>
                                      <p:cBhvr>
                                        <p:cTn id="16" dur="1" fill="hold">
                                          <p:stCondLst>
                                            <p:cond delay="0"/>
                                          </p:stCondLst>
                                        </p:cTn>
                                        <p:tgtEl>
                                          <p:spTgt spid="27"/>
                                        </p:tgtEl>
                                        <p:attrNameLst>
                                          <p:attrName>style.visibility</p:attrName>
                                        </p:attrNameLst>
                                      </p:cBhvr>
                                      <p:to>
                                        <p:strVal val="visible"/>
                                      </p:to>
                                    </p:set>
                                  </p:childTnLst>
                                </p:cTn>
                              </p:par>
                              <p:par>
                                <p:cTn id="17" presetID="22" presetClass="entr" presetSubtype="2" fill="hold" grpId="0" nodeType="withEffect">
                                  <p:stCondLst>
                                    <p:cond delay="2000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0"/>
                                        <p:tgtEl>
                                          <p:spTgt spid="9"/>
                                        </p:tgtEl>
                                      </p:cBhvr>
                                    </p:animEffect>
                                  </p:childTnLst>
                                  <p:subTnLst>
                                    <p:set>
                                      <p:cBhvr override="childStyle">
                                        <p:cTn dur="1" fill="hold" display="0" masterRel="sameClick" afterEffect="1">
                                          <p:stCondLst>
                                            <p:cond evt="end" delay="0">
                                              <p:tn val="17"/>
                                            </p:cond>
                                          </p:stCondLst>
                                        </p:cTn>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501874" y="3473867"/>
            <a:ext cx="3823209" cy="2676247"/>
          </a:xfrm>
          <a:prstGeom prst="rect">
            <a:avLst/>
          </a:prstGeom>
        </p:spPr>
      </p:pic>
      <p:pic>
        <p:nvPicPr>
          <p:cNvPr id="5" name="Picture 4"/>
          <p:cNvPicPr>
            <a:picLocks noChangeAspect="1"/>
          </p:cNvPicPr>
          <p:nvPr/>
        </p:nvPicPr>
        <p:blipFill>
          <a:blip r:embed="rId4"/>
          <a:stretch>
            <a:fillRect/>
          </a:stretch>
        </p:blipFill>
        <p:spPr>
          <a:xfrm>
            <a:off x="1201275" y="1039961"/>
            <a:ext cx="4018998" cy="2587394"/>
          </a:xfrm>
          <a:prstGeom prst="rect">
            <a:avLst/>
          </a:prstGeom>
        </p:spPr>
      </p:pic>
      <p:sp>
        <p:nvSpPr>
          <p:cNvPr id="7" name="TextBox 6"/>
          <p:cNvSpPr txBox="1"/>
          <p:nvPr/>
        </p:nvSpPr>
        <p:spPr>
          <a:xfrm>
            <a:off x="933836" y="6319391"/>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D05C417B-EB52-4EAF-95A4-721AE40B0316}"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861774" y="150489"/>
            <a:ext cx="82822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Lane Width – Curbed Sections</a:t>
            </a:r>
          </a:p>
        </p:txBody>
      </p:sp>
      <p:pic>
        <p:nvPicPr>
          <p:cNvPr id="11" name="Picture 10"/>
          <p:cNvPicPr>
            <a:picLocks noChangeAspect="1"/>
          </p:cNvPicPr>
          <p:nvPr/>
        </p:nvPicPr>
        <p:blipFill>
          <a:blip r:embed="rId5"/>
          <a:stretch>
            <a:fillRect/>
          </a:stretch>
        </p:blipFill>
        <p:spPr>
          <a:xfrm>
            <a:off x="5559774" y="1887351"/>
            <a:ext cx="3181209" cy="2568316"/>
          </a:xfrm>
          <a:prstGeom prst="rect">
            <a:avLst/>
          </a:prstGeom>
        </p:spPr>
      </p:pic>
      <p:sp>
        <p:nvSpPr>
          <p:cNvPr id="12" name="TextBox 11"/>
          <p:cNvSpPr txBox="1"/>
          <p:nvPr/>
        </p:nvSpPr>
        <p:spPr>
          <a:xfrm>
            <a:off x="6204858" y="2934058"/>
            <a:ext cx="182560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a:ea typeface="+mn-ea"/>
                <a:cs typeface="+mn-cs"/>
              </a:rPr>
              <a:t>Could be Curb and Gutter</a:t>
            </a:r>
          </a:p>
        </p:txBody>
      </p:sp>
      <p:sp>
        <p:nvSpPr>
          <p:cNvPr id="13" name="TextBox 12"/>
          <p:cNvSpPr txBox="1"/>
          <p:nvPr/>
        </p:nvSpPr>
        <p:spPr>
          <a:xfrm>
            <a:off x="4090084" y="2927164"/>
            <a:ext cx="17752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Gutter Line</a:t>
            </a:r>
          </a:p>
        </p:txBody>
      </p:sp>
      <p:cxnSp>
        <p:nvCxnSpPr>
          <p:cNvPr id="14" name="Straight Arrow Connector 13"/>
          <p:cNvCxnSpPr/>
          <p:nvPr/>
        </p:nvCxnSpPr>
        <p:spPr>
          <a:xfrm flipV="1">
            <a:off x="5002885" y="2465790"/>
            <a:ext cx="2963732" cy="4751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95700" y="3350965"/>
            <a:ext cx="1013128" cy="8527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507833" y="1975424"/>
            <a:ext cx="1495054" cy="980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                                    Note 9</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p:cNvSpPr txBox="1"/>
          <p:nvPr/>
        </p:nvSpPr>
        <p:spPr>
          <a:xfrm>
            <a:off x="4767943" y="6306001"/>
            <a:ext cx="43760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2-001.03B, Note 9, Page 49</a:t>
            </a:r>
          </a:p>
        </p:txBody>
      </p:sp>
      <p:sp>
        <p:nvSpPr>
          <p:cNvPr id="2" name="TextBox 1"/>
          <p:cNvSpPr txBox="1"/>
          <p:nvPr/>
        </p:nvSpPr>
        <p:spPr>
          <a:xfrm>
            <a:off x="4571736" y="3304389"/>
            <a:ext cx="200759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F45DC"/>
                </a:solidFill>
                <a:effectLst/>
                <a:uLnTx/>
                <a:uFillTx/>
                <a:latin typeface="Calibri"/>
                <a:ea typeface="+mn-ea"/>
                <a:cs typeface="+mn-cs"/>
              </a:rPr>
              <a:t>= Edge of Traveled Way</a:t>
            </a:r>
          </a:p>
        </p:txBody>
      </p:sp>
      <p:sp>
        <p:nvSpPr>
          <p:cNvPr id="20" name="TextBox 19"/>
          <p:cNvSpPr txBox="1"/>
          <p:nvPr/>
        </p:nvSpPr>
        <p:spPr>
          <a:xfrm>
            <a:off x="1285353" y="1273701"/>
            <a:ext cx="11755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45DC"/>
                </a:solidFill>
                <a:effectLst/>
                <a:uLnTx/>
                <a:uFillTx/>
                <a:latin typeface="Calibri"/>
                <a:ea typeface="+mn-ea"/>
                <a:cs typeface="+mn-cs"/>
              </a:rPr>
              <a:t>THROUGH</a:t>
            </a:r>
          </a:p>
        </p:txBody>
      </p:sp>
      <p:sp>
        <p:nvSpPr>
          <p:cNvPr id="21" name="TextBox 20"/>
          <p:cNvSpPr txBox="1"/>
          <p:nvPr/>
        </p:nvSpPr>
        <p:spPr>
          <a:xfrm>
            <a:off x="1589709" y="3965737"/>
            <a:ext cx="11755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45DC"/>
                </a:solidFill>
                <a:effectLst/>
                <a:uLnTx/>
                <a:uFillTx/>
                <a:latin typeface="Calibri"/>
                <a:ea typeface="+mn-ea"/>
                <a:cs typeface="+mn-cs"/>
              </a:rPr>
              <a:t>THROUGH</a:t>
            </a:r>
          </a:p>
        </p:txBody>
      </p:sp>
      <p:sp>
        <p:nvSpPr>
          <p:cNvPr id="22" name="TextBox 21"/>
          <p:cNvSpPr txBox="1"/>
          <p:nvPr/>
        </p:nvSpPr>
        <p:spPr>
          <a:xfrm>
            <a:off x="5575534" y="2007294"/>
            <a:ext cx="11755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45DC"/>
                </a:solidFill>
                <a:effectLst/>
                <a:uLnTx/>
                <a:uFillTx/>
                <a:latin typeface="Calibri"/>
                <a:ea typeface="+mn-ea"/>
                <a:cs typeface="+mn-cs"/>
              </a:rPr>
              <a:t>THROUGH</a:t>
            </a:r>
          </a:p>
        </p:txBody>
      </p:sp>
    </p:spTree>
    <p:extLst>
      <p:ext uri="{BB962C8B-B14F-4D97-AF65-F5344CB8AC3E}">
        <p14:creationId xmlns:p14="http://schemas.microsoft.com/office/powerpoint/2010/main" val="1677573445"/>
      </p:ext>
    </p:extLst>
  </p:cSld>
  <p:clrMapOvr>
    <a:masterClrMapping/>
  </p:clrMapOvr>
  <mc:AlternateContent xmlns:mc="http://schemas.openxmlformats.org/markup-compatibility/2006" xmlns:p14="http://schemas.microsoft.com/office/powerpoint/2010/main">
    <mc:Choice Requires="p14">
      <p:transition spd="slow" p14:dur="2000" advClick="0" advTm="29000"/>
    </mc:Choice>
    <mc:Fallback xmlns="">
      <p:transition spd="slow" advClick="0" advTm="2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300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1300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1300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143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Roadside Design</a:t>
            </a:r>
          </a:p>
        </p:txBody>
      </p:sp>
      <p:pic>
        <p:nvPicPr>
          <p:cNvPr id="3" name="Picture 2"/>
          <p:cNvPicPr>
            <a:picLocks noChangeAspect="1"/>
          </p:cNvPicPr>
          <p:nvPr/>
        </p:nvPicPr>
        <p:blipFill>
          <a:blip r:embed="rId3"/>
          <a:stretch>
            <a:fillRect/>
          </a:stretch>
        </p:blipFill>
        <p:spPr>
          <a:xfrm>
            <a:off x="1091348" y="298940"/>
            <a:ext cx="7155839" cy="6204077"/>
          </a:xfrm>
          <a:prstGeom prst="rect">
            <a:avLst/>
          </a:prstGeom>
        </p:spPr>
      </p:pic>
      <p:sp>
        <p:nvSpPr>
          <p:cNvPr id="8" name="Slide Number Placeholder 7"/>
          <p:cNvSpPr>
            <a:spLocks noGrp="1"/>
          </p:cNvSpPr>
          <p:nvPr>
            <p:ph type="sldNum" idx="4"/>
          </p:nvPr>
        </p:nvSpPr>
        <p:spPr>
          <a:xfrm>
            <a:off x="1091348" y="6503013"/>
            <a:ext cx="2133600" cy="3549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3787"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Minimum Design Standards</a:t>
            </a:r>
          </a:p>
        </p:txBody>
      </p:sp>
      <p:sp>
        <p:nvSpPr>
          <p:cNvPr id="2" name="TextBox 1"/>
          <p:cNvSpPr txBox="1"/>
          <p:nvPr/>
        </p:nvSpPr>
        <p:spPr>
          <a:xfrm>
            <a:off x="2999016" y="1257301"/>
            <a:ext cx="366304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00"/>
                </a:solidFill>
                <a:effectLst/>
                <a:uLnTx/>
                <a:uFillTx/>
                <a:latin typeface="Calibri"/>
                <a:ea typeface="+mn-ea"/>
                <a:cs typeface="+mn-cs"/>
              </a:rPr>
              <a:t>Obstacles</a:t>
            </a:r>
          </a:p>
        </p:txBody>
      </p:sp>
      <p:sp>
        <p:nvSpPr>
          <p:cNvPr id="9" name="TextBox 8"/>
          <p:cNvSpPr txBox="1"/>
          <p:nvPr/>
        </p:nvSpPr>
        <p:spPr>
          <a:xfrm>
            <a:off x="4363830" y="6150114"/>
            <a:ext cx="4115169"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2-001.03A6k, Page 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2-001.03B Note 16, Page 52</a:t>
            </a:r>
          </a:p>
        </p:txBody>
      </p:sp>
    </p:spTree>
    <p:extLst>
      <p:ext uri="{BB962C8B-B14F-4D97-AF65-F5344CB8AC3E}">
        <p14:creationId xmlns:p14="http://schemas.microsoft.com/office/powerpoint/2010/main" val="3064867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59536" y="542575"/>
            <a:ext cx="8284463"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dirty="0"/>
              <a:t>3R Standards</a:t>
            </a:r>
            <a:br>
              <a:rPr lang="en-US" dirty="0"/>
            </a:br>
            <a:r>
              <a:rPr lang="en-US" sz="5400" dirty="0"/>
              <a:t>Safety Conscious Design</a:t>
            </a:r>
            <a:endParaRPr dirty="0"/>
          </a:p>
        </p:txBody>
      </p:sp>
      <p:sp>
        <p:nvSpPr>
          <p:cNvPr id="3" name="Subtitle 2"/>
          <p:cNvSpPr txBox="1">
            <a:spLocks noGrp="1"/>
          </p:cNvSpPr>
          <p:nvPr>
            <p:ph type="subTitle" idx="1"/>
          </p:nvPr>
        </p:nvSpPr>
        <p:spPr>
          <a:xfrm>
            <a:off x="1560145" y="2343150"/>
            <a:ext cx="7280032" cy="3319100"/>
          </a:xfrm>
          <a:prstGeom prst="rect">
            <a:avLst/>
          </a:prstGeom>
          <a:noFill/>
        </p:spPr>
        <p:txBody>
          <a:bodyPr wrap="square" anchor="t"/>
          <a:lstStyle>
            <a:lvl1pPr lvl="0">
              <a:defRPr/>
            </a:lvl1pPr>
          </a:lstStyle>
          <a:p>
            <a:r>
              <a:rPr lang="en-US" dirty="0">
                <a:latin typeface="Calibri" panose="020F0502020204030204" pitchFamily="34" charset="0"/>
              </a:rPr>
              <a:t>Safety is an integral part of design, not a secondary objective  </a:t>
            </a:r>
          </a:p>
          <a:p>
            <a:pPr lvl="0">
              <a:buChar char="•"/>
            </a:pPr>
            <a:endParaRPr lang="en-US" dirty="0">
              <a:latin typeface="Calibri" panose="020F0502020204030204" pitchFamily="34" charset="0"/>
            </a:endParaRPr>
          </a:p>
          <a:p>
            <a:pPr lvl="0">
              <a:buChar char="•"/>
            </a:pPr>
            <a:r>
              <a:rPr lang="en-US" dirty="0">
                <a:latin typeface="Calibri" panose="020F0502020204030204" pitchFamily="34" charset="0"/>
              </a:rPr>
              <a:t>Systematically consider </a:t>
            </a:r>
            <a:r>
              <a:rPr lang="en-US" b="1" dirty="0">
                <a:latin typeface="Calibri" panose="020F0502020204030204" pitchFamily="34" charset="0"/>
              </a:rPr>
              <a:t>safety improvements </a:t>
            </a:r>
            <a:r>
              <a:rPr lang="en-US" dirty="0">
                <a:latin typeface="Calibri" panose="020F0502020204030204" pitchFamily="34" charset="0"/>
              </a:rPr>
              <a:t>(remove obstacles, add warning signs, add rumble strips, etc.)</a:t>
            </a:r>
          </a:p>
          <a:p>
            <a:pPr lvl="0">
              <a:buChar char="•"/>
            </a:pPr>
            <a:endParaRPr dirty="0">
              <a:latin typeface="Calibri" panose="020F0502020204030204" pitchFamily="34" charset="0"/>
            </a:endParaRPr>
          </a:p>
          <a:p>
            <a:pPr lvl="0">
              <a:buChar char="•"/>
            </a:pPr>
            <a:endParaRPr dirty="0">
              <a:latin typeface="Calibri" panose="020F0502020204030204" pitchFamily="34" charset="0"/>
            </a:endParaRPr>
          </a:p>
        </p:txBody>
      </p:sp>
      <p:sp>
        <p:nvSpPr>
          <p:cNvPr id="5" name="TextBox 4"/>
          <p:cNvSpPr txBox="1"/>
          <p:nvPr/>
        </p:nvSpPr>
        <p:spPr>
          <a:xfrm>
            <a:off x="0" y="0"/>
            <a:ext cx="859536" cy="6858000"/>
          </a:xfrm>
          <a:prstGeom prst="rect">
            <a:avLst/>
          </a:prstGeom>
          <a:solidFill>
            <a:srgbClr val="00206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Definition</a:t>
            </a:r>
          </a:p>
        </p:txBody>
      </p:sp>
      <p:sp>
        <p:nvSpPr>
          <p:cNvPr id="6" name="TextBox 5"/>
          <p:cNvSpPr txBox="1"/>
          <p:nvPr/>
        </p:nvSpPr>
        <p:spPr>
          <a:xfrm>
            <a:off x="5744818" y="6319156"/>
            <a:ext cx="33991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2-001.03A1f, Page 41</a:t>
            </a:r>
          </a:p>
        </p:txBody>
      </p:sp>
      <p:sp>
        <p:nvSpPr>
          <p:cNvPr id="10" name="TextBox 9"/>
          <p:cNvSpPr txBox="1"/>
          <p:nvPr/>
        </p:nvSpPr>
        <p:spPr>
          <a:xfrm>
            <a:off x="1585145" y="63233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CF9A210F-05A5-4F68-8708-8F9C22B0BC14}"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987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12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9539" y="3"/>
            <a:ext cx="7623249" cy="1567540"/>
          </a:xfrm>
          <a:prstGeom prst="rect">
            <a:avLst/>
          </a:prstGeom>
          <a:noFill/>
        </p:spPr>
        <p:txBody>
          <a:bodyPr wrap="square" anchor="ctr"/>
          <a:lstStyle>
            <a:lvl1pPr lvl="0">
              <a:defRPr/>
            </a:lvl1pPr>
          </a:lstStyle>
          <a:p>
            <a:pPr lvl="0" algn="ctr"/>
            <a:r>
              <a:rPr lang="en-US" dirty="0">
                <a:latin typeface="+mj-lt"/>
              </a:rPr>
              <a:t>Cost Effective Analysis</a:t>
            </a:r>
            <a:br>
              <a:rPr lang="en-US" dirty="0">
                <a:latin typeface="+mj-lt"/>
              </a:rPr>
            </a:br>
            <a:r>
              <a:rPr lang="en-US" sz="3600" dirty="0">
                <a:latin typeface="+mj-lt"/>
              </a:rPr>
              <a:t>when considering safety improvements</a:t>
            </a:r>
            <a:endParaRPr dirty="0">
              <a:latin typeface="+mj-lt"/>
            </a:endParaRPr>
          </a:p>
        </p:txBody>
      </p:sp>
      <p:sp>
        <p:nvSpPr>
          <p:cNvPr id="3" name="Text Placeholder 2"/>
          <p:cNvSpPr txBox="1">
            <a:spLocks noGrp="1"/>
          </p:cNvSpPr>
          <p:nvPr>
            <p:ph type="body" idx="1"/>
          </p:nvPr>
        </p:nvSpPr>
        <p:spPr>
          <a:xfrm>
            <a:off x="1157376" y="2663188"/>
            <a:ext cx="7325410" cy="2994660"/>
          </a:xfrm>
          <a:prstGeom prst="rect">
            <a:avLst/>
          </a:prstGeom>
          <a:noFill/>
        </p:spPr>
        <p:txBody>
          <a:bodyPr wrap="square" anchor="t"/>
          <a:lstStyle>
            <a:lvl1pPr lvl="0">
              <a:defRPr/>
            </a:lvl1pPr>
          </a:lstStyle>
          <a:p>
            <a:pPr marL="0" lvl="0" indent="0" algn="l">
              <a:spcAft>
                <a:spcPts val="1800"/>
              </a:spcAft>
              <a:buNone/>
            </a:pPr>
            <a:r>
              <a:rPr lang="en-US" sz="3600" dirty="0">
                <a:latin typeface="+mn-lt"/>
              </a:rPr>
              <a:t>1</a:t>
            </a:r>
            <a:r>
              <a:rPr lang="en-US" sz="3600" baseline="30000" dirty="0">
                <a:latin typeface="+mn-lt"/>
              </a:rPr>
              <a:t>st</a:t>
            </a:r>
            <a:r>
              <a:rPr lang="en-US" sz="3600" dirty="0">
                <a:latin typeface="+mn-lt"/>
              </a:rPr>
              <a:t> Step: Review of Crash History</a:t>
            </a:r>
          </a:p>
          <a:p>
            <a:pPr lvl="1" algn="l">
              <a:spcAft>
                <a:spcPts val="1800"/>
              </a:spcAft>
              <a:buChar char="•"/>
            </a:pPr>
            <a:r>
              <a:rPr lang="en-US" sz="3200" dirty="0">
                <a:latin typeface="+mn-lt"/>
              </a:rPr>
              <a:t>“Significant” – number and severity</a:t>
            </a:r>
          </a:p>
          <a:p>
            <a:pPr lvl="1" algn="l">
              <a:spcAft>
                <a:spcPts val="1800"/>
              </a:spcAft>
              <a:buChar char="•"/>
            </a:pPr>
            <a:r>
              <a:rPr lang="en-US" sz="3200" dirty="0">
                <a:latin typeface="+mn-lt"/>
              </a:rPr>
              <a:t> “Relevant” – linked to a criterion</a:t>
            </a:r>
          </a:p>
          <a:p>
            <a:pPr marL="0" indent="0">
              <a:spcAft>
                <a:spcPts val="1800"/>
              </a:spcAft>
              <a:buNone/>
            </a:pPr>
            <a:r>
              <a:rPr lang="en-US" sz="3600" dirty="0">
                <a:latin typeface="+mn-lt"/>
              </a:rPr>
              <a:t>2</a:t>
            </a:r>
            <a:r>
              <a:rPr lang="en-US" sz="3600" baseline="30000" dirty="0">
                <a:latin typeface="+mn-lt"/>
              </a:rPr>
              <a:t>nd</a:t>
            </a:r>
            <a:r>
              <a:rPr lang="en-US" sz="3600" dirty="0">
                <a:latin typeface="+mn-lt"/>
              </a:rPr>
              <a:t> Step: Identify Safety Improvement</a:t>
            </a:r>
          </a:p>
        </p:txBody>
      </p:sp>
      <p:sp>
        <p:nvSpPr>
          <p:cNvPr id="7" name="TextBox 6"/>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Cost Effective Analysis </a:t>
            </a:r>
          </a:p>
        </p:txBody>
      </p:sp>
      <p:sp>
        <p:nvSpPr>
          <p:cNvPr id="8" name="TextBox 7"/>
          <p:cNvSpPr txBox="1"/>
          <p:nvPr/>
        </p:nvSpPr>
        <p:spPr>
          <a:xfrm>
            <a:off x="0" y="0"/>
            <a:ext cx="861774" cy="6858000"/>
          </a:xfrm>
          <a:prstGeom prst="rect">
            <a:avLst/>
          </a:prstGeom>
          <a:solidFill>
            <a:srgbClr val="FFC000"/>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3R Design Standards</a:t>
            </a:r>
          </a:p>
        </p:txBody>
      </p:sp>
      <p:sp>
        <p:nvSpPr>
          <p:cNvPr id="9" name="TextBox 8"/>
          <p:cNvSpPr txBox="1"/>
          <p:nvPr/>
        </p:nvSpPr>
        <p:spPr>
          <a:xfrm>
            <a:off x="1157376" y="6359260"/>
            <a:ext cx="11721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66A5753D-D429-47C2-B08D-732A690A1D6D}"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4983480" y="6260124"/>
            <a:ext cx="36266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2-001.03A1g, Page 41</a:t>
            </a:r>
          </a:p>
        </p:txBody>
      </p:sp>
      <p:pic>
        <p:nvPicPr>
          <p:cNvPr id="17" name="Picture 16"/>
          <p:cNvPicPr>
            <a:picLocks noChangeAspect="1"/>
          </p:cNvPicPr>
          <p:nvPr/>
        </p:nvPicPr>
        <p:blipFill>
          <a:blip r:embed="rId3"/>
          <a:stretch>
            <a:fillRect/>
          </a:stretch>
        </p:blipFill>
        <p:spPr>
          <a:xfrm>
            <a:off x="3341008" y="1470897"/>
            <a:ext cx="2643266" cy="1180030"/>
          </a:xfrm>
          <a:prstGeom prst="rect">
            <a:avLst/>
          </a:prstGeom>
        </p:spPr>
      </p:pic>
    </p:spTree>
    <p:extLst>
      <p:ext uri="{BB962C8B-B14F-4D97-AF65-F5344CB8AC3E}">
        <p14:creationId xmlns:p14="http://schemas.microsoft.com/office/powerpoint/2010/main" val="67065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420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42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70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107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7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EF4D-9458-43E0-957F-3698331EBDD5}"/>
              </a:ext>
            </a:extLst>
          </p:cNvPr>
          <p:cNvSpPr>
            <a:spLocks noGrp="1"/>
          </p:cNvSpPr>
          <p:nvPr>
            <p:ph type="ctrTitle"/>
          </p:nvPr>
        </p:nvSpPr>
        <p:spPr>
          <a:xfrm>
            <a:off x="685800" y="136525"/>
            <a:ext cx="8001000" cy="1012051"/>
          </a:xfrm>
        </p:spPr>
        <p:txBody>
          <a:bodyPr/>
          <a:lstStyle/>
          <a:p>
            <a:r>
              <a:rPr lang="en-US" dirty="0"/>
              <a:t>Cost Effective Analysis (cont’d)</a:t>
            </a:r>
          </a:p>
        </p:txBody>
      </p:sp>
      <p:sp>
        <p:nvSpPr>
          <p:cNvPr id="3" name="Subtitle 2">
            <a:extLst>
              <a:ext uri="{FF2B5EF4-FFF2-40B4-BE49-F238E27FC236}">
                <a16:creationId xmlns:a16="http://schemas.microsoft.com/office/drawing/2014/main" id="{583150B6-2AAB-4D5C-B8CD-7401EB96CF72}"/>
              </a:ext>
            </a:extLst>
          </p:cNvPr>
          <p:cNvSpPr>
            <a:spLocks noGrp="1"/>
          </p:cNvSpPr>
          <p:nvPr>
            <p:ph type="subTitle" idx="1"/>
          </p:nvPr>
        </p:nvSpPr>
        <p:spPr>
          <a:xfrm>
            <a:off x="200721" y="1122885"/>
            <a:ext cx="8575288" cy="593144"/>
          </a:xfrm>
        </p:spPr>
        <p:txBody>
          <a:bodyPr/>
          <a:lstStyle/>
          <a:p>
            <a:r>
              <a:rPr lang="en-US" sz="3600" dirty="0">
                <a:solidFill>
                  <a:srgbClr val="000000"/>
                </a:solidFill>
                <a:latin typeface="+mn-lt"/>
              </a:rPr>
              <a:t>3rd Step: Benefit/Cost (B/C) Analysis</a:t>
            </a:r>
          </a:p>
        </p:txBody>
      </p:sp>
      <p:sp>
        <p:nvSpPr>
          <p:cNvPr id="4" name="Slide Number Placeholder 3">
            <a:extLst>
              <a:ext uri="{FF2B5EF4-FFF2-40B4-BE49-F238E27FC236}">
                <a16:creationId xmlns:a16="http://schemas.microsoft.com/office/drawing/2014/main" id="{AC135F38-AE19-4EEC-8E1E-DC523F810712}"/>
              </a:ext>
            </a:extLst>
          </p:cNvPr>
          <p:cNvSpPr>
            <a:spLocks noGrp="1"/>
          </p:cNvSpPr>
          <p:nvPr>
            <p:ph type="sldNum" sz="quarter" idx="12"/>
          </p:nvPr>
        </p:nvSpPr>
        <p:spPr/>
        <p:txBody>
          <a:bodyPr/>
          <a:lstStyle/>
          <a:p>
            <a:pPr>
              <a:defRPr/>
            </a:pPr>
            <a:fld id="{7D8E8536-4A9C-4457-B5B3-F17511BF22D8}" type="slidenum">
              <a:rPr lang="en-US" smtClean="0">
                <a:solidFill>
                  <a:prstClr val="black">
                    <a:tint val="75000"/>
                  </a:prstClr>
                </a:solidFill>
              </a:rPr>
              <a:pPr>
                <a:defRPr/>
              </a:pPr>
              <a:t>25</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A99B8458-3189-4F4B-AEF8-322380AF51D4}"/>
              </a:ext>
            </a:extLst>
          </p:cNvPr>
          <p:cNvSpPr txBox="1"/>
          <p:nvPr/>
        </p:nvSpPr>
        <p:spPr>
          <a:xfrm>
            <a:off x="1039885" y="1810159"/>
            <a:ext cx="7550685" cy="4585871"/>
          </a:xfrm>
          <a:prstGeom prst="rect">
            <a:avLst/>
          </a:prstGeom>
          <a:noFill/>
        </p:spPr>
        <p:txBody>
          <a:bodyPr wrap="square" rtlCol="0">
            <a:spAutoFit/>
          </a:bodyPr>
          <a:lstStyle/>
          <a:p>
            <a:pPr marL="285750" indent="-285750">
              <a:buFont typeface="Arial" panose="020B0604020202020204" pitchFamily="34" charset="0"/>
              <a:buChar char="•"/>
            </a:pPr>
            <a:r>
              <a:rPr lang="en-US" dirty="0"/>
              <a:t>What do crashes cost our community (our society))?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is the cost of a safety improvement to reduce those crashes?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highlight>
                  <a:srgbClr val="FFFF00"/>
                </a:highlight>
              </a:rPr>
              <a:t>A Benefit/Cost (B/C) Analysis </a:t>
            </a:r>
            <a:r>
              <a:rPr lang="en-US" sz="2000" b="1" dirty="0">
                <a:highlight>
                  <a:srgbClr val="FFFF00"/>
                </a:highlight>
              </a:rPr>
              <a:t>compares the cost benefits of reducing crashes to the costs of installing the safety improvement</a:t>
            </a:r>
            <a:r>
              <a:rPr lang="en-US" sz="2000" dirty="0">
                <a:highlight>
                  <a:srgbClr val="FFFF00"/>
                </a:highlight>
              </a:rPr>
              <a:t>.  </a:t>
            </a:r>
          </a:p>
        </p:txBody>
      </p:sp>
      <p:pic>
        <p:nvPicPr>
          <p:cNvPr id="6" name="Picture 5">
            <a:extLst>
              <a:ext uri="{FF2B5EF4-FFF2-40B4-BE49-F238E27FC236}">
                <a16:creationId xmlns:a16="http://schemas.microsoft.com/office/drawing/2014/main" id="{ECA97282-B0E1-4B69-9BDA-A1EC2DC8DC84}"/>
              </a:ext>
            </a:extLst>
          </p:cNvPr>
          <p:cNvPicPr>
            <a:picLocks noChangeAspect="1"/>
          </p:cNvPicPr>
          <p:nvPr/>
        </p:nvPicPr>
        <p:blipFill>
          <a:blip r:embed="rId3"/>
          <a:stretch>
            <a:fillRect/>
          </a:stretch>
        </p:blipFill>
        <p:spPr>
          <a:xfrm>
            <a:off x="1790041" y="4233697"/>
            <a:ext cx="1611628" cy="1135523"/>
          </a:xfrm>
          <a:prstGeom prst="rect">
            <a:avLst/>
          </a:prstGeom>
        </p:spPr>
      </p:pic>
      <p:pic>
        <p:nvPicPr>
          <p:cNvPr id="7" name="Picture 6">
            <a:extLst>
              <a:ext uri="{FF2B5EF4-FFF2-40B4-BE49-F238E27FC236}">
                <a16:creationId xmlns:a16="http://schemas.microsoft.com/office/drawing/2014/main" id="{DF27EAE0-C7EB-4F24-AD41-CD30B329B07B}"/>
              </a:ext>
            </a:extLst>
          </p:cNvPr>
          <p:cNvPicPr>
            <a:picLocks noChangeAspect="1"/>
          </p:cNvPicPr>
          <p:nvPr/>
        </p:nvPicPr>
        <p:blipFill>
          <a:blip r:embed="rId4"/>
          <a:stretch>
            <a:fillRect/>
          </a:stretch>
        </p:blipFill>
        <p:spPr>
          <a:xfrm>
            <a:off x="3994221" y="4383212"/>
            <a:ext cx="2134615" cy="1130302"/>
          </a:xfrm>
          <a:prstGeom prst="rect">
            <a:avLst/>
          </a:prstGeom>
        </p:spPr>
      </p:pic>
      <p:pic>
        <p:nvPicPr>
          <p:cNvPr id="8" name="Picture 7">
            <a:extLst>
              <a:ext uri="{FF2B5EF4-FFF2-40B4-BE49-F238E27FC236}">
                <a16:creationId xmlns:a16="http://schemas.microsoft.com/office/drawing/2014/main" id="{6203CAFC-4BB0-4AA8-9D38-F0F1E21F3C27}"/>
              </a:ext>
            </a:extLst>
          </p:cNvPr>
          <p:cNvPicPr>
            <a:picLocks noChangeAspect="1"/>
          </p:cNvPicPr>
          <p:nvPr/>
        </p:nvPicPr>
        <p:blipFill>
          <a:blip r:embed="rId5"/>
          <a:stretch>
            <a:fillRect/>
          </a:stretch>
        </p:blipFill>
        <p:spPr>
          <a:xfrm>
            <a:off x="3691139" y="2400357"/>
            <a:ext cx="2643266" cy="1180030"/>
          </a:xfrm>
          <a:prstGeom prst="rect">
            <a:avLst/>
          </a:prstGeom>
        </p:spPr>
      </p:pic>
      <p:pic>
        <p:nvPicPr>
          <p:cNvPr id="9" name="Picture 8">
            <a:extLst>
              <a:ext uri="{FF2B5EF4-FFF2-40B4-BE49-F238E27FC236}">
                <a16:creationId xmlns:a16="http://schemas.microsoft.com/office/drawing/2014/main" id="{3B5BE62F-F407-4CCC-A376-A35BD6FE0F61}"/>
              </a:ext>
            </a:extLst>
          </p:cNvPr>
          <p:cNvPicPr>
            <a:picLocks noChangeAspect="1"/>
          </p:cNvPicPr>
          <p:nvPr/>
        </p:nvPicPr>
        <p:blipFill rotWithShape="1">
          <a:blip r:embed="rId6"/>
          <a:srcRect l="2994" t="10353"/>
          <a:stretch/>
        </p:blipFill>
        <p:spPr>
          <a:xfrm>
            <a:off x="1039885" y="2463469"/>
            <a:ext cx="2158584" cy="1116918"/>
          </a:xfrm>
          <a:prstGeom prst="rect">
            <a:avLst/>
          </a:prstGeom>
        </p:spPr>
      </p:pic>
      <p:pic>
        <p:nvPicPr>
          <p:cNvPr id="10" name="Picture 9">
            <a:extLst>
              <a:ext uri="{FF2B5EF4-FFF2-40B4-BE49-F238E27FC236}">
                <a16:creationId xmlns:a16="http://schemas.microsoft.com/office/drawing/2014/main" id="{89C50C7E-D9EB-4EB6-8F99-D00A3AAD9162}"/>
              </a:ext>
            </a:extLst>
          </p:cNvPr>
          <p:cNvPicPr>
            <a:picLocks noChangeAspect="1"/>
          </p:cNvPicPr>
          <p:nvPr/>
        </p:nvPicPr>
        <p:blipFill rotWithShape="1">
          <a:blip r:embed="rId7"/>
          <a:srcRect t="6679" r="3689" b="4216"/>
          <a:stretch/>
        </p:blipFill>
        <p:spPr>
          <a:xfrm>
            <a:off x="6305286" y="1964307"/>
            <a:ext cx="1810159" cy="698643"/>
          </a:xfrm>
          <a:prstGeom prst="rect">
            <a:avLst/>
          </a:prstGeom>
        </p:spPr>
      </p:pic>
      <p:sp>
        <p:nvSpPr>
          <p:cNvPr id="11" name="TextBox 10">
            <a:extLst>
              <a:ext uri="{FF2B5EF4-FFF2-40B4-BE49-F238E27FC236}">
                <a16:creationId xmlns:a16="http://schemas.microsoft.com/office/drawing/2014/main" id="{09FFD8DF-DB81-4CE2-86B3-085CBE15BE26}"/>
              </a:ext>
            </a:extLst>
          </p:cNvPr>
          <p:cNvSpPr txBox="1"/>
          <p:nvPr/>
        </p:nvSpPr>
        <p:spPr>
          <a:xfrm>
            <a:off x="8482785"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Cost Effective Analysis </a:t>
            </a:r>
          </a:p>
        </p:txBody>
      </p:sp>
      <p:sp>
        <p:nvSpPr>
          <p:cNvPr id="12" name="TextBox 11">
            <a:extLst>
              <a:ext uri="{FF2B5EF4-FFF2-40B4-BE49-F238E27FC236}">
                <a16:creationId xmlns:a16="http://schemas.microsoft.com/office/drawing/2014/main" id="{7A662881-20E9-45B1-9E05-2BFF29EBAB01}"/>
              </a:ext>
            </a:extLst>
          </p:cNvPr>
          <p:cNvSpPr txBox="1"/>
          <p:nvPr/>
        </p:nvSpPr>
        <p:spPr>
          <a:xfrm>
            <a:off x="0" y="0"/>
            <a:ext cx="861774" cy="6858000"/>
          </a:xfrm>
          <a:prstGeom prst="rect">
            <a:avLst/>
          </a:prstGeom>
          <a:solidFill>
            <a:srgbClr val="FFC000"/>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3R Design Standards</a:t>
            </a:r>
          </a:p>
        </p:txBody>
      </p:sp>
    </p:spTree>
    <p:extLst>
      <p:ext uri="{BB962C8B-B14F-4D97-AF65-F5344CB8AC3E}">
        <p14:creationId xmlns:p14="http://schemas.microsoft.com/office/powerpoint/2010/main" val="233226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8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11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125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1400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1620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60819"/>
            <a:ext cx="7621011" cy="1146175"/>
          </a:xfrm>
          <a:prstGeom prst="rect">
            <a:avLst/>
          </a:prstGeom>
          <a:noFill/>
        </p:spPr>
        <p:txBody>
          <a:bodyPr wrap="square" anchor="ctr"/>
          <a:lstStyle>
            <a:lvl1pPr lvl="0">
              <a:defRPr/>
            </a:lvl1pPr>
          </a:lstStyle>
          <a:p>
            <a:pPr lvl="0" algn="ctr"/>
            <a:r>
              <a:rPr lang="en-US" dirty="0">
                <a:latin typeface="+mj-lt"/>
              </a:rPr>
              <a:t>Crash History Duration</a:t>
            </a:r>
            <a:endParaRPr dirty="0">
              <a:latin typeface="+mj-lt"/>
            </a:endParaRPr>
          </a:p>
        </p:txBody>
      </p:sp>
      <p:sp>
        <p:nvSpPr>
          <p:cNvPr id="3" name="Text Placeholder 2"/>
          <p:cNvSpPr txBox="1">
            <a:spLocks noGrp="1"/>
          </p:cNvSpPr>
          <p:nvPr>
            <p:ph type="body" idx="1"/>
          </p:nvPr>
        </p:nvSpPr>
        <p:spPr>
          <a:xfrm>
            <a:off x="1032265" y="1206994"/>
            <a:ext cx="7280031" cy="4416425"/>
          </a:xfrm>
          <a:prstGeom prst="rect">
            <a:avLst/>
          </a:prstGeom>
          <a:noFill/>
        </p:spPr>
        <p:txBody>
          <a:bodyPr wrap="square" anchor="t"/>
          <a:lstStyle>
            <a:lvl1pPr lvl="0">
              <a:defRPr/>
            </a:lvl1pPr>
          </a:lstStyle>
          <a:p>
            <a:pPr lvl="0"/>
            <a:r>
              <a:rPr lang="en-US" sz="4000" dirty="0">
                <a:latin typeface="+mn-lt"/>
              </a:rPr>
              <a:t>3 Years minimum is customary for many roads, mostly higher traffic volumes</a:t>
            </a:r>
          </a:p>
          <a:p>
            <a:pPr lvl="0" algn="l">
              <a:buChar char="•"/>
            </a:pPr>
            <a:r>
              <a:rPr lang="en-US" sz="4000" dirty="0">
                <a:latin typeface="+mn-lt"/>
              </a:rPr>
              <a:t>5 years or even 10 years may be more appropriate</a:t>
            </a:r>
          </a:p>
          <a:p>
            <a:pPr lvl="1" algn="l">
              <a:buChar char="•"/>
            </a:pPr>
            <a:r>
              <a:rPr lang="en-US" sz="3200" dirty="0">
                <a:latin typeface="+mn-lt"/>
              </a:rPr>
              <a:t>Lower volume roads</a:t>
            </a:r>
          </a:p>
          <a:p>
            <a:pPr lvl="1" algn="l">
              <a:buChar char="•"/>
            </a:pPr>
            <a:r>
              <a:rPr lang="en-US" sz="3200" dirty="0">
                <a:latin typeface="+mn-lt"/>
              </a:rPr>
              <a:t>Some spot locations (bridge icing, </a:t>
            </a:r>
            <a:r>
              <a:rPr lang="en-US" sz="3200" dirty="0" err="1">
                <a:latin typeface="+mn-lt"/>
              </a:rPr>
              <a:t>etc</a:t>
            </a:r>
            <a:r>
              <a:rPr lang="en-US" sz="3200" dirty="0">
                <a:latin typeface="+mn-lt"/>
              </a:rPr>
              <a:t>)</a:t>
            </a:r>
          </a:p>
          <a:p>
            <a:pPr lvl="0" algn="l">
              <a:buChar char="•"/>
            </a:pPr>
            <a:endParaRPr lang="en-US" sz="4000" dirty="0">
              <a:latin typeface="+mn-lt"/>
            </a:endParaRPr>
          </a:p>
        </p:txBody>
      </p:sp>
      <p:sp>
        <p:nvSpPr>
          <p:cNvPr id="5" name="TextBox 4"/>
          <p:cNvSpPr txBox="1"/>
          <p:nvPr/>
        </p:nvSpPr>
        <p:spPr>
          <a:xfrm>
            <a:off x="5763990" y="6260124"/>
            <a:ext cx="28461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2-001.03A1g</a:t>
            </a:r>
          </a:p>
        </p:txBody>
      </p:sp>
      <p:sp>
        <p:nvSpPr>
          <p:cNvPr id="7" name="TextBox 6"/>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Cost Effective Analysis </a:t>
            </a:r>
          </a:p>
        </p:txBody>
      </p:sp>
      <p:sp>
        <p:nvSpPr>
          <p:cNvPr id="9" name="TextBox 8"/>
          <p:cNvSpPr txBox="1"/>
          <p:nvPr/>
        </p:nvSpPr>
        <p:spPr>
          <a:xfrm>
            <a:off x="1909777" y="6365631"/>
            <a:ext cx="11721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9B8CB691-472B-455C-B65A-9ED606203EE9}"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1251444" y="5623419"/>
            <a:ext cx="68416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MDS is silent on crash history duration</a:t>
            </a:r>
          </a:p>
        </p:txBody>
      </p:sp>
    </p:spTree>
    <p:extLst>
      <p:ext uri="{BB962C8B-B14F-4D97-AF65-F5344CB8AC3E}">
        <p14:creationId xmlns:p14="http://schemas.microsoft.com/office/powerpoint/2010/main" val="264572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228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31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321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34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Note 21</a:t>
            </a: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Structures</a:t>
            </a:r>
          </a:p>
        </p:txBody>
      </p:sp>
      <p:sp>
        <p:nvSpPr>
          <p:cNvPr id="6" name="Text Placeholder 2"/>
          <p:cNvSpPr txBox="1">
            <a:spLocks/>
          </p:cNvSpPr>
          <p:nvPr/>
        </p:nvSpPr>
        <p:spPr>
          <a:xfrm>
            <a:off x="3084786" y="667480"/>
            <a:ext cx="1587493" cy="500224"/>
          </a:xfrm>
          <a:prstGeom prst="rect">
            <a:avLst/>
          </a:prstGeom>
          <a:solidFill>
            <a:schemeClr val="bg1"/>
          </a:solid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Calibri"/>
                <a:ea typeface="+mn-ea"/>
                <a:cs typeface="+mn-cs"/>
              </a:rPr>
              <a:t>structure</a:t>
            </a:r>
          </a:p>
        </p:txBody>
      </p:sp>
      <p:sp>
        <p:nvSpPr>
          <p:cNvPr id="2" name="Title 1"/>
          <p:cNvSpPr txBox="1">
            <a:spLocks noGrp="1"/>
          </p:cNvSpPr>
          <p:nvPr>
            <p:ph type="title"/>
          </p:nvPr>
        </p:nvSpPr>
        <p:spPr>
          <a:xfrm>
            <a:off x="787863" y="149299"/>
            <a:ext cx="7694924" cy="650141"/>
          </a:xfrm>
          <a:prstGeom prst="rect">
            <a:avLst/>
          </a:prstGeom>
          <a:noFill/>
        </p:spPr>
        <p:txBody>
          <a:bodyPr wrap="square" anchor="ctr"/>
          <a:lstStyle>
            <a:lvl1pPr lvl="0">
              <a:defRPr/>
            </a:lvl1pPr>
          </a:lstStyle>
          <a:p>
            <a:r>
              <a:rPr lang="en-US" sz="3200" dirty="0">
                <a:latin typeface="+mj-lt"/>
              </a:rPr>
              <a:t>Low Water Stream Crossings and Fords</a:t>
            </a:r>
            <a:endParaRPr sz="3600" dirty="0">
              <a:latin typeface="+mj-lt"/>
            </a:endParaRPr>
          </a:p>
        </p:txBody>
      </p:sp>
      <p:sp>
        <p:nvSpPr>
          <p:cNvPr id="11" name="Text Placeholder 2"/>
          <p:cNvSpPr txBox="1">
            <a:spLocks/>
          </p:cNvSpPr>
          <p:nvPr/>
        </p:nvSpPr>
        <p:spPr>
          <a:xfrm>
            <a:off x="1255315" y="4206935"/>
            <a:ext cx="7152779" cy="1338065"/>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rPr>
              <a:t>Low Water Stream crossings convey normal stream flow below the driving surface but are </a:t>
            </a:r>
            <a:r>
              <a:rPr kumimoji="0" lang="en-US" sz="2800" b="1" i="0" u="none" strike="noStrike" kern="0" cap="none" spc="0" normalizeH="0" baseline="0" noProof="0" dirty="0">
                <a:ln>
                  <a:noFill/>
                </a:ln>
                <a:solidFill>
                  <a:prstClr val="black"/>
                </a:solidFill>
                <a:effectLst/>
                <a:uLnTx/>
                <a:uFillTx/>
                <a:latin typeface="Calibri"/>
                <a:ea typeface="+mn-ea"/>
                <a:cs typeface="+mn-cs"/>
              </a:rPr>
              <a:t>normally overtopped at least once annually </a:t>
            </a: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15" name="TextBox 14"/>
          <p:cNvSpPr txBox="1"/>
          <p:nvPr/>
        </p:nvSpPr>
        <p:spPr>
          <a:xfrm>
            <a:off x="3921725" y="6088378"/>
            <a:ext cx="40723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2-001.03A5d, Page 44</a:t>
            </a:r>
          </a:p>
        </p:txBody>
      </p:sp>
      <p:sp>
        <p:nvSpPr>
          <p:cNvPr id="19" name="Text Placeholder 2"/>
          <p:cNvSpPr txBox="1">
            <a:spLocks/>
          </p:cNvSpPr>
          <p:nvPr/>
        </p:nvSpPr>
        <p:spPr>
          <a:xfrm>
            <a:off x="6580868" y="696854"/>
            <a:ext cx="1433686" cy="500224"/>
          </a:xfrm>
          <a:prstGeom prst="rect">
            <a:avLst/>
          </a:prstGeom>
          <a:solidFill>
            <a:schemeClr val="bg1"/>
          </a:solid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Calibri"/>
                <a:ea typeface="+mn-ea"/>
                <a:cs typeface="+mn-cs"/>
              </a:rPr>
              <a:t>natural</a:t>
            </a:r>
          </a:p>
        </p:txBody>
      </p:sp>
      <p:sp>
        <p:nvSpPr>
          <p:cNvPr id="20" name="TextBox 19"/>
          <p:cNvSpPr txBox="1"/>
          <p:nvPr/>
        </p:nvSpPr>
        <p:spPr>
          <a:xfrm>
            <a:off x="4261092" y="6420535"/>
            <a:ext cx="4072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2-001.03B, Note 21, Page 54</a:t>
            </a:r>
          </a:p>
        </p:txBody>
      </p:sp>
      <p:pic>
        <p:nvPicPr>
          <p:cNvPr id="21" name="Picture 20"/>
          <p:cNvPicPr>
            <a:picLocks noChangeAspect="1"/>
          </p:cNvPicPr>
          <p:nvPr/>
        </p:nvPicPr>
        <p:blipFill>
          <a:blip r:embed="rId3"/>
          <a:stretch>
            <a:fillRect/>
          </a:stretch>
        </p:blipFill>
        <p:spPr>
          <a:xfrm>
            <a:off x="2966887" y="1559633"/>
            <a:ext cx="3976616" cy="2572207"/>
          </a:xfrm>
          <a:prstGeom prst="rect">
            <a:avLst/>
          </a:prstGeom>
        </p:spPr>
      </p:pic>
      <p:pic>
        <p:nvPicPr>
          <p:cNvPr id="23" name="Picture 22"/>
          <p:cNvPicPr>
            <a:picLocks noChangeAspect="1"/>
          </p:cNvPicPr>
          <p:nvPr/>
        </p:nvPicPr>
        <p:blipFill>
          <a:blip r:embed="rId4"/>
          <a:stretch>
            <a:fillRect/>
          </a:stretch>
        </p:blipFill>
        <p:spPr>
          <a:xfrm>
            <a:off x="5503791" y="1790015"/>
            <a:ext cx="2402627" cy="2128502"/>
          </a:xfrm>
          <a:prstGeom prst="rect">
            <a:avLst/>
          </a:prstGeom>
        </p:spPr>
      </p:pic>
      <p:pic>
        <p:nvPicPr>
          <p:cNvPr id="24" name="Picture 23"/>
          <p:cNvPicPr>
            <a:picLocks noChangeAspect="1"/>
          </p:cNvPicPr>
          <p:nvPr/>
        </p:nvPicPr>
        <p:blipFill>
          <a:blip r:embed="rId5"/>
          <a:stretch>
            <a:fillRect/>
          </a:stretch>
        </p:blipFill>
        <p:spPr>
          <a:xfrm>
            <a:off x="852589" y="1174947"/>
            <a:ext cx="7639379" cy="2993389"/>
          </a:xfrm>
          <a:prstGeom prst="rect">
            <a:avLst/>
          </a:prstGeom>
        </p:spPr>
      </p:pic>
      <p:pic>
        <p:nvPicPr>
          <p:cNvPr id="17" name="Picture 16"/>
          <p:cNvPicPr>
            <a:picLocks noChangeAspect="1"/>
          </p:cNvPicPr>
          <p:nvPr/>
        </p:nvPicPr>
        <p:blipFill>
          <a:blip r:embed="rId6"/>
          <a:stretch>
            <a:fillRect/>
          </a:stretch>
        </p:blipFill>
        <p:spPr>
          <a:xfrm>
            <a:off x="859536" y="5736139"/>
            <a:ext cx="2486707" cy="1121861"/>
          </a:xfrm>
          <a:prstGeom prst="rect">
            <a:avLst/>
          </a:prstGeom>
        </p:spPr>
      </p:pic>
      <p:sp>
        <p:nvSpPr>
          <p:cNvPr id="18" name="TextBox 17"/>
          <p:cNvSpPr txBox="1"/>
          <p:nvPr/>
        </p:nvSpPr>
        <p:spPr>
          <a:xfrm>
            <a:off x="1639023" y="6340728"/>
            <a:ext cx="9169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BEB80AD9-AEA7-41D8-A8A0-4D2380D63C5D}"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01207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Note 21</a:t>
            </a: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Structures</a:t>
            </a:r>
          </a:p>
        </p:txBody>
      </p:sp>
      <p:sp>
        <p:nvSpPr>
          <p:cNvPr id="2" name="Title 1"/>
          <p:cNvSpPr txBox="1">
            <a:spLocks noGrp="1"/>
          </p:cNvSpPr>
          <p:nvPr>
            <p:ph type="title"/>
          </p:nvPr>
        </p:nvSpPr>
        <p:spPr>
          <a:xfrm>
            <a:off x="787863" y="149299"/>
            <a:ext cx="7694924" cy="862344"/>
          </a:xfrm>
          <a:prstGeom prst="rect">
            <a:avLst/>
          </a:prstGeom>
          <a:noFill/>
        </p:spPr>
        <p:txBody>
          <a:bodyPr wrap="square" anchor="ctr"/>
          <a:lstStyle>
            <a:lvl1pPr lvl="0">
              <a:defRPr/>
            </a:lvl1pPr>
          </a:lstStyle>
          <a:p>
            <a:r>
              <a:rPr lang="en-US" sz="3200" dirty="0">
                <a:latin typeface="+mj-lt"/>
              </a:rPr>
              <a:t>Low Water Stream Crossings and Fords</a:t>
            </a:r>
            <a:br>
              <a:rPr lang="en-US" sz="3200" dirty="0">
                <a:latin typeface="+mj-lt"/>
              </a:rPr>
            </a:br>
            <a:r>
              <a:rPr lang="en-US" sz="3200" dirty="0">
                <a:latin typeface="+mj-lt"/>
              </a:rPr>
              <a:t>Some Considerations</a:t>
            </a:r>
            <a:endParaRPr sz="3600" dirty="0">
              <a:latin typeface="+mj-lt"/>
            </a:endParaRPr>
          </a:p>
        </p:txBody>
      </p:sp>
      <p:sp>
        <p:nvSpPr>
          <p:cNvPr id="11" name="Text Placeholder 2"/>
          <p:cNvSpPr txBox="1">
            <a:spLocks/>
          </p:cNvSpPr>
          <p:nvPr/>
        </p:nvSpPr>
        <p:spPr>
          <a:xfrm>
            <a:off x="1202378" y="975585"/>
            <a:ext cx="2909329" cy="4787476"/>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rPr>
              <a:t>Ephemeral stream or low base flow</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rPr>
              <a:t>Low Traffic Use</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rPr>
              <a:t>Traffic Delays are Acceptable</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rPr>
              <a:t>Broad Flat Channel</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rPr>
              <a:t>Least Cost Alternative</a:t>
            </a:r>
            <a:endParaRPr kumimoji="0" lang="en-US" sz="2000" b="0" i="0" u="none" strike="noStrike" kern="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0" cap="none" spc="0" normalizeH="0" baseline="0" noProof="0" dirty="0">
              <a:ln>
                <a:noFill/>
              </a:ln>
              <a:solidFill>
                <a:prstClr val="black"/>
              </a:solidFill>
              <a:effectLst/>
              <a:uLnTx/>
              <a:uFillTx/>
              <a:latin typeface="Calibri"/>
              <a:ea typeface="+mn-ea"/>
              <a:cs typeface="+mn-cs"/>
            </a:endParaRPr>
          </a:p>
        </p:txBody>
      </p:sp>
      <p:sp>
        <p:nvSpPr>
          <p:cNvPr id="15" name="TextBox 14"/>
          <p:cNvSpPr txBox="1"/>
          <p:nvPr/>
        </p:nvSpPr>
        <p:spPr>
          <a:xfrm>
            <a:off x="3894641" y="5876700"/>
            <a:ext cx="40723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2-001.03A5d, Page 44</a:t>
            </a:r>
          </a:p>
        </p:txBody>
      </p:sp>
      <p:sp>
        <p:nvSpPr>
          <p:cNvPr id="20" name="TextBox 19"/>
          <p:cNvSpPr txBox="1"/>
          <p:nvPr/>
        </p:nvSpPr>
        <p:spPr>
          <a:xfrm>
            <a:off x="4247084" y="6161278"/>
            <a:ext cx="407231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2-001.03B, Note 21, Page 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2-001.03O, Page 79</a:t>
            </a:r>
          </a:p>
        </p:txBody>
      </p:sp>
      <p:pic>
        <p:nvPicPr>
          <p:cNvPr id="14" name="Picture 13"/>
          <p:cNvPicPr>
            <a:picLocks noChangeAspect="1"/>
          </p:cNvPicPr>
          <p:nvPr/>
        </p:nvPicPr>
        <p:blipFill>
          <a:blip r:embed="rId3"/>
          <a:stretch>
            <a:fillRect/>
          </a:stretch>
        </p:blipFill>
        <p:spPr>
          <a:xfrm>
            <a:off x="4196984" y="1057275"/>
            <a:ext cx="4200525" cy="4743450"/>
          </a:xfrm>
          <a:prstGeom prst="rect">
            <a:avLst/>
          </a:prstGeom>
        </p:spPr>
      </p:pic>
      <p:pic>
        <p:nvPicPr>
          <p:cNvPr id="13" name="Picture 12"/>
          <p:cNvPicPr>
            <a:picLocks noChangeAspect="1"/>
          </p:cNvPicPr>
          <p:nvPr/>
        </p:nvPicPr>
        <p:blipFill>
          <a:blip r:embed="rId4"/>
          <a:stretch>
            <a:fillRect/>
          </a:stretch>
        </p:blipFill>
        <p:spPr>
          <a:xfrm>
            <a:off x="859536" y="5736139"/>
            <a:ext cx="2486707" cy="1121861"/>
          </a:xfrm>
          <a:prstGeom prst="rect">
            <a:avLst/>
          </a:prstGeom>
        </p:spPr>
      </p:pic>
      <p:sp>
        <p:nvSpPr>
          <p:cNvPr id="16" name="TextBox 15"/>
          <p:cNvSpPr txBox="1"/>
          <p:nvPr/>
        </p:nvSpPr>
        <p:spPr>
          <a:xfrm>
            <a:off x="1639023" y="6340728"/>
            <a:ext cx="9169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BEB80AD9-AEA7-41D8-A8A0-4D2380D63C5D}"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46590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Note 21</a:t>
            </a: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Structures</a:t>
            </a:r>
          </a:p>
        </p:txBody>
      </p:sp>
      <p:sp>
        <p:nvSpPr>
          <p:cNvPr id="2" name="Title 1"/>
          <p:cNvSpPr txBox="1">
            <a:spLocks noGrp="1"/>
          </p:cNvSpPr>
          <p:nvPr>
            <p:ph type="title"/>
          </p:nvPr>
        </p:nvSpPr>
        <p:spPr>
          <a:xfrm>
            <a:off x="1001561" y="46712"/>
            <a:ext cx="7341443" cy="854329"/>
          </a:xfrm>
          <a:prstGeom prst="rect">
            <a:avLst/>
          </a:prstGeom>
          <a:noFill/>
        </p:spPr>
        <p:txBody>
          <a:bodyPr wrap="square" anchor="ctr"/>
          <a:lstStyle>
            <a:lvl1pPr lvl="0">
              <a:defRPr/>
            </a:lvl1pPr>
          </a:lstStyle>
          <a:p>
            <a:r>
              <a:rPr lang="en-US" sz="3200" dirty="0">
                <a:latin typeface="+mj-lt"/>
              </a:rPr>
              <a:t>Low Water Stream Crossings and Fords</a:t>
            </a:r>
            <a:br>
              <a:rPr lang="en-US" sz="3200" dirty="0">
                <a:latin typeface="+mj-lt"/>
              </a:rPr>
            </a:br>
            <a:r>
              <a:rPr lang="en-US" sz="2800" dirty="0">
                <a:latin typeface="+mj-lt"/>
              </a:rPr>
              <a:t>Risks</a:t>
            </a:r>
            <a:endParaRPr sz="3600" dirty="0">
              <a:latin typeface="+mj-lt"/>
            </a:endParaRPr>
          </a:p>
        </p:txBody>
      </p:sp>
      <p:sp>
        <p:nvSpPr>
          <p:cNvPr id="15" name="TextBox 14"/>
          <p:cNvSpPr txBox="1"/>
          <p:nvPr/>
        </p:nvSpPr>
        <p:spPr>
          <a:xfrm>
            <a:off x="4261092" y="6420535"/>
            <a:ext cx="4072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2-001.03B, Note 21, Page 54</a:t>
            </a:r>
          </a:p>
        </p:txBody>
      </p:sp>
      <p:sp>
        <p:nvSpPr>
          <p:cNvPr id="20" name="Text Placeholder 2"/>
          <p:cNvSpPr txBox="1">
            <a:spLocks/>
          </p:cNvSpPr>
          <p:nvPr/>
        </p:nvSpPr>
        <p:spPr>
          <a:xfrm>
            <a:off x="1001556" y="1299634"/>
            <a:ext cx="2543974" cy="2917648"/>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rPr>
              <a:t>Caution: </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a:ea typeface="+mn-ea"/>
                <a:cs typeface="+mn-cs"/>
              </a:rPr>
              <a:t>These types of crossings don’t come without risk – and liability</a:t>
            </a:r>
            <a:endParaRPr kumimoji="0" lang="en-US" sz="2000" b="0" i="0" u="none" strike="noStrike" kern="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0" cap="none" spc="0" normalizeH="0" baseline="0" noProof="0" dirty="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3"/>
          <a:stretch>
            <a:fillRect/>
          </a:stretch>
        </p:blipFill>
        <p:spPr>
          <a:xfrm>
            <a:off x="3393790" y="924895"/>
            <a:ext cx="4693888" cy="5394468"/>
          </a:xfrm>
          <a:prstGeom prst="rect">
            <a:avLst/>
          </a:prstGeom>
        </p:spPr>
      </p:pic>
      <p:pic>
        <p:nvPicPr>
          <p:cNvPr id="11" name="Picture 10"/>
          <p:cNvPicPr>
            <a:picLocks noChangeAspect="1"/>
          </p:cNvPicPr>
          <p:nvPr/>
        </p:nvPicPr>
        <p:blipFill>
          <a:blip r:embed="rId4"/>
          <a:stretch>
            <a:fillRect/>
          </a:stretch>
        </p:blipFill>
        <p:spPr>
          <a:xfrm>
            <a:off x="859536" y="5736139"/>
            <a:ext cx="2486707" cy="1121861"/>
          </a:xfrm>
          <a:prstGeom prst="rect">
            <a:avLst/>
          </a:prstGeom>
        </p:spPr>
      </p:pic>
      <p:sp>
        <p:nvSpPr>
          <p:cNvPr id="12" name="TextBox 11"/>
          <p:cNvSpPr txBox="1"/>
          <p:nvPr/>
        </p:nvSpPr>
        <p:spPr>
          <a:xfrm>
            <a:off x="1639023" y="6340728"/>
            <a:ext cx="9169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BEB80AD9-AEA7-41D8-A8A0-4D2380D63C5D}"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 Placeholder 2">
            <a:extLst>
              <a:ext uri="{FF2B5EF4-FFF2-40B4-BE49-F238E27FC236}">
                <a16:creationId xmlns:a16="http://schemas.microsoft.com/office/drawing/2014/main" id="{491D9F79-A401-47AF-8439-A2B08F59A2D6}"/>
              </a:ext>
            </a:extLst>
          </p:cNvPr>
          <p:cNvSpPr txBox="1">
            <a:spLocks/>
          </p:cNvSpPr>
          <p:nvPr/>
        </p:nvSpPr>
        <p:spPr>
          <a:xfrm>
            <a:off x="1011158" y="4146508"/>
            <a:ext cx="2543974" cy="1532794"/>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1" u="none" strike="noStrike" kern="0" cap="none" spc="0" normalizeH="0" baseline="0" noProof="0" dirty="0">
                <a:ln>
                  <a:noFill/>
                </a:ln>
                <a:solidFill>
                  <a:prstClr val="black"/>
                </a:solidFill>
                <a:effectLst/>
                <a:uLnTx/>
                <a:uFillTx/>
                <a:latin typeface="Calibri"/>
                <a:ea typeface="+mn-ea"/>
                <a:cs typeface="+mn-cs"/>
              </a:rPr>
              <a:t>Generally - should be discouraged</a:t>
            </a:r>
            <a:endParaRPr kumimoji="0" lang="en-US" sz="2000" b="0" i="1" u="none" strike="noStrike" kern="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0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270E-343F-42E6-9154-E0DB04AC6838}"/>
              </a:ext>
            </a:extLst>
          </p:cNvPr>
          <p:cNvSpPr>
            <a:spLocks noGrp="1"/>
          </p:cNvSpPr>
          <p:nvPr>
            <p:ph type="title"/>
          </p:nvPr>
        </p:nvSpPr>
        <p:spPr/>
        <p:txBody>
          <a:bodyPr/>
          <a:lstStyle/>
          <a:p>
            <a:r>
              <a:rPr lang="en-US" dirty="0"/>
              <a:t>Standards – What Standards?</a:t>
            </a:r>
          </a:p>
        </p:txBody>
      </p:sp>
      <p:sp>
        <p:nvSpPr>
          <p:cNvPr id="3" name="Content Placeholder 2">
            <a:extLst>
              <a:ext uri="{FF2B5EF4-FFF2-40B4-BE49-F238E27FC236}">
                <a16:creationId xmlns:a16="http://schemas.microsoft.com/office/drawing/2014/main" id="{70750B9E-0822-4DD7-B06D-F211A30D6FD7}"/>
              </a:ext>
            </a:extLst>
          </p:cNvPr>
          <p:cNvSpPr>
            <a:spLocks noGrp="1"/>
          </p:cNvSpPr>
          <p:nvPr>
            <p:ph idx="1"/>
          </p:nvPr>
        </p:nvSpPr>
        <p:spPr>
          <a:xfrm>
            <a:off x="3672968" y="2121427"/>
            <a:ext cx="5244264" cy="4004736"/>
          </a:xfrm>
        </p:spPr>
        <p:txBody>
          <a:bodyPr/>
          <a:lstStyle/>
          <a:p>
            <a:r>
              <a:rPr lang="en-US" dirty="0"/>
              <a:t>Design</a:t>
            </a:r>
          </a:p>
          <a:p>
            <a:r>
              <a:rPr lang="en-US" dirty="0"/>
              <a:t>Construction</a:t>
            </a:r>
          </a:p>
          <a:p>
            <a:r>
              <a:rPr lang="en-US" dirty="0"/>
              <a:t>Maintenance</a:t>
            </a:r>
          </a:p>
        </p:txBody>
      </p:sp>
      <p:sp>
        <p:nvSpPr>
          <p:cNvPr id="5" name="TextBox 4">
            <a:extLst>
              <a:ext uri="{FF2B5EF4-FFF2-40B4-BE49-F238E27FC236}">
                <a16:creationId xmlns:a16="http://schemas.microsoft.com/office/drawing/2014/main" id="{28D6CEBB-1374-45DA-B2E6-8B2B66395094}"/>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What?</a:t>
            </a:r>
          </a:p>
        </p:txBody>
      </p:sp>
    </p:spTree>
    <p:extLst>
      <p:ext uri="{BB962C8B-B14F-4D97-AF65-F5344CB8AC3E}">
        <p14:creationId xmlns:p14="http://schemas.microsoft.com/office/powerpoint/2010/main" val="2803318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8CF3-73F3-4664-A32E-A301A662BCE7}"/>
              </a:ext>
            </a:extLst>
          </p:cNvPr>
          <p:cNvSpPr>
            <a:spLocks noGrp="1"/>
          </p:cNvSpPr>
          <p:nvPr>
            <p:ph type="title"/>
          </p:nvPr>
        </p:nvSpPr>
        <p:spPr>
          <a:xfrm>
            <a:off x="1301398" y="2857500"/>
            <a:ext cx="7410093" cy="1143000"/>
          </a:xfrm>
        </p:spPr>
        <p:txBody>
          <a:bodyPr/>
          <a:lstStyle/>
          <a:p>
            <a:r>
              <a:rPr lang="en-US" dirty="0"/>
              <a:t>Exercises</a:t>
            </a:r>
          </a:p>
        </p:txBody>
      </p:sp>
      <p:sp>
        <p:nvSpPr>
          <p:cNvPr id="4" name="TextBox 3">
            <a:extLst>
              <a:ext uri="{FF2B5EF4-FFF2-40B4-BE49-F238E27FC236}">
                <a16:creationId xmlns:a16="http://schemas.microsoft.com/office/drawing/2014/main" id="{FC5717C0-A257-46DA-A05E-0412E61C62EB}"/>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Find Standards </a:t>
            </a:r>
          </a:p>
        </p:txBody>
      </p:sp>
    </p:spTree>
    <p:extLst>
      <p:ext uri="{BB962C8B-B14F-4D97-AF65-F5344CB8AC3E}">
        <p14:creationId xmlns:p14="http://schemas.microsoft.com/office/powerpoint/2010/main" val="1506234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DF3A37-33B9-B307-544F-6F3505BD2D64}"/>
              </a:ext>
            </a:extLst>
          </p:cNvPr>
          <p:cNvPicPr>
            <a:picLocks noChangeAspect="1"/>
          </p:cNvPicPr>
          <p:nvPr/>
        </p:nvPicPr>
        <p:blipFill>
          <a:blip r:embed="rId3"/>
          <a:stretch>
            <a:fillRect/>
          </a:stretch>
        </p:blipFill>
        <p:spPr>
          <a:xfrm>
            <a:off x="1402670" y="1477147"/>
            <a:ext cx="5995799" cy="4783166"/>
          </a:xfrm>
          <a:prstGeom prst="rect">
            <a:avLst/>
          </a:prstGeom>
        </p:spPr>
      </p:pic>
      <p:sp>
        <p:nvSpPr>
          <p:cNvPr id="2" name="Title 1">
            <a:extLst>
              <a:ext uri="{FF2B5EF4-FFF2-40B4-BE49-F238E27FC236}">
                <a16:creationId xmlns:a16="http://schemas.microsoft.com/office/drawing/2014/main" id="{EAE28CF3-73F3-4664-A32E-A301A662BCE7}"/>
              </a:ext>
            </a:extLst>
          </p:cNvPr>
          <p:cNvSpPr>
            <a:spLocks noGrp="1"/>
          </p:cNvSpPr>
          <p:nvPr>
            <p:ph type="title"/>
          </p:nvPr>
        </p:nvSpPr>
        <p:spPr>
          <a:xfrm>
            <a:off x="1402670" y="771602"/>
            <a:ext cx="7410093" cy="573872"/>
          </a:xfrm>
        </p:spPr>
        <p:txBody>
          <a:bodyPr/>
          <a:lstStyle/>
          <a:p>
            <a:r>
              <a:rPr lang="en-US" dirty="0"/>
              <a:t>Friend South Project (Saline Co)</a:t>
            </a:r>
          </a:p>
        </p:txBody>
      </p:sp>
      <p:sp>
        <p:nvSpPr>
          <p:cNvPr id="4" name="TextBox 3">
            <a:extLst>
              <a:ext uri="{FF2B5EF4-FFF2-40B4-BE49-F238E27FC236}">
                <a16:creationId xmlns:a16="http://schemas.microsoft.com/office/drawing/2014/main" id="{FC5717C0-A257-46DA-A05E-0412E61C62EB}"/>
              </a:ext>
            </a:extLst>
          </p:cNvPr>
          <p:cNvSpPr txBox="1"/>
          <p:nvPr/>
        </p:nvSpPr>
        <p:spPr>
          <a:xfrm rot="16200000">
            <a:off x="-2330803" y="3384339"/>
            <a:ext cx="6031968"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charset="0"/>
                <a:ea typeface="ＭＳ Ｐゴシック" charset="0"/>
              </a:rPr>
              <a:t>Instructor Demo </a:t>
            </a:r>
          </a:p>
        </p:txBody>
      </p:sp>
      <p:sp>
        <p:nvSpPr>
          <p:cNvPr id="7" name="TextBox 6">
            <a:extLst>
              <a:ext uri="{FF2B5EF4-FFF2-40B4-BE49-F238E27FC236}">
                <a16:creationId xmlns:a16="http://schemas.microsoft.com/office/drawing/2014/main" id="{2FF1FB13-B8A0-04BA-0E4B-E75D541F7A42}"/>
              </a:ext>
            </a:extLst>
          </p:cNvPr>
          <p:cNvSpPr txBox="1"/>
          <p:nvPr/>
        </p:nvSpPr>
        <p:spPr>
          <a:xfrm>
            <a:off x="5891349" y="1359581"/>
            <a:ext cx="3252651" cy="830997"/>
          </a:xfrm>
          <a:prstGeom prst="rect">
            <a:avLst/>
          </a:prstGeom>
          <a:noFill/>
        </p:spPr>
        <p:txBody>
          <a:bodyPr wrap="square" rtlCol="0">
            <a:spAutoFit/>
          </a:bodyPr>
          <a:lstStyle/>
          <a:p>
            <a:r>
              <a:rPr lang="en-US" sz="2400" dirty="0"/>
              <a:t>1. Rural area or Urban?</a:t>
            </a:r>
          </a:p>
          <a:p>
            <a:r>
              <a:rPr lang="en-US" sz="2400" dirty="0"/>
              <a:t>2. </a:t>
            </a:r>
            <a:r>
              <a:rPr lang="en-US" sz="2400" dirty="0">
                <a:hlinkClick r:id="rId4"/>
              </a:rPr>
              <a:t>SFC</a:t>
            </a:r>
            <a:r>
              <a:rPr lang="en-US" sz="2400" dirty="0"/>
              <a:t> and </a:t>
            </a:r>
            <a:r>
              <a:rPr lang="en-US" sz="2400" dirty="0">
                <a:hlinkClick r:id="rId5"/>
              </a:rPr>
              <a:t>NFC</a:t>
            </a:r>
            <a:r>
              <a:rPr lang="en-US" sz="2400" dirty="0"/>
              <a:t>?</a:t>
            </a:r>
          </a:p>
        </p:txBody>
      </p:sp>
      <p:sp>
        <p:nvSpPr>
          <p:cNvPr id="8" name="TextBox 7">
            <a:extLst>
              <a:ext uri="{FF2B5EF4-FFF2-40B4-BE49-F238E27FC236}">
                <a16:creationId xmlns:a16="http://schemas.microsoft.com/office/drawing/2014/main" id="{794CD42E-2B65-4B99-6128-117780C7FF2B}"/>
              </a:ext>
            </a:extLst>
          </p:cNvPr>
          <p:cNvSpPr txBox="1"/>
          <p:nvPr/>
        </p:nvSpPr>
        <p:spPr>
          <a:xfrm>
            <a:off x="7398468" y="2322251"/>
            <a:ext cx="1579911" cy="830997"/>
          </a:xfrm>
          <a:prstGeom prst="rect">
            <a:avLst/>
          </a:prstGeom>
          <a:noFill/>
        </p:spPr>
        <p:txBody>
          <a:bodyPr wrap="square" rtlCol="0">
            <a:spAutoFit/>
          </a:bodyPr>
          <a:lstStyle/>
          <a:p>
            <a:r>
              <a:rPr lang="en-US" sz="2400" dirty="0"/>
              <a:t>TASK 1: Find </a:t>
            </a:r>
            <a:r>
              <a:rPr lang="en-US" sz="2400" dirty="0">
                <a:hlinkClick r:id="rId6"/>
              </a:rPr>
              <a:t>MDS</a:t>
            </a:r>
            <a:endParaRPr lang="en-US" sz="2400" dirty="0"/>
          </a:p>
        </p:txBody>
      </p:sp>
      <p:sp>
        <p:nvSpPr>
          <p:cNvPr id="9" name="TextBox 8">
            <a:extLst>
              <a:ext uri="{FF2B5EF4-FFF2-40B4-BE49-F238E27FC236}">
                <a16:creationId xmlns:a16="http://schemas.microsoft.com/office/drawing/2014/main" id="{C6816547-62AB-DD0F-AE9D-3D729CD4B246}"/>
              </a:ext>
            </a:extLst>
          </p:cNvPr>
          <p:cNvSpPr txBox="1"/>
          <p:nvPr/>
        </p:nvSpPr>
        <p:spPr>
          <a:xfrm>
            <a:off x="6570617" y="3277869"/>
            <a:ext cx="2407763" cy="369332"/>
          </a:xfrm>
          <a:prstGeom prst="rect">
            <a:avLst/>
          </a:prstGeom>
          <a:noFill/>
        </p:spPr>
        <p:txBody>
          <a:bodyPr wrap="square" rtlCol="0">
            <a:spAutoFit/>
          </a:bodyPr>
          <a:lstStyle/>
          <a:p>
            <a:r>
              <a:rPr lang="en-US" dirty="0"/>
              <a:t>Scope: replace bridge.   </a:t>
            </a:r>
          </a:p>
        </p:txBody>
      </p:sp>
      <p:sp>
        <p:nvSpPr>
          <p:cNvPr id="11" name="TextBox 10">
            <a:extLst>
              <a:ext uri="{FF2B5EF4-FFF2-40B4-BE49-F238E27FC236}">
                <a16:creationId xmlns:a16="http://schemas.microsoft.com/office/drawing/2014/main" id="{CE8C5220-DA7C-0AE7-D869-DD5C8818343D}"/>
              </a:ext>
            </a:extLst>
          </p:cNvPr>
          <p:cNvSpPr txBox="1"/>
          <p:nvPr/>
        </p:nvSpPr>
        <p:spPr>
          <a:xfrm>
            <a:off x="7367678" y="4578099"/>
            <a:ext cx="1579911" cy="1938992"/>
          </a:xfrm>
          <a:prstGeom prst="rect">
            <a:avLst/>
          </a:prstGeom>
          <a:noFill/>
        </p:spPr>
        <p:txBody>
          <a:bodyPr wrap="square" rtlCol="0">
            <a:spAutoFit/>
          </a:bodyPr>
          <a:lstStyle/>
          <a:p>
            <a:r>
              <a:rPr lang="en-US" sz="2400" dirty="0"/>
              <a:t>TASK 2: Identify values for design criteria</a:t>
            </a:r>
          </a:p>
        </p:txBody>
      </p:sp>
      <p:sp>
        <p:nvSpPr>
          <p:cNvPr id="14" name="TextBox 13">
            <a:extLst>
              <a:ext uri="{FF2B5EF4-FFF2-40B4-BE49-F238E27FC236}">
                <a16:creationId xmlns:a16="http://schemas.microsoft.com/office/drawing/2014/main" id="{6DEFC4A5-7D1A-3E53-67FB-E08478611DC8}"/>
              </a:ext>
            </a:extLst>
          </p:cNvPr>
          <p:cNvSpPr txBox="1"/>
          <p:nvPr/>
        </p:nvSpPr>
        <p:spPr>
          <a:xfrm>
            <a:off x="4016829" y="6384934"/>
            <a:ext cx="3749040" cy="369332"/>
          </a:xfrm>
          <a:prstGeom prst="rect">
            <a:avLst/>
          </a:prstGeom>
          <a:noFill/>
        </p:spPr>
        <p:txBody>
          <a:bodyPr wrap="square" rtlCol="0">
            <a:spAutoFit/>
          </a:bodyPr>
          <a:lstStyle/>
          <a:p>
            <a:r>
              <a:rPr lang="en-US" dirty="0"/>
              <a:t>Use standards compare worksheet</a:t>
            </a:r>
          </a:p>
        </p:txBody>
      </p:sp>
      <p:sp>
        <p:nvSpPr>
          <p:cNvPr id="15" name="TextBox 14">
            <a:extLst>
              <a:ext uri="{FF2B5EF4-FFF2-40B4-BE49-F238E27FC236}">
                <a16:creationId xmlns:a16="http://schemas.microsoft.com/office/drawing/2014/main" id="{E757B852-0D25-0F9A-E985-3AD7DBC71ABF}"/>
              </a:ext>
            </a:extLst>
          </p:cNvPr>
          <p:cNvSpPr txBox="1"/>
          <p:nvPr/>
        </p:nvSpPr>
        <p:spPr>
          <a:xfrm>
            <a:off x="6163796" y="4088674"/>
            <a:ext cx="2407763" cy="461665"/>
          </a:xfrm>
          <a:prstGeom prst="rect">
            <a:avLst/>
          </a:prstGeom>
          <a:noFill/>
        </p:spPr>
        <p:txBody>
          <a:bodyPr wrap="square" rtlCol="0">
            <a:spAutoFit/>
          </a:bodyPr>
          <a:lstStyle/>
          <a:p>
            <a:r>
              <a:rPr lang="en-US" sz="2400" dirty="0"/>
              <a:t>3. Type of Work?</a:t>
            </a:r>
          </a:p>
        </p:txBody>
      </p:sp>
    </p:spTree>
    <p:extLst>
      <p:ext uri="{BB962C8B-B14F-4D97-AF65-F5344CB8AC3E}">
        <p14:creationId xmlns:p14="http://schemas.microsoft.com/office/powerpoint/2010/main" val="174619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8CF3-73F3-4664-A32E-A301A662BCE7}"/>
              </a:ext>
            </a:extLst>
          </p:cNvPr>
          <p:cNvSpPr>
            <a:spLocks noGrp="1"/>
          </p:cNvSpPr>
          <p:nvPr>
            <p:ph type="title"/>
          </p:nvPr>
        </p:nvSpPr>
        <p:spPr>
          <a:xfrm>
            <a:off x="1507138" y="722298"/>
            <a:ext cx="7410093" cy="695279"/>
          </a:xfrm>
        </p:spPr>
        <p:txBody>
          <a:bodyPr/>
          <a:lstStyle/>
          <a:p>
            <a:r>
              <a:rPr lang="en-US" dirty="0"/>
              <a:t>In McCook</a:t>
            </a:r>
          </a:p>
        </p:txBody>
      </p:sp>
      <p:sp>
        <p:nvSpPr>
          <p:cNvPr id="4" name="TextBox 3">
            <a:extLst>
              <a:ext uri="{FF2B5EF4-FFF2-40B4-BE49-F238E27FC236}">
                <a16:creationId xmlns:a16="http://schemas.microsoft.com/office/drawing/2014/main" id="{FC5717C0-A257-46DA-A05E-0412E61C62EB}"/>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Instructor Demo</a:t>
            </a:r>
          </a:p>
        </p:txBody>
      </p:sp>
      <p:pic>
        <p:nvPicPr>
          <p:cNvPr id="6" name="Picture 5">
            <a:extLst>
              <a:ext uri="{FF2B5EF4-FFF2-40B4-BE49-F238E27FC236}">
                <a16:creationId xmlns:a16="http://schemas.microsoft.com/office/drawing/2014/main" id="{1D944432-E322-E48A-7CD9-F2BF07DDF634}"/>
              </a:ext>
            </a:extLst>
          </p:cNvPr>
          <p:cNvPicPr>
            <a:picLocks noChangeAspect="1"/>
          </p:cNvPicPr>
          <p:nvPr/>
        </p:nvPicPr>
        <p:blipFill>
          <a:blip r:embed="rId3"/>
          <a:stretch>
            <a:fillRect/>
          </a:stretch>
        </p:blipFill>
        <p:spPr>
          <a:xfrm>
            <a:off x="1301826" y="1525276"/>
            <a:ext cx="6728341" cy="4610426"/>
          </a:xfrm>
          <a:prstGeom prst="rect">
            <a:avLst/>
          </a:prstGeom>
        </p:spPr>
      </p:pic>
      <p:sp>
        <p:nvSpPr>
          <p:cNvPr id="9" name="TextBox 8">
            <a:extLst>
              <a:ext uri="{FF2B5EF4-FFF2-40B4-BE49-F238E27FC236}">
                <a16:creationId xmlns:a16="http://schemas.microsoft.com/office/drawing/2014/main" id="{ECB70A5A-7F77-BB99-55E7-B5B9B102246F}"/>
              </a:ext>
            </a:extLst>
          </p:cNvPr>
          <p:cNvSpPr txBox="1"/>
          <p:nvPr/>
        </p:nvSpPr>
        <p:spPr>
          <a:xfrm>
            <a:off x="1300671" y="1147349"/>
            <a:ext cx="3252651" cy="830997"/>
          </a:xfrm>
          <a:prstGeom prst="rect">
            <a:avLst/>
          </a:prstGeom>
          <a:noFill/>
        </p:spPr>
        <p:txBody>
          <a:bodyPr wrap="square" rtlCol="0">
            <a:spAutoFit/>
          </a:bodyPr>
          <a:lstStyle/>
          <a:p>
            <a:r>
              <a:rPr lang="en-US" sz="2400" dirty="0"/>
              <a:t>1. Rural area or Urban?</a:t>
            </a:r>
          </a:p>
          <a:p>
            <a:r>
              <a:rPr lang="en-US" sz="2400" dirty="0"/>
              <a:t>2. </a:t>
            </a:r>
            <a:r>
              <a:rPr lang="en-US" sz="2400" dirty="0">
                <a:hlinkClick r:id="rId4"/>
              </a:rPr>
              <a:t>SFC</a:t>
            </a:r>
            <a:r>
              <a:rPr lang="en-US" sz="2400" dirty="0"/>
              <a:t> and </a:t>
            </a:r>
            <a:r>
              <a:rPr lang="en-US" sz="2400" dirty="0">
                <a:hlinkClick r:id="rId5"/>
              </a:rPr>
              <a:t>NFC</a:t>
            </a:r>
            <a:r>
              <a:rPr lang="en-US" sz="2400" dirty="0"/>
              <a:t>?</a:t>
            </a:r>
          </a:p>
        </p:txBody>
      </p:sp>
      <p:sp>
        <p:nvSpPr>
          <p:cNvPr id="10" name="TextBox 9">
            <a:extLst>
              <a:ext uri="{FF2B5EF4-FFF2-40B4-BE49-F238E27FC236}">
                <a16:creationId xmlns:a16="http://schemas.microsoft.com/office/drawing/2014/main" id="{8A6D0616-457A-ADDD-D421-AE101ADE560D}"/>
              </a:ext>
            </a:extLst>
          </p:cNvPr>
          <p:cNvSpPr txBox="1"/>
          <p:nvPr/>
        </p:nvSpPr>
        <p:spPr>
          <a:xfrm>
            <a:off x="1300671" y="1857947"/>
            <a:ext cx="1579911" cy="830997"/>
          </a:xfrm>
          <a:prstGeom prst="rect">
            <a:avLst/>
          </a:prstGeom>
          <a:noFill/>
        </p:spPr>
        <p:txBody>
          <a:bodyPr wrap="square" rtlCol="0">
            <a:spAutoFit/>
          </a:bodyPr>
          <a:lstStyle/>
          <a:p>
            <a:r>
              <a:rPr lang="en-US" sz="2400" dirty="0"/>
              <a:t>TASK 1: Find </a:t>
            </a:r>
            <a:r>
              <a:rPr lang="en-US" sz="2400" dirty="0">
                <a:hlinkClick r:id="rId6"/>
              </a:rPr>
              <a:t>MDS</a:t>
            </a:r>
            <a:endParaRPr lang="en-US" sz="2400" dirty="0"/>
          </a:p>
        </p:txBody>
      </p:sp>
      <p:sp>
        <p:nvSpPr>
          <p:cNvPr id="12" name="TextBox 11">
            <a:extLst>
              <a:ext uri="{FF2B5EF4-FFF2-40B4-BE49-F238E27FC236}">
                <a16:creationId xmlns:a16="http://schemas.microsoft.com/office/drawing/2014/main" id="{A3554C3A-0B82-BFD6-F922-87664563A684}"/>
              </a:ext>
            </a:extLst>
          </p:cNvPr>
          <p:cNvSpPr txBox="1"/>
          <p:nvPr/>
        </p:nvSpPr>
        <p:spPr>
          <a:xfrm>
            <a:off x="7502912" y="4225285"/>
            <a:ext cx="1579911" cy="1938992"/>
          </a:xfrm>
          <a:prstGeom prst="rect">
            <a:avLst/>
          </a:prstGeom>
          <a:noFill/>
        </p:spPr>
        <p:txBody>
          <a:bodyPr wrap="square" rtlCol="0">
            <a:spAutoFit/>
          </a:bodyPr>
          <a:lstStyle/>
          <a:p>
            <a:r>
              <a:rPr lang="en-US" sz="2400" dirty="0"/>
              <a:t>TASK 2: Identify values for design criteria</a:t>
            </a:r>
          </a:p>
        </p:txBody>
      </p:sp>
      <p:sp>
        <p:nvSpPr>
          <p:cNvPr id="13" name="TextBox 12">
            <a:extLst>
              <a:ext uri="{FF2B5EF4-FFF2-40B4-BE49-F238E27FC236}">
                <a16:creationId xmlns:a16="http://schemas.microsoft.com/office/drawing/2014/main" id="{6BA98F73-0319-539B-C14D-15560AD2854E}"/>
              </a:ext>
            </a:extLst>
          </p:cNvPr>
          <p:cNvSpPr txBox="1"/>
          <p:nvPr/>
        </p:nvSpPr>
        <p:spPr>
          <a:xfrm>
            <a:off x="5212184" y="6328963"/>
            <a:ext cx="3749040" cy="369332"/>
          </a:xfrm>
          <a:prstGeom prst="rect">
            <a:avLst/>
          </a:prstGeom>
          <a:noFill/>
        </p:spPr>
        <p:txBody>
          <a:bodyPr wrap="square" rtlCol="0">
            <a:spAutoFit/>
          </a:bodyPr>
          <a:lstStyle/>
          <a:p>
            <a:r>
              <a:rPr lang="en-US" dirty="0"/>
              <a:t>Use standards compare worksheet</a:t>
            </a:r>
          </a:p>
        </p:txBody>
      </p:sp>
      <p:sp>
        <p:nvSpPr>
          <p:cNvPr id="14" name="TextBox 13">
            <a:extLst>
              <a:ext uri="{FF2B5EF4-FFF2-40B4-BE49-F238E27FC236}">
                <a16:creationId xmlns:a16="http://schemas.microsoft.com/office/drawing/2014/main" id="{F7F0E216-F6A8-ADC6-9595-B148E3A42687}"/>
              </a:ext>
            </a:extLst>
          </p:cNvPr>
          <p:cNvSpPr txBox="1"/>
          <p:nvPr/>
        </p:nvSpPr>
        <p:spPr>
          <a:xfrm>
            <a:off x="6135757" y="1270580"/>
            <a:ext cx="2947066" cy="1107996"/>
          </a:xfrm>
          <a:prstGeom prst="rect">
            <a:avLst/>
          </a:prstGeom>
          <a:solidFill>
            <a:schemeClr val="bg1"/>
          </a:solidFill>
        </p:spPr>
        <p:txBody>
          <a:bodyPr wrap="square" rtlCol="0">
            <a:spAutoFit/>
          </a:bodyPr>
          <a:lstStyle/>
          <a:p>
            <a:r>
              <a:rPr lang="en-US" sz="2400" dirty="0"/>
              <a:t>3. Scope of Work: </a:t>
            </a:r>
            <a:r>
              <a:rPr lang="en-US" dirty="0"/>
              <a:t>cold milling, prep subgrade, pave 4 inches asphalt, replace c/g. </a:t>
            </a:r>
            <a:endParaRPr lang="en-US" sz="2400" dirty="0"/>
          </a:p>
        </p:txBody>
      </p:sp>
      <p:sp>
        <p:nvSpPr>
          <p:cNvPr id="15" name="TextBox 14">
            <a:extLst>
              <a:ext uri="{FF2B5EF4-FFF2-40B4-BE49-F238E27FC236}">
                <a16:creationId xmlns:a16="http://schemas.microsoft.com/office/drawing/2014/main" id="{00446B11-1D51-DB6B-F7B7-3024E0231F75}"/>
              </a:ext>
            </a:extLst>
          </p:cNvPr>
          <p:cNvSpPr txBox="1"/>
          <p:nvPr/>
        </p:nvSpPr>
        <p:spPr>
          <a:xfrm>
            <a:off x="6826285" y="2696025"/>
            <a:ext cx="2407763" cy="461665"/>
          </a:xfrm>
          <a:prstGeom prst="rect">
            <a:avLst/>
          </a:prstGeom>
          <a:noFill/>
        </p:spPr>
        <p:txBody>
          <a:bodyPr wrap="square" rtlCol="0">
            <a:spAutoFit/>
          </a:bodyPr>
          <a:lstStyle/>
          <a:p>
            <a:r>
              <a:rPr lang="en-US" sz="2400" dirty="0"/>
              <a:t>3. Type of Work?</a:t>
            </a:r>
          </a:p>
        </p:txBody>
      </p:sp>
    </p:spTree>
    <p:extLst>
      <p:ext uri="{BB962C8B-B14F-4D97-AF65-F5344CB8AC3E}">
        <p14:creationId xmlns:p14="http://schemas.microsoft.com/office/powerpoint/2010/main" val="422821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8CF3-73F3-4664-A32E-A301A662BCE7}"/>
              </a:ext>
            </a:extLst>
          </p:cNvPr>
          <p:cNvSpPr>
            <a:spLocks noGrp="1"/>
          </p:cNvSpPr>
          <p:nvPr>
            <p:ph type="title"/>
          </p:nvPr>
        </p:nvSpPr>
        <p:spPr>
          <a:xfrm>
            <a:off x="1219200" y="746801"/>
            <a:ext cx="7759180" cy="492332"/>
          </a:xfrm>
        </p:spPr>
        <p:txBody>
          <a:bodyPr/>
          <a:lstStyle/>
          <a:p>
            <a:r>
              <a:rPr lang="en-US" dirty="0"/>
              <a:t>Petersburg Northeast (Boone Co)</a:t>
            </a:r>
          </a:p>
        </p:txBody>
      </p:sp>
      <p:sp>
        <p:nvSpPr>
          <p:cNvPr id="4" name="TextBox 3">
            <a:extLst>
              <a:ext uri="{FF2B5EF4-FFF2-40B4-BE49-F238E27FC236}">
                <a16:creationId xmlns:a16="http://schemas.microsoft.com/office/drawing/2014/main" id="{FC5717C0-A257-46DA-A05E-0412E61C62EB}"/>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Hands On</a:t>
            </a:r>
          </a:p>
        </p:txBody>
      </p:sp>
      <p:pic>
        <p:nvPicPr>
          <p:cNvPr id="8" name="Picture 7">
            <a:extLst>
              <a:ext uri="{FF2B5EF4-FFF2-40B4-BE49-F238E27FC236}">
                <a16:creationId xmlns:a16="http://schemas.microsoft.com/office/drawing/2014/main" id="{2D3940BF-C5BA-781F-77BE-943D8E36BFA0}"/>
              </a:ext>
            </a:extLst>
          </p:cNvPr>
          <p:cNvPicPr>
            <a:picLocks noChangeAspect="1"/>
          </p:cNvPicPr>
          <p:nvPr/>
        </p:nvPicPr>
        <p:blipFill>
          <a:blip r:embed="rId3"/>
          <a:stretch>
            <a:fillRect/>
          </a:stretch>
        </p:blipFill>
        <p:spPr>
          <a:xfrm>
            <a:off x="1338541" y="1425824"/>
            <a:ext cx="4965447" cy="4006352"/>
          </a:xfrm>
          <a:prstGeom prst="rect">
            <a:avLst/>
          </a:prstGeom>
        </p:spPr>
      </p:pic>
      <p:sp>
        <p:nvSpPr>
          <p:cNvPr id="9" name="TextBox 8">
            <a:extLst>
              <a:ext uri="{FF2B5EF4-FFF2-40B4-BE49-F238E27FC236}">
                <a16:creationId xmlns:a16="http://schemas.microsoft.com/office/drawing/2014/main" id="{98B7AF20-72DE-D335-A0F9-76F98D8A546E}"/>
              </a:ext>
            </a:extLst>
          </p:cNvPr>
          <p:cNvSpPr txBox="1"/>
          <p:nvPr/>
        </p:nvSpPr>
        <p:spPr>
          <a:xfrm>
            <a:off x="3048000" y="2584174"/>
            <a:ext cx="993913" cy="369332"/>
          </a:xfrm>
          <a:prstGeom prst="rect">
            <a:avLst/>
          </a:prstGeom>
          <a:noFill/>
        </p:spPr>
        <p:txBody>
          <a:bodyPr wrap="square" rtlCol="0">
            <a:spAutoFit/>
          </a:bodyPr>
          <a:lstStyle/>
          <a:p>
            <a:r>
              <a:rPr lang="en-US" dirty="0">
                <a:solidFill>
                  <a:srgbClr val="0070C0"/>
                </a:solidFill>
              </a:rPr>
              <a:t>110</a:t>
            </a:r>
            <a:r>
              <a:rPr lang="en-US" baseline="30000" dirty="0">
                <a:solidFill>
                  <a:srgbClr val="0070C0"/>
                </a:solidFill>
              </a:rPr>
              <a:t>th</a:t>
            </a:r>
            <a:r>
              <a:rPr lang="en-US" dirty="0">
                <a:solidFill>
                  <a:srgbClr val="0070C0"/>
                </a:solidFill>
              </a:rPr>
              <a:t> St</a:t>
            </a:r>
          </a:p>
        </p:txBody>
      </p:sp>
      <p:sp>
        <p:nvSpPr>
          <p:cNvPr id="11" name="TextBox 10">
            <a:extLst>
              <a:ext uri="{FF2B5EF4-FFF2-40B4-BE49-F238E27FC236}">
                <a16:creationId xmlns:a16="http://schemas.microsoft.com/office/drawing/2014/main" id="{CA7B8862-798B-798B-A7F8-F99CB231239D}"/>
              </a:ext>
            </a:extLst>
          </p:cNvPr>
          <p:cNvSpPr txBox="1"/>
          <p:nvPr/>
        </p:nvSpPr>
        <p:spPr>
          <a:xfrm rot="5400000">
            <a:off x="3903629" y="4323885"/>
            <a:ext cx="993913" cy="369332"/>
          </a:xfrm>
          <a:prstGeom prst="rect">
            <a:avLst/>
          </a:prstGeom>
          <a:noFill/>
        </p:spPr>
        <p:txBody>
          <a:bodyPr wrap="square" rtlCol="0">
            <a:spAutoFit/>
          </a:bodyPr>
          <a:lstStyle/>
          <a:p>
            <a:r>
              <a:rPr lang="en-US" dirty="0">
                <a:solidFill>
                  <a:srgbClr val="0070C0"/>
                </a:solidFill>
              </a:rPr>
              <a:t>225</a:t>
            </a:r>
            <a:r>
              <a:rPr lang="en-US" baseline="30000" dirty="0">
                <a:solidFill>
                  <a:srgbClr val="0070C0"/>
                </a:solidFill>
              </a:rPr>
              <a:t>th</a:t>
            </a:r>
            <a:r>
              <a:rPr lang="en-US" dirty="0">
                <a:solidFill>
                  <a:srgbClr val="0070C0"/>
                </a:solidFill>
              </a:rPr>
              <a:t> St</a:t>
            </a:r>
          </a:p>
        </p:txBody>
      </p:sp>
      <p:sp>
        <p:nvSpPr>
          <p:cNvPr id="12" name="TextBox 11">
            <a:extLst>
              <a:ext uri="{FF2B5EF4-FFF2-40B4-BE49-F238E27FC236}">
                <a16:creationId xmlns:a16="http://schemas.microsoft.com/office/drawing/2014/main" id="{42C01F5C-C96F-EB50-D93A-C6AE5F609680}"/>
              </a:ext>
            </a:extLst>
          </p:cNvPr>
          <p:cNvSpPr txBox="1"/>
          <p:nvPr/>
        </p:nvSpPr>
        <p:spPr>
          <a:xfrm>
            <a:off x="5891349" y="1359581"/>
            <a:ext cx="3252651" cy="830997"/>
          </a:xfrm>
          <a:prstGeom prst="rect">
            <a:avLst/>
          </a:prstGeom>
          <a:noFill/>
        </p:spPr>
        <p:txBody>
          <a:bodyPr wrap="square" rtlCol="0">
            <a:spAutoFit/>
          </a:bodyPr>
          <a:lstStyle/>
          <a:p>
            <a:r>
              <a:rPr lang="en-US" sz="2400" dirty="0"/>
              <a:t>1. Rural area or Urban?</a:t>
            </a:r>
          </a:p>
          <a:p>
            <a:r>
              <a:rPr lang="en-US" sz="2400" dirty="0"/>
              <a:t>2. </a:t>
            </a:r>
            <a:r>
              <a:rPr lang="en-US" sz="2400" dirty="0">
                <a:hlinkClick r:id="rId4"/>
              </a:rPr>
              <a:t>SFC</a:t>
            </a:r>
            <a:r>
              <a:rPr lang="en-US" sz="2400" dirty="0"/>
              <a:t> and </a:t>
            </a:r>
            <a:r>
              <a:rPr lang="en-US" sz="2400" dirty="0">
                <a:hlinkClick r:id="rId5"/>
              </a:rPr>
              <a:t>NFC</a:t>
            </a:r>
            <a:r>
              <a:rPr lang="en-US" sz="2400" dirty="0"/>
              <a:t>?</a:t>
            </a:r>
          </a:p>
        </p:txBody>
      </p:sp>
      <p:sp>
        <p:nvSpPr>
          <p:cNvPr id="13" name="TextBox 12">
            <a:extLst>
              <a:ext uri="{FF2B5EF4-FFF2-40B4-BE49-F238E27FC236}">
                <a16:creationId xmlns:a16="http://schemas.microsoft.com/office/drawing/2014/main" id="{958BC686-6AA3-FE33-F728-B73113633E6A}"/>
              </a:ext>
            </a:extLst>
          </p:cNvPr>
          <p:cNvSpPr txBox="1"/>
          <p:nvPr/>
        </p:nvSpPr>
        <p:spPr>
          <a:xfrm>
            <a:off x="7398468" y="2322251"/>
            <a:ext cx="1579911" cy="830997"/>
          </a:xfrm>
          <a:prstGeom prst="rect">
            <a:avLst/>
          </a:prstGeom>
          <a:noFill/>
        </p:spPr>
        <p:txBody>
          <a:bodyPr wrap="square" rtlCol="0">
            <a:spAutoFit/>
          </a:bodyPr>
          <a:lstStyle/>
          <a:p>
            <a:r>
              <a:rPr lang="en-US" sz="2400" dirty="0"/>
              <a:t>TASK 1: Find </a:t>
            </a:r>
            <a:r>
              <a:rPr lang="en-US" sz="2400" dirty="0">
                <a:hlinkClick r:id="rId6"/>
              </a:rPr>
              <a:t>MDS</a:t>
            </a:r>
            <a:endParaRPr lang="en-US" sz="2400" dirty="0"/>
          </a:p>
        </p:txBody>
      </p:sp>
      <p:sp>
        <p:nvSpPr>
          <p:cNvPr id="14" name="TextBox 13">
            <a:extLst>
              <a:ext uri="{FF2B5EF4-FFF2-40B4-BE49-F238E27FC236}">
                <a16:creationId xmlns:a16="http://schemas.microsoft.com/office/drawing/2014/main" id="{510F8C85-98DC-DC76-212E-AD08D46FDE2D}"/>
              </a:ext>
            </a:extLst>
          </p:cNvPr>
          <p:cNvSpPr txBox="1"/>
          <p:nvPr/>
        </p:nvSpPr>
        <p:spPr>
          <a:xfrm>
            <a:off x="6570617" y="3277869"/>
            <a:ext cx="2407763" cy="646331"/>
          </a:xfrm>
          <a:prstGeom prst="rect">
            <a:avLst/>
          </a:prstGeom>
          <a:noFill/>
        </p:spPr>
        <p:txBody>
          <a:bodyPr wrap="square" rtlCol="0">
            <a:spAutoFit/>
          </a:bodyPr>
          <a:lstStyle/>
          <a:p>
            <a:r>
              <a:rPr lang="en-US" dirty="0"/>
              <a:t>Scope: Replace base, place 3 inches asphalt.     </a:t>
            </a:r>
          </a:p>
        </p:txBody>
      </p:sp>
      <p:sp>
        <p:nvSpPr>
          <p:cNvPr id="15" name="TextBox 14">
            <a:extLst>
              <a:ext uri="{FF2B5EF4-FFF2-40B4-BE49-F238E27FC236}">
                <a16:creationId xmlns:a16="http://schemas.microsoft.com/office/drawing/2014/main" id="{74CF0717-CB73-B371-583A-83B1AB4FE4F2}"/>
              </a:ext>
            </a:extLst>
          </p:cNvPr>
          <p:cNvSpPr txBox="1"/>
          <p:nvPr/>
        </p:nvSpPr>
        <p:spPr>
          <a:xfrm>
            <a:off x="7367678" y="4578099"/>
            <a:ext cx="1579911" cy="1938992"/>
          </a:xfrm>
          <a:prstGeom prst="rect">
            <a:avLst/>
          </a:prstGeom>
          <a:noFill/>
        </p:spPr>
        <p:txBody>
          <a:bodyPr wrap="square" rtlCol="0">
            <a:spAutoFit/>
          </a:bodyPr>
          <a:lstStyle/>
          <a:p>
            <a:r>
              <a:rPr lang="en-US" sz="2400" dirty="0"/>
              <a:t>TASK 2: Identify values for design criteria</a:t>
            </a:r>
          </a:p>
        </p:txBody>
      </p:sp>
      <p:sp>
        <p:nvSpPr>
          <p:cNvPr id="16" name="TextBox 15">
            <a:extLst>
              <a:ext uri="{FF2B5EF4-FFF2-40B4-BE49-F238E27FC236}">
                <a16:creationId xmlns:a16="http://schemas.microsoft.com/office/drawing/2014/main" id="{0DF6A54F-1714-C4BE-A4BC-ADB4FE336262}"/>
              </a:ext>
            </a:extLst>
          </p:cNvPr>
          <p:cNvSpPr txBox="1"/>
          <p:nvPr/>
        </p:nvSpPr>
        <p:spPr>
          <a:xfrm>
            <a:off x="4016829" y="6384934"/>
            <a:ext cx="3749040" cy="369332"/>
          </a:xfrm>
          <a:prstGeom prst="rect">
            <a:avLst/>
          </a:prstGeom>
          <a:noFill/>
        </p:spPr>
        <p:txBody>
          <a:bodyPr wrap="square" rtlCol="0">
            <a:spAutoFit/>
          </a:bodyPr>
          <a:lstStyle/>
          <a:p>
            <a:r>
              <a:rPr lang="en-US" dirty="0"/>
              <a:t>Use standards compare worksheet</a:t>
            </a:r>
          </a:p>
        </p:txBody>
      </p:sp>
      <p:sp>
        <p:nvSpPr>
          <p:cNvPr id="17" name="TextBox 16">
            <a:extLst>
              <a:ext uri="{FF2B5EF4-FFF2-40B4-BE49-F238E27FC236}">
                <a16:creationId xmlns:a16="http://schemas.microsoft.com/office/drawing/2014/main" id="{924A04FC-7E8B-7578-6B54-D38D8FA65366}"/>
              </a:ext>
            </a:extLst>
          </p:cNvPr>
          <p:cNvSpPr txBox="1"/>
          <p:nvPr/>
        </p:nvSpPr>
        <p:spPr>
          <a:xfrm>
            <a:off x="6163796" y="4088674"/>
            <a:ext cx="2407763" cy="461665"/>
          </a:xfrm>
          <a:prstGeom prst="rect">
            <a:avLst/>
          </a:prstGeom>
          <a:noFill/>
        </p:spPr>
        <p:txBody>
          <a:bodyPr wrap="square" rtlCol="0">
            <a:spAutoFit/>
          </a:bodyPr>
          <a:lstStyle/>
          <a:p>
            <a:r>
              <a:rPr lang="en-US" sz="2400" dirty="0"/>
              <a:t>3. Type of Work?</a:t>
            </a:r>
          </a:p>
        </p:txBody>
      </p:sp>
    </p:spTree>
    <p:extLst>
      <p:ext uri="{BB962C8B-B14F-4D97-AF65-F5344CB8AC3E}">
        <p14:creationId xmlns:p14="http://schemas.microsoft.com/office/powerpoint/2010/main" val="130045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8CF3-73F3-4664-A32E-A301A662BCE7}"/>
              </a:ext>
            </a:extLst>
          </p:cNvPr>
          <p:cNvSpPr>
            <a:spLocks noGrp="1"/>
          </p:cNvSpPr>
          <p:nvPr>
            <p:ph type="title"/>
          </p:nvPr>
        </p:nvSpPr>
        <p:spPr/>
        <p:txBody>
          <a:bodyPr/>
          <a:lstStyle/>
          <a:p>
            <a:r>
              <a:rPr lang="en-US" dirty="0"/>
              <a:t>Your Road or Street?</a:t>
            </a:r>
          </a:p>
        </p:txBody>
      </p:sp>
      <p:sp>
        <p:nvSpPr>
          <p:cNvPr id="3" name="Content Placeholder 2">
            <a:extLst>
              <a:ext uri="{FF2B5EF4-FFF2-40B4-BE49-F238E27FC236}">
                <a16:creationId xmlns:a16="http://schemas.microsoft.com/office/drawing/2014/main" id="{B2A0C797-CD29-427D-9185-32E04DA6FDB9}"/>
              </a:ext>
            </a:extLst>
          </p:cNvPr>
          <p:cNvSpPr>
            <a:spLocks noGrp="1"/>
          </p:cNvSpPr>
          <p:nvPr>
            <p:ph idx="1"/>
          </p:nvPr>
        </p:nvSpPr>
        <p:spPr>
          <a:xfrm>
            <a:off x="3019825" y="2389734"/>
            <a:ext cx="4694946" cy="3258032"/>
          </a:xfrm>
        </p:spPr>
        <p:txBody>
          <a:bodyPr/>
          <a:lstStyle/>
          <a:p>
            <a:pPr marL="0" indent="0">
              <a:buNone/>
            </a:pPr>
            <a:r>
              <a:rPr lang="en-US" dirty="0"/>
              <a:t>Suggest a road or street and we will find the standards that apply</a:t>
            </a:r>
          </a:p>
          <a:p>
            <a:endParaRPr lang="en-US" dirty="0"/>
          </a:p>
        </p:txBody>
      </p:sp>
      <p:sp>
        <p:nvSpPr>
          <p:cNvPr id="4" name="TextBox 3">
            <a:extLst>
              <a:ext uri="{FF2B5EF4-FFF2-40B4-BE49-F238E27FC236}">
                <a16:creationId xmlns:a16="http://schemas.microsoft.com/office/drawing/2014/main" id="{FC5717C0-A257-46DA-A05E-0412E61C62EB}"/>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Hands On</a:t>
            </a:r>
          </a:p>
        </p:txBody>
      </p:sp>
    </p:spTree>
    <p:extLst>
      <p:ext uri="{BB962C8B-B14F-4D97-AF65-F5344CB8AC3E}">
        <p14:creationId xmlns:p14="http://schemas.microsoft.com/office/powerpoint/2010/main" val="3164075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9ECD-0775-445E-8714-099D2D2F7807}"/>
              </a:ext>
            </a:extLst>
          </p:cNvPr>
          <p:cNvSpPr>
            <a:spLocks noGrp="1"/>
          </p:cNvSpPr>
          <p:nvPr>
            <p:ph type="title"/>
          </p:nvPr>
        </p:nvSpPr>
        <p:spPr/>
        <p:txBody>
          <a:bodyPr/>
          <a:lstStyle/>
          <a:p>
            <a:r>
              <a:rPr lang="en-US" dirty="0"/>
              <a:t>Classification and Standards</a:t>
            </a:r>
          </a:p>
        </p:txBody>
      </p:sp>
      <p:sp>
        <p:nvSpPr>
          <p:cNvPr id="4" name="TextBox 3">
            <a:extLst>
              <a:ext uri="{FF2B5EF4-FFF2-40B4-BE49-F238E27FC236}">
                <a16:creationId xmlns:a16="http://schemas.microsoft.com/office/drawing/2014/main" id="{37289E6B-9678-455F-95B5-AB4CA3F1F714}"/>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Wrap Up</a:t>
            </a:r>
          </a:p>
        </p:txBody>
      </p:sp>
      <p:sp>
        <p:nvSpPr>
          <p:cNvPr id="5" name="Content Placeholder 4">
            <a:extLst>
              <a:ext uri="{FF2B5EF4-FFF2-40B4-BE49-F238E27FC236}">
                <a16:creationId xmlns:a16="http://schemas.microsoft.com/office/drawing/2014/main" id="{08FFD9BB-386C-4093-BDB4-63EC6A00D7E4}"/>
              </a:ext>
            </a:extLst>
          </p:cNvPr>
          <p:cNvSpPr>
            <a:spLocks noGrp="1"/>
          </p:cNvSpPr>
          <p:nvPr>
            <p:ph idx="1"/>
          </p:nvPr>
        </p:nvSpPr>
        <p:spPr>
          <a:xfrm>
            <a:off x="1507138" y="3260035"/>
            <a:ext cx="7410094" cy="2866128"/>
          </a:xfrm>
        </p:spPr>
        <p:txBody>
          <a:bodyPr/>
          <a:lstStyle/>
          <a:p>
            <a:pPr marL="0" indent="0" algn="ctr">
              <a:buNone/>
            </a:pPr>
            <a:r>
              <a:rPr lang="en-US" sz="6000" b="1" i="1" dirty="0"/>
              <a:t>Questions?</a:t>
            </a:r>
          </a:p>
        </p:txBody>
      </p:sp>
    </p:spTree>
    <p:extLst>
      <p:ext uri="{BB962C8B-B14F-4D97-AF65-F5344CB8AC3E}">
        <p14:creationId xmlns:p14="http://schemas.microsoft.com/office/powerpoint/2010/main" val="20360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54AB-BE57-4535-A8B8-921CCBE7470B}"/>
              </a:ext>
            </a:extLst>
          </p:cNvPr>
          <p:cNvSpPr>
            <a:spLocks noGrp="1"/>
          </p:cNvSpPr>
          <p:nvPr>
            <p:ph type="title"/>
          </p:nvPr>
        </p:nvSpPr>
        <p:spPr/>
        <p:txBody>
          <a:bodyPr/>
          <a:lstStyle/>
          <a:p>
            <a:r>
              <a:rPr lang="en-US" dirty="0"/>
              <a:t>Why do you Need to Know the Standards? </a:t>
            </a:r>
          </a:p>
        </p:txBody>
      </p:sp>
      <p:sp>
        <p:nvSpPr>
          <p:cNvPr id="3" name="Content Placeholder 2">
            <a:extLst>
              <a:ext uri="{FF2B5EF4-FFF2-40B4-BE49-F238E27FC236}">
                <a16:creationId xmlns:a16="http://schemas.microsoft.com/office/drawing/2014/main" id="{D744F6EE-9045-4D5F-A7B8-59830F9E60D7}"/>
              </a:ext>
            </a:extLst>
          </p:cNvPr>
          <p:cNvSpPr>
            <a:spLocks noGrp="1"/>
          </p:cNvSpPr>
          <p:nvPr>
            <p:ph idx="1"/>
          </p:nvPr>
        </p:nvSpPr>
        <p:spPr>
          <a:xfrm>
            <a:off x="1507137" y="2179642"/>
            <a:ext cx="7410094" cy="4048079"/>
          </a:xfrm>
        </p:spPr>
        <p:txBody>
          <a:bodyPr/>
          <a:lstStyle/>
          <a:p>
            <a:r>
              <a:rPr lang="en-US" sz="3600" i="1" dirty="0">
                <a:solidFill>
                  <a:srgbClr val="7030A0"/>
                </a:solidFill>
              </a:rPr>
              <a:t>As a good start to building a quality road or street, and </a:t>
            </a:r>
          </a:p>
          <a:p>
            <a:r>
              <a:rPr lang="en-US" sz="3600" i="1" dirty="0">
                <a:solidFill>
                  <a:srgbClr val="7030A0"/>
                </a:solidFill>
              </a:rPr>
              <a:t>To request a relaxation of standards for work that will be done </a:t>
            </a:r>
          </a:p>
          <a:p>
            <a:pPr lvl="1"/>
            <a:r>
              <a:rPr lang="en-US" sz="3200" i="1" dirty="0">
                <a:solidFill>
                  <a:srgbClr val="7030A0"/>
                </a:solidFill>
              </a:rPr>
              <a:t>if applying a standard is a hardship due to unique, peculiar circumstances</a:t>
            </a:r>
          </a:p>
          <a:p>
            <a:r>
              <a:rPr lang="en-US" sz="3600" i="1" dirty="0">
                <a:solidFill>
                  <a:srgbClr val="7030A0"/>
                </a:solidFill>
              </a:rPr>
              <a:t>Managing consultants</a:t>
            </a:r>
          </a:p>
        </p:txBody>
      </p:sp>
      <p:sp>
        <p:nvSpPr>
          <p:cNvPr id="4" name="TextBox 3">
            <a:extLst>
              <a:ext uri="{FF2B5EF4-FFF2-40B4-BE49-F238E27FC236}">
                <a16:creationId xmlns:a16="http://schemas.microsoft.com/office/drawing/2014/main" id="{F08CBA87-4773-44B5-ACB4-AF9BD2B61603}"/>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Importance</a:t>
            </a:r>
          </a:p>
        </p:txBody>
      </p:sp>
    </p:spTree>
    <p:extLst>
      <p:ext uri="{BB962C8B-B14F-4D97-AF65-F5344CB8AC3E}">
        <p14:creationId xmlns:p14="http://schemas.microsoft.com/office/powerpoint/2010/main" val="379978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C00CA-06C0-41A1-9E85-56BB839C4234}"/>
              </a:ext>
            </a:extLst>
          </p:cNvPr>
          <p:cNvSpPr>
            <a:spLocks noGrp="1"/>
          </p:cNvSpPr>
          <p:nvPr>
            <p:ph type="title"/>
          </p:nvPr>
        </p:nvSpPr>
        <p:spPr/>
        <p:txBody>
          <a:bodyPr/>
          <a:lstStyle/>
          <a:p>
            <a:r>
              <a:rPr lang="en-US" dirty="0"/>
              <a:t>Why Have Standards? </a:t>
            </a:r>
          </a:p>
        </p:txBody>
      </p:sp>
      <p:sp>
        <p:nvSpPr>
          <p:cNvPr id="3" name="Content Placeholder 2">
            <a:extLst>
              <a:ext uri="{FF2B5EF4-FFF2-40B4-BE49-F238E27FC236}">
                <a16:creationId xmlns:a16="http://schemas.microsoft.com/office/drawing/2014/main" id="{B10AFEBB-2494-45AB-A3C7-F0ADE97E9556}"/>
              </a:ext>
            </a:extLst>
          </p:cNvPr>
          <p:cNvSpPr>
            <a:spLocks noGrp="1"/>
          </p:cNvSpPr>
          <p:nvPr>
            <p:ph idx="1"/>
          </p:nvPr>
        </p:nvSpPr>
        <p:spPr>
          <a:xfrm>
            <a:off x="3065929" y="2121427"/>
            <a:ext cx="5851302" cy="4004736"/>
          </a:xfrm>
        </p:spPr>
        <p:txBody>
          <a:bodyPr/>
          <a:lstStyle/>
          <a:p>
            <a:r>
              <a:rPr lang="en-US" dirty="0"/>
              <a:t>Safety</a:t>
            </a:r>
          </a:p>
          <a:p>
            <a:r>
              <a:rPr lang="en-US" dirty="0"/>
              <a:t>Efficiency</a:t>
            </a:r>
          </a:p>
          <a:p>
            <a:r>
              <a:rPr lang="en-US" dirty="0"/>
              <a:t>Driver  expectation</a:t>
            </a:r>
          </a:p>
          <a:p>
            <a:r>
              <a:rPr lang="en-US" dirty="0"/>
              <a:t>Quality</a:t>
            </a:r>
          </a:p>
        </p:txBody>
      </p:sp>
      <p:sp>
        <p:nvSpPr>
          <p:cNvPr id="4" name="TextBox 3">
            <a:extLst>
              <a:ext uri="{FF2B5EF4-FFF2-40B4-BE49-F238E27FC236}">
                <a16:creationId xmlns:a16="http://schemas.microsoft.com/office/drawing/2014/main" id="{BEBBD9A8-365F-4DD4-8B6A-AEB5BAAAE727}"/>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Why?</a:t>
            </a:r>
          </a:p>
        </p:txBody>
      </p:sp>
    </p:spTree>
    <p:extLst>
      <p:ext uri="{BB962C8B-B14F-4D97-AF65-F5344CB8AC3E}">
        <p14:creationId xmlns:p14="http://schemas.microsoft.com/office/powerpoint/2010/main" val="188746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78390-589B-4EE0-9135-C46A520AFFEF}"/>
              </a:ext>
            </a:extLst>
          </p:cNvPr>
          <p:cNvSpPr>
            <a:spLocks noGrp="1"/>
          </p:cNvSpPr>
          <p:nvPr>
            <p:ph type="title"/>
          </p:nvPr>
        </p:nvSpPr>
        <p:spPr/>
        <p:txBody>
          <a:bodyPr/>
          <a:lstStyle/>
          <a:p>
            <a:r>
              <a:rPr lang="en-US" dirty="0">
                <a:hlinkClick r:id="rId3"/>
              </a:rPr>
              <a:t>2016 Design Standards</a:t>
            </a:r>
            <a:endParaRPr lang="en-US" dirty="0"/>
          </a:p>
        </p:txBody>
      </p:sp>
      <p:sp>
        <p:nvSpPr>
          <p:cNvPr id="3" name="Content Placeholder 2">
            <a:extLst>
              <a:ext uri="{FF2B5EF4-FFF2-40B4-BE49-F238E27FC236}">
                <a16:creationId xmlns:a16="http://schemas.microsoft.com/office/drawing/2014/main" id="{2E74A272-4149-495E-96D6-23FA11B3CDC5}"/>
              </a:ext>
            </a:extLst>
          </p:cNvPr>
          <p:cNvSpPr>
            <a:spLocks noGrp="1"/>
          </p:cNvSpPr>
          <p:nvPr>
            <p:ph idx="1"/>
          </p:nvPr>
        </p:nvSpPr>
        <p:spPr>
          <a:xfrm>
            <a:off x="2236054" y="2858461"/>
            <a:ext cx="6681178" cy="3267702"/>
          </a:xfrm>
        </p:spPr>
        <p:txBody>
          <a:bodyPr/>
          <a:lstStyle/>
          <a:p>
            <a:pPr marL="0" indent="0">
              <a:buNone/>
            </a:pPr>
            <a:r>
              <a:rPr lang="en-US" dirty="0"/>
              <a:t>Apply only to works and projects!</a:t>
            </a:r>
          </a:p>
        </p:txBody>
      </p:sp>
    </p:spTree>
    <p:extLst>
      <p:ext uri="{BB962C8B-B14F-4D97-AF65-F5344CB8AC3E}">
        <p14:creationId xmlns:p14="http://schemas.microsoft.com/office/powerpoint/2010/main" val="321913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p:cNvSpPr>
            <a:spLocks noGrp="1"/>
          </p:cNvSpPr>
          <p:nvPr>
            <p:ph type="ctrTitle"/>
          </p:nvPr>
        </p:nvSpPr>
        <p:spPr>
          <a:xfrm>
            <a:off x="334818" y="1856395"/>
            <a:ext cx="8485913" cy="1470025"/>
          </a:xfrm>
        </p:spPr>
        <p:txBody>
          <a:bodyPr>
            <a:normAutofit fontScale="90000"/>
          </a:bodyPr>
          <a:lstStyle/>
          <a:p>
            <a:pPr algn="ctr"/>
            <a:r>
              <a:rPr lang="en-US" sz="4900" dirty="0">
                <a:solidFill>
                  <a:srgbClr val="FFFF00"/>
                </a:solidFill>
              </a:rPr>
              <a:t>Standards</a:t>
            </a:r>
            <a:r>
              <a:rPr lang="en-US" dirty="0">
                <a:solidFill>
                  <a:srgbClr val="FFFF00"/>
                </a:solidFill>
              </a:rPr>
              <a:t> </a:t>
            </a:r>
            <a:br>
              <a:rPr lang="en-US" dirty="0">
                <a:solidFill>
                  <a:srgbClr val="FFFF00"/>
                </a:solidFill>
              </a:rPr>
            </a:br>
            <a:br>
              <a:rPr lang="en-US" dirty="0">
                <a:solidFill>
                  <a:srgbClr val="FFFF00"/>
                </a:solidFill>
              </a:rPr>
            </a:br>
            <a:r>
              <a:rPr lang="en-US" sz="3200" i="1" dirty="0">
                <a:solidFill>
                  <a:schemeClr val="bg1"/>
                </a:solidFill>
              </a:rPr>
              <a:t>Are These True?</a:t>
            </a:r>
            <a:endParaRPr lang="en-US" i="1" dirty="0">
              <a:solidFill>
                <a:schemeClr val="bg1"/>
              </a:solidFill>
            </a:endParaRPr>
          </a:p>
        </p:txBody>
      </p:sp>
      <p:sp>
        <p:nvSpPr>
          <p:cNvPr id="16" name="Rectangle 15"/>
          <p:cNvSpPr/>
          <p:nvPr/>
        </p:nvSpPr>
        <p:spPr>
          <a:xfrm>
            <a:off x="-531090" y="218166"/>
            <a:ext cx="10044545" cy="1455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Nebraska County Highway and City Street Superintendents Workshop</a:t>
            </a:r>
          </a:p>
        </p:txBody>
      </p:sp>
      <p:sp>
        <p:nvSpPr>
          <p:cNvPr id="15" name="Rectangle 14"/>
          <p:cNvSpPr/>
          <p:nvPr/>
        </p:nvSpPr>
        <p:spPr>
          <a:xfrm>
            <a:off x="-392545" y="5667620"/>
            <a:ext cx="10044545" cy="10864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ubtitle 2"/>
          <p:cNvSpPr>
            <a:spLocks noGrp="1"/>
          </p:cNvSpPr>
          <p:nvPr>
            <p:ph type="subTitle" idx="1"/>
          </p:nvPr>
        </p:nvSpPr>
        <p:spPr>
          <a:xfrm>
            <a:off x="676102" y="3326420"/>
            <a:ext cx="7802880" cy="1934904"/>
          </a:xfrm>
        </p:spPr>
        <p:txBody>
          <a:bodyPr>
            <a:normAutofit lnSpcReduction="10000"/>
          </a:bodyPr>
          <a:lstStyle/>
          <a:p>
            <a:pPr>
              <a:spcBef>
                <a:spcPts val="450"/>
              </a:spcBef>
            </a:pPr>
            <a:r>
              <a:rPr lang="en-US" i="1" dirty="0">
                <a:solidFill>
                  <a:schemeClr val="bg1"/>
                </a:solidFill>
                <a:latin typeface="Arial" pitchFamily="34" charset="0"/>
                <a:cs typeface="Arial" pitchFamily="34" charset="0"/>
              </a:rPr>
              <a:t>If the project meets standards, it’s safe</a:t>
            </a:r>
          </a:p>
          <a:p>
            <a:pPr>
              <a:spcBef>
                <a:spcPts val="450"/>
              </a:spcBef>
            </a:pPr>
            <a:r>
              <a:rPr lang="en-US" i="1" dirty="0">
                <a:solidFill>
                  <a:schemeClr val="bg1"/>
                </a:solidFill>
              </a:rPr>
              <a:t>If the project doesn’t meet standards, it isn’t safe</a:t>
            </a:r>
          </a:p>
          <a:p>
            <a:pPr>
              <a:spcBef>
                <a:spcPts val="450"/>
              </a:spcBef>
            </a:pPr>
            <a:r>
              <a:rPr lang="en-US" i="1" dirty="0">
                <a:solidFill>
                  <a:schemeClr val="bg1"/>
                </a:solidFill>
              </a:rPr>
              <a:t>If a design exception is needed, it’s a real negative</a:t>
            </a:r>
          </a:p>
          <a:p>
            <a:pPr>
              <a:spcBef>
                <a:spcPts val="450"/>
              </a:spcBef>
            </a:pPr>
            <a:r>
              <a:rPr lang="en-US" i="1" dirty="0">
                <a:solidFill>
                  <a:schemeClr val="bg1"/>
                </a:solidFill>
              </a:rPr>
              <a:t>If it is not in the standards, it’s not important/allowable</a:t>
            </a:r>
          </a:p>
          <a:p>
            <a:pPr>
              <a:spcBef>
                <a:spcPts val="450"/>
              </a:spcBef>
            </a:pPr>
            <a:r>
              <a:rPr lang="en-US" i="1" dirty="0">
                <a:solidFill>
                  <a:schemeClr val="bg1"/>
                </a:solidFill>
              </a:rPr>
              <a:t>If the project meets standards, we can’t be sued</a:t>
            </a:r>
          </a:p>
          <a:p>
            <a:pPr>
              <a:spcBef>
                <a:spcPts val="450"/>
              </a:spcBef>
            </a:pPr>
            <a:endParaRPr lang="en-US" i="1" dirty="0">
              <a:solidFill>
                <a:schemeClr val="bg1"/>
              </a:solidFill>
              <a:latin typeface="Arial" pitchFamily="34" charset="0"/>
              <a:cs typeface="Arial" pitchFamily="34" charset="0"/>
            </a:endParaRPr>
          </a:p>
          <a:p>
            <a:endParaRPr lang="en-US" i="1" dirty="0">
              <a:solidFill>
                <a:schemeClr val="bg1"/>
              </a:solidFill>
              <a:latin typeface="Calibri" charset="0"/>
            </a:endParaRPr>
          </a:p>
        </p:txBody>
      </p:sp>
      <p:pic>
        <p:nvPicPr>
          <p:cNvPr id="3" name="Picture 2">
            <a:extLst>
              <a:ext uri="{FF2B5EF4-FFF2-40B4-BE49-F238E27FC236}">
                <a16:creationId xmlns:a16="http://schemas.microsoft.com/office/drawing/2014/main" id="{1B42AA61-30F7-4CE1-A056-080279744102}"/>
              </a:ext>
            </a:extLst>
          </p:cNvPr>
          <p:cNvPicPr>
            <a:picLocks noChangeAspect="1"/>
          </p:cNvPicPr>
          <p:nvPr/>
        </p:nvPicPr>
        <p:blipFill>
          <a:blip r:embed="rId3"/>
          <a:stretch>
            <a:fillRect/>
          </a:stretch>
        </p:blipFill>
        <p:spPr>
          <a:xfrm>
            <a:off x="246728" y="5751251"/>
            <a:ext cx="2943225" cy="733425"/>
          </a:xfrm>
          <a:prstGeom prst="rect">
            <a:avLst/>
          </a:prstGeom>
        </p:spPr>
      </p:pic>
      <p:sp>
        <p:nvSpPr>
          <p:cNvPr id="13" name="TextBox 12">
            <a:extLst>
              <a:ext uri="{FF2B5EF4-FFF2-40B4-BE49-F238E27FC236}">
                <a16:creationId xmlns:a16="http://schemas.microsoft.com/office/drawing/2014/main" id="{87C1080B-90FA-4F85-88C7-7ED4D8E1433D}"/>
              </a:ext>
            </a:extLst>
          </p:cNvPr>
          <p:cNvSpPr txBox="1"/>
          <p:nvPr/>
        </p:nvSpPr>
        <p:spPr>
          <a:xfrm>
            <a:off x="346740" y="6480884"/>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17" name="Picture 16" descr="1 &amp; 6 year plan logoCS1-2.emf">
            <a:extLst>
              <a:ext uri="{FF2B5EF4-FFF2-40B4-BE49-F238E27FC236}">
                <a16:creationId xmlns:a16="http://schemas.microsoft.com/office/drawing/2014/main" id="{A3DB36A4-DA85-478D-BC98-F13B7EE82886}"/>
              </a:ext>
            </a:extLst>
          </p:cNvPr>
          <p:cNvPicPr>
            <a:picLocks noChangeAspect="1"/>
          </p:cNvPicPr>
          <p:nvPr/>
        </p:nvPicPr>
        <p:blipFill>
          <a:blip r:embed="rId4" cstate="print"/>
          <a:stretch>
            <a:fillRect/>
          </a:stretch>
        </p:blipFill>
        <p:spPr>
          <a:xfrm>
            <a:off x="6610110" y="5707117"/>
            <a:ext cx="1951366" cy="1037772"/>
          </a:xfrm>
          <a:prstGeom prst="rect">
            <a:avLst/>
          </a:prstGeom>
        </p:spPr>
      </p:pic>
    </p:spTree>
    <p:extLst>
      <p:ext uri="{BB962C8B-B14F-4D97-AF65-F5344CB8AC3E}">
        <p14:creationId xmlns:p14="http://schemas.microsoft.com/office/powerpoint/2010/main" val="419937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9619" y="57567"/>
            <a:ext cx="8229600" cy="736600"/>
          </a:xfrm>
          <a:prstGeom prst="rect">
            <a:avLst/>
          </a:prstGeom>
          <a:noFill/>
        </p:spPr>
        <p:txBody>
          <a:bodyPr wrap="square" anchor="ctr"/>
          <a:lstStyle>
            <a:lvl1pPr lvl="0">
              <a:defRPr/>
            </a:lvl1pPr>
          </a:lstStyle>
          <a:p>
            <a:pPr lvl="0" algn="ctr"/>
            <a:r>
              <a:rPr dirty="0"/>
              <a:t>State</a:t>
            </a:r>
            <a:r>
              <a:rPr lang="en-US" dirty="0"/>
              <a:t> Areas</a:t>
            </a:r>
            <a:r>
              <a:rPr dirty="0"/>
              <a:t> v</a:t>
            </a:r>
            <a:r>
              <a:rPr lang="en-US" dirty="0"/>
              <a:t>s</a:t>
            </a:r>
            <a:r>
              <a:rPr dirty="0"/>
              <a:t>. National </a:t>
            </a:r>
            <a:r>
              <a:rPr lang="en-US" dirty="0"/>
              <a:t>Areas</a:t>
            </a:r>
            <a:endParaRPr dirty="0"/>
          </a:p>
        </p:txBody>
      </p:sp>
      <p:sp>
        <p:nvSpPr>
          <p:cNvPr id="6" name="TextBox 5"/>
          <p:cNvSpPr txBox="1"/>
          <p:nvPr/>
        </p:nvSpPr>
        <p:spPr>
          <a:xfrm>
            <a:off x="371306" y="6421026"/>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5B288ADB-736D-45D2-9E69-E8C080ECDF49}"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FHWA_horizontal_20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511" y="683506"/>
            <a:ext cx="1941689" cy="763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1 &amp; 6 year plan logoCS1-2.emf"/>
          <p:cNvPicPr>
            <a:picLocks noChangeAspect="1"/>
          </p:cNvPicPr>
          <p:nvPr/>
        </p:nvPicPr>
        <p:blipFill>
          <a:blip r:embed="rId4" cstate="print"/>
          <a:stretch>
            <a:fillRect/>
          </a:stretch>
        </p:blipFill>
        <p:spPr>
          <a:xfrm>
            <a:off x="1507383" y="794167"/>
            <a:ext cx="1152732" cy="613044"/>
          </a:xfrm>
          <a:prstGeom prst="rect">
            <a:avLst/>
          </a:prstGeom>
        </p:spPr>
      </p:pic>
      <p:sp>
        <p:nvSpPr>
          <p:cNvPr id="10" name="Text Placeholder 2"/>
          <p:cNvSpPr txBox="1">
            <a:spLocks noGrp="1"/>
          </p:cNvSpPr>
          <p:nvPr>
            <p:ph type="body" idx="1"/>
          </p:nvPr>
        </p:nvSpPr>
        <p:spPr>
          <a:xfrm>
            <a:off x="457759" y="1336678"/>
            <a:ext cx="3408847" cy="3827506"/>
          </a:xfrm>
          <a:prstGeom prst="rect">
            <a:avLst/>
          </a:prstGeom>
          <a:noFill/>
        </p:spPr>
        <p:txBody>
          <a:bodyPr wrap="square" anchor="t"/>
          <a:lstStyle>
            <a:lvl1pPr lvl="0">
              <a:defRPr/>
            </a:lvl1pPr>
          </a:lstStyle>
          <a:p>
            <a:pPr marL="0" algn="ctr">
              <a:buNone/>
            </a:pPr>
            <a:r>
              <a:rPr lang="en-US" u="sng" dirty="0">
                <a:latin typeface="Calibri"/>
              </a:rPr>
              <a:t>State System</a:t>
            </a:r>
            <a:r>
              <a:rPr sz="2400" dirty="0">
                <a:latin typeface="Calibri"/>
              </a:rPr>
              <a:t> </a:t>
            </a:r>
          </a:p>
          <a:p>
            <a:pPr marL="0" algn="ctr">
              <a:buNone/>
            </a:pPr>
            <a:r>
              <a:rPr lang="en-US" sz="2400" dirty="0">
                <a:latin typeface="Calibri"/>
              </a:rPr>
              <a:t>Various State Statutes</a:t>
            </a:r>
          </a:p>
          <a:p>
            <a:pPr marL="0">
              <a:buNone/>
            </a:pPr>
            <a:endParaRPr lang="en-US" sz="2400" dirty="0">
              <a:latin typeface="Calibri"/>
            </a:endParaRPr>
          </a:p>
          <a:p>
            <a:pPr marL="0">
              <a:buNone/>
            </a:pPr>
            <a:endParaRPr sz="2400" dirty="0">
              <a:latin typeface="Calibri"/>
            </a:endParaRPr>
          </a:p>
          <a:p>
            <a:pPr marL="0" indent="0" algn="ctr">
              <a:spcBef>
                <a:spcPts val="300"/>
              </a:spcBef>
              <a:buNone/>
            </a:pPr>
            <a:r>
              <a:rPr lang="en-US" sz="3600" dirty="0">
                <a:latin typeface="Calibri"/>
              </a:rPr>
              <a:t>Municipal</a:t>
            </a:r>
          </a:p>
          <a:p>
            <a:pPr marL="0" indent="0" algn="ctr">
              <a:spcBef>
                <a:spcPts val="300"/>
              </a:spcBef>
              <a:buNone/>
            </a:pPr>
            <a:endParaRPr lang="en-US" sz="1000" dirty="0">
              <a:latin typeface="Calibri"/>
            </a:endParaRPr>
          </a:p>
          <a:p>
            <a:pPr algn="ctr">
              <a:spcBef>
                <a:spcPts val="300"/>
              </a:spcBef>
            </a:pPr>
            <a:r>
              <a:rPr lang="en-US" sz="2400" dirty="0">
                <a:latin typeface="Calibri"/>
              </a:rPr>
              <a:t>Corporate Limits</a:t>
            </a:r>
            <a:endParaRPr sz="2400" dirty="0">
              <a:latin typeface="Calibri"/>
            </a:endParaRPr>
          </a:p>
        </p:txBody>
      </p:sp>
      <p:sp>
        <p:nvSpPr>
          <p:cNvPr id="11" name="Text Placeholder 3"/>
          <p:cNvSpPr txBox="1">
            <a:spLocks/>
          </p:cNvSpPr>
          <p:nvPr/>
        </p:nvSpPr>
        <p:spPr>
          <a:xfrm>
            <a:off x="4578666" y="1336677"/>
            <a:ext cx="4469539" cy="5337175"/>
          </a:xfrm>
          <a:prstGeom prst="rect">
            <a:avLst/>
          </a:prstGeom>
          <a:noFill/>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marR="0" lvl="0" indent="-342891" algn="ctr"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0" cap="none" spc="0" normalizeH="0" baseline="0" noProof="0" dirty="0">
                <a:ln>
                  <a:noFill/>
                </a:ln>
                <a:solidFill>
                  <a:srgbClr val="000000"/>
                </a:solidFill>
                <a:effectLst/>
                <a:uLnTx/>
                <a:uFillTx/>
                <a:latin typeface="Calibri"/>
                <a:ea typeface="+mn-ea"/>
                <a:cs typeface="+mn-cs"/>
              </a:rPr>
              <a:t>National System</a:t>
            </a:r>
          </a:p>
          <a:p>
            <a:pPr marL="0" marR="0" lvl="0" indent="-342891"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mn-ea"/>
                <a:cs typeface="+mn-cs"/>
              </a:rPr>
              <a:t>23 U.S.C. 101(a), 23 CFR 470.105</a:t>
            </a:r>
          </a:p>
          <a:p>
            <a:pPr marL="0" marR="0" lvl="0" indent="-342891"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mn-ea"/>
                <a:cs typeface="+mn-cs"/>
              </a:rPr>
              <a:t>Federal Aid Policy Guide Chapter 4</a:t>
            </a:r>
          </a:p>
          <a:p>
            <a:pPr marL="0" marR="0" lvl="0" indent="-342891"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3600" b="0" i="0" u="none" strike="noStrike" kern="0" cap="none" spc="0" normalizeH="0" baseline="0" noProof="0" dirty="0">
                <a:ln>
                  <a:noFill/>
                </a:ln>
                <a:solidFill>
                  <a:srgbClr val="000000"/>
                </a:solidFill>
                <a:effectLst/>
                <a:uLnTx/>
                <a:uFillTx/>
                <a:latin typeface="Calibri"/>
                <a:ea typeface="+mn-ea"/>
                <a:cs typeface="+mn-cs"/>
              </a:rPr>
              <a:t>Urban</a:t>
            </a:r>
          </a:p>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Calibri"/>
              <a:ea typeface="+mn-ea"/>
              <a:cs typeface="+mn-cs"/>
            </a:endParaRPr>
          </a:p>
          <a:p>
            <a:pPr marL="742932" marR="0" lvl="1" indent="-285744"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ysClr val="windowText" lastClr="000000"/>
                </a:solidFill>
                <a:effectLst/>
                <a:uLnTx/>
                <a:uFillTx/>
                <a:latin typeface="Calibri"/>
                <a:ea typeface="+mn-ea"/>
                <a:cs typeface="+mn-cs"/>
              </a:rPr>
              <a:t>Dense development</a:t>
            </a:r>
          </a:p>
          <a:p>
            <a:pPr marL="742932" marR="0" lvl="1" indent="-285744"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ysClr val="windowText" lastClr="000000"/>
                </a:solidFill>
                <a:effectLst/>
                <a:uLnTx/>
                <a:uFillTx/>
                <a:latin typeface="Calibri"/>
                <a:ea typeface="+mn-ea"/>
                <a:cs typeface="+mn-cs"/>
              </a:rPr>
              <a:t>Determined by census</a:t>
            </a:r>
          </a:p>
          <a:p>
            <a:pPr marL="742932" marR="0" lvl="1" indent="-285744" algn="l" defTabSz="914400" rtl="0" eaLnBrk="1" fontAlgn="auto" latinLnBrk="0" hangingPunct="1">
              <a:lnSpc>
                <a:spcPct val="100000"/>
              </a:lnSpc>
              <a:spcBef>
                <a:spcPts val="0"/>
              </a:spcBef>
              <a:spcAft>
                <a:spcPts val="0"/>
              </a:spcAft>
              <a:buClrTx/>
              <a:buSzTx/>
              <a:buFontTx/>
              <a:buChar char="•"/>
              <a:tabLst/>
              <a:defRPr/>
            </a:pP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Populations 5,000 and more</a:t>
            </a:r>
          </a:p>
          <a:p>
            <a:pPr marL="742932" marR="0" lvl="1" indent="-285744"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ysClr val="windowText" lastClr="000000"/>
                </a:solidFill>
                <a:effectLst/>
                <a:uLnTx/>
                <a:uFillTx/>
                <a:latin typeface="Calibri"/>
                <a:ea typeface="+mn-ea"/>
                <a:cs typeface="+mn-cs"/>
              </a:rPr>
              <a:t>Local and State officials decide, US Secretary of Transportation approves</a:t>
            </a:r>
          </a:p>
        </p:txBody>
      </p:sp>
    </p:spTree>
    <p:extLst>
      <p:ext uri="{BB962C8B-B14F-4D97-AF65-F5344CB8AC3E}">
        <p14:creationId xmlns:p14="http://schemas.microsoft.com/office/powerpoint/2010/main" val="10122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88"/>
            <a:ext cx="9144000" cy="1333902"/>
          </a:xfrm>
        </p:spPr>
        <p:txBody>
          <a:bodyPr/>
          <a:lstStyle/>
          <a:p>
            <a:r>
              <a:rPr lang="en-US" dirty="0"/>
              <a:t>Urban Areas (National System)</a:t>
            </a:r>
            <a:br>
              <a:rPr lang="en-US" dirty="0"/>
            </a:br>
            <a:r>
              <a:rPr lang="en-US" sz="3200" dirty="0"/>
              <a:t>as of 2016</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53690"/>
            <a:ext cx="9144000" cy="491697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49187"/>
            <a:ext cx="9144000" cy="4916974"/>
          </a:xfrm>
          <a:prstGeom prst="rect">
            <a:avLst/>
          </a:prstGeom>
        </p:spPr>
      </p:pic>
    </p:spTree>
    <p:extLst>
      <p:ext uri="{BB962C8B-B14F-4D97-AF65-F5344CB8AC3E}">
        <p14:creationId xmlns:p14="http://schemas.microsoft.com/office/powerpoint/2010/main" val="239366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TAP_2016B_1">
  <a:themeElements>
    <a:clrScheme name="Custom 1">
      <a:dk1>
        <a:sysClr val="windowText" lastClr="000000"/>
      </a:dk1>
      <a:lt1>
        <a:sysClr val="window" lastClr="FFFFFF"/>
      </a:lt1>
      <a:dk2>
        <a:srgbClr val="1F497D"/>
      </a:dk2>
      <a:lt2>
        <a:srgbClr val="EEECE1"/>
      </a:lt2>
      <a:accent1>
        <a:srgbClr val="BE0C27"/>
      </a:accent1>
      <a:accent2>
        <a:srgbClr val="8D8E8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30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LTAP_2016B_1.potx</Template>
  <TotalTime>2237</TotalTime>
  <Words>6675</Words>
  <Application>Microsoft Office PowerPoint</Application>
  <PresentationFormat>On-screen Show (4:3)</PresentationFormat>
  <Paragraphs>733</Paragraphs>
  <Slides>35</Slides>
  <Notes>35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35</vt:i4>
      </vt:variant>
    </vt:vector>
  </HeadingPairs>
  <TitlesOfParts>
    <vt:vector size="46" baseType="lpstr">
      <vt:lpstr>Arial</vt:lpstr>
      <vt:lpstr>Arial Black</vt:lpstr>
      <vt:lpstr>Calibri</vt:lpstr>
      <vt:lpstr>Montserrat</vt:lpstr>
      <vt:lpstr>Roboto Light</vt:lpstr>
      <vt:lpstr>Wingdings</vt:lpstr>
      <vt:lpstr>LTAP_2016B_1</vt:lpstr>
      <vt:lpstr>57_Default Design</vt:lpstr>
      <vt:lpstr>230_Default Design</vt:lpstr>
      <vt:lpstr>2_NDOT Theme - Standard Size</vt:lpstr>
      <vt:lpstr>Office Theme</vt:lpstr>
      <vt:lpstr>Managing Nebraska’s Roads and Streets</vt:lpstr>
      <vt:lpstr>General Outline</vt:lpstr>
      <vt:lpstr>Standards – What Standards?</vt:lpstr>
      <vt:lpstr>Why do you Need to Know the Standards? </vt:lpstr>
      <vt:lpstr>Why Have Standards? </vt:lpstr>
      <vt:lpstr>2016 Design Standards</vt:lpstr>
      <vt:lpstr>Standards   Are These True?</vt:lpstr>
      <vt:lpstr>State Areas vs. National Areas</vt:lpstr>
      <vt:lpstr>Urban Areas (National System) as of 2016</vt:lpstr>
      <vt:lpstr>3R Thresholds ------------------------------------------------------------------------------------------  Defined By Scope of Work for: </vt:lpstr>
      <vt:lpstr>Design Speed</vt:lpstr>
      <vt:lpstr>Design Speed</vt:lpstr>
      <vt:lpstr>CONSTRAINED SITUATIONS</vt:lpstr>
      <vt:lpstr>Horizontal Alignment</vt:lpstr>
      <vt:lpstr>      Vertical Alignment</vt:lpstr>
      <vt:lpstr>Maximum Grade</vt:lpstr>
      <vt:lpstr>PowerPoint Presentation</vt:lpstr>
      <vt:lpstr>Horizontal Clear Zone (HCZ)</vt:lpstr>
      <vt:lpstr>PowerPoint Presentation</vt:lpstr>
      <vt:lpstr>Horizontal Clear Zone</vt:lpstr>
      <vt:lpstr>PowerPoint Presentation</vt:lpstr>
      <vt:lpstr>PowerPoint Presentation</vt:lpstr>
      <vt:lpstr>3R Standards Safety Conscious Design</vt:lpstr>
      <vt:lpstr>Cost Effective Analysis when considering safety improvements</vt:lpstr>
      <vt:lpstr>Cost Effective Analysis (cont’d)</vt:lpstr>
      <vt:lpstr>Crash History Duration</vt:lpstr>
      <vt:lpstr>Low Water Stream Crossings and Fords</vt:lpstr>
      <vt:lpstr>Low Water Stream Crossings and Fords Some Considerations</vt:lpstr>
      <vt:lpstr>Low Water Stream Crossings and Fords Risks</vt:lpstr>
      <vt:lpstr>Exercises</vt:lpstr>
      <vt:lpstr>Friend South Project (Saline Co)</vt:lpstr>
      <vt:lpstr>In McCook</vt:lpstr>
      <vt:lpstr>Petersburg Northeast (Boone Co)</vt:lpstr>
      <vt:lpstr>Your Road or Street?</vt:lpstr>
      <vt:lpstr>Classification and Standards</vt:lpstr>
    </vt:vector>
  </TitlesOfParts>
  <Company>UNL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Course</dc:title>
  <dc:creator>James Wilkinson</dc:creator>
  <cp:keywords>NBCS, Standards, MDS, NDOT, LTAP, 428 NAC 2, 428NAC2</cp:keywords>
  <cp:lastModifiedBy>Hasterlo, Barbara</cp:lastModifiedBy>
  <cp:revision>151</cp:revision>
  <dcterms:created xsi:type="dcterms:W3CDTF">2015-01-13T15:43:54Z</dcterms:created>
  <dcterms:modified xsi:type="dcterms:W3CDTF">2023-02-07T15:41:47Z</dcterms:modified>
  <cp:category>Instruction</cp:category>
</cp:coreProperties>
</file>