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8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90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0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7" r:id="rId5"/>
  </p:sldMasterIdLst>
  <p:notesMasterIdLst>
    <p:notesMasterId r:id="rId172"/>
  </p:notesMasterIdLst>
  <p:handoutMasterIdLst>
    <p:handoutMasterId r:id="rId173"/>
  </p:handoutMasterIdLst>
  <p:sldIdLst>
    <p:sldId id="438" r:id="rId6"/>
    <p:sldId id="258" r:id="rId7"/>
    <p:sldId id="420" r:id="rId8"/>
    <p:sldId id="261" r:id="rId9"/>
    <p:sldId id="272" r:id="rId10"/>
    <p:sldId id="273" r:id="rId11"/>
    <p:sldId id="274" r:id="rId12"/>
    <p:sldId id="413" r:id="rId13"/>
    <p:sldId id="445" r:id="rId14"/>
    <p:sldId id="446" r:id="rId15"/>
    <p:sldId id="290" r:id="rId16"/>
    <p:sldId id="262" r:id="rId17"/>
    <p:sldId id="263" r:id="rId18"/>
    <p:sldId id="264" r:id="rId19"/>
    <p:sldId id="266" r:id="rId20"/>
    <p:sldId id="267" r:id="rId21"/>
    <p:sldId id="418" r:id="rId22"/>
    <p:sldId id="268" r:id="rId23"/>
    <p:sldId id="269" r:id="rId24"/>
    <p:sldId id="275" r:id="rId25"/>
    <p:sldId id="276" r:id="rId26"/>
    <p:sldId id="277" r:id="rId27"/>
    <p:sldId id="278" r:id="rId28"/>
    <p:sldId id="421" r:id="rId29"/>
    <p:sldId id="279" r:id="rId30"/>
    <p:sldId id="280" r:id="rId31"/>
    <p:sldId id="281" r:id="rId32"/>
    <p:sldId id="400" r:id="rId33"/>
    <p:sldId id="282" r:id="rId34"/>
    <p:sldId id="283" r:id="rId35"/>
    <p:sldId id="401" r:id="rId36"/>
    <p:sldId id="284" r:id="rId37"/>
    <p:sldId id="285" r:id="rId38"/>
    <p:sldId id="439" r:id="rId39"/>
    <p:sldId id="286" r:id="rId40"/>
    <p:sldId id="287" r:id="rId41"/>
    <p:sldId id="288" r:id="rId42"/>
    <p:sldId id="403" r:id="rId43"/>
    <p:sldId id="292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416" r:id="rId52"/>
    <p:sldId id="415" r:id="rId53"/>
    <p:sldId id="417" r:id="rId54"/>
    <p:sldId id="301" r:id="rId55"/>
    <p:sldId id="302" r:id="rId56"/>
    <p:sldId id="404" r:id="rId57"/>
    <p:sldId id="257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422" r:id="rId77"/>
    <p:sldId id="423" r:id="rId78"/>
    <p:sldId id="322" r:id="rId79"/>
    <p:sldId id="323" r:id="rId80"/>
    <p:sldId id="324" r:id="rId81"/>
    <p:sldId id="325" r:id="rId82"/>
    <p:sldId id="327" r:id="rId83"/>
    <p:sldId id="328" r:id="rId84"/>
    <p:sldId id="326" r:id="rId85"/>
    <p:sldId id="405" r:id="rId86"/>
    <p:sldId id="406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39" r:id="rId98"/>
    <p:sldId id="340" r:id="rId99"/>
    <p:sldId id="341" r:id="rId100"/>
    <p:sldId id="342" r:id="rId101"/>
    <p:sldId id="343" r:id="rId102"/>
    <p:sldId id="344" r:id="rId103"/>
    <p:sldId id="345" r:id="rId104"/>
    <p:sldId id="346" r:id="rId105"/>
    <p:sldId id="347" r:id="rId106"/>
    <p:sldId id="407" r:id="rId107"/>
    <p:sldId id="348" r:id="rId108"/>
    <p:sldId id="349" r:id="rId109"/>
    <p:sldId id="350" r:id="rId110"/>
    <p:sldId id="351" r:id="rId111"/>
    <p:sldId id="352" r:id="rId112"/>
    <p:sldId id="353" r:id="rId113"/>
    <p:sldId id="354" r:id="rId114"/>
    <p:sldId id="355" r:id="rId115"/>
    <p:sldId id="356" r:id="rId116"/>
    <p:sldId id="357" r:id="rId117"/>
    <p:sldId id="358" r:id="rId118"/>
    <p:sldId id="359" r:id="rId119"/>
    <p:sldId id="360" r:id="rId120"/>
    <p:sldId id="408" r:id="rId121"/>
    <p:sldId id="409" r:id="rId122"/>
    <p:sldId id="361" r:id="rId123"/>
    <p:sldId id="362" r:id="rId124"/>
    <p:sldId id="363" r:id="rId125"/>
    <p:sldId id="364" r:id="rId126"/>
    <p:sldId id="365" r:id="rId127"/>
    <p:sldId id="366" r:id="rId128"/>
    <p:sldId id="367" r:id="rId129"/>
    <p:sldId id="369" r:id="rId130"/>
    <p:sldId id="370" r:id="rId131"/>
    <p:sldId id="368" r:id="rId132"/>
    <p:sldId id="371" r:id="rId133"/>
    <p:sldId id="435" r:id="rId134"/>
    <p:sldId id="372" r:id="rId135"/>
    <p:sldId id="436" r:id="rId136"/>
    <p:sldId id="374" r:id="rId137"/>
    <p:sldId id="410" r:id="rId138"/>
    <p:sldId id="375" r:id="rId139"/>
    <p:sldId id="376" r:id="rId140"/>
    <p:sldId id="378" r:id="rId141"/>
    <p:sldId id="379" r:id="rId142"/>
    <p:sldId id="380" r:id="rId143"/>
    <p:sldId id="381" r:id="rId144"/>
    <p:sldId id="382" r:id="rId145"/>
    <p:sldId id="396" r:id="rId146"/>
    <p:sldId id="397" r:id="rId147"/>
    <p:sldId id="399" r:id="rId148"/>
    <p:sldId id="424" r:id="rId149"/>
    <p:sldId id="398" r:id="rId150"/>
    <p:sldId id="425" r:id="rId151"/>
    <p:sldId id="426" r:id="rId152"/>
    <p:sldId id="384" r:id="rId153"/>
    <p:sldId id="385" r:id="rId154"/>
    <p:sldId id="386" r:id="rId155"/>
    <p:sldId id="387" r:id="rId156"/>
    <p:sldId id="440" r:id="rId157"/>
    <p:sldId id="441" r:id="rId158"/>
    <p:sldId id="389" r:id="rId159"/>
    <p:sldId id="427" r:id="rId160"/>
    <p:sldId id="390" r:id="rId161"/>
    <p:sldId id="391" r:id="rId162"/>
    <p:sldId id="428" r:id="rId163"/>
    <p:sldId id="392" r:id="rId164"/>
    <p:sldId id="442" r:id="rId165"/>
    <p:sldId id="444" r:id="rId166"/>
    <p:sldId id="433" r:id="rId167"/>
    <p:sldId id="434" r:id="rId168"/>
    <p:sldId id="432" r:id="rId169"/>
    <p:sldId id="377" r:id="rId170"/>
    <p:sldId id="303" r:id="rId17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0"/>
    <a:srgbClr val="F5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109D1F-C824-4688-8D16-4AF9B8C3D3FA}" v="60" dt="2021-05-04T16:11:58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tableStyles" Target="tableStyles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microsoft.com/office/2016/11/relationships/changesInfo" Target="changesInfos/changesInfo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presProps" Target="presProps.xml"/><Relationship Id="rId179" Type="http://schemas.microsoft.com/office/2015/10/relationships/revisionInfo" Target="revisionInfo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viewProps" Target="viewProps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theme" Target="theme/theme1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yllis Schwab" userId="e24fc383-58fb-4b6b-9902-6875ab24ca18" providerId="ADAL" clId="{32109D1F-C824-4688-8D16-4AF9B8C3D3FA}"/>
    <pc:docChg chg="modSld">
      <pc:chgData name="Phyllis Schwab" userId="e24fc383-58fb-4b6b-9902-6875ab24ca18" providerId="ADAL" clId="{32109D1F-C824-4688-8D16-4AF9B8C3D3FA}" dt="2021-05-04T16:11:58.122" v="56" actId="20577"/>
      <pc:docMkLst>
        <pc:docMk/>
      </pc:docMkLst>
      <pc:sldChg chg="modSp mod">
        <pc:chgData name="Phyllis Schwab" userId="e24fc383-58fb-4b6b-9902-6875ab24ca18" providerId="ADAL" clId="{32109D1F-C824-4688-8D16-4AF9B8C3D3FA}" dt="2021-05-04T16:11:58.122" v="56" actId="20577"/>
        <pc:sldMkLst>
          <pc:docMk/>
          <pc:sldMk cId="4085549473" sldId="377"/>
        </pc:sldMkLst>
        <pc:spChg chg="mod">
          <ac:chgData name="Phyllis Schwab" userId="e24fc383-58fb-4b6b-9902-6875ab24ca18" providerId="ADAL" clId="{32109D1F-C824-4688-8D16-4AF9B8C3D3FA}" dt="2021-05-04T16:11:58.122" v="56" actId="20577"/>
          <ac:spMkLst>
            <pc:docMk/>
            <pc:sldMk cId="4085549473" sldId="377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9D4B9FF2-D172-4CD2-B990-758C878690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5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325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7B5763F9-BB9C-4ECB-8398-D92BA41F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79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7:33:11.261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0 108 0,'27'0'219,"1"0"-188,-1 0-15,0 0-16,1 0 16,-1 0-1,0 0 1,1 0-1,-1 0 1,0 0 0,0 0-1,1 0 1,-1 0 46,0 0-46,1 0 0,-1 0 62,0 0-63,-27-27 1,28-1 31,-1 28-31,0 0-16,1 0 62,-1-27 16,0 27 47,0 0-109,1 0 31,-1-27 140,0 27-156,1 0 63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40:01.129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575 224 0,'0'-28'94,"27"28"-94,0 0 16,1-27 15,-1 27 0,0 0-31,1 0 16,-1 0 0,0 0-1,1 0 1,-1 0-1,0 0 1,-27 27-16,28-27 16,-1 0-1,0 0 1,1 28 0,-1-28-16,0 0 15,0 0-15,1 0 47,-1 0-31,0 0-1,1 0-15,-1 0 63,28 27-48,-55 0-15,27-27 16,0 0 15,1 0-15,-1 28-16,0-28 62,-27 27-46,28 0 0,-1-27-16,27 28 0,-26-1 15,-1-27-15,0 27 16,1 0 46,-1-27-46,-27 28-16,27-28 16,-27 27-1,28-27-15,-28 27 16,27-27-16,0 28 16,1-1-1,-56-27 141,1 0-109,0 0-15,-28-27-17,28 27 1,-1 0-1,1 0-15,0-28 16,-1 28 0,1 0-1,0 0 1,0 0 0,-1 0-1,1 0 126,0 0-126,-28 0-15,0 0 16,28 0-16,-28 0 16,28 0-1,0 0-15,-1 0 16,1 28 0,0-28-16,0 0 15,-55 0-15,27 0 16,0 0-16,1 0 15,-1 0-15,0 0 16,28 0-16,0 0 78,0 0-62,-28 27-1,0 0-15,28-27 16,0 0 31,-1 0 0,-26-27-32,-1 27-15,-27-27 16,28-1-16,54 1 297,0 0-281,0-1-16,0 1 15,0 0-15,0 0 16,0-1 46,0-26-46,0 26 0,0 1-1,-28 27 16,28-27 32,0-1-47,-27 28-16,27-27 15,-27 27 48,27-27-48,-28-1 1,28 1 15,28 27 79,-1 0-95,0 0 126,28 0-79,-28 0-46,0 0 0,1 0-1,-1 0-15,0 0 16,1-27-1,-1 27 32,0 0-31,1-28-16,26 28 16,1-27-16,-28 27 15,1 0 1,-1 0 78,27 0-94,-26 0 15,-1 0 16,0 0 1,1 0 30,-1 0-46,0 0-1,1 0-15,54 0 16,-28 0-16,1 0 16,-1 0-16,1 0 15,0 0-15,-1 0 16,28 0-16,-82 27 16,28-27-16,-1 0 31,-27 28-31,27-28 31,1 0-31,26 0 16,-27 0-16,1 0 15,-1 0-15,0 0 16,1 0 93,-28 27-109,27-27 16,0 0 31,1 0-32,-1 0 17,-27 27-32,27-27 15,-27 28 17,28-28-32,-1 0 15,0 0 1,0 0-1,1 0 64,-28 27 124,0 0-203,0 1 15,0-1 1,0 0 0,0 1 15,0-1 31,0 0-62,-28-27 16,28 28-16,0-1 31,0 0 16,-27 0-31,27 1-16,0-1 15,0 0 1,0 1 0,0-1-1,0 0 188,0 1-187,-27-28 0,27 27-1,-27-27 1,-1 0-1,28 27 1,-27 1 62,0-28-15,27 27-32,-55-27 47,55 27-62,-27-27-16,-1 0 31,1 0-15,0 28-16,-1-28 15,28 27 1,-27-27-16,0 0 15,0 0-15,27 27 16,-28-27-16,1 0 63,-28 0-48,1 0-15,-1 27 16,0-27-16,1 0 15,26 0-15,1 0 16,0 0-16,0 0 16,-1 0-1,1 0 1,0 0 15,-1 0-15,28-27-1,-27 27 48,0 0-1,-1-27-46,1 27 0,0 0 15,-1 0-15,1 0-1,-28 0 1,1 0-1,-1 0-15,28 0 16,0-27 0,-1 27 77,1 0-46,0 0 47,-55 0-94,0 0 16,27 0-16,28 0 15,0 0-15,-1 0 110,1 0-17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40:04.089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8 0,'28'0'109,"-1"0"-93,0 0 0,1 0 31,-1 27-47,0-27 15,28 0-15,-1 0 16,1 0-16,0 27 15,-1 1-15,28-28 16,-27 0-16,0 0 16,-28 27-16,0-27 218,0 0-202,1 0 0,-1 0-16,0 0 15,28 0 1,0 0 0,-1 0-16,28 0 15,0 0-15,0 0 16,-27 0-16,-28 0 15,0 0-15,1 0 110,-1-27-16,0 27-79,1 0 1,-28-28-16,27 28 62,0 0-46,1 0-16,-1-27 16,0 0 15,28 27 63,-28 0-79,0 0 1,1 0-16,-1 0 78,0 0-62,1 0-1,-1 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40:10.430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 0,'55'0'156,"27"0"-156,-28 0 16,1 0-16,-1 28 16,1-1-16,-28-27 31,1 0 0,26 27-31,28 1 16,0-1-16,0-27 15,-27 27-15,-28-27 16,0 28-16,1-28 94,26 27-94,-26-27 15,26 27 1,28-27 0,-54 0-16,-1 0 15,0 0-15,0 0 94,1 0-94,-1 0 0,0-27 94,28 27-1,-28-27-61,1-1 30,-28 1-62,27 27 47,0 0-16,-27-27-31,28 27 32,-28-28-17,27 28-15,0 0 31,1 0-15,-1 0 15,0 0-31,0 0 32,1 0-1,-1-27-16,0 27-15,1-27 0,-1 27 16,-27 27 265,0 0-265,-27-27-16,-1 28 16,1-28-1,27 27 1,-27-27-1,27 27 1,0 1 0,0-1-1,0 0-15,0 0 32,-28-27 93,1 0-110,0 0 1,0 0-1,-1 0 48,1 0-47,0 0-1,-1 0 1,1 0-1,0 0 1,-1 0 15,1 0-15,0 0-16,-1 0 16,1 0-16,0 0 62,-28 0-46,1 0-16,-1 0 0,0 0 15,-27-27-15,0 0 16,0 27 0,28-27-16,54-1 15,-27 28-15,-1 0 47,-26 0 0,26-27-47,1 27 0,0 0 16,-1 0 124,-26 0-46,26 0-94,1 27 16,0-27-1,-1 0 1,1 0 15,0 0 47,27 28-78,-27-28 0,-1 0 16,28 27 124,0 0-124,0 0 62,0 1-15,-27-28 202,-55 0-249,55 0-16,-1 0 16,1 0-1,27-28 141,0 1-156,0 0 79,27 27-64,-27-27 1,28 27-16,-28-28 15,27 1 32,0 27-47,1-27 16,-1 27-16,-27-28 16,27 28-16,1-27 15,-1 27 1,-27-27-1,27 27 1,0-28 0,1 28-1,26 0-15,1 0 16,-28 0-16,1 0 16,-1 0-16,0 0 15,1 0-15,-1 0 78,28 0-46,-28 0-32,0 0 93,0 0-77,-27 28-16,28-1 16,-1-27 30,0 0-14,1 0-17,-28 27-15,27-27 16,0 28 0,1-1-1,-1-27 32,0 0 47,1 0-79,-1 0 1,0-27 15,1-1 172,-1 28-187,27-27-16,-26 0 16,-1 27-16,-27 27 140,0 0-140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40:15.747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83 35 0,'55'-27'94,"-28"27"-94,0 0 15,1 0-15,26 0 16,1 0-16,0 0 15,27 0-15,-1 0 16,1 0-16,0 0 16,-27 0-16,0 0 15,-28 0-15,0 0 16,0 0 125,1 0-141,-1 0 78,0 27-78,28-27 15,0 0-15,-28 27 16,0-27-16,1 0 16,-1 0 46,0 0-46,1 0 62,-1 0-78,0 0 31,0 0-15,1 0-1,-1 0-15,0 0 78,1 0-62,-1 0 0,0 0-16,1 0 62,-1 0-31,0 0-15,1-27-16,-1 27 47,0 0 31,1 0 63,-28 27-16,0 1-110,0-1 17,0 0-1,27-27 31,-27 28 110,0-1-141,0 0 1,0 0 124,0 1-94,-27-28 204,27-28-235,-28 28 1,1 0 61,0 0-61,-1 0-17,1 0 1,0 0-1,-1 0 32,1 0-31,27 28 0,-27-28-16,27 27 15,-28-27 1,28 27-16,-27-27 15,0 28 64,-1-28-64,-26 0-15,27 0 16,-1 0 15,1 0-31,0 0 16,-1 0-1,1 0 1,0 0 0,-1 0 15,1 0-16,0 0 1,-1 0 0,1-28-16,0 28 15,-1 0-15,-26 0 16,27 0-16,-1-27 16,1 27-16,27-27 15,-55 27-15,28 0 16,0 0 15,-1 0-15,1 0-16,0-28 31,-1 28-31,1 0 16,0 0-1,0 0 1,-1 0-1,1 0-15,0 0 16,-1 0 0,1 0-1,0 0-15,-1 0 16,-26 28 93,-1-28-93,0 0-16,28 0 16,0 0-16,-28 0 15,55-28 173,28 1 15,-1 0-188,0 27 1,0 0 0,-27-27-16,28 27 15,-28-28-15,27 28 16,0 0-16,1-27 16,26 27-16,1 0 15,0 0-15,-1-27 16,1 27-16,-1 0 15,-26 0-15,-1 0 16,28 0-16,27 0 16,0 0-16,-1 27 15,1-27-15,-54 0 16,-1 0-16,0 0 16,1 0 46,-1 0-46,0 0-16,28 0 15,0 27-15,-28-27 16,0 0-16,0 0 16,1 0-1,-1 0 79,0 0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44:30.27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143 0 0,'28'0'453,"26"0"-343,-26 0-79,-1 0 16,0 0-32,0 0-15,1 0 16,-1 27 15,0-27-31,1 0 188,-1 0-173,0 0-15,-27 27 16,28-27-16,-1 0 16,-27 28-1,27-28-15,1 0 16,-1 27 0,0-27-1,1 0 1,-1 0 93,0 0-93,0 0 78,1 0-79,-1 0 32,0 0-31,1 0 15,-1 0 0,0 0 0,1 0-15,-1-27 0,0 27-1,1 0-15,-1 0 63,0 0-48,1 0 17,-1 0-32,-27-28 15,27 28 1,0 0 15,1 0 0,-1 0-31,0 0 16,1 0 0,-1 0-1,0 0-15,1 0 125,-56 0 78,1 0-187,0 0 0,-1 0-1,1-27 1,0 27 0,-1 0 15,1 0-16,0 0 1,0 0-16,-1 0 31,1 0 1,0 0 108,-1 0-109,1 0 1,0 0-17,-1 0 17,1 0-17,0 0 16,-1 0 1,-26 0-32,-1 27 15,1-27-15,-1 0 0,28 0 16,-1 0 93,1 0-93,0 0 0,-1 0 124,1 0-109,0 28 32,-1-28-47,-26 0-16,26 0 0,-26 0 15,-1 0 1,1 0-16,-1 0 15,28 0 1,-1 0-16,1 0 16,0 27 109,27 0 62,0 1-171,27-1-1,0-27-15,-27 27 125,0 1-31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44:40.46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71 0,'55'0'265,"-28"0"-249,0 0 15,1 0 157,-1 0-17,0 0-155,0 0-16,1 0 16,-1 0-1,0 0 48,1 0-48,-1 0 1,0 0 0,1 0 15,-1 0 31,0 0-46,1 0 0,-1 0 77,0 0-77,1 0 0,-1 0 93,27 0-93,-26 0 46,-1 0 1,0 0-32,1 0 16,-1 0-32,0 0 1,1 0 78,-1 0 15,0 0 219,1 0-125,-1 0-203,0 0 16,1 0 15,-1 0 47,0 0-62,0 0 0,1 0 187,-1 0-109,0 0-79,28 27-15,0-27 16,-28 0-16,28 0 15,-28 0-15,-27 28 16,27-28-16,1 0 156,-1 0-15,0 0-94,-27-28-32,27 28-15,1 0 16,-28-27-16,0 0 203,27 27-187,0 0 62,28 0-62,-28 0-1,1 0 16,-1 27-15,0 0 0,1-27 218,-1 0-156,-27 28-78,27-28 16,0 0-16,1 0 15,26 0 95,-26 0-95,-1 0 48,0 0-47,1 0-16,-1 0 31,0 0 63,1 0-79,-1 0 32,0 0-31,28 27-16,-1-27 15,1 27-15,-28-27 16,1 0 125,-1 0-63,0 0-63,-27-27 1,0 0 46,0-1-46,0 1-16,0 0 63,-27-1 30,0 28 17,-1 0-79,1 0-15,0 0-1,-1 0 1,1 0-1,0 0 32,0 0 16,-1 0-48,1 0 1,0 0 78,-1 28-79,28-1 235,-27-27-187,27 27-63,-27-27 16,-1 28 15,1-28 31,0 0-30,-1 0-17,1 0 95,0 0-95,-1 0 16,1 0 1,0 0 15,0 0-47,-1 0 15,1 0 1,0 0-16,-1 27 15,1-27 64,0 0-48,-1 0-16,1 0 142,0 0-126,-1 0 0,1 0 0,27 27-31,-27-27 16,-28 0-16,1 0 16,-1 0-1,28 0 142,-1 0-126,-26 0-16,26 0-15,-26 0 16,-1 0-16,28 0 16,0 0-1,-1 0-15,28-27 16,-27 27 62,0 0 47,-1 0-109,1 27-16,0-27 15,-1 0 32,-26 0-31,-1 0-16,0 0 15,1 0-15,-1 0 16,1 0-16,26 0 109,1 0-93,-28 0 0,1 0-16,26 0 15,-26 0 79,26 0-94,1 0 16,0 0-16,27-27 468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7-07-25T13:35:26.14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0,'27'26'78,"-27"1"-78,26-27 16,1 0-16,-1 0 16,-26 26-1,27-26-15,-1 0 16,27 0-16,26 0 15,1 0-15,-1 27 16,1-27-16,-1 0 16,0 0-16,1 0 15,-1 0-15,-26 26 16,-27-26-16,1 0 16,26 27 46,-27-27-62,27 0 16,0 0-16,0 0 15,0 0-15,0 0 16,0 0-16,-27 0 16,1 0-1,-1 0 1,1 0 31,-1 0-47,1 0 15,-1 0 48,0 0-32,27 0-15,-26 0-1,-1 0-15,1-27 16,-1 27 0,1-26-16,-1 26 15,1 0-15,-1 0 94,0 0-32,-26-27-62,27 27 16,-1 0 0,27-26 140,-26 26-125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8-02-26T16:15:24.419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1250 21 0,'41'-21'157,"126"21"-142,-42 0-15,-63 0 16,21 0 0,-41 0 62,0 0-78,-1 0 15,1 0 1,41 0-16,-62 0 16,0 0-16,21 0 15,-22 0-15,1 0 16,0 0-1,0 0 1,83 0-16,62 83 16,-82-83-16,61 21 15,-20 20-15,21-20 16,-83-21-16,-1 21 16,-20-21-16,-21 0 62,62 21-46,0 0-1,0-21-15,-62 0 219,21 0-203,-21 0-16,20 0 15,1 0 1,-21 0 62,41 0-62,-20 0-1,-1 0-15,1 0 16,-21 0 78,21 0-79,-22 0-15,22 0 16,0 0 62,-22 0-62,22 0-1,0 0-15,-21 0 16,-1 0-16,64 0 16,-1 0-16,-41 0 15,-1 0-15,1 0 16,0 0-1,-1 0 1,-20 0-16,0 0 16,0 0-16,20 0 15,-20-21 1,21 0 125,-1 21-126,1-21-15,0 21 16,124 0-16,1 0 15,-84 0-15,21 0 16,-62 0-16,-1 0 16,-20 0 62,21 0-63,41 0-15,21 21 16,0 0-16,-41-21 16,-42 21-16,-1-21 140,1 0-108,0 21-17,0-21 1,21 0-1,20 0 95,-41 0-110,0 20 172,41-20-110,-62 21-15,0 0 0,21 0-31,0 0 15,-21-1 78,0 43-78,-42-63-31,0 21 16,22 0-16,-22-21 16,42 20-16,-62 1 15,41 0-15,-21-21 16,0 0 0,22 0-16,-43 21 15,42-21 1,1 0-1,-1 0 1,0 21-16,0-21 16,0 0-16,0 0 31,1 0-31,-22 0 16,21 0-16,-41 0 15,20 0-15,-20 0 16,20 0-16,21 0 15,0 0 1,0 0-16,1 0 16,-1 0-1,-21 0-15,-20 0 16,20 0-16,21 0 16,0 0-16,-20 0 15,-1 0 1,1 0-16,-1 20 15,-62-20-15,62 0 16,-20 0-16,-1 0 16,22 0-16,-43 0 15,-20 0-15,42 0 16,20 0-16,1 0 16,20 0-1,0 0-15,0 0 16,-21 0 15,-20 0-31,20 0 16,-41 0-16,-42 0 15,42 0-15,-84 0 16,42 0 0,63 0-16,-63 0 15,42 0-15,-1 0 16,43 0-16,20 0 94,0 0-79,-20 0-15,-22 0 16,42 0-16,0 0 15,-20 0 17,-22 0-32,-20 0 15,41 0 1,-62 0-16,42 0 16,20 0-16,1 0 15,-1 0-15,21 0 16,0 0 31,0 0-32,-20 0-15,-22 0 16,22 0-16,-1-20 16,0 20-16,22 0 15,-1 0-15,0 0 16,0 0 78,-20 0-79,-1 0-15,-21-21 16,22 0-16,20 21 15,-41-21-15,-1 0 16,21 1 0,22 20-16,-64-21 15,22-21 1,41 42 0,0 0-16,-41-21 15,-1 21 1,1-21-16,-21 21 15,83-20-15,-63 20 79,21 0-64,1 0-15,-22-21 16,-20 21-16,21 0 15,41 0-15,0 0 16,-21 0 218,1 0-140,20 21-78,-21-21-1,21 0 1,1 0-16,-1 0 16,0 41-16,-62-20 15,62-21 1,0 21 62,-41 0-62,41 0-1,0-21 1,0 20 0,0-20-16,0 0 15,1 21 95,-1 0-95,-21 0 1,21 0 15,21-1-31,21 22 109,0-42-93,0 0 0,0 0-1,-21 21 1,20 21 0,1-42-16,21 41 31,-21-41-16,20 42-15,-20-42 16,21 42-16,20-42 16,-20 20-16,-21 1 15,0-21-15,20 21 16,-20 0 93,0-21-109,0 0 16,41 41-16,1-20 47,-22 0-47,1-21 15,0 0-15,-22 21 16,22-21-16,-21 42 16,0-42-1,-21 20-15,62-20 16,21 0 0,-83 21-16,21-21 15,0 0 1,21 0 46,-1 0-62,-20 0 16,21 0 46,-21 0-46,20 0-16,63 0 16,-41 0-16,-42 0 15,-1 0-15,22 0 16,0 0 0,-21 0-16,20 0 15,1 0 1,-21 0-1,-1 0-15,1 0 16,0 0-16,0 0 16,21 0-16,-1 0 15,1 0-15,-1 0 16,22 0-16,-42 0 16,0 0 62,20 0-63,1 0-15,62 0 16,-42 0-16,42 0 16,-20 0-1,-22 0-15,42 0 16,-62 0-16,-21 0 15,0 0-15,20 0 79,-20 0-64,0 0-15,0 0 16,20 0-16,-20 0 62,0 0-46,21 0-16,20 0 16,1 0-16,-22 0 15,42 0-15,-62 0 16,0 0-16,21 0 15,-1 0 48,1 0-47,0 0-16,-22 0 15,22 0-15,21 0 16,-1 0-16,21 0 15,21 0-15,-83 21 16,21-21-16,20 0 94,1 0-79,-1 0-15,63 0 16,-104 0-16,41 21 16,-41-21-16,21 0 78,20 0-63,42 0 1,-20 21 0,-43-21-16,-20 0 78,0 0-63,21 0-15,20 0 16,-20 0 0,-21 0-16,-1 0 15,43 0 32,-22 0-31,-20 0-1,0 0 1,0 0 0,21 0-1,-22 0 1,1 0 15,0 0-31,0 0 31,0 0-31,20 0 16,-20 0 0,21 0-16,-21 0 15,-1 0-15,22 0 16,-21 0-16,21 0 16,20 0-16,-41 0 15,62 0-15,-41 0 16,-21 0-16,-1 0 250,1-21-235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8-02-26T16:21:15.368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167 64 0,'-21'0'110,"42"0"-79,20 0-15,-20 0-16,0 0 15,0 0 1,83 0-16,-42 0 16,42 0-16,-83 0 15,0 0 1,0 0-1,0 0-15,20 0 16,1 0 31,-21 0-47,-1 0 16,85 0-16,-22 0 15,-62 0 1,41 0-16,-20 0 15,-21 0 1,-1 0-16,43 0 16,-21 0-1,-1 0 17,1 0-17,-1 0 1,1 0-16,-21 0 15,0 0-15,20 0 16,43 0 0,-43 0-16,1 0 15,-21 0 63,20 0-78,22 0 16,-1 0-16,1 0 16,-22 0-16,1 0 15,-21 0 1,0 0 15,20 0-15,43 0-1,-43 0 1,-20-20-16,62 20 16,-62 0-1,21 0-15,-1 0 16,43 0 0,-63 0-1,20 0-15,-20 0 16,0 0-1,20 0 1,1 0 15,21 0-31,-22 0 16,1 0-16,-1 0 16,-20 0-16,42 0 15,-22 0 1,-20 0-1,0 0-15,41 0 47,-20 0-47,0 0 16,-1 0 0,-20 0-16,21 0 15,-1 0-15,1 0 16,0 0-16,-21 0 109,20 0-109,1 0 16,0 0-16,20 0 15,42 0-15,-83 0 16,21 0-16,-1 0 16,-20 0-1,0 0 17,20 0-17,-20 0-15,21 0 16,0 0-16,-22 0 31,1 0-31,0 0 16,0 0-16,20 0 62,1 20-46,-21-20-16,21 0 15,20 21 1,-41 0 218,-21 21-234,0-22 16,0 1-16,0 0 16,0 0-16,0 0 15,0 20 1,0 22 0,0-42-16,0 20 46,0-20-30,-21 42 47,21-43-48,0 22 16,-21 20-31,21-41 16,-21 21-16,21 20 16,0 63-16,0-83 15,0 20-15,0-41 16,-20 0 93,-1-21 251,0 0-360,0 0 15,0 0 1,-41-21-16,20 21 16,21 0 30,-41 0-46,20 0 47,1 0 0,20 0-47,-42 0 110,1 0-95,20 0-15,-20 0 16,-21 0-16,62 0 15,-21 0-15,-62 0 16,41 0-16,-41 0 16,84 0-1,-1 0 1,-42 0 78,42 0-94,-41 0 15,41 0-15,0 0 16,-41 0 0,20 0-16,1 0 78,-1 0-47,-20 0-15,-1 0-1,-20 0-15,-42 0 16,62 0-16,-20 0 15,0-21 1,62 21-16,-21 0 0,1 0 16,-1 0-16,21 0 15,-20 0 63,-1 0-78,0 0 16,1 0-16,-22 0 16,-20 0-1,62 0-15,-62 0 32,41 0-17,42-20-15,-62 20 63,41 0-63,-41 0 15,20 0-15,0 0 16,1 0-16,-22 0 16,42 0-1,1 0 1,-22 0-16,0 0 15,21 0 1,-41-21-16,0 21 16,20 0-16,0-42 15,1 42-15,-1 0 16,-21 0-16,22 0 16,20 0-16,0 0 15,0 0-15,-20 0 16,20 0-1,-21 0 142,21 0-157,-62 0 15,42 0-15,-1 0 16,-21 0-16,43 0 16,-22 0-16,0 0 15,-20 0-15,20 0 16,1 0-16,20-21 375,0 0-360,21-20 17,0 20 15,0 0 62,0-20 32,0 20-141,42 0 31,41 21-16,-41-21-15,-1 21 16,1 0 31,-1-21-31,-20 21-16,0 0 15,0 0-15,0 0 47,20 0-47,1-21 16,-21 21-1,41-20 48,-41 20-48,21 0-15,-1 0 16,1 0-16,41 0 16,-62 0-1,21 0-15,20-42 16,-20 42-16,0 0 16,-1 0-1,-20 0-15,0 0 16,20 0 31,22-21-32,-42 21-15,0 0 16,20 0-16,22 0 31,-22-21-31,1 21 16,-21 0-16,0 0 15,20 0 32,-20 0-31,0 0-16,20-20 16,1 20-16,0 0 15,20 0-15,21 0 16,-41 0-16,-21 0 15,0 0-15,41 0 63,1 0-47,41 0-16,21 0 15,0 0-15,0 0 16,-63 0-16,63 0 15,-21 0-15,-42 0 16,-20 0 0,-21 0-1,0 0 63,62 0-78,-62 0 16,0 0-16,-1 0 16,1 0 46,42 0-46,-1 0-16,1 0 15,20 0-15,21 0 16,21 0-16,-21 0 16,63 0-16,-126 41 15,-20-41-15,21 0 94,-21 0-94,20 0 16,1 0-16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7-07-25T15:21:36.70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160 277 0,'37'0'47,"1"0"-31,0 0 0,0-38-1,-38 0 16,38 38-15,0 0-16,0 0 16,0 0-1,0 0 1,0-39 93,0 39-93,-1 0 0,1 0 15,0 0 0,0 0-15,0 0-1,0 0 17,0 0-32,0 0 15,0 0 1,0 0-1,0 0-15,0 0 94,-1 0 16,1 0-110,0 0 15,0 0 1,0 0 15,0 0-15,0 0-1,0 39 1,0-39 0,0 0 15,0 0 109,-1 0-124,1 38 31,0-38-31,0 0-16,0 0 15,0 0 16,0 38 48,0-38-64,0 0 1,0 0 62,0 0-62,-1 0-1,-37 38 110,38-38-109,0 0 93,0 0-62,0 0 62,-38 37-93,38-37 140,0 0-109,-38 38-47,38-38 47,0 0-31,-38-38 312,0 1-313,0-1 1,0 0 0,0 0-1,0-1 1,-38 78 281,0-1-282,0-38 1,0 38 15,0-38-15,0 0 0,0 0 46,38 38-46,-38-38-1,1 0 1,-1 0-16,0 37 16,0-37 93,0 0-93,38 38-1,-38-38 16,0 0 1,0 0-32,38 38 15,-38-38 1,0 0 0,0 0-1,1 0 16,-1 0 63,0 0-94,0 0 16,0 0 15,0 0-15,0 0-1,0 0 32,0 0-31,0 0-1,0 0-15,1 0 16,-1 0 78,0 0-94,0 0 109,0 0-93,0 0 15,0 0 32,0 0-32,0 38-31,0-38 31,0 0-15,0 38-16,1-38 47,37 39-32,-38-39 1,0 0-16,0 0 15,0 0 1,38 38 15,-38-38-31,0 0 0,38 38 16,-38-38-16,0 38 16,-38 0-1,39-38 16,37-38 298,0 0-329,-38 38 15,38-38-15,-38 0 16,38-1-1,0 1 1,-38 38-16,38-38 16,0 0 124,0 0-108,-38 1 30,38-1-31,0 0-15,0 0 93,0-1-93,76 39 62,-38-38-62,0 38-1,-1 0 1,1 0-16,0 0 16,0 0-16,0 0 15,0 0 1,0 0-1,0 0 1,0 0 0,38 0-1,-39 0 1,1 0 0,38 0-1,-38 0 1,0 0-1,0 0 1,0 0-16,0 0 47,0-38 31,-38 0-62,38 38-16,0 0 15,-1 0 1,1 0 15,0 0-15,0-38-16,0 38 15,0 0 1,0 0 15,0 0-15,0 0-16,0 0 16,0 0-16,-1 0 15,1 0 16,0 0 48,0 0-79,0 0 93,0 0 1,0 38-94,0-38 16,0 0-1,0 0-15,0 0 16,-1 0 46,39 0-46,-76 38 0,38-38-16,0 0 140,0 0-93,0 0 0,0 38-31,0 0 249,-38 1-249,0-1 0,0 0 15,0 0 109,0-1-30,0 1 62,-38-38-157,0 0 17,0 0-17,0 0 32,0 0-31,38 38-1,-38 0-15,0-38 16,0 0 46,1 0-46,-1 0 15,0 0-31,0 0 63,38 38-48,-38-38-15,0 0 16,0 0 0,0 0 62,0 0-63,0 39 32,0-39-15,1 0 14,-1 0-30,0 0 15,0 0 1,0 0-17,38 38-15,-38-38 16,0 0-1,0 0-15,0 0 94,0 0-78,0 0-1,1 0 314,-1 0-329,0 0 15,38-38 157,38 38-156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7:33:13.655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0,'27'0'63,"1"0"-63,-1 0 15,0 0 16,1 0 1,-1 0-32,0 0 31,0 0-15,-27 28-1,28-28-15,-1 0 16,0 0-1,1 0 1,-1 0 15,0 0-31,1 0 16,-1 0 0,0 0-1,1 0 1,-1 0-1,0 0 48,1 0-32,-1 0 32,0 0 15,0 0-47,-27 27 16,28-27-31,-1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38:19.868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29 90 0,'27'0'156,"0"0"-140,1 0-1,-1 0 1,0 0 31,0 0-32,1-27 1,-28-1 0,27 28-16,0 0 62,1-27-31,-1 27-15,0 0 47,1 0-48,-1 0 79,0 0-63,1 0 16,-1 27-16,-27 1 1,27-28-32,1 0 15,-28 27 1,27-27-1,0 0 79,0 27-16,1-27-15,-28 28 124,0-1-171,0 0 0,0 1 30,0-1 33,0 0-64,0 0 1,-28-27 62,1 0 16,0 0-63,0 0 31,-1 0 110,1-27-109,0 27-48,-1 0 95,1 0-1,0 0-93,-1 0-1,1 0 48,0 27-47,-1-27-1,1 0 1,0 0-1,-1 0 32,1 28-31,0-28-16,0 0 16,-1 0-1,1 0 1,0 0-16,-1 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38:25.934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273 241 0,'27'0'172,"28"0"-79,-28 0-77,0 0 93,1 0-93,-1 0 0,0 0 15,1 0-16,-1 0 17,0 0-32,1 0 15,-1 0 1,0 0 78,1 0-94,-1 0 31,0 0 78,0 0-93,1 0 0,-1 0 30,0 0-30,1 0 47,-1 0-48,0 0-15,1 0 16,-1 0 15,-27 27 47,27-27-78,1 0 94,-1 0-16,0 0-62,1 0 15,-28-27 266,27 27-282,-27-27 1,27-1 0,-27 1 31,0 0 15,0 0 188,-27 27-219,27-28-31,-27 28 32,27-27-32,-28 27 62,1 0-46,0 0 93,27-27-93,-28 27-1,1 0 79,0 0-47,-1 0-31,-26 0 62,26 0-63,1 0 1,0 0-16,-1 0 16,-26 0 62,-1 0-63,1 0-15,26 0 16,1 0 156,0 0-125,-1 0-16,1 0 47,0 0-78,-1 0 109,1 0 173,0 27-220,-1 0-62,-26-27 16,-28 0-16,27 0 15,1 0-15,-1 0 16,28 28-16,27-1 531,27-27-140,-27 27-375,27-27-1,-27 27-15,0 1 31,0-1-15,0 0 0,28-27 62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38:30.338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0 226 0,'27'0'172,"0"0"-157,-27-28-15,28 28 16,-1 0-16,0 0 15,1 0 1,26 0 31,1 0-31,-1-27-1,1 0-15,27 27 16,-27 0-16,-28 0 15,0 0-15,0 0 79,1 0-48,-1 0 16,0 0-16,1 0 31,26 0-46,-26 0 0,26-27-16,-26 27 15,-1 0-15,0 0 16,1 0 0,-1-28-1,0 28 48,28 0-48,-28 0 1,0 0 0,1 0-1,-1 0-15,-27-27 16,27 27-16,1 0 15,-1-27 1,0 27-16,1 0 16,-1 0 77,-27-28-77,27 28 0,1 0-1,26 0 79,-27 0-78,1 0-1,-1 0-15,0 0 16,1 28 0,-28-1 62,27-27-63,0 0 1,-27 27 0,28-27-16,-28 28 250,0-1-219,-28-27-16,1 0 1,0 27 0,-1 0-1,1 1-15,0-28 16,27 27-16,-28-27 16,-26 0 77,27 0-93,27 27 47,-28-27-47,1 0 16,0 28-16,27-1 15,-28-27-15,1 0 16,0 0 47,-55 27-63,54 1 15,-26-28 1,26 0-16,1 27 15,0-27-15,0 0 16,-1 0 0,28 27 62,-27-27-63,-28 28 79,28-28-78,-28 0-1,28 0 1,0 0-16,27-28 16,-28 28-16,1 0 31,0-27-31,-28 27 31,28 0-15,-28-27-16,28 27 15,0 0 1,-1 0-16,1 0 141,0 0-110,-1 0-15,28-28-1,-27 28-15,0 0 16,-1 0-1,1 0 1,27-27-16,-27 27 125,0 0-109,27 27-1,-28-27-15,1 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38:37.702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82 0,'27'0'172,"0"0"-157,0 0 48,1 0-63,-1 0 15,0 0 32,1 0-15,-1 0-17,0 0 1,1 0 15,-1 0-15,0 0-16,1 27 15,-1-27 1,0 0 0,0 0-1,1 0 1,-1 0-1,-27 27-15,27-27 16,1 0 0,-1 28-1,0-1 1,1-27-16,-1 0 16,-27 27-16,27-27 15,1 0 220,-28 28-220,0-1 95,27-27-95,-27 27 48,0 1 124,-27-28-171,-1 27-1,1-27 1,0 0 0,-1 0 31,1 0-32,0 0 1,-1 0-1,1 0 95,0 0-79,-1 0-15,1-27-16,0 27 31,0 0-15,-28 0-1,28 0-15,-1 0 16,1 0-1,27-28 17,-27 28 233,-1 0-187,1 0-62,54-27 234,1 27-234,-28-27 15,27 27-31,0 0 16,1 0-1,-1-28 1,0 28-1,1-27 1,-1 27 0,0-27 171,0 27-93,1-28-78,-1 28 15,0 0 47,-27-27-78,28 27 16,-1 0-1,-27-27 48,27 27-32,1-27 47,-28-1-47,0 1 282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38:42.302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 7 0,'28'0'140,"-1"0"-108,0 0-32,1 0 15,-1 0 1,0 0 15,1 0-15,-1 0-1,0 0 1,1 0-16,26 0 16,-26 0-1,-1 0 17,0 0-17,0 0 1,1 0-1,-1 0 1,0 0 0,-27 28-1,28-28 1,-1 0 0,0 27 77,1-27-61,-28 27 61,27-27-77,0 0-16,1 27 16,-56 1 249,1-28-234,0 0-15,-1 0 0,1 0-1,0 0-15,-1 27 16,1-27 171,27 27-171,-27 1 0,-1-28-1,1 0 1,0 0 0,0 0-1,-1 0 1,28 27-16,-27-27 15,0 0 1,-1 27 0,1-27 93,0 0-78,-1 0 297,1 0-265,0 28-47,-1-1 187,1 0-156,0-27-32,-1 28-15,28-56 281,0 1-249,0 0 77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38:48.384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0 100 0,'27'0'297,"1"0"-282,26-27 1,1 27-16,0 0 16,-28 0-16,27 0 15,1 0-15,-28 0 16,-27-27 15,28 27 0,-1 0 1,0 0-17,1 0 1,-1 0 0,0 0-1,1 0 16,-1-28-15,0 28-16,1 0 16,-1 0-16,0 0 15,0 0-15,1 0 16,-1 0 15,0 0-15,1 0-1,-1 0-15,28 0 0,-28 0 16,0 0-16,1 0 31,-1 0 79,0 0-95,1 0 110,-1 0-47,0 0-46,0 0 30,1 0-15,-1 0 31,0 0 375,1 0-437,-28 28 421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36364" units="1/cm"/>
          <inkml:channelProperty channel="T" name="resolution" value="1" units="1/dev"/>
        </inkml:channelProperties>
      </inkml:inkSource>
      <inkml:timestamp xml:id="ts0" timeString="2018-01-25T13:38:51.913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29 0,'28'0'140,"-1"0"-140,0 0 16,0 0-1,1 0 1,-28-27-16,27 27 16,28 0-1,-28 0 1,0 0 15,1 0 16,-1 0-31,28 0 93,-28 0-93,0 0-1,1 0 1,-1 0-16,0 0 16,0 0 62,1 0-63,-1 0 1,0 27 0,1-27-16,-1 0 15,0 0 63,1 0-46,-1 0 77,0 0-78,1 0-31,-1 0 16,0 0-1,1 0 1,-1 0 47,27 28-48,-26-28 1,-1 0-1,0 0 79,1 0-78,-1 0-1,0 0 1,28 0-16,0 0 16,-28 0-16,-27 27 15,27-27-15,1 0 63,-1 0-16,0 0-47,0 0 15,-27 27 1,28-27-16,-1 0 16,0 0-1,1 0 16,-1 0 32,0 0-47,1 0-16,-1 0 15,0 0 1,-27 28-1,28-28-15,-1 0 16,0 0-16,-27 27 16,27-27-16,1 0 15,26 0 63,-26 0-62,-1 27-16,0-27 63,1 0-32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200"/>
            </a:lvl1pPr>
          </a:lstStyle>
          <a:p>
            <a:fld id="{08BA7A7E-BDBE-4EFF-9FBE-F7F1BD7402F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5" tIns="48327" rIns="96655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55" tIns="48327" rIns="96655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7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200"/>
            </a:lvl1pPr>
          </a:lstStyle>
          <a:p>
            <a:fld id="{DC6EC69B-EB2B-4477-BE1C-32708E468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8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22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Second, the Plans.</a:t>
            </a:r>
          </a:p>
          <a:p>
            <a:endParaRPr lang="en-US"/>
          </a:p>
          <a:p>
            <a:r>
              <a:rPr lang="en-US"/>
              <a:t>The Plans consist</a:t>
            </a:r>
            <a:r>
              <a:rPr lang="en-US" baseline="0"/>
              <a:t> of the Construction Drawings, Special Plans and Standard Plans.</a:t>
            </a:r>
          </a:p>
          <a:p>
            <a:endParaRPr lang="en-US" baseline="0"/>
          </a:p>
          <a:p>
            <a:r>
              <a:rPr lang="en-US" baseline="0"/>
              <a:t>This part of the Construction Contract Documents is what we will focus on today.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6966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TEMPORARY TRAFFIC CONTROL DEVICES.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3912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TYPICAL APPLICATION</a:t>
            </a:r>
            <a:r>
              <a:rPr lang="en-US" baseline="0"/>
              <a:t> Diagrams and Notes.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387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Standards Plans give Standards and Guidelines</a:t>
            </a:r>
            <a:r>
              <a:rPr lang="en-US" baseline="0"/>
              <a:t> found in the MUTCD.</a:t>
            </a:r>
          </a:p>
          <a:p>
            <a:endParaRPr lang="en-US" baseline="0"/>
          </a:p>
          <a:p>
            <a:r>
              <a:rPr lang="en-US" baseline="0"/>
              <a:t>The Standards Plans include information about FLAGGING PROCEDURES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0432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9798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7966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</a:t>
            </a:r>
            <a:r>
              <a:rPr lang="en-US" baseline="0"/>
              <a:t> contractor can use one or more of the Typical Applications that best fit the traffic control strategy required.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536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EXERCISE</a:t>
            </a:r>
            <a:r>
              <a:rPr lang="en-US" baseline="0"/>
              <a:t> #9</a:t>
            </a:r>
          </a:p>
          <a:p>
            <a:endParaRPr lang="en-US" baseline="0"/>
          </a:p>
          <a:p>
            <a:r>
              <a:rPr lang="en-US"/>
              <a:t>Review Questions</a:t>
            </a:r>
          </a:p>
          <a:p>
            <a:endParaRPr lang="en-US"/>
          </a:p>
          <a:p>
            <a:r>
              <a:rPr lang="en-US" b="1"/>
              <a:t>Use the FRIEND SOUTH plans </a:t>
            </a:r>
            <a:r>
              <a:rPr lang="en-US"/>
              <a:t>to complete Exercise #9</a:t>
            </a:r>
          </a:p>
          <a:p>
            <a:endParaRPr lang="en-US"/>
          </a:p>
          <a:p>
            <a:r>
              <a:rPr lang="en-US" b="1"/>
              <a:t>PAUSE </a:t>
            </a:r>
            <a:r>
              <a:rPr lang="en-US"/>
              <a:t>the video</a:t>
            </a:r>
          </a:p>
          <a:p>
            <a:endParaRPr lang="en-US"/>
          </a:p>
          <a:p>
            <a:r>
              <a:rPr lang="en-US"/>
              <a:t>After completing Exercise #9, </a:t>
            </a:r>
            <a:r>
              <a:rPr lang="en-US" b="1"/>
              <a:t>RESUME</a:t>
            </a:r>
            <a:r>
              <a:rPr lang="en-US"/>
              <a:t> the video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8763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is an online Plan Reading Training site from the National</a:t>
            </a:r>
            <a:r>
              <a:rPr lang="en-US" baseline="0"/>
              <a:t> Highway Institute or NHI.</a:t>
            </a:r>
          </a:p>
          <a:p>
            <a:endParaRPr lang="en-US" baseline="0"/>
          </a:p>
          <a:p>
            <a:r>
              <a:rPr lang="en-US" baseline="0"/>
              <a:t>Go to the address and in the Search Box type “PLAN READING”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7289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Several different courses on</a:t>
            </a:r>
            <a:r>
              <a:rPr lang="en-US" baseline="0"/>
              <a:t> Plan Reading will be listed.</a:t>
            </a:r>
          </a:p>
          <a:p>
            <a:endParaRPr lang="en-US" baseline="0"/>
          </a:p>
          <a:p>
            <a:r>
              <a:rPr lang="en-US" baseline="0"/>
              <a:t>Choose a course and create an account.</a:t>
            </a:r>
          </a:p>
          <a:p>
            <a:endParaRPr lang="en-US" baseline="0"/>
          </a:p>
          <a:p>
            <a:r>
              <a:rPr lang="en-US" baseline="0"/>
              <a:t>You can work on the course at any time, stop and return at any time.</a:t>
            </a:r>
          </a:p>
          <a:p>
            <a:endParaRPr lang="en-US" baseline="0"/>
          </a:p>
          <a:p>
            <a:r>
              <a:rPr lang="en-US" baseline="0"/>
              <a:t>These courses do charge a fee.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8056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ends</a:t>
            </a:r>
            <a:r>
              <a:rPr lang="en-US" baseline="0"/>
              <a:t> the Basic Plan Reading Video.</a:t>
            </a:r>
          </a:p>
          <a:p>
            <a:endParaRPr lang="en-US" baseline="0"/>
          </a:p>
          <a:p>
            <a:r>
              <a:rPr lang="en-US"/>
              <a:t>I hope all the Learning Objectives have been met.</a:t>
            </a:r>
          </a:p>
          <a:p>
            <a:endParaRPr lang="en-US"/>
          </a:p>
          <a:p>
            <a:r>
              <a:rPr lang="en-US"/>
              <a:t>Remember to email or call about any questions or comments.</a:t>
            </a:r>
          </a:p>
          <a:p>
            <a:endParaRPr lang="en-US"/>
          </a:p>
          <a:p>
            <a:r>
              <a:rPr lang="en-US"/>
              <a:t>Thank you.</a:t>
            </a:r>
          </a:p>
          <a:p>
            <a:endParaRPr lang="en-US"/>
          </a:p>
          <a:p>
            <a:r>
              <a:rPr lang="en-US"/>
              <a:t>You</a:t>
            </a:r>
            <a:r>
              <a:rPr lang="en-US" baseline="0"/>
              <a:t> may know STOP the video.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5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the third part of the Contract Documents</a:t>
            </a:r>
            <a:r>
              <a:rPr lang="en-US" baseline="0"/>
              <a:t> are the Specifications.</a:t>
            </a:r>
          </a:p>
          <a:p>
            <a:endParaRPr lang="en-US" baseline="0"/>
          </a:p>
          <a:p>
            <a:r>
              <a:rPr lang="en-US" baseline="0"/>
              <a:t>The Specifications include the General Requirements, the Construction Details and Material Specifications.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44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construction projects, whether County or Municipal,</a:t>
            </a:r>
            <a:r>
              <a:rPr lang="en-US" baseline="0"/>
              <a:t> have a specific location.</a:t>
            </a:r>
          </a:p>
          <a:p>
            <a:endParaRPr lang="en-US" baseline="0"/>
          </a:p>
          <a:p>
            <a:r>
              <a:rPr lang="en-US" baseline="0"/>
              <a:t>Describing the location of Municipal projects is relatively easy by using street names, numbers, etc.</a:t>
            </a:r>
          </a:p>
          <a:p>
            <a:endParaRPr lang="en-US" baseline="0"/>
          </a:p>
          <a:p>
            <a:r>
              <a:rPr lang="en-US" baseline="0"/>
              <a:t>Describing the location for County projects can be more difficult, unless you’re familiar with Townships, Ranges and Sections.</a:t>
            </a:r>
          </a:p>
          <a:p>
            <a:endParaRPr lang="en-US" baseline="0"/>
          </a:p>
          <a:p>
            <a:endParaRPr lang="en-US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20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TOWNSHIPS measure the distance NORTH or SOUTH from the BASE LINE</a:t>
            </a:r>
          </a:p>
          <a:p>
            <a:endParaRPr lang="en-US"/>
          </a:p>
          <a:p>
            <a:r>
              <a:rPr lang="en-US"/>
              <a:t>A township USUALLY measures SIX MILES by SIX MILES</a:t>
            </a:r>
          </a:p>
          <a:p>
            <a:endParaRPr lang="en-US"/>
          </a:p>
          <a:p>
            <a:r>
              <a:rPr lang="en-US"/>
              <a:t>RANGES measure EAST or WEST from the PRINCIPAL MERIDIAN </a:t>
            </a:r>
          </a:p>
          <a:p>
            <a:endParaRPr lang="en-US"/>
          </a:p>
          <a:p>
            <a:r>
              <a:rPr lang="en-US"/>
              <a:t>A range USUALLY measures SIX MILES by SIX MILES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7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red “X”</a:t>
            </a:r>
            <a:r>
              <a:rPr lang="en-US" baseline="0"/>
              <a:t> shows the location of Township 2 North, Range 2 East.</a:t>
            </a:r>
          </a:p>
          <a:p>
            <a:endParaRPr lang="en-US" baseline="0"/>
          </a:p>
          <a:p>
            <a:r>
              <a:rPr lang="en-US" baseline="0"/>
              <a:t>In other words, it is the 2</a:t>
            </a:r>
            <a:r>
              <a:rPr lang="en-US" baseline="30000"/>
              <a:t>nd</a:t>
            </a:r>
            <a:r>
              <a:rPr lang="en-US" baseline="0"/>
              <a:t> Township NORTH of the Base Line in the 2</a:t>
            </a:r>
            <a:r>
              <a:rPr lang="en-US" baseline="30000"/>
              <a:t>nd</a:t>
            </a:r>
            <a:r>
              <a:rPr lang="en-US" baseline="0"/>
              <a:t> Range East of the Principal Meridian.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63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Townships are subdivided into SECTIONS.</a:t>
            </a:r>
          </a:p>
          <a:p>
            <a:endParaRPr lang="en-US"/>
          </a:p>
          <a:p>
            <a:r>
              <a:rPr lang="en-US"/>
              <a:t>Since each township is six miles by six miles, townships USUALLY contain 36 square miles, each one forming a section.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23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</a:t>
            </a:r>
            <a:r>
              <a:rPr lang="en-US" baseline="0"/>
              <a:t> the past, u</a:t>
            </a:r>
            <a:r>
              <a:rPr lang="en-US"/>
              <a:t>nderstanding Stationing has been difficult for some students in the pre-exam class.</a:t>
            </a:r>
          </a:p>
          <a:p>
            <a:endParaRPr lang="en-US"/>
          </a:p>
          <a:p>
            <a:r>
              <a:rPr lang="en-US"/>
              <a:t>During</a:t>
            </a:r>
            <a:r>
              <a:rPr lang="en-US" baseline="0"/>
              <a:t> this portion of the class, I will explain how to use stationing to find any point or construction feature on a set of construction plans.</a:t>
            </a:r>
          </a:p>
          <a:p>
            <a:endParaRPr lang="en-US" baseline="0"/>
          </a:p>
          <a:p>
            <a:r>
              <a:rPr lang="en-US" baseline="0"/>
              <a:t>As shown on the slide a station is a unit of horizontal measurement along the centerline of a project.</a:t>
            </a:r>
          </a:p>
          <a:p>
            <a:endParaRPr lang="en-US" baseline="0"/>
          </a:p>
          <a:p>
            <a:r>
              <a:rPr lang="en-US" baseline="0"/>
              <a:t>Whether your project has a length of 50 feet or 50 miles, stationing is used.</a:t>
            </a:r>
          </a:p>
          <a:p>
            <a:endParaRPr lang="en-US" baseline="0"/>
          </a:p>
          <a:p>
            <a:r>
              <a:rPr lang="en-US"/>
              <a:t>A “Station” is</a:t>
            </a:r>
            <a:r>
              <a:rPr lang="en-US" baseline="0"/>
              <a:t> a length of 100 feet.</a:t>
            </a:r>
          </a:p>
          <a:p>
            <a:endParaRPr lang="en-US" baseline="0"/>
          </a:p>
          <a:p>
            <a:r>
              <a:rPr lang="en-US" baseline="0"/>
              <a:t>From Sta. 1 to Sta. 2 it is 100 feet.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81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Halfway between Sta. 1 and Sta. 2 is written as Sta.</a:t>
            </a:r>
            <a:r>
              <a:rPr lang="en-US" baseline="0"/>
              <a:t> 1+50</a:t>
            </a:r>
          </a:p>
          <a:p>
            <a:endParaRPr lang="en-US" baseline="0"/>
          </a:p>
          <a:p>
            <a:r>
              <a:rPr lang="en-US" baseline="0"/>
              <a:t>If you are on a “whole” Station, you simply write “plus” zero, zero after that whole station number.</a:t>
            </a:r>
          </a:p>
          <a:p>
            <a:endParaRPr lang="en-US" baseline="0"/>
          </a:p>
          <a:p>
            <a:r>
              <a:rPr lang="en-US" baseline="0"/>
              <a:t>The example shows station 30 beginning written as Sta. 30 plus zero, zero.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63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is a diagram showing halfway between station 5+00</a:t>
            </a:r>
            <a:r>
              <a:rPr lang="en-US" baseline="0"/>
              <a:t> and Sta. 6+00, which is Sta. 5+50.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75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are a few more examples of how to correctly</a:t>
            </a:r>
            <a:r>
              <a:rPr lang="en-US" baseline="0"/>
              <a:t> write Station numbers.</a:t>
            </a:r>
          </a:p>
          <a:p>
            <a:endParaRPr lang="en-US" baseline="0"/>
          </a:p>
          <a:p>
            <a:r>
              <a:rPr lang="en-US" baseline="0"/>
              <a:t>To treat Station numbers as numbers we can add or subtract, simply drop the “plus” sign.</a:t>
            </a:r>
          </a:p>
          <a:p>
            <a:endParaRPr lang="en-US" baseline="0"/>
          </a:p>
          <a:p>
            <a:r>
              <a:rPr lang="en-US" baseline="0"/>
              <a:t>The last example shows how to find the length of a project.</a:t>
            </a:r>
          </a:p>
          <a:p>
            <a:endParaRPr lang="en-US" baseline="0"/>
          </a:p>
          <a:p>
            <a:r>
              <a:rPr lang="en-US" baseline="0"/>
              <a:t>You subtract the beginning station from the ending station.</a:t>
            </a:r>
          </a:p>
          <a:p>
            <a:endParaRPr lang="en-US" baseline="0"/>
          </a:p>
          <a:p>
            <a:r>
              <a:rPr lang="en-US" baseline="0"/>
              <a:t>The beginning station number will always be smaller than the ending station number.</a:t>
            </a:r>
          </a:p>
          <a:p>
            <a:endParaRPr lang="en-US" baseline="0"/>
          </a:p>
          <a:p>
            <a:r>
              <a:rPr lang="en-US" baseline="0"/>
              <a:t>This leads us to the next slide…</a:t>
            </a:r>
          </a:p>
          <a:p>
            <a:endParaRPr lang="en-US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0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are the Learning Objectives for this class.</a:t>
            </a:r>
          </a:p>
          <a:p>
            <a:endParaRPr lang="en-US"/>
          </a:p>
          <a:p>
            <a:r>
              <a:rPr lang="en-US"/>
              <a:t>I</a:t>
            </a:r>
            <a:r>
              <a:rPr lang="en-US" baseline="0"/>
              <a:t> will discuss the third bullet point further in the next two slides.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you say</a:t>
            </a:r>
            <a:r>
              <a:rPr lang="en-US" baseline="0"/>
              <a:t> you’re moving AHEAD along the centerline of the project, the station numbers get larger.</a:t>
            </a:r>
          </a:p>
          <a:p>
            <a:endParaRPr lang="en-US" baseline="0"/>
          </a:p>
          <a:p>
            <a:r>
              <a:rPr lang="en-US" baseline="0"/>
              <a:t>If you say you’re moving BACK along the centerline of the project, the station numbers get smaller.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2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Beginning</a:t>
            </a:r>
            <a:r>
              <a:rPr lang="en-US" baseline="0"/>
              <a:t> at Sta. 210+00 you will move AHEAD to Sta. 213+00</a:t>
            </a:r>
          </a:p>
          <a:p>
            <a:endParaRPr lang="en-US" baseline="0"/>
          </a:p>
          <a:p>
            <a:r>
              <a:rPr lang="en-US" baseline="0"/>
              <a:t>Beginning at Sta. 213+00 you will move BACK to Sta. 210+00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18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Exercise</a:t>
            </a:r>
            <a:r>
              <a:rPr lang="en-US" baseline="0"/>
              <a:t> #1.</a:t>
            </a:r>
          </a:p>
          <a:p>
            <a:endParaRPr lang="en-US" baseline="0"/>
          </a:p>
          <a:p>
            <a:r>
              <a:rPr lang="en-US" baseline="0"/>
              <a:t>Answer the 6 questions on the Exercise 1 worksheet.</a:t>
            </a:r>
          </a:p>
          <a:p>
            <a:endParaRPr lang="en-US" baseline="0"/>
          </a:p>
          <a:p>
            <a:r>
              <a:rPr lang="en-US" baseline="0"/>
              <a:t>Use the diagram to answer the questions.</a:t>
            </a:r>
          </a:p>
          <a:p>
            <a:endParaRPr lang="en-US" baseline="0"/>
          </a:p>
          <a:p>
            <a:r>
              <a:rPr lang="en-US" baseline="0"/>
              <a:t>PAUSE the video </a:t>
            </a:r>
          </a:p>
          <a:p>
            <a:endParaRPr lang="en-US" baseline="0"/>
          </a:p>
          <a:p>
            <a:r>
              <a:rPr lang="en-US" baseline="0"/>
              <a:t>After completing the exercise, RESUME playing the video.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42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</a:t>
            </a:r>
            <a:r>
              <a:rPr lang="en-US" baseline="0"/>
              <a:t> diagram shows graphically the distance from Sta. 12=80 to Sta. 20+60.</a:t>
            </a:r>
          </a:p>
          <a:p>
            <a:endParaRPr lang="en-US" baseline="0"/>
          </a:p>
          <a:p>
            <a:r>
              <a:rPr lang="en-US" baseline="0"/>
              <a:t>This is also shown mathematically.</a:t>
            </a:r>
          </a:p>
          <a:p>
            <a:endParaRPr lang="en-US" baseline="0"/>
          </a:p>
          <a:p>
            <a:r>
              <a:rPr lang="en-US" baseline="0"/>
              <a:t>If we drop the “plus” signs from Sta. 20+60 and from Sta. 12+80, you will have 2,060 feet minus 1,280 feet which equals 780 feet.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Exercise</a:t>
            </a:r>
            <a:r>
              <a:rPr lang="en-US" baseline="0"/>
              <a:t> #2.</a:t>
            </a:r>
          </a:p>
          <a:p>
            <a:endParaRPr lang="en-US" baseline="0"/>
          </a:p>
          <a:p>
            <a:r>
              <a:rPr lang="en-US" baseline="0"/>
              <a:t>Answer the 3 questions on the Exercise 2 worksheet.</a:t>
            </a:r>
          </a:p>
          <a:p>
            <a:endParaRPr lang="en-US" baseline="0"/>
          </a:p>
          <a:p>
            <a:r>
              <a:rPr lang="en-US" baseline="0"/>
              <a:t>Use the diagram to answer the questions.</a:t>
            </a:r>
          </a:p>
          <a:p>
            <a:endParaRPr lang="en-US" baseline="0"/>
          </a:p>
          <a:p>
            <a:r>
              <a:rPr lang="en-US" baseline="0"/>
              <a:t>PAUSE the video </a:t>
            </a:r>
          </a:p>
          <a:p>
            <a:endParaRPr lang="en-US" baseline="0"/>
          </a:p>
          <a:p>
            <a:r>
              <a:rPr lang="en-US" baseline="0"/>
              <a:t>After completing the exercise, RESUME playing the video.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87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Generally, projects run from WEST to EAST or SOUTH to NORTH.</a:t>
            </a:r>
          </a:p>
          <a:p>
            <a:endParaRPr lang="en-US"/>
          </a:p>
          <a:p>
            <a:r>
              <a:rPr lang="en-US"/>
              <a:t>In other words, station numbers</a:t>
            </a:r>
            <a:r>
              <a:rPr lang="en-US" baseline="0"/>
              <a:t> are larger as you move from WEST to EAST or from SOUTH to NORTH.</a:t>
            </a:r>
          </a:p>
          <a:p>
            <a:endParaRPr lang="en-US" baseline="0"/>
          </a:p>
          <a:p>
            <a:r>
              <a:rPr lang="en-US" baseline="0"/>
              <a:t>Remember, AHEAD means the station numbers get higher, BACK means the station number get lower.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36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Exercise</a:t>
            </a:r>
            <a:r>
              <a:rPr lang="en-US" baseline="0"/>
              <a:t> #3.</a:t>
            </a:r>
          </a:p>
          <a:p>
            <a:endParaRPr lang="en-US" baseline="0"/>
          </a:p>
          <a:p>
            <a:r>
              <a:rPr lang="en-US" baseline="0"/>
              <a:t>Answer question number 1 on the Exercise 3 worksheet.</a:t>
            </a:r>
          </a:p>
          <a:p>
            <a:endParaRPr lang="en-US" baseline="0"/>
          </a:p>
          <a:p>
            <a:r>
              <a:rPr lang="en-US" baseline="0"/>
              <a:t>PAUSE the video </a:t>
            </a:r>
          </a:p>
          <a:p>
            <a:endParaRPr lang="en-US" baseline="0"/>
          </a:p>
          <a:p>
            <a:r>
              <a:rPr lang="en-US" baseline="0"/>
              <a:t>After completing the exercise, RESUME playing the video.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05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Exercise</a:t>
            </a:r>
            <a:r>
              <a:rPr lang="en-US" baseline="0"/>
              <a:t> #3.</a:t>
            </a:r>
          </a:p>
          <a:p>
            <a:endParaRPr lang="en-US" baseline="0"/>
          </a:p>
          <a:p>
            <a:r>
              <a:rPr lang="en-US" baseline="0"/>
              <a:t>Answer question number 1 on the Exercise 3 worksheet.</a:t>
            </a:r>
          </a:p>
          <a:p>
            <a:endParaRPr lang="en-US" baseline="0"/>
          </a:p>
          <a:p>
            <a:r>
              <a:rPr lang="en-US" baseline="0"/>
              <a:t>PAUSE the video </a:t>
            </a:r>
          </a:p>
          <a:p>
            <a:endParaRPr lang="en-US" baseline="0"/>
          </a:p>
          <a:p>
            <a:r>
              <a:rPr lang="en-US" baseline="0"/>
              <a:t>After completing the exercise, RESUME playing the video.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76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find any point on a project in the field or on the plans by using the station number or the</a:t>
            </a:r>
            <a:r>
              <a:rPr lang="en-US" baseline="0"/>
              <a:t> station number and how many feet the point is right or left of the centerline.</a:t>
            </a:r>
          </a:p>
          <a:p>
            <a:endParaRPr lang="en-US" baseline="0"/>
          </a:p>
          <a:p>
            <a:r>
              <a:rPr lang="en-US" baseline="0"/>
              <a:t>Your RIGHT or LEFT, as you are standing on the centerline, facing AHEAD.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10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this diagram shows,</a:t>
            </a:r>
          </a:p>
          <a:p>
            <a:endParaRPr lang="en-US"/>
          </a:p>
          <a:p>
            <a:r>
              <a:rPr lang="en-US"/>
              <a:t>Point “A” is at Sta. 2+00, 90 feet RIGHT of the centerline.</a:t>
            </a:r>
          </a:p>
          <a:p>
            <a:endParaRPr lang="en-US"/>
          </a:p>
          <a:p>
            <a:r>
              <a:rPr lang="en-US"/>
              <a:t>Point “B” is at Sta. 3+50,</a:t>
            </a:r>
            <a:r>
              <a:rPr lang="en-US" baseline="0"/>
              <a:t> 123 feet, 6 inches LEFT of the centerline.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are some examples why it is important that a</a:t>
            </a:r>
            <a:r>
              <a:rPr lang="en-US" baseline="0"/>
              <a:t> City Street or County Highway Superintendent be able to read and understand a set of construction plans.</a:t>
            </a:r>
          </a:p>
          <a:p>
            <a:endParaRPr lang="en-US" baseline="0"/>
          </a:p>
          <a:p>
            <a:r>
              <a:rPr lang="en-US" baseline="0"/>
              <a:t>These are not all the reasons, there are many more.</a:t>
            </a:r>
          </a:p>
          <a:p>
            <a:endParaRPr lang="en-US" baseline="0"/>
          </a:p>
          <a:p>
            <a:r>
              <a:rPr lang="en-US" baseline="0"/>
              <a:t>As part of this class I would recommend that you write a brief narrative, 2 or 3 paragraphs, that addresses the question.</a:t>
            </a:r>
          </a:p>
          <a:p>
            <a:endParaRPr lang="en-US" baseline="0"/>
          </a:p>
          <a:p>
            <a:r>
              <a:rPr lang="en-US" baseline="0"/>
              <a:t>You may email your answer to me, I will look it over and return it with any comments.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49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Exercise</a:t>
            </a:r>
            <a:r>
              <a:rPr lang="en-US" baseline="0"/>
              <a:t> #4.</a:t>
            </a:r>
          </a:p>
          <a:p>
            <a:endParaRPr lang="en-US" baseline="0"/>
          </a:p>
          <a:p>
            <a:r>
              <a:rPr lang="en-US" baseline="0"/>
              <a:t>Answer the first 6 questions on the Exercise 4 worksheet.</a:t>
            </a:r>
          </a:p>
          <a:p>
            <a:endParaRPr lang="en-US" baseline="0"/>
          </a:p>
          <a:p>
            <a:r>
              <a:rPr lang="en-US" baseline="0"/>
              <a:t>Answer questions 1 – 6 only.</a:t>
            </a:r>
          </a:p>
          <a:p>
            <a:endParaRPr lang="en-US" baseline="0"/>
          </a:p>
          <a:p>
            <a:r>
              <a:rPr lang="en-US" baseline="0"/>
              <a:t>Use the diagram to answer the questions.</a:t>
            </a:r>
          </a:p>
          <a:p>
            <a:endParaRPr lang="en-US" baseline="0"/>
          </a:p>
          <a:p>
            <a:r>
              <a:rPr lang="en-US" baseline="0"/>
              <a:t>STOP the video.</a:t>
            </a:r>
          </a:p>
          <a:p>
            <a:endParaRPr lang="en-US" baseline="0"/>
          </a:p>
          <a:p>
            <a:r>
              <a:rPr lang="en-US" baseline="0"/>
              <a:t>After completing the exercise, PLAY SESSION 2 to continue.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701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310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very first</a:t>
            </a:r>
            <a:r>
              <a:rPr lang="en-US" baseline="0"/>
              <a:t> sheet is the TITLE SHEET.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08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This slides shows items found on the Title Sheet.</a:t>
            </a:r>
          </a:p>
          <a:p>
            <a:endParaRPr lang="en-US" baseline="0"/>
          </a:p>
          <a:p>
            <a:r>
              <a:rPr lang="en-US" baseline="0"/>
              <a:t>We will look at many of these individually.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29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UPPER LEFT corner you will find the INDEX OF SHEETS.</a:t>
            </a:r>
          </a:p>
          <a:p>
            <a:endParaRPr lang="en-US"/>
          </a:p>
          <a:p>
            <a:r>
              <a:rPr lang="en-US"/>
              <a:t>This is like the Table of Contents for the plan</a:t>
            </a:r>
            <a:r>
              <a:rPr lang="en-US" baseline="0"/>
              <a:t> set.</a:t>
            </a:r>
          </a:p>
          <a:p>
            <a:endParaRPr lang="en-US" baseline="0"/>
          </a:p>
          <a:p>
            <a:r>
              <a:rPr lang="en-US" baseline="0"/>
              <a:t>If you are asked to find a specific item on the plans, it may be easier to refer to this to find the sheet number.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16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UPPER RIGHT</a:t>
            </a:r>
            <a:r>
              <a:rPr lang="en-US" baseline="0"/>
              <a:t> you will find this table which gives you the Project Number and Control Number.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26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center of the Title Sheet you find the Location Map.</a:t>
            </a:r>
          </a:p>
          <a:p>
            <a:endParaRPr lang="en-US"/>
          </a:p>
          <a:p>
            <a:r>
              <a:rPr lang="en-US"/>
              <a:t>On the right side of the map are</a:t>
            </a:r>
            <a:r>
              <a:rPr lang="en-US" baseline="0"/>
              <a:t> General Notes with Station numbers.</a:t>
            </a:r>
          </a:p>
          <a:p>
            <a:endParaRPr lang="en-US" baseline="0"/>
          </a:p>
          <a:p>
            <a:r>
              <a:rPr lang="en-US" baseline="0"/>
              <a:t>The project begins at Sta. 7+00 and ends at Sta. 29+00.</a:t>
            </a:r>
          </a:p>
          <a:p>
            <a:endParaRPr lang="en-US" baseline="0"/>
          </a:p>
          <a:p>
            <a:r>
              <a:rPr lang="en-US" baseline="0"/>
              <a:t>From that information you can get the total length of the project.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64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Also from the location map you can give a location description for the project.</a:t>
            </a:r>
            <a:r>
              <a:rPr lang="en-US" baseline="0"/>
              <a:t> </a:t>
            </a:r>
          </a:p>
          <a:p>
            <a:endParaRPr lang="en-US" baseline="0"/>
          </a:p>
          <a:p>
            <a:r>
              <a:rPr lang="en-US" baseline="0"/>
              <a:t>The location or LEGAL description of the project using Section, Township and Range is given.</a:t>
            </a:r>
          </a:p>
          <a:p>
            <a:endParaRPr lang="en-US" baseline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375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the bottom center of the Title Sheet the total length</a:t>
            </a:r>
            <a:r>
              <a:rPr lang="en-US" baseline="0"/>
              <a:t> of the project is given in feet and miles.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the right hand side of the Title Sheet are the GROUPS that make up this project.</a:t>
            </a:r>
          </a:p>
          <a:p>
            <a:endParaRPr lang="en-US"/>
          </a:p>
          <a:p>
            <a:r>
              <a:rPr lang="en-US"/>
              <a:t>There is a number for each Group and the name of the Group for each item.</a:t>
            </a:r>
          </a:p>
          <a:p>
            <a:endParaRPr lang="en-US"/>
          </a:p>
          <a:p>
            <a:r>
              <a:rPr lang="en-US"/>
              <a:t>We</a:t>
            </a:r>
            <a:r>
              <a:rPr lang="en-US" baseline="0"/>
              <a:t> will discuss the Groups more when we look at the Summary of Quantities Sheet.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9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are the topics we will cover in this video.</a:t>
            </a:r>
          </a:p>
          <a:p>
            <a:endParaRPr lang="en-US"/>
          </a:p>
          <a:p>
            <a:r>
              <a:rPr lang="en-US"/>
              <a:t>The</a:t>
            </a:r>
            <a:r>
              <a:rPr lang="en-US" baseline="0"/>
              <a:t> 9 exercises will cover most of the topics presented.</a:t>
            </a:r>
          </a:p>
          <a:p>
            <a:endParaRPr lang="en-US" baseline="0"/>
          </a:p>
          <a:p>
            <a:r>
              <a:rPr lang="en-US" baseline="0"/>
              <a:t>However, all the topics are important to the outcome of this class.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537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Exercise</a:t>
            </a:r>
            <a:r>
              <a:rPr lang="en-US" baseline="0"/>
              <a:t> #5.</a:t>
            </a:r>
          </a:p>
          <a:p>
            <a:endParaRPr lang="en-US" baseline="0"/>
          </a:p>
          <a:p>
            <a:r>
              <a:rPr lang="en-US" baseline="0"/>
              <a:t>Use the TITLE SHEET to answer the 10 questions on the Exercise 5 worksheets.</a:t>
            </a:r>
          </a:p>
          <a:p>
            <a:endParaRPr lang="en-US" baseline="0"/>
          </a:p>
          <a:p>
            <a:pPr defTabSz="952073">
              <a:defRPr/>
            </a:pPr>
            <a:r>
              <a:rPr lang="en-US" baseline="0"/>
              <a:t>STOP the video.</a:t>
            </a:r>
          </a:p>
          <a:p>
            <a:endParaRPr lang="en-US" baseline="0"/>
          </a:p>
          <a:p>
            <a:r>
              <a:rPr lang="en-US" baseline="0"/>
              <a:t>After completing the exercise, PLAY SESSION 3 to continue.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051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General Notes</a:t>
            </a:r>
            <a:r>
              <a:rPr lang="en-US" baseline="0"/>
              <a:t> are found throughout the plan.</a:t>
            </a:r>
          </a:p>
          <a:p>
            <a:endParaRPr lang="en-US" baseline="0"/>
          </a:p>
          <a:p>
            <a:r>
              <a:rPr lang="en-US" baseline="0"/>
              <a:t>There may be a set of sheets within the plan titled “GENERAL INFORMATION” or “GENERAL NOTES”</a:t>
            </a:r>
          </a:p>
          <a:p>
            <a:endParaRPr lang="en-US" baseline="0"/>
          </a:p>
          <a:p>
            <a:r>
              <a:rPr lang="en-US" baseline="0"/>
              <a:t>General Notes gives the Contractor specific information or instructions on a number of items of work.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56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Sheets 2-N1</a:t>
            </a:r>
            <a:r>
              <a:rPr lang="en-US" baseline="0"/>
              <a:t> and 2-N2 are General Information Sheets, clarifying items not found elsewhere on the plans.</a:t>
            </a:r>
          </a:p>
          <a:p>
            <a:endParaRPr lang="en-US" baseline="0"/>
          </a:p>
          <a:p>
            <a:r>
              <a:rPr lang="en-US" baseline="0"/>
              <a:t>Remember, General Notes can be found throughout a set of construction plans.</a:t>
            </a:r>
          </a:p>
          <a:p>
            <a:endParaRPr lang="en-US" baseline="0"/>
          </a:p>
          <a:p>
            <a:r>
              <a:rPr lang="en-US" baseline="0"/>
              <a:t>I’ll point these out as we go through the upcoming slides.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216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116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to Sheet 2-S.</a:t>
            </a:r>
          </a:p>
          <a:p>
            <a:endParaRPr lang="en-US"/>
          </a:p>
          <a:p>
            <a:r>
              <a:rPr lang="en-US"/>
              <a:t>This</a:t>
            </a:r>
            <a:r>
              <a:rPr lang="en-US" baseline="0"/>
              <a:t> is the SUMMARY OF QUANTITIES Sheet.</a:t>
            </a:r>
          </a:p>
          <a:p>
            <a:endParaRPr lang="en-US" baseline="0"/>
          </a:p>
          <a:p>
            <a:r>
              <a:rPr lang="en-US" baseline="0"/>
              <a:t>It shows all pay items for each of the GROUPS we discussed earlier.</a:t>
            </a:r>
          </a:p>
          <a:p>
            <a:endParaRPr lang="en-US" baseline="0"/>
          </a:p>
          <a:p>
            <a:r>
              <a:rPr lang="en-US" baseline="0"/>
              <a:t>For each Group or section, the item name, quantity and unit is given.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182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Sheet 2-S shows the 5 Groups that were on the Title Sheet.</a:t>
            </a:r>
          </a:p>
          <a:p>
            <a:endParaRPr lang="en-US"/>
          </a:p>
          <a:p>
            <a:r>
              <a:rPr lang="en-US"/>
              <a:t>We’ll look at Group</a:t>
            </a:r>
            <a:r>
              <a:rPr lang="en-US" baseline="0"/>
              <a:t> 4, Culverts.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11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are all the items associated with Group 4, Culverts.</a:t>
            </a:r>
          </a:p>
          <a:p>
            <a:endParaRPr lang="en-US"/>
          </a:p>
          <a:p>
            <a:r>
              <a:rPr lang="en-US"/>
              <a:t>The Item Name is in</a:t>
            </a:r>
            <a:r>
              <a:rPr lang="en-US" baseline="0"/>
              <a:t> the LEFT column, Item Quantity in the SECOND column and the Item Units in the RIGHT column.</a:t>
            </a:r>
          </a:p>
          <a:p>
            <a:endParaRPr lang="en-US" baseline="0"/>
          </a:p>
          <a:p>
            <a:r>
              <a:rPr lang="en-US" baseline="0"/>
              <a:t>The Item Units can be given in LUMP SUM, CUBIC YARD, LINEAR FEET, or EACH s shown here.</a:t>
            </a:r>
          </a:p>
          <a:p>
            <a:endParaRPr lang="en-US" baseline="0"/>
          </a:p>
          <a:p>
            <a:r>
              <a:rPr lang="en-US" baseline="0"/>
              <a:t>Other Item Units include HOUR, POUNDS, TONS, SQUARE YARD or ACRE.</a:t>
            </a:r>
          </a:p>
          <a:p>
            <a:endParaRPr lang="en-US" baseline="0"/>
          </a:p>
          <a:p>
            <a:r>
              <a:rPr lang="en-US" baseline="0"/>
              <a:t>Look at the other Group Items to become familiar with NAMES, QUANTITY and UNITS.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794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set of construction plans will show</a:t>
            </a:r>
            <a:r>
              <a:rPr lang="en-US" baseline="0"/>
              <a:t> drawings from different angles.</a:t>
            </a:r>
          </a:p>
          <a:p>
            <a:endParaRPr lang="en-US" baseline="0"/>
          </a:p>
          <a:p>
            <a:r>
              <a:rPr lang="en-US" baseline="0"/>
              <a:t>Depending on what the designer wants to point out to the contractor, they will use a particular angle to provide a better understanding.</a:t>
            </a:r>
          </a:p>
          <a:p>
            <a:endParaRPr lang="en-US" baseline="0"/>
          </a:p>
          <a:p>
            <a:r>
              <a:rPr lang="en-US" baseline="0"/>
              <a:t>Here are four View Angles found on most construction plans.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13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073">
              <a:defRPr/>
            </a:pPr>
            <a:r>
              <a:rPr lang="en-US" b="1"/>
              <a:t>Turn to SHEET 3</a:t>
            </a:r>
          </a:p>
          <a:p>
            <a:pPr defTabSz="952073">
              <a:defRPr/>
            </a:pPr>
            <a:endParaRPr lang="en-US" b="1"/>
          </a:p>
          <a:p>
            <a:pPr defTabSz="952073">
              <a:defRPr/>
            </a:pPr>
            <a:r>
              <a:rPr lang="en-US"/>
              <a:t>Sheet 3 has 2 views, the top view is the Plan View.</a:t>
            </a:r>
          </a:p>
          <a:p>
            <a:pPr defTabSz="952073">
              <a:defRPr/>
            </a:pPr>
            <a:endParaRPr lang="en-US" b="1"/>
          </a:p>
          <a:p>
            <a:pPr defTabSz="952073">
              <a:defRPr/>
            </a:pPr>
            <a:r>
              <a:rPr lang="en-US"/>
              <a:t>The PLAN VIEW depicts a section of the road from a bird's eye view.</a:t>
            </a:r>
          </a:p>
          <a:p>
            <a:pPr defTabSz="952073">
              <a:defRPr/>
            </a:pPr>
            <a:endParaRPr lang="en-US"/>
          </a:p>
          <a:p>
            <a:pPr defTabSz="952073">
              <a:defRPr/>
            </a:pPr>
            <a:r>
              <a:rPr lang="en-US"/>
              <a:t>You are looking down on the project, or a portion of the project, along the centerline.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97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is a larger view of a portion of</a:t>
            </a:r>
            <a:r>
              <a:rPr lang="en-US" baseline="0"/>
              <a:t> the Plan View.</a:t>
            </a:r>
          </a:p>
          <a:p>
            <a:endParaRPr lang="en-US" baseline="0"/>
          </a:p>
          <a:p>
            <a:r>
              <a:rPr lang="en-US" baseline="0"/>
              <a:t>The information CALL-OUT boxes give instructions to the contractor.</a:t>
            </a:r>
          </a:p>
          <a:p>
            <a:endParaRPr lang="en-US" baseline="0"/>
          </a:p>
          <a:p>
            <a:r>
              <a:rPr lang="en-US" baseline="0"/>
              <a:t>Also notice the stationing numbers, they are telling you exactly what is to done at that point on the project.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5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836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073">
              <a:defRPr/>
            </a:pPr>
            <a:r>
              <a:rPr lang="en-US"/>
              <a:t>The bottom half of Sheet 3 is the PROFILE VIEW.</a:t>
            </a:r>
          </a:p>
          <a:p>
            <a:pPr defTabSz="952073">
              <a:defRPr/>
            </a:pPr>
            <a:endParaRPr lang="en-US"/>
          </a:p>
          <a:p>
            <a:pPr defTabSz="952073">
              <a:defRPr/>
            </a:pPr>
            <a:r>
              <a:rPr lang="en-US"/>
              <a:t>The PROFILE VIEW depicts the vertical plane along the longitudinal centerline of the road, expressed in elevation or gradient.</a:t>
            </a:r>
          </a:p>
          <a:p>
            <a:pPr defTabSz="952073">
              <a:defRPr/>
            </a:pPr>
            <a:endParaRPr lang="en-US"/>
          </a:p>
          <a:p>
            <a:pPr defTabSz="952073">
              <a:defRPr/>
            </a:pPr>
            <a:r>
              <a:rPr lang="en-US"/>
              <a:t>You are looking through the project, sometimes referred to as a “worm’s eye” view.</a:t>
            </a:r>
          </a:p>
          <a:p>
            <a:endParaRPr lang="en-US"/>
          </a:p>
          <a:p>
            <a:pPr defTabSz="952073">
              <a:defRPr/>
            </a:pPr>
            <a:r>
              <a:rPr lang="en-US"/>
              <a:t>Plan sheets like Sheet 3 are called PLAN &amp; PROFILE Sheets.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287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is a larger view of a portion of the PROFILE VIEW.</a:t>
            </a:r>
          </a:p>
          <a:p>
            <a:endParaRPr lang="en-US"/>
          </a:p>
          <a:p>
            <a:r>
              <a:rPr lang="en-US"/>
              <a:t>Along the outside edge</a:t>
            </a:r>
            <a:r>
              <a:rPr lang="en-US" baseline="0"/>
              <a:t>s are the Elevations.</a:t>
            </a:r>
          </a:p>
          <a:p>
            <a:endParaRPr lang="en-US" baseline="0"/>
          </a:p>
          <a:p>
            <a:r>
              <a:rPr lang="en-US" baseline="0"/>
              <a:t>There are also information call-out boxes giving instructions and BENCH MARK information.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563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Station Numbers are found along the top and bottom of the Plan &amp; Profile Sheet.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455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073">
              <a:defRPr/>
            </a:pPr>
            <a:r>
              <a:rPr lang="en-US"/>
              <a:t>Turn back to SHEET 2-T.</a:t>
            </a:r>
          </a:p>
          <a:p>
            <a:pPr defTabSz="952073">
              <a:defRPr/>
            </a:pPr>
            <a:endParaRPr lang="en-US"/>
          </a:p>
          <a:p>
            <a:pPr defTabSz="952073">
              <a:defRPr/>
            </a:pPr>
            <a:r>
              <a:rPr lang="en-US"/>
              <a:t>The </a:t>
            </a:r>
            <a:r>
              <a:rPr lang="en-US" cap="all"/>
              <a:t>Cross-section</a:t>
            </a:r>
            <a:r>
              <a:rPr lang="en-US"/>
              <a:t> view depicts a section of the road viewed vertically, as if cut across the width of the road.</a:t>
            </a:r>
          </a:p>
          <a:p>
            <a:endParaRPr lang="en-US"/>
          </a:p>
          <a:p>
            <a:r>
              <a:rPr lang="en-US"/>
              <a:t>There are 2 more cross section views on Sheet 2-T, the Typical Section at Bridge Ends and the Typical Channel Section.</a:t>
            </a:r>
          </a:p>
          <a:p>
            <a:endParaRPr lang="en-US"/>
          </a:p>
          <a:p>
            <a:r>
              <a:rPr lang="en-US"/>
              <a:t>Remember,</a:t>
            </a:r>
            <a:r>
              <a:rPr lang="en-US" baseline="0"/>
              <a:t> A CROSS SECTION View is across the WIDTH of a road, street, bridge, channel, etc.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001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073">
              <a:defRPr/>
            </a:pPr>
            <a:r>
              <a:rPr lang="en-US"/>
              <a:t>The TYPICAL VIEW depicts features of a particular design, installation, construction or methodology.</a:t>
            </a:r>
          </a:p>
          <a:p>
            <a:pPr defTabSz="952073">
              <a:defRPr/>
            </a:pPr>
            <a:endParaRPr lang="en-US"/>
          </a:p>
          <a:p>
            <a:pPr defTabSz="952073">
              <a:defRPr/>
            </a:pPr>
            <a:r>
              <a:rPr lang="en-US"/>
              <a:t>Here is an example of a Typical View for the installation of a trench.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871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073">
              <a:defRPr/>
            </a:pPr>
            <a:r>
              <a:rPr lang="en-US"/>
              <a:t>Here is an example of a Typical View for a field splice weld.</a:t>
            </a:r>
          </a:p>
          <a:p>
            <a:pPr defTabSz="952073">
              <a:defRPr/>
            </a:pPr>
            <a:endParaRPr lang="en-US"/>
          </a:p>
          <a:p>
            <a:pPr defTabSz="952073">
              <a:defRPr/>
            </a:pPr>
            <a:r>
              <a:rPr lang="en-US"/>
              <a:t>As you look through the plans, see how many typical views you can find.</a:t>
            </a:r>
          </a:p>
          <a:p>
            <a:endParaRPr lang="en-US"/>
          </a:p>
          <a:p>
            <a:pPr defTabSz="952073">
              <a:defRPr/>
            </a:pPr>
            <a:r>
              <a:rPr lang="en-US"/>
              <a:t>Remember to look for features of a particular design, installation, construction or methodology.</a:t>
            </a:r>
          </a:p>
          <a:p>
            <a:pPr defTabSz="952073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86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</a:t>
            </a:r>
            <a:r>
              <a:rPr lang="en-US" baseline="0"/>
              <a:t> construction project may have several types of Drainage Structures.</a:t>
            </a:r>
          </a:p>
          <a:p>
            <a:endParaRPr lang="en-US" baseline="0"/>
          </a:p>
          <a:p>
            <a:r>
              <a:rPr lang="en-US" baseline="0"/>
              <a:t>Here is a list of Drainage Structures that may be found on a set of construction plans.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418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Sheet 4 on your set of plans shows the cross section of a culvert installation.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648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Information found on Sheet 4 includes:</a:t>
            </a:r>
          </a:p>
          <a:p>
            <a:endParaRPr lang="en-US"/>
          </a:p>
          <a:p>
            <a:r>
              <a:rPr lang="en-US"/>
              <a:t>The culvert Inlet</a:t>
            </a:r>
            <a:r>
              <a:rPr lang="en-US" baseline="0"/>
              <a:t> Elevation.</a:t>
            </a:r>
          </a:p>
          <a:p>
            <a:endParaRPr lang="en-US" baseline="0"/>
          </a:p>
          <a:p>
            <a:r>
              <a:rPr lang="en-US" baseline="0"/>
              <a:t>The Outlet Elevation.</a:t>
            </a:r>
          </a:p>
          <a:p>
            <a:endParaRPr lang="en-US" baseline="0"/>
          </a:p>
          <a:p>
            <a:r>
              <a:rPr lang="en-US" baseline="0"/>
              <a:t>And Notes about the Culvert, which include the station, culvert type and size, the amount of excavation and fill.</a:t>
            </a:r>
          </a:p>
          <a:p>
            <a:endParaRPr lang="en-US" baseline="0"/>
          </a:p>
          <a:p>
            <a:r>
              <a:rPr lang="en-US" baseline="0"/>
              <a:t>The Notes also give hydraulic information, the Drainage Area and the Peak Discharge or Design Year Storm, which we will discuss.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229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Sheet 7 on your set of plans shows the</a:t>
            </a:r>
            <a:r>
              <a:rPr lang="en-US" baseline="0"/>
              <a:t> Sectional Elevation</a:t>
            </a:r>
            <a:r>
              <a:rPr lang="en-US"/>
              <a:t> of</a:t>
            </a:r>
            <a:r>
              <a:rPr lang="en-US" baseline="0"/>
              <a:t> the new bridge for this project.</a:t>
            </a:r>
          </a:p>
          <a:p>
            <a:endParaRPr lang="en-US" baseline="0"/>
          </a:p>
          <a:p>
            <a:r>
              <a:rPr lang="en-US" baseline="0"/>
              <a:t>You will see the Centerline Stationing and Elevations of the Abutments and Bents.</a:t>
            </a:r>
          </a:p>
          <a:p>
            <a:endParaRPr lang="en-US" baseline="0"/>
          </a:p>
          <a:p>
            <a:r>
              <a:rPr lang="en-US" baseline="0"/>
              <a:t>And the Station Number of the Centerline of the Bridge and Channel.</a:t>
            </a:r>
          </a:p>
          <a:p>
            <a:endParaRPr lang="en-US" baseline="0"/>
          </a:p>
          <a:p>
            <a:r>
              <a:rPr lang="en-US" baseline="0"/>
              <a:t>We will discuss the Bridge Plans in more detail.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09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next 2 slides have abbreviations commonly found on Construction Plans.</a:t>
            </a:r>
          </a:p>
          <a:p>
            <a:endParaRPr lang="en-US"/>
          </a:p>
          <a:p>
            <a:r>
              <a:rPr lang="en-US"/>
              <a:t>Again, take your time to learn these abbreviations.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639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Formula Q  = CIA is the </a:t>
            </a:r>
            <a:r>
              <a:rPr lang="en-US" err="1"/>
              <a:t>the</a:t>
            </a:r>
            <a:r>
              <a:rPr lang="en-US"/>
              <a:t> Rational Method</a:t>
            </a:r>
            <a:r>
              <a:rPr lang="en-US" baseline="0"/>
              <a:t> Equation for determining peak discharge for a drainage structure.</a:t>
            </a:r>
          </a:p>
          <a:p>
            <a:endParaRPr lang="en-US" baseline="0"/>
          </a:p>
          <a:p>
            <a:r>
              <a:rPr lang="en-US" baseline="0"/>
              <a:t>You may not be required to calculate a structure’s peak discharge, but it is important that you know what it is and how it is determined.</a:t>
            </a:r>
          </a:p>
          <a:p>
            <a:endParaRPr lang="en-US" baseline="0"/>
          </a:p>
          <a:p>
            <a:r>
              <a:rPr lang="en-US"/>
              <a:t>“Q” is the peak discharge or DESIGN YEAR STORM a structure can handle.</a:t>
            </a:r>
          </a:p>
          <a:p>
            <a:endParaRPr lang="en-US"/>
          </a:p>
          <a:p>
            <a:r>
              <a:rPr lang="en-US"/>
              <a:t>“c” is the runoff coefficient,</a:t>
            </a:r>
            <a:r>
              <a:rPr lang="en-US" baseline="0"/>
              <a:t> or the amount of rainfall that will runoff a particular type of surface.</a:t>
            </a:r>
          </a:p>
          <a:p>
            <a:endParaRPr lang="en-US" baseline="0"/>
          </a:p>
          <a:p>
            <a:r>
              <a:rPr lang="en-US" baseline="0"/>
              <a:t>“i” is the rainfall in inches per hour.</a:t>
            </a:r>
          </a:p>
          <a:p>
            <a:endParaRPr lang="en-US" baseline="0"/>
          </a:p>
          <a:p>
            <a:r>
              <a:rPr lang="en-US" baseline="0"/>
              <a:t>And “A” is the drainage are in acres for the drainage structure.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008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chart that gives values for the Runoff Coefficient “c”.</a:t>
            </a:r>
          </a:p>
          <a:p>
            <a:endParaRPr lang="en-US"/>
          </a:p>
          <a:p>
            <a:r>
              <a:rPr lang="en-US"/>
              <a:t>The amount of runoff is</a:t>
            </a:r>
            <a:r>
              <a:rPr lang="en-US" baseline="0"/>
              <a:t> different for different types of ground cover.</a:t>
            </a:r>
          </a:p>
          <a:p>
            <a:endParaRPr lang="en-US" baseline="0"/>
          </a:p>
          <a:p>
            <a:r>
              <a:rPr lang="en-US" baseline="0"/>
              <a:t>As shown here, the amount of runoff for cultivated land is less then that of an asphalt street.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63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are</a:t>
            </a:r>
            <a:r>
              <a:rPr lang="en-US" baseline="0"/>
              <a:t> notes for a particular culvert pipe.</a:t>
            </a:r>
          </a:p>
          <a:p>
            <a:endParaRPr lang="en-US" baseline="0"/>
          </a:p>
          <a:p>
            <a:r>
              <a:rPr lang="en-US" baseline="0"/>
              <a:t>The Drainage Area is 36 Acres, the “Q” or Peak Discharge is 80 cubic feet per second.</a:t>
            </a:r>
          </a:p>
          <a:p>
            <a:endParaRPr lang="en-US" baseline="0"/>
          </a:p>
          <a:p>
            <a:r>
              <a:rPr lang="en-US" baseline="0"/>
              <a:t>The Design Year Storm is always noted by the number next to the “Q”.</a:t>
            </a:r>
          </a:p>
          <a:p>
            <a:endParaRPr lang="en-US" baseline="0"/>
          </a:p>
          <a:p>
            <a:r>
              <a:rPr lang="en-US" baseline="0"/>
              <a:t>In this case the number “10” means the culvert is designed for a 10-Year Storm.</a:t>
            </a:r>
          </a:p>
          <a:p>
            <a:endParaRPr lang="en-US" baseline="0"/>
          </a:p>
          <a:p>
            <a:r>
              <a:rPr lang="en-US"/>
              <a:t>A 10-year storm refers to the rainfall totals</a:t>
            </a:r>
            <a:r>
              <a:rPr lang="en-US" baseline="0"/>
              <a:t> that have a 10 percent probability of occurring at that location in that year.</a:t>
            </a:r>
          </a:p>
          <a:p>
            <a:endParaRPr lang="en-US" baseline="0"/>
          </a:p>
          <a:p>
            <a:r>
              <a:rPr lang="en-US" baseline="0"/>
              <a:t>Encountering a 10-YEAR STORM on one day DOES NOT decrease the chance of a second 10-year storm occurring in that same year or any year to follow.</a:t>
            </a:r>
          </a:p>
          <a:p>
            <a:endParaRPr lang="en-US" baseline="0"/>
          </a:p>
          <a:p>
            <a:r>
              <a:rPr lang="en-US" baseline="0"/>
              <a:t>In other words, there is a 1 in 10 or 10% chance that a storm will reach this intensity in any given year.</a:t>
            </a:r>
          </a:p>
          <a:p>
            <a:endParaRPr lang="en-US" baseline="0"/>
          </a:p>
          <a:p>
            <a:r>
              <a:rPr lang="en-US" baseline="0"/>
              <a:t>Likewise, a 100-year rainfall event has a 1 in 100 or 1% chance of occurring in a year.</a:t>
            </a:r>
          </a:p>
          <a:p>
            <a:endParaRPr lang="en-US" baseline="0"/>
          </a:p>
          <a:p>
            <a:r>
              <a:rPr lang="en-US" baseline="0"/>
              <a:t>A 50-year rainfall event has a 1 in 50 or 2% chance of occurring, and so on.</a:t>
            </a:r>
          </a:p>
          <a:p>
            <a:endParaRPr lang="en-US" baseline="0"/>
          </a:p>
          <a:p>
            <a:endParaRPr lang="en-US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095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Exercise</a:t>
            </a:r>
            <a:r>
              <a:rPr lang="en-US" baseline="0"/>
              <a:t> #6.</a:t>
            </a:r>
          </a:p>
          <a:p>
            <a:endParaRPr lang="en-US" baseline="0"/>
          </a:p>
          <a:p>
            <a:r>
              <a:rPr lang="en-US" baseline="0"/>
              <a:t>Use Sheet 3, Friend South plans to answer Questions 1 &amp; 2</a:t>
            </a:r>
          </a:p>
          <a:p>
            <a:endParaRPr lang="en-US" baseline="0"/>
          </a:p>
          <a:p>
            <a:r>
              <a:rPr lang="en-US" baseline="0"/>
              <a:t>Use Sheet 4 of the Plans to answer Questions 3 through 5.</a:t>
            </a:r>
          </a:p>
          <a:p>
            <a:endParaRPr lang="en-US" baseline="0"/>
          </a:p>
          <a:p>
            <a:r>
              <a:rPr lang="en-US" baseline="0"/>
              <a:t>STOP the video.</a:t>
            </a:r>
          </a:p>
          <a:p>
            <a:endParaRPr lang="en-US" baseline="0"/>
          </a:p>
          <a:p>
            <a:r>
              <a:rPr lang="en-US" baseline="0"/>
              <a:t>After completing the exercise, PLAY SESSION 4 to continue.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300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to SHEET 6 of the Friend</a:t>
            </a:r>
            <a:r>
              <a:rPr lang="en-US" baseline="0"/>
              <a:t> South Plans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888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Sheet</a:t>
            </a:r>
            <a:r>
              <a:rPr lang="en-US" baseline="0"/>
              <a:t> 6 is the TITLE SHEET for the new bridge.</a:t>
            </a:r>
          </a:p>
          <a:p>
            <a:endParaRPr lang="en-US" baseline="0"/>
          </a:p>
          <a:p>
            <a:r>
              <a:rPr lang="en-US" baseline="0"/>
              <a:t>Items found on Sheet 6 are:</a:t>
            </a:r>
          </a:p>
          <a:p>
            <a:endParaRPr lang="en-US" baseline="0"/>
          </a:p>
          <a:p>
            <a:r>
              <a:rPr lang="en-US" baseline="0"/>
              <a:t>The Project Name, Project Number, Notes, Quantities, an Index of Sheets and the Title Block.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862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</a:t>
            </a:r>
            <a:r>
              <a:rPr lang="en-US" baseline="0"/>
              <a:t> of t</a:t>
            </a:r>
            <a:r>
              <a:rPr lang="en-US"/>
              <a:t>he General</a:t>
            </a:r>
            <a:r>
              <a:rPr lang="en-US" baseline="0"/>
              <a:t> Notes for the Bridge Project include:</a:t>
            </a:r>
          </a:p>
          <a:p>
            <a:endParaRPr lang="en-US" baseline="0"/>
          </a:p>
          <a:p>
            <a:r>
              <a:rPr lang="en-US" baseline="0"/>
              <a:t>Design of the Structure</a:t>
            </a:r>
          </a:p>
          <a:p>
            <a:endParaRPr lang="en-US" baseline="0"/>
          </a:p>
          <a:p>
            <a:r>
              <a:rPr lang="en-US" baseline="0"/>
              <a:t>Type of Concrete</a:t>
            </a:r>
          </a:p>
          <a:p>
            <a:endParaRPr lang="en-US" baseline="0"/>
          </a:p>
          <a:p>
            <a:r>
              <a:rPr lang="en-US" baseline="0"/>
              <a:t>Strength of Concrete, and</a:t>
            </a:r>
          </a:p>
          <a:p>
            <a:endParaRPr lang="en-US" baseline="0"/>
          </a:p>
          <a:p>
            <a:r>
              <a:rPr lang="en-US" baseline="0"/>
              <a:t>Type of Reinforcing Steel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551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</a:t>
            </a:r>
            <a:r>
              <a:rPr lang="en-US" baseline="0"/>
              <a:t> are the </a:t>
            </a:r>
            <a:r>
              <a:rPr lang="en-US"/>
              <a:t>Quantities for the New Bridge.</a:t>
            </a:r>
          </a:p>
          <a:p>
            <a:endParaRPr lang="en-US"/>
          </a:p>
          <a:p>
            <a:r>
              <a:rPr lang="en-US"/>
              <a:t>As with the Summary of Quantities Sheet discussed earlier, it gives the ITEMS,</a:t>
            </a:r>
            <a:r>
              <a:rPr lang="en-US" baseline="0"/>
              <a:t> ITEM QUANTITIES and ITEM UNITS.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965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INDEX</a:t>
            </a:r>
            <a:r>
              <a:rPr lang="en-US" baseline="0"/>
              <a:t> of the sheets for the new bridge is similar to the INDEX OF SHEETS for the entire plan.</a:t>
            </a:r>
          </a:p>
          <a:p>
            <a:endParaRPr lang="en-US" baseline="0"/>
          </a:p>
          <a:p>
            <a:r>
              <a:rPr lang="en-US" baseline="0"/>
              <a:t>The Bridge Plans are “SPECIAL PLANS” and the sheets have their own Special Plan numbers in the LOWER RIGHT HAND CORNER..</a:t>
            </a:r>
          </a:p>
          <a:p>
            <a:endParaRPr lang="en-US" baseline="0"/>
          </a:p>
          <a:p>
            <a:r>
              <a:rPr lang="en-US" baseline="0"/>
              <a:t>Plan Sheet Numbers are still found in the UPPER RIGHT HAND CORNER.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439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TITLE BLOCK is along the RIGHT edge of each sheet.</a:t>
            </a:r>
          </a:p>
          <a:p>
            <a:endParaRPr lang="en-US"/>
          </a:p>
          <a:p>
            <a:r>
              <a:rPr lang="en-US"/>
              <a:t>Here</a:t>
            </a:r>
            <a:r>
              <a:rPr lang="en-US" baseline="0"/>
              <a:t> is a list of information found within the TITLE BLOCK.</a:t>
            </a:r>
          </a:p>
          <a:p>
            <a:endParaRPr lang="en-US" baseline="0"/>
          </a:p>
          <a:p>
            <a:r>
              <a:rPr lang="en-US" baseline="0"/>
              <a:t>As mentioned, the SPECIAL PLAN SHEET numbers are in the lower Right-hand corner, the PLAN SHEET numbers are in the upper Right-hand corner.</a:t>
            </a:r>
          </a:p>
          <a:p>
            <a:endParaRPr lang="en-US" baseline="0"/>
          </a:p>
          <a:p>
            <a:r>
              <a:rPr lang="en-US" baseline="0"/>
              <a:t>For referencing pages for the upcoming slides and exercise, we will use the  PLAN SHEET NUMBERS in the upper right-hand corner.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15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265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TO SHEET 7</a:t>
            </a:r>
          </a:p>
          <a:p>
            <a:endParaRPr lang="en-US"/>
          </a:p>
          <a:p>
            <a:r>
              <a:rPr lang="en-US"/>
              <a:t>SHEET 7 shows the Sectional Elevation of the bridge.</a:t>
            </a:r>
          </a:p>
          <a:p>
            <a:endParaRPr lang="en-US"/>
          </a:p>
          <a:p>
            <a:r>
              <a:rPr lang="en-US"/>
              <a:t>We</a:t>
            </a:r>
            <a:r>
              <a:rPr lang="en-US" baseline="0"/>
              <a:t> have previously discussed this sheet in the DRAINAGE STRUCTURE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036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SHEET 7 also shows the GENERAL</a:t>
            </a:r>
            <a:r>
              <a:rPr lang="en-US" baseline="0"/>
              <a:t> PLAN of the new bridge.</a:t>
            </a:r>
          </a:p>
          <a:p>
            <a:endParaRPr lang="en-US" baseline="0"/>
          </a:p>
          <a:p>
            <a:r>
              <a:rPr lang="en-US"/>
              <a:t>We will look closer</a:t>
            </a:r>
            <a:r>
              <a:rPr lang="en-US" baseline="0"/>
              <a:t> at two areas.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781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Bridge Lengths are given, </a:t>
            </a:r>
            <a:r>
              <a:rPr lang="en-US" b="1"/>
              <a:t>End of Floor to End of Floor</a:t>
            </a:r>
            <a:r>
              <a:rPr lang="en-US"/>
              <a:t>, and </a:t>
            </a:r>
            <a:r>
              <a:rPr lang="en-US" b="1"/>
              <a:t>Centerline Abutment to Centerline Abutment </a:t>
            </a:r>
            <a:r>
              <a:rPr lang="en-US"/>
              <a:t>Length.</a:t>
            </a:r>
          </a:p>
          <a:p>
            <a:endParaRPr lang="en-US"/>
          </a:p>
          <a:p>
            <a:r>
              <a:rPr lang="en-US"/>
              <a:t>The length used to describe the length of the bridge is the Centerline Abutment length.  </a:t>
            </a:r>
          </a:p>
          <a:p>
            <a:endParaRPr lang="en-US"/>
          </a:p>
          <a:p>
            <a:r>
              <a:rPr lang="en-US"/>
              <a:t>Look at the TITLE BLOCK on the right edge of the sheet to find “the length”</a:t>
            </a:r>
            <a:r>
              <a:rPr lang="en-US" baseline="0"/>
              <a:t> of the bridge.</a:t>
            </a:r>
          </a:p>
          <a:p>
            <a:endParaRPr lang="en-US" baseline="0"/>
          </a:p>
          <a:p>
            <a:r>
              <a:rPr lang="en-US" baseline="0"/>
              <a:t>It matches the Centerline Abutment length.</a:t>
            </a:r>
          </a:p>
          <a:p>
            <a:endParaRPr lang="en-US" baseline="0"/>
          </a:p>
          <a:p>
            <a:r>
              <a:rPr lang="en-US"/>
              <a:t>The </a:t>
            </a:r>
            <a:r>
              <a:rPr lang="en-US" err="1"/>
              <a:t>Gneral</a:t>
            </a:r>
            <a:r>
              <a:rPr lang="en-US"/>
              <a:t> Plan view also gives the NUMBER</a:t>
            </a:r>
            <a:r>
              <a:rPr lang="en-US" baseline="0"/>
              <a:t> OF SPANS AND THE SPAN LENGTHS.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697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the left side of the plan view, the CLEAR ROADWAY WIDTH is given.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700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the lower right of SHEET 7 is the BRIDGE HYDRAULIC INFORMATION.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7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TO SHEET 8</a:t>
            </a:r>
          </a:p>
          <a:p>
            <a:endParaRPr lang="en-US"/>
          </a:p>
          <a:p>
            <a:r>
              <a:rPr lang="en-US"/>
              <a:t>At</a:t>
            </a:r>
            <a:r>
              <a:rPr lang="en-US" baseline="0"/>
              <a:t> the upper right is the PILE DATA TABLE.</a:t>
            </a:r>
          </a:p>
          <a:p>
            <a:endParaRPr lang="en-US" baseline="0"/>
          </a:p>
          <a:p>
            <a:r>
              <a:rPr lang="en-US"/>
              <a:t>A note about the PILE NUMBER.  </a:t>
            </a:r>
          </a:p>
          <a:p>
            <a:endParaRPr lang="en-US"/>
          </a:p>
          <a:p>
            <a:r>
              <a:rPr lang="en-US"/>
              <a:t>Each of those is an individual pile with a specific number</a:t>
            </a:r>
            <a:r>
              <a:rPr lang="en-US" baseline="0"/>
              <a:t> for a specific location.</a:t>
            </a:r>
          </a:p>
          <a:p>
            <a:endParaRPr lang="en-US" baseline="0"/>
          </a:p>
          <a:p>
            <a:r>
              <a:rPr lang="en-US" baseline="0"/>
              <a:t>For example – Bent Number 1 has a total of 10 piling, numbered 1B, 4, 7 &amp; 10B, 2, 3, 5, 6, 8 &amp; 9.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052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Sheet 8</a:t>
            </a:r>
            <a:r>
              <a:rPr lang="en-US" baseline="0"/>
              <a:t> also shows the PIPE PILE DETAIL.</a:t>
            </a:r>
          </a:p>
          <a:p>
            <a:endParaRPr lang="en-US" baseline="0"/>
          </a:p>
          <a:p>
            <a:r>
              <a:rPr lang="en-US" baseline="0"/>
              <a:t>This is a Typical View we discussed in the VIEW ANGLES section.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75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TO SHEET 9</a:t>
            </a:r>
          </a:p>
          <a:p>
            <a:endParaRPr lang="en-US"/>
          </a:p>
          <a:p>
            <a:r>
              <a:rPr lang="en-US"/>
              <a:t>Sheet 9 shows the</a:t>
            </a:r>
            <a:r>
              <a:rPr lang="en-US" baseline="0"/>
              <a:t> Cross Section of the Abutment.</a:t>
            </a:r>
          </a:p>
          <a:p>
            <a:endParaRPr lang="en-US" baseline="0"/>
          </a:p>
          <a:p>
            <a:r>
              <a:rPr lang="en-US" baseline="0"/>
              <a:t>We’ll look at the area in the upper right of this view.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601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Location or point elevations are labeled as Elevation A, Elevation B, Elevation C and so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2258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</a:t>
            </a:r>
            <a:r>
              <a:rPr lang="en-US" baseline="0"/>
              <a:t> table to the right gives the corresponding Abutment Location Elevations.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52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Session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49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TO SHEET 13</a:t>
            </a:r>
          </a:p>
          <a:p>
            <a:endParaRPr lang="en-US"/>
          </a:p>
          <a:p>
            <a:r>
              <a:rPr lang="en-US"/>
              <a:t>Sheet 13 is another Cross Section View.</a:t>
            </a:r>
          </a:p>
          <a:p>
            <a:endParaRPr lang="en-US"/>
          </a:p>
          <a:p>
            <a:r>
              <a:rPr lang="en-US"/>
              <a:t>Some</a:t>
            </a:r>
            <a:r>
              <a:rPr lang="en-US" baseline="0"/>
              <a:t> of the i</a:t>
            </a:r>
            <a:r>
              <a:rPr lang="en-US"/>
              <a:t>nformation that</a:t>
            </a:r>
            <a:r>
              <a:rPr lang="en-US" baseline="0"/>
              <a:t> can be found in this view:</a:t>
            </a:r>
          </a:p>
          <a:p>
            <a:endParaRPr lang="en-US" baseline="0"/>
          </a:p>
          <a:p>
            <a:r>
              <a:rPr lang="en-US" baseline="0"/>
              <a:t>The OUT-TO-OUT WIDTH</a:t>
            </a:r>
          </a:p>
          <a:p>
            <a:endParaRPr lang="en-US" baseline="0"/>
          </a:p>
          <a:p>
            <a:r>
              <a:rPr lang="en-US" baseline="0"/>
              <a:t>The CLEAR ROADWAY WIDTH, and</a:t>
            </a:r>
          </a:p>
          <a:p>
            <a:endParaRPr lang="en-US" baseline="0"/>
          </a:p>
          <a:p>
            <a:r>
              <a:rPr lang="en-US" baseline="0"/>
              <a:t>REINFORCING BAR SPACING</a:t>
            </a:r>
          </a:p>
          <a:p>
            <a:endParaRPr lang="en-US" baseline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534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EXERCISE #7</a:t>
            </a:r>
          </a:p>
          <a:p>
            <a:endParaRPr lang="en-US" b="1"/>
          </a:p>
          <a:p>
            <a:r>
              <a:rPr lang="en-US" b="1"/>
              <a:t>Use PLAN Sheets 8 – 13 to answer</a:t>
            </a:r>
            <a:r>
              <a:rPr lang="en-US" b="1" baseline="0"/>
              <a:t> the questions.</a:t>
            </a:r>
          </a:p>
          <a:p>
            <a:endParaRPr lang="en-US" b="1"/>
          </a:p>
          <a:p>
            <a:r>
              <a:rPr lang="en-US" b="1"/>
              <a:t>Exercise #7 has 3 pages, 15 questions</a:t>
            </a:r>
          </a:p>
          <a:p>
            <a:endParaRPr lang="en-US"/>
          </a:p>
          <a:p>
            <a:pPr>
              <a:buFont typeface="Arial" panose="020B0604020202020204" pitchFamily="34" charset="0"/>
              <a:buNone/>
            </a:pPr>
            <a:r>
              <a:rPr lang="en-US" b="1"/>
              <a:t>STOP the video</a:t>
            </a:r>
          </a:p>
          <a:p>
            <a:pPr>
              <a:buFont typeface="Arial" panose="020B0604020202020204" pitchFamily="34" charset="0"/>
              <a:buNone/>
            </a:pPr>
            <a:endParaRPr lang="en-US" b="1"/>
          </a:p>
          <a:p>
            <a:pPr>
              <a:buFont typeface="Arial" panose="020B0604020202020204" pitchFamily="34" charset="0"/>
              <a:buNone/>
            </a:pPr>
            <a:r>
              <a:rPr lang="en-US" b="1"/>
              <a:t>After completing Exercise #7, PLAY Session 5 to continue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2160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TO SHEET R1</a:t>
            </a:r>
          </a:p>
          <a:p>
            <a:endParaRPr lang="en-US"/>
          </a:p>
          <a:p>
            <a:r>
              <a:rPr lang="en-US"/>
              <a:t>The</a:t>
            </a:r>
            <a:r>
              <a:rPr lang="en-US" baseline="0"/>
              <a:t> next 2 slides contain</a:t>
            </a:r>
            <a:r>
              <a:rPr lang="en-US"/>
              <a:t> ROW Terms and Definitions.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249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34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Sheet R1 is the ROW Data Sheet.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3351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the bottom right is the GENERAL LAYOUT of the project.</a:t>
            </a:r>
          </a:p>
          <a:p>
            <a:endParaRPr lang="en-US"/>
          </a:p>
          <a:p>
            <a:r>
              <a:rPr lang="en-US"/>
              <a:t>The Layout Map shows the Project Location, Project Number, the Beginning</a:t>
            </a:r>
            <a:r>
              <a:rPr lang="en-US" baseline="0"/>
              <a:t> and Ending Stations, and the Property Owner Tract Numbers.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644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lower left is the ROW Legend.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7357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Along the left side are the Section Corner 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9153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Near the center of the sheet is a table showing:</a:t>
            </a:r>
          </a:p>
          <a:p>
            <a:endParaRPr lang="en-US"/>
          </a:p>
          <a:p>
            <a:pPr defTabSz="952073">
              <a:defRPr/>
            </a:pPr>
            <a:r>
              <a:rPr lang="en-US" baseline="0"/>
              <a:t>The Tract Numbers</a:t>
            </a:r>
            <a:endParaRPr lang="en-US"/>
          </a:p>
          <a:p>
            <a:endParaRPr lang="en-US"/>
          </a:p>
          <a:p>
            <a:r>
              <a:rPr lang="en-US"/>
              <a:t>The Property</a:t>
            </a:r>
            <a:r>
              <a:rPr lang="en-US" baseline="0"/>
              <a:t> Owners</a:t>
            </a:r>
          </a:p>
          <a:p>
            <a:endParaRPr lang="en-US" baseline="0"/>
          </a:p>
          <a:p>
            <a:r>
              <a:rPr lang="en-US" baseline="0"/>
              <a:t>The Legal Description of each Tract of Land, and</a:t>
            </a:r>
          </a:p>
          <a:p>
            <a:endParaRPr lang="en-US" baseline="0"/>
          </a:p>
          <a:p>
            <a:r>
              <a:rPr lang="en-US" baseline="0"/>
              <a:t>What the property is being used for, such as NEW ROW and EASEMENTS.</a:t>
            </a:r>
          </a:p>
          <a:p>
            <a:endParaRPr lang="en-US" baseline="0"/>
          </a:p>
          <a:p>
            <a:endParaRPr lang="en-US" baseline="0"/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803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ROW is in the “NEW TAKING” column.</a:t>
            </a:r>
          </a:p>
          <a:p>
            <a:endParaRPr lang="en-US"/>
          </a:p>
          <a:p>
            <a:r>
              <a:rPr lang="en-US"/>
              <a:t>Permanent and Temporary Easements are shown in the “EASEMENT” column.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51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begin with</a:t>
            </a:r>
            <a:r>
              <a:rPr lang="en-US" baseline="0"/>
              <a:t> the parts of the Construction Contract Documents.</a:t>
            </a:r>
          </a:p>
          <a:p>
            <a:endParaRPr lang="en-US" baseline="0"/>
          </a:p>
          <a:p>
            <a:r>
              <a:rPr lang="en-US" baseline="0"/>
              <a:t>There are 3 main parts starting with the Contract.</a:t>
            </a:r>
          </a:p>
          <a:p>
            <a:endParaRPr lang="en-US" baseline="0"/>
          </a:p>
          <a:p>
            <a:r>
              <a:rPr lang="en-US" baseline="0"/>
              <a:t>The contract is made up of the Proposal Forms, Contract Agreement and Special Provisions</a:t>
            </a:r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1937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PLAN VIEW shows:</a:t>
            </a:r>
          </a:p>
          <a:p>
            <a:endParaRPr lang="en-US"/>
          </a:p>
          <a:p>
            <a:r>
              <a:rPr lang="en-US"/>
              <a:t>The</a:t>
            </a:r>
            <a:r>
              <a:rPr lang="en-US" baseline="0"/>
              <a:t> location of New ROW, Easements, Tract Numbers, Property Owners, Legal Descriptions, basically all the information from the table below.</a:t>
            </a:r>
          </a:p>
          <a:p>
            <a:endParaRPr lang="en-US" baseline="0"/>
          </a:p>
          <a:p>
            <a:r>
              <a:rPr lang="en-US" baseline="0"/>
              <a:t>You will see the letters “PL” in bold type with a line extending to the project centerline.</a:t>
            </a:r>
          </a:p>
          <a:p>
            <a:endParaRPr lang="en-US" baseline="0"/>
          </a:p>
          <a:p>
            <a:r>
              <a:rPr lang="en-US" baseline="0"/>
              <a:t>“PL” stands for PROPERTY LINE.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2150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at these 2</a:t>
            </a:r>
            <a:r>
              <a:rPr lang="en-US" baseline="0"/>
              <a:t> areas.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065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Table shows Easements</a:t>
            </a:r>
            <a:r>
              <a:rPr lang="en-US" baseline="0"/>
              <a:t> 1 through 4 and what they are used for.</a:t>
            </a:r>
          </a:p>
          <a:p>
            <a:endParaRPr lang="en-US" baseline="0"/>
          </a:p>
          <a:p>
            <a:r>
              <a:rPr lang="en-US" baseline="0"/>
              <a:t>Find Easement 1 in Tract Number 5.</a:t>
            </a:r>
          </a:p>
          <a:p>
            <a:endParaRPr lang="en-US" baseline="0"/>
          </a:p>
          <a:p>
            <a:r>
              <a:rPr lang="en-US" baseline="0"/>
              <a:t>The Easement is used for DRIVEWAY CONSTRUCTION and the amount of property used for this Easement is 0.11 Acres.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5606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EXERCISE #8</a:t>
            </a:r>
          </a:p>
          <a:p>
            <a:endParaRPr lang="en-US"/>
          </a:p>
          <a:p>
            <a:r>
              <a:rPr lang="en-US" b="1"/>
              <a:t>Use Sheet R-1</a:t>
            </a:r>
            <a:r>
              <a:rPr lang="en-US"/>
              <a:t> to complete Exercise #8.</a:t>
            </a:r>
          </a:p>
          <a:p>
            <a:endParaRPr lang="en-US" b="1"/>
          </a:p>
          <a:p>
            <a:pPr>
              <a:buFont typeface="Arial" panose="020B0604020202020204" pitchFamily="34" charset="0"/>
              <a:buNone/>
            </a:pPr>
            <a:r>
              <a:rPr lang="en-US" b="1"/>
              <a:t>STOP</a:t>
            </a:r>
            <a:r>
              <a:rPr lang="en-US" b="1" baseline="0"/>
              <a:t> the</a:t>
            </a:r>
            <a:r>
              <a:rPr lang="en-US"/>
              <a:t> video</a:t>
            </a:r>
          </a:p>
          <a:p>
            <a:pPr>
              <a:buFont typeface="Arial" panose="020B0604020202020204" pitchFamily="34" charset="0"/>
              <a:buNone/>
            </a:pPr>
            <a:endParaRPr lang="en-US"/>
          </a:p>
          <a:p>
            <a:pPr>
              <a:buFont typeface="Arial" panose="020B0604020202020204" pitchFamily="34" charset="0"/>
              <a:buNone/>
            </a:pPr>
            <a:r>
              <a:rPr lang="en-US"/>
              <a:t>After completing Exercise #8, </a:t>
            </a:r>
            <a:r>
              <a:rPr lang="en-US" b="1"/>
              <a:t>PLAY</a:t>
            </a:r>
            <a:r>
              <a:rPr lang="en-US"/>
              <a:t> Session 6 to continue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078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TRAFFIC CONTROL PLAN for a project is based on the Standards and Guidelines set forth in the CURRENT EDITION of the Manual on Uniform Traffic Control Devices.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6686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traffic is Detoured,</a:t>
            </a:r>
            <a:r>
              <a:rPr lang="en-US" baseline="0"/>
              <a:t> the Detour Route is usually found on one of these sheets within the Construction Plans.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428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Detour Map for your set of Plans is on SHEET</a:t>
            </a:r>
            <a:r>
              <a:rPr lang="en-US" baseline="0"/>
              <a:t> 2-2N.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4566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</a:t>
            </a:r>
            <a:r>
              <a:rPr lang="en-US" baseline="0"/>
              <a:t> is an example of the Detour show on the TITLE SHEET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8453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traffic is allowed to travel through</a:t>
            </a:r>
            <a:r>
              <a:rPr lang="en-US" baseline="0"/>
              <a:t> the project while construction is taking place, TRAFFIC CONTROL requires more detailed, complex planning.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9031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all Construction</a:t>
            </a:r>
            <a:r>
              <a:rPr lang="en-US" baseline="0"/>
              <a:t> Plans will include a set of TRAFFIC CONTROL CONSTRUCTION AND MAINTENANCE STANDARD PLANS.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6BE2-5246-4E4F-9A19-3424CE13FDA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3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0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F4F64F4-33BD-468B-89DC-AE3F1E0F07F3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0FAE-6DEC-8D45-99F8-FDAB8D449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8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9A8C2F0-5BDB-4B28-9C3C-2F2F5F041E1B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0FAE-6DEC-8D45-99F8-FDAB8D449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16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128588" indent="-128588">
              <a:buFontTx/>
              <a:buBlip>
                <a:blip r:embed="rId2"/>
              </a:buBlip>
              <a:defRPr/>
            </a:lvl1pPr>
            <a:lvl2pPr marL="385763" indent="-128588">
              <a:buClr>
                <a:srgbClr val="FF3300"/>
              </a:buClr>
              <a:buFontTx/>
              <a:buBlip>
                <a:blip r:embed="rId3"/>
              </a:buBlip>
              <a:defRPr/>
            </a:lvl2pPr>
            <a:lvl3pPr marL="642938" indent="-128588">
              <a:buClr>
                <a:srgbClr val="FF3300"/>
              </a:buClr>
              <a:buFontTx/>
              <a:buBlip>
                <a:blip r:embed="rId4"/>
              </a:buBlip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210526-B3BB-4A44-AD3C-3FAAEEB612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128588" indent="-128588">
              <a:buFontTx/>
              <a:buBlip>
                <a:blip r:embed="rId2"/>
              </a:buBlip>
              <a:defRPr/>
            </a:lvl1pPr>
            <a:lvl2pPr marL="385763" indent="-128588">
              <a:buClr>
                <a:srgbClr val="FF3300"/>
              </a:buClr>
              <a:buFontTx/>
              <a:buBlip>
                <a:blip r:embed="rId3"/>
              </a:buBlip>
              <a:defRPr/>
            </a:lvl2pPr>
            <a:lvl3pPr marL="642938" indent="-128588">
              <a:buClr>
                <a:srgbClr val="FF3300"/>
              </a:buClr>
              <a:buFontTx/>
              <a:buBlip>
                <a:blip r:embed="rId4"/>
              </a:buBlip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092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475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72331" indent="-72331">
              <a:buFontTx/>
              <a:buBlip>
                <a:blip r:embed="rId2"/>
              </a:buBlip>
              <a:defRPr sz="1125"/>
            </a:lvl1pPr>
            <a:lvl2pPr marL="216992" indent="-72331">
              <a:buClr>
                <a:srgbClr val="FF3300"/>
              </a:buClr>
              <a:buFontTx/>
              <a:buBlip>
                <a:blip r:embed="rId3"/>
              </a:buBlip>
              <a:defRPr sz="1125"/>
            </a:lvl2pPr>
            <a:lvl3pPr marL="361653" indent="-72331">
              <a:buClr>
                <a:srgbClr val="FF3300"/>
              </a:buClr>
              <a:buFontTx/>
              <a:buBlip>
                <a:blip r:embed="rId4"/>
              </a:buBlip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4897EF13-07A7-49FB-BBB2-D810477715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 marL="72331" indent="-72331">
              <a:buFontTx/>
              <a:buBlip>
                <a:blip r:embed="rId2"/>
              </a:buBlip>
              <a:defRPr sz="1125"/>
            </a:lvl1pPr>
            <a:lvl2pPr marL="216992" indent="-72331">
              <a:buClr>
                <a:srgbClr val="FF3300"/>
              </a:buClr>
              <a:buFontTx/>
              <a:buBlip>
                <a:blip r:embed="rId3"/>
              </a:buBlip>
              <a:defRPr sz="1125"/>
            </a:lvl2pPr>
            <a:lvl3pPr marL="361653" indent="-72331">
              <a:buClr>
                <a:srgbClr val="FF3300"/>
              </a:buClr>
              <a:buFontTx/>
              <a:buBlip>
                <a:blip r:embed="rId4"/>
              </a:buBlip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1380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 marL="257175" indent="-257175">
              <a:buFontTx/>
              <a:buBlip>
                <a:blip r:embed="rId2"/>
              </a:buBlip>
              <a:defRPr sz="1800"/>
            </a:lvl1pPr>
            <a:lvl2pPr marL="557213" indent="-214313">
              <a:buFontTx/>
              <a:buBlip>
                <a:blip r:embed="rId3"/>
              </a:buBlip>
              <a:defRPr sz="1500"/>
            </a:lvl2pPr>
            <a:lvl3pPr marL="857250" indent="-171450">
              <a:buFontTx/>
              <a:buBlip>
                <a:blip r:embed="rId4"/>
              </a:buBlip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07488" y="2174875"/>
            <a:ext cx="5389033" cy="3951288"/>
          </a:xfrm>
        </p:spPr>
        <p:txBody>
          <a:bodyPr/>
          <a:lstStyle>
            <a:lvl1pPr marL="257175" indent="-257175">
              <a:buFontTx/>
              <a:buBlip>
                <a:blip r:embed="rId2"/>
              </a:buBlip>
              <a:defRPr sz="1800"/>
            </a:lvl1pPr>
            <a:lvl2pPr marL="557213" indent="-214313">
              <a:buFontTx/>
              <a:buBlip>
                <a:blip r:embed="rId3"/>
              </a:buBlip>
              <a:defRPr sz="1500"/>
            </a:lvl2pPr>
            <a:lvl3pPr marL="857250" indent="-171450">
              <a:buFontTx/>
              <a:buBlip>
                <a:blip r:embed="rId4"/>
              </a:buBlip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1906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64F2-3735-4652-A343-0C737EC9465A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1DE1EE-1883-4311-BD3C-87714FA74C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32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9B52C-FE41-4B28-A66B-D2FDE76847EA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1DE1EE-1883-4311-BD3C-87714FA74C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36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C364-5D0C-4145-9012-7ABA33714E3C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21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5658-E517-4804-A284-535AC1725885}" type="datetime1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1DE1EE-1883-4311-BD3C-87714FA74C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61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6B71-C1B4-4C38-BB6B-EA4F1D59B1E8}" type="datetime1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Tx/>
              <a:buBlip>
                <a:blip r:embed="rId2"/>
              </a:buBlip>
              <a:defRPr/>
            </a:lvl1pPr>
            <a:lvl2pPr marL="557213" indent="-214313">
              <a:buClr>
                <a:srgbClr val="FE5002"/>
              </a:buClr>
              <a:buFontTx/>
              <a:buBlip>
                <a:blip r:embed="rId3"/>
              </a:buBlip>
              <a:defRPr/>
            </a:lvl2pPr>
            <a:lvl3pPr marL="857250" indent="-171450">
              <a:buClr>
                <a:srgbClr val="FE5002"/>
              </a:buClr>
              <a:buFontTx/>
              <a:buBlip>
                <a:blip r:embed="rId4"/>
              </a:buBlip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02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711A4-82D2-4A22-B220-9D727ECC4621}" type="datetime1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1DE1EE-1883-4311-BD3C-87714FA74C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92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0B82-A5B3-43FB-8C04-A4940D2D84D3}" type="datetime1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78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C145B-BB9B-45AF-9AFE-CA03B5702075}" type="datetime1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7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A47C-45C2-4DF2-BDEC-0E93A0F3B14F}" type="datetime1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56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51A4-5327-49FC-9D2B-855CDBB3A5F3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75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320EB-3091-4000-87D2-3D6A50FFA72D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7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6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 marL="257175" indent="-257175">
              <a:buFontTx/>
              <a:buBlip>
                <a:blip r:embed="rId2"/>
              </a:buBlip>
              <a:defRPr sz="2100"/>
            </a:lvl1pPr>
            <a:lvl2pPr marL="557213" indent="-214313">
              <a:buClr>
                <a:srgbClr val="FE5002"/>
              </a:buClr>
              <a:buFontTx/>
              <a:buBlip>
                <a:blip r:embed="rId3"/>
              </a:buBlip>
              <a:defRPr sz="1800"/>
            </a:lvl2pPr>
            <a:lvl3pPr marL="942975" indent="-257175">
              <a:buClr>
                <a:srgbClr val="FE5002"/>
              </a:buClr>
              <a:buFontTx/>
              <a:buBlip>
                <a:blip r:embed="rId4"/>
              </a:buBlip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 marL="257175" indent="-257175">
              <a:buFontTx/>
              <a:buBlip>
                <a:blip r:embed="rId5"/>
              </a:buBlip>
              <a:defRPr sz="2100"/>
            </a:lvl1pPr>
            <a:lvl2pPr marL="557213" indent="-214313">
              <a:buClr>
                <a:srgbClr val="FE5002"/>
              </a:buClr>
              <a:buFont typeface="Arial" panose="020B0604020202020204" pitchFamily="34" charset="0"/>
              <a:buChar char="•"/>
              <a:defRPr sz="1800"/>
            </a:lvl2pPr>
            <a:lvl3pPr marL="942975" indent="-257175">
              <a:buClr>
                <a:srgbClr val="FE5002"/>
              </a:buClr>
              <a:buFont typeface="Calibri" panose="020F0502020204030204" pitchFamily="34" charset="0"/>
              <a:buChar char="―"/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39627A-AD29-4E06-8E60-E676A619BFFA}" type="datetime1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0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 marL="257175" indent="-257175">
              <a:buFontTx/>
              <a:buBlip>
                <a:blip r:embed="rId2"/>
              </a:buBlip>
              <a:defRPr sz="1800"/>
            </a:lvl1pPr>
            <a:lvl2pPr marL="557213" indent="-214313">
              <a:buFontTx/>
              <a:buBlip>
                <a:blip r:embed="rId3"/>
              </a:buBlip>
              <a:defRPr sz="1500"/>
            </a:lvl2pPr>
            <a:lvl3pPr marL="857250" indent="-171450">
              <a:buFontTx/>
              <a:buBlip>
                <a:blip r:embed="rId4"/>
              </a:buBlip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07488" y="2174875"/>
            <a:ext cx="5389033" cy="3951288"/>
          </a:xfrm>
        </p:spPr>
        <p:txBody>
          <a:bodyPr/>
          <a:lstStyle>
            <a:lvl1pPr marL="257175" indent="-257175">
              <a:buFontTx/>
              <a:buBlip>
                <a:blip r:embed="rId2"/>
              </a:buBlip>
              <a:defRPr sz="1800"/>
            </a:lvl1pPr>
            <a:lvl2pPr marL="557213" indent="-214313">
              <a:buFontTx/>
              <a:buBlip>
                <a:blip r:embed="rId3"/>
              </a:buBlip>
              <a:defRPr sz="1500"/>
            </a:lvl2pPr>
            <a:lvl3pPr marL="857250" indent="-171450">
              <a:buFontTx/>
              <a:buBlip>
                <a:blip r:embed="rId4"/>
              </a:buBlip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073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0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BA05EE02-033B-4FE9-A85A-BB078005ECA9}" type="datetime1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8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28D1F14-385D-4C89-BDAB-C376ECAA8568}" type="datetime1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8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00120" y="6384641"/>
            <a:ext cx="12623031" cy="288637"/>
          </a:xfrm>
          <a:prstGeom prst="rect">
            <a:avLst/>
          </a:prstGeom>
          <a:solidFill>
            <a:srgbClr val="BA0C28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 userDrawn="1"/>
        </p:nvSpPr>
        <p:spPr>
          <a:xfrm>
            <a:off x="5249334" y="6365499"/>
            <a:ext cx="10198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</a:rPr>
              <a:t>Nebraska LTAP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49350FAE-6DEC-8D45-99F8-FDAB8D449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3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E6877-8CE0-474F-85D7-4DDFAFA94198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84640"/>
            <a:ext cx="12192000" cy="288637"/>
          </a:xfrm>
          <a:prstGeom prst="rect">
            <a:avLst/>
          </a:prstGeom>
          <a:solidFill>
            <a:srgbClr val="BA0C28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5141372" y="6365500"/>
            <a:ext cx="190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Nebraska LTAP</a:t>
            </a:r>
          </a:p>
        </p:txBody>
      </p:sp>
    </p:spTree>
    <p:extLst>
      <p:ext uri="{BB962C8B-B14F-4D97-AF65-F5344CB8AC3E}">
        <p14:creationId xmlns:p14="http://schemas.microsoft.com/office/powerpoint/2010/main" val="9788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1.png"/><Relationship Id="rId12" Type="http://schemas.openxmlformats.org/officeDocument/2006/relationships/customXml" Target="../ink/ink7.xml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88.xml"/><Relationship Id="rId16" Type="http://schemas.openxmlformats.org/officeDocument/2006/relationships/customXml" Target="../ink/ink9.xml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4.xml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82.png"/><Relationship Id="rId14" Type="http://schemas.openxmlformats.org/officeDocument/2006/relationships/customXml" Target="../ink/ink8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87.em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11.xml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9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emf"/><Relationship Id="rId7" Type="http://schemas.openxmlformats.org/officeDocument/2006/relationships/customXml" Target="../ink/ink15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png"/><Relationship Id="rId5" Type="http://schemas.openxmlformats.org/officeDocument/2006/relationships/customXml" Target="../ink/ink14.xml"/><Relationship Id="rId4" Type="http://schemas.openxmlformats.org/officeDocument/2006/relationships/image" Target="../media/image9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8.e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9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i.fhwa.dot.gov/training/course_search.aspx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4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0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0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6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1.png"/><Relationship Id="rId4" Type="http://schemas.openxmlformats.org/officeDocument/2006/relationships/customXml" Target="../ink/ink19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2.xml"/><Relationship Id="rId5" Type="http://schemas.openxmlformats.org/officeDocument/2006/relationships/image" Target="../media/image13.png"/><Relationship Id="rId4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s.usda.gov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BA0C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788644" y="612779"/>
            <a:ext cx="13397317" cy="11929979"/>
          </a:xfrm>
          <a:prstGeom prst="ellips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79233" y="769086"/>
            <a:ext cx="13397317" cy="11929979"/>
          </a:xfrm>
          <a:prstGeom prst="ellipse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Nv_m_Extension__4c_Bi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21" y="3770746"/>
            <a:ext cx="1816441" cy="2748698"/>
          </a:xfrm>
          <a:prstGeom prst="rect">
            <a:avLst/>
          </a:prstGeom>
        </p:spPr>
      </p:pic>
      <p:pic>
        <p:nvPicPr>
          <p:cNvPr id="14" name="Picture 13" descr="FHWA_horizontal_201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5793566"/>
            <a:ext cx="2159000" cy="848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044" y="2130430"/>
            <a:ext cx="8642555" cy="1470025"/>
          </a:xfrm>
        </p:spPr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Basic Construction Plan Reading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0FAE-6DEC-8D45-99F8-FDAB8D44934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" name="Picture 4" descr="https://dl.boxcloud.com/api/2.0/internal_files/207854890446/versions/219825992910/representations/png_paged_2048x2048/content/1.png?access_token=1!M1190FBaHBAc-yHJDn5Uyggz2dbal_fTYKTLPORcpDQgUmm-0sAjlfz9d8UFk6fRUB1Bo3MYCYu9lrvGAolbxutl339l1CyOeGFjSYQk3yURQOCPi1Ads0GaRjMiKyhHpTj456247hZN-PVFEK2SWuhWseSypO5mojpUv53VmdA10jaJhWQzaP50zGqsFZIaW7LX3t7TIwwJNc_TZuZc0d_HyNHxORoI6-FpCT7xbnMYEcu94Z3GltZ7kNSJOUTefm7quJoqrhnDEQ7pgSCKFuAz1TJNOtDd3Cyq7gMGFAaU8d9SC60-Z3FRG5XliFxnCoPXsctqxcVoJceXFsS1qh-H2-iZemhvYRHnvmJUq5zYNrnpzUU3lqjssI25q3OZcvWNephuDLKT2ihg&amp;box_client_name=box-content-preview&amp;box_client_version=1.8.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91" y="5793566"/>
            <a:ext cx="2040126" cy="8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226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Reading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8361947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Always ensure you have the correct plan by reading the title block</a:t>
            </a:r>
            <a:br>
              <a:rPr lang="en-US"/>
            </a:br>
            <a:endParaRPr lang="en-US" sz="1600"/>
          </a:p>
          <a:p>
            <a:pPr marL="514350" indent="-514350">
              <a:buFont typeface="+mj-lt"/>
              <a:buAutoNum type="arabicPeriod"/>
            </a:pPr>
            <a:r>
              <a:rPr lang="en-US"/>
              <a:t>Read the notes first</a:t>
            </a:r>
            <a:br>
              <a:rPr lang="en-US"/>
            </a:br>
            <a:endParaRPr lang="en-US" sz="1600"/>
          </a:p>
          <a:p>
            <a:pPr marL="514350" indent="-514350">
              <a:buFont typeface="+mj-lt"/>
              <a:buAutoNum type="arabicPeriod"/>
            </a:pPr>
            <a:r>
              <a:rPr lang="en-US"/>
              <a:t>Identify the devices used in the legend</a:t>
            </a:r>
            <a:br>
              <a:rPr lang="en-US"/>
            </a:br>
            <a:endParaRPr lang="en-US" sz="1600"/>
          </a:p>
          <a:p>
            <a:pPr marL="514350" indent="-514350">
              <a:buFont typeface="+mj-lt"/>
              <a:buAutoNum type="arabicPeriod"/>
            </a:pPr>
            <a:r>
              <a:rPr lang="en-US"/>
              <a:t>Look at any Details or Typical Sections</a:t>
            </a:r>
            <a:br>
              <a:rPr lang="en-US"/>
            </a:br>
            <a:endParaRPr lang="en-US" sz="1600"/>
          </a:p>
          <a:p>
            <a:pPr marL="514350" indent="-514350">
              <a:buFont typeface="+mj-lt"/>
              <a:buAutoNum type="arabicPeriod"/>
            </a:pPr>
            <a:r>
              <a:rPr lang="en-US"/>
              <a:t>Start at one end of the plan and look at every item on the plan from end to end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9350FAE-6DEC-8D45-99F8-FDAB8D44934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876" y="3479480"/>
            <a:ext cx="8644550" cy="26974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13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Out to Out Width (30’ – 4”)                       </a:t>
            </a:r>
          </a:p>
          <a:p>
            <a:r>
              <a:rPr lang="en-US"/>
              <a:t>Clear Roadway Width (28’ – 0”)</a:t>
            </a:r>
          </a:p>
          <a:p>
            <a:r>
              <a:rPr lang="en-US"/>
              <a:t>Reinforcing Bar Spacing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058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Exercise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Use Bridge Plan Sheets 6 – 13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670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/>
              <a:t>47BD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/>
              <a:t>4,000 PSI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/>
              <a:t>ASTM A615, Grade 60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/>
              <a:t>1,260 Tons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/>
              <a:t>2,780 Lbs.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/>
              <a:t>16+25.00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/>
              <a:t>185’ – 2”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/>
              <a:t>28’ – 0”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 startAt="9"/>
            </a:pPr>
            <a:r>
              <a:rPr lang="en-US" sz="2400"/>
              <a:t>3 Spans</a:t>
            </a:r>
          </a:p>
          <a:p>
            <a:pPr marL="385763" indent="-385763">
              <a:buFont typeface="+mj-lt"/>
              <a:buAutoNum type="arabicPeriod" startAt="9"/>
            </a:pPr>
            <a:r>
              <a:rPr lang="en-US" sz="2400"/>
              <a:t>1’ – 2”</a:t>
            </a:r>
          </a:p>
          <a:p>
            <a:pPr marL="385763" indent="-385763">
              <a:buFont typeface="+mj-lt"/>
              <a:buAutoNum type="arabicPeriod" startAt="9"/>
            </a:pPr>
            <a:r>
              <a:rPr lang="en-US" sz="2400"/>
              <a:t> Turkey Creek</a:t>
            </a:r>
          </a:p>
          <a:p>
            <a:pPr marL="385763" indent="-385763">
              <a:buFont typeface="+mj-lt"/>
              <a:buAutoNum type="arabicPeriod" startAt="9"/>
            </a:pPr>
            <a:r>
              <a:rPr lang="en-US" sz="2400"/>
              <a:t> 303.8 Square Miles</a:t>
            </a:r>
          </a:p>
          <a:p>
            <a:pPr marL="385763" indent="-385763">
              <a:buFont typeface="+mj-lt"/>
              <a:buAutoNum type="arabicPeriod" startAt="9"/>
            </a:pPr>
            <a:r>
              <a:rPr lang="en-US" sz="2400"/>
              <a:t>100 Years</a:t>
            </a:r>
          </a:p>
          <a:p>
            <a:pPr marL="385763" indent="-385763">
              <a:buFont typeface="+mj-lt"/>
              <a:buAutoNum type="arabicPeriod" startAt="9"/>
            </a:pPr>
            <a:r>
              <a:rPr lang="en-US" sz="2400"/>
              <a:t> 42 Piles</a:t>
            </a:r>
          </a:p>
          <a:p>
            <a:pPr marL="385763" indent="-385763">
              <a:buFont typeface="+mj-lt"/>
              <a:buAutoNum type="arabicPeriod" startAt="9"/>
            </a:pPr>
            <a:r>
              <a:rPr lang="en-US" sz="2400"/>
              <a:t> 20 &amp; 45 Tons/Pile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514837"/>
            <a:ext cx="9144000" cy="584597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#7 – Bridge Plans</a:t>
            </a:r>
          </a:p>
        </p:txBody>
      </p:sp>
    </p:spTree>
    <p:extLst>
      <p:ext uri="{BB962C8B-B14F-4D97-AF65-F5344CB8AC3E}">
        <p14:creationId xmlns:p14="http://schemas.microsoft.com/office/powerpoint/2010/main" val="2364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Right-of-Way (ROW)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44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Sheet R1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Right of Way Terms &amp; Definitions</a:t>
            </a:r>
          </a:p>
          <a:p>
            <a:r>
              <a:rPr lang="en-US"/>
              <a:t>ACQUISITION OR TAKING</a:t>
            </a:r>
          </a:p>
          <a:p>
            <a:pPr lvl="1"/>
            <a:r>
              <a:rPr lang="en-US"/>
              <a:t>The acquiring of a property in its entirety or a portion thereof, for highway purposes</a:t>
            </a:r>
          </a:p>
          <a:p>
            <a:r>
              <a:rPr lang="en-US"/>
              <a:t>PARCEL NUMBER</a:t>
            </a:r>
          </a:p>
          <a:p>
            <a:pPr lvl="1"/>
            <a:r>
              <a:rPr lang="en-US"/>
              <a:t>The number designated on the plans, generally enclosed by a circle, which designates a parcel or tract of land</a:t>
            </a:r>
          </a:p>
          <a:p>
            <a:r>
              <a:rPr lang="en-US"/>
              <a:t>PERMANENT EASEMENT</a:t>
            </a:r>
          </a:p>
          <a:p>
            <a:pPr lvl="1"/>
            <a:r>
              <a:rPr lang="en-US"/>
              <a:t>An easement in perpetuity that gives the Department the right to utilize property for an unlimited time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9</a:t>
            </a:r>
          </a:p>
        </p:txBody>
      </p:sp>
    </p:spTree>
    <p:extLst>
      <p:ext uri="{BB962C8B-B14F-4D97-AF65-F5344CB8AC3E}">
        <p14:creationId xmlns:p14="http://schemas.microsoft.com/office/powerpoint/2010/main" val="26128725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Sheet R1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RIGHT OF WAY</a:t>
            </a:r>
          </a:p>
          <a:p>
            <a:pPr lvl="1"/>
            <a:r>
              <a:rPr lang="en-US"/>
              <a:t>This is a term denoting land, interest therein, or property which is acquired for highway purposes</a:t>
            </a:r>
          </a:p>
          <a:p>
            <a:r>
              <a:rPr lang="en-US"/>
              <a:t>TEMPORARY EASEMENT</a:t>
            </a:r>
          </a:p>
          <a:p>
            <a:pPr lvl="1"/>
            <a:r>
              <a:rPr lang="en-US"/>
              <a:t>An easement granted to the Transportation Department on a temporary basis for construction usually for a specified time and specified purpose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9</a:t>
            </a:r>
          </a:p>
        </p:txBody>
      </p:sp>
    </p:spTree>
    <p:extLst>
      <p:ext uri="{BB962C8B-B14F-4D97-AF65-F5344CB8AC3E}">
        <p14:creationId xmlns:p14="http://schemas.microsoft.com/office/powerpoint/2010/main" val="1088371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Sheet R1</a:t>
            </a:r>
            <a:br>
              <a:rPr lang="en-US"/>
            </a:b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790" y="1690688"/>
            <a:ext cx="6762772" cy="4444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132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131" y="1690689"/>
            <a:ext cx="5860807" cy="4191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Sheet R1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952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Sheet R1</a:t>
            </a:r>
            <a:br>
              <a:rPr lang="en-US"/>
            </a:b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461" y="1690692"/>
            <a:ext cx="6287078" cy="42596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279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Sheet R1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Section Corner 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28" y="2472823"/>
            <a:ext cx="4641300" cy="3704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3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SESSION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0" lvl="1" indent="-514350">
              <a:lnSpc>
                <a:spcPts val="2700"/>
              </a:lnSpc>
            </a:pPr>
            <a:r>
              <a:rPr lang="en-US" sz="2600"/>
              <a:t>Parts of a Contract</a:t>
            </a:r>
          </a:p>
          <a:p>
            <a:pPr marL="857250" lvl="1" indent="-514350">
              <a:lnSpc>
                <a:spcPts val="2700"/>
              </a:lnSpc>
            </a:pPr>
            <a:r>
              <a:rPr lang="en-US" sz="2600"/>
              <a:t>Legal Descriptions</a:t>
            </a:r>
          </a:p>
          <a:p>
            <a:pPr marL="857250" lvl="1" indent="-514350">
              <a:lnSpc>
                <a:spcPts val="2700"/>
              </a:lnSpc>
            </a:pPr>
            <a:r>
              <a:rPr lang="en-US" sz="2600"/>
              <a:t>Stationing</a:t>
            </a:r>
          </a:p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37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Sheet R1</a:t>
            </a:r>
            <a:br>
              <a:rPr lang="en-US"/>
            </a:b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77514"/>
            <a:ext cx="10515600" cy="4351338"/>
          </a:xfrm>
        </p:spPr>
        <p:txBody>
          <a:bodyPr/>
          <a:lstStyle/>
          <a:p>
            <a:r>
              <a:rPr lang="en-US" sz="2400"/>
              <a:t>List of property owners with corresponding TRACT numbers</a:t>
            </a:r>
          </a:p>
          <a:p>
            <a:pPr lvl="1"/>
            <a:r>
              <a:rPr lang="en-US" sz="2000"/>
              <a:t>Tract numbers reference individual parcels</a:t>
            </a:r>
          </a:p>
          <a:p>
            <a:r>
              <a:rPr lang="en-US" sz="2400"/>
              <a:t>The location (legal description) of the property owned by that person</a:t>
            </a:r>
          </a:p>
          <a:p>
            <a:r>
              <a:rPr lang="en-US" sz="2400"/>
              <a:t>Total Property Taken, in acres</a:t>
            </a:r>
          </a:p>
          <a:p>
            <a:r>
              <a:rPr lang="en-US" sz="2400"/>
              <a:t>New Taking – New ROW, in acres</a:t>
            </a:r>
          </a:p>
          <a:p>
            <a:r>
              <a:rPr lang="en-US" sz="2400"/>
              <a:t>Easements – Permanent or Temporary</a:t>
            </a:r>
            <a:endParaRPr lang="en-US" sz="2000"/>
          </a:p>
          <a:p>
            <a:endParaRPr lang="en-US" sz="21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06" y="4325726"/>
            <a:ext cx="10032728" cy="15052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9940" y="4306901"/>
            <a:ext cx="3759462" cy="1524036"/>
          </a:xfrm>
          <a:prstGeom prst="rect">
            <a:avLst/>
          </a:prstGeom>
          <a:noFill/>
          <a:ln w="3810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8022927" y="4305350"/>
            <a:ext cx="3195307" cy="1525587"/>
          </a:xfrm>
          <a:prstGeom prst="rect">
            <a:avLst/>
          </a:prstGeom>
          <a:noFill/>
          <a:ln w="3810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5021142" y="4337109"/>
            <a:ext cx="2866219" cy="1493828"/>
          </a:xfrm>
          <a:prstGeom prst="rect">
            <a:avLst/>
          </a:prstGeom>
          <a:noFill/>
          <a:ln w="3810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/>
              <p14:cNvContentPartPr/>
              <p14:nvPr/>
            </p14:nvContentPartPr>
            <p14:xfrm>
              <a:off x="1248232" y="4411781"/>
              <a:ext cx="238320" cy="12384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5984" y="4327656"/>
                <a:ext cx="322093" cy="292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/>
              <p14:cNvContentPartPr/>
              <p14:nvPr/>
            </p14:nvContentPartPr>
            <p14:xfrm>
              <a:off x="3028432" y="4455701"/>
              <a:ext cx="423000" cy="9936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6348" y="4372424"/>
                <a:ext cx="506449" cy="265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6273112" y="4451381"/>
              <a:ext cx="600480" cy="17028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30967" y="4367323"/>
                <a:ext cx="684050" cy="3383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/>
              <p14:cNvContentPartPr/>
              <p14:nvPr/>
            </p14:nvContentPartPr>
            <p14:xfrm>
              <a:off x="8160952" y="4473701"/>
              <a:ext cx="265680" cy="12960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18832" y="4389587"/>
                <a:ext cx="349200" cy="2978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/>
              <p14:cNvContentPartPr/>
              <p14:nvPr/>
            </p14:nvContentPartPr>
            <p14:xfrm>
              <a:off x="8631472" y="4480901"/>
              <a:ext cx="257760" cy="140760"/>
            </p14:xfrm>
          </p:contentPart>
        </mc:Choice>
        <mc:Fallback>
          <p:pic>
            <p:nvPicPr>
              <p:cNvPr id="16" name="Ink 1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89234" y="4397021"/>
                <a:ext cx="341514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/>
              <p14:cNvContentPartPr/>
              <p14:nvPr/>
            </p14:nvContentPartPr>
            <p14:xfrm>
              <a:off x="9596272" y="4447421"/>
              <a:ext cx="462960" cy="36000"/>
            </p14:xfrm>
          </p:contentPart>
        </mc:Choice>
        <mc:Fallback>
          <p:pic>
            <p:nvPicPr>
              <p:cNvPr id="17" name="Ink 1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54119" y="4364371"/>
                <a:ext cx="546545" cy="202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/>
              <p14:cNvContentPartPr/>
              <p14:nvPr/>
            </p14:nvContentPartPr>
            <p14:xfrm>
              <a:off x="9507352" y="4571261"/>
              <a:ext cx="709200" cy="69480"/>
            </p14:xfrm>
          </p:contentPart>
        </mc:Choice>
        <mc:Fallback>
          <p:pic>
            <p:nvPicPr>
              <p:cNvPr id="18" name="Ink 1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465189" y="4487813"/>
                <a:ext cx="792805" cy="2363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57098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Sheet R1</a:t>
            </a:r>
            <a:br>
              <a:rPr lang="en-US"/>
            </a:b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New ROW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“New Taking” Column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Easement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“Permanent” Column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“Temporary” Column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149" y="2779183"/>
            <a:ext cx="5144533" cy="252040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6974724" y="2372783"/>
            <a:ext cx="8467" cy="406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306372" y="2396596"/>
            <a:ext cx="8467" cy="406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515991" y="2396596"/>
            <a:ext cx="8467" cy="406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734632" y="2996981"/>
              <a:ext cx="679680" cy="3265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2467" y="2913193"/>
                <a:ext cx="763289" cy="494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8533912" y="3015701"/>
              <a:ext cx="649800" cy="450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91769" y="2931821"/>
                <a:ext cx="733366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8209912" y="3222341"/>
              <a:ext cx="629640" cy="11160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67792" y="3138461"/>
                <a:ext cx="7131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k 13"/>
              <p14:cNvContentPartPr/>
              <p14:nvPr/>
            </p14:nvContentPartPr>
            <p14:xfrm>
              <a:off x="8907592" y="3232061"/>
              <a:ext cx="621360" cy="13176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65472" y="3148410"/>
                <a:ext cx="704880" cy="2990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11927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Sheet R1</a:t>
            </a:r>
            <a:br>
              <a:rPr lang="en-US"/>
            </a:b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00" y="1539489"/>
            <a:ext cx="6861532" cy="4163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7362" y="4677531"/>
            <a:ext cx="1060215" cy="507831"/>
          </a:xfrm>
          <a:prstGeom prst="rect">
            <a:avLst/>
          </a:prstGeom>
          <a:solidFill>
            <a:schemeClr val="bg1"/>
          </a:solidFill>
          <a:ln w="19050">
            <a:solidFill>
              <a:srgbClr val="D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/>
              <a:t>Temporary</a:t>
            </a:r>
          </a:p>
          <a:p>
            <a:pPr algn="ctr"/>
            <a:r>
              <a:rPr lang="en-US" sz="1350" b="1"/>
              <a:t>Easement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75185" y="4060065"/>
            <a:ext cx="71737" cy="617462"/>
          </a:xfrm>
          <a:prstGeom prst="straightConnector1">
            <a:avLst/>
          </a:prstGeom>
          <a:ln w="38100">
            <a:solidFill>
              <a:srgbClr val="D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21014" y="1763332"/>
            <a:ext cx="1060215" cy="507831"/>
          </a:xfrm>
          <a:prstGeom prst="rect">
            <a:avLst/>
          </a:prstGeom>
          <a:solidFill>
            <a:schemeClr val="bg1"/>
          </a:solidFill>
          <a:ln w="19050">
            <a:solidFill>
              <a:srgbClr val="D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/>
              <a:t>New Taking</a:t>
            </a:r>
          </a:p>
          <a:p>
            <a:pPr algn="ctr"/>
            <a:r>
              <a:rPr lang="en-US" sz="1350" b="1"/>
              <a:t>(ROW)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860883" y="2005705"/>
            <a:ext cx="760131" cy="512645"/>
          </a:xfrm>
          <a:prstGeom prst="straightConnector1">
            <a:avLst/>
          </a:prstGeom>
          <a:ln w="38100">
            <a:solidFill>
              <a:srgbClr val="D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710" y="1969578"/>
            <a:ext cx="3305097" cy="223862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9576619" y="3160061"/>
            <a:ext cx="1167581" cy="23240"/>
          </a:xfrm>
          <a:prstGeom prst="straightConnector1">
            <a:avLst/>
          </a:prstGeom>
          <a:ln w="38100">
            <a:solidFill>
              <a:srgbClr val="D0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9261987" y="2890781"/>
            <a:ext cx="1482213" cy="9044"/>
          </a:xfrm>
          <a:prstGeom prst="straightConnector1">
            <a:avLst/>
          </a:prstGeom>
          <a:ln w="38100">
            <a:solidFill>
              <a:srgbClr val="D0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8" name="Ink 17"/>
              <p14:cNvContentPartPr/>
              <p14:nvPr/>
            </p14:nvContentPartPr>
            <p14:xfrm>
              <a:off x="8512312" y="2890781"/>
              <a:ext cx="496800" cy="89280"/>
            </p14:xfrm>
          </p:contentPart>
        </mc:Choice>
        <mc:Fallback>
          <p:pic>
            <p:nvPicPr>
              <p:cNvPr id="18" name="Ink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3232" y="2852467"/>
                <a:ext cx="534600" cy="165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/>
              <p14:cNvContentPartPr/>
              <p14:nvPr/>
            </p14:nvContentPartPr>
            <p14:xfrm>
              <a:off x="8554072" y="3160061"/>
              <a:ext cx="896400" cy="73080"/>
            </p14:xfrm>
          </p:contentPart>
        </mc:Choice>
        <mc:Fallback>
          <p:pic>
            <p:nvPicPr>
              <p:cNvPr id="19" name="Ink 1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34992" y="3122088"/>
                <a:ext cx="934200" cy="1486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820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89" y="1445342"/>
            <a:ext cx="9651129" cy="4257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838200" y="4729631"/>
            <a:ext cx="3950110" cy="1075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7381154" y="2663766"/>
            <a:ext cx="2319866" cy="24686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Right of Way – Easements</a:t>
            </a:r>
            <a:b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526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942" y="2521408"/>
            <a:ext cx="4960941" cy="341958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br>
              <a:rPr lang="en-US"/>
            </a:br>
            <a:r>
              <a:rPr lang="en-US"/>
              <a:t>Right of Way – Easements</a:t>
            </a:r>
            <a:br>
              <a:rPr lang="en-US"/>
            </a:b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842" y="1544896"/>
            <a:ext cx="6438283" cy="725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Left Arrow 8"/>
          <p:cNvSpPr/>
          <p:nvPr/>
        </p:nvSpPr>
        <p:spPr>
          <a:xfrm rot="10800000">
            <a:off x="4823246" y="3921303"/>
            <a:ext cx="629690" cy="204431"/>
          </a:xfrm>
          <a:prstGeom prst="leftArrow">
            <a:avLst/>
          </a:prstGeom>
          <a:solidFill>
            <a:srgbClr val="D0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5682442" y="4748981"/>
            <a:ext cx="4513610" cy="1103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Left Arrow 11"/>
          <p:cNvSpPr/>
          <p:nvPr/>
        </p:nvSpPr>
        <p:spPr>
          <a:xfrm>
            <a:off x="7695617" y="5570480"/>
            <a:ext cx="629690" cy="204431"/>
          </a:xfrm>
          <a:prstGeom prst="leftArrow">
            <a:avLst/>
          </a:prstGeom>
          <a:solidFill>
            <a:srgbClr val="D0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5558929" y="3817602"/>
            <a:ext cx="792710" cy="400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Left Arrow 12"/>
          <p:cNvSpPr/>
          <p:nvPr/>
        </p:nvSpPr>
        <p:spPr>
          <a:xfrm rot="10800000">
            <a:off x="2332623" y="1618486"/>
            <a:ext cx="629690" cy="204431"/>
          </a:xfrm>
          <a:prstGeom prst="leftArrow">
            <a:avLst/>
          </a:prstGeom>
          <a:solidFill>
            <a:srgbClr val="D0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809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br>
              <a:rPr lang="en-US"/>
            </a:br>
            <a:r>
              <a:rPr lang="en-US"/>
              <a:t>Exercise #8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Use ROW Sheet R-1</a:t>
            </a:r>
            <a:r>
              <a:rPr lang="en-US"/>
              <a:t> to complete Exercise #8</a:t>
            </a:r>
          </a:p>
          <a:p>
            <a:endParaRPr lang="en-US" b="1"/>
          </a:p>
          <a:p>
            <a:pPr marL="0" indent="0">
              <a:buNone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02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br>
              <a:rPr lang="en-US"/>
            </a:br>
            <a:r>
              <a:rPr lang="en-US"/>
              <a:t>Exercise #8 - ROW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Refer to Parcel (Tract) #1</a:t>
            </a:r>
          </a:p>
          <a:p>
            <a:pPr lvl="1" indent="-385763">
              <a:buFont typeface="+mj-lt"/>
              <a:buAutoNum type="alphaL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Stewart Revocable Trust, JL &amp; JM</a:t>
            </a:r>
          </a:p>
          <a:p>
            <a:pPr lvl="1" indent="-385763">
              <a:buFont typeface="+mj-lt"/>
              <a:buAutoNum type="alphaL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Part of SE ¼ Sec. 35, T8N, R1E</a:t>
            </a:r>
          </a:p>
          <a:p>
            <a:pPr lvl="1" indent="-385763">
              <a:buFont typeface="+mj-lt"/>
              <a:buAutoNum type="alphaL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1.94 acres</a:t>
            </a:r>
          </a:p>
          <a:p>
            <a:pPr lvl="1" indent="-385763">
              <a:buFont typeface="+mj-lt"/>
              <a:buAutoNum type="alphaL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0.00 acres</a:t>
            </a:r>
          </a:p>
          <a:p>
            <a:pPr lvl="1" indent="-385763">
              <a:buFont typeface="+mj-lt"/>
              <a:buAutoNum type="alphaL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0.30 acres</a:t>
            </a:r>
          </a:p>
          <a:p>
            <a:pPr lvl="1" indent="-385763">
              <a:buFont typeface="+mj-lt"/>
              <a:buAutoNum type="alphaL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br>
              <a:rPr lang="en-US"/>
            </a:br>
            <a:r>
              <a:rPr lang="en-US"/>
              <a:t>Exercise #8 - ROW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 startAt="2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3.78 acres</a:t>
            </a:r>
          </a:p>
          <a:p>
            <a:pPr marL="385763" indent="-385763">
              <a:buFont typeface="+mj-lt"/>
              <a:buAutoNum type="arabicPeriod" startAt="2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Permanent Easements – 0.00 acres                           Temporary Easements – 0.64 acres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  <a:p>
            <a:pPr lvl="1" indent="-385763">
              <a:buFont typeface="+mj-lt"/>
              <a:buAutoNum type="alphaLcPeriod"/>
            </a:pPr>
            <a:r>
              <a:rPr lang="en-US"/>
              <a:t>Construction staging area</a:t>
            </a:r>
          </a:p>
          <a:p>
            <a:pPr lvl="1" indent="-385763">
              <a:buFont typeface="+mj-lt"/>
              <a:buAutoNum type="alphaLcPeriod"/>
            </a:pPr>
            <a:r>
              <a:rPr lang="en-US"/>
              <a:t>Stewart Revocable Trust, JL &amp; JM</a:t>
            </a:r>
          </a:p>
          <a:p>
            <a:pPr lvl="1" indent="-385763">
              <a:buFont typeface="+mj-lt"/>
              <a:buAutoNum type="alphaLcPeriod"/>
            </a:pPr>
            <a:r>
              <a:rPr lang="en-US"/>
              <a:t>0.23 acres</a:t>
            </a:r>
          </a:p>
          <a:p>
            <a:pPr lvl="1" indent="-385763">
              <a:buFont typeface="+mj-lt"/>
              <a:buAutoNum type="alphaL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85763">
              <a:buFont typeface="+mj-lt"/>
              <a:buAutoNum type="alphaL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85763">
              <a:buFont typeface="+mj-lt"/>
              <a:buAutoNum type="alphaL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85763">
              <a:buFont typeface="+mj-lt"/>
              <a:buAutoNum type="alphaL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>
              <a:buFont typeface="+mj-lt"/>
              <a:buAutoNum type="arabicPeriod" startAt="3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8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Traffic Control</a:t>
            </a:r>
          </a:p>
          <a:p>
            <a:r>
              <a:rPr lang="en-US"/>
              <a:t>Plan Reading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772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Traffic Control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Traffic Control Plan (TCP) consists of the plans and specifications developed for each individual construction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Supplemented by such detailed plans as required by the contract</a:t>
            </a:r>
          </a:p>
          <a:p>
            <a:r>
              <a:rPr lang="en-US" sz="2400"/>
              <a:t>The TCP complements the Traffic Control Specifications and the Manual on Uniform Traffic Control Devices (MUTCD)</a:t>
            </a:r>
          </a:p>
          <a:p>
            <a:r>
              <a:rPr lang="en-US" sz="2400"/>
              <a:t>The TCP tells the contractor how traffic will be maintained while construction is being performed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748" y="3696006"/>
            <a:ext cx="1803806" cy="23334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10</a:t>
            </a:r>
          </a:p>
        </p:txBody>
      </p:sp>
    </p:spTree>
    <p:extLst>
      <p:ext uri="{BB962C8B-B14F-4D97-AF65-F5344CB8AC3E}">
        <p14:creationId xmlns:p14="http://schemas.microsoft.com/office/powerpoint/2010/main" val="1655403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4535" cy="1325563"/>
          </a:xfrm>
          <a:noFill/>
        </p:spPr>
        <p:txBody>
          <a:bodyPr>
            <a:normAutofit/>
          </a:bodyPr>
          <a:lstStyle/>
          <a:p>
            <a:r>
              <a:rPr lang="en-US" sz="4000"/>
              <a:t>Parts of the Construction Contract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AutoNum type="arabicPeriod"/>
            </a:pPr>
            <a:r>
              <a:rPr lang="en-US" b="1"/>
              <a:t>CONTRACT</a:t>
            </a:r>
          </a:p>
          <a:p>
            <a:r>
              <a:rPr lang="en-US" sz="2400"/>
              <a:t>Proposal Forms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Includes items of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Unit prices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Bidders signature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Contract Agreement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Specifies the completion date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Guarantee provisions, if any</a:t>
            </a:r>
          </a:p>
          <a:p>
            <a:r>
              <a:rPr lang="en-US" sz="2400"/>
              <a:t>Special Provisions</a:t>
            </a:r>
          </a:p>
          <a:p>
            <a:pPr lvl="1"/>
            <a:r>
              <a:rPr lang="en-US"/>
              <a:t>Modify the Standard Specifications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7148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Traffic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When through traffic is detoured, the detour route is shown on either: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Title Sheet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Location Map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Schematic Plan, or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Within the General Notes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178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Traffic Control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Detour Map, General Information, Sheet 2-N2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541286"/>
            <a:ext cx="3197305" cy="5274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669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095" y="1514168"/>
            <a:ext cx="5144350" cy="44495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Detour Map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402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Traffic Control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When traffic is maintained during construction, the plan will normally require a number of Traffic Control notes along with several details such as: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Sequence of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Section details for maintaining traffic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Plan insert sheets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Crossover details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Temporary barrier details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Etc.</a:t>
            </a:r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04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/>
              <a:t>Traffic Control – Standard Plan 920-R7 – Sheet 1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806" y="1321769"/>
            <a:ext cx="7500394" cy="49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819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618" y="1375541"/>
            <a:ext cx="4216432" cy="1991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797" y="1467120"/>
            <a:ext cx="3303301" cy="189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65" y="3461980"/>
            <a:ext cx="3852685" cy="2466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990" y="3659636"/>
            <a:ext cx="3084913" cy="226845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/>
              <a:t>Traffic Control – Standard Plan 920-R7 – Sheet 1 of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8100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384" y="1511809"/>
            <a:ext cx="7322005" cy="484454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/>
              <a:t>Traffic Control – Standard Plan 920-R7 – Sheet 2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186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503" y="1617786"/>
            <a:ext cx="4420627" cy="4257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690692"/>
            <a:ext cx="5532735" cy="330409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/>
              <a:t>Traffic Control – Standard Plan 920-R7 – Sheet 2 of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711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36" y="1469412"/>
            <a:ext cx="7292700" cy="481340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/>
              <a:t>Traffic Control – Standard Plan 920-R7 – Sheet 3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13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/>
              <a:t>Traffic Control – Standard Plan 920-R7 – Sheet 3 of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903" y="1375742"/>
            <a:ext cx="3107309" cy="2994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236" y="4489514"/>
            <a:ext cx="4805529" cy="17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2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16381" cy="1325563"/>
          </a:xfrm>
          <a:noFill/>
        </p:spPr>
        <p:txBody>
          <a:bodyPr>
            <a:normAutofit/>
          </a:bodyPr>
          <a:lstStyle/>
          <a:p>
            <a:r>
              <a:rPr lang="en-US" sz="4000"/>
              <a:t>Parts of the Construction Contract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2. PLANS</a:t>
            </a:r>
          </a:p>
          <a:p>
            <a:r>
              <a:rPr lang="en-US" sz="2400"/>
              <a:t>Construction Drawings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Plan and profile sheets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Grade sheets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Utility sheets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Special Plans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Detailed items unique to the project</a:t>
            </a:r>
          </a:p>
          <a:p>
            <a:r>
              <a:rPr lang="en-US" sz="2400"/>
              <a:t>Standard Plans</a:t>
            </a:r>
          </a:p>
          <a:p>
            <a:pPr lvl="1"/>
            <a:r>
              <a:rPr lang="en-US"/>
              <a:t>Typical construction details</a:t>
            </a:r>
          </a:p>
          <a:p>
            <a:pPr marL="385763" indent="-385763">
              <a:buAutoNum type="arabicPeriod"/>
            </a:pPr>
            <a:endParaRPr 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88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374" y="1358227"/>
            <a:ext cx="7407251" cy="489594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/>
              <a:t>Traffic Control – Standard Plan 923-R2 – Sheet 1 of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50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/>
              <a:t>Traffic Control – Standard Plan 923-R2 – Sheet 1 of 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6064045" cy="4351338"/>
          </a:xfrm>
        </p:spPr>
        <p:txBody>
          <a:bodyPr/>
          <a:lstStyle/>
          <a:p>
            <a:r>
              <a:rPr lang="en-US"/>
              <a:t>This setup similar to the Friend South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15" y="1675302"/>
            <a:ext cx="4825960" cy="45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056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/>
              <a:t>Exercise #9 –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Review Questions</a:t>
            </a:r>
          </a:p>
          <a:p>
            <a:r>
              <a:rPr lang="en-US" b="1"/>
              <a:t>Use the FRIEND SOUTH plans </a:t>
            </a:r>
            <a:r>
              <a:rPr lang="en-US"/>
              <a:t>to complete Exercise #9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7500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Exercise #9 – Basic Plan Reading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Title Sheet</a:t>
            </a:r>
          </a:p>
          <a:p>
            <a:pPr marL="385763" indent="-385763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Summary of Quantities Sheet</a:t>
            </a:r>
          </a:p>
          <a:p>
            <a:pPr marL="385763" indent="-385763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Plan View</a:t>
            </a:r>
          </a:p>
          <a:p>
            <a:pPr marL="385763" indent="-385763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Profile View</a:t>
            </a:r>
          </a:p>
          <a:p>
            <a:pPr marL="385763" indent="-385763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150 feet</a:t>
            </a:r>
          </a:p>
          <a:p>
            <a:pPr marL="385763" indent="-385763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Plan/Profile Sheet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 startAt="7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Sheet 2-N2, General Information</a:t>
            </a:r>
          </a:p>
          <a:p>
            <a:pPr marL="385763" indent="-385763">
              <a:buFont typeface="+mj-lt"/>
              <a:buAutoNum type="arabicPeriod" startAt="7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South or West</a:t>
            </a:r>
          </a:p>
          <a:p>
            <a:pPr marL="385763" indent="-385763">
              <a:buFont typeface="+mj-lt"/>
              <a:buAutoNum type="arabicPeriod" startAt="7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36 square miles</a:t>
            </a:r>
          </a:p>
          <a:p>
            <a:pPr marL="385763" indent="-385763">
              <a:buFont typeface="+mj-lt"/>
              <a:buAutoNum type="arabicPeriod" startAt="7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Sheet R1, ROW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9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Additional Plan Reading Resources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hlinkClick r:id="rId3"/>
              </a:rPr>
              <a:t>www.nhi.fhwa.dot.gov/training/course_search.aspx</a:t>
            </a:r>
            <a:endParaRPr lang="en-US" sz="2400"/>
          </a:p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353" y="2351684"/>
            <a:ext cx="6427948" cy="36157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7342948" y="3500712"/>
            <a:ext cx="698813" cy="378724"/>
          </a:xfrm>
          <a:prstGeom prst="straightConnector1">
            <a:avLst/>
          </a:prstGeom>
          <a:ln w="57150">
            <a:solidFill>
              <a:srgbClr val="D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215356" y="3888621"/>
            <a:ext cx="2378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Type in “plan reading”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6253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49" y="573935"/>
            <a:ext cx="8654902" cy="4868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0" y="55874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latin typeface="Arial" panose="020B0604020202020204" pitchFamily="34" charset="0"/>
                <a:cs typeface="Arial" panose="020B0604020202020204" pitchFamily="34" charset="0"/>
              </a:rPr>
              <a:t>All Topics in NHI Course Where Covered Today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2740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7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Additional Information</a:t>
            </a:r>
          </a:p>
          <a:p>
            <a:pPr lvl="1"/>
            <a:r>
              <a:rPr lang="en-US"/>
              <a:t>Surcharge</a:t>
            </a:r>
          </a:p>
          <a:p>
            <a:pPr lvl="1"/>
            <a:r>
              <a:rPr lang="en-US"/>
              <a:t>Bridge Camber</a:t>
            </a:r>
          </a:p>
          <a:p>
            <a:pPr lvl="1"/>
            <a:r>
              <a:rPr lang="en-US"/>
              <a:t>Bridge Approach Grade</a:t>
            </a:r>
          </a:p>
          <a:p>
            <a:pPr lvl="1"/>
            <a:r>
              <a:rPr lang="en-US"/>
              <a:t>Radius Point</a:t>
            </a:r>
          </a:p>
          <a:p>
            <a:pPr lvl="1"/>
            <a:r>
              <a:rPr lang="en-US"/>
              <a:t>Lane Cross Slope and Minimum Lane Width</a:t>
            </a:r>
          </a:p>
          <a:p>
            <a:pPr lvl="1"/>
            <a:r>
              <a:rPr lang="en-US"/>
              <a:t>Horizontal Curves</a:t>
            </a:r>
          </a:p>
          <a:p>
            <a:pPr lvl="1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517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Surcharge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Surcharge </a:t>
            </a:r>
          </a:p>
          <a:p>
            <a:pPr lvl="1"/>
            <a:r>
              <a:rPr lang="en-US" i="1">
                <a:solidFill>
                  <a:srgbClr val="000000"/>
                </a:solidFill>
              </a:rPr>
              <a:t>A pile of earth whose weight serves as a load to accelerate the compression of softer soils beneath a construction site. </a:t>
            </a:r>
          </a:p>
          <a:p>
            <a:r>
              <a:rPr lang="en-US">
                <a:solidFill>
                  <a:srgbClr val="000000"/>
                </a:solidFill>
              </a:rPr>
              <a:t>This compression reduces or eliminates the settlement of any structure subsequently built at the site </a:t>
            </a:r>
          </a:p>
          <a:p>
            <a:pPr lvl="1"/>
            <a:r>
              <a:rPr lang="en-US"/>
              <a:t>Preloading surcharge soil with other soil temporarily causes the soil to densify under the temporary weight</a:t>
            </a:r>
          </a:p>
          <a:p>
            <a:endParaRPr lang="en-US"/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10</a:t>
            </a:r>
          </a:p>
        </p:txBody>
      </p:sp>
    </p:spTree>
    <p:extLst>
      <p:ext uri="{BB962C8B-B14F-4D97-AF65-F5344CB8AC3E}">
        <p14:creationId xmlns:p14="http://schemas.microsoft.com/office/powerpoint/2010/main" val="300152721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Surcharge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100"/>
              <a:t>Purposes of compacting soil </a:t>
            </a:r>
          </a:p>
          <a:p>
            <a:pPr lvl="1"/>
            <a:r>
              <a:rPr lang="en-US" sz="2600"/>
              <a:t>Increases soil strength </a:t>
            </a:r>
          </a:p>
          <a:p>
            <a:pPr lvl="1"/>
            <a:r>
              <a:rPr lang="en-US" sz="2600"/>
              <a:t>Increased bearing capacity</a:t>
            </a:r>
          </a:p>
          <a:p>
            <a:pPr lvl="1"/>
            <a:r>
              <a:rPr lang="en-US" sz="2600"/>
              <a:t>Slope stability</a:t>
            </a:r>
          </a:p>
          <a:p>
            <a:pPr lvl="1"/>
            <a:r>
              <a:rPr lang="en-US" sz="2600"/>
              <a:t>Pavement system strength</a:t>
            </a:r>
          </a:p>
          <a:p>
            <a:pPr lvl="1"/>
            <a:r>
              <a:rPr lang="en-US" sz="2600"/>
              <a:t>Decreases amount of settlement</a:t>
            </a:r>
          </a:p>
          <a:p>
            <a:pPr lvl="1"/>
            <a:r>
              <a:rPr lang="en-US" sz="2600"/>
              <a:t>Reduces damage to structure from foundation movement (especially from differential settlement)</a:t>
            </a:r>
          </a:p>
          <a:p>
            <a:pPr lvl="1"/>
            <a:r>
              <a:rPr lang="en-US" sz="2600"/>
              <a:t>Decreases permeability – e.g. dams, levees, lagoon (liner) bottoms, </a:t>
            </a:r>
          </a:p>
          <a:p>
            <a:pPr lvl="1"/>
            <a:r>
              <a:rPr lang="en-US" sz="2600"/>
              <a:t>Improve site conditions for the construction process itself (working platform)</a:t>
            </a:r>
          </a:p>
          <a:p>
            <a:pPr lvl="1"/>
            <a:r>
              <a:rPr lang="en-US" sz="2600"/>
              <a:t>Decrease frost susceptibility (decreased voids, less water infiltration)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Usually located on the Plan and Profile Sheet</a:t>
            </a:r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10</a:t>
            </a:r>
          </a:p>
        </p:txBody>
      </p:sp>
    </p:spTree>
    <p:extLst>
      <p:ext uri="{BB962C8B-B14F-4D97-AF65-F5344CB8AC3E}">
        <p14:creationId xmlns:p14="http://schemas.microsoft.com/office/powerpoint/2010/main" val="298627341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781" y="963386"/>
            <a:ext cx="7860155" cy="49638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3629247" y="3836197"/>
            <a:ext cx="584902" cy="261495"/>
          </a:xfrm>
          <a:prstGeom prst="ellipse">
            <a:avLst/>
          </a:prstGeom>
          <a:noFill/>
          <a:ln w="19050">
            <a:solidFill>
              <a:srgbClr val="D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/>
          <p:cNvSpPr/>
          <p:nvPr/>
        </p:nvSpPr>
        <p:spPr>
          <a:xfrm>
            <a:off x="5239494" y="3802140"/>
            <a:ext cx="558794" cy="261495"/>
          </a:xfrm>
          <a:prstGeom prst="ellipse">
            <a:avLst/>
          </a:prstGeom>
          <a:noFill/>
          <a:ln w="19050">
            <a:solidFill>
              <a:srgbClr val="D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4782153" y="5927272"/>
            <a:ext cx="267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Plan and Profile Sheet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5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26213" cy="1325563"/>
          </a:xfrm>
          <a:noFill/>
        </p:spPr>
        <p:txBody>
          <a:bodyPr>
            <a:normAutofit/>
          </a:bodyPr>
          <a:lstStyle/>
          <a:p>
            <a:r>
              <a:rPr lang="en-US" sz="4000"/>
              <a:t>Parts of the Construction Contract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3. SPECIFICATIONS</a:t>
            </a:r>
          </a:p>
          <a:p>
            <a:r>
              <a:rPr lang="en-US" sz="2400"/>
              <a:t>General 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Describe and define terms and conditions of contract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Construction Details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Describe the work to be performed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basis for payment</a:t>
            </a:r>
          </a:p>
          <a:p>
            <a:r>
              <a:rPr lang="en-US" sz="2400"/>
              <a:t>Material Specifications</a:t>
            </a:r>
          </a:p>
          <a:p>
            <a:pPr lvl="1"/>
            <a:r>
              <a:rPr lang="en-US"/>
              <a:t>Provide detailed technical descriptions of all material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048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417" y="1895477"/>
            <a:ext cx="8811748" cy="285394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14661" y="3348040"/>
            <a:ext cx="10191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/>
          <p:cNvSpPr/>
          <p:nvPr/>
        </p:nvSpPr>
        <p:spPr>
          <a:xfrm>
            <a:off x="8760444" y="3197844"/>
            <a:ext cx="10191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Surcharge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008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Bridge Camber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The term </a:t>
            </a:r>
            <a:r>
              <a:rPr lang="en-US" i="1">
                <a:solidFill>
                  <a:srgbClr val="000000"/>
                </a:solidFill>
              </a:rPr>
              <a:t>camber</a:t>
            </a:r>
            <a:r>
              <a:rPr lang="en-US">
                <a:solidFill>
                  <a:srgbClr val="000000"/>
                </a:solidFill>
              </a:rPr>
              <a:t> actually has several different meanings</a:t>
            </a:r>
          </a:p>
          <a:p>
            <a:r>
              <a:rPr lang="en-US">
                <a:solidFill>
                  <a:srgbClr val="000000"/>
                </a:solidFill>
              </a:rPr>
              <a:t>Depending on the </a:t>
            </a:r>
            <a:r>
              <a:rPr lang="en-US">
                <a:solidFill>
                  <a:srgbClr val="24364F"/>
                </a:solidFill>
              </a:rPr>
              <a:t>engineering</a:t>
            </a:r>
            <a:r>
              <a:rPr lang="en-US">
                <a:solidFill>
                  <a:srgbClr val="000000"/>
                </a:solidFill>
              </a:rPr>
              <a:t> principle involved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Bridges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Roadways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Airplane Wings</a:t>
            </a:r>
          </a:p>
          <a:p>
            <a:r>
              <a:rPr lang="en-US">
                <a:solidFill>
                  <a:srgbClr val="000000"/>
                </a:solidFill>
              </a:rPr>
              <a:t>It is the amount of curving or arching used to counteract the effects of a load</a:t>
            </a:r>
          </a:p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5263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Bridge Camber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When a number of heavy trucks cross over a bridge at the same time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If there was no camber, the center would sag, then spring back to level when the trucks leave</a:t>
            </a:r>
          </a:p>
          <a:p>
            <a:r>
              <a:rPr lang="en-US">
                <a:solidFill>
                  <a:srgbClr val="000000"/>
                </a:solidFill>
              </a:rPr>
              <a:t>By adding a slight upward curve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Engineers can ensure that the bridge only flattens out to a level position when weight is added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9897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Bridge Camber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Helvetica Neue"/>
              </a:rPr>
              <a:t>When erected and the load applied the member becomes a compression member which is considerably stronger than a bending moment</a:t>
            </a:r>
            <a:endParaRPr lang="en-US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844" y="3520739"/>
            <a:ext cx="4861756" cy="2103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8948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Bridge Camber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1566867"/>
            <a:ext cx="5924550" cy="44434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5559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Bridge Camber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Steel</a:t>
            </a:r>
          </a:p>
          <a:p>
            <a:pPr lvl="1"/>
            <a:r>
              <a:rPr lang="en-US"/>
              <a:t> Fabricated </a:t>
            </a:r>
            <a:r>
              <a:rPr lang="en-US">
                <a:solidFill>
                  <a:srgbClr val="000000"/>
                </a:solidFill>
                <a:latin typeface="Helvetica Neue"/>
              </a:rPr>
              <a:t>steel span members</a:t>
            </a:r>
          </a:p>
          <a:p>
            <a:r>
              <a:rPr lang="en-US"/>
              <a:t>Concrete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 Neue"/>
              </a:rPr>
              <a:t>Pre-tensioning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 Neue"/>
              </a:rPr>
              <a:t>Post-tensioning</a:t>
            </a:r>
          </a:p>
          <a:p>
            <a:pPr lvl="1"/>
            <a:endParaRPr lang="en-US">
              <a:solidFill>
                <a:srgbClr val="000000"/>
              </a:solidFill>
              <a:latin typeface="Helvetica Neue"/>
            </a:endParaRPr>
          </a:p>
          <a:p>
            <a:r>
              <a:rPr lang="en-US">
                <a:solidFill>
                  <a:srgbClr val="000000"/>
                </a:solidFill>
                <a:latin typeface="Helvetica Neue"/>
              </a:rPr>
              <a:t>See Sheet 12</a:t>
            </a:r>
          </a:p>
          <a:p>
            <a:pPr lvl="1"/>
            <a:r>
              <a:rPr lang="en-US" i="1">
                <a:solidFill>
                  <a:srgbClr val="000000"/>
                </a:solidFill>
                <a:latin typeface="Helvetica Neue"/>
              </a:rPr>
              <a:t>Prestressed Girder Notes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728" y="3816710"/>
            <a:ext cx="3760807" cy="184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334" y="1339788"/>
            <a:ext cx="2764466" cy="2070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490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2" y="1336731"/>
            <a:ext cx="5476875" cy="48051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Bridge Camber – Sheet 12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221720" y="3706562"/>
              <a:ext cx="714960" cy="655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73840" y="3610442"/>
                <a:ext cx="810720" cy="2570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740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738" y="573935"/>
            <a:ext cx="4138615" cy="5527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3" y="1690692"/>
            <a:ext cx="3535495" cy="29783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0926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402" y="2819403"/>
            <a:ext cx="8762340" cy="2285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1981203" y="3209928"/>
            <a:ext cx="1019175" cy="7524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9239253" y="3276603"/>
            <a:ext cx="1019175" cy="7524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5886453" y="2900366"/>
            <a:ext cx="1019175" cy="7524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Bridge Approach Grade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Found on the Sectional Elevation view of the Bridge Plans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7681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57695" y="1829476"/>
            <a:ext cx="8635488" cy="3583654"/>
            <a:chOff x="276225" y="1063932"/>
            <a:chExt cx="8635488" cy="35836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225" y="1406345"/>
              <a:ext cx="3114675" cy="17025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8230" y="1063932"/>
              <a:ext cx="1848670" cy="2044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1115" y="1257300"/>
              <a:ext cx="2575204" cy="18516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22887" y="3504586"/>
              <a:ext cx="2168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Approach #1</a:t>
              </a:r>
            </a:p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Station = 15+79.28</a:t>
              </a:r>
            </a:p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Elevation = 1147.77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16386" y="3507516"/>
              <a:ext cx="2168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Center Line of Bridge</a:t>
              </a:r>
            </a:p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Station = 18+09.80</a:t>
              </a:r>
            </a:p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Elevation = 1150.73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78306" y="3504586"/>
              <a:ext cx="2168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Approach #2</a:t>
              </a:r>
            </a:p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Station = 20+40.33</a:t>
              </a:r>
            </a:p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Elevation = 1147.33</a:t>
              </a:r>
            </a:p>
          </p:txBody>
        </p:sp>
        <p:cxnSp>
          <p:nvCxnSpPr>
            <p:cNvPr id="9" name="Elbow Connector 8"/>
            <p:cNvCxnSpPr/>
            <p:nvPr/>
          </p:nvCxnSpPr>
          <p:spPr>
            <a:xfrm rot="5400000">
              <a:off x="1888716" y="2915572"/>
              <a:ext cx="3390286" cy="73742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/>
            <p:nvPr/>
          </p:nvCxnSpPr>
          <p:spPr>
            <a:xfrm rot="5400000">
              <a:off x="4227258" y="2915572"/>
              <a:ext cx="3390286" cy="73742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383458" y="1860140"/>
              <a:ext cx="1799303" cy="6858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/>
            <p:cNvSpPr/>
            <p:nvPr/>
          </p:nvSpPr>
          <p:spPr>
            <a:xfrm>
              <a:off x="4085096" y="1196464"/>
              <a:ext cx="1799303" cy="914399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/>
            <p:cNvSpPr/>
            <p:nvPr/>
          </p:nvSpPr>
          <p:spPr>
            <a:xfrm>
              <a:off x="7112410" y="1914734"/>
              <a:ext cx="1799303" cy="6858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Bridge Approach Grade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21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en-US"/>
              <a:t>Project Location Descriptions</a:t>
            </a:r>
          </a:p>
        </p:txBody>
      </p:sp>
      <p:sp>
        <p:nvSpPr>
          <p:cNvPr id="81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28600" lvl="1">
              <a:buClr>
                <a:schemeClr val="tx2">
                  <a:lumMod val="75000"/>
                </a:schemeClr>
              </a:buClr>
              <a:defRPr/>
            </a:pPr>
            <a:r>
              <a:rPr lang="en-US" sz="2800" b="1"/>
              <a:t>Municipal Projects</a:t>
            </a:r>
          </a:p>
          <a:p>
            <a:pPr marL="685800" lvl="2">
              <a:buClr>
                <a:schemeClr val="tx2">
                  <a:lumMod val="75000"/>
                </a:schemeClr>
              </a:buClr>
              <a:defRPr/>
            </a:pPr>
            <a:r>
              <a:rPr lang="en-US" sz="2400"/>
              <a:t>Use street names/numbers for location description.</a:t>
            </a:r>
          </a:p>
          <a:p>
            <a:pPr marL="1143000" lvl="3">
              <a:buClr>
                <a:schemeClr val="tx2">
                  <a:lumMod val="75000"/>
                </a:schemeClr>
              </a:buClr>
              <a:defRPr/>
            </a:pPr>
            <a:r>
              <a:rPr lang="en-US" sz="2000" u="sng"/>
              <a:t>Example </a:t>
            </a:r>
            <a:r>
              <a:rPr lang="en-US" sz="2000" i="1"/>
              <a:t>“1234 Main St., Lincoln, NE</a:t>
            </a:r>
          </a:p>
          <a:p>
            <a:pPr marL="228600" lvl="1">
              <a:buClr>
                <a:schemeClr val="tx2">
                  <a:lumMod val="75000"/>
                </a:schemeClr>
              </a:buClr>
              <a:defRPr/>
            </a:pPr>
            <a:r>
              <a:rPr lang="en-US" sz="2800" b="1"/>
              <a:t>County Projects</a:t>
            </a:r>
          </a:p>
          <a:p>
            <a:pPr marL="685800" lvl="2">
              <a:buClr>
                <a:schemeClr val="tx2">
                  <a:lumMod val="75000"/>
                </a:schemeClr>
              </a:buClr>
              <a:defRPr/>
            </a:pPr>
            <a:r>
              <a:rPr lang="en-US" sz="2400"/>
              <a:t>Use Section, Township and Range.</a:t>
            </a:r>
          </a:p>
          <a:p>
            <a:pPr marL="1143000" lvl="3">
              <a:buClr>
                <a:schemeClr val="tx2">
                  <a:lumMod val="75000"/>
                </a:schemeClr>
              </a:buClr>
              <a:defRPr/>
            </a:pPr>
            <a:r>
              <a:rPr lang="en-US" sz="2000" u="sng"/>
              <a:t>Example</a:t>
            </a:r>
            <a:r>
              <a:rPr lang="en-US" sz="2000"/>
              <a:t> </a:t>
            </a:r>
            <a:r>
              <a:rPr lang="en-US" sz="2000" i="1"/>
              <a:t>“Between Sec. 15 and 22, Twp. 15 North, Rg. 47 West.”</a:t>
            </a:r>
            <a:endParaRPr lang="en-US" sz="2000" i="1">
              <a:solidFill>
                <a:srgbClr val="B91028"/>
              </a:solidFill>
            </a:endParaRPr>
          </a:p>
          <a:p>
            <a:pPr marL="685800" lvl="2" indent="0" algn="ctr">
              <a:buNone/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943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729" y="1601293"/>
            <a:ext cx="6607538" cy="420066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0" y="2866104"/>
            <a:ext cx="1619250" cy="9525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/>
          <p:cNvSpPr/>
          <p:nvPr/>
        </p:nvSpPr>
        <p:spPr>
          <a:xfrm>
            <a:off x="2781300" y="4353847"/>
            <a:ext cx="1257300" cy="11049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Radius Points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524000" y="5511198"/>
            <a:ext cx="9144000" cy="111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/>
              <a:t>Plan View – “Geometrics &amp; Grades”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8672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904" y="1285879"/>
            <a:ext cx="4681293" cy="2164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669" y="3895726"/>
            <a:ext cx="4006619" cy="19788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8408198" y="1952628"/>
            <a:ext cx="739349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087089" y="1952628"/>
            <a:ext cx="727518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427228" y="4038604"/>
            <a:ext cx="379662" cy="17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69758" y="5314951"/>
            <a:ext cx="337132" cy="13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11706" y="1783348"/>
            <a:ext cx="100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Note #3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47547" y="1783348"/>
            <a:ext cx="944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Note #6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3734" y="3869324"/>
            <a:ext cx="136319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30 ft. radius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23733" y="5145674"/>
            <a:ext cx="136319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30 ft. radius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Radius Points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5439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152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Lane Cross Slope and Minimum Lane Width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370" y="1440811"/>
            <a:ext cx="7225259" cy="483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6279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Lane Cross Slope and Minimum Lane Width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Information on Typical Cross Section sheets</a:t>
            </a:r>
          </a:p>
          <a:p>
            <a:pPr lvl="1"/>
            <a:r>
              <a:rPr lang="en-US"/>
              <a:t>Location, Station, Construction Item </a:t>
            </a:r>
          </a:p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071" y="3013678"/>
            <a:ext cx="8327858" cy="329822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293181" y="2969228"/>
            <a:ext cx="1659101" cy="69075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6363135" y="4227718"/>
            <a:ext cx="1659101" cy="69075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2312566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90335" y="2481427"/>
            <a:ext cx="6290078" cy="3785230"/>
            <a:chOff x="1747994" y="1641016"/>
            <a:chExt cx="5810865" cy="31600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47994" y="1641016"/>
              <a:ext cx="5810865" cy="3160058"/>
            </a:xfrm>
            <a:prstGeom prst="rect">
              <a:avLst/>
            </a:prstGeom>
          </p:spPr>
        </p:pic>
        <p:sp>
          <p:nvSpPr>
            <p:cNvPr id="5" name="Double Bracket 4"/>
            <p:cNvSpPr/>
            <p:nvPr/>
          </p:nvSpPr>
          <p:spPr>
            <a:xfrm>
              <a:off x="4307306" y="2177157"/>
              <a:ext cx="1409377" cy="2281157"/>
            </a:xfrm>
            <a:prstGeom prst="bracketPair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Lane Cross Slopes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199" y="1825625"/>
            <a:ext cx="11019503" cy="4351338"/>
          </a:xfrm>
        </p:spPr>
        <p:txBody>
          <a:bodyPr>
            <a:normAutofit/>
          </a:bodyPr>
          <a:lstStyle/>
          <a:p>
            <a:r>
              <a:rPr lang="en-US" sz="2400"/>
              <a:t>Cross slope is usually expressed as a percentage: </a:t>
            </a:r>
          </a:p>
          <a:p>
            <a:pPr lvl="1"/>
            <a:r>
              <a:rPr lang="en-US" sz="2000"/>
              <a:t>Cross Slope = Rise/Run X 100%</a:t>
            </a:r>
          </a:p>
          <a:p>
            <a:pPr marL="285750" indent="-285750"/>
            <a:r>
              <a:rPr lang="en-US" sz="2400"/>
              <a:t>May also expressed as a decimal fraction of a foot fall (or rise) per foot of run: </a:t>
            </a:r>
          </a:p>
          <a:p>
            <a:pPr marL="742950" lvl="1" indent="-285750"/>
            <a:r>
              <a:rPr lang="en-US" sz="2000"/>
              <a:t>Cross Slope = 0.02’/Foot</a:t>
            </a:r>
          </a:p>
          <a:p>
            <a:endParaRPr lang="en-US" sz="2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11</a:t>
            </a:r>
          </a:p>
        </p:txBody>
      </p:sp>
    </p:spTree>
    <p:extLst>
      <p:ext uri="{BB962C8B-B14F-4D97-AF65-F5344CB8AC3E}">
        <p14:creationId xmlns:p14="http://schemas.microsoft.com/office/powerpoint/2010/main" val="40319582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Lane Cross Slope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86" y="365125"/>
            <a:ext cx="10391574" cy="56423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805081" y="1268205"/>
            <a:ext cx="1105467" cy="10122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6949499" y="4256932"/>
            <a:ext cx="816633" cy="8503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1359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666314" y="1669881"/>
            <a:ext cx="2664142" cy="3892609"/>
            <a:chOff x="759542" y="1896666"/>
            <a:chExt cx="2438784" cy="35376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542" y="1896666"/>
              <a:ext cx="2438784" cy="353766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165123" y="2560689"/>
              <a:ext cx="530942" cy="449826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/>
            <p:cNvSpPr/>
            <p:nvPr/>
          </p:nvSpPr>
          <p:spPr>
            <a:xfrm>
              <a:off x="1165124" y="4647586"/>
              <a:ext cx="479321" cy="38345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Lane Cross Slopes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/>
              <a:t>18 Foot Lane</a:t>
            </a:r>
          </a:p>
          <a:p>
            <a:r>
              <a:rPr lang="en-US" sz="2000"/>
              <a:t>2% Slope</a:t>
            </a:r>
          </a:p>
          <a:p>
            <a:r>
              <a:rPr lang="en-US" sz="2000"/>
              <a:t>18 ft. X 2% = 18 ft. X .02</a:t>
            </a:r>
          </a:p>
          <a:p>
            <a:r>
              <a:rPr lang="en-US" sz="2000"/>
              <a:t>18Ft. X 0.02 = 0.36 ft. or 4.32 inches</a:t>
            </a:r>
          </a:p>
          <a:p>
            <a:r>
              <a:rPr lang="en-US" sz="2000"/>
              <a:t>The lane slopes 4.32 inches from the centerline to the end of the 18 foot section</a:t>
            </a:r>
          </a:p>
          <a:p>
            <a:r>
              <a:rPr lang="en-US" sz="2000"/>
              <a:t>The slope can be calculated for the remaining sections in the same manner</a:t>
            </a:r>
          </a:p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11</a:t>
            </a:r>
          </a:p>
        </p:txBody>
      </p:sp>
    </p:spTree>
    <p:extLst>
      <p:ext uri="{BB962C8B-B14F-4D97-AF65-F5344CB8AC3E}">
        <p14:creationId xmlns:p14="http://schemas.microsoft.com/office/powerpoint/2010/main" val="19628722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Lane Cross Slopes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23" y="2383708"/>
            <a:ext cx="8557013" cy="2131142"/>
          </a:xfrm>
          <a:prstGeom prst="rect">
            <a:avLst/>
          </a:prstGeom>
        </p:spPr>
      </p:pic>
      <p:sp>
        <p:nvSpPr>
          <p:cNvPr id="9" name="Double Bracket 8"/>
          <p:cNvSpPr/>
          <p:nvPr/>
        </p:nvSpPr>
        <p:spPr>
          <a:xfrm>
            <a:off x="5963265" y="3334982"/>
            <a:ext cx="4431890" cy="929149"/>
          </a:xfrm>
          <a:prstGeom prst="bracketPair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1956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25" y="2144194"/>
            <a:ext cx="5391150" cy="37433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823044" y="2925706"/>
            <a:ext cx="580004" cy="49495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5806000" y="3894897"/>
            <a:ext cx="1149811" cy="69075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Lane Cross Slopes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7648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Lane Cross Slopes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159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52650" y="4308376"/>
            <a:ext cx="7886700" cy="16352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12 Foot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Cross Slope = 0.02’/ft.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12Ft. X 0.02’/ft. = 0.24ft. or 2.88 inches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The lane slopes 2.88 inches from the centerline to the end of the 12 foot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The slope can be calculated for the remaining sections in the same manner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38748" y="1992956"/>
            <a:ext cx="8714504" cy="2013155"/>
            <a:chOff x="262023" y="2295218"/>
            <a:chExt cx="8714504" cy="20131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023" y="2295218"/>
              <a:ext cx="8714504" cy="2013155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449030" y="2375145"/>
              <a:ext cx="320777" cy="301459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/>
            <p:cNvSpPr/>
            <p:nvPr/>
          </p:nvSpPr>
          <p:spPr>
            <a:xfrm>
              <a:off x="1415845" y="2817749"/>
              <a:ext cx="707923" cy="449826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983357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Townships &amp; Ranges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TOWNSHIP measures the distance NORTH or SOUTH from the BASE LINE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 township USUALLY measures SIX MILES by SIX MILES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Township lines “run” East – West</a:t>
            </a:r>
          </a:p>
          <a:p>
            <a:r>
              <a:rPr lang="en-US"/>
              <a:t>RANGE measures EAST or WEST from the PRINCIPAL MERIDIAN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 range USUALLY measures SIX MILES by SIX MILES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Range lines “run” North – South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6687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160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Minimum Lane Widths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47" y="1948120"/>
            <a:ext cx="10962352" cy="30211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984088" y="4422199"/>
              <a:ext cx="2192040" cy="4240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2112" y="4278199"/>
                <a:ext cx="2335633" cy="7117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le 4"/>
          <p:cNvSpPr txBox="1">
            <a:spLocks/>
          </p:cNvSpPr>
          <p:nvPr/>
        </p:nvSpPr>
        <p:spPr>
          <a:xfrm>
            <a:off x="0" y="5239593"/>
            <a:ext cx="12192000" cy="111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/>
              <a:t>Typical Cross Section Sheet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240862"/>
            <a:ext cx="3290341" cy="6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405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161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Minimum Lane Widths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5239593"/>
            <a:ext cx="12192000" cy="111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/>
              <a:t>Typical Cross Section Sheet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53" y="1731522"/>
            <a:ext cx="11094893" cy="34672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92975" y="2183878"/>
            <a:ext cx="1628730" cy="65675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294688" y="4788679"/>
              <a:ext cx="1551960" cy="36828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2705" y="4644679"/>
                <a:ext cx="1695567" cy="65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056693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17" y="1554211"/>
            <a:ext cx="6329051" cy="4273336"/>
          </a:xfrm>
          <a:prstGeom prst="rect">
            <a:avLst/>
          </a:prstGeom>
        </p:spPr>
      </p:pic>
      <p:sp>
        <p:nvSpPr>
          <p:cNvPr id="4" name="Title 18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/>
              <a:t>Horizontal Curves</a:t>
            </a:r>
          </a:p>
        </p:txBody>
      </p:sp>
      <p:sp>
        <p:nvSpPr>
          <p:cNvPr id="5" name="Title 18"/>
          <p:cNvSpPr txBox="1">
            <a:spLocks/>
          </p:cNvSpPr>
          <p:nvPr/>
        </p:nvSpPr>
        <p:spPr>
          <a:xfrm>
            <a:off x="0" y="5644985"/>
            <a:ext cx="12192000" cy="8939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/>
              <a:t>Plan &amp; Profile Sheet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740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/>
              <a:t>Horizontal Curves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759" y="1384388"/>
            <a:ext cx="5998482" cy="4739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55310" y="1787857"/>
            <a:ext cx="1897039" cy="12965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8926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8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/>
              <a:t>Horizontal Curves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Curve Data</a:t>
            </a:r>
          </a:p>
          <a:p>
            <a:pPr lvl="1"/>
            <a:r>
              <a:rPr lang="en-US" b="1" i="1"/>
              <a:t>P. I.</a:t>
            </a:r>
            <a:r>
              <a:rPr lang="en-US"/>
              <a:t>   Point of Intersection</a:t>
            </a:r>
          </a:p>
          <a:p>
            <a:pPr lvl="1"/>
            <a:r>
              <a:rPr lang="en-US" b="1"/>
              <a:t>∆   </a:t>
            </a:r>
            <a:r>
              <a:rPr lang="en-US"/>
              <a:t>Central Angle </a:t>
            </a:r>
          </a:p>
          <a:p>
            <a:pPr lvl="1"/>
            <a:r>
              <a:rPr lang="en-US" b="1" i="1"/>
              <a:t>T</a:t>
            </a:r>
            <a:r>
              <a:rPr lang="en-US" b="1"/>
              <a:t>   </a:t>
            </a:r>
            <a:r>
              <a:rPr lang="en-US"/>
              <a:t>Tangent Length</a:t>
            </a:r>
          </a:p>
          <a:p>
            <a:pPr lvl="1"/>
            <a:r>
              <a:rPr lang="en-US" b="1" i="1"/>
              <a:t>L  </a:t>
            </a:r>
            <a:r>
              <a:rPr lang="en-US" b="1"/>
              <a:t> </a:t>
            </a:r>
            <a:r>
              <a:rPr lang="en-US"/>
              <a:t>Length of Curve</a:t>
            </a:r>
          </a:p>
          <a:p>
            <a:pPr lvl="1"/>
            <a:r>
              <a:rPr lang="en-US" b="1" i="1"/>
              <a:t>R</a:t>
            </a:r>
            <a:r>
              <a:rPr lang="en-US" b="1"/>
              <a:t>   </a:t>
            </a:r>
            <a:r>
              <a:rPr lang="en-US"/>
              <a:t>Radius</a:t>
            </a:r>
          </a:p>
          <a:p>
            <a:pPr lvl="1"/>
            <a:r>
              <a:rPr lang="en-US" b="1" i="1"/>
              <a:t>D</a:t>
            </a:r>
            <a:r>
              <a:rPr lang="en-US"/>
              <a:t>   Degree of Curve </a:t>
            </a:r>
            <a:r>
              <a:rPr lang="en-US" i="1"/>
              <a:t>(D = 5729.578 / R)</a:t>
            </a:r>
            <a:endParaRPr lang="en-US"/>
          </a:p>
          <a:p>
            <a:pPr lvl="1"/>
            <a:r>
              <a:rPr lang="en-US" b="1" i="1"/>
              <a:t>P. C.   </a:t>
            </a:r>
            <a:r>
              <a:rPr lang="en-US"/>
              <a:t>Point of Curvature</a:t>
            </a:r>
          </a:p>
          <a:p>
            <a:pPr lvl="1"/>
            <a:r>
              <a:rPr lang="en-US" b="1" i="1"/>
              <a:t>P. T.   </a:t>
            </a:r>
            <a:r>
              <a:rPr lang="en-US"/>
              <a:t>Point of Tangency</a:t>
            </a:r>
            <a:endParaRPr lang="en-US" b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597" y="828713"/>
            <a:ext cx="3031735" cy="1886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597" y="2850064"/>
            <a:ext cx="3292147" cy="1991614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8940146" y="1619875"/>
              <a:ext cx="795240" cy="2502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92266" y="1523893"/>
                <a:ext cx="891000" cy="44144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/>
          <p:cNvSpPr txBox="1"/>
          <p:nvPr/>
        </p:nvSpPr>
        <p:spPr>
          <a:xfrm>
            <a:off x="7155597" y="5155998"/>
            <a:ext cx="3292147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 = 5729.578 ÷ 500 = 11.5</a:t>
            </a:r>
            <a:r>
              <a:rPr lang="en-US" sz="2800" b="1" baseline="30000">
                <a:latin typeface="Arial" panose="020B0604020202020204" pitchFamily="34" charset="0"/>
                <a:cs typeface="Arial" panose="020B0604020202020204" pitchFamily="34" charset="0"/>
              </a:rPr>
              <a:t>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5597" y="4831269"/>
            <a:ext cx="3292147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Degree of Curve?</a:t>
            </a:r>
            <a:endParaRPr lang="en-US" sz="2800" b="1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Basic Plan Reading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/>
              <a:t>Become familiar with project construction plans.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400"/>
              <a:t>Be able to locate specific items on the plans related to the project.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400"/>
              <a:t>Call in any questions, anytime.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/>
              <a:t>402-472-5748</a:t>
            </a:r>
          </a:p>
          <a:p>
            <a:pPr marL="0" lvl="0" indent="0">
              <a:buNone/>
            </a:pPr>
            <a:endParaRPr lang="en-US" sz="2100"/>
          </a:p>
        </p:txBody>
      </p:sp>
      <p:sp>
        <p:nvSpPr>
          <p:cNvPr id="6" name="TextBox 5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4947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40310" y="4238309"/>
            <a:ext cx="9144000" cy="658002"/>
          </a:xfrm>
        </p:spPr>
        <p:txBody>
          <a:bodyPr>
            <a:normAutofit/>
          </a:bodyPr>
          <a:lstStyle/>
          <a:p>
            <a:r>
              <a:rPr lang="en-US" sz="4000"/>
              <a:t>Basic Construction Plan Reading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67000" y="5053781"/>
            <a:ext cx="6858000" cy="671852"/>
          </a:xfrm>
        </p:spPr>
        <p:txBody>
          <a:bodyPr>
            <a:normAutofit/>
          </a:bodyPr>
          <a:lstStyle/>
          <a:p>
            <a:r>
              <a:rPr lang="en-US" sz="360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t>166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74" y="219206"/>
            <a:ext cx="7637052" cy="401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24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Townships &amp; Ranges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In Nebraska:</a:t>
            </a:r>
          </a:p>
          <a:p>
            <a:pPr lvl="1"/>
            <a:r>
              <a:rPr lang="en-US"/>
              <a:t>Base Line is the 40</a:t>
            </a:r>
            <a:r>
              <a:rPr lang="en-US" baseline="30000"/>
              <a:t>th</a:t>
            </a:r>
            <a:r>
              <a:rPr lang="en-US"/>
              <a:t> Parallel, the Nebraska-Kansas border</a:t>
            </a:r>
          </a:p>
          <a:p>
            <a:pPr lvl="1"/>
            <a:r>
              <a:rPr lang="en-US"/>
              <a:t>The Meridian is the 6</a:t>
            </a:r>
            <a:r>
              <a:rPr lang="en-US" baseline="30000"/>
              <a:t>th</a:t>
            </a:r>
            <a:r>
              <a:rPr lang="en-US"/>
              <a:t> Principal Meridian (PM)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4692078" cy="37296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34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Townships &amp; Ranges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“</a:t>
            </a:r>
            <a:r>
              <a:rPr lang="en-US">
                <a:solidFill>
                  <a:srgbClr val="C00000"/>
                </a:solidFill>
              </a:rPr>
              <a:t>X</a:t>
            </a:r>
            <a:r>
              <a:rPr lang="en-US"/>
              <a:t>” below is in: </a:t>
            </a:r>
          </a:p>
          <a:p>
            <a:r>
              <a:rPr lang="en-US"/>
              <a:t>Township 2N</a:t>
            </a:r>
          </a:p>
          <a:p>
            <a:pPr lvl="1"/>
            <a:r>
              <a:rPr lang="en-US"/>
              <a:t>Township 2, North of the Base Line </a:t>
            </a:r>
          </a:p>
          <a:p>
            <a:r>
              <a:rPr lang="en-US"/>
              <a:t>Range 2E</a:t>
            </a:r>
          </a:p>
          <a:p>
            <a:pPr lvl="1"/>
            <a:r>
              <a:rPr lang="en-US"/>
              <a:t>Range 2, East of the Principal Meridian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53424" y="1393786"/>
            <a:ext cx="4800376" cy="4252235"/>
            <a:chOff x="4107693" y="1684565"/>
            <a:chExt cx="4800376" cy="4252235"/>
          </a:xfrm>
        </p:grpSpPr>
        <p:pic>
          <p:nvPicPr>
            <p:cNvPr id="1026" name="Picture 2" descr="township illustr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535" y="2141765"/>
              <a:ext cx="4261534" cy="37950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008219" y="3478785"/>
              <a:ext cx="42716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FF0000"/>
                  </a:solidFill>
                </a:rPr>
                <a:t>X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6483280" y="2410976"/>
              <a:ext cx="15492" cy="33557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83629" y="4438650"/>
              <a:ext cx="3283381" cy="46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7130143" y="1684565"/>
              <a:ext cx="0" cy="4572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107693" y="3740180"/>
              <a:ext cx="53884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167712" y="3392621"/>
              <a:ext cx="276120" cy="392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25537" y="3309504"/>
                <a:ext cx="359749" cy="2054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9468472" y="2025341"/>
              <a:ext cx="255960" cy="2088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26352" y="1939989"/>
                <a:ext cx="339480" cy="1915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6079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Sections</a:t>
            </a:r>
          </a:p>
        </p:txBody>
      </p:sp>
      <p:pic>
        <p:nvPicPr>
          <p:cNvPr id="2050" name="Picture 2" descr="section illustra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968733"/>
            <a:ext cx="5181600" cy="40651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Townships are subdivided into SECTIONS</a:t>
            </a:r>
          </a:p>
          <a:p>
            <a:r>
              <a:rPr lang="en-US"/>
              <a:t>Since each township is six miles by six miles, townships USUALLY contain 36 square miles, each one forming a section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6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Become familiar with project construction plans.</a:t>
            </a:r>
          </a:p>
          <a:p>
            <a:pPr lvl="0"/>
            <a:r>
              <a:rPr lang="en-US"/>
              <a:t>Be able to locate specific items on the plans related to the project.</a:t>
            </a:r>
          </a:p>
          <a:p>
            <a:r>
              <a:rPr lang="en-US">
                <a:solidFill>
                  <a:prstClr val="black"/>
                </a:solidFill>
                <a:ea typeface="ＭＳ Ｐゴシック" charset="0"/>
              </a:rPr>
              <a:t>Be able to write a narrative on why it is important that a County Highway or City Street Superintendent can read and interpret a set of construction plans. </a:t>
            </a:r>
          </a:p>
          <a:p>
            <a:pPr lvl="0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5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Stationing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A station is a unit of horizontal measurement</a:t>
            </a:r>
          </a:p>
          <a:p>
            <a:r>
              <a:rPr lang="en-US"/>
              <a:t>Stations always follow along the centerline of the project</a:t>
            </a:r>
          </a:p>
          <a:p>
            <a:r>
              <a:rPr lang="en-US"/>
              <a:t>Think of it in this way: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Just as 12 inches makes 1 foot, so 100 feet makes  1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It is 100 feet from Station 1 to Station 2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9483" y="4349101"/>
            <a:ext cx="6339880" cy="182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4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Stationing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50 feet is </a:t>
            </a:r>
            <a:r>
              <a:rPr lang="en-US" i="1"/>
              <a:t>halfway</a:t>
            </a:r>
            <a:r>
              <a:rPr lang="en-US"/>
              <a:t> from one station to the next</a:t>
            </a:r>
          </a:p>
          <a:p>
            <a:r>
              <a:rPr lang="en-US"/>
              <a:t>To show this location, write +50 after the station number</a:t>
            </a:r>
          </a:p>
          <a:p>
            <a:r>
              <a:rPr lang="en-US"/>
              <a:t>+00 after a station number shows that a point is exactly on a “whole” station</a:t>
            </a:r>
          </a:p>
          <a:p>
            <a:r>
              <a:rPr lang="en-US"/>
              <a:t>Example, Sta. 30+00 means Station 30 plus zero, exactly on Station 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45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Stationing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3" y="2055352"/>
            <a:ext cx="7435439" cy="2482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681838" y="4755384"/>
            <a:ext cx="637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50 feet is 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halfway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from one station to the next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78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Stationing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2 feet ahead of Sta. 30 is written Sta. 30+02</a:t>
            </a:r>
          </a:p>
          <a:p>
            <a:r>
              <a:rPr lang="en-US"/>
              <a:t>Ninety-nine feet ahead of Sta. 30 is written 30+99</a:t>
            </a:r>
          </a:p>
          <a:p>
            <a:r>
              <a:rPr lang="en-US"/>
              <a:t>2.75 feet ahead of Sta. 30 is written 30+02.75</a:t>
            </a:r>
          </a:p>
          <a:p>
            <a:r>
              <a:rPr lang="en-US"/>
              <a:t>To convert stationing to feet, drop the plus 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Sta. 30+02 = 3,002 feet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Sta. 1+50 = 150 feet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/>
              <a:t>Example: </a:t>
            </a:r>
            <a:r>
              <a:rPr lang="en-US"/>
              <a:t>Length of project =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Ending Station minus Beginning Station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43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Stationing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 find the distance between any two stations (on the same project) </a:t>
            </a:r>
          </a:p>
          <a:p>
            <a:pPr lvl="1"/>
            <a:r>
              <a:rPr lang="en-US"/>
              <a:t>Simply subtract the smaller station number from the larger one, ignoring the plus sign.  </a:t>
            </a:r>
          </a:p>
          <a:p>
            <a:pPr lvl="1"/>
            <a:r>
              <a:rPr lang="en-US"/>
              <a:t>The resulting answer is in feet.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2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Stationing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 a project, AHEAD means moving in the direction of </a:t>
            </a:r>
            <a:r>
              <a:rPr lang="en-US" i="1"/>
              <a:t>increasing</a:t>
            </a:r>
            <a:r>
              <a:rPr lang="en-US"/>
              <a:t> stationing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Station numbers get larger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BACK means going in the direction of </a:t>
            </a:r>
            <a:r>
              <a:rPr lang="en-US" i="1"/>
              <a:t>decreasing </a:t>
            </a:r>
            <a:r>
              <a:rPr lang="en-US"/>
              <a:t>stationing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Station numbers get smaller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42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Stationing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2652" y="4463848"/>
            <a:ext cx="7885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AHEAD = Station numbers get larger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BACK = Station numbers get smaller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47" y="1836309"/>
            <a:ext cx="7082645" cy="247780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28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/>
              <a:t>Exercise #1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00" y="1531154"/>
            <a:ext cx="5785605" cy="2024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200" y="3555198"/>
            <a:ext cx="4881639" cy="277781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3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/>
              <a:t>Exercise #1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/>
              <a:t>21,100 – 21,000 = </a:t>
            </a:r>
            <a:r>
              <a:rPr lang="en-US" b="1"/>
              <a:t>100 feet</a:t>
            </a:r>
          </a:p>
          <a:p>
            <a:pPr marL="385763" indent="-385763">
              <a:buFont typeface="+mj-lt"/>
              <a:buAutoNum type="arabicPeriod"/>
            </a:pPr>
            <a:r>
              <a:rPr lang="en-US"/>
              <a:t>21,030 – 21,000 = </a:t>
            </a:r>
            <a:r>
              <a:rPr lang="en-US" b="1"/>
              <a:t>30 feet</a:t>
            </a:r>
          </a:p>
          <a:p>
            <a:pPr marL="385763" indent="-385763">
              <a:buFont typeface="+mj-lt"/>
              <a:buAutoNum type="arabicPeriod"/>
            </a:pPr>
            <a:r>
              <a:rPr lang="en-US"/>
              <a:t>21,100 – 21,030 = </a:t>
            </a:r>
            <a:r>
              <a:rPr lang="en-US" b="1"/>
              <a:t>70 feet</a:t>
            </a:r>
          </a:p>
          <a:p>
            <a:pPr marL="385763" indent="-385763">
              <a:buFont typeface="+mj-lt"/>
              <a:buAutoNum type="arabicPeriod"/>
            </a:pPr>
            <a:r>
              <a:rPr lang="en-US"/>
              <a:t>21,100 + 50 = 21, 150 = </a:t>
            </a:r>
            <a:r>
              <a:rPr lang="en-US" b="1"/>
              <a:t>Sta. 211+50</a:t>
            </a:r>
          </a:p>
          <a:p>
            <a:pPr marL="385763" indent="-385763">
              <a:buFont typeface="+mj-lt"/>
              <a:buAutoNum type="arabicPeriod"/>
            </a:pPr>
            <a:r>
              <a:rPr lang="en-US"/>
              <a:t>21,200 – 50 = 21,150 = </a:t>
            </a:r>
            <a:r>
              <a:rPr lang="en-US" b="1"/>
              <a:t>Sta. 211+50</a:t>
            </a:r>
          </a:p>
          <a:p>
            <a:pPr marL="385763" indent="-385763">
              <a:buFont typeface="+mj-lt"/>
              <a:buAutoNum type="arabicPeriod"/>
            </a:pPr>
            <a:r>
              <a:rPr lang="en-US"/>
              <a:t>21,250 – 21,150 = </a:t>
            </a:r>
            <a:r>
              <a:rPr lang="en-US" b="1"/>
              <a:t>100 feet</a:t>
            </a:r>
          </a:p>
          <a:p>
            <a:pPr marL="385763" indent="-385763">
              <a:buFont typeface="+mj-lt"/>
              <a:buAutoNum type="arabicPeriod"/>
            </a:pPr>
            <a:endParaRPr lang="en-US" b="1"/>
          </a:p>
          <a:p>
            <a:pPr marL="0" indent="0" algn="ctr">
              <a:buNone/>
            </a:pP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9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Stationing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619148"/>
            <a:ext cx="10515600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en-US">
                <a:solidFill>
                  <a:prstClr val="black"/>
                </a:solidFill>
                <a:latin typeface="Calibri" panose="020F0502020204030204" pitchFamily="34" charset="0"/>
              </a:rPr>
              <a:t>It is 780’ from Sta. 12+80 to Sta. 20+60.  </a:t>
            </a:r>
          </a:p>
          <a:p>
            <a:pPr marL="342900" indent="-342900"/>
            <a:r>
              <a:rPr lang="en-US">
                <a:solidFill>
                  <a:prstClr val="black"/>
                </a:solidFill>
                <a:latin typeface="Calibri" panose="020F0502020204030204" pitchFamily="34" charset="0"/>
              </a:rPr>
              <a:t>We can check this mathematically: 2,060’ – 1,280’ = 780’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039" y="2748770"/>
            <a:ext cx="7283927" cy="341390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6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000"/>
              <a:t>Reading &amp; Understanding Construction Plans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Fulfills your job duties</a:t>
            </a:r>
          </a:p>
          <a:p>
            <a:r>
              <a:rPr lang="en-US"/>
              <a:t>Professionalism to your position</a:t>
            </a:r>
          </a:p>
          <a:p>
            <a:r>
              <a:rPr lang="en-US"/>
              <a:t>Interpret the project information</a:t>
            </a:r>
          </a:p>
          <a:p>
            <a:r>
              <a:rPr lang="en-US"/>
              <a:t>Answer questions from public, contractor and governing body</a:t>
            </a:r>
          </a:p>
          <a:p>
            <a:r>
              <a:rPr lang="en-US"/>
              <a:t>Monitor material quantities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Act as a liaison between the contractor and the governing body and the public</a:t>
            </a:r>
          </a:p>
          <a:p>
            <a:r>
              <a:rPr lang="en-US"/>
              <a:t>Explain and obtain Right of Way from landowners</a:t>
            </a:r>
          </a:p>
          <a:p>
            <a:r>
              <a:rPr lang="en-US"/>
              <a:t>Monitor progress</a:t>
            </a:r>
          </a:p>
        </p:txBody>
      </p:sp>
    </p:spTree>
    <p:extLst>
      <p:ext uri="{BB962C8B-B14F-4D97-AF65-F5344CB8AC3E}">
        <p14:creationId xmlns:p14="http://schemas.microsoft.com/office/powerpoint/2010/main" val="4034960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/>
              <a:t>Exercise #2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56" y="4650415"/>
            <a:ext cx="6334293" cy="1633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48" y="1486227"/>
            <a:ext cx="6746507" cy="31641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80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r>
              <a:rPr lang="en-US"/>
              <a:t>Exercise #2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/>
              <a:t>1,500 – 1,410 = </a:t>
            </a:r>
            <a:r>
              <a:rPr lang="en-US" b="1"/>
              <a:t>90 feet</a:t>
            </a:r>
          </a:p>
          <a:p>
            <a:pPr marL="385763" indent="-385763">
              <a:buFont typeface="+mj-lt"/>
              <a:buAutoNum type="arabicPeriod"/>
            </a:pPr>
            <a:r>
              <a:rPr lang="en-US"/>
              <a:t>8,520 – 8,010 = </a:t>
            </a:r>
            <a:r>
              <a:rPr lang="en-US" b="1"/>
              <a:t>510 feet</a:t>
            </a:r>
          </a:p>
          <a:p>
            <a:pPr marL="385763" indent="-385763">
              <a:buFont typeface="+mj-lt"/>
              <a:buAutoNum type="arabicPeriod"/>
            </a:pPr>
            <a:r>
              <a:rPr lang="en-US"/>
              <a:t>5,124.8 – 4,876.2 = </a:t>
            </a:r>
            <a:r>
              <a:rPr lang="en-US" b="1"/>
              <a:t>248.6 feet</a:t>
            </a:r>
          </a:p>
          <a:p>
            <a:pPr marL="385763" indent="-385763">
              <a:buFont typeface="+mj-lt"/>
              <a:buAutoNum type="arabicPeriod"/>
            </a:pPr>
            <a:endParaRPr lang="en-US" b="1"/>
          </a:p>
          <a:p>
            <a:pPr marL="385763" indent="-385763">
              <a:buFont typeface="+mj-lt"/>
              <a:buAutoNum type="arabicPeriod"/>
            </a:pPr>
            <a:endParaRPr lang="en-US" b="1"/>
          </a:p>
          <a:p>
            <a:pPr marL="385763" indent="-385763">
              <a:buFont typeface="+mj-lt"/>
              <a:buAutoNum type="arabicPeriod"/>
            </a:pPr>
            <a:endParaRPr lang="en-US" b="1"/>
          </a:p>
          <a:p>
            <a:pPr marL="385763" indent="-385763">
              <a:buFont typeface="+mj-lt"/>
              <a:buAutoNum type="arabicPeriod"/>
            </a:pPr>
            <a:endParaRPr lang="en-US" b="1"/>
          </a:p>
          <a:p>
            <a:pPr marL="0" indent="0" algn="ctr">
              <a:buNone/>
            </a:pP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9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Stationing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Generally, station numbers increase from: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WEST to EAST, 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SOUTH to NORTH</a:t>
            </a:r>
          </a:p>
          <a:p>
            <a:r>
              <a:rPr lang="en-US"/>
              <a:t>Since roadways curve and change direction, this is not always true</a:t>
            </a:r>
          </a:p>
          <a:p>
            <a:r>
              <a:rPr lang="en-US"/>
              <a:t>Remember: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AHEAD means toward </a:t>
            </a:r>
            <a:r>
              <a:rPr lang="en-US" i="1"/>
              <a:t>higher</a:t>
            </a:r>
            <a:r>
              <a:rPr lang="en-US"/>
              <a:t> stations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BACK means toward </a:t>
            </a:r>
            <a:r>
              <a:rPr lang="en-US" i="1"/>
              <a:t>lower</a:t>
            </a:r>
            <a:r>
              <a:rPr lang="en-US"/>
              <a:t>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9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/>
              <a:t>Exercise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65818"/>
            <a:ext cx="9869129" cy="4351338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/>
              <a:t>If you are walking along the centerline of a project, reading the station numbers on the stakes, and these numbers are increasing as you go, there is a good chance you are walking toward the                     or                 </a:t>
            </a:r>
          </a:p>
          <a:p>
            <a:pPr marL="0" indent="0">
              <a:buNone/>
            </a:pPr>
            <a:r>
              <a:rPr lang="en-US"/>
              <a:t>                                                    </a:t>
            </a:r>
          </a:p>
          <a:p>
            <a:pPr marL="0" indent="0">
              <a:buNone/>
            </a:pPr>
            <a:r>
              <a:rPr lang="en-US"/>
              <a:t>                                          </a:t>
            </a:r>
          </a:p>
          <a:p>
            <a:pPr marL="0" indent="0">
              <a:buNone/>
            </a:pPr>
            <a:r>
              <a:rPr lang="en-US"/>
              <a:t>   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697103" y="3405149"/>
            <a:ext cx="19061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55690" y="3405149"/>
            <a:ext cx="190173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57321" y="3407364"/>
            <a:ext cx="210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(East / West)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9692" y="3407364"/>
            <a:ext cx="240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(North / South)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23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/>
              <a:t>Exercise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65818"/>
            <a:ext cx="9869129" cy="4351338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/>
              <a:t>If you are walking along the centerline of a project, reading the station numbers on the stakes, and these numbers are increasing as you go, there is a good chance you are walking toward the                     or                 </a:t>
            </a:r>
          </a:p>
          <a:p>
            <a:pPr marL="0" indent="0">
              <a:buNone/>
            </a:pPr>
            <a:r>
              <a:rPr lang="en-US"/>
              <a:t>                                                    </a:t>
            </a:r>
          </a:p>
          <a:p>
            <a:pPr marL="0" indent="0">
              <a:buNone/>
            </a:pPr>
            <a:r>
              <a:rPr lang="en-US"/>
              <a:t>                                          </a:t>
            </a:r>
          </a:p>
          <a:p>
            <a:pPr marL="0" indent="0">
              <a:buNone/>
            </a:pPr>
            <a:r>
              <a:rPr lang="en-US"/>
              <a:t>   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697103" y="3405149"/>
            <a:ext cx="19061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55690" y="3405149"/>
            <a:ext cx="190173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57321" y="3407364"/>
            <a:ext cx="210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(East / West)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9692" y="3407364"/>
            <a:ext cx="240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(North / South)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1646" y="2970624"/>
            <a:ext cx="94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East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3208" y="2970624"/>
            <a:ext cx="1077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North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67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Stationing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Any point pertaining to a project may be located on the actual ground and on the plans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By its Station, 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number of feet LEFT or RIGHT of the centerline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Left and Right of centerline: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You are standing on the centerline facing AHEAD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88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Stationing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18506" y="1786740"/>
            <a:ext cx="6017341" cy="4122449"/>
            <a:chOff x="2504704" y="2209525"/>
            <a:chExt cx="5414963" cy="35819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4704" y="2209525"/>
              <a:ext cx="5414963" cy="35819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" name="Straight Connector 2"/>
            <p:cNvCxnSpPr/>
            <p:nvPr/>
          </p:nvCxnSpPr>
          <p:spPr>
            <a:xfrm>
              <a:off x="4649537" y="4276015"/>
              <a:ext cx="0" cy="1207826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780293" y="2558104"/>
              <a:ext cx="0" cy="142107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649537" y="5115352"/>
              <a:ext cx="816392" cy="260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Point “A”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21313" y="2419603"/>
              <a:ext cx="816392" cy="260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Point “B”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12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/>
              <a:t>Exercise #4</a:t>
            </a:r>
          </a:p>
        </p:txBody>
      </p:sp>
      <p:sp>
        <p:nvSpPr>
          <p:cNvPr id="2" name="Rectangle 1"/>
          <p:cNvSpPr/>
          <p:nvPr/>
        </p:nvSpPr>
        <p:spPr>
          <a:xfrm>
            <a:off x="4306531" y="4090222"/>
            <a:ext cx="3785419" cy="1927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962" y="1761447"/>
            <a:ext cx="5282076" cy="49047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68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Exercise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1.  </a:t>
            </a:r>
            <a:r>
              <a:rPr lang="en-US" b="1"/>
              <a:t>Sta. 14+00, 40 ft. left of centerline</a:t>
            </a:r>
          </a:p>
          <a:p>
            <a:pPr marL="0" indent="0">
              <a:buNone/>
            </a:pPr>
            <a:r>
              <a:rPr lang="en-US"/>
              <a:t>2.  </a:t>
            </a:r>
            <a:r>
              <a:rPr lang="en-US" b="1"/>
              <a:t>Sta. 15+25 on the centerline</a:t>
            </a:r>
          </a:p>
          <a:p>
            <a:pPr marL="0" indent="0">
              <a:buNone/>
            </a:pPr>
            <a:r>
              <a:rPr lang="en-US"/>
              <a:t>3.  </a:t>
            </a:r>
            <a:r>
              <a:rPr lang="en-US" b="1"/>
              <a:t>East; North</a:t>
            </a:r>
          </a:p>
          <a:p>
            <a:pPr marL="0" indent="0">
              <a:buNone/>
            </a:pPr>
            <a:r>
              <a:rPr lang="en-US"/>
              <a:t>4.  1,588.6 – 1,400.0 = </a:t>
            </a:r>
            <a:r>
              <a:rPr lang="en-US" b="1"/>
              <a:t>188.6 feet</a:t>
            </a:r>
          </a:p>
          <a:p>
            <a:pPr marL="0" indent="0">
              <a:buNone/>
            </a:pPr>
            <a:r>
              <a:rPr lang="en-US"/>
              <a:t>5.  </a:t>
            </a:r>
            <a:r>
              <a:rPr lang="en-US" b="1"/>
              <a:t>back of</a:t>
            </a:r>
          </a:p>
          <a:p>
            <a:pPr marL="385763" indent="-385763">
              <a:buAutoNum type="arabicPeriod" startAt="6"/>
            </a:pPr>
            <a:r>
              <a:rPr lang="en-US"/>
              <a:t>1,600 – 1,350 = </a:t>
            </a:r>
            <a:r>
              <a:rPr lang="en-US" b="1"/>
              <a:t>250 feet</a:t>
            </a:r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endParaRPr lang="en-US" b="1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2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Friend South Project Plans</a:t>
            </a:r>
          </a:p>
          <a:p>
            <a:pPr lvl="1"/>
            <a:r>
              <a:rPr lang="en-US"/>
              <a:t>Title Sheet 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462032" cy="35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7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Topics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857250" lvl="1" indent="-514350">
              <a:lnSpc>
                <a:spcPts val="2700"/>
              </a:lnSpc>
              <a:buFont typeface="+mj-lt"/>
              <a:buAutoNum type="arabicPeriod"/>
            </a:pPr>
            <a:r>
              <a:rPr lang="en-US" sz="2600"/>
              <a:t>Definitions &amp; Abbreviations</a:t>
            </a:r>
          </a:p>
          <a:p>
            <a:pPr marL="857250" lvl="1" indent="-514350">
              <a:lnSpc>
                <a:spcPts val="2700"/>
              </a:lnSpc>
              <a:buFont typeface="+mj-lt"/>
              <a:buAutoNum type="arabicPeriod"/>
            </a:pPr>
            <a:r>
              <a:rPr lang="en-US" sz="2600"/>
              <a:t>Parts of a Contract</a:t>
            </a:r>
          </a:p>
          <a:p>
            <a:pPr marL="857250" lvl="1" indent="-514350">
              <a:lnSpc>
                <a:spcPts val="2700"/>
              </a:lnSpc>
              <a:buFont typeface="+mj-lt"/>
              <a:buAutoNum type="arabicPeriod"/>
            </a:pPr>
            <a:r>
              <a:rPr lang="en-US" sz="2600"/>
              <a:t>Legal Descriptions</a:t>
            </a:r>
          </a:p>
          <a:p>
            <a:pPr marL="857250" lvl="1" indent="-514350">
              <a:lnSpc>
                <a:spcPts val="2700"/>
              </a:lnSpc>
              <a:buFont typeface="+mj-lt"/>
              <a:buAutoNum type="arabicPeriod"/>
            </a:pPr>
            <a:r>
              <a:rPr lang="en-US" sz="2600"/>
              <a:t>Stationing</a:t>
            </a:r>
          </a:p>
          <a:p>
            <a:pPr marL="857250" lvl="1" indent="-514350">
              <a:lnSpc>
                <a:spcPts val="2700"/>
              </a:lnSpc>
              <a:buFont typeface="+mj-lt"/>
              <a:buAutoNum type="arabicPeriod"/>
            </a:pPr>
            <a:r>
              <a:rPr lang="en-US" sz="2600"/>
              <a:t>Title Sheet </a:t>
            </a:r>
          </a:p>
          <a:p>
            <a:pPr marL="857250" lvl="1" indent="-514350">
              <a:lnSpc>
                <a:spcPts val="2700"/>
              </a:lnSpc>
              <a:buFont typeface="+mj-lt"/>
              <a:buAutoNum type="arabicPeriod"/>
            </a:pPr>
            <a:r>
              <a:rPr lang="en-US" sz="2600"/>
              <a:t>General Notes</a:t>
            </a:r>
          </a:p>
          <a:p>
            <a:pPr marL="857250" lvl="1" indent="-514350">
              <a:lnSpc>
                <a:spcPts val="2700"/>
              </a:lnSpc>
              <a:buFont typeface="+mj-lt"/>
              <a:buAutoNum type="arabicPeriod"/>
            </a:pPr>
            <a:r>
              <a:rPr lang="en-US" sz="2600"/>
              <a:t>Summary of Quantities</a:t>
            </a:r>
          </a:p>
          <a:p>
            <a:pPr marL="857250" lvl="1" indent="-514350">
              <a:lnSpc>
                <a:spcPts val="2700"/>
              </a:lnSpc>
              <a:buFont typeface="+mj-lt"/>
              <a:buAutoNum type="arabicPeriod"/>
            </a:pPr>
            <a:endParaRPr lang="en-US" sz="2600"/>
          </a:p>
          <a:p>
            <a:pPr marL="857250" lvl="1" indent="-514350">
              <a:lnSpc>
                <a:spcPts val="2700"/>
              </a:lnSpc>
              <a:buFont typeface="+mj-lt"/>
              <a:buAutoNum type="arabicPeriod"/>
            </a:pPr>
            <a:endParaRPr lang="en-US" sz="2600"/>
          </a:p>
          <a:p>
            <a:pPr marL="514350" indent="-514350">
              <a:buFont typeface="+mj-lt"/>
              <a:buAutoNum type="arabicPeriod"/>
            </a:pPr>
            <a:endParaRPr lang="en-US" sz="260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971550" lvl="1" indent="-514350">
              <a:lnSpc>
                <a:spcPts val="2700"/>
              </a:lnSpc>
              <a:buFont typeface="+mj-lt"/>
              <a:buAutoNum type="arabicPeriod" startAt="8"/>
            </a:pPr>
            <a:r>
              <a:rPr lang="en-US" sz="2600"/>
              <a:t>Construction Plan Views </a:t>
            </a:r>
          </a:p>
          <a:p>
            <a:pPr marL="971550" lvl="1" indent="-514350">
              <a:lnSpc>
                <a:spcPts val="2700"/>
              </a:lnSpc>
              <a:buFont typeface="+mj-lt"/>
              <a:buAutoNum type="arabicPeriod" startAt="8"/>
            </a:pPr>
            <a:r>
              <a:rPr lang="en-US" sz="2600"/>
              <a:t>Drainage Structures</a:t>
            </a:r>
          </a:p>
          <a:p>
            <a:pPr marL="971550" lvl="1" indent="-514350">
              <a:lnSpc>
                <a:spcPts val="2700"/>
              </a:lnSpc>
              <a:buFont typeface="+mj-lt"/>
              <a:buAutoNum type="arabicPeriod" startAt="8"/>
            </a:pPr>
            <a:r>
              <a:rPr lang="en-US" sz="2600"/>
              <a:t>Bridge Plans</a:t>
            </a:r>
          </a:p>
          <a:p>
            <a:pPr marL="971550" lvl="1" indent="-514350">
              <a:lnSpc>
                <a:spcPts val="2700"/>
              </a:lnSpc>
              <a:buFont typeface="+mj-lt"/>
              <a:buAutoNum type="arabicPeriod" startAt="8"/>
            </a:pPr>
            <a:r>
              <a:rPr lang="en-US" sz="2600"/>
              <a:t>Right-of-Way</a:t>
            </a:r>
          </a:p>
          <a:p>
            <a:pPr marL="971550" lvl="1" indent="-514350">
              <a:lnSpc>
                <a:spcPts val="2700"/>
              </a:lnSpc>
              <a:buFont typeface="+mj-lt"/>
              <a:buAutoNum type="arabicPeriod" startAt="8"/>
            </a:pPr>
            <a:r>
              <a:rPr lang="en-US" sz="2600"/>
              <a:t>Traffic Control</a:t>
            </a:r>
          </a:p>
          <a:p>
            <a:pPr marL="971550" lvl="1" indent="-514350">
              <a:lnSpc>
                <a:spcPts val="2700"/>
              </a:lnSpc>
              <a:buFont typeface="+mj-lt"/>
              <a:buAutoNum type="arabicPeriod" startAt="8"/>
            </a:pPr>
            <a:r>
              <a:rPr lang="en-US" sz="2600"/>
              <a:t>Plan Reading Resources</a:t>
            </a:r>
          </a:p>
          <a:p>
            <a:pPr marL="971550" lvl="1" indent="-514350">
              <a:lnSpc>
                <a:spcPts val="2700"/>
              </a:lnSpc>
              <a:buFont typeface="+mj-lt"/>
              <a:buAutoNum type="arabicPeriod" startAt="8"/>
            </a:pPr>
            <a:r>
              <a:rPr lang="en-US" sz="2600"/>
              <a:t>Additional Information</a:t>
            </a:r>
          </a:p>
          <a:p>
            <a:pPr marL="514350" indent="-514350">
              <a:buFont typeface="+mj-lt"/>
              <a:buAutoNum type="arabicPeriod" startAt="7"/>
            </a:pPr>
            <a:endParaRPr lang="en-US" sz="2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86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Title Sheet</a:t>
            </a:r>
            <a:endParaRPr lang="en-US" sz="22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334" y="1396181"/>
            <a:ext cx="7363924" cy="47981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50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Title Sheet</a:t>
            </a:r>
            <a:endParaRPr lang="en-US" sz="225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n-US"/>
              <a:t>Project Name</a:t>
            </a:r>
          </a:p>
          <a:p>
            <a:pPr>
              <a:lnSpc>
                <a:spcPts val="2400"/>
              </a:lnSpc>
            </a:pPr>
            <a:r>
              <a:rPr lang="en-US"/>
              <a:t>Project Number</a:t>
            </a:r>
          </a:p>
          <a:p>
            <a:pPr>
              <a:lnSpc>
                <a:spcPts val="2400"/>
              </a:lnSpc>
            </a:pPr>
            <a:r>
              <a:rPr lang="en-US"/>
              <a:t>Project Control Number</a:t>
            </a:r>
          </a:p>
          <a:p>
            <a:pPr>
              <a:lnSpc>
                <a:spcPts val="2400"/>
              </a:lnSpc>
            </a:pPr>
            <a:r>
              <a:rPr lang="en-US"/>
              <a:t>County Project Location Map</a:t>
            </a:r>
          </a:p>
          <a:p>
            <a:pPr>
              <a:lnSpc>
                <a:spcPts val="2400"/>
              </a:lnSpc>
            </a:pPr>
            <a:r>
              <a:rPr lang="en-US"/>
              <a:t>Project Limits and Length</a:t>
            </a:r>
          </a:p>
          <a:p>
            <a:pPr>
              <a:lnSpc>
                <a:spcPts val="2400"/>
              </a:lnSpc>
            </a:pPr>
            <a:r>
              <a:rPr lang="en-US"/>
              <a:t>Project Exceptions</a:t>
            </a:r>
          </a:p>
          <a:p>
            <a:pPr>
              <a:lnSpc>
                <a:spcPts val="2400"/>
              </a:lnSpc>
            </a:pPr>
            <a:r>
              <a:rPr lang="en-US"/>
              <a:t>Traffic Design Designation</a:t>
            </a:r>
          </a:p>
          <a:p>
            <a:pPr marL="0" indent="0">
              <a:lnSpc>
                <a:spcPts val="2400"/>
              </a:lnSpc>
              <a:buNone/>
            </a:pPr>
            <a:endParaRPr lang="en-US"/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n-US"/>
              <a:t>Route Number</a:t>
            </a:r>
          </a:p>
          <a:p>
            <a:pPr>
              <a:lnSpc>
                <a:spcPts val="2400"/>
              </a:lnSpc>
            </a:pPr>
            <a:r>
              <a:rPr lang="en-US"/>
              <a:t>Signature Box – Design</a:t>
            </a:r>
          </a:p>
          <a:p>
            <a:pPr>
              <a:lnSpc>
                <a:spcPts val="2400"/>
              </a:lnSpc>
            </a:pPr>
            <a:r>
              <a:rPr lang="en-US"/>
              <a:t>Signature box – Chief Engineer or Official</a:t>
            </a:r>
          </a:p>
          <a:p>
            <a:pPr>
              <a:lnSpc>
                <a:spcPts val="2400"/>
              </a:lnSpc>
            </a:pPr>
            <a:r>
              <a:rPr lang="en-US"/>
              <a:t>Date Plans Completed</a:t>
            </a:r>
          </a:p>
          <a:p>
            <a:pPr>
              <a:lnSpc>
                <a:spcPts val="2400"/>
              </a:lnSpc>
            </a:pPr>
            <a:r>
              <a:rPr lang="en-US"/>
              <a:t>Groups</a:t>
            </a:r>
          </a:p>
          <a:p>
            <a:pPr>
              <a:lnSpc>
                <a:spcPts val="2400"/>
              </a:lnSpc>
            </a:pPr>
            <a:r>
              <a:rPr lang="en-US"/>
              <a:t>Professional Engineer’s Stamp</a:t>
            </a:r>
          </a:p>
          <a:p>
            <a:pPr>
              <a:lnSpc>
                <a:spcPts val="2400"/>
              </a:lnSpc>
            </a:pPr>
            <a:r>
              <a:rPr lang="en-US"/>
              <a:t>Index of All Sheets</a:t>
            </a:r>
          </a:p>
          <a:p>
            <a:pPr>
              <a:lnSpc>
                <a:spcPts val="2400"/>
              </a:lnSpc>
            </a:pPr>
            <a:r>
              <a:rPr lang="en-US"/>
              <a:t>Legend</a:t>
            </a:r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6</a:t>
            </a:r>
          </a:p>
        </p:txBody>
      </p:sp>
    </p:spTree>
    <p:extLst>
      <p:ext uri="{BB962C8B-B14F-4D97-AF65-F5344CB8AC3E}">
        <p14:creationId xmlns:p14="http://schemas.microsoft.com/office/powerpoint/2010/main" val="1864147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>
                <a:solidFill>
                  <a:prstClr val="black"/>
                </a:solidFill>
              </a:rPr>
              <a:t>Title Sheet – Upper Left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04" y="1690692"/>
            <a:ext cx="5482197" cy="4100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18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>
                <a:solidFill>
                  <a:prstClr val="black"/>
                </a:solidFill>
              </a:rPr>
              <a:t>Title Sheet – Upper Right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118362" y="1776962"/>
            <a:ext cx="5955276" cy="3699609"/>
            <a:chOff x="2647950" y="2494714"/>
            <a:chExt cx="4856063" cy="28080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7950" y="2494714"/>
              <a:ext cx="4856063" cy="28080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3457576" y="2565406"/>
              <a:ext cx="1802478" cy="9874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91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048567" y="3711223"/>
              <a:ext cx="2723584" cy="3845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91">
                <a:solidFill>
                  <a:prstClr val="white"/>
                </a:solidFill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59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Title Sheet – Begin &amp; End Points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14024" y="1769350"/>
            <a:ext cx="4409098" cy="4316821"/>
            <a:chOff x="3535367" y="2360827"/>
            <a:chExt cx="3353637" cy="35310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367" y="2401217"/>
              <a:ext cx="3353637" cy="343851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581651" y="5156688"/>
              <a:ext cx="1230923" cy="7351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67350" y="2360827"/>
              <a:ext cx="1230923" cy="63954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77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184490" y="1209368"/>
            <a:ext cx="4650658" cy="4562167"/>
            <a:chOff x="4668215" y="2166706"/>
            <a:chExt cx="3704260" cy="3713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2012" y="2170822"/>
              <a:ext cx="3700463" cy="3709043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422967" y="4557216"/>
              <a:ext cx="282634" cy="2017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91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083460" y="4557560"/>
              <a:ext cx="279365" cy="2017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91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68215" y="2886075"/>
              <a:ext cx="198554" cy="3827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91">
                <a:solidFill>
                  <a:prstClr val="white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368961" y="2166706"/>
              <a:ext cx="379708" cy="2017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91">
                <a:solidFill>
                  <a:prstClr val="white"/>
                </a:solidFill>
              </a:endParaRPr>
            </a:p>
          </p:txBody>
        </p: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Title Sheet – County Location Map</a:t>
            </a:r>
            <a:br>
              <a:rPr lang="en-US">
                <a:solidFill>
                  <a:prstClr val="black"/>
                </a:solidFill>
              </a:rPr>
            </a:br>
            <a:endParaRPr lang="en-US"/>
          </a:p>
        </p:txBody>
      </p:sp>
      <p:sp>
        <p:nvSpPr>
          <p:cNvPr id="18" name="Content Placeholder 1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Location of Project Using a Legal Description</a:t>
            </a:r>
          </a:p>
          <a:p>
            <a:r>
              <a:rPr lang="en-US" sz="2400">
                <a:solidFill>
                  <a:prstClr val="black"/>
                </a:solidFill>
              </a:rPr>
              <a:t>Section, Township, Range</a:t>
            </a:r>
          </a:p>
          <a:p>
            <a:r>
              <a:rPr lang="en-US" sz="2400" i="1">
                <a:solidFill>
                  <a:prstClr val="black"/>
                </a:solidFill>
              </a:rPr>
              <a:t>“Between Sections 35 &amp; 36, Twp. 8 North, Rg. 1 East, Saline County, NE”</a:t>
            </a:r>
          </a:p>
          <a:p>
            <a:endParaRPr lang="en-US" sz="2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45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9783783" y="1027906"/>
            <a:ext cx="10048" cy="3492701"/>
          </a:xfrm>
          <a:prstGeom prst="line">
            <a:avLst/>
          </a:prstGeom>
          <a:ln w="28575">
            <a:solidFill>
              <a:srgbClr val="D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99355" y="4707126"/>
            <a:ext cx="3894063" cy="13895"/>
          </a:xfrm>
          <a:prstGeom prst="line">
            <a:avLst/>
          </a:prstGeom>
          <a:ln w="28575">
            <a:solidFill>
              <a:srgbClr val="D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049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21" y="2062825"/>
            <a:ext cx="6150802" cy="2401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1521" y="3756440"/>
            <a:ext cx="6150802" cy="625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Title Sheet – Bottom Center</a:t>
            </a:r>
            <a:br>
              <a:rPr lang="en-US">
                <a:solidFill>
                  <a:prstClr val="black"/>
                </a:solidFill>
              </a:rPr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5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23" y="1881190"/>
            <a:ext cx="6403349" cy="14906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159" y="3612948"/>
            <a:ext cx="6414819" cy="2460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48050" y="4048125"/>
            <a:ext cx="4943476" cy="12459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Length – Exceptions Example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8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Length – Exceptions Examples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8176" y="4043819"/>
            <a:ext cx="4235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Exceptions		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2670’ – 2535’ = 135’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3255’ – 3010’ = 245’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4769’ – 4431’ = 338’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7535’ – 7290’ = 245’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Total Exceptions = 963’</a:t>
            </a:r>
          </a:p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484" y="1565073"/>
            <a:ext cx="6414819" cy="24603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1375" y="2000250"/>
            <a:ext cx="4943476" cy="12459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8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Length – Exceptions Examples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327" y="1524879"/>
            <a:ext cx="6403349" cy="1490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1" y="321906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9500’ – 700’ = 8800’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8800’ – 963’ = 7837’</a:t>
            </a:r>
          </a:p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Total Net Length of Project = 7837’ or 1.484 Miles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87" y="5195768"/>
            <a:ext cx="8542824" cy="4381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3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/>
              <a:t>Definitions</a:t>
            </a:r>
          </a:p>
        </p:txBody>
      </p:sp>
      <p:sp>
        <p:nvSpPr>
          <p:cNvPr id="71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i="1"/>
              <a:t>Grade Beam   </a:t>
            </a:r>
            <a:r>
              <a:rPr lang="en-US" sz="2400"/>
              <a:t>A</a:t>
            </a:r>
            <a:r>
              <a:rPr lang="en-US" sz="2400" b="1" i="1"/>
              <a:t> </a:t>
            </a:r>
            <a:r>
              <a:rPr lang="en-US" sz="2400"/>
              <a:t>concrete support on piling which supports approach slab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i="1"/>
              <a:t>Longitudinal</a:t>
            </a:r>
            <a:r>
              <a:rPr lang="en-US" sz="2400" b="1"/>
              <a:t>   </a:t>
            </a:r>
            <a:r>
              <a:rPr lang="en-US" sz="2400"/>
              <a:t>Parallel to project centerline or length of bridge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i="1"/>
              <a:t>Pier</a:t>
            </a:r>
            <a:r>
              <a:rPr lang="en-US" sz="2400"/>
              <a:t>   Supports between abutments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i="1"/>
              <a:t>Substructure</a:t>
            </a:r>
            <a:r>
              <a:rPr lang="en-US" sz="2400"/>
              <a:t>   Below girder bearing devices or below slab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i="1"/>
              <a:t>Superstructure</a:t>
            </a:r>
            <a:r>
              <a:rPr lang="en-US" sz="2400"/>
              <a:t>   Above &amp; including girder bearing devices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i="1"/>
              <a:t>Transverse</a:t>
            </a:r>
            <a:r>
              <a:rPr lang="en-US" sz="2400"/>
              <a:t>   Perpendicular to project centerline or across bridge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9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134" y="1825628"/>
            <a:ext cx="4475143" cy="3103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Title Sheet – Groups</a:t>
            </a:r>
            <a:br>
              <a:rPr lang="en-US">
                <a:solidFill>
                  <a:prstClr val="black"/>
                </a:solidFill>
              </a:rPr>
            </a:b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Group 1 – Grading</a:t>
            </a:r>
          </a:p>
          <a:p>
            <a:r>
              <a:rPr lang="en-US"/>
              <a:t>Group 4 – Culverts</a:t>
            </a:r>
          </a:p>
          <a:p>
            <a:r>
              <a:rPr lang="en-US"/>
              <a:t>Group 6 – Bridges</a:t>
            </a:r>
          </a:p>
          <a:p>
            <a:r>
              <a:rPr lang="en-US"/>
              <a:t>Group 7 – Guardrail</a:t>
            </a:r>
          </a:p>
          <a:p>
            <a:r>
              <a:rPr lang="en-US"/>
              <a:t>Group 10 - General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38853" y="2143950"/>
            <a:ext cx="3370621" cy="625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98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/>
              <a:t>Exercise #5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/>
              <a:t>Turn to the </a:t>
            </a:r>
            <a:r>
              <a:rPr lang="en-US" b="1"/>
              <a:t>TITLE SHEET, </a:t>
            </a:r>
            <a:r>
              <a:rPr lang="en-US"/>
              <a:t>Plans for Construction, Friend South to answer the questions for Exercise #5</a:t>
            </a:r>
          </a:p>
          <a:p>
            <a:pPr marL="0" indent="0">
              <a:lnSpc>
                <a:spcPct val="150000"/>
              </a:lnSpc>
              <a:buNone/>
            </a:pPr>
            <a:endParaRPr lang="en-US"/>
          </a:p>
          <a:p>
            <a:pPr marL="0" indent="0">
              <a:lnSpc>
                <a:spcPct val="150000"/>
              </a:lnSpc>
              <a:buNone/>
            </a:pPr>
            <a:endParaRPr lang="en-US"/>
          </a:p>
          <a:p>
            <a:pPr>
              <a:lnSpc>
                <a:spcPct val="150000"/>
              </a:lnSpc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2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Exercise #5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200"/>
              <a:t>BRO-7076 (18)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200"/>
              <a:t>7+00.00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200"/>
              <a:t>29+00.00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200"/>
              <a:t>(a.) 2,200.00 feet	(b.) 0.417 miles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200"/>
              <a:t>Crushed rock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200"/>
              <a:t>2”, 25’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200"/>
              <a:t>2,012.8 feet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200"/>
              <a:t>1-Grading, 4-Culverts, 6-Bridges, 7-Guardrail, 10-General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200"/>
              <a:t>Sta. 16+25.00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200"/>
              <a:t>Sec. 35 &amp; Sec. 36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2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General Notes</a:t>
            </a:r>
          </a:p>
          <a:p>
            <a:r>
              <a:rPr lang="en-US" sz="2600"/>
              <a:t>Summary of Quantities</a:t>
            </a:r>
          </a:p>
          <a:p>
            <a:r>
              <a:rPr lang="en-US" sz="2600"/>
              <a:t>Construction Plan Views</a:t>
            </a:r>
          </a:p>
          <a:p>
            <a:r>
              <a:rPr lang="en-US" sz="2600"/>
              <a:t>Drainage Structures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30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/>
              <a:t>General Notes </a:t>
            </a:r>
            <a:br>
              <a:rPr lang="en-US" sz="2400" b="1"/>
            </a:br>
            <a:endParaRPr lang="en-US" sz="24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/>
              <a:t>Clarifies items not completely covered elsewhere in specifications or plan details  </a:t>
            </a:r>
          </a:p>
          <a:p>
            <a:r>
              <a:rPr lang="en-US"/>
              <a:t>General notes instruct the Contractor </a:t>
            </a:r>
            <a:endParaRPr lang="en-US" sz="2100">
              <a:solidFill>
                <a:srgbClr val="002060"/>
              </a:solidFill>
            </a:endParaRPr>
          </a:p>
          <a:p>
            <a:pPr lvl="2">
              <a:lnSpc>
                <a:spcPts val="2250"/>
              </a:lnSpc>
            </a:pPr>
            <a:r>
              <a:rPr lang="en-US" sz="2100"/>
              <a:t>Incidental items of work</a:t>
            </a:r>
          </a:p>
          <a:p>
            <a:pPr lvl="2">
              <a:lnSpc>
                <a:spcPts val="2250"/>
              </a:lnSpc>
            </a:pPr>
            <a:r>
              <a:rPr lang="en-US" sz="2100"/>
              <a:t>Tack coat application requirements</a:t>
            </a:r>
          </a:p>
          <a:p>
            <a:pPr lvl="2">
              <a:lnSpc>
                <a:spcPts val="2250"/>
              </a:lnSpc>
            </a:pPr>
            <a:r>
              <a:rPr lang="en-US" sz="2100"/>
              <a:t>ROW access restrictions</a:t>
            </a:r>
          </a:p>
          <a:p>
            <a:pPr lvl="2">
              <a:lnSpc>
                <a:spcPts val="2250"/>
              </a:lnSpc>
            </a:pPr>
            <a:r>
              <a:rPr lang="en-US" sz="2100"/>
              <a:t>Pavement smoothness requirements</a:t>
            </a:r>
          </a:p>
          <a:p>
            <a:pPr lvl="2">
              <a:lnSpc>
                <a:spcPts val="2250"/>
              </a:lnSpc>
            </a:pPr>
            <a:r>
              <a:rPr lang="en-US" sz="2100"/>
              <a:t>Soil compaction requirements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1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/>
              <a:t>General Notes </a:t>
            </a:r>
            <a:br>
              <a:rPr lang="en-US" sz="2400" b="1"/>
            </a:br>
            <a:endParaRPr lang="en-US" sz="2400" b="1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Sheet 2-N1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Compaction 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Earthwork Quantities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Culvert Pipe Legend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Mailbox Location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NOTES!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3" y="1825628"/>
            <a:ext cx="5396063" cy="35448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28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/>
              <a:t>General Notes </a:t>
            </a:r>
            <a:br>
              <a:rPr lang="en-US" sz="2400" b="1"/>
            </a:br>
            <a:endParaRPr lang="en-US" sz="2400" b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Sheet 2-N2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Detour Map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Access Crossing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744" y="1825625"/>
            <a:ext cx="5898056" cy="3879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27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Summary of Quantities (2-S)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Shows all the pay items of work included in the contract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Items are listed in numerical order by item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Each section lists the item, quantity of item, &amp; item units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57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96" y="1563722"/>
            <a:ext cx="6540790" cy="42471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00696" y="3755926"/>
            <a:ext cx="2254762" cy="17206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8" name="Title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Summary of Quantities Sheet (2-S)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552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857" y="1657793"/>
            <a:ext cx="5728057" cy="34224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181854" y="2682022"/>
            <a:ext cx="498554" cy="333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607024" y="2682022"/>
            <a:ext cx="659423" cy="333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347452" y="2682022"/>
            <a:ext cx="481457" cy="333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660167" y="3272004"/>
            <a:ext cx="365846" cy="2138"/>
          </a:xfrm>
          <a:prstGeom prst="straightConnector1">
            <a:avLst/>
          </a:prstGeom>
          <a:ln w="38100">
            <a:solidFill>
              <a:srgbClr val="D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660170" y="3792864"/>
            <a:ext cx="415007" cy="2388"/>
          </a:xfrm>
          <a:prstGeom prst="straightConnector1">
            <a:avLst/>
          </a:prstGeom>
          <a:ln w="38100">
            <a:solidFill>
              <a:srgbClr val="D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660171" y="4572003"/>
            <a:ext cx="503497" cy="13115"/>
          </a:xfrm>
          <a:prstGeom prst="straightConnector1">
            <a:avLst/>
          </a:prstGeom>
          <a:ln w="38100">
            <a:solidFill>
              <a:srgbClr val="D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Group 4 – Culvert Items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026013" y="3102727"/>
            <a:ext cx="1573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Lump Sum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63665" y="4402723"/>
            <a:ext cx="1573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Linear Feet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26013" y="3610558"/>
            <a:ext cx="1573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Cubic Yard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6</a:t>
            </a:r>
          </a:p>
        </p:txBody>
      </p:sp>
    </p:spTree>
    <p:extLst>
      <p:ext uri="{BB962C8B-B14F-4D97-AF65-F5344CB8AC3E}">
        <p14:creationId xmlns:p14="http://schemas.microsoft.com/office/powerpoint/2010/main" val="164431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5" name="Title 18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/>
              <a:t>Construction Plan Abbreviations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514168"/>
            <a:ext cx="10515600" cy="4662795"/>
          </a:xfrm>
        </p:spPr>
        <p:txBody>
          <a:bodyPr>
            <a:normAutofit lnSpcReduction="10000"/>
          </a:bodyPr>
          <a:lstStyle/>
          <a:p>
            <a:r>
              <a:rPr lang="en-US" sz="2400"/>
              <a:t>       Centerline</a:t>
            </a:r>
          </a:p>
          <a:p>
            <a:r>
              <a:rPr lang="en-US" sz="2400" b="1" i="1"/>
              <a:t>R. or R.P.   </a:t>
            </a:r>
            <a:r>
              <a:rPr lang="en-US" sz="2400"/>
              <a:t>Radius or Radius Point</a:t>
            </a:r>
          </a:p>
          <a:p>
            <a:r>
              <a:rPr lang="en-US" sz="2400" b="1" i="1"/>
              <a:t>4 : 1   </a:t>
            </a:r>
            <a:r>
              <a:rPr lang="en-US" sz="2400"/>
              <a:t>Slope </a:t>
            </a:r>
          </a:p>
          <a:p>
            <a:pPr lvl="1"/>
            <a:r>
              <a:rPr lang="en-US" sz="2000"/>
              <a:t>Ratio of "rise" to "run", or as a fraction, "rise over run“, in which </a:t>
            </a:r>
            <a:r>
              <a:rPr lang="en-US" sz="2000" i="1"/>
              <a:t>run</a:t>
            </a:r>
            <a:r>
              <a:rPr lang="en-US" sz="2000"/>
              <a:t> is the horizontal distance and </a:t>
            </a:r>
            <a:r>
              <a:rPr lang="en-US" sz="2000" i="1"/>
              <a:t>rise</a:t>
            </a:r>
            <a:r>
              <a:rPr lang="en-US" sz="2000"/>
              <a:t> is the vertical distance</a:t>
            </a:r>
          </a:p>
          <a:p>
            <a:r>
              <a:rPr lang="en-US" sz="2400" b="1" i="1"/>
              <a:t>W</a:t>
            </a:r>
            <a:r>
              <a:rPr lang="en-US" sz="2400"/>
              <a:t>   Width</a:t>
            </a:r>
          </a:p>
          <a:p>
            <a:r>
              <a:rPr lang="en-US" sz="2400" b="1" i="1"/>
              <a:t>H</a:t>
            </a:r>
            <a:r>
              <a:rPr lang="en-US" sz="2400"/>
              <a:t>   Height</a:t>
            </a:r>
          </a:p>
          <a:p>
            <a:r>
              <a:rPr lang="en-US" sz="2400" b="1" i="1"/>
              <a:t>No. 4 Bar   </a:t>
            </a:r>
            <a:r>
              <a:rPr lang="en-US" sz="2400"/>
              <a:t>1/2” Diameter Concrete Reinforcing Bar</a:t>
            </a:r>
          </a:p>
          <a:p>
            <a:r>
              <a:rPr lang="en-US" sz="2400" b="1" i="1"/>
              <a:t>Sec.   </a:t>
            </a:r>
            <a:r>
              <a:rPr lang="en-US" sz="2400"/>
              <a:t>Section</a:t>
            </a:r>
          </a:p>
          <a:p>
            <a:r>
              <a:rPr lang="en-US" sz="2400" b="1" i="1"/>
              <a:t>Twp.   </a:t>
            </a:r>
            <a:r>
              <a:rPr lang="en-US" sz="2400"/>
              <a:t>Township</a:t>
            </a:r>
          </a:p>
          <a:p>
            <a:r>
              <a:rPr lang="en-US" sz="2400" b="1" i="1"/>
              <a:t>Rg.   </a:t>
            </a:r>
            <a:r>
              <a:rPr lang="en-US" sz="2400"/>
              <a:t>Range</a:t>
            </a:r>
          </a:p>
          <a:p>
            <a:endParaRPr lang="en-US" sz="240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30" y="1431435"/>
            <a:ext cx="615746" cy="61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13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Construction Plan Views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/>
              <a:t>Plan View</a:t>
            </a:r>
            <a:r>
              <a:rPr lang="en-US" sz="2400"/>
              <a:t> </a:t>
            </a:r>
          </a:p>
          <a:p>
            <a:pPr lvl="1"/>
            <a:r>
              <a:rPr lang="en-US" sz="2000"/>
              <a:t>A drawing depicting a section of the road from a bird's eye view.</a:t>
            </a:r>
          </a:p>
          <a:p>
            <a:r>
              <a:rPr lang="en-US" sz="2400" b="1"/>
              <a:t>Profile View</a:t>
            </a:r>
          </a:p>
          <a:p>
            <a:pPr lvl="1"/>
            <a:r>
              <a:rPr lang="en-US" sz="2000"/>
              <a:t>A drawing depicting the vertical plane along the longitudinal centerline of the road, expressed in elevation or gradient.</a:t>
            </a:r>
          </a:p>
          <a:p>
            <a:r>
              <a:rPr lang="en-US" sz="2400" b="1"/>
              <a:t>Cross-section View</a:t>
            </a:r>
          </a:p>
          <a:p>
            <a:pPr lvl="1"/>
            <a:r>
              <a:rPr lang="en-US" sz="2000"/>
              <a:t>A drawing depicting a section of the road viewed vertically, as if cut across the width of the road.</a:t>
            </a:r>
          </a:p>
          <a:p>
            <a:r>
              <a:rPr lang="en-US" sz="2400" b="1"/>
              <a:t>Typical View</a:t>
            </a:r>
          </a:p>
          <a:p>
            <a:pPr lvl="1"/>
            <a:r>
              <a:rPr lang="en-US" sz="2000"/>
              <a:t>A drawing depicting features of a particular design, installation, construction or methodology.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AutoShape 2" descr="http://www.clker.com/cliparts/G/h/8/0/n/S/red-car-top-view.svg"/>
          <p:cNvSpPr>
            <a:spLocks noChangeAspect="1" noChangeArrowheads="1"/>
          </p:cNvSpPr>
          <p:nvPr/>
        </p:nvSpPr>
        <p:spPr bwMode="auto">
          <a:xfrm>
            <a:off x="2783681" y="74890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7</a:t>
            </a:r>
          </a:p>
        </p:txBody>
      </p:sp>
    </p:spTree>
    <p:extLst>
      <p:ext uri="{BB962C8B-B14F-4D97-AF65-F5344CB8AC3E}">
        <p14:creationId xmlns:p14="http://schemas.microsoft.com/office/powerpoint/2010/main" val="681142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Construction Plan Views – Plan View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436" y="2613743"/>
            <a:ext cx="8202943" cy="304964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3" y="2064544"/>
            <a:ext cx="9143999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Plan View (Sheet 3)</a:t>
            </a:r>
            <a:endParaRPr lang="en-US" sz="3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23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Construction Plan Views – Plan View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NOTES!</a:t>
            </a:r>
          </a:p>
          <a:p>
            <a:r>
              <a:rPr lang="en-US"/>
              <a:t>Stationing</a:t>
            </a: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763" y="1690692"/>
            <a:ext cx="4213665" cy="41171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890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Construction Plan Views – Profile View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3" y="2064544"/>
            <a:ext cx="9143999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Profile View (Sheet 3)</a:t>
            </a:r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3" y="2552440"/>
            <a:ext cx="7950763" cy="249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81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938" y="3962599"/>
            <a:ext cx="5543225" cy="221436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Construction Plan Views – Profile View	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Bench Mark information </a:t>
            </a:r>
          </a:p>
          <a:p>
            <a:r>
              <a:rPr lang="en-US"/>
              <a:t>Elevations</a:t>
            </a:r>
          </a:p>
          <a:p>
            <a:r>
              <a:rPr lang="en-US"/>
              <a:t>Notes</a:t>
            </a:r>
          </a:p>
          <a:p>
            <a:r>
              <a:rPr lang="en-US"/>
              <a:t>Stationing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533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>
          <a:xfrm>
            <a:off x="2004243" y="2349689"/>
            <a:ext cx="1092191" cy="717428"/>
          </a:xfrm>
          <a:prstGeom prst="rightArrow">
            <a:avLst/>
          </a:prstGeom>
          <a:solidFill>
            <a:srgbClr val="D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Top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004242" y="4281217"/>
            <a:ext cx="1092191" cy="717428"/>
          </a:xfrm>
          <a:prstGeom prst="rightArrow">
            <a:avLst/>
          </a:prstGeom>
          <a:solidFill>
            <a:srgbClr val="D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Bottom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39" y="2341059"/>
            <a:ext cx="6941380" cy="62244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49145" y="2485293"/>
            <a:ext cx="386120" cy="376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42545" y="2519965"/>
            <a:ext cx="386120" cy="376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84991" y="2506013"/>
            <a:ext cx="386120" cy="376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785577" y="2506013"/>
            <a:ext cx="386120" cy="376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575" y="4488812"/>
            <a:ext cx="6526637" cy="52564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335144" y="4451493"/>
            <a:ext cx="386120" cy="376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445284" y="4483747"/>
            <a:ext cx="386120" cy="376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592517" y="4467299"/>
            <a:ext cx="386120" cy="376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484085" y="4467299"/>
            <a:ext cx="386120" cy="376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>
              <a:solidFill>
                <a:prstClr val="white"/>
              </a:solidFill>
            </a:endParaRPr>
          </a:p>
        </p:txBody>
      </p:sp>
      <p:sp>
        <p:nvSpPr>
          <p:cNvPr id="18" name="Title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Top &amp; Bottom of Plan &amp; Profile Sheet (Stationing)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966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4032" cy="1325563"/>
          </a:xfrm>
          <a:noFill/>
        </p:spPr>
        <p:txBody>
          <a:bodyPr>
            <a:normAutofit/>
          </a:bodyPr>
          <a:lstStyle/>
          <a:p>
            <a:r>
              <a:rPr lang="en-US"/>
              <a:t>Construction Plan Views – Cross Section 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293297" y="2813562"/>
            <a:ext cx="7843838" cy="30368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4" y="2221861"/>
            <a:ext cx="9143999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Cross-Section View (Sheet 2-T)	</a:t>
            </a:r>
          </a:p>
        </p:txBody>
      </p:sp>
    </p:spTree>
    <p:extLst>
      <p:ext uri="{BB962C8B-B14F-4D97-AF65-F5344CB8AC3E}">
        <p14:creationId xmlns:p14="http://schemas.microsoft.com/office/powerpoint/2010/main" val="27770697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Construction Plan Views – Typical View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4" y="1462626"/>
            <a:ext cx="9143999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Typical View #1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145" y="1944175"/>
            <a:ext cx="6257225" cy="39581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42657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Construction Plan Views – Typical View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1493429"/>
            <a:ext cx="9143999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Typical View #2 (Sheet 8)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64" y="1984934"/>
            <a:ext cx="2703870" cy="42347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83005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Drainage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700"/>
              <a:t>Bridges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00"/>
              <a:t>Pipe Culverts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00"/>
              <a:t>Box Culverts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00"/>
              <a:t>Drop Inlets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7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700"/>
              <a:t>Headwalls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00"/>
              <a:t>Dikes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00"/>
              <a:t>Ditches</a:t>
            </a:r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7</a:t>
            </a:r>
          </a:p>
        </p:txBody>
      </p:sp>
    </p:spTree>
    <p:extLst>
      <p:ext uri="{BB962C8B-B14F-4D97-AF65-F5344CB8AC3E}">
        <p14:creationId xmlns:p14="http://schemas.microsoft.com/office/powerpoint/2010/main" val="69954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/>
              <a:t>Construction Plan Abbreviations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i="1"/>
              <a:t>R.O.W.   </a:t>
            </a:r>
            <a:r>
              <a:rPr lang="en-US" sz="2400"/>
              <a:t>Right of Way</a:t>
            </a:r>
          </a:p>
          <a:p>
            <a:r>
              <a:rPr lang="en-US" sz="2400" b="1" i="1"/>
              <a:t>D.A.   </a:t>
            </a:r>
            <a:r>
              <a:rPr lang="en-US" sz="2400"/>
              <a:t>Drainage Area</a:t>
            </a:r>
          </a:p>
          <a:p>
            <a:r>
              <a:rPr lang="en-US" sz="2400" b="1" i="1"/>
              <a:t>L.F.   </a:t>
            </a:r>
            <a:r>
              <a:rPr lang="en-US" sz="2400"/>
              <a:t>Linear Feet</a:t>
            </a:r>
          </a:p>
          <a:p>
            <a:r>
              <a:rPr lang="en-US" sz="2400" b="1" i="1"/>
              <a:t>Curve Data</a:t>
            </a:r>
          </a:p>
          <a:p>
            <a:pPr lvl="1"/>
            <a:r>
              <a:rPr lang="en-US" sz="2000"/>
              <a:t>D. - Degree of Curve</a:t>
            </a:r>
          </a:p>
          <a:p>
            <a:pPr lvl="1"/>
            <a:r>
              <a:rPr lang="en-US" sz="2000"/>
              <a:t>L. - Length of Curve</a:t>
            </a:r>
          </a:p>
          <a:p>
            <a:pPr lvl="1"/>
            <a:r>
              <a:rPr lang="en-US" sz="2000"/>
              <a:t>T. - Tangent Length of Curve</a:t>
            </a:r>
          </a:p>
          <a:p>
            <a:r>
              <a:rPr lang="en-US" sz="2400" b="1" i="1"/>
              <a:t>EOF</a:t>
            </a:r>
            <a:r>
              <a:rPr lang="en-US" sz="2400"/>
              <a:t>   End of Floor</a:t>
            </a:r>
          </a:p>
          <a:p>
            <a:r>
              <a:rPr lang="en-US" sz="2400" b="1" i="1"/>
              <a:t>ADT</a:t>
            </a:r>
            <a:r>
              <a:rPr lang="en-US" sz="2400"/>
              <a:t>   Average Daily Traffic: The total traffic volume during a given time period, ranging from 2 to 364 consecutive days, divided by the number of days in that time period, and expressed in VPD (vehicles per day). 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10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Drainage Structures – Sheet 4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493" y="2092106"/>
            <a:ext cx="9705967" cy="26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05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521" y="1847499"/>
            <a:ext cx="3685779" cy="18800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894" y="4533948"/>
            <a:ext cx="3804324" cy="1191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888" y="1847499"/>
            <a:ext cx="4441296" cy="1613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Drainage Structures – Sheet 4	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66348" y="3751014"/>
            <a:ext cx="232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Inlet Elevation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1637" y="3732908"/>
            <a:ext cx="263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Outlet Elevation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8313" y="5816236"/>
            <a:ext cx="172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Culvert Notes</a:t>
            </a:r>
          </a:p>
        </p:txBody>
      </p:sp>
      <p:sp>
        <p:nvSpPr>
          <p:cNvPr id="3" name="Oval 2"/>
          <p:cNvSpPr/>
          <p:nvPr/>
        </p:nvSpPr>
        <p:spPr>
          <a:xfrm>
            <a:off x="1611482" y="2916444"/>
            <a:ext cx="1704482" cy="418699"/>
          </a:xfrm>
          <a:prstGeom prst="ellipse">
            <a:avLst/>
          </a:prstGeom>
          <a:noFill/>
          <a:ln w="28575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6881637" y="2608393"/>
            <a:ext cx="1704482" cy="418699"/>
          </a:xfrm>
          <a:prstGeom prst="ellipse">
            <a:avLst/>
          </a:prstGeom>
          <a:noFill/>
          <a:ln w="28575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856982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Drainage Structures – Sheet 4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535" y="1833400"/>
            <a:ext cx="8570851" cy="329105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259915" y="2316873"/>
            <a:ext cx="738550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84535" y="3517023"/>
            <a:ext cx="752475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/>
          <p:cNvCxnSpPr/>
          <p:nvPr/>
        </p:nvCxnSpPr>
        <p:spPr>
          <a:xfrm rot="10800000" flipV="1">
            <a:off x="2537007" y="2828927"/>
            <a:ext cx="5664018" cy="976311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57356" y="2529958"/>
            <a:ext cx="12945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Match 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2383" y="3947944"/>
            <a:ext cx="12945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Match Line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121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Drainage Structures – Sheet 4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2" y="2029562"/>
            <a:ext cx="2148737" cy="2504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261" y="3557956"/>
            <a:ext cx="1956514" cy="2504338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rot="10800000" flipV="1">
            <a:off x="4429129" y="3114677"/>
            <a:ext cx="3305175" cy="13334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904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66" y="2146315"/>
            <a:ext cx="10263255" cy="2740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Drainage Structures – Sheet 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546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Drainage Structures – Q = ciA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Rational Method Equation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Rational equation is the simplest method to determine peak discharge from drainage basin runoff</a:t>
            </a:r>
          </a:p>
          <a:p>
            <a:r>
              <a:rPr lang="en-US"/>
              <a:t>Rational Equation:  Q = ciA</a:t>
            </a:r>
          </a:p>
          <a:p>
            <a:r>
              <a:rPr lang="en-US"/>
              <a:t>The Rational Equation requires the following units:</a:t>
            </a:r>
          </a:p>
          <a:p>
            <a:pPr lvl="1"/>
            <a:r>
              <a:rPr lang="en-US"/>
              <a:t>Q = Peak discharge, cubic feet per second (CFS)</a:t>
            </a:r>
          </a:p>
          <a:p>
            <a:pPr lvl="1"/>
            <a:r>
              <a:rPr lang="en-US"/>
              <a:t>c = Rational method runoff coefficient</a:t>
            </a:r>
          </a:p>
          <a:p>
            <a:pPr lvl="1"/>
            <a:r>
              <a:rPr lang="en-US"/>
              <a:t>i = Rainfall intensity, inches/hour</a:t>
            </a:r>
          </a:p>
          <a:p>
            <a:pPr lvl="1"/>
            <a:r>
              <a:rPr lang="en-US"/>
              <a:t>A = Drainage area, acres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7</a:t>
            </a:r>
          </a:p>
        </p:txBody>
      </p:sp>
    </p:spTree>
    <p:extLst>
      <p:ext uri="{BB962C8B-B14F-4D97-AF65-F5344CB8AC3E}">
        <p14:creationId xmlns:p14="http://schemas.microsoft.com/office/powerpoint/2010/main" val="15201534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Drainage Structures – Q = ciA	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928548"/>
              </p:ext>
            </p:extLst>
          </p:nvPr>
        </p:nvGraphicFramePr>
        <p:xfrm>
          <a:off x="3097160" y="1690685"/>
          <a:ext cx="6761216" cy="4129095"/>
        </p:xfrm>
        <a:graphic>
          <a:graphicData uri="http://schemas.openxmlformats.org/drawingml/2006/table">
            <a:tbl>
              <a:tblPr/>
              <a:tblGrid>
                <a:gridCol w="3380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0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273">
                <a:tc>
                  <a:txBody>
                    <a:bodyPr/>
                    <a:lstStyle/>
                    <a:p>
                      <a:r>
                        <a:rPr lang="en-US" sz="1000" b="1"/>
                        <a:t>Ground Cover</a:t>
                      </a:r>
                      <a:endParaRPr lang="en-US" sz="1000"/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/>
                        <a:t>Runoff Coefficient, c</a:t>
                      </a:r>
                      <a:endParaRPr lang="en-US" sz="1000"/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Lawns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0.05 - 0.35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Forest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0.05 - 0.25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Cultivated land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0.08-0.41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Meadow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0.1 - 0.5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Parks, cemeteries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0.1 - 0.25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Unimproved areas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0.1 - 0.3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Pasture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0.12 - 0.62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Residential areas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0.3 - 0.75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Business areas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0.5 - 0.95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Industrial areas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0.5 - 0.9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Asphalt streets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0.7 - 0.95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Brick streets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0.7 - 0.85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Roofs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0.75 - 0.95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273">
                <a:tc>
                  <a:txBody>
                    <a:bodyPr/>
                    <a:lstStyle/>
                    <a:p>
                      <a:r>
                        <a:rPr lang="en-US" sz="1000"/>
                        <a:t>Concrete streets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0.7 - 0.95</a:t>
                      </a:r>
                    </a:p>
                  </a:txBody>
                  <a:tcPr marL="50066" marR="50066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097160" y="1690685"/>
            <a:ext cx="4994788" cy="4129091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3127887" y="2554313"/>
            <a:ext cx="4094062" cy="225707"/>
          </a:xfrm>
          <a:prstGeom prst="rect">
            <a:avLst/>
          </a:prstGeom>
          <a:noFill/>
          <a:ln w="1905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3127887" y="4764627"/>
            <a:ext cx="4094062" cy="225707"/>
          </a:xfrm>
          <a:prstGeom prst="rect">
            <a:avLst/>
          </a:prstGeom>
          <a:noFill/>
          <a:ln w="1905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5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Drainage Structures – Q = ciA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Drainage Area = 36 acres</a:t>
            </a:r>
          </a:p>
          <a:p>
            <a:r>
              <a:rPr lang="en-US"/>
              <a:t>Q</a:t>
            </a:r>
            <a:r>
              <a:rPr lang="en-US" baseline="-25000"/>
              <a:t>10</a:t>
            </a:r>
            <a:r>
              <a:rPr lang="en-US"/>
              <a:t> = 80 cubic feet per second</a:t>
            </a:r>
            <a:endParaRPr lang="en-US" baseline="-25000"/>
          </a:p>
          <a:p>
            <a:r>
              <a:rPr lang="en-US"/>
              <a:t>Culvert designed for a </a:t>
            </a:r>
            <a:r>
              <a:rPr lang="en-US" b="1"/>
              <a:t>10-year storm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84" y="3559656"/>
            <a:ext cx="6531043" cy="1757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2635" y="3902370"/>
            <a:ext cx="2644877" cy="335500"/>
          </a:xfrm>
          <a:prstGeom prst="rect">
            <a:avLst/>
          </a:prstGeom>
          <a:noFill/>
          <a:ln w="1905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14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Year Storm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 10-yr, 25-yr, 50-yr, or even 100-yr storm frequency may be specified</a:t>
            </a:r>
          </a:p>
          <a:p>
            <a:r>
              <a:rPr lang="en-US"/>
              <a:t>What is 100 Year Storm?</a:t>
            </a:r>
          </a:p>
          <a:p>
            <a:pPr lvl="1"/>
            <a:r>
              <a:rPr lang="en-US"/>
              <a:t>A 100-year storm refers to rainfall totals that have a one percent probability of occurring at that location in that year </a:t>
            </a:r>
          </a:p>
          <a:p>
            <a:pPr lvl="1"/>
            <a:r>
              <a:rPr lang="en-US"/>
              <a:t>Encountering a "100-year storm" on one day does not decrease the chance of a second 100-year storm occurring in that same year or any year to follow</a:t>
            </a:r>
          </a:p>
          <a:p>
            <a:pPr lvl="1"/>
            <a:r>
              <a:rPr lang="en-US"/>
              <a:t>In other words, there is a 1 in 100 or 1% chance that a storm will reach this intensity in any given year</a:t>
            </a:r>
          </a:p>
          <a:p>
            <a:pPr lvl="1"/>
            <a:r>
              <a:rPr lang="en-US"/>
              <a:t>Likewise, a 50-year rainfall event has a 1 in 50 or 2% chance of occurring in a year.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664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Year Storm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33737"/>
              </p:ext>
            </p:extLst>
          </p:nvPr>
        </p:nvGraphicFramePr>
        <p:xfrm>
          <a:off x="2635046" y="1386349"/>
          <a:ext cx="8072284" cy="4268738"/>
        </p:xfrm>
        <a:graphic>
          <a:graphicData uri="http://schemas.openxmlformats.org/drawingml/2006/table">
            <a:tbl>
              <a:tblPr/>
              <a:tblGrid>
                <a:gridCol w="14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7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1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632">
                <a:tc gridSpan="3">
                  <a:txBody>
                    <a:bodyPr/>
                    <a:lstStyle/>
                    <a:p>
                      <a:r>
                        <a:rPr lang="en-US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Recurrence intervals</a:t>
                      </a:r>
                      <a:r>
                        <a:rPr lang="en-US" b="1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probabilities of occurrences</a:t>
                      </a: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9546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Recurrence interval, in years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of occurrence in any given year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chance of</a:t>
                      </a:r>
                      <a:b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occurrence in any given year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8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 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8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 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8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 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38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38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 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38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2635047" y="1449539"/>
            <a:ext cx="6548282" cy="4205551"/>
            <a:chOff x="816076" y="1741849"/>
            <a:chExt cx="6538453" cy="4198373"/>
          </a:xfrm>
        </p:grpSpPr>
        <p:sp>
          <p:nvSpPr>
            <p:cNvPr id="8" name="Rectangle 7"/>
            <p:cNvSpPr/>
            <p:nvPr/>
          </p:nvSpPr>
          <p:spPr>
            <a:xfrm>
              <a:off x="816078" y="1741849"/>
              <a:ext cx="6538451" cy="41983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16078" y="2556387"/>
              <a:ext cx="1386348" cy="33838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2425" y="2556386"/>
              <a:ext cx="1779639" cy="33838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82063" y="2556386"/>
              <a:ext cx="3372466" cy="33838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3551364" y="-175063"/>
              <a:ext cx="1071717" cy="65346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3915159" y="650846"/>
              <a:ext cx="344128" cy="65346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3904343" y="1424738"/>
              <a:ext cx="358079" cy="65346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3913380" y="1773783"/>
              <a:ext cx="340007" cy="65346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3905328" y="2125684"/>
              <a:ext cx="363789" cy="65346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3904557" y="2490248"/>
              <a:ext cx="365331" cy="65346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99745" y="5740485"/>
            <a:ext cx="7922768" cy="646331"/>
            <a:chOff x="2479761" y="5894716"/>
            <a:chExt cx="7922768" cy="6463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9761" y="5923719"/>
              <a:ext cx="612483" cy="48577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092244" y="5894716"/>
              <a:ext cx="7310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u="sng">
                  <a:solidFill>
                    <a:srgbClr val="005782"/>
                  </a:solidFill>
                  <a:latin typeface="Verdana" panose="020B0604030504040204" pitchFamily="34" charset="0"/>
                  <a:hlinkClick r:id="rId3"/>
                </a:rPr>
                <a:t>Natural Resources Conservation Service</a:t>
              </a:r>
              <a:endParaRPr lang="en-US" sz="1200" b="1" u="sng">
                <a:solidFill>
                  <a:srgbClr val="005782"/>
                </a:solidFill>
                <a:latin typeface="Verdana" panose="020B0604030504040204" pitchFamily="34" charset="0"/>
              </a:endParaRPr>
            </a:p>
            <a:p>
              <a:br>
                <a:rPr lang="en-US" sz="1200" b="1" u="sng"/>
              </a:br>
              <a:endParaRPr lang="en-US" sz="1200" b="1" u="sng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66284" y="6079381"/>
              <a:ext cx="357697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Helvetica" pitchFamily="34" charset="0"/>
                </a:rPr>
                <a:t>United States Department of Agriculture</a:t>
              </a:r>
              <a:endParaRPr lang="en-US" sz="120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3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8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/>
              <a:t>Construction Plan Abbreviations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1"/>
              <a:t>AADT</a:t>
            </a:r>
            <a:r>
              <a:rPr lang="en-US" sz="2400"/>
              <a:t>   Annual Average Daily Traffic: Average daily traffic on a roadway link for all days of the week during a period of one year, expressed in VPD (vehicles per day). </a:t>
            </a:r>
          </a:p>
          <a:p>
            <a:pPr>
              <a:defRPr/>
            </a:pPr>
            <a:r>
              <a:rPr lang="en-US" sz="2400" b="1" i="1"/>
              <a:t>B.M.   </a:t>
            </a:r>
            <a:r>
              <a:rPr lang="en-US" sz="2400"/>
              <a:t>Bench Mark: A relative permanent object, natural or artificial bearing a marked point whose elevation is known</a:t>
            </a:r>
            <a:endParaRPr lang="en-US" sz="2000"/>
          </a:p>
          <a:p>
            <a:pPr lvl="1">
              <a:defRPr/>
            </a:pPr>
            <a:r>
              <a:rPr lang="en-US" sz="2000"/>
              <a:t>“PBM” – Permanent bench mark</a:t>
            </a:r>
          </a:p>
          <a:p>
            <a:pPr lvl="1">
              <a:defRPr/>
            </a:pPr>
            <a:r>
              <a:rPr lang="en-US" sz="2000"/>
              <a:t>“TBM” – Temporary bench mark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773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/>
              <a:t>Exercise #6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/>
              <a:t>Use Sheet 3, </a:t>
            </a:r>
            <a:r>
              <a:rPr lang="en-US"/>
              <a:t>Friend South Plan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Questions 1 – 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Use Sheet 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Questions 3 – 5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889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Exercise #6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1.  a.) Spike in power pole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   b.)  BM #3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   c.)  1458.27’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   d.)  81’ Left</a:t>
            </a:r>
          </a:p>
          <a:p>
            <a:pPr marL="385763" indent="-385763">
              <a:buAutoNum type="arabicPeriod" startAt="2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a.) Twin Span Girder &amp; Floorbeam 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    b.) 120’ – 0” 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    c.)  20’ – 0”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    d.)  Remove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1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Exercise #6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 startAt="3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8.7’</a:t>
            </a:r>
          </a:p>
          <a:p>
            <a:pPr marL="385763" indent="-385763">
              <a:buFont typeface="+mj-lt"/>
              <a:buAutoNum type="arabicPeriod" startAt="3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D.A. = 4 acres</a:t>
            </a:r>
          </a:p>
          <a:p>
            <a:pPr marL="385763" indent="-385763">
              <a:buFont typeface="+mj-lt"/>
              <a:buAutoNum type="arabicPeriod" startAt="3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Earth dike, elevation 1460.0’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Bridge Plans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784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Bridge Plans – Sheet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988620" y="1435049"/>
            <a:ext cx="6994297" cy="46216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30563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Bridge Plans – Sheet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Project Name</a:t>
            </a:r>
          </a:p>
          <a:p>
            <a:r>
              <a:rPr lang="en-US"/>
              <a:t>Project Number</a:t>
            </a:r>
          </a:p>
          <a:p>
            <a:r>
              <a:rPr lang="en-US"/>
              <a:t>Notes</a:t>
            </a:r>
          </a:p>
          <a:p>
            <a:r>
              <a:rPr lang="en-US"/>
              <a:t>Quantities</a:t>
            </a:r>
          </a:p>
          <a:p>
            <a:r>
              <a:rPr lang="en-US"/>
              <a:t>Index</a:t>
            </a:r>
          </a:p>
          <a:p>
            <a:r>
              <a:rPr lang="en-US"/>
              <a:t>Title Block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25237" y="1690688"/>
            <a:ext cx="5987947" cy="39557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839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Bridge Plans – Sheet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118" y="1379814"/>
            <a:ext cx="5420925" cy="4794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236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Bridge Plans – Sheet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00" y="1553041"/>
            <a:ext cx="5538806" cy="45331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25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Bridge Plans – Sheet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558" y="1907932"/>
            <a:ext cx="4881472" cy="3873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487265" y="2101104"/>
            <a:ext cx="350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“Special Plan” sheet numbers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10800000">
            <a:off x="6753581" y="2223360"/>
            <a:ext cx="856586" cy="452284"/>
          </a:xfrm>
          <a:prstGeom prst="bentUpArrow">
            <a:avLst/>
          </a:prstGeom>
          <a:solidFill>
            <a:srgbClr val="D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28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Bridge Plans – Sheet 6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“Special Plan” sheet numbers</a:t>
            </a:r>
          </a:p>
          <a:p>
            <a:r>
              <a:rPr lang="en-US" sz="2400"/>
              <a:t>Location</a:t>
            </a:r>
          </a:p>
          <a:p>
            <a:r>
              <a:rPr lang="en-US" sz="2400"/>
              <a:t>Bridge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Skew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Clear Roadway Width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Design Live Load</a:t>
            </a:r>
          </a:p>
          <a:p>
            <a:endParaRPr lang="en-US" sz="2200"/>
          </a:p>
          <a:p>
            <a:pPr lvl="1">
              <a:buFont typeface="Arial" panose="020B0604020202020204" pitchFamily="34" charset="0"/>
              <a:buChar char="•"/>
            </a:pPr>
            <a:endParaRPr lang="en-US" sz="1800"/>
          </a:p>
          <a:p>
            <a:pPr lvl="1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en-US" sz="1800"/>
              <a:t>Length</a:t>
            </a:r>
          </a:p>
          <a:p>
            <a:pPr lvl="1"/>
            <a:r>
              <a:rPr lang="en-US" sz="1800"/>
              <a:t>Number of Spans</a:t>
            </a:r>
          </a:p>
          <a:p>
            <a:pPr lvl="1"/>
            <a:r>
              <a:rPr lang="en-US" sz="1800"/>
              <a:t>Bridge Type</a:t>
            </a:r>
          </a:p>
          <a:p>
            <a:pPr lvl="1"/>
            <a:r>
              <a:rPr lang="en-US" sz="1800"/>
              <a:t>Bridge Number</a:t>
            </a:r>
          </a:p>
          <a:p>
            <a:r>
              <a:rPr lang="en-US" sz="2400"/>
              <a:t>Project Number</a:t>
            </a:r>
          </a:p>
          <a:p>
            <a:r>
              <a:rPr lang="en-US" sz="2400"/>
              <a:t>Engineering Firm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564" y="4598733"/>
            <a:ext cx="7452577" cy="1322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4656" y="4944471"/>
            <a:ext cx="493015" cy="1039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9376820" y="5323445"/>
            <a:ext cx="350285" cy="5977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2312562" y="4619415"/>
            <a:ext cx="74145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Title Block</a:t>
            </a:r>
          </a:p>
        </p:txBody>
      </p:sp>
    </p:spTree>
    <p:extLst>
      <p:ext uri="{BB962C8B-B14F-4D97-AF65-F5344CB8AC3E}">
        <p14:creationId xmlns:p14="http://schemas.microsoft.com/office/powerpoint/2010/main" val="3286614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0775" y="1590676"/>
            <a:ext cx="4038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Title Block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Sheet Numbers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General Notes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Legend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Details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Typical Sections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Typical vs. Site Specific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23" y="1332186"/>
            <a:ext cx="4922775" cy="442222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9350FAE-6DEC-8D45-99F8-FDAB8D44934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929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80" y="2621889"/>
            <a:ext cx="10559914" cy="28350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7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Sectional Elevation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38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General Plan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766" y="2631798"/>
            <a:ext cx="9996981" cy="33933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5499329" y="2300575"/>
            <a:ext cx="2133853" cy="917868"/>
          </a:xfrm>
          <a:prstGeom prst="ellipse">
            <a:avLst/>
          </a:prstGeom>
          <a:noFill/>
          <a:ln w="1905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1310032" y="3621088"/>
            <a:ext cx="1061984" cy="2081621"/>
          </a:xfrm>
          <a:prstGeom prst="ellipse">
            <a:avLst/>
          </a:prstGeom>
          <a:noFill/>
          <a:ln w="1905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771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Bridge Length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/>
              <a:t>End of Floor to End of Floor Length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/>
              <a:t>Centerline Abutment to Centerline Abutment Length*</a:t>
            </a:r>
          </a:p>
          <a:p>
            <a:r>
              <a:rPr lang="en-US"/>
              <a:t>Span Lengths</a:t>
            </a:r>
          </a:p>
          <a:p>
            <a:r>
              <a:rPr lang="en-US"/>
              <a:t>Number of Spans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755" y="4354467"/>
            <a:ext cx="9550490" cy="10926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7455624" y="4775715"/>
            <a:ext cx="538223" cy="1"/>
          </a:xfrm>
          <a:prstGeom prst="straightConnector1">
            <a:avLst/>
          </a:prstGeom>
          <a:ln w="38100">
            <a:solidFill>
              <a:srgbClr val="D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0351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Clear Roadway 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507" y="2071521"/>
            <a:ext cx="3359773" cy="400033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5575981" y="3757054"/>
            <a:ext cx="594207" cy="0"/>
          </a:xfrm>
          <a:prstGeom prst="straightConnector1">
            <a:avLst/>
          </a:prstGeom>
          <a:ln w="38100">
            <a:solidFill>
              <a:srgbClr val="D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98871" y="4666525"/>
            <a:ext cx="594207" cy="0"/>
          </a:xfrm>
          <a:prstGeom prst="straightConnector1">
            <a:avLst/>
          </a:prstGeom>
          <a:ln w="38100">
            <a:solidFill>
              <a:srgbClr val="D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7423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Hydraulic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Waterway (stream)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Drainage Area (D.A.)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Peak Discharge (Q)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Design Year Storm (100)</a:t>
            </a:r>
          </a:p>
          <a:p>
            <a:pPr marL="342900" lvl="1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99" y="1825625"/>
            <a:ext cx="3954707" cy="273198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8495144" y="2294394"/>
            <a:ext cx="7429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9238133" y="2660444"/>
            <a:ext cx="7429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495144" y="2486823"/>
            <a:ext cx="7429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8</a:t>
            </a:r>
          </a:p>
        </p:txBody>
      </p:sp>
      <p:sp>
        <p:nvSpPr>
          <p:cNvPr id="2" name="Oval 1"/>
          <p:cNvSpPr/>
          <p:nvPr/>
        </p:nvSpPr>
        <p:spPr>
          <a:xfrm>
            <a:off x="6568274" y="2527645"/>
            <a:ext cx="673238" cy="265598"/>
          </a:xfrm>
          <a:prstGeom prst="ellipse">
            <a:avLst/>
          </a:prstGeom>
          <a:noFill/>
          <a:ln w="28575">
            <a:solidFill>
              <a:srgbClr val="D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Pile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Pile Location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Pile Number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Cut-Off Elevation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Minimum Penetration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Pile Length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Design Bearing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Type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519" y="2049361"/>
            <a:ext cx="5754137" cy="32156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5423519" y="3515276"/>
            <a:ext cx="2107991" cy="594608"/>
          </a:xfrm>
          <a:prstGeom prst="ellipse">
            <a:avLst/>
          </a:prstGeom>
          <a:noFill/>
          <a:ln w="1905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8509416" y="120538"/>
            <a:ext cx="20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Guide Page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471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Pile Detail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Field Splice Detail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Field Weld Notes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075" y="1509425"/>
            <a:ext cx="2928383" cy="4571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988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Abutment Elevation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520" y="2800274"/>
            <a:ext cx="9280657" cy="31266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2722742" y="2584327"/>
            <a:ext cx="1937748" cy="1299415"/>
          </a:xfrm>
          <a:prstGeom prst="ellipse">
            <a:avLst/>
          </a:prstGeom>
          <a:noFill/>
          <a:ln w="19050">
            <a:solidFill>
              <a:srgbClr val="D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106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Location (point) Elevations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382" y="2862132"/>
            <a:ext cx="4601241" cy="2729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178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Bridge Plans – Sheet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Abutment Location Elevations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82" y="2915520"/>
            <a:ext cx="7698836" cy="124181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788198" y="3228079"/>
            <a:ext cx="308345" cy="308344"/>
          </a:xfrm>
          <a:prstGeom prst="ellipse">
            <a:avLst/>
          </a:prstGeom>
          <a:noFill/>
          <a:ln w="28575">
            <a:solidFill>
              <a:srgbClr val="D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74244" y="3228079"/>
            <a:ext cx="308345" cy="308344"/>
          </a:xfrm>
          <a:prstGeom prst="ellipse">
            <a:avLst/>
          </a:prstGeom>
          <a:noFill/>
          <a:ln w="28575">
            <a:solidFill>
              <a:srgbClr val="D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42548" y="3643792"/>
            <a:ext cx="404037" cy="0"/>
          </a:xfrm>
          <a:prstGeom prst="straightConnector1">
            <a:avLst/>
          </a:prstGeom>
          <a:ln w="38100">
            <a:solidFill>
              <a:srgbClr val="D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E1EE-1883-4311-BD3C-87714FA74CAA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909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FB96834DAB2648AFD6101E775C6E8F" ma:contentTypeVersion="10" ma:contentTypeDescription="Create a new document." ma:contentTypeScope="" ma:versionID="77aa40052e838e25767f635b31100f4b">
  <xsd:schema xmlns:xsd="http://www.w3.org/2001/XMLSchema" xmlns:xs="http://www.w3.org/2001/XMLSchema" xmlns:p="http://schemas.microsoft.com/office/2006/metadata/properties" xmlns:ns2="c4a276a3-d397-45bf-915c-f9ca2a4942a6" targetNamespace="http://schemas.microsoft.com/office/2006/metadata/properties" ma:root="true" ma:fieldsID="7b46c69f0b8514ac595352231c4a7f2c" ns2:_="">
    <xsd:import namespace="c4a276a3-d397-45bf-915c-f9ca2a4942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a276a3-d397-45bf-915c-f9ca2a494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FE9C0A-DF3A-4C75-89CE-3AF285C190FF}">
  <ds:schemaRefs>
    <ds:schemaRef ds:uri="c4a276a3-d397-45bf-915c-f9ca2a4942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0EA9469-EBF2-4E74-A3CE-0E9EA6088D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1E04EF-43A2-4AB0-BE02-3C7837C844E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166</Slides>
  <Notes>109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166</vt:i4>
      </vt:variant>
    </vt:vector>
  </HeadingPairs>
  <TitlesOfParts>
    <vt:vector size="168" baseType="lpstr">
      <vt:lpstr>1_Office Theme</vt:lpstr>
      <vt:lpstr>Office Theme</vt:lpstr>
      <vt:lpstr>Basic Construction Plan Reading</vt:lpstr>
      <vt:lpstr>Learning Objectives</vt:lpstr>
      <vt:lpstr>Reading &amp; Understanding Construction Plans</vt:lpstr>
      <vt:lpstr>Topics</vt:lpstr>
      <vt:lpstr>Definitions</vt:lpstr>
      <vt:lpstr>Construction Plan Abbreviations </vt:lpstr>
      <vt:lpstr>Construction Plan Abbreviations </vt:lpstr>
      <vt:lpstr>Construction Plan Abbreviations </vt:lpstr>
      <vt:lpstr>Plan Contents</vt:lpstr>
      <vt:lpstr>Plan Reading Method</vt:lpstr>
      <vt:lpstr>SESSION 1</vt:lpstr>
      <vt:lpstr>Parts of the Construction Contract Documents</vt:lpstr>
      <vt:lpstr>Parts of the Construction Contract Documents</vt:lpstr>
      <vt:lpstr>Parts of the Construction Contract Documents</vt:lpstr>
      <vt:lpstr>Project Location Descriptions</vt:lpstr>
      <vt:lpstr>Townships &amp; Ranges</vt:lpstr>
      <vt:lpstr>Townships &amp; Ranges</vt:lpstr>
      <vt:lpstr>Townships &amp; Ranges</vt:lpstr>
      <vt:lpstr>Sections</vt:lpstr>
      <vt:lpstr>Stationing</vt:lpstr>
      <vt:lpstr>Stationing</vt:lpstr>
      <vt:lpstr>Stationing</vt:lpstr>
      <vt:lpstr>Stationing</vt:lpstr>
      <vt:lpstr>Stationing</vt:lpstr>
      <vt:lpstr>Stationing</vt:lpstr>
      <vt:lpstr>Stationing</vt:lpstr>
      <vt:lpstr>Exercise #1</vt:lpstr>
      <vt:lpstr>Exercise #1</vt:lpstr>
      <vt:lpstr>Stationing</vt:lpstr>
      <vt:lpstr>Exercise #2</vt:lpstr>
      <vt:lpstr>Exercise #2</vt:lpstr>
      <vt:lpstr>Stationing</vt:lpstr>
      <vt:lpstr>Exercise #3</vt:lpstr>
      <vt:lpstr>Exercise #3</vt:lpstr>
      <vt:lpstr>Stationing</vt:lpstr>
      <vt:lpstr>Stationing</vt:lpstr>
      <vt:lpstr>Exercise #4</vt:lpstr>
      <vt:lpstr>Exercise #4</vt:lpstr>
      <vt:lpstr>SESSION 2</vt:lpstr>
      <vt:lpstr>Title Sheet</vt:lpstr>
      <vt:lpstr>Title Sheet</vt:lpstr>
      <vt:lpstr>Title Sheet – Upper Left</vt:lpstr>
      <vt:lpstr>Title Sheet – Upper Right</vt:lpstr>
      <vt:lpstr>Title Sheet – Begin &amp; End Points</vt:lpstr>
      <vt:lpstr>Title Sheet – County Location Map </vt:lpstr>
      <vt:lpstr>Title Sheet – Bottom Center </vt:lpstr>
      <vt:lpstr>Project Length – Exceptions Example</vt:lpstr>
      <vt:lpstr>Project Length – Exceptions Examples</vt:lpstr>
      <vt:lpstr>Project Length – Exceptions Examples</vt:lpstr>
      <vt:lpstr>Title Sheet – Groups </vt:lpstr>
      <vt:lpstr>Exercise #5 </vt:lpstr>
      <vt:lpstr>Exercise #5 </vt:lpstr>
      <vt:lpstr>SESSION 3</vt:lpstr>
      <vt:lpstr>General Notes  </vt:lpstr>
      <vt:lpstr>General Notes  </vt:lpstr>
      <vt:lpstr>General Notes  </vt:lpstr>
      <vt:lpstr>Summary of Quantities (2-S)</vt:lpstr>
      <vt:lpstr>Summary of Quantities Sheet (2-S)</vt:lpstr>
      <vt:lpstr>Group 4 – Culvert Items</vt:lpstr>
      <vt:lpstr>Construction Plan Views </vt:lpstr>
      <vt:lpstr>Construction Plan Views – Plan View </vt:lpstr>
      <vt:lpstr>Construction Plan Views – Plan View </vt:lpstr>
      <vt:lpstr>Construction Plan Views – Profile View </vt:lpstr>
      <vt:lpstr>Construction Plan Views – Profile View </vt:lpstr>
      <vt:lpstr>Top &amp; Bottom of Plan &amp; Profile Sheet (Stationing)</vt:lpstr>
      <vt:lpstr>Construction Plan Views – Cross Section View</vt:lpstr>
      <vt:lpstr>Construction Plan Views – Typical View </vt:lpstr>
      <vt:lpstr>Construction Plan Views – Typical View </vt:lpstr>
      <vt:lpstr>Drainage Structures</vt:lpstr>
      <vt:lpstr>Drainage Structures – Sheet 4 </vt:lpstr>
      <vt:lpstr>Drainage Structures – Sheet 4 </vt:lpstr>
      <vt:lpstr>Drainage Structures – Sheet 4 </vt:lpstr>
      <vt:lpstr>Drainage Structures – Sheet 4 </vt:lpstr>
      <vt:lpstr>Drainage Structures – Sheet 7</vt:lpstr>
      <vt:lpstr>Drainage Structures – Q = ciA </vt:lpstr>
      <vt:lpstr>Drainage Structures – Q = ciA </vt:lpstr>
      <vt:lpstr>Drainage Structures – Q = ciA </vt:lpstr>
      <vt:lpstr>Design Year Storm</vt:lpstr>
      <vt:lpstr>Design Year Storm</vt:lpstr>
      <vt:lpstr>Exercise #6 </vt:lpstr>
      <vt:lpstr>Exercise #6 </vt:lpstr>
      <vt:lpstr>Exercise #6 </vt:lpstr>
      <vt:lpstr>SESSION 4</vt:lpstr>
      <vt:lpstr>Bridge Plans – Sheet 6</vt:lpstr>
      <vt:lpstr>Bridge Plans – Sheet 6</vt:lpstr>
      <vt:lpstr>Bridge Plans – Sheet 6</vt:lpstr>
      <vt:lpstr>Bridge Plans – Sheet 6</vt:lpstr>
      <vt:lpstr>Bridge Plans – Sheet 6</vt:lpstr>
      <vt:lpstr>Bridge Plans – Sheet 6 </vt:lpstr>
      <vt:lpstr>Bridge Plans – Sheet 7</vt:lpstr>
      <vt:lpstr>Bridge Plans – Sheet 7</vt:lpstr>
      <vt:lpstr>Bridge Plans – Sheet 7</vt:lpstr>
      <vt:lpstr>Bridge Plans – Sheet 7</vt:lpstr>
      <vt:lpstr>Bridge Plans – Sheet 7</vt:lpstr>
      <vt:lpstr>Bridge Plans – Sheet 8</vt:lpstr>
      <vt:lpstr>Bridge Plans – Sheet 8</vt:lpstr>
      <vt:lpstr>Bridge Plans – Sheet 9</vt:lpstr>
      <vt:lpstr>Bridge Plans – Sheet 9</vt:lpstr>
      <vt:lpstr>Bridge Plans – Sheet 9</vt:lpstr>
      <vt:lpstr>Bridge Plans – Sheet 13</vt:lpstr>
      <vt:lpstr>Exercise #7</vt:lpstr>
      <vt:lpstr>PowerPoint Presentation</vt:lpstr>
      <vt:lpstr>SESSION 5</vt:lpstr>
      <vt:lpstr> Right of Way – Sheet R1 </vt:lpstr>
      <vt:lpstr> Right of Way – Sheet R1 </vt:lpstr>
      <vt:lpstr> Right of Way – Sheet R1 </vt:lpstr>
      <vt:lpstr> Right of Way – Sheet R1 </vt:lpstr>
      <vt:lpstr> Right of Way – Sheet R1 </vt:lpstr>
      <vt:lpstr> Right of Way – Sheet R1 </vt:lpstr>
      <vt:lpstr> Right of Way – Sheet R1 </vt:lpstr>
      <vt:lpstr> Right of Way – Sheet R1 </vt:lpstr>
      <vt:lpstr> Right of Way – Sheet R1 </vt:lpstr>
      <vt:lpstr>Right of Way – Easements </vt:lpstr>
      <vt:lpstr> Right of Way – Easements </vt:lpstr>
      <vt:lpstr> Exercise #8 </vt:lpstr>
      <vt:lpstr> Exercise #8 - ROW </vt:lpstr>
      <vt:lpstr> Exercise #8 - ROW </vt:lpstr>
      <vt:lpstr>SESSION 6</vt:lpstr>
      <vt:lpstr>Traffic Control</vt:lpstr>
      <vt:lpstr>Traffic Control</vt:lpstr>
      <vt:lpstr>Traffic Control</vt:lpstr>
      <vt:lpstr>Detour Map Example</vt:lpstr>
      <vt:lpstr>Traffic Control</vt:lpstr>
      <vt:lpstr>Traffic Control – Standard Plan 920-R7 – Sheet 1 of 3</vt:lpstr>
      <vt:lpstr>Traffic Control – Standard Plan 920-R7 – Sheet 1 of 3</vt:lpstr>
      <vt:lpstr>Traffic Control – Standard Plan 920-R7 – Sheet 2 of 3</vt:lpstr>
      <vt:lpstr>Traffic Control – Standard Plan 920-R7 – Sheet 2 of 3</vt:lpstr>
      <vt:lpstr>Traffic Control – Standard Plan 920-R7 – Sheet 3 of 3</vt:lpstr>
      <vt:lpstr>Traffic Control – Standard Plan 920-R7 – Sheet 3 of 3</vt:lpstr>
      <vt:lpstr>Traffic Control – Standard Plan 923-R2 – Sheet 1 of 1</vt:lpstr>
      <vt:lpstr>Traffic Control – Standard Plan 923-R2 – Sheet 1 of 1</vt:lpstr>
      <vt:lpstr>Exercise #9 – Review</vt:lpstr>
      <vt:lpstr>Exercise #9 – Basic Plan Reading Review</vt:lpstr>
      <vt:lpstr>Additional Plan Reading Resources</vt:lpstr>
      <vt:lpstr>PowerPoint Presentation</vt:lpstr>
      <vt:lpstr>SESSION 7 </vt:lpstr>
      <vt:lpstr>Surcharge</vt:lpstr>
      <vt:lpstr>Surcharge</vt:lpstr>
      <vt:lpstr>PowerPoint Presentation</vt:lpstr>
      <vt:lpstr>Surcharge</vt:lpstr>
      <vt:lpstr>Bridge Camber</vt:lpstr>
      <vt:lpstr>Bridge Camber</vt:lpstr>
      <vt:lpstr>Bridge Camber</vt:lpstr>
      <vt:lpstr>Bridge Camber</vt:lpstr>
      <vt:lpstr>Bridge Camber</vt:lpstr>
      <vt:lpstr>Bridge Camber – Sheet 12</vt:lpstr>
      <vt:lpstr>PowerPoint Presentation</vt:lpstr>
      <vt:lpstr>Bridge Approach Grade</vt:lpstr>
      <vt:lpstr>Bridge Approach Grade</vt:lpstr>
      <vt:lpstr>Radius Points</vt:lpstr>
      <vt:lpstr>Radius Points</vt:lpstr>
      <vt:lpstr>Lane Cross Slope and Minimum Lane Width</vt:lpstr>
      <vt:lpstr>Lane Cross Slope and Minimum Lane Width</vt:lpstr>
      <vt:lpstr>Lane Cross Slopes</vt:lpstr>
      <vt:lpstr>Lane Cross Slope</vt:lpstr>
      <vt:lpstr>Lane Cross Slopes</vt:lpstr>
      <vt:lpstr>Lane Cross Slopes</vt:lpstr>
      <vt:lpstr>Lane Cross Slopes</vt:lpstr>
      <vt:lpstr>Lane Cross Slopes</vt:lpstr>
      <vt:lpstr>Minimum Lane Widths</vt:lpstr>
      <vt:lpstr>Minimum Lane Widths</vt:lpstr>
      <vt:lpstr>Horizontal Curves</vt:lpstr>
      <vt:lpstr>Horizontal Curves</vt:lpstr>
      <vt:lpstr>Horizontal Curves</vt:lpstr>
      <vt:lpstr>Basic Plan Reading</vt:lpstr>
      <vt:lpstr>Basic Construction Plan Reading</vt:lpstr>
    </vt:vector>
  </TitlesOfParts>
  <Company>University of Nebraska-Lincoln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Neary</dc:creator>
  <cp:revision>1</cp:revision>
  <cp:lastPrinted>2017-03-22T11:30:04Z</cp:lastPrinted>
  <dcterms:created xsi:type="dcterms:W3CDTF">2017-02-01T13:54:48Z</dcterms:created>
  <dcterms:modified xsi:type="dcterms:W3CDTF">2021-05-04T16:12:04Z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0x010100D7FB96834DAB2648AFD6101E775C6E8F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_SharedFileIndex">
    <vt:lpwstr/>
  </property>
  <property fmtid="{D5CDD505-2E9C-101B-9397-08002B2CF9AE}" pid="9" name="_SourceUrl">
    <vt:lpwstr/>
  </property>
</Properties>
</file>