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2"/>
  </p:notesMasterIdLst>
  <p:sldIdLst>
    <p:sldId id="256" r:id="rId5"/>
    <p:sldId id="257" r:id="rId6"/>
    <p:sldId id="258" r:id="rId7"/>
    <p:sldId id="259" r:id="rId8"/>
    <p:sldId id="260"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 id="337" r:id="rId85"/>
    <p:sldId id="338" r:id="rId86"/>
    <p:sldId id="339" r:id="rId87"/>
    <p:sldId id="340" r:id="rId88"/>
    <p:sldId id="341" r:id="rId89"/>
    <p:sldId id="342" r:id="rId90"/>
    <p:sldId id="343" r:id="rId9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0C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75"/>
    <p:restoredTop sz="94688"/>
  </p:normalViewPr>
  <p:slideViewPr>
    <p:cSldViewPr snapToGrid="0" snapToObjects="1">
      <p:cViewPr varScale="1">
        <p:scale>
          <a:sx n="92" d="100"/>
          <a:sy n="92" d="100"/>
        </p:scale>
        <p:origin x="1632" y="16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51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theme" Target="theme/theme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80" Type="http://schemas.openxmlformats.org/officeDocument/2006/relationships/slide" Target="slides/slide76.xml"/><Relationship Id="rId85" Type="http://schemas.openxmlformats.org/officeDocument/2006/relationships/slide" Target="slides/slide8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microsoft.com/office/2016/11/relationships/changesInfo" Target="changesInfos/changesInfo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notesMaster" Target="notesMasters/notesMaster1.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Patent-Nygren" userId="9b9af106-a068-43d6-aacd-72f0d55e4ed8" providerId="ADAL" clId="{47B81A6B-9F48-1549-BCC4-3B1EED298D0A}"/>
    <pc:docChg chg="modSld">
      <pc:chgData name="Megan Patent-Nygren" userId="9b9af106-a068-43d6-aacd-72f0d55e4ed8" providerId="ADAL" clId="{47B81A6B-9F48-1549-BCC4-3B1EED298D0A}" dt="2021-05-04T20:44:42.012" v="18" actId="20577"/>
      <pc:docMkLst>
        <pc:docMk/>
      </pc:docMkLst>
      <pc:sldChg chg="modSp">
        <pc:chgData name="Megan Patent-Nygren" userId="9b9af106-a068-43d6-aacd-72f0d55e4ed8" providerId="ADAL" clId="{47B81A6B-9F48-1549-BCC4-3B1EED298D0A}" dt="2021-05-04T20:44:42.012" v="18" actId="20577"/>
        <pc:sldMkLst>
          <pc:docMk/>
          <pc:sldMk cId="1464428259" sldId="256"/>
        </pc:sldMkLst>
        <pc:spChg chg="mod">
          <ac:chgData name="Megan Patent-Nygren" userId="9b9af106-a068-43d6-aacd-72f0d55e4ed8" providerId="ADAL" clId="{47B81A6B-9F48-1549-BCC4-3B1EED298D0A}" dt="2021-05-04T20:44:42.012" v="18" actId="20577"/>
          <ac:spMkLst>
            <pc:docMk/>
            <pc:sldMk cId="1464428259" sldId="256"/>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687FE2-C3DF-4E76-AED5-4FADB2C93C11}" type="datetimeFigureOut">
              <a:rPr lang="en-US" smtClean="0"/>
              <a:t>5/3/21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C8E2AF-759A-4723-9F49-CD33C9C4FDB8}" type="slidenum">
              <a:rPr lang="en-US" smtClean="0"/>
              <a:t>‹#›</a:t>
            </a:fld>
            <a:endParaRPr lang="en-US"/>
          </a:p>
        </p:txBody>
      </p:sp>
    </p:spTree>
    <p:extLst>
      <p:ext uri="{BB962C8B-B14F-4D97-AF65-F5344CB8AC3E}">
        <p14:creationId xmlns:p14="http://schemas.microsoft.com/office/powerpoint/2010/main" val="3059705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 the order in which mathematical operations must be calculated (</a:t>
            </a:r>
            <a:r>
              <a:rPr lang="en-US" b="1" dirty="0"/>
              <a:t>PEMDAS</a:t>
            </a:r>
            <a:r>
              <a:rPr lang="en-US" dirty="0"/>
              <a:t> is the acronym).</a:t>
            </a:r>
          </a:p>
          <a:p>
            <a:pPr marL="171450" indent="-171450">
              <a:buFont typeface="Arial" panose="020B0604020202020204" pitchFamily="34" charset="0"/>
              <a:buChar char="•"/>
            </a:pPr>
            <a:r>
              <a:rPr lang="en-US" dirty="0"/>
              <a:t>Inside to Outside</a:t>
            </a:r>
          </a:p>
          <a:p>
            <a:pPr marL="628650" lvl="1" indent="-171450">
              <a:buFont typeface="Arial" panose="020B0604020202020204" pitchFamily="34" charset="0"/>
              <a:buChar char="•"/>
            </a:pPr>
            <a:r>
              <a:rPr lang="en-US" dirty="0"/>
              <a:t>What is in the parentheses (innermost)</a:t>
            </a:r>
          </a:p>
          <a:p>
            <a:pPr marL="628650" lvl="1" indent="-171450">
              <a:buFont typeface="Arial" panose="020B0604020202020204" pitchFamily="34" charset="0"/>
              <a:buChar char="•"/>
            </a:pPr>
            <a:r>
              <a:rPr lang="en-US" dirty="0"/>
              <a:t>Then exponents</a:t>
            </a:r>
          </a:p>
          <a:p>
            <a:pPr marL="628650" lvl="1" indent="-171450">
              <a:buFont typeface="Arial" panose="020B0604020202020204" pitchFamily="34" charset="0"/>
              <a:buChar char="•"/>
            </a:pPr>
            <a:r>
              <a:rPr lang="en-US" dirty="0"/>
              <a:t>Then multiply/divide</a:t>
            </a:r>
          </a:p>
          <a:p>
            <a:pPr marL="628650" lvl="1" indent="-171450">
              <a:buFont typeface="Arial" panose="020B0604020202020204" pitchFamily="34" charset="0"/>
              <a:buChar char="•"/>
            </a:pPr>
            <a:r>
              <a:rPr lang="en-US" dirty="0"/>
              <a:t>Then add/subtract</a:t>
            </a:r>
          </a:p>
        </p:txBody>
      </p:sp>
      <p:sp>
        <p:nvSpPr>
          <p:cNvPr id="4" name="Slide Number Placeholder 3"/>
          <p:cNvSpPr>
            <a:spLocks noGrp="1"/>
          </p:cNvSpPr>
          <p:nvPr>
            <p:ph type="sldNum" sz="quarter" idx="10"/>
          </p:nvPr>
        </p:nvSpPr>
        <p:spPr/>
        <p:txBody>
          <a:bodyPr/>
          <a:lstStyle/>
          <a:p>
            <a:fld id="{9496AD13-F580-4DB4-9A9E-DB4DE751ED1D}" type="slidenum">
              <a:rPr lang="en-US" smtClean="0"/>
              <a:t>4</a:t>
            </a:fld>
            <a:endParaRPr lang="en-US" dirty="0"/>
          </a:p>
        </p:txBody>
      </p:sp>
    </p:spTree>
    <p:extLst>
      <p:ext uri="{BB962C8B-B14F-4D97-AF65-F5344CB8AC3E}">
        <p14:creationId xmlns:p14="http://schemas.microsoft.com/office/powerpoint/2010/main" val="620563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16</a:t>
            </a:fld>
            <a:endParaRPr lang="en-US" dirty="0"/>
          </a:p>
        </p:txBody>
      </p:sp>
    </p:spTree>
    <p:extLst>
      <p:ext uri="{BB962C8B-B14F-4D97-AF65-F5344CB8AC3E}">
        <p14:creationId xmlns:p14="http://schemas.microsoft.com/office/powerpoint/2010/main" val="37986099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images help them see how the amount we are measuring</a:t>
            </a:r>
            <a:r>
              <a:rPr lang="en-US" baseline="0" dirty="0"/>
              <a:t> (the slice of pizza) does not change when we slice it into more slices in order to add or subtract with “common denominators”.  </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19</a:t>
            </a:fld>
            <a:endParaRPr lang="en-US" dirty="0"/>
          </a:p>
        </p:txBody>
      </p:sp>
    </p:spTree>
    <p:extLst>
      <p:ext uri="{BB962C8B-B14F-4D97-AF65-F5344CB8AC3E}">
        <p14:creationId xmlns:p14="http://schemas.microsoft.com/office/powerpoint/2010/main" val="2491836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point out how we have to cut each whole (pizza) into the same number of slices before we add or subtract.  However, the slice of pizza</a:t>
            </a:r>
            <a:r>
              <a:rPr lang="en-US" baseline="0" dirty="0"/>
              <a:t> (size) does not change when we do this.</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20</a:t>
            </a:fld>
            <a:endParaRPr lang="en-US" dirty="0"/>
          </a:p>
        </p:txBody>
      </p:sp>
    </p:spTree>
    <p:extLst>
      <p:ext uri="{BB962C8B-B14F-4D97-AF65-F5344CB8AC3E}">
        <p14:creationId xmlns:p14="http://schemas.microsoft.com/office/powerpoint/2010/main" val="5333436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25</a:t>
            </a:fld>
            <a:endParaRPr lang="en-US" dirty="0"/>
          </a:p>
        </p:txBody>
      </p:sp>
    </p:spTree>
    <p:extLst>
      <p:ext uri="{BB962C8B-B14F-4D97-AF65-F5344CB8AC3E}">
        <p14:creationId xmlns:p14="http://schemas.microsoft.com/office/powerpoint/2010/main" val="3666222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next 3 slides help them visualize</a:t>
            </a:r>
            <a:r>
              <a:rPr lang="en-US" baseline="0" dirty="0"/>
              <a:t> and understand unites (linear, squared, cubed) as we move into geometry calculations (area, volume).</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29</a:t>
            </a:fld>
            <a:endParaRPr lang="en-US" dirty="0"/>
          </a:p>
        </p:txBody>
      </p:sp>
    </p:spTree>
    <p:extLst>
      <p:ext uri="{BB962C8B-B14F-4D97-AF65-F5344CB8AC3E}">
        <p14:creationId xmlns:p14="http://schemas.microsoft.com/office/powerpoint/2010/main" val="921290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a:t>
            </a:r>
            <a:r>
              <a:rPr lang="en-US" baseline="0" dirty="0"/>
              <a:t> sure they understand these conversions before moving on.</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32</a:t>
            </a:fld>
            <a:endParaRPr lang="en-US" dirty="0"/>
          </a:p>
        </p:txBody>
      </p:sp>
    </p:spTree>
    <p:extLst>
      <p:ext uri="{BB962C8B-B14F-4D97-AF65-F5344CB8AC3E}">
        <p14:creationId xmlns:p14="http://schemas.microsoft.com/office/powerpoint/2010/main" val="1949814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first need to calculate the volume by multiplying length x width x height.  Because the original units are in feet, they will need to convert to cubic yards.  Show</a:t>
            </a:r>
            <a:r>
              <a:rPr lang="en-US" baseline="0" dirty="0"/>
              <a:t> them where the 27ft³ = 1yd³ conversion comes from (3ft x 3ft x 3ft).  It is important that they understand linear, squared, and cubed units of measurement.</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33</a:t>
            </a:fld>
            <a:endParaRPr lang="en-US" dirty="0"/>
          </a:p>
        </p:txBody>
      </p:sp>
    </p:spTree>
    <p:extLst>
      <p:ext uri="{BB962C8B-B14F-4D97-AF65-F5344CB8AC3E}">
        <p14:creationId xmlns:p14="http://schemas.microsoft.com/office/powerpoint/2010/main" val="3414946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34</a:t>
            </a:fld>
            <a:endParaRPr lang="en-US" dirty="0"/>
          </a:p>
        </p:txBody>
      </p:sp>
    </p:spTree>
    <p:extLst>
      <p:ext uri="{BB962C8B-B14F-4D97-AF65-F5344CB8AC3E}">
        <p14:creationId xmlns:p14="http://schemas.microsoft.com/office/powerpoint/2010/main" val="2627797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38</a:t>
            </a:fld>
            <a:endParaRPr lang="en-US" dirty="0"/>
          </a:p>
        </p:txBody>
      </p:sp>
    </p:spTree>
    <p:extLst>
      <p:ext uri="{BB962C8B-B14F-4D97-AF65-F5344CB8AC3E}">
        <p14:creationId xmlns:p14="http://schemas.microsoft.com/office/powerpoint/2010/main" val="7982222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THINK</a:t>
            </a:r>
            <a:r>
              <a:rPr lang="en-US" b="1" baseline="0" dirty="0"/>
              <a:t> ALOUD MODELING:</a:t>
            </a:r>
            <a:r>
              <a:rPr lang="en-US" b="0" baseline="0" dirty="0"/>
              <a:t> read the problem aloud, verbalizing thoughts and questions.  “Talk” through the word problem out loud.</a:t>
            </a:r>
          </a:p>
          <a:p>
            <a:endParaRPr lang="en-US" b="0" baseline="0" dirty="0"/>
          </a:p>
          <a:p>
            <a:r>
              <a:rPr lang="en-US" b="0" baseline="0" dirty="0"/>
              <a:t>For example (after reading the entire problem out loud): “Ok, I have 12 students, so I’m going to circle 12 in the sentence and write 12 students down below as one of the ‘things’ or variables in the problem.  Then I see that I need to break the students into 3 groups.  I’ll circle 3 groups and add that to my list of variables.” etc.  Until you have talked all the way through the problem, carefully modelling the step on slide 41.</a:t>
            </a:r>
            <a:endParaRPr lang="en-US" b="1" dirty="0"/>
          </a:p>
        </p:txBody>
      </p:sp>
      <p:sp>
        <p:nvSpPr>
          <p:cNvPr id="4" name="Slide Number Placeholder 3"/>
          <p:cNvSpPr>
            <a:spLocks noGrp="1"/>
          </p:cNvSpPr>
          <p:nvPr>
            <p:ph type="sldNum" sz="quarter" idx="10"/>
          </p:nvPr>
        </p:nvSpPr>
        <p:spPr/>
        <p:txBody>
          <a:bodyPr/>
          <a:lstStyle/>
          <a:p>
            <a:fld id="{9496AD13-F580-4DB4-9A9E-DB4DE751ED1D}" type="slidenum">
              <a:rPr lang="en-US" smtClean="0"/>
              <a:t>43</a:t>
            </a:fld>
            <a:endParaRPr lang="en-US" dirty="0"/>
          </a:p>
        </p:txBody>
      </p:sp>
    </p:spTree>
    <p:extLst>
      <p:ext uri="{BB962C8B-B14F-4D97-AF65-F5344CB8AC3E}">
        <p14:creationId xmlns:p14="http://schemas.microsoft.com/office/powerpoint/2010/main" val="1552519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 through this example with the class.</a:t>
            </a:r>
          </a:p>
        </p:txBody>
      </p:sp>
      <p:sp>
        <p:nvSpPr>
          <p:cNvPr id="4" name="Slide Number Placeholder 3"/>
          <p:cNvSpPr>
            <a:spLocks noGrp="1"/>
          </p:cNvSpPr>
          <p:nvPr>
            <p:ph type="sldNum" sz="quarter" idx="10"/>
          </p:nvPr>
        </p:nvSpPr>
        <p:spPr/>
        <p:txBody>
          <a:bodyPr/>
          <a:lstStyle/>
          <a:p>
            <a:fld id="{9496AD13-F580-4DB4-9A9E-DB4DE751ED1D}" type="slidenum">
              <a:rPr lang="en-US" smtClean="0"/>
              <a:t>5</a:t>
            </a:fld>
            <a:endParaRPr lang="en-US" dirty="0"/>
          </a:p>
        </p:txBody>
      </p:sp>
    </p:spTree>
    <p:extLst>
      <p:ext uri="{BB962C8B-B14F-4D97-AF65-F5344CB8AC3E}">
        <p14:creationId xmlns:p14="http://schemas.microsoft.com/office/powerpoint/2010/main" val="32274035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THINK</a:t>
            </a:r>
            <a:r>
              <a:rPr lang="en-US" b="1" baseline="0" dirty="0"/>
              <a:t> ALOUD MODELING:</a:t>
            </a:r>
            <a:r>
              <a:rPr lang="en-US" b="0" baseline="0" dirty="0"/>
              <a:t> read the problem aloud, verbalizing thoughts and questions.  “Talk” through the word problem out loud.</a:t>
            </a:r>
          </a:p>
          <a:p>
            <a:endParaRPr lang="en-US" b="0" baseline="0" dirty="0"/>
          </a:p>
          <a:p>
            <a:r>
              <a:rPr lang="en-US" b="0" baseline="0" dirty="0"/>
              <a:t>For example (after reading the entire problem out loud): “Ok, I have 12 students, so I’m going to circle 12 in the sentence and write 12 students down below as one of the ‘things’ or variables in the problem.  Then I see that I need to break the students into 3 groups.  I’ll circle 3 groups and add that to my list of variables.” etc.  Until you have talked all the way through the problem, carefully modelling the step on slide 41.</a:t>
            </a:r>
            <a:endParaRPr lang="en-US" b="1" dirty="0"/>
          </a:p>
        </p:txBody>
      </p:sp>
      <p:sp>
        <p:nvSpPr>
          <p:cNvPr id="4" name="Slide Number Placeholder 3"/>
          <p:cNvSpPr>
            <a:spLocks noGrp="1"/>
          </p:cNvSpPr>
          <p:nvPr>
            <p:ph type="sldNum" sz="quarter" idx="10"/>
          </p:nvPr>
        </p:nvSpPr>
        <p:spPr/>
        <p:txBody>
          <a:bodyPr/>
          <a:lstStyle/>
          <a:p>
            <a:fld id="{9496AD13-F580-4DB4-9A9E-DB4DE751ED1D}" type="slidenum">
              <a:rPr lang="en-US" smtClean="0"/>
              <a:t>44</a:t>
            </a:fld>
            <a:endParaRPr lang="en-US" dirty="0"/>
          </a:p>
        </p:txBody>
      </p:sp>
    </p:spTree>
    <p:extLst>
      <p:ext uri="{BB962C8B-B14F-4D97-AF65-F5344CB8AC3E}">
        <p14:creationId xmlns:p14="http://schemas.microsoft.com/office/powerpoint/2010/main" val="4064378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46</a:t>
            </a:fld>
            <a:endParaRPr lang="en-US" dirty="0"/>
          </a:p>
        </p:txBody>
      </p:sp>
    </p:spTree>
    <p:extLst>
      <p:ext uri="{BB962C8B-B14F-4D97-AF65-F5344CB8AC3E}">
        <p14:creationId xmlns:p14="http://schemas.microsoft.com/office/powerpoint/2010/main" val="3856049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make sure they understand</a:t>
            </a:r>
            <a:r>
              <a:rPr lang="en-US" baseline="0" dirty="0"/>
              <a:t> this calculation, ask them how or if this average would change if we had one more man with a size “0” foot?  </a:t>
            </a:r>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47</a:t>
            </a:fld>
            <a:endParaRPr lang="en-US" dirty="0"/>
          </a:p>
        </p:txBody>
      </p:sp>
    </p:spTree>
    <p:extLst>
      <p:ext uri="{BB962C8B-B14F-4D97-AF65-F5344CB8AC3E}">
        <p14:creationId xmlns:p14="http://schemas.microsoft.com/office/powerpoint/2010/main" val="1315492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48</a:t>
            </a:fld>
            <a:endParaRPr lang="en-US" dirty="0"/>
          </a:p>
        </p:txBody>
      </p:sp>
    </p:spTree>
    <p:extLst>
      <p:ext uri="{BB962C8B-B14F-4D97-AF65-F5344CB8AC3E}">
        <p14:creationId xmlns:p14="http://schemas.microsoft.com/office/powerpoint/2010/main" val="8205848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52</a:t>
            </a:fld>
            <a:endParaRPr lang="en-US" dirty="0"/>
          </a:p>
        </p:txBody>
      </p:sp>
    </p:spTree>
    <p:extLst>
      <p:ext uri="{BB962C8B-B14F-4D97-AF65-F5344CB8AC3E}">
        <p14:creationId xmlns:p14="http://schemas.microsoft.com/office/powerpoint/2010/main" val="9972774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56</a:t>
            </a:fld>
            <a:endParaRPr lang="en-US" dirty="0"/>
          </a:p>
        </p:txBody>
      </p:sp>
    </p:spTree>
    <p:extLst>
      <p:ext uri="{BB962C8B-B14F-4D97-AF65-F5344CB8AC3E}">
        <p14:creationId xmlns:p14="http://schemas.microsoft.com/office/powerpoint/2010/main" val="1801823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might want to give them a hint for #2 – cut that shape into 2 rectangles, then solve for each and add.</a:t>
            </a:r>
          </a:p>
        </p:txBody>
      </p:sp>
      <p:sp>
        <p:nvSpPr>
          <p:cNvPr id="4" name="Slide Number Placeholder 3"/>
          <p:cNvSpPr>
            <a:spLocks noGrp="1"/>
          </p:cNvSpPr>
          <p:nvPr>
            <p:ph type="sldNum" sz="quarter" idx="10"/>
          </p:nvPr>
        </p:nvSpPr>
        <p:spPr/>
        <p:txBody>
          <a:bodyPr/>
          <a:lstStyle/>
          <a:p>
            <a:fld id="{CB283C7F-1121-4E6C-8009-41EB439136A6}" type="slidenum">
              <a:rPr lang="en-US" smtClean="0"/>
              <a:t>62</a:t>
            </a:fld>
            <a:endParaRPr lang="en-US" dirty="0"/>
          </a:p>
        </p:txBody>
      </p:sp>
    </p:spTree>
    <p:extLst>
      <p:ext uri="{BB962C8B-B14F-4D97-AF65-F5344CB8AC3E}">
        <p14:creationId xmlns:p14="http://schemas.microsoft.com/office/powerpoint/2010/main" val="36549618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Spend the time to ensure that they understand how to locate the base and height of any triangle.</a:t>
            </a:r>
          </a:p>
        </p:txBody>
      </p:sp>
      <p:sp>
        <p:nvSpPr>
          <p:cNvPr id="4" name="Slide Number Placeholder 3"/>
          <p:cNvSpPr>
            <a:spLocks noGrp="1"/>
          </p:cNvSpPr>
          <p:nvPr>
            <p:ph type="sldNum" sz="quarter" idx="10"/>
          </p:nvPr>
        </p:nvSpPr>
        <p:spPr/>
        <p:txBody>
          <a:bodyPr/>
          <a:lstStyle/>
          <a:p>
            <a:fld id="{9496AD13-F580-4DB4-9A9E-DB4DE751ED1D}" type="slidenum">
              <a:rPr lang="en-US" smtClean="0"/>
              <a:t>64</a:t>
            </a:fld>
            <a:endParaRPr lang="en-US" dirty="0"/>
          </a:p>
        </p:txBody>
      </p:sp>
    </p:spTree>
    <p:extLst>
      <p:ext uri="{BB962C8B-B14F-4D97-AF65-F5344CB8AC3E}">
        <p14:creationId xmlns:p14="http://schemas.microsoft.com/office/powerpoint/2010/main" val="29483669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66</a:t>
            </a:fld>
            <a:endParaRPr lang="en-US" dirty="0"/>
          </a:p>
        </p:txBody>
      </p:sp>
    </p:spTree>
    <p:extLst>
      <p:ext uri="{BB962C8B-B14F-4D97-AF65-F5344CB8AC3E}">
        <p14:creationId xmlns:p14="http://schemas.microsoft.com/office/powerpoint/2010/main" val="5832722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Clearly distinguish the difference between radius and diameter.  Radius</a:t>
            </a:r>
            <a:r>
              <a:rPr lang="en-US" baseline="0" dirty="0"/>
              <a:t>:  “</a:t>
            </a:r>
            <a:r>
              <a:rPr lang="en-US" i="1" baseline="0" dirty="0"/>
              <a:t>radiates” out from the center of the circle.</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68</a:t>
            </a:fld>
            <a:endParaRPr lang="en-US" dirty="0"/>
          </a:p>
        </p:txBody>
      </p:sp>
    </p:spTree>
    <p:extLst>
      <p:ext uri="{BB962C8B-B14F-4D97-AF65-F5344CB8AC3E}">
        <p14:creationId xmlns:p14="http://schemas.microsoft.com/office/powerpoint/2010/main" val="3627716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6</a:t>
            </a:fld>
            <a:endParaRPr lang="en-US" dirty="0"/>
          </a:p>
        </p:txBody>
      </p:sp>
    </p:spTree>
    <p:extLst>
      <p:ext uri="{BB962C8B-B14F-4D97-AF65-F5344CB8AC3E}">
        <p14:creationId xmlns:p14="http://schemas.microsoft.com/office/powerpoint/2010/main" val="38348629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70</a:t>
            </a:fld>
            <a:endParaRPr lang="en-US" dirty="0"/>
          </a:p>
        </p:txBody>
      </p:sp>
    </p:spTree>
    <p:extLst>
      <p:ext uri="{BB962C8B-B14F-4D97-AF65-F5344CB8AC3E}">
        <p14:creationId xmlns:p14="http://schemas.microsoft.com/office/powerpoint/2010/main" val="34944582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74</a:t>
            </a:fld>
            <a:endParaRPr lang="en-US" dirty="0"/>
          </a:p>
        </p:txBody>
      </p:sp>
    </p:spTree>
    <p:extLst>
      <p:ext uri="{BB962C8B-B14F-4D97-AF65-F5344CB8AC3E}">
        <p14:creationId xmlns:p14="http://schemas.microsoft.com/office/powerpoint/2010/main" val="19945360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probably won’t have time</a:t>
            </a:r>
            <a:r>
              <a:rPr lang="en-US" baseline="0" dirty="0"/>
              <a:t> to get to this section in a half-day class.  </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76</a:t>
            </a:fld>
            <a:endParaRPr lang="en-US" dirty="0"/>
          </a:p>
        </p:txBody>
      </p:sp>
    </p:spTree>
    <p:extLst>
      <p:ext uri="{BB962C8B-B14F-4D97-AF65-F5344CB8AC3E}">
        <p14:creationId xmlns:p14="http://schemas.microsoft.com/office/powerpoint/2010/main" val="40637285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80</a:t>
            </a:fld>
            <a:endParaRPr lang="en-US" dirty="0"/>
          </a:p>
        </p:txBody>
      </p:sp>
    </p:spTree>
    <p:extLst>
      <p:ext uri="{BB962C8B-B14F-4D97-AF65-F5344CB8AC3E}">
        <p14:creationId xmlns:p14="http://schemas.microsoft.com/office/powerpoint/2010/main" val="17136681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283C7F-1121-4E6C-8009-41EB439136A6}" type="slidenum">
              <a:rPr lang="en-US" smtClean="0"/>
              <a:t>84</a:t>
            </a:fld>
            <a:endParaRPr lang="en-US" dirty="0"/>
          </a:p>
        </p:txBody>
      </p:sp>
    </p:spTree>
    <p:extLst>
      <p:ext uri="{BB962C8B-B14F-4D97-AF65-F5344CB8AC3E}">
        <p14:creationId xmlns:p14="http://schemas.microsoft.com/office/powerpoint/2010/main" val="38021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Problems 8 – 11 require</a:t>
            </a:r>
            <a:r>
              <a:rPr lang="en-US" baseline="0" dirty="0"/>
              <a:t> more experience with translating word problems.  Some students will be able to complete these, but make them </a:t>
            </a:r>
            <a:r>
              <a:rPr lang="en-US" baseline="0" dirty="0" err="1"/>
              <a:t>optionsl</a:t>
            </a:r>
            <a:r>
              <a:rPr lang="en-US" baseline="0" dirty="0"/>
              <a:t>.  Work through any problems from the worksheet that need review.</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7</a:t>
            </a:fld>
            <a:endParaRPr lang="en-US" dirty="0"/>
          </a:p>
        </p:txBody>
      </p:sp>
    </p:spTree>
    <p:extLst>
      <p:ext uri="{BB962C8B-B14F-4D97-AF65-F5344CB8AC3E}">
        <p14:creationId xmlns:p14="http://schemas.microsoft.com/office/powerpoint/2010/main" val="1374237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the distinction between “water to cement” and “cement to water” ratios</a:t>
            </a:r>
            <a:r>
              <a:rPr lang="en-US" baseline="0" dirty="0"/>
              <a:t> on this &amp; the next slide.</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10</a:t>
            </a:fld>
            <a:endParaRPr lang="en-US" dirty="0"/>
          </a:p>
        </p:txBody>
      </p:sp>
    </p:spTree>
    <p:extLst>
      <p:ext uri="{BB962C8B-B14F-4D97-AF65-F5344CB8AC3E}">
        <p14:creationId xmlns:p14="http://schemas.microsoft.com/office/powerpoint/2010/main" val="4019832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few common examples of slopes in their everyday work.</a:t>
            </a:r>
          </a:p>
        </p:txBody>
      </p:sp>
      <p:sp>
        <p:nvSpPr>
          <p:cNvPr id="4" name="Slide Number Placeholder 3"/>
          <p:cNvSpPr>
            <a:spLocks noGrp="1"/>
          </p:cNvSpPr>
          <p:nvPr>
            <p:ph type="sldNum" sz="quarter" idx="10"/>
          </p:nvPr>
        </p:nvSpPr>
        <p:spPr/>
        <p:txBody>
          <a:bodyPr/>
          <a:lstStyle/>
          <a:p>
            <a:fld id="{9496AD13-F580-4DB4-9A9E-DB4DE751ED1D}" type="slidenum">
              <a:rPr lang="en-US" smtClean="0"/>
              <a:t>12</a:t>
            </a:fld>
            <a:endParaRPr lang="en-US" dirty="0"/>
          </a:p>
        </p:txBody>
      </p:sp>
    </p:spTree>
    <p:extLst>
      <p:ext uri="{BB962C8B-B14F-4D97-AF65-F5344CB8AC3E}">
        <p14:creationId xmlns:p14="http://schemas.microsoft.com/office/powerpoint/2010/main" val="4243483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few common examples of slopes in their everyday work.</a:t>
            </a:r>
          </a:p>
        </p:txBody>
      </p:sp>
      <p:sp>
        <p:nvSpPr>
          <p:cNvPr id="4" name="Slide Number Placeholder 3"/>
          <p:cNvSpPr>
            <a:spLocks noGrp="1"/>
          </p:cNvSpPr>
          <p:nvPr>
            <p:ph type="sldNum" sz="quarter" idx="10"/>
          </p:nvPr>
        </p:nvSpPr>
        <p:spPr/>
        <p:txBody>
          <a:bodyPr/>
          <a:lstStyle/>
          <a:p>
            <a:fld id="{9496AD13-F580-4DB4-9A9E-DB4DE751ED1D}" type="slidenum">
              <a:rPr lang="en-US" smtClean="0"/>
              <a:t>13</a:t>
            </a:fld>
            <a:endParaRPr lang="en-US" dirty="0"/>
          </a:p>
        </p:txBody>
      </p:sp>
    </p:spTree>
    <p:extLst>
      <p:ext uri="{BB962C8B-B14F-4D97-AF65-F5344CB8AC3E}">
        <p14:creationId xmlns:p14="http://schemas.microsoft.com/office/powerpoint/2010/main" val="3342326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few common examples of slopes in their everyday work.</a:t>
            </a:r>
          </a:p>
        </p:txBody>
      </p:sp>
      <p:sp>
        <p:nvSpPr>
          <p:cNvPr id="4" name="Slide Number Placeholder 3"/>
          <p:cNvSpPr>
            <a:spLocks noGrp="1"/>
          </p:cNvSpPr>
          <p:nvPr>
            <p:ph type="sldNum" sz="quarter" idx="10"/>
          </p:nvPr>
        </p:nvSpPr>
        <p:spPr/>
        <p:txBody>
          <a:bodyPr/>
          <a:lstStyle/>
          <a:p>
            <a:fld id="{9496AD13-F580-4DB4-9A9E-DB4DE751ED1D}" type="slidenum">
              <a:rPr lang="en-US" smtClean="0"/>
              <a:t>14</a:t>
            </a:fld>
            <a:endParaRPr lang="en-US" dirty="0"/>
          </a:p>
        </p:txBody>
      </p:sp>
    </p:spTree>
    <p:extLst>
      <p:ext uri="{BB962C8B-B14F-4D97-AF65-F5344CB8AC3E}">
        <p14:creationId xmlns:p14="http://schemas.microsoft.com/office/powerpoint/2010/main" val="2978628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if you are given any 2 of the measurements</a:t>
            </a:r>
            <a:r>
              <a:rPr lang="en-US" baseline="0" dirty="0"/>
              <a:t> from the Slope = Run/Rise formula, they can calculate the 3</a:t>
            </a:r>
            <a:r>
              <a:rPr lang="en-US" baseline="30000" dirty="0"/>
              <a:t>rd</a:t>
            </a:r>
            <a:r>
              <a:rPr lang="en-US" baseline="0" dirty="0"/>
              <a:t> measurement or number.</a:t>
            </a:r>
            <a:endParaRPr lang="en-US" dirty="0"/>
          </a:p>
        </p:txBody>
      </p:sp>
      <p:sp>
        <p:nvSpPr>
          <p:cNvPr id="4" name="Slide Number Placeholder 3"/>
          <p:cNvSpPr>
            <a:spLocks noGrp="1"/>
          </p:cNvSpPr>
          <p:nvPr>
            <p:ph type="sldNum" sz="quarter" idx="10"/>
          </p:nvPr>
        </p:nvSpPr>
        <p:spPr/>
        <p:txBody>
          <a:bodyPr/>
          <a:lstStyle/>
          <a:p>
            <a:fld id="{9496AD13-F580-4DB4-9A9E-DB4DE751ED1D}" type="slidenum">
              <a:rPr lang="en-US" smtClean="0"/>
              <a:t>15</a:t>
            </a:fld>
            <a:endParaRPr lang="en-US" dirty="0"/>
          </a:p>
        </p:txBody>
      </p:sp>
    </p:spTree>
    <p:extLst>
      <p:ext uri="{BB962C8B-B14F-4D97-AF65-F5344CB8AC3E}">
        <p14:creationId xmlns:p14="http://schemas.microsoft.com/office/powerpoint/2010/main" val="13476411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396A433-0964-8E47-9A08-68B3E8635729}" type="datetimeFigureOut">
              <a:rPr lang="en-US" smtClean="0"/>
              <a:t>5/3/21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50FAE-6DEC-8D45-99F8-FDAB8D449347}" type="slidenum">
              <a:rPr lang="en-US" smtClean="0"/>
              <a:t>‹#›</a:t>
            </a:fld>
            <a:endParaRPr lang="en-US"/>
          </a:p>
        </p:txBody>
      </p:sp>
      <p:sp>
        <p:nvSpPr>
          <p:cNvPr id="7" name="Rectangle 6"/>
          <p:cNvSpPr/>
          <p:nvPr userDrawn="1"/>
        </p:nvSpPr>
        <p:spPr>
          <a:xfrm>
            <a:off x="0" y="0"/>
            <a:ext cx="9144000" cy="6858000"/>
          </a:xfrm>
          <a:prstGeom prst="rect">
            <a:avLst/>
          </a:prstGeom>
          <a:solidFill>
            <a:srgbClr val="BA0C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userDrawn="1"/>
        </p:nvSpPr>
        <p:spPr>
          <a:xfrm>
            <a:off x="-735358" y="612776"/>
            <a:ext cx="13397317" cy="11929979"/>
          </a:xfrm>
          <a:prstGeom prst="ellipse">
            <a:avLst/>
          </a:prstGeom>
          <a:effectLst>
            <a:innerShdw blurRad="63500" dist="50800" dir="13500000">
              <a:prstClr val="black">
                <a:alpha val="50000"/>
              </a:prstClr>
            </a:inn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9" name="Oval 8"/>
          <p:cNvSpPr/>
          <p:nvPr userDrawn="1"/>
        </p:nvSpPr>
        <p:spPr>
          <a:xfrm>
            <a:off x="-644769" y="769083"/>
            <a:ext cx="13397317" cy="11929979"/>
          </a:xfrm>
          <a:prstGeom prst="ellipse">
            <a:avLst/>
          </a:prstGeom>
          <a:noFill/>
          <a:effectLst>
            <a:outerShdw blurRad="50800" dist="38100" dir="2700000" algn="tl" rotWithShape="0">
              <a:srgbClr val="000000">
                <a:alpha val="43000"/>
              </a:srgb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pic>
        <p:nvPicPr>
          <p:cNvPr id="10" name="Picture 9" descr="Nv_m_Extension__4c_Bi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8818" y="3770746"/>
            <a:ext cx="1816441" cy="2748698"/>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08743" y="5667620"/>
            <a:ext cx="2137644" cy="851823"/>
          </a:xfrm>
          <a:prstGeom prst="rect">
            <a:avLst/>
          </a:prstGeom>
        </p:spPr>
      </p:pic>
      <p:pic>
        <p:nvPicPr>
          <p:cNvPr id="12" name="Picture 11" descr="FHWA_horizontal_2013.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047989" y="5670571"/>
            <a:ext cx="2159000" cy="848872"/>
          </a:xfrm>
          <a:prstGeom prst="rect">
            <a:avLst/>
          </a:prstGeom>
        </p:spPr>
      </p:pic>
      <p:sp>
        <p:nvSpPr>
          <p:cNvPr id="2" name="Title 1"/>
          <p:cNvSpPr>
            <a:spLocks noGrp="1"/>
          </p:cNvSpPr>
          <p:nvPr>
            <p:ph type="ctrTitle"/>
          </p:nvPr>
        </p:nvSpPr>
        <p:spPr>
          <a:xfrm>
            <a:off x="2405258" y="2130425"/>
            <a:ext cx="6052941" cy="1470025"/>
          </a:xfrm>
        </p:spPr>
        <p:txBody>
          <a:bodyPr/>
          <a:lstStyle>
            <a:lvl1pPr>
              <a:defRPr>
                <a:solidFill>
                  <a:schemeClr val="tx1"/>
                </a:solidFill>
              </a:defRPr>
            </a:lvl1pPr>
          </a:lstStyle>
          <a:p>
            <a:r>
              <a:rPr lang="en-US"/>
              <a:t>Click to edit Master title style</a:t>
            </a:r>
          </a:p>
        </p:txBody>
      </p:sp>
      <p:sp>
        <p:nvSpPr>
          <p:cNvPr id="3" name="Subtitle 2"/>
          <p:cNvSpPr>
            <a:spLocks noGrp="1"/>
          </p:cNvSpPr>
          <p:nvPr>
            <p:ph type="subTitle" idx="1"/>
          </p:nvPr>
        </p:nvSpPr>
        <p:spPr>
          <a:xfrm>
            <a:off x="2787624" y="3886200"/>
            <a:ext cx="5453551"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34848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96A433-0964-8E47-9A08-68B3E8635729}" type="datetimeFigureOut">
              <a:rPr lang="en-US" smtClean="0"/>
              <a:t>5/3/21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1922155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65727"/>
            <a:ext cx="2057400" cy="5560436"/>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200726" y="565727"/>
            <a:ext cx="5276274" cy="556043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396A433-0964-8E47-9A08-68B3E8635729}" type="datetimeFigureOut">
              <a:rPr lang="en-US" smtClean="0"/>
              <a:t>5/3/21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2268752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96A433-0964-8E47-9A08-68B3E8635729}" type="datetimeFigureOut">
              <a:rPr lang="en-US" smtClean="0"/>
              <a:t>5/3/21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30908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00725" y="4406900"/>
            <a:ext cx="7293987"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200725" y="2906713"/>
            <a:ext cx="729398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396A433-0964-8E47-9A08-68B3E8635729}" type="datetimeFigureOut">
              <a:rPr lang="en-US" smtClean="0"/>
              <a:t>5/3/21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3948103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0725" y="1600200"/>
            <a:ext cx="35675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8364" y="1600200"/>
            <a:ext cx="376843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96A433-0964-8E47-9A08-68B3E8635729}" type="datetimeFigureOut">
              <a:rPr lang="en-US" smtClean="0"/>
              <a:t>5/3/21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979801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00725" y="1800658"/>
            <a:ext cx="356754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200725" y="2459181"/>
            <a:ext cx="3567547" cy="3666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4396A433-0964-8E47-9A08-68B3E8635729}" type="datetimeFigureOut">
              <a:rPr lang="en-US" smtClean="0"/>
              <a:t>5/3/21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350FAE-6DEC-8D45-99F8-FDAB8D449347}" type="slidenum">
              <a:rPr lang="en-US" smtClean="0"/>
              <a:t>‹#›</a:t>
            </a:fld>
            <a:endParaRPr lang="en-US"/>
          </a:p>
        </p:txBody>
      </p:sp>
      <p:sp>
        <p:nvSpPr>
          <p:cNvPr id="10" name="Text Placeholder 2"/>
          <p:cNvSpPr>
            <a:spLocks noGrp="1"/>
          </p:cNvSpPr>
          <p:nvPr>
            <p:ph type="body" idx="13"/>
          </p:nvPr>
        </p:nvSpPr>
        <p:spPr>
          <a:xfrm>
            <a:off x="5126182" y="1800658"/>
            <a:ext cx="35606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14"/>
          </p:nvPr>
        </p:nvSpPr>
        <p:spPr>
          <a:xfrm>
            <a:off x="5126182" y="2459181"/>
            <a:ext cx="3560618" cy="3666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452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96A433-0964-8E47-9A08-68B3E8635729}" type="datetimeFigureOut">
              <a:rPr lang="en-US" smtClean="0"/>
              <a:t>5/3/21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218561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96A433-0964-8E47-9A08-68B3E8635729}" type="datetimeFigureOut">
              <a:rPr lang="en-US" smtClean="0"/>
              <a:t>5/3/21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2834630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00726" y="588818"/>
            <a:ext cx="2264787" cy="1512455"/>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588818"/>
            <a:ext cx="5111750" cy="55373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200726" y="2101273"/>
            <a:ext cx="2264787" cy="40248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396A433-0964-8E47-9A08-68B3E8635729}" type="datetimeFigureOut">
              <a:rPr lang="en-US" smtClean="0"/>
              <a:t>5/3/21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3923715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96A433-0964-8E47-9A08-68B3E8635729}" type="datetimeFigureOut">
              <a:rPr lang="en-US" smtClean="0"/>
              <a:t>5/3/21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350FAE-6DEC-8D45-99F8-FDAB8D449347}" type="slidenum">
              <a:rPr lang="en-US" smtClean="0"/>
              <a:t>‹#›</a:t>
            </a:fld>
            <a:endParaRPr lang="en-US"/>
          </a:p>
        </p:txBody>
      </p:sp>
    </p:spTree>
    <p:extLst>
      <p:ext uri="{BB962C8B-B14F-4D97-AF65-F5344CB8AC3E}">
        <p14:creationId xmlns:p14="http://schemas.microsoft.com/office/powerpoint/2010/main" val="2349741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96273" y="274638"/>
            <a:ext cx="854363" cy="6710362"/>
          </a:xfrm>
          <a:prstGeom prst="rect">
            <a:avLst/>
          </a:prstGeom>
          <a:solidFill>
            <a:schemeClr val="tx1"/>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00726" y="563275"/>
            <a:ext cx="7486073"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0726" y="1881909"/>
            <a:ext cx="7486074" cy="424425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00726" y="6356350"/>
            <a:ext cx="139007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6A433-0964-8E47-9A08-68B3E8635729}" type="datetimeFigureOut">
              <a:rPr lang="en-US" smtClean="0"/>
              <a:t>5/3/21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350FAE-6DEC-8D45-99F8-FDAB8D449347}" type="slidenum">
              <a:rPr lang="en-US" smtClean="0"/>
              <a:t>‹#›</a:t>
            </a:fld>
            <a:endParaRPr lang="en-US"/>
          </a:p>
        </p:txBody>
      </p:sp>
      <p:sp>
        <p:nvSpPr>
          <p:cNvPr id="7" name="Rectangle 6"/>
          <p:cNvSpPr/>
          <p:nvPr userDrawn="1"/>
        </p:nvSpPr>
        <p:spPr>
          <a:xfrm>
            <a:off x="-115450" y="127866"/>
            <a:ext cx="9467273" cy="288637"/>
          </a:xfrm>
          <a:prstGeom prst="rect">
            <a:avLst/>
          </a:prstGeom>
          <a:solidFill>
            <a:srgbClr val="BA0C28"/>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8" name="TextBox 7"/>
          <p:cNvSpPr txBox="1"/>
          <p:nvPr userDrawn="1"/>
        </p:nvSpPr>
        <p:spPr>
          <a:xfrm>
            <a:off x="115458" y="120749"/>
            <a:ext cx="1298264" cy="307777"/>
          </a:xfrm>
          <a:prstGeom prst="rect">
            <a:avLst/>
          </a:prstGeom>
          <a:noFill/>
        </p:spPr>
        <p:txBody>
          <a:bodyPr wrap="none" rtlCol="0">
            <a:spAutoFit/>
          </a:bodyPr>
          <a:lstStyle/>
          <a:p>
            <a:r>
              <a:rPr lang="en-US" sz="1400" b="1" dirty="0">
                <a:solidFill>
                  <a:schemeClr val="bg1"/>
                </a:solidFill>
              </a:rPr>
              <a:t>Nebraska LTAP</a:t>
            </a:r>
          </a:p>
        </p:txBody>
      </p:sp>
    </p:spTree>
    <p:extLst>
      <p:ext uri="{BB962C8B-B14F-4D97-AF65-F5344CB8AC3E}">
        <p14:creationId xmlns:p14="http://schemas.microsoft.com/office/powerpoint/2010/main" val="2222722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0.gif"/></Relationships>
</file>

<file path=ppt/slides/_rels/slide6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s://www.khanacademy.org/math" TargetMode="External"/><Relationship Id="rId2" Type="http://schemas.openxmlformats.org/officeDocument/2006/relationships/hyperlink" Target="http://ne-ltap.unl.edu/" TargetMode="External"/><Relationship Id="rId1" Type="http://schemas.openxmlformats.org/officeDocument/2006/relationships/slideLayout" Target="../slideLayouts/slideLayout2.xml"/><Relationship Id="rId4" Type="http://schemas.openxmlformats.org/officeDocument/2006/relationships/hyperlink" Target="https://www.nhi.fhwa.dot.gov/training/course_search.aspx?tab=1&amp;typ=3&amp;course_no=134072&amp;sf=0" TargetMode="External"/></Relationships>
</file>

<file path=ppt/slides/_rels/slide8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hyperlink" Target="https://go.unl.edu/dd5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Construction Math Review </a:t>
            </a:r>
          </a:p>
        </p:txBody>
      </p:sp>
      <p:sp>
        <p:nvSpPr>
          <p:cNvPr id="3" name="Subtitle 2"/>
          <p:cNvSpPr>
            <a:spLocks noGrp="1"/>
          </p:cNvSpPr>
          <p:nvPr>
            <p:ph type="subTitle" idx="1"/>
          </p:nvPr>
        </p:nvSpPr>
        <p:spPr/>
        <p:txBody>
          <a:bodyPr/>
          <a:lstStyle/>
          <a:p>
            <a:r>
              <a:rPr lang="en-US"/>
              <a:t>Megan Patent-Nygren</a:t>
            </a:r>
            <a:endParaRPr lang="en-US" dirty="0"/>
          </a:p>
        </p:txBody>
      </p:sp>
    </p:spTree>
    <p:extLst>
      <p:ext uri="{BB962C8B-B14F-4D97-AF65-F5344CB8AC3E}">
        <p14:creationId xmlns:p14="http://schemas.microsoft.com/office/powerpoint/2010/main" val="1464428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7128" y="791110"/>
            <a:ext cx="7410093" cy="843698"/>
          </a:xfrm>
          <a:solidFill>
            <a:schemeClr val="tx1">
              <a:lumMod val="50000"/>
              <a:lumOff val="50000"/>
            </a:schemeClr>
          </a:solidFill>
        </p:spPr>
        <p:txBody>
          <a:bodyPr/>
          <a:lstStyle/>
          <a:p>
            <a:r>
              <a:rPr lang="en-US" dirty="0"/>
              <a:t>Ratio </a:t>
            </a:r>
            <a:r>
              <a:rPr lang="en-US" i="1" dirty="0">
                <a:solidFill>
                  <a:srgbClr val="800000"/>
                </a:solidFill>
              </a:rPr>
              <a:t>Example</a:t>
            </a:r>
          </a:p>
        </p:txBody>
      </p:sp>
      <p:sp>
        <p:nvSpPr>
          <p:cNvPr id="3" name="Content Placeholder 2"/>
          <p:cNvSpPr>
            <a:spLocks noGrp="1"/>
          </p:cNvSpPr>
          <p:nvPr>
            <p:ph idx="1"/>
          </p:nvPr>
        </p:nvSpPr>
        <p:spPr>
          <a:xfrm>
            <a:off x="1325880" y="1497330"/>
            <a:ext cx="7818120" cy="5280660"/>
          </a:xfrm>
        </p:spPr>
        <p:txBody>
          <a:bodyPr/>
          <a:lstStyle/>
          <a:p>
            <a:pPr marL="0" indent="0">
              <a:buNone/>
            </a:pPr>
            <a:r>
              <a:rPr lang="en-US" sz="3000" dirty="0"/>
              <a:t>A concrete mix has 67.5</a:t>
            </a:r>
            <a:r>
              <a:rPr lang="en-US" sz="2400" dirty="0"/>
              <a:t>lbs</a:t>
            </a:r>
            <a:r>
              <a:rPr lang="en-US" sz="3000" dirty="0"/>
              <a:t> of water and 150</a:t>
            </a:r>
            <a:r>
              <a:rPr lang="en-US" sz="2400" dirty="0"/>
              <a:t>lbs</a:t>
            </a:r>
            <a:r>
              <a:rPr lang="en-US" sz="3000" dirty="0"/>
              <a:t> of cement.  What is the </a:t>
            </a:r>
            <a:r>
              <a:rPr lang="en-US" sz="3000" i="1" u="sng" dirty="0">
                <a:solidFill>
                  <a:srgbClr val="800000"/>
                </a:solidFill>
              </a:rPr>
              <a:t>water to cement </a:t>
            </a:r>
            <a:r>
              <a:rPr lang="en-US" sz="3000" dirty="0"/>
              <a:t>ratio?</a:t>
            </a:r>
          </a:p>
          <a:p>
            <a:pPr marL="0" indent="0" algn="ctr">
              <a:buNone/>
            </a:pPr>
            <a:r>
              <a:rPr lang="en-US" sz="2800" dirty="0"/>
              <a:t>67.5</a:t>
            </a:r>
            <a:r>
              <a:rPr lang="en-US" sz="2400" dirty="0"/>
              <a:t>lbs</a:t>
            </a:r>
            <a:r>
              <a:rPr lang="en-US" sz="2800" dirty="0"/>
              <a:t>/150</a:t>
            </a:r>
            <a:r>
              <a:rPr lang="en-US" sz="2400" dirty="0"/>
              <a:t>lbs</a:t>
            </a:r>
            <a:r>
              <a:rPr lang="en-US" sz="2800" dirty="0"/>
              <a:t>  =  </a:t>
            </a:r>
            <a:r>
              <a:rPr lang="en-US" sz="2800" b="1" u="sng" dirty="0"/>
              <a:t>.45</a:t>
            </a:r>
          </a:p>
          <a:p>
            <a:pPr marL="0" indent="0">
              <a:buNone/>
            </a:pPr>
            <a:r>
              <a:rPr lang="en-US" sz="3000" dirty="0"/>
              <a:t>How much water</a:t>
            </a:r>
            <a:r>
              <a:rPr lang="en-US" sz="3000" dirty="0">
                <a:solidFill>
                  <a:srgbClr val="00B050"/>
                </a:solidFill>
              </a:rPr>
              <a:t> </a:t>
            </a:r>
            <a:r>
              <a:rPr lang="en-US" sz="3000" dirty="0"/>
              <a:t> will you need to mix with </a:t>
            </a:r>
            <a:r>
              <a:rPr lang="en-US" sz="3000" dirty="0">
                <a:solidFill>
                  <a:srgbClr val="0070C0"/>
                </a:solidFill>
              </a:rPr>
              <a:t>250</a:t>
            </a:r>
            <a:r>
              <a:rPr lang="en-US" sz="2400" dirty="0">
                <a:solidFill>
                  <a:srgbClr val="0070C0"/>
                </a:solidFill>
              </a:rPr>
              <a:t>lbs</a:t>
            </a:r>
            <a:r>
              <a:rPr lang="en-US" sz="3000" dirty="0">
                <a:solidFill>
                  <a:srgbClr val="0070C0"/>
                </a:solidFill>
              </a:rPr>
              <a:t> </a:t>
            </a:r>
            <a:r>
              <a:rPr lang="en-US" sz="3000" dirty="0"/>
              <a:t>of cement?</a:t>
            </a:r>
          </a:p>
          <a:p>
            <a:pPr marL="0" indent="0" algn="ctr">
              <a:buNone/>
            </a:pPr>
            <a:r>
              <a:rPr lang="en-US" sz="2800" dirty="0">
                <a:solidFill>
                  <a:srgbClr val="0070C0"/>
                </a:solidFill>
              </a:rPr>
              <a:t>250</a:t>
            </a:r>
            <a:r>
              <a:rPr lang="en-US" sz="2400" dirty="0">
                <a:solidFill>
                  <a:srgbClr val="0070C0"/>
                </a:solidFill>
              </a:rPr>
              <a:t>lbs</a:t>
            </a:r>
            <a:r>
              <a:rPr lang="en-US" sz="2800" dirty="0">
                <a:solidFill>
                  <a:srgbClr val="0070C0"/>
                </a:solidFill>
              </a:rPr>
              <a:t> </a:t>
            </a:r>
            <a:r>
              <a:rPr lang="en-US" sz="2800" dirty="0"/>
              <a:t>x</a:t>
            </a:r>
            <a:r>
              <a:rPr lang="en-US" sz="2800" dirty="0">
                <a:solidFill>
                  <a:srgbClr val="0070C0"/>
                </a:solidFill>
              </a:rPr>
              <a:t> </a:t>
            </a:r>
            <a:r>
              <a:rPr lang="en-US" sz="2800" dirty="0"/>
              <a:t>.45 =  </a:t>
            </a:r>
            <a:r>
              <a:rPr lang="en-US" sz="2800" b="1" u="sng" dirty="0"/>
              <a:t>112.5</a:t>
            </a:r>
            <a:r>
              <a:rPr lang="en-US" sz="2400" b="1" u="sng" dirty="0"/>
              <a:t>lbs</a:t>
            </a:r>
          </a:p>
          <a:p>
            <a:pPr marL="0" indent="0" algn="ctr">
              <a:buNone/>
            </a:pPr>
            <a:endParaRPr lang="en-US" sz="2800" b="1" u="sng" dirty="0"/>
          </a:p>
          <a:p>
            <a:pPr marL="0" indent="0">
              <a:buNone/>
            </a:pPr>
            <a:r>
              <a:rPr lang="en-US" sz="2800" b="1" i="1" dirty="0">
                <a:solidFill>
                  <a:srgbClr val="800000"/>
                </a:solidFill>
              </a:rPr>
              <a:t>Answer</a:t>
            </a:r>
            <a:r>
              <a:rPr lang="en-US" sz="2800" i="1" dirty="0">
                <a:solidFill>
                  <a:srgbClr val="800000"/>
                </a:solidFill>
              </a:rPr>
              <a:t>: you’ll need 112.5 lbs of water to mix with 250 lbs of cement.</a:t>
            </a:r>
          </a:p>
        </p:txBody>
      </p:sp>
    </p:spTree>
    <p:extLst>
      <p:ext uri="{BB962C8B-B14F-4D97-AF65-F5344CB8AC3E}">
        <p14:creationId xmlns:p14="http://schemas.microsoft.com/office/powerpoint/2010/main" val="275137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7128" y="801384"/>
            <a:ext cx="7410093" cy="695946"/>
          </a:xfrm>
          <a:solidFill>
            <a:schemeClr val="tx1">
              <a:lumMod val="50000"/>
              <a:lumOff val="50000"/>
            </a:schemeClr>
          </a:solidFill>
        </p:spPr>
        <p:txBody>
          <a:bodyPr>
            <a:normAutofit fontScale="90000"/>
          </a:bodyPr>
          <a:lstStyle/>
          <a:p>
            <a:r>
              <a:rPr lang="en-US" dirty="0"/>
              <a:t>Ratio </a:t>
            </a:r>
            <a:r>
              <a:rPr lang="en-US" i="1" dirty="0">
                <a:solidFill>
                  <a:srgbClr val="800000"/>
                </a:solidFill>
              </a:rPr>
              <a:t>Example </a:t>
            </a:r>
            <a:r>
              <a:rPr lang="en-US" sz="2800" i="1" dirty="0">
                <a:solidFill>
                  <a:srgbClr val="800000"/>
                </a:solidFill>
              </a:rPr>
              <a:t>(cont.)</a:t>
            </a:r>
          </a:p>
        </p:txBody>
      </p:sp>
      <p:sp>
        <p:nvSpPr>
          <p:cNvPr id="3" name="Content Placeholder 2"/>
          <p:cNvSpPr>
            <a:spLocks noGrp="1"/>
          </p:cNvSpPr>
          <p:nvPr>
            <p:ph idx="1"/>
          </p:nvPr>
        </p:nvSpPr>
        <p:spPr>
          <a:xfrm>
            <a:off x="1325880" y="1497330"/>
            <a:ext cx="7818120" cy="5280660"/>
          </a:xfrm>
        </p:spPr>
        <p:txBody>
          <a:bodyPr/>
          <a:lstStyle/>
          <a:p>
            <a:pPr marL="0" indent="0">
              <a:buNone/>
            </a:pPr>
            <a:r>
              <a:rPr lang="en-US" sz="3000" dirty="0"/>
              <a:t>A concrete mix has 67.5</a:t>
            </a:r>
            <a:r>
              <a:rPr lang="en-US" sz="2400" dirty="0"/>
              <a:t>lbs</a:t>
            </a:r>
            <a:r>
              <a:rPr lang="en-US" sz="3000" dirty="0"/>
              <a:t> of water and 150</a:t>
            </a:r>
            <a:r>
              <a:rPr lang="en-US" sz="2400" dirty="0"/>
              <a:t>lbs</a:t>
            </a:r>
            <a:r>
              <a:rPr lang="en-US" sz="3000" dirty="0"/>
              <a:t> of cement.  What is the </a:t>
            </a:r>
            <a:r>
              <a:rPr lang="en-US" sz="3000" i="1" u="sng" dirty="0">
                <a:solidFill>
                  <a:srgbClr val="800000"/>
                </a:solidFill>
              </a:rPr>
              <a:t>cement to water </a:t>
            </a:r>
            <a:r>
              <a:rPr lang="en-US" sz="3000" dirty="0"/>
              <a:t>ratio?</a:t>
            </a:r>
          </a:p>
          <a:p>
            <a:pPr marL="0" indent="0" algn="ctr">
              <a:buNone/>
            </a:pPr>
            <a:r>
              <a:rPr lang="en-US" sz="2800" dirty="0"/>
              <a:t>150</a:t>
            </a:r>
            <a:r>
              <a:rPr lang="en-US" sz="2400" dirty="0"/>
              <a:t>lbs</a:t>
            </a:r>
            <a:r>
              <a:rPr lang="en-US" sz="2800" dirty="0"/>
              <a:t> / 67.5</a:t>
            </a:r>
            <a:r>
              <a:rPr lang="en-US" sz="2400" dirty="0"/>
              <a:t>lbs</a:t>
            </a:r>
            <a:r>
              <a:rPr lang="en-US" sz="2800" dirty="0"/>
              <a:t>  =  </a:t>
            </a:r>
            <a:r>
              <a:rPr lang="en-US" sz="2800" b="1" u="sng" dirty="0"/>
              <a:t>2.222</a:t>
            </a:r>
          </a:p>
          <a:p>
            <a:pPr marL="0" indent="0">
              <a:buNone/>
            </a:pPr>
            <a:r>
              <a:rPr lang="en-US" sz="3000" dirty="0"/>
              <a:t>How much </a:t>
            </a:r>
            <a:r>
              <a:rPr lang="en-US" sz="3000" dirty="0">
                <a:solidFill>
                  <a:schemeClr val="tx1">
                    <a:lumMod val="95000"/>
                    <a:lumOff val="5000"/>
                  </a:schemeClr>
                </a:solidFill>
              </a:rPr>
              <a:t>cement will you need to mix with 112.5 </a:t>
            </a:r>
            <a:r>
              <a:rPr lang="en-US" sz="2400" dirty="0">
                <a:solidFill>
                  <a:schemeClr val="tx1">
                    <a:lumMod val="95000"/>
                    <a:lumOff val="5000"/>
                  </a:schemeClr>
                </a:solidFill>
              </a:rPr>
              <a:t>lbs </a:t>
            </a:r>
            <a:r>
              <a:rPr lang="en-US" sz="3000" dirty="0">
                <a:solidFill>
                  <a:schemeClr val="tx1">
                    <a:lumMod val="95000"/>
                    <a:lumOff val="5000"/>
                  </a:schemeClr>
                </a:solidFill>
              </a:rPr>
              <a:t>of water</a:t>
            </a:r>
            <a:r>
              <a:rPr lang="en-US" sz="3000" dirty="0"/>
              <a:t>?</a:t>
            </a:r>
          </a:p>
          <a:p>
            <a:pPr marL="0" indent="0" algn="ctr">
              <a:buNone/>
            </a:pPr>
            <a:r>
              <a:rPr lang="en-US" sz="2800" dirty="0">
                <a:solidFill>
                  <a:schemeClr val="tx1">
                    <a:lumMod val="95000"/>
                    <a:lumOff val="5000"/>
                  </a:schemeClr>
                </a:solidFill>
              </a:rPr>
              <a:t>New amount of cement </a:t>
            </a:r>
            <a:r>
              <a:rPr lang="en-US" sz="2800" dirty="0"/>
              <a:t>= </a:t>
            </a:r>
            <a:r>
              <a:rPr lang="en-US" sz="2800" dirty="0">
                <a:solidFill>
                  <a:schemeClr val="tx1">
                    <a:lumMod val="95000"/>
                    <a:lumOff val="5000"/>
                  </a:schemeClr>
                </a:solidFill>
              </a:rPr>
              <a:t>112.5 x 2.22 </a:t>
            </a:r>
            <a:r>
              <a:rPr lang="en-US" sz="2800" dirty="0"/>
              <a:t>=  </a:t>
            </a:r>
            <a:r>
              <a:rPr lang="en-US" sz="2800" b="1" u="sng" dirty="0"/>
              <a:t>249.97</a:t>
            </a:r>
          </a:p>
          <a:p>
            <a:pPr marL="0" indent="0" algn="ctr">
              <a:buNone/>
            </a:pPr>
            <a:endParaRPr lang="en-US" sz="2800" b="1" u="sng" dirty="0"/>
          </a:p>
          <a:p>
            <a:pPr marL="0" indent="0">
              <a:buNone/>
            </a:pPr>
            <a:r>
              <a:rPr lang="en-US" sz="2800" b="1" i="1" dirty="0">
                <a:solidFill>
                  <a:srgbClr val="800000"/>
                </a:solidFill>
              </a:rPr>
              <a:t>Answer</a:t>
            </a:r>
            <a:r>
              <a:rPr lang="en-US" sz="2800" i="1" dirty="0">
                <a:solidFill>
                  <a:srgbClr val="800000"/>
                </a:solidFill>
              </a:rPr>
              <a:t>: you’ll need 250 lbs of cement to mix with 112.5 lbs of water.</a:t>
            </a:r>
          </a:p>
        </p:txBody>
      </p:sp>
    </p:spTree>
    <p:extLst>
      <p:ext uri="{BB962C8B-B14F-4D97-AF65-F5344CB8AC3E}">
        <p14:creationId xmlns:p14="http://schemas.microsoft.com/office/powerpoint/2010/main" val="2885456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756631"/>
          </a:xfrm>
          <a:solidFill>
            <a:schemeClr val="tx1">
              <a:lumMod val="50000"/>
              <a:lumOff val="50000"/>
            </a:schemeClr>
          </a:solidFill>
        </p:spPr>
        <p:txBody>
          <a:bodyPr>
            <a:normAutofit fontScale="90000"/>
          </a:bodyPr>
          <a:lstStyle/>
          <a:p>
            <a:r>
              <a:rPr lang="en-US" dirty="0"/>
              <a:t>Slope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051077" y="3012839"/>
            <a:ext cx="3976098" cy="3753437"/>
          </a:xfrm>
        </p:spPr>
      </p:pic>
      <p:sp>
        <p:nvSpPr>
          <p:cNvPr id="5" name="TextBox 4"/>
          <p:cNvSpPr txBox="1"/>
          <p:nvPr/>
        </p:nvSpPr>
        <p:spPr>
          <a:xfrm>
            <a:off x="1277257" y="1617422"/>
            <a:ext cx="7749918" cy="1569660"/>
          </a:xfrm>
          <a:prstGeom prst="rect">
            <a:avLst/>
          </a:prstGeom>
          <a:noFill/>
        </p:spPr>
        <p:txBody>
          <a:bodyPr wrap="square" rtlCol="0">
            <a:spAutoFit/>
          </a:bodyPr>
          <a:lstStyle/>
          <a:p>
            <a:pPr algn="ctr"/>
            <a:r>
              <a:rPr lang="en-US" sz="2400" dirty="0"/>
              <a:t>Slopes are ratios expressed as rise/run</a:t>
            </a:r>
          </a:p>
          <a:p>
            <a:r>
              <a:rPr lang="en-US" sz="2400" dirty="0"/>
              <a:t>The first or top number is the vertical distance (rise).</a:t>
            </a:r>
          </a:p>
          <a:p>
            <a:r>
              <a:rPr lang="en-US" sz="2400" dirty="0"/>
              <a:t>The second or bottom number is the horizontal distance (run).</a:t>
            </a:r>
          </a:p>
        </p:txBody>
      </p:sp>
      <p:sp>
        <p:nvSpPr>
          <p:cNvPr id="6" name="TextBox 5"/>
          <p:cNvSpPr txBox="1"/>
          <p:nvPr/>
        </p:nvSpPr>
        <p:spPr>
          <a:xfrm>
            <a:off x="1507139" y="4058292"/>
            <a:ext cx="3177878" cy="1200329"/>
          </a:xfrm>
          <a:prstGeom prst="rect">
            <a:avLst/>
          </a:prstGeom>
          <a:noFill/>
        </p:spPr>
        <p:txBody>
          <a:bodyPr wrap="square" rtlCol="0">
            <a:spAutoFit/>
          </a:bodyPr>
          <a:lstStyle/>
          <a:p>
            <a:pPr algn="ctr"/>
            <a:r>
              <a:rPr lang="en-US" sz="2400" dirty="0"/>
              <a:t>In this example the slope is</a:t>
            </a:r>
          </a:p>
          <a:p>
            <a:pPr algn="ctr"/>
            <a:r>
              <a:rPr lang="en-US" sz="2400" dirty="0"/>
              <a:t>280/247 </a:t>
            </a:r>
          </a:p>
        </p:txBody>
      </p:sp>
    </p:spTree>
    <p:extLst>
      <p:ext uri="{BB962C8B-B14F-4D97-AF65-F5344CB8AC3E}">
        <p14:creationId xmlns:p14="http://schemas.microsoft.com/office/powerpoint/2010/main" val="754922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756631"/>
          </a:xfrm>
          <a:solidFill>
            <a:schemeClr val="tx1">
              <a:lumMod val="50000"/>
              <a:lumOff val="50000"/>
            </a:schemeClr>
          </a:solidFill>
        </p:spPr>
        <p:txBody>
          <a:bodyPr>
            <a:normAutofit fontScale="90000"/>
          </a:bodyPr>
          <a:lstStyle/>
          <a:p>
            <a:r>
              <a:rPr lang="en-US" dirty="0"/>
              <a:t>Slope</a:t>
            </a:r>
          </a:p>
        </p:txBody>
      </p:sp>
      <p:sp>
        <p:nvSpPr>
          <p:cNvPr id="7" name="Content Placeholder 6"/>
          <p:cNvSpPr txBox="1">
            <a:spLocks noGrp="1"/>
          </p:cNvSpPr>
          <p:nvPr>
            <p:ph idx="1"/>
          </p:nvPr>
        </p:nvSpPr>
        <p:spPr>
          <a:xfrm>
            <a:off x="1314108" y="1735717"/>
            <a:ext cx="7526680" cy="4745915"/>
          </a:xfrm>
          <a:prstGeom prst="rect">
            <a:avLst/>
          </a:prstGeom>
          <a:noFill/>
        </p:spPr>
        <p:txBody>
          <a:bodyPr wrap="square" rtlCol="0">
            <a:spAutoFit/>
          </a:bodyPr>
          <a:lstStyle/>
          <a:p>
            <a:pPr marL="0" indent="0">
              <a:buNone/>
            </a:pPr>
            <a:r>
              <a:rPr lang="en-US" sz="2400" dirty="0"/>
              <a:t>“It has been traditional in road building organizations to refer to slope (or grade) a “run over rise”. In other words the first number indicated the length of a slope and the second number indicated the height. When the Department changed to metric in 1992, the metric version of slope was adopted. The Metric version of slope uses “rise over run”. The Departments Metric to English Conversion Committee decided in 1998 to keep this feature of the metric system while returning back to English units. This was done to keep the Departments slope reference more in keeping with today’s accepted standards.”  </a:t>
            </a:r>
          </a:p>
          <a:p>
            <a:pPr marL="0" indent="0" algn="r">
              <a:buNone/>
            </a:pPr>
            <a:endParaRPr lang="en-US" sz="1600" i="1" dirty="0"/>
          </a:p>
          <a:p>
            <a:pPr marL="0" indent="0" algn="r">
              <a:buNone/>
            </a:pPr>
            <a:r>
              <a:rPr lang="en-US" sz="1600" i="1" dirty="0"/>
              <a:t>FL DOT Construction Math</a:t>
            </a:r>
          </a:p>
        </p:txBody>
      </p:sp>
    </p:spTree>
    <p:extLst>
      <p:ext uri="{BB962C8B-B14F-4D97-AF65-F5344CB8AC3E}">
        <p14:creationId xmlns:p14="http://schemas.microsoft.com/office/powerpoint/2010/main" val="945480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700282"/>
            <a:ext cx="7410093" cy="756631"/>
          </a:xfrm>
          <a:solidFill>
            <a:schemeClr val="tx1">
              <a:lumMod val="50000"/>
              <a:lumOff val="50000"/>
            </a:schemeClr>
          </a:solidFill>
        </p:spPr>
        <p:txBody>
          <a:bodyPr>
            <a:normAutofit fontScale="90000"/>
          </a:bodyPr>
          <a:lstStyle/>
          <a:p>
            <a:r>
              <a:rPr lang="en-US" dirty="0"/>
              <a:t>Slope</a:t>
            </a:r>
          </a:p>
        </p:txBody>
      </p:sp>
      <p:pic>
        <p:nvPicPr>
          <p:cNvPr id="8" name="Picture 7"/>
          <p:cNvPicPr>
            <a:picLocks noChangeAspect="1"/>
          </p:cNvPicPr>
          <p:nvPr/>
        </p:nvPicPr>
        <p:blipFill>
          <a:blip r:embed="rId3"/>
          <a:stretch>
            <a:fillRect/>
          </a:stretch>
        </p:blipFill>
        <p:spPr>
          <a:xfrm>
            <a:off x="1388842" y="1501792"/>
            <a:ext cx="7646683" cy="5343220"/>
          </a:xfrm>
          <a:prstGeom prst="rect">
            <a:avLst/>
          </a:prstGeom>
        </p:spPr>
      </p:pic>
      <p:sp>
        <p:nvSpPr>
          <p:cNvPr id="9" name="Oval 8"/>
          <p:cNvSpPr/>
          <p:nvPr/>
        </p:nvSpPr>
        <p:spPr>
          <a:xfrm>
            <a:off x="2120510" y="2018693"/>
            <a:ext cx="583421" cy="359869"/>
          </a:xfrm>
          <a:prstGeom prst="ellipse">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2862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50000"/>
              <a:lumOff val="50000"/>
            </a:schemeClr>
          </a:solidFill>
        </p:spPr>
        <p:txBody>
          <a:bodyPr>
            <a:normAutofit fontScale="90000"/>
          </a:bodyPr>
          <a:lstStyle/>
          <a:p>
            <a:r>
              <a:rPr lang="en-US" sz="4900" dirty="0"/>
              <a:t>Slope </a:t>
            </a:r>
            <a:r>
              <a:rPr lang="en-US" sz="4900" i="1" dirty="0"/>
              <a:t>Examples</a:t>
            </a:r>
            <a:br>
              <a:rPr lang="en-US" i="1" dirty="0"/>
            </a:br>
            <a:r>
              <a:rPr lang="en-US" sz="4000" i="1" dirty="0" err="1"/>
              <a:t>run:rise</a:t>
            </a:r>
            <a:endParaRPr lang="en-US" sz="4000" dirty="0"/>
          </a:p>
        </p:txBody>
      </p:sp>
      <p:sp>
        <p:nvSpPr>
          <p:cNvPr id="3" name="Content Placeholder 2"/>
          <p:cNvSpPr>
            <a:spLocks noGrp="1"/>
          </p:cNvSpPr>
          <p:nvPr>
            <p:ph idx="1"/>
          </p:nvPr>
        </p:nvSpPr>
        <p:spPr>
          <a:xfrm>
            <a:off x="1433586" y="2086371"/>
            <a:ext cx="7486074" cy="4244254"/>
          </a:xfrm>
        </p:spPr>
        <p:txBody>
          <a:bodyPr/>
          <a:lstStyle/>
          <a:p>
            <a:pPr marL="514350" indent="-514350">
              <a:buAutoNum type="arabicPeriod"/>
            </a:pPr>
            <a:r>
              <a:rPr lang="en-US" dirty="0"/>
              <a:t>Run = </a:t>
            </a:r>
            <a:r>
              <a:rPr lang="en-US" dirty="0">
                <a:solidFill>
                  <a:srgbClr val="800000"/>
                </a:solidFill>
              </a:rPr>
              <a:t>?</a:t>
            </a:r>
            <a:r>
              <a:rPr lang="en-US" dirty="0"/>
              <a:t>		Rise = 65ft		slope =  3:1</a:t>
            </a:r>
          </a:p>
          <a:p>
            <a:pPr marL="0" indent="0">
              <a:buNone/>
            </a:pPr>
            <a:r>
              <a:rPr lang="en-US" dirty="0"/>
              <a:t>	Run/65ft = 3/1	R = (65ft) x 3  </a:t>
            </a:r>
            <a:r>
              <a:rPr lang="en-US" b="1" dirty="0"/>
              <a:t>=  </a:t>
            </a:r>
            <a:r>
              <a:rPr lang="en-US" b="1" dirty="0">
                <a:solidFill>
                  <a:srgbClr val="BA0C28"/>
                </a:solidFill>
              </a:rPr>
              <a:t>195</a:t>
            </a:r>
            <a:r>
              <a:rPr lang="en-US" b="1" dirty="0">
                <a:solidFill>
                  <a:srgbClr val="800000"/>
                </a:solidFill>
              </a:rPr>
              <a:t> </a:t>
            </a:r>
            <a:r>
              <a:rPr lang="en-US" b="1" dirty="0" err="1">
                <a:solidFill>
                  <a:srgbClr val="BA0C28"/>
                </a:solidFill>
              </a:rPr>
              <a:t>ft</a:t>
            </a:r>
            <a:r>
              <a:rPr lang="en-US" b="1" dirty="0">
                <a:solidFill>
                  <a:srgbClr val="BA0C28"/>
                </a:solidFill>
              </a:rPr>
              <a:t>	</a:t>
            </a:r>
          </a:p>
          <a:p>
            <a:pPr marL="0" indent="0">
              <a:buNone/>
            </a:pPr>
            <a:endParaRPr lang="en-US" b="1" dirty="0"/>
          </a:p>
          <a:p>
            <a:pPr marL="0" indent="0">
              <a:buNone/>
            </a:pPr>
            <a:r>
              <a:rPr lang="en-US" dirty="0"/>
              <a:t>2.  Run = 42 ft	Rise = 10.5 ft		Slope = ?	42/10.5 =   Slope	=   </a:t>
            </a:r>
            <a:r>
              <a:rPr lang="en-US" b="1" dirty="0">
                <a:solidFill>
                  <a:srgbClr val="BA0C28"/>
                </a:solidFill>
              </a:rPr>
              <a:t>4:1</a:t>
            </a:r>
            <a:r>
              <a:rPr lang="en-US" b="1" dirty="0"/>
              <a:t>	</a:t>
            </a:r>
          </a:p>
        </p:txBody>
      </p:sp>
    </p:spTree>
    <p:extLst>
      <p:ext uri="{BB962C8B-B14F-4D97-AF65-F5344CB8AC3E}">
        <p14:creationId xmlns:p14="http://schemas.microsoft.com/office/powerpoint/2010/main" val="1048000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50000"/>
              <a:lumOff val="50000"/>
            </a:schemeClr>
          </a:solidFill>
        </p:spPr>
        <p:txBody>
          <a:bodyPr>
            <a:normAutofit fontScale="90000"/>
          </a:bodyPr>
          <a:lstStyle/>
          <a:p>
            <a:pPr algn="ctr">
              <a:lnSpc>
                <a:spcPts val="4500"/>
              </a:lnSpc>
            </a:pPr>
            <a:r>
              <a:rPr lang="en-US" dirty="0"/>
              <a:t>Ratio</a:t>
            </a:r>
            <a:br>
              <a:rPr lang="en-US" dirty="0"/>
            </a:br>
            <a:r>
              <a:rPr lang="en-US" dirty="0"/>
              <a:t> Calculation Exercises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#2</a:t>
            </a:r>
          </a:p>
          <a:p>
            <a:pPr marL="0" indent="0" algn="ctr">
              <a:buNone/>
            </a:pPr>
            <a:r>
              <a:rPr lang="en-US" i="1" dirty="0">
                <a:latin typeface="Calisto MT" panose="02040603050505030304" pitchFamily="18" charset="0"/>
              </a:rPr>
              <a:t>(problems 1 &amp; 2)</a:t>
            </a:r>
          </a:p>
          <a:p>
            <a:pPr marL="457200"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1012865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6266" y="625064"/>
            <a:ext cx="7410093" cy="998777"/>
          </a:xfrm>
          <a:solidFill>
            <a:schemeClr val="tx1">
              <a:lumMod val="50000"/>
              <a:lumOff val="50000"/>
            </a:schemeClr>
          </a:solidFill>
        </p:spPr>
        <p:txBody>
          <a:bodyPr anchor="ctr"/>
          <a:lstStyle/>
          <a:p>
            <a:pPr>
              <a:lnSpc>
                <a:spcPts val="2800"/>
              </a:lnSpc>
            </a:pPr>
            <a:r>
              <a:rPr lang="en-US" dirty="0"/>
              <a:t>Solutions to Worksheet #2</a:t>
            </a:r>
            <a:br>
              <a:rPr lang="en-US" dirty="0"/>
            </a:br>
            <a:r>
              <a:rPr lang="en-US" sz="2800" dirty="0"/>
              <a:t>(ratio problems)</a:t>
            </a:r>
          </a:p>
        </p:txBody>
      </p:sp>
      <p:sp>
        <p:nvSpPr>
          <p:cNvPr id="3" name="Content Placeholder 2"/>
          <p:cNvSpPr>
            <a:spLocks noGrp="1"/>
          </p:cNvSpPr>
          <p:nvPr>
            <p:ph idx="1"/>
          </p:nvPr>
        </p:nvSpPr>
        <p:spPr>
          <a:xfrm>
            <a:off x="1337310" y="1748790"/>
            <a:ext cx="7806690" cy="4983480"/>
          </a:xfrm>
        </p:spPr>
        <p:txBody>
          <a:bodyPr/>
          <a:lstStyle/>
          <a:p>
            <a:pPr marL="0" indent="0">
              <a:buNone/>
            </a:pPr>
            <a:r>
              <a:rPr lang="en-US" dirty="0"/>
              <a:t>1.  </a:t>
            </a:r>
          </a:p>
          <a:p>
            <a:pPr marL="0" indent="0">
              <a:buNone/>
            </a:pPr>
            <a:r>
              <a:rPr lang="en-US" sz="3000" dirty="0"/>
              <a:t>Step 1:</a:t>
            </a:r>
            <a:r>
              <a:rPr lang="en-US" dirty="0"/>
              <a:t>  23</a:t>
            </a:r>
            <a:r>
              <a:rPr lang="en-US" sz="2000" dirty="0"/>
              <a:t>lbs </a:t>
            </a:r>
            <a:r>
              <a:rPr lang="en-US" dirty="0"/>
              <a:t>/ 100</a:t>
            </a:r>
            <a:r>
              <a:rPr lang="en-US" sz="2000" dirty="0"/>
              <a:t>gal  </a:t>
            </a:r>
            <a:r>
              <a:rPr lang="en-US" sz="2000" dirty="0">
                <a:solidFill>
                  <a:srgbClr val="800000"/>
                </a:solidFill>
              </a:rPr>
              <a:t>(original amounts) </a:t>
            </a:r>
            <a:r>
              <a:rPr lang="en-US" dirty="0"/>
              <a:t>= </a:t>
            </a:r>
            <a:r>
              <a:rPr lang="en-US" b="1" dirty="0"/>
              <a:t>.23 </a:t>
            </a:r>
            <a:r>
              <a:rPr lang="en-US" sz="2400" dirty="0">
                <a:solidFill>
                  <a:srgbClr val="800000"/>
                </a:solidFill>
              </a:rPr>
              <a:t>(ratio)</a:t>
            </a:r>
            <a:endParaRPr lang="en-US" sz="2000" dirty="0">
              <a:solidFill>
                <a:srgbClr val="800000"/>
              </a:solidFill>
            </a:endParaRPr>
          </a:p>
          <a:p>
            <a:pPr marL="0" indent="0">
              <a:buNone/>
            </a:pPr>
            <a:r>
              <a:rPr lang="en-US" sz="3000" dirty="0"/>
              <a:t>Step 2:  New salt? = 500</a:t>
            </a:r>
            <a:r>
              <a:rPr lang="en-US" sz="2000" dirty="0"/>
              <a:t>gals</a:t>
            </a:r>
            <a:r>
              <a:rPr lang="en-US" dirty="0"/>
              <a:t> x .23 =  </a:t>
            </a:r>
            <a:r>
              <a:rPr lang="en-US" b="1" u="sng" dirty="0">
                <a:solidFill>
                  <a:srgbClr val="800000"/>
                </a:solidFill>
              </a:rPr>
              <a:t>115</a:t>
            </a:r>
            <a:r>
              <a:rPr lang="en-US" sz="2400" b="1" u="sng" dirty="0">
                <a:solidFill>
                  <a:srgbClr val="800000"/>
                </a:solidFill>
              </a:rPr>
              <a:t>lbs</a:t>
            </a:r>
          </a:p>
          <a:p>
            <a:pPr marL="0" indent="0">
              <a:buNone/>
            </a:pPr>
            <a:endParaRPr lang="en-US" sz="2400" b="1" u="sng" dirty="0"/>
          </a:p>
          <a:p>
            <a:pPr marL="0" indent="0">
              <a:buNone/>
            </a:pPr>
            <a:r>
              <a:rPr lang="en-US" dirty="0"/>
              <a:t>2.  </a:t>
            </a:r>
          </a:p>
          <a:p>
            <a:pPr marL="0" indent="0">
              <a:buNone/>
            </a:pPr>
            <a:r>
              <a:rPr lang="en-US" sz="3000" dirty="0"/>
              <a:t>Step 1:</a:t>
            </a:r>
            <a:r>
              <a:rPr lang="en-US" dirty="0"/>
              <a:t>  30</a:t>
            </a:r>
            <a:r>
              <a:rPr lang="en-US" sz="2000" dirty="0"/>
              <a:t>lbs</a:t>
            </a:r>
            <a:r>
              <a:rPr lang="en-US" dirty="0"/>
              <a:t> </a:t>
            </a:r>
            <a:r>
              <a:rPr lang="en-US" sz="2000" dirty="0"/>
              <a:t>(fine) </a:t>
            </a:r>
            <a:r>
              <a:rPr lang="en-US" sz="2800" dirty="0"/>
              <a:t>to </a:t>
            </a:r>
            <a:r>
              <a:rPr lang="en-US" dirty="0"/>
              <a:t>60</a:t>
            </a:r>
            <a:r>
              <a:rPr lang="en-US" sz="2000" dirty="0"/>
              <a:t>lbs</a:t>
            </a:r>
            <a:r>
              <a:rPr lang="en-US" dirty="0"/>
              <a:t> </a:t>
            </a:r>
            <a:r>
              <a:rPr lang="en-US" sz="2000" dirty="0"/>
              <a:t>(coarse) </a:t>
            </a:r>
            <a:endParaRPr lang="en-US" dirty="0"/>
          </a:p>
          <a:p>
            <a:pPr marL="0" indent="0">
              <a:buNone/>
            </a:pPr>
            <a:r>
              <a:rPr lang="en-US" sz="3000" dirty="0"/>
              <a:t>Step 2:</a:t>
            </a:r>
            <a:r>
              <a:rPr lang="en-US" dirty="0"/>
              <a:t>  30</a:t>
            </a:r>
            <a:r>
              <a:rPr lang="en-US" sz="2000" dirty="0"/>
              <a:t>lbs</a:t>
            </a:r>
            <a:r>
              <a:rPr lang="en-US" dirty="0"/>
              <a:t>/60</a:t>
            </a:r>
            <a:r>
              <a:rPr lang="en-US" sz="2000" dirty="0"/>
              <a:t>lbs </a:t>
            </a:r>
            <a:r>
              <a:rPr lang="en-US" dirty="0"/>
              <a:t>=  </a:t>
            </a:r>
            <a:r>
              <a:rPr lang="en-US" b="1" u="sng" dirty="0"/>
              <a:t>.50 </a:t>
            </a:r>
            <a:r>
              <a:rPr lang="en-US" b="1" dirty="0"/>
              <a:t>     </a:t>
            </a:r>
            <a:r>
              <a:rPr lang="en-US" dirty="0">
                <a:solidFill>
                  <a:srgbClr val="800000"/>
                </a:solidFill>
              </a:rPr>
              <a:t>OR   </a:t>
            </a:r>
            <a:r>
              <a:rPr lang="en-US" dirty="0"/>
              <a:t> 1</a:t>
            </a:r>
            <a:r>
              <a:rPr lang="en-US" sz="2000" dirty="0"/>
              <a:t>lb </a:t>
            </a:r>
            <a:r>
              <a:rPr lang="en-US" dirty="0"/>
              <a:t>: 2</a:t>
            </a:r>
            <a:r>
              <a:rPr lang="en-US" sz="2000" dirty="0"/>
              <a:t>lbs   </a:t>
            </a:r>
            <a:endParaRPr lang="en-US" sz="3000" dirty="0"/>
          </a:p>
        </p:txBody>
      </p:sp>
    </p:spTree>
    <p:extLst>
      <p:ext uri="{BB962C8B-B14F-4D97-AF65-F5344CB8AC3E}">
        <p14:creationId xmlns:p14="http://schemas.microsoft.com/office/powerpoint/2010/main" val="2796284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797727"/>
          </a:xfrm>
          <a:solidFill>
            <a:schemeClr val="tx1">
              <a:lumMod val="50000"/>
              <a:lumOff val="50000"/>
            </a:schemeClr>
          </a:solidFill>
        </p:spPr>
        <p:txBody>
          <a:bodyPr/>
          <a:lstStyle/>
          <a:p>
            <a:r>
              <a:rPr lang="en-US" dirty="0"/>
              <a:t>Fractions</a:t>
            </a:r>
          </a:p>
        </p:txBody>
      </p:sp>
      <p:sp>
        <p:nvSpPr>
          <p:cNvPr id="3" name="Content Placeholder 2"/>
          <p:cNvSpPr>
            <a:spLocks noGrp="1"/>
          </p:cNvSpPr>
          <p:nvPr>
            <p:ph idx="1"/>
          </p:nvPr>
        </p:nvSpPr>
        <p:spPr>
          <a:xfrm>
            <a:off x="1197967" y="1652983"/>
            <a:ext cx="7863840" cy="5127961"/>
          </a:xfrm>
        </p:spPr>
        <p:txBody>
          <a:bodyPr/>
          <a:lstStyle/>
          <a:p>
            <a:pPr marL="0" indent="0">
              <a:buNone/>
            </a:pPr>
            <a:r>
              <a:rPr lang="en-US" sz="2800" dirty="0"/>
              <a:t>… </a:t>
            </a:r>
            <a:r>
              <a:rPr lang="en-US" dirty="0"/>
              <a:t>represent part or parts of a whole</a:t>
            </a:r>
          </a:p>
          <a:p>
            <a:pPr marL="0" indent="0">
              <a:buNone/>
            </a:pPr>
            <a:endParaRPr lang="en-US" sz="900" dirty="0"/>
          </a:p>
          <a:p>
            <a:pPr lvl="1">
              <a:buFont typeface="Arial" panose="020B0604020202020204" pitchFamily="34" charset="0"/>
              <a:buChar char="•"/>
            </a:pPr>
            <a:r>
              <a:rPr lang="en-US" sz="2400" dirty="0"/>
              <a:t>Examples ½  ¼ ¾ etc.</a:t>
            </a:r>
          </a:p>
          <a:p>
            <a:pPr lvl="1">
              <a:buFont typeface="Arial" panose="020B0604020202020204" pitchFamily="34" charset="0"/>
              <a:buChar char="•"/>
            </a:pPr>
            <a:r>
              <a:rPr lang="en-US" sz="2400" dirty="0"/>
              <a:t>Top number is called the </a:t>
            </a:r>
            <a:r>
              <a:rPr lang="en-US" sz="2400" b="1" u="sng" dirty="0">
                <a:solidFill>
                  <a:srgbClr val="800000"/>
                </a:solidFill>
              </a:rPr>
              <a:t>numerator</a:t>
            </a:r>
          </a:p>
          <a:p>
            <a:pPr lvl="1">
              <a:buFont typeface="Arial" panose="020B0604020202020204" pitchFamily="34" charset="0"/>
              <a:buChar char="•"/>
            </a:pPr>
            <a:r>
              <a:rPr lang="en-US" sz="2400" dirty="0"/>
              <a:t>Bottom number is the </a:t>
            </a:r>
            <a:r>
              <a:rPr lang="en-US" sz="2400" b="1" u="sng" dirty="0">
                <a:solidFill>
                  <a:srgbClr val="800000"/>
                </a:solidFill>
              </a:rPr>
              <a:t>denominator</a:t>
            </a:r>
          </a:p>
          <a:p>
            <a:pPr lvl="1">
              <a:buFont typeface="Arial" panose="020B0604020202020204" pitchFamily="34" charset="0"/>
              <a:buChar char="•"/>
            </a:pPr>
            <a:r>
              <a:rPr lang="en-US" sz="2400" dirty="0"/>
              <a:t>Adding or subtracting fractions requires a common denominator </a:t>
            </a:r>
            <a:r>
              <a:rPr lang="en-US" sz="2400" dirty="0">
                <a:solidFill>
                  <a:srgbClr val="800000"/>
                </a:solidFill>
              </a:rPr>
              <a:t>(the same number on the bottom)</a:t>
            </a:r>
            <a:endParaRPr lang="en-US" sz="2400" dirty="0"/>
          </a:p>
          <a:p>
            <a:pPr lvl="1">
              <a:buFont typeface="Arial" panose="020B0604020202020204" pitchFamily="34" charset="0"/>
              <a:buChar char="•"/>
            </a:pPr>
            <a:r>
              <a:rPr lang="en-US" sz="2400" dirty="0"/>
              <a:t>Multiplication and division does not require a common denominator </a:t>
            </a:r>
            <a:r>
              <a:rPr lang="en-US" sz="2400" dirty="0">
                <a:solidFill>
                  <a:srgbClr val="800000"/>
                </a:solidFill>
              </a:rPr>
              <a:t>(number on the bottom can be different)</a:t>
            </a:r>
          </a:p>
          <a:p>
            <a:pPr lvl="1">
              <a:buFont typeface="Arial" panose="020B0604020202020204" pitchFamily="34" charset="0"/>
              <a:buChar char="•"/>
            </a:pPr>
            <a:r>
              <a:rPr lang="en-US" sz="2400" dirty="0"/>
              <a:t>1			2		3		4</a:t>
            </a:r>
          </a:p>
          <a:p>
            <a:pPr marL="457200" lvl="1" indent="0">
              <a:buNone/>
            </a:pPr>
            <a:r>
              <a:rPr lang="en-US" sz="2400" dirty="0"/>
              <a:t>    2			4		6		8</a:t>
            </a:r>
          </a:p>
        </p:txBody>
      </p:sp>
      <p:cxnSp>
        <p:nvCxnSpPr>
          <p:cNvPr id="5" name="Straight Connector 4"/>
          <p:cNvCxnSpPr/>
          <p:nvPr/>
        </p:nvCxnSpPr>
        <p:spPr>
          <a:xfrm>
            <a:off x="1972638" y="5774076"/>
            <a:ext cx="32877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049712" y="5762089"/>
            <a:ext cx="32877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3943564" y="5774076"/>
            <a:ext cx="32877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4888787" y="5774076"/>
            <a:ext cx="328773"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Equal 9"/>
          <p:cNvSpPr/>
          <p:nvPr/>
        </p:nvSpPr>
        <p:spPr>
          <a:xfrm>
            <a:off x="2429613" y="5643979"/>
            <a:ext cx="465527"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1" name="Equal 10"/>
          <p:cNvSpPr/>
          <p:nvPr/>
        </p:nvSpPr>
        <p:spPr>
          <a:xfrm>
            <a:off x="3533057" y="5655966"/>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2" name="Equal 11"/>
          <p:cNvSpPr/>
          <p:nvPr/>
        </p:nvSpPr>
        <p:spPr>
          <a:xfrm>
            <a:off x="4400539" y="5655966"/>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25470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50000"/>
              <a:lumOff val="50000"/>
            </a:schemeClr>
          </a:solidFill>
        </p:spPr>
        <p:txBody>
          <a:bodyPr/>
          <a:lstStyle/>
          <a:p>
            <a:r>
              <a:rPr lang="en-US" sz="4000" dirty="0"/>
              <a:t>Finding the Common Denominator</a:t>
            </a:r>
          </a:p>
        </p:txBody>
      </p:sp>
      <p:pic>
        <p:nvPicPr>
          <p:cNvPr id="1029" name="Picture 5" descr="1/3"/>
          <p:cNvPicPr>
            <a:picLocks noGrp="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14504" y="3015466"/>
            <a:ext cx="1057275" cy="105727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1/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4831" y="3015466"/>
            <a:ext cx="1066800" cy="1057276"/>
          </a:xfrm>
          <a:prstGeom prst="rect">
            <a:avLst/>
          </a:prstGeom>
          <a:noFill/>
          <a:extLst>
            <a:ext uri="{909E8E84-426E-40DD-AFC4-6F175D3DCCD1}">
              <a14:hiddenFill xmlns:a14="http://schemas.microsoft.com/office/drawing/2010/main">
                <a:solidFill>
                  <a:srgbClr val="FFFFFF"/>
                </a:solidFill>
              </a14:hiddenFill>
            </a:ext>
          </a:extLst>
        </p:spPr>
      </p:pic>
      <p:sp>
        <p:nvSpPr>
          <p:cNvPr id="5" name="Plus 4"/>
          <p:cNvSpPr/>
          <p:nvPr/>
        </p:nvSpPr>
        <p:spPr>
          <a:xfrm>
            <a:off x="3514979" y="3241015"/>
            <a:ext cx="584409" cy="49877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982912" y="2373330"/>
            <a:ext cx="5322014" cy="369332"/>
          </a:xfrm>
          <a:prstGeom prst="rect">
            <a:avLst/>
          </a:prstGeom>
          <a:noFill/>
        </p:spPr>
        <p:txBody>
          <a:bodyPr wrap="square" rtlCol="0">
            <a:spAutoFit/>
          </a:bodyPr>
          <a:lstStyle/>
          <a:p>
            <a:r>
              <a:rPr lang="en-US" dirty="0"/>
              <a:t>     1/6 		      + 		1/3</a:t>
            </a:r>
          </a:p>
        </p:txBody>
      </p:sp>
      <p:sp>
        <p:nvSpPr>
          <p:cNvPr id="7" name="TextBox 6"/>
          <p:cNvSpPr txBox="1"/>
          <p:nvPr/>
        </p:nvSpPr>
        <p:spPr>
          <a:xfrm>
            <a:off x="1839074" y="4520628"/>
            <a:ext cx="3493214" cy="646331"/>
          </a:xfrm>
          <a:prstGeom prst="rect">
            <a:avLst/>
          </a:prstGeom>
          <a:noFill/>
        </p:spPr>
        <p:txBody>
          <a:bodyPr wrap="square" rtlCol="0">
            <a:spAutoFit/>
          </a:bodyPr>
          <a:lstStyle/>
          <a:p>
            <a:r>
              <a:rPr lang="en-US" dirty="0"/>
              <a:t>Multiples of 6:  </a:t>
            </a:r>
            <a:r>
              <a:rPr lang="en-US" dirty="0">
                <a:solidFill>
                  <a:srgbClr val="0070C0"/>
                </a:solidFill>
              </a:rPr>
              <a:t>6,</a:t>
            </a:r>
            <a:r>
              <a:rPr lang="en-US" dirty="0"/>
              <a:t> </a:t>
            </a:r>
            <a:r>
              <a:rPr lang="en-US" dirty="0">
                <a:solidFill>
                  <a:srgbClr val="00B050"/>
                </a:solidFill>
              </a:rPr>
              <a:t>12</a:t>
            </a:r>
            <a:r>
              <a:rPr lang="en-US" dirty="0"/>
              <a:t>, </a:t>
            </a:r>
            <a:r>
              <a:rPr lang="en-US" dirty="0">
                <a:solidFill>
                  <a:schemeClr val="accent6">
                    <a:lumMod val="50000"/>
                  </a:schemeClr>
                </a:solidFill>
              </a:rPr>
              <a:t>18</a:t>
            </a:r>
            <a:r>
              <a:rPr lang="en-US" dirty="0"/>
              <a:t>, 24…</a:t>
            </a:r>
          </a:p>
          <a:p>
            <a:r>
              <a:rPr lang="en-US" dirty="0"/>
              <a:t>Multiples of 3:   3, </a:t>
            </a:r>
            <a:r>
              <a:rPr lang="en-US" dirty="0">
                <a:solidFill>
                  <a:srgbClr val="0070C0"/>
                </a:solidFill>
              </a:rPr>
              <a:t>6</a:t>
            </a:r>
            <a:r>
              <a:rPr lang="en-US" dirty="0"/>
              <a:t>, 9, </a:t>
            </a:r>
            <a:r>
              <a:rPr lang="en-US" dirty="0">
                <a:solidFill>
                  <a:srgbClr val="00B050"/>
                </a:solidFill>
              </a:rPr>
              <a:t>12</a:t>
            </a:r>
            <a:r>
              <a:rPr lang="en-US" dirty="0"/>
              <a:t>, 15, </a:t>
            </a:r>
            <a:r>
              <a:rPr lang="en-US" dirty="0">
                <a:solidFill>
                  <a:schemeClr val="accent6">
                    <a:lumMod val="50000"/>
                  </a:schemeClr>
                </a:solidFill>
              </a:rPr>
              <a:t>18</a:t>
            </a:r>
            <a:r>
              <a:rPr lang="en-US" dirty="0"/>
              <a:t>… </a:t>
            </a:r>
          </a:p>
        </p:txBody>
      </p:sp>
      <p:sp>
        <p:nvSpPr>
          <p:cNvPr id="13" name="TextBox 12"/>
          <p:cNvSpPr txBox="1"/>
          <p:nvPr/>
        </p:nvSpPr>
        <p:spPr>
          <a:xfrm>
            <a:off x="5423042" y="4520627"/>
            <a:ext cx="3195263" cy="646331"/>
          </a:xfrm>
          <a:prstGeom prst="rect">
            <a:avLst/>
          </a:prstGeom>
          <a:noFill/>
        </p:spPr>
        <p:txBody>
          <a:bodyPr wrap="square" rtlCol="0">
            <a:spAutoFit/>
          </a:bodyPr>
          <a:lstStyle/>
          <a:p>
            <a:r>
              <a:rPr lang="en-US" dirty="0"/>
              <a:t>What multiples do they share or have in </a:t>
            </a:r>
            <a:r>
              <a:rPr lang="en-US" i="1" dirty="0">
                <a:solidFill>
                  <a:srgbClr val="800000"/>
                </a:solidFill>
              </a:rPr>
              <a:t>common</a:t>
            </a:r>
            <a:r>
              <a:rPr lang="en-US" i="1" dirty="0"/>
              <a:t>?</a:t>
            </a:r>
            <a:endParaRPr lang="en-US" dirty="0"/>
          </a:p>
        </p:txBody>
      </p:sp>
      <p:sp>
        <p:nvSpPr>
          <p:cNvPr id="8" name="TextBox 7"/>
          <p:cNvSpPr txBox="1"/>
          <p:nvPr/>
        </p:nvSpPr>
        <p:spPr>
          <a:xfrm>
            <a:off x="1637465" y="5373652"/>
            <a:ext cx="6811352" cy="954107"/>
          </a:xfrm>
          <a:prstGeom prst="rect">
            <a:avLst/>
          </a:prstGeom>
          <a:noFill/>
        </p:spPr>
        <p:txBody>
          <a:bodyPr wrap="none" rtlCol="0">
            <a:spAutoFit/>
          </a:bodyPr>
          <a:lstStyle/>
          <a:p>
            <a:pPr algn="ctr"/>
            <a:r>
              <a:rPr lang="en-US" sz="2800" dirty="0"/>
              <a:t>The </a:t>
            </a:r>
            <a:r>
              <a:rPr lang="en-US" sz="2800" i="1" dirty="0"/>
              <a:t>LEAST or LOWEST Common Denominator </a:t>
            </a:r>
          </a:p>
          <a:p>
            <a:pPr algn="ctr"/>
            <a:r>
              <a:rPr lang="en-US" sz="2800" i="1" dirty="0"/>
              <a:t>the for the fractions above is </a:t>
            </a:r>
            <a:r>
              <a:rPr lang="en-US" sz="2800" b="1" i="1" dirty="0">
                <a:solidFill>
                  <a:srgbClr val="800000"/>
                </a:solidFill>
              </a:rPr>
              <a:t>6</a:t>
            </a:r>
            <a:endParaRPr lang="en-US" sz="2800" b="1" dirty="0">
              <a:solidFill>
                <a:srgbClr val="800000"/>
              </a:solidFill>
            </a:endParaRPr>
          </a:p>
        </p:txBody>
      </p:sp>
    </p:spTree>
    <p:extLst>
      <p:ext uri="{BB962C8B-B14F-4D97-AF65-F5344CB8AC3E}">
        <p14:creationId xmlns:p14="http://schemas.microsoft.com/office/powerpoint/2010/main" val="3693933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85000"/>
            </a:schemeClr>
          </a:solidFill>
        </p:spPr>
        <p:txBody>
          <a:bodyPr/>
          <a:lstStyle/>
          <a:p>
            <a:pPr algn="ctr"/>
            <a:r>
              <a:rPr lang="en-US" sz="4800" dirty="0"/>
              <a:t>Learning outcomes</a:t>
            </a:r>
            <a:endParaRPr lang="en-US" sz="4800" dirty="0">
              <a:solidFill>
                <a:srgbClr val="CC0000"/>
              </a:solidFill>
            </a:endParaRPr>
          </a:p>
        </p:txBody>
      </p:sp>
      <p:sp>
        <p:nvSpPr>
          <p:cNvPr id="3" name="Content Placeholder 2"/>
          <p:cNvSpPr>
            <a:spLocks noGrp="1"/>
          </p:cNvSpPr>
          <p:nvPr>
            <p:ph idx="1"/>
          </p:nvPr>
        </p:nvSpPr>
        <p:spPr/>
        <p:txBody>
          <a:bodyPr/>
          <a:lstStyle/>
          <a:p>
            <a:pPr marL="0" indent="0">
              <a:buNone/>
            </a:pPr>
            <a:r>
              <a:rPr lang="en-US" dirty="0">
                <a:solidFill>
                  <a:srgbClr val="002060"/>
                </a:solidFill>
              </a:rPr>
              <a:t>At the end of this class you will be able to identify your ability to</a:t>
            </a:r>
          </a:p>
          <a:p>
            <a:pPr lvl="1">
              <a:buFont typeface="Arial" panose="020B0604020202020204" pitchFamily="34" charset="0"/>
              <a:buChar char="•"/>
            </a:pPr>
            <a:r>
              <a:rPr lang="en-US" sz="2400" dirty="0"/>
              <a:t>Understand order of operations</a:t>
            </a:r>
          </a:p>
          <a:p>
            <a:pPr lvl="1">
              <a:buFont typeface="Arial" panose="020B0604020202020204" pitchFamily="34" charset="0"/>
              <a:buChar char="•"/>
            </a:pPr>
            <a:r>
              <a:rPr lang="en-US" sz="2400" dirty="0"/>
              <a:t>Perform basic math operations</a:t>
            </a:r>
          </a:p>
          <a:p>
            <a:pPr lvl="1">
              <a:buFont typeface="Arial" panose="020B0604020202020204" pitchFamily="34" charset="0"/>
              <a:buChar char="•"/>
            </a:pPr>
            <a:r>
              <a:rPr lang="en-US" sz="2400" dirty="0"/>
              <a:t>Calculate fractions &amp; ratios</a:t>
            </a:r>
          </a:p>
          <a:p>
            <a:pPr lvl="1">
              <a:buFont typeface="Arial" panose="020B0604020202020204" pitchFamily="34" charset="0"/>
              <a:buChar char="•"/>
            </a:pPr>
            <a:r>
              <a:rPr lang="en-US" sz="2400" dirty="0"/>
              <a:t>Convert units of measure</a:t>
            </a:r>
          </a:p>
          <a:p>
            <a:pPr lvl="1">
              <a:buFont typeface="Arial" panose="020B0604020202020204" pitchFamily="34" charset="0"/>
              <a:buChar char="•"/>
            </a:pPr>
            <a:r>
              <a:rPr lang="en-US" sz="2400" dirty="0"/>
              <a:t>Calculate unit weight</a:t>
            </a:r>
          </a:p>
          <a:p>
            <a:pPr lvl="1">
              <a:buFont typeface="Arial" panose="020B0604020202020204" pitchFamily="34" charset="0"/>
              <a:buChar char="•"/>
            </a:pPr>
            <a:r>
              <a:rPr lang="en-US" sz="2400" dirty="0"/>
              <a:t>Perform area and volume calculations</a:t>
            </a:r>
          </a:p>
        </p:txBody>
      </p:sp>
    </p:spTree>
    <p:extLst>
      <p:ext uri="{BB962C8B-B14F-4D97-AF65-F5344CB8AC3E}">
        <p14:creationId xmlns:p14="http://schemas.microsoft.com/office/powerpoint/2010/main" val="77949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50000"/>
              <a:lumOff val="50000"/>
            </a:schemeClr>
          </a:solidFill>
        </p:spPr>
        <p:txBody>
          <a:bodyPr/>
          <a:lstStyle/>
          <a:p>
            <a:r>
              <a:rPr lang="en-US" sz="4000" dirty="0"/>
              <a:t>Finding the Common Denominator</a:t>
            </a:r>
          </a:p>
        </p:txBody>
      </p:sp>
      <p:pic>
        <p:nvPicPr>
          <p:cNvPr id="1031" name="Picture 7" descr="1/6"/>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4831" y="3015465"/>
            <a:ext cx="1066800" cy="1108065"/>
          </a:xfrm>
          <a:prstGeom prst="rect">
            <a:avLst/>
          </a:prstGeom>
          <a:noFill/>
          <a:extLst>
            <a:ext uri="{909E8E84-426E-40DD-AFC4-6F175D3DCCD1}">
              <a14:hiddenFill xmlns:a14="http://schemas.microsoft.com/office/drawing/2010/main">
                <a:solidFill>
                  <a:srgbClr val="FFFFFF"/>
                </a:solidFill>
              </a14:hiddenFill>
            </a:ext>
          </a:extLst>
        </p:spPr>
      </p:pic>
      <p:sp>
        <p:nvSpPr>
          <p:cNvPr id="5" name="Plus 4"/>
          <p:cNvSpPr/>
          <p:nvPr/>
        </p:nvSpPr>
        <p:spPr>
          <a:xfrm>
            <a:off x="3514979" y="3241015"/>
            <a:ext cx="584409" cy="49877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181949" y="2373330"/>
            <a:ext cx="6266867" cy="369332"/>
          </a:xfrm>
          <a:prstGeom prst="rect">
            <a:avLst/>
          </a:prstGeom>
          <a:noFill/>
        </p:spPr>
        <p:txBody>
          <a:bodyPr wrap="square" rtlCol="0">
            <a:noAutofit/>
          </a:bodyPr>
          <a:lstStyle/>
          <a:p>
            <a:r>
              <a:rPr lang="en-US" dirty="0"/>
              <a:t>     1/6 		      + 	     2/6			=		    3/6	</a:t>
            </a:r>
          </a:p>
        </p:txBody>
      </p:sp>
      <p:pic>
        <p:nvPicPr>
          <p:cNvPr id="2054" name="Picture 6" descr="2/6"/>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4509741" y="3056731"/>
            <a:ext cx="10668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3/6"/>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97202" y="3066255"/>
            <a:ext cx="1066800" cy="1057276"/>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6154220" y="3326017"/>
            <a:ext cx="534257" cy="413776"/>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pic>
        <p:nvPicPr>
          <p:cNvPr id="2058" name="Picture 10" descr="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89221" y="5149857"/>
            <a:ext cx="1085850" cy="1076326"/>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5781" y="5149857"/>
            <a:ext cx="1085850" cy="108585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03129" y="5149857"/>
            <a:ext cx="1085850" cy="1085850"/>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2078750" y="4396333"/>
            <a:ext cx="6266867" cy="369332"/>
          </a:xfrm>
          <a:prstGeom prst="rect">
            <a:avLst/>
          </a:prstGeom>
          <a:noFill/>
        </p:spPr>
        <p:txBody>
          <a:bodyPr wrap="square" rtlCol="0">
            <a:noAutofit/>
          </a:bodyPr>
          <a:lstStyle/>
          <a:p>
            <a:r>
              <a:rPr lang="en-US" dirty="0"/>
              <a:t>   3/18 		      + 	      6/18			=		    9/18	</a:t>
            </a:r>
          </a:p>
        </p:txBody>
      </p:sp>
    </p:spTree>
    <p:extLst>
      <p:ext uri="{BB962C8B-B14F-4D97-AF65-F5344CB8AC3E}">
        <p14:creationId xmlns:p14="http://schemas.microsoft.com/office/powerpoint/2010/main" val="1639820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5890" y="815340"/>
            <a:ext cx="7410093" cy="731837"/>
          </a:xfrm>
          <a:solidFill>
            <a:schemeClr val="tx1">
              <a:lumMod val="50000"/>
              <a:lumOff val="50000"/>
            </a:schemeClr>
          </a:solidFill>
        </p:spPr>
        <p:txBody>
          <a:bodyPr>
            <a:normAutofit fontScale="90000"/>
          </a:bodyPr>
          <a:lstStyle/>
          <a:p>
            <a:r>
              <a:rPr lang="en-US" dirty="0"/>
              <a:t>Fraction examples</a:t>
            </a:r>
          </a:p>
        </p:txBody>
      </p:sp>
      <p:sp>
        <p:nvSpPr>
          <p:cNvPr id="3" name="Content Placeholder 2"/>
          <p:cNvSpPr>
            <a:spLocks noGrp="1"/>
          </p:cNvSpPr>
          <p:nvPr>
            <p:ph idx="1"/>
          </p:nvPr>
        </p:nvSpPr>
        <p:spPr>
          <a:xfrm>
            <a:off x="1405890" y="1725930"/>
            <a:ext cx="7511342" cy="4960620"/>
          </a:xfrm>
        </p:spPr>
        <p:txBody>
          <a:bodyPr>
            <a:normAutofit fontScale="92500" lnSpcReduction="20000"/>
          </a:bodyPr>
          <a:lstStyle/>
          <a:p>
            <a:pPr marL="0" indent="0" algn="ctr">
              <a:buNone/>
            </a:pPr>
            <a:r>
              <a:rPr lang="en-US" dirty="0"/>
              <a:t>Addition example</a:t>
            </a:r>
          </a:p>
          <a:p>
            <a:pPr marL="457200" lvl="1" indent="0" algn="ctr">
              <a:buNone/>
            </a:pPr>
            <a:r>
              <a:rPr lang="en-US" dirty="0"/>
              <a:t>1/2 + 1/4 </a:t>
            </a:r>
          </a:p>
          <a:p>
            <a:pPr marL="57150" indent="0">
              <a:buNone/>
            </a:pPr>
            <a:endParaRPr lang="en-US" b="1" dirty="0"/>
          </a:p>
          <a:p>
            <a:pPr marL="57150" indent="0">
              <a:buNone/>
            </a:pPr>
            <a:r>
              <a:rPr lang="en-US" b="1" dirty="0"/>
              <a:t>Step 1:</a:t>
            </a:r>
            <a:r>
              <a:rPr lang="en-US" dirty="0"/>
              <a:t>  create common denominator</a:t>
            </a:r>
          </a:p>
          <a:p>
            <a:pPr marL="57150" indent="0">
              <a:buNone/>
            </a:pPr>
            <a:r>
              <a:rPr lang="en-US" dirty="0"/>
              <a:t> 2 · 1       1			2       1</a:t>
            </a:r>
          </a:p>
          <a:p>
            <a:pPr marL="57150" indent="0">
              <a:buNone/>
            </a:pPr>
            <a:r>
              <a:rPr lang="en-US" dirty="0"/>
              <a:t> 2 · 2       4			4       4</a:t>
            </a:r>
          </a:p>
          <a:p>
            <a:pPr marL="0" indent="0">
              <a:buNone/>
            </a:pPr>
            <a:r>
              <a:rPr lang="en-US" b="1" dirty="0"/>
              <a:t>Step 2:</a:t>
            </a:r>
            <a:r>
              <a:rPr lang="en-US" dirty="0"/>
              <a:t>  add numerators</a:t>
            </a:r>
          </a:p>
          <a:p>
            <a:pPr marL="0" indent="0">
              <a:buNone/>
            </a:pPr>
            <a:r>
              <a:rPr lang="en-US" dirty="0"/>
              <a:t>     2     1            </a:t>
            </a:r>
          </a:p>
          <a:p>
            <a:pPr marL="0" indent="0">
              <a:buNone/>
            </a:pPr>
            <a:r>
              <a:rPr lang="en-US" dirty="0"/>
              <a:t>        4</a:t>
            </a:r>
          </a:p>
          <a:p>
            <a:pPr marL="0" indent="0">
              <a:buNone/>
            </a:pPr>
            <a:r>
              <a:rPr lang="en-US" dirty="0"/>
              <a:t>     </a:t>
            </a:r>
          </a:p>
          <a:p>
            <a:pPr marL="0" indent="0">
              <a:buNone/>
            </a:pPr>
            <a:endParaRPr lang="en-US" dirty="0"/>
          </a:p>
        </p:txBody>
      </p:sp>
      <p:cxnSp>
        <p:nvCxnSpPr>
          <p:cNvPr id="5" name="Straight Connector 4"/>
          <p:cNvCxnSpPr/>
          <p:nvPr/>
        </p:nvCxnSpPr>
        <p:spPr>
          <a:xfrm>
            <a:off x="1607299" y="3931920"/>
            <a:ext cx="83872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895600" y="3952716"/>
            <a:ext cx="411480"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Plus 8"/>
          <p:cNvSpPr/>
          <p:nvPr/>
        </p:nvSpPr>
        <p:spPr>
          <a:xfrm>
            <a:off x="2497455" y="3810000"/>
            <a:ext cx="308610" cy="25146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Equal 9"/>
          <p:cNvSpPr/>
          <p:nvPr/>
        </p:nvSpPr>
        <p:spPr>
          <a:xfrm>
            <a:off x="3537585" y="3815556"/>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p:cNvCxnSpPr/>
          <p:nvPr/>
        </p:nvCxnSpPr>
        <p:spPr>
          <a:xfrm>
            <a:off x="4143375" y="3952716"/>
            <a:ext cx="4114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5006444" y="3979386"/>
            <a:ext cx="411480"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Plus 12"/>
          <p:cNvSpPr/>
          <p:nvPr/>
        </p:nvSpPr>
        <p:spPr>
          <a:xfrm>
            <a:off x="4616679" y="3800316"/>
            <a:ext cx="308610" cy="25146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Plus 13"/>
          <p:cNvSpPr/>
          <p:nvPr/>
        </p:nvSpPr>
        <p:spPr>
          <a:xfrm>
            <a:off x="2137410" y="4919255"/>
            <a:ext cx="308610" cy="251460"/>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1851660" y="5308327"/>
            <a:ext cx="1043940" cy="0"/>
          </a:xfrm>
          <a:prstGeom prst="line">
            <a:avLst/>
          </a:prstGeom>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091590" y="5043804"/>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a:spLocks noChangeAspect="1"/>
          </p:cNvSpPr>
          <p:nvPr/>
        </p:nvSpPr>
        <p:spPr>
          <a:xfrm>
            <a:off x="3729990" y="4835762"/>
            <a:ext cx="994410" cy="1165860"/>
          </a:xfrm>
          <a:prstGeom prst="rect">
            <a:avLst/>
          </a:prstGeom>
          <a:solidFill>
            <a:schemeClr val="accent6">
              <a:lumMod val="20000"/>
              <a:lumOff val="80000"/>
            </a:schemeClr>
          </a:solidFill>
          <a:ln w="38100"/>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US" sz="3200" dirty="0">
                <a:solidFill>
                  <a:schemeClr val="tx1"/>
                </a:solidFill>
              </a:rPr>
              <a:t>3</a:t>
            </a:r>
          </a:p>
          <a:p>
            <a:pPr algn="ctr"/>
            <a:r>
              <a:rPr lang="en-US" sz="3200" dirty="0">
                <a:solidFill>
                  <a:schemeClr val="tx1"/>
                </a:solidFill>
              </a:rPr>
              <a:t>4</a:t>
            </a:r>
          </a:p>
          <a:p>
            <a:pPr algn="ctr"/>
            <a:endParaRPr lang="en-US" dirty="0">
              <a:solidFill>
                <a:schemeClr val="tx1"/>
              </a:solidFill>
            </a:endParaRPr>
          </a:p>
        </p:txBody>
      </p:sp>
      <p:cxnSp>
        <p:nvCxnSpPr>
          <p:cNvPr id="22" name="Straight Connector 21"/>
          <p:cNvCxnSpPr/>
          <p:nvPr/>
        </p:nvCxnSpPr>
        <p:spPr>
          <a:xfrm>
            <a:off x="4050030" y="5768340"/>
            <a:ext cx="35433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320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6514" y="815341"/>
            <a:ext cx="7410093" cy="878272"/>
          </a:xfrm>
          <a:solidFill>
            <a:schemeClr val="tx1">
              <a:lumMod val="50000"/>
              <a:lumOff val="50000"/>
            </a:schemeClr>
          </a:solidFill>
        </p:spPr>
        <p:txBody>
          <a:bodyPr/>
          <a:lstStyle/>
          <a:p>
            <a:r>
              <a:rPr lang="en-US" dirty="0"/>
              <a:t>Fraction examples</a:t>
            </a:r>
          </a:p>
        </p:txBody>
      </p:sp>
      <p:sp>
        <p:nvSpPr>
          <p:cNvPr id="3" name="Content Placeholder 2"/>
          <p:cNvSpPr>
            <a:spLocks noGrp="1"/>
          </p:cNvSpPr>
          <p:nvPr>
            <p:ph idx="1"/>
          </p:nvPr>
        </p:nvSpPr>
        <p:spPr>
          <a:xfrm>
            <a:off x="1405890" y="1725930"/>
            <a:ext cx="7511342" cy="4960620"/>
          </a:xfrm>
        </p:spPr>
        <p:txBody>
          <a:bodyPr>
            <a:normAutofit lnSpcReduction="10000"/>
          </a:bodyPr>
          <a:lstStyle/>
          <a:p>
            <a:pPr marL="0" indent="0" algn="ctr">
              <a:buNone/>
            </a:pPr>
            <a:r>
              <a:rPr lang="en-US" dirty="0"/>
              <a:t>Subtraction example</a:t>
            </a:r>
          </a:p>
          <a:p>
            <a:pPr marL="457200" lvl="1" indent="0" algn="ctr">
              <a:buNone/>
            </a:pPr>
            <a:r>
              <a:rPr lang="en-US" dirty="0"/>
              <a:t>1/2 - 1/4 </a:t>
            </a:r>
          </a:p>
          <a:p>
            <a:pPr marL="57150" indent="0">
              <a:buNone/>
            </a:pPr>
            <a:r>
              <a:rPr lang="en-US" b="1" dirty="0"/>
              <a:t>Step 1:</a:t>
            </a:r>
            <a:r>
              <a:rPr lang="en-US" dirty="0"/>
              <a:t>  create common denominator</a:t>
            </a:r>
          </a:p>
          <a:p>
            <a:pPr marL="57150" indent="0">
              <a:buNone/>
            </a:pPr>
            <a:r>
              <a:rPr lang="en-US" dirty="0"/>
              <a:t> 2 · 1       1			2       1</a:t>
            </a:r>
          </a:p>
          <a:p>
            <a:pPr marL="57150" indent="0">
              <a:buNone/>
            </a:pPr>
            <a:r>
              <a:rPr lang="en-US" dirty="0"/>
              <a:t> 2 · 2       4			4       4</a:t>
            </a:r>
          </a:p>
          <a:p>
            <a:pPr marL="0" indent="0">
              <a:buNone/>
            </a:pPr>
            <a:r>
              <a:rPr lang="en-US" b="1" dirty="0"/>
              <a:t>Step 2:</a:t>
            </a:r>
            <a:r>
              <a:rPr lang="en-US" dirty="0"/>
              <a:t>  add numerators</a:t>
            </a:r>
          </a:p>
          <a:p>
            <a:pPr marL="0" indent="0">
              <a:buNone/>
            </a:pPr>
            <a:r>
              <a:rPr lang="en-US" dirty="0"/>
              <a:t>     2     1            </a:t>
            </a:r>
          </a:p>
          <a:p>
            <a:pPr marL="0" indent="0">
              <a:buNone/>
            </a:pPr>
            <a:r>
              <a:rPr lang="en-US" dirty="0"/>
              <a:t>        4</a:t>
            </a:r>
          </a:p>
          <a:p>
            <a:pPr marL="0" indent="0">
              <a:buNone/>
            </a:pPr>
            <a:r>
              <a:rPr lang="en-US" dirty="0"/>
              <a:t>     </a:t>
            </a:r>
          </a:p>
          <a:p>
            <a:pPr marL="0" indent="0">
              <a:buNone/>
            </a:pPr>
            <a:endParaRPr lang="en-US" dirty="0"/>
          </a:p>
        </p:txBody>
      </p:sp>
      <p:cxnSp>
        <p:nvCxnSpPr>
          <p:cNvPr id="5" name="Straight Connector 4"/>
          <p:cNvCxnSpPr/>
          <p:nvPr/>
        </p:nvCxnSpPr>
        <p:spPr>
          <a:xfrm>
            <a:off x="1674175" y="3794542"/>
            <a:ext cx="56610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2895600" y="3794542"/>
            <a:ext cx="411479" cy="11488"/>
          </a:xfrm>
          <a:prstGeom prst="line">
            <a:avLst/>
          </a:prstGeom>
        </p:spPr>
        <p:style>
          <a:lnRef idx="2">
            <a:schemeClr val="accent1"/>
          </a:lnRef>
          <a:fillRef idx="0">
            <a:schemeClr val="accent1"/>
          </a:fillRef>
          <a:effectRef idx="1">
            <a:schemeClr val="accent1"/>
          </a:effectRef>
          <a:fontRef idx="minor">
            <a:schemeClr val="tx1"/>
          </a:fontRef>
        </p:style>
      </p:cxnSp>
      <p:sp>
        <p:nvSpPr>
          <p:cNvPr id="10" name="Equal 9"/>
          <p:cNvSpPr/>
          <p:nvPr/>
        </p:nvSpPr>
        <p:spPr>
          <a:xfrm>
            <a:off x="3537585" y="3815556"/>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p:cNvCxnSpPr/>
          <p:nvPr/>
        </p:nvCxnSpPr>
        <p:spPr>
          <a:xfrm>
            <a:off x="4143375" y="3843304"/>
            <a:ext cx="4114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5006444" y="3841511"/>
            <a:ext cx="4114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1881587" y="5423830"/>
            <a:ext cx="1043940" cy="0"/>
          </a:xfrm>
          <a:prstGeom prst="line">
            <a:avLst/>
          </a:prstGeom>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127057" y="5305720"/>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a:spLocks noChangeAspect="1"/>
          </p:cNvSpPr>
          <p:nvPr/>
        </p:nvSpPr>
        <p:spPr>
          <a:xfrm>
            <a:off x="3688632" y="4890468"/>
            <a:ext cx="994410" cy="1165860"/>
          </a:xfrm>
          <a:prstGeom prst="rect">
            <a:avLst/>
          </a:prstGeom>
          <a:solidFill>
            <a:schemeClr val="accent6">
              <a:lumMod val="20000"/>
              <a:lumOff val="80000"/>
            </a:schemeClr>
          </a:solidFill>
          <a:ln w="38100"/>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US" sz="3200" dirty="0">
                <a:solidFill>
                  <a:schemeClr val="tx1"/>
                </a:solidFill>
              </a:rPr>
              <a:t>1</a:t>
            </a:r>
          </a:p>
          <a:p>
            <a:pPr algn="ctr"/>
            <a:r>
              <a:rPr lang="en-US" sz="3200" dirty="0">
                <a:solidFill>
                  <a:schemeClr val="tx1"/>
                </a:solidFill>
              </a:rPr>
              <a:t>4</a:t>
            </a:r>
          </a:p>
          <a:p>
            <a:pPr algn="ctr"/>
            <a:endParaRPr lang="en-US" dirty="0">
              <a:solidFill>
                <a:schemeClr val="tx1"/>
              </a:solidFill>
            </a:endParaRPr>
          </a:p>
        </p:txBody>
      </p:sp>
      <p:cxnSp>
        <p:nvCxnSpPr>
          <p:cNvPr id="22" name="Straight Connector 21"/>
          <p:cNvCxnSpPr/>
          <p:nvPr/>
        </p:nvCxnSpPr>
        <p:spPr>
          <a:xfrm>
            <a:off x="4050030" y="5768340"/>
            <a:ext cx="35433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Minus 3"/>
          <p:cNvSpPr/>
          <p:nvPr/>
        </p:nvSpPr>
        <p:spPr>
          <a:xfrm>
            <a:off x="2455545" y="3723401"/>
            <a:ext cx="322705" cy="184309"/>
          </a:xfrm>
          <a:prstGeom prst="mathMinus">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Minus 16"/>
          <p:cNvSpPr/>
          <p:nvPr/>
        </p:nvSpPr>
        <p:spPr>
          <a:xfrm>
            <a:off x="4656965" y="3749357"/>
            <a:ext cx="322705" cy="184309"/>
          </a:xfrm>
          <a:prstGeom prst="mathMinus">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Minus 18"/>
          <p:cNvSpPr/>
          <p:nvPr/>
        </p:nvSpPr>
        <p:spPr>
          <a:xfrm>
            <a:off x="2240280" y="5095715"/>
            <a:ext cx="322705" cy="184309"/>
          </a:xfrm>
          <a:prstGeom prst="mathMinus">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61090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3606" y="724853"/>
            <a:ext cx="7410093" cy="610393"/>
          </a:xfrm>
          <a:solidFill>
            <a:schemeClr val="tx1">
              <a:lumMod val="50000"/>
              <a:lumOff val="50000"/>
            </a:schemeClr>
          </a:solidFill>
        </p:spPr>
        <p:txBody>
          <a:bodyPr>
            <a:normAutofit fontScale="90000"/>
          </a:bodyPr>
          <a:lstStyle/>
          <a:p>
            <a:r>
              <a:rPr lang="en-US" dirty="0"/>
              <a:t>Fraction examples</a:t>
            </a:r>
          </a:p>
        </p:txBody>
      </p:sp>
      <p:sp>
        <p:nvSpPr>
          <p:cNvPr id="3" name="Content Placeholder 2"/>
          <p:cNvSpPr>
            <a:spLocks noGrp="1"/>
          </p:cNvSpPr>
          <p:nvPr>
            <p:ph idx="1"/>
          </p:nvPr>
        </p:nvSpPr>
        <p:spPr>
          <a:xfrm>
            <a:off x="1405890" y="1335246"/>
            <a:ext cx="7738110" cy="4960620"/>
          </a:xfrm>
        </p:spPr>
        <p:txBody>
          <a:bodyPr>
            <a:normAutofit lnSpcReduction="10000"/>
          </a:bodyPr>
          <a:lstStyle/>
          <a:p>
            <a:pPr marL="0" indent="0" algn="ctr">
              <a:buNone/>
            </a:pPr>
            <a:r>
              <a:rPr lang="en-US" dirty="0"/>
              <a:t>Multiplication example</a:t>
            </a:r>
          </a:p>
          <a:p>
            <a:pPr marL="57150" indent="0" algn="ctr">
              <a:buNone/>
            </a:pPr>
            <a:r>
              <a:rPr lang="en-US" b="1" dirty="0"/>
              <a:t>3/16 x 1/3</a:t>
            </a:r>
          </a:p>
          <a:p>
            <a:pPr marL="57150" indent="0">
              <a:buNone/>
            </a:pPr>
            <a:r>
              <a:rPr lang="en-US" b="1" dirty="0"/>
              <a:t>Step 1:</a:t>
            </a:r>
            <a:r>
              <a:rPr lang="en-US" dirty="0"/>
              <a:t>  </a:t>
            </a:r>
            <a:r>
              <a:rPr lang="en-US" sz="3000" dirty="0"/>
              <a:t>multiply numerators &amp; denominators</a:t>
            </a:r>
          </a:p>
          <a:p>
            <a:pPr marL="57150" indent="0">
              <a:buNone/>
            </a:pPr>
            <a:r>
              <a:rPr lang="en-US" dirty="0"/>
              <a:t>		  3          1			3 x 1				3</a:t>
            </a:r>
          </a:p>
          <a:p>
            <a:pPr marL="57150" indent="0">
              <a:spcBef>
                <a:spcPts val="0"/>
              </a:spcBef>
              <a:buNone/>
            </a:pPr>
            <a:r>
              <a:rPr lang="en-US" dirty="0"/>
              <a:t> 		16         	3	         16 x 3		         48			     </a:t>
            </a:r>
          </a:p>
          <a:p>
            <a:pPr marL="0" indent="0">
              <a:buNone/>
            </a:pPr>
            <a:r>
              <a:rPr lang="en-US" b="1" dirty="0"/>
              <a:t>Step 2:</a:t>
            </a:r>
            <a:r>
              <a:rPr lang="en-US" dirty="0"/>
              <a:t>  reduce fraction if possible</a:t>
            </a:r>
          </a:p>
          <a:p>
            <a:pPr marL="0" indent="0">
              <a:buNone/>
            </a:pPr>
            <a:r>
              <a:rPr lang="en-US" dirty="0"/>
              <a:t>             3     </a:t>
            </a:r>
          </a:p>
          <a:p>
            <a:pPr marL="0" indent="0">
              <a:buNone/>
            </a:pPr>
            <a:r>
              <a:rPr lang="en-US" dirty="0"/>
              <a:t>           48</a:t>
            </a:r>
          </a:p>
          <a:p>
            <a:pPr marL="0" indent="0">
              <a:buNone/>
            </a:pPr>
            <a:r>
              <a:rPr lang="en-US" dirty="0"/>
              <a:t>     </a:t>
            </a:r>
          </a:p>
          <a:p>
            <a:pPr marL="0" indent="0">
              <a:buNone/>
            </a:pPr>
            <a:endParaRPr lang="en-US" dirty="0"/>
          </a:p>
        </p:txBody>
      </p:sp>
      <p:cxnSp>
        <p:nvCxnSpPr>
          <p:cNvPr id="5" name="Straight Connector 4"/>
          <p:cNvCxnSpPr/>
          <p:nvPr/>
        </p:nvCxnSpPr>
        <p:spPr>
          <a:xfrm>
            <a:off x="2458427" y="3356657"/>
            <a:ext cx="4114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3619500" y="3396648"/>
            <a:ext cx="411480"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Equal 9"/>
          <p:cNvSpPr/>
          <p:nvPr/>
        </p:nvSpPr>
        <p:spPr>
          <a:xfrm>
            <a:off x="4277870" y="3272788"/>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p:cNvCxnSpPr/>
          <p:nvPr/>
        </p:nvCxnSpPr>
        <p:spPr>
          <a:xfrm>
            <a:off x="5069205" y="3396648"/>
            <a:ext cx="104584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401632" y="5000760"/>
            <a:ext cx="685420" cy="0"/>
          </a:xfrm>
          <a:prstGeom prst="line">
            <a:avLst/>
          </a:prstGeom>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465195" y="4882650"/>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a:spLocks noChangeAspect="1"/>
          </p:cNvSpPr>
          <p:nvPr/>
        </p:nvSpPr>
        <p:spPr>
          <a:xfrm>
            <a:off x="4119562" y="4467001"/>
            <a:ext cx="994410" cy="1165860"/>
          </a:xfrm>
          <a:prstGeom prst="rect">
            <a:avLst/>
          </a:prstGeom>
          <a:solidFill>
            <a:schemeClr val="accent6">
              <a:lumMod val="20000"/>
              <a:lumOff val="80000"/>
            </a:schemeClr>
          </a:solidFill>
          <a:ln w="38100"/>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US" sz="3200" dirty="0">
                <a:solidFill>
                  <a:schemeClr val="tx1"/>
                </a:solidFill>
              </a:rPr>
              <a:t>1</a:t>
            </a:r>
          </a:p>
          <a:p>
            <a:pPr algn="ctr"/>
            <a:r>
              <a:rPr lang="en-US" sz="2800" dirty="0">
                <a:solidFill>
                  <a:schemeClr val="tx1"/>
                </a:solidFill>
              </a:rPr>
              <a:t>16</a:t>
            </a:r>
          </a:p>
          <a:p>
            <a:pPr algn="ctr"/>
            <a:endParaRPr lang="en-US" dirty="0">
              <a:solidFill>
                <a:schemeClr val="tx1"/>
              </a:solidFill>
            </a:endParaRPr>
          </a:p>
        </p:txBody>
      </p:sp>
      <p:cxnSp>
        <p:nvCxnSpPr>
          <p:cNvPr id="22" name="Straight Connector 21"/>
          <p:cNvCxnSpPr/>
          <p:nvPr/>
        </p:nvCxnSpPr>
        <p:spPr>
          <a:xfrm>
            <a:off x="4439602" y="5288280"/>
            <a:ext cx="354330" cy="0"/>
          </a:xfrm>
          <a:prstGeom prst="line">
            <a:avLst/>
          </a:prstGeom>
        </p:spPr>
        <p:style>
          <a:lnRef idx="2">
            <a:schemeClr val="accent1"/>
          </a:lnRef>
          <a:fillRef idx="0">
            <a:schemeClr val="accent1"/>
          </a:fillRef>
          <a:effectRef idx="1">
            <a:schemeClr val="accent1"/>
          </a:effectRef>
          <a:fontRef idx="minor">
            <a:schemeClr val="tx1"/>
          </a:fontRef>
        </p:style>
      </p:cxnSp>
      <p:sp>
        <p:nvSpPr>
          <p:cNvPr id="6" name="Multiply 5"/>
          <p:cNvSpPr/>
          <p:nvPr/>
        </p:nvSpPr>
        <p:spPr>
          <a:xfrm>
            <a:off x="3087052" y="3208018"/>
            <a:ext cx="400050" cy="365761"/>
          </a:xfrm>
          <a:prstGeom prst="mathMultiply">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Equal 20"/>
          <p:cNvSpPr/>
          <p:nvPr/>
        </p:nvSpPr>
        <p:spPr>
          <a:xfrm>
            <a:off x="6382515" y="3307239"/>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23" name="Straight Connector 22"/>
          <p:cNvCxnSpPr/>
          <p:nvPr/>
        </p:nvCxnSpPr>
        <p:spPr>
          <a:xfrm>
            <a:off x="7027545" y="3396648"/>
            <a:ext cx="1045845"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7642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5890" y="851852"/>
            <a:ext cx="7410093" cy="555708"/>
          </a:xfrm>
          <a:solidFill>
            <a:schemeClr val="tx1">
              <a:lumMod val="50000"/>
              <a:lumOff val="50000"/>
            </a:schemeClr>
          </a:solidFill>
        </p:spPr>
        <p:txBody>
          <a:bodyPr>
            <a:normAutofit fontScale="90000"/>
          </a:bodyPr>
          <a:lstStyle/>
          <a:p>
            <a:r>
              <a:rPr lang="en-US" dirty="0"/>
              <a:t>Fraction examples</a:t>
            </a:r>
          </a:p>
        </p:txBody>
      </p:sp>
      <p:sp>
        <p:nvSpPr>
          <p:cNvPr id="3" name="Content Placeholder 2"/>
          <p:cNvSpPr>
            <a:spLocks noGrp="1"/>
          </p:cNvSpPr>
          <p:nvPr>
            <p:ph idx="1"/>
          </p:nvPr>
        </p:nvSpPr>
        <p:spPr>
          <a:xfrm>
            <a:off x="1253447" y="1335246"/>
            <a:ext cx="7890553" cy="4960620"/>
          </a:xfrm>
        </p:spPr>
        <p:txBody>
          <a:bodyPr>
            <a:normAutofit lnSpcReduction="10000"/>
          </a:bodyPr>
          <a:lstStyle/>
          <a:p>
            <a:pPr marL="0" indent="0" algn="ctr">
              <a:buNone/>
            </a:pPr>
            <a:r>
              <a:rPr lang="en-US" dirty="0"/>
              <a:t>Division example</a:t>
            </a:r>
          </a:p>
          <a:p>
            <a:pPr marL="57150" indent="0" algn="ctr">
              <a:buNone/>
            </a:pPr>
            <a:r>
              <a:rPr lang="en-US" b="1"/>
              <a:t>1/8 ÷ 3/16</a:t>
            </a:r>
            <a:endParaRPr lang="en-US" b="1" dirty="0"/>
          </a:p>
          <a:p>
            <a:pPr marL="57150" indent="0">
              <a:buNone/>
            </a:pPr>
            <a:r>
              <a:rPr lang="en-US" b="1" dirty="0"/>
              <a:t>Step 1:</a:t>
            </a:r>
            <a:r>
              <a:rPr lang="en-US" dirty="0"/>
              <a:t>  </a:t>
            </a:r>
            <a:r>
              <a:rPr lang="en-US" sz="2800" dirty="0"/>
              <a:t>invert or “flip” divisor (</a:t>
            </a:r>
            <a:r>
              <a:rPr lang="en-US" sz="2000" dirty="0"/>
              <a:t>2</a:t>
            </a:r>
            <a:r>
              <a:rPr lang="en-US" sz="2000" baseline="30000" dirty="0"/>
              <a:t>nd</a:t>
            </a:r>
            <a:r>
              <a:rPr lang="en-US" sz="2000" dirty="0"/>
              <a:t> fraction</a:t>
            </a:r>
            <a:r>
              <a:rPr lang="en-US" sz="2800" dirty="0"/>
              <a:t>) &amp; multiply</a:t>
            </a:r>
          </a:p>
          <a:p>
            <a:pPr marL="57150" indent="0">
              <a:buNone/>
            </a:pPr>
            <a:r>
              <a:rPr lang="en-US" dirty="0"/>
              <a:t>		 1           3			1		 16</a:t>
            </a:r>
          </a:p>
          <a:p>
            <a:pPr marL="57150" indent="0">
              <a:spcBef>
                <a:spcPts val="0"/>
              </a:spcBef>
              <a:buNone/>
            </a:pPr>
            <a:r>
              <a:rPr lang="en-US" dirty="0"/>
              <a:t> 		 8          16	          8		  3			     </a:t>
            </a:r>
          </a:p>
          <a:p>
            <a:pPr marL="0" indent="0">
              <a:buNone/>
            </a:pPr>
            <a:r>
              <a:rPr lang="en-US" b="1" dirty="0"/>
              <a:t>Step 2:</a:t>
            </a:r>
            <a:r>
              <a:rPr lang="en-US" dirty="0"/>
              <a:t>  reduce fraction if possible</a:t>
            </a:r>
          </a:p>
          <a:p>
            <a:pPr marL="0" indent="0">
              <a:buNone/>
            </a:pPr>
            <a:r>
              <a:rPr lang="en-US" dirty="0"/>
              <a:t>            16     </a:t>
            </a:r>
          </a:p>
          <a:p>
            <a:pPr marL="0" indent="0">
              <a:buNone/>
            </a:pPr>
            <a:r>
              <a:rPr lang="en-US" dirty="0"/>
              <a:t>            24</a:t>
            </a:r>
          </a:p>
          <a:p>
            <a:pPr marL="0" indent="0">
              <a:buNone/>
            </a:pPr>
            <a:r>
              <a:rPr lang="en-US" dirty="0"/>
              <a:t>     </a:t>
            </a:r>
          </a:p>
          <a:p>
            <a:pPr marL="0" indent="0">
              <a:buNone/>
            </a:pPr>
            <a:endParaRPr lang="en-US" dirty="0"/>
          </a:p>
        </p:txBody>
      </p:sp>
      <p:cxnSp>
        <p:nvCxnSpPr>
          <p:cNvPr id="5" name="Straight Connector 4"/>
          <p:cNvCxnSpPr/>
          <p:nvPr/>
        </p:nvCxnSpPr>
        <p:spPr>
          <a:xfrm>
            <a:off x="2247007" y="3394303"/>
            <a:ext cx="41148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3505199" y="3414101"/>
            <a:ext cx="411480"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Equal 9"/>
          <p:cNvSpPr/>
          <p:nvPr/>
        </p:nvSpPr>
        <p:spPr>
          <a:xfrm>
            <a:off x="4277870" y="3368039"/>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p:cNvCxnSpPr/>
          <p:nvPr/>
        </p:nvCxnSpPr>
        <p:spPr>
          <a:xfrm flipV="1">
            <a:off x="4870429" y="3414101"/>
            <a:ext cx="481013" cy="7461"/>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341718" y="4989402"/>
            <a:ext cx="685420" cy="0"/>
          </a:xfrm>
          <a:prstGeom prst="line">
            <a:avLst/>
          </a:prstGeom>
        </p:spPr>
        <p:style>
          <a:lnRef idx="2">
            <a:schemeClr val="accent1"/>
          </a:lnRef>
          <a:fillRef idx="0">
            <a:schemeClr val="accent1"/>
          </a:fillRef>
          <a:effectRef idx="1">
            <a:schemeClr val="accent1"/>
          </a:effectRef>
          <a:fontRef idx="minor">
            <a:schemeClr val="tx1"/>
          </a:fontRef>
        </p:style>
      </p:cxnSp>
      <p:sp>
        <p:nvSpPr>
          <p:cNvPr id="18" name="Equal 17"/>
          <p:cNvSpPr/>
          <p:nvPr/>
        </p:nvSpPr>
        <p:spPr>
          <a:xfrm>
            <a:off x="3401230" y="4871292"/>
            <a:ext cx="360045" cy="23622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0" name="Rectangle 19"/>
          <p:cNvSpPr>
            <a:spLocks noChangeAspect="1"/>
          </p:cNvSpPr>
          <p:nvPr/>
        </p:nvSpPr>
        <p:spPr>
          <a:xfrm>
            <a:off x="4093895" y="4524582"/>
            <a:ext cx="994410" cy="1165860"/>
          </a:xfrm>
          <a:prstGeom prst="rect">
            <a:avLst/>
          </a:prstGeom>
          <a:solidFill>
            <a:schemeClr val="accent6">
              <a:lumMod val="20000"/>
              <a:lumOff val="80000"/>
            </a:schemeClr>
          </a:solidFill>
          <a:ln w="38100"/>
        </p:spPr>
        <p:style>
          <a:lnRef idx="1">
            <a:schemeClr val="accent1"/>
          </a:lnRef>
          <a:fillRef idx="3">
            <a:schemeClr val="accent1"/>
          </a:fillRef>
          <a:effectRef idx="2">
            <a:schemeClr val="accent1"/>
          </a:effectRef>
          <a:fontRef idx="minor">
            <a:schemeClr val="lt1"/>
          </a:fontRef>
        </p:style>
        <p:txBody>
          <a:bodyPr wrap="none" rtlCol="0" anchor="ctr"/>
          <a:lstStyle/>
          <a:p>
            <a:pPr algn="ctr"/>
            <a:r>
              <a:rPr lang="en-US" sz="3200" dirty="0">
                <a:solidFill>
                  <a:schemeClr val="tx1"/>
                </a:solidFill>
              </a:rPr>
              <a:t>2</a:t>
            </a:r>
          </a:p>
          <a:p>
            <a:pPr algn="ctr"/>
            <a:r>
              <a:rPr lang="en-US" sz="2800" dirty="0">
                <a:solidFill>
                  <a:schemeClr val="tx1"/>
                </a:solidFill>
              </a:rPr>
              <a:t>3</a:t>
            </a:r>
          </a:p>
          <a:p>
            <a:pPr algn="ctr"/>
            <a:endParaRPr lang="en-US" dirty="0">
              <a:solidFill>
                <a:schemeClr val="tx1"/>
              </a:solidFill>
            </a:endParaRPr>
          </a:p>
        </p:txBody>
      </p:sp>
      <p:cxnSp>
        <p:nvCxnSpPr>
          <p:cNvPr id="22" name="Straight Connector 21"/>
          <p:cNvCxnSpPr/>
          <p:nvPr/>
        </p:nvCxnSpPr>
        <p:spPr>
          <a:xfrm>
            <a:off x="4413935" y="5035501"/>
            <a:ext cx="35433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V="1">
            <a:off x="6049209" y="3435218"/>
            <a:ext cx="493395" cy="1"/>
          </a:xfrm>
          <a:prstGeom prst="line">
            <a:avLst/>
          </a:prstGeom>
        </p:spPr>
        <p:style>
          <a:lnRef idx="2">
            <a:schemeClr val="accent1"/>
          </a:lnRef>
          <a:fillRef idx="0">
            <a:schemeClr val="accent1"/>
          </a:fillRef>
          <a:effectRef idx="1">
            <a:schemeClr val="accent1"/>
          </a:effectRef>
          <a:fontRef idx="minor">
            <a:schemeClr val="tx1"/>
          </a:fontRef>
        </p:style>
      </p:cxnSp>
      <p:sp>
        <p:nvSpPr>
          <p:cNvPr id="4" name="Division 3"/>
          <p:cNvSpPr/>
          <p:nvPr/>
        </p:nvSpPr>
        <p:spPr>
          <a:xfrm>
            <a:off x="2842312" y="3295991"/>
            <a:ext cx="407670" cy="236220"/>
          </a:xfrm>
          <a:prstGeom prst="mathDivid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Multiply 16"/>
          <p:cNvSpPr/>
          <p:nvPr/>
        </p:nvSpPr>
        <p:spPr>
          <a:xfrm>
            <a:off x="5538563" y="3284559"/>
            <a:ext cx="400050" cy="365761"/>
          </a:xfrm>
          <a:prstGeom prst="mathMultiply">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76412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lumMod val="50000"/>
              <a:lumOff val="50000"/>
            </a:schemeClr>
          </a:solidFill>
        </p:spPr>
        <p:txBody>
          <a:bodyPr>
            <a:normAutofit fontScale="90000"/>
          </a:bodyPr>
          <a:lstStyle/>
          <a:p>
            <a:pPr algn="ctr">
              <a:lnSpc>
                <a:spcPts val="4500"/>
              </a:lnSpc>
            </a:pPr>
            <a:r>
              <a:rPr lang="en-US" dirty="0"/>
              <a:t>Fraction</a:t>
            </a:r>
            <a:br>
              <a:rPr lang="en-US" dirty="0"/>
            </a:br>
            <a:r>
              <a:rPr lang="en-US" dirty="0"/>
              <a:t> Calculation Exercises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#2</a:t>
            </a:r>
          </a:p>
          <a:p>
            <a:pPr marL="0" indent="0" algn="ctr">
              <a:buNone/>
            </a:pPr>
            <a:r>
              <a:rPr lang="en-US" i="1" dirty="0">
                <a:latin typeface="Calisto MT" panose="02040603050505030304" pitchFamily="18" charset="0"/>
              </a:rPr>
              <a:t>(problems 3 - 6)</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704168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739738"/>
            <a:ext cx="7410093" cy="1088222"/>
          </a:xfrm>
          <a:solidFill>
            <a:schemeClr val="tx1">
              <a:lumMod val="50000"/>
              <a:lumOff val="50000"/>
            </a:schemeClr>
          </a:solidFill>
        </p:spPr>
        <p:txBody>
          <a:bodyPr wrap="none">
            <a:noAutofit/>
          </a:bodyPr>
          <a:lstStyle/>
          <a:p>
            <a:r>
              <a:rPr lang="en-US" dirty="0"/>
              <a:t>Solutions to Worksheet #2</a:t>
            </a:r>
            <a:br>
              <a:rPr lang="en-US" dirty="0"/>
            </a:br>
            <a:r>
              <a:rPr lang="en-US" sz="2800" dirty="0"/>
              <a:t>(fractions)</a:t>
            </a:r>
          </a:p>
        </p:txBody>
      </p:sp>
      <p:sp>
        <p:nvSpPr>
          <p:cNvPr id="3" name="Content Placeholder 2"/>
          <p:cNvSpPr>
            <a:spLocks noGrp="1"/>
          </p:cNvSpPr>
          <p:nvPr>
            <p:ph idx="1"/>
          </p:nvPr>
        </p:nvSpPr>
        <p:spPr>
          <a:xfrm>
            <a:off x="1387011" y="1827960"/>
            <a:ext cx="7756989" cy="4900715"/>
          </a:xfrm>
        </p:spPr>
        <p:txBody>
          <a:bodyPr/>
          <a:lstStyle/>
          <a:p>
            <a:pPr marL="0" indent="0">
              <a:buNone/>
            </a:pPr>
            <a:r>
              <a:rPr lang="en-US" dirty="0"/>
              <a:t>3.   1/2 + 1/3 </a:t>
            </a:r>
            <a:r>
              <a:rPr lang="en-US" b="1" dirty="0">
                <a:solidFill>
                  <a:srgbClr val="800000"/>
                </a:solidFill>
              </a:rPr>
              <a:t>=</a:t>
            </a:r>
            <a:r>
              <a:rPr lang="en-US" dirty="0"/>
              <a:t> 3/6 + 2/6 </a:t>
            </a:r>
            <a:r>
              <a:rPr lang="en-US" b="1" dirty="0">
                <a:solidFill>
                  <a:srgbClr val="800000"/>
                </a:solidFill>
              </a:rPr>
              <a:t>=</a:t>
            </a:r>
            <a:r>
              <a:rPr lang="en-US" dirty="0"/>
              <a:t>  (3 + 2) / 6   </a:t>
            </a:r>
          </a:p>
          <a:p>
            <a:pPr marL="0" indent="0">
              <a:buNone/>
            </a:pPr>
            <a:r>
              <a:rPr lang="en-US" dirty="0"/>
              <a:t>           =  </a:t>
            </a:r>
            <a:r>
              <a:rPr lang="en-US" b="1" u="sng" dirty="0">
                <a:solidFill>
                  <a:srgbClr val="800000"/>
                </a:solidFill>
              </a:rPr>
              <a:t>5/6 of a drum</a:t>
            </a:r>
            <a:r>
              <a:rPr lang="en-US" b="1" dirty="0">
                <a:solidFill>
                  <a:srgbClr val="800000"/>
                </a:solidFill>
              </a:rPr>
              <a:t>           </a:t>
            </a:r>
            <a:endParaRPr lang="en-US" b="1" u="sng" dirty="0">
              <a:solidFill>
                <a:srgbClr val="800000"/>
              </a:solidFill>
            </a:endParaRPr>
          </a:p>
          <a:p>
            <a:pPr marL="0" indent="0">
              <a:buNone/>
            </a:pPr>
            <a:r>
              <a:rPr lang="en-US" dirty="0"/>
              <a:t>4.    3/8</a:t>
            </a:r>
            <a:r>
              <a:rPr lang="en-US" sz="2000" dirty="0"/>
              <a:t>lbs</a:t>
            </a:r>
            <a:r>
              <a:rPr lang="en-US" dirty="0"/>
              <a:t> – 1/4</a:t>
            </a:r>
            <a:r>
              <a:rPr lang="en-US" sz="2000" dirty="0"/>
              <a:t>lbs </a:t>
            </a:r>
            <a:r>
              <a:rPr lang="en-US" dirty="0"/>
              <a:t>= 3/8</a:t>
            </a:r>
            <a:r>
              <a:rPr lang="en-US" sz="2400" dirty="0"/>
              <a:t>lbs </a:t>
            </a:r>
            <a:r>
              <a:rPr lang="en-US" dirty="0"/>
              <a:t>– 2/8	</a:t>
            </a:r>
            <a:r>
              <a:rPr lang="en-US" sz="2400" dirty="0" err="1"/>
              <a:t>lbs</a:t>
            </a:r>
            <a:r>
              <a:rPr lang="en-US" dirty="0"/>
              <a:t> = 1/8</a:t>
            </a:r>
            <a:r>
              <a:rPr lang="en-US" sz="2400" dirty="0"/>
              <a:t>lbs</a:t>
            </a:r>
            <a:r>
              <a:rPr lang="en-US" dirty="0"/>
              <a:t>, 				</a:t>
            </a:r>
            <a:r>
              <a:rPr lang="en-US" b="1" u="sng" dirty="0">
                <a:solidFill>
                  <a:srgbClr val="800000"/>
                </a:solidFill>
              </a:rPr>
              <a:t>remove 1/8</a:t>
            </a:r>
            <a:r>
              <a:rPr lang="en-US" sz="2000" b="1" u="sng" dirty="0">
                <a:solidFill>
                  <a:srgbClr val="800000"/>
                </a:solidFill>
              </a:rPr>
              <a:t>lbs</a:t>
            </a:r>
            <a:r>
              <a:rPr lang="en-US" b="1" u="sng" dirty="0">
                <a:solidFill>
                  <a:srgbClr val="800000"/>
                </a:solidFill>
              </a:rPr>
              <a:t> aggregate</a:t>
            </a:r>
            <a:endParaRPr lang="en-US" b="1" u="sng" dirty="0"/>
          </a:p>
          <a:p>
            <a:pPr marL="0" indent="0">
              <a:buNone/>
            </a:pPr>
            <a:r>
              <a:rPr lang="en-US" dirty="0"/>
              <a:t>5.    1/3</a:t>
            </a:r>
            <a:r>
              <a:rPr lang="en-US" sz="2000" dirty="0">
                <a:solidFill>
                  <a:srgbClr val="800000"/>
                </a:solidFill>
              </a:rPr>
              <a:t>(sheet/diaphragm)</a:t>
            </a:r>
            <a:r>
              <a:rPr lang="en-US" dirty="0"/>
              <a:t> x 6</a:t>
            </a:r>
            <a:r>
              <a:rPr lang="en-US" sz="2000" dirty="0">
                <a:solidFill>
                  <a:srgbClr val="800000"/>
                </a:solidFill>
              </a:rPr>
              <a:t>(diaphragms)</a:t>
            </a:r>
            <a:r>
              <a:rPr lang="en-US" dirty="0"/>
              <a:t> = 1/3 x 6/1 </a:t>
            </a:r>
          </a:p>
          <a:p>
            <a:pPr marL="0" indent="0">
              <a:buNone/>
            </a:pPr>
            <a:r>
              <a:rPr lang="en-US" dirty="0"/>
              <a:t>           = 6/3 = </a:t>
            </a:r>
            <a:r>
              <a:rPr lang="en-US" b="1" u="sng" dirty="0">
                <a:solidFill>
                  <a:srgbClr val="800000"/>
                </a:solidFill>
              </a:rPr>
              <a:t>2 sheets of plywood</a:t>
            </a:r>
          </a:p>
          <a:p>
            <a:pPr marL="514350" indent="-514350">
              <a:buAutoNum type="arabicPeriod" startAt="6"/>
            </a:pPr>
            <a:r>
              <a:rPr lang="en-US" dirty="0"/>
              <a:t>7/8 ton ÷ 1/16 ton</a:t>
            </a:r>
          </a:p>
          <a:p>
            <a:pPr marL="0" indent="0">
              <a:buNone/>
            </a:pPr>
            <a:r>
              <a:rPr lang="en-US" dirty="0"/>
              <a:t>     7/8 ton x 16/1 ton = </a:t>
            </a:r>
            <a:r>
              <a:rPr lang="en-US" b="1" u="sng" dirty="0">
                <a:solidFill>
                  <a:srgbClr val="800000"/>
                </a:solidFill>
              </a:rPr>
              <a:t>14</a:t>
            </a:r>
          </a:p>
        </p:txBody>
      </p:sp>
    </p:spTree>
    <p:extLst>
      <p:ext uri="{BB962C8B-B14F-4D97-AF65-F5344CB8AC3E}">
        <p14:creationId xmlns:p14="http://schemas.microsoft.com/office/powerpoint/2010/main" val="680773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conversions</a:t>
            </a:r>
          </a:p>
        </p:txBody>
      </p:sp>
      <p:sp>
        <p:nvSpPr>
          <p:cNvPr id="5" name="Text Placeholder 4"/>
          <p:cNvSpPr>
            <a:spLocks noGrp="1"/>
          </p:cNvSpPr>
          <p:nvPr>
            <p:ph type="body" idx="1"/>
          </p:nvPr>
        </p:nvSpPr>
        <p:spPr>
          <a:xfrm>
            <a:off x="1507138" y="2906713"/>
            <a:ext cx="7326622" cy="1500187"/>
          </a:xfrm>
          <a:solidFill>
            <a:schemeClr val="bg2">
              <a:lumMod val="75000"/>
            </a:schemeClr>
          </a:solidFill>
        </p:spPr>
        <p:txBody>
          <a:bodyPr/>
          <a:lstStyle/>
          <a:p>
            <a:endParaRPr lang="en-US" dirty="0"/>
          </a:p>
        </p:txBody>
      </p:sp>
    </p:spTree>
    <p:extLst>
      <p:ext uri="{BB962C8B-B14F-4D97-AF65-F5344CB8AC3E}">
        <p14:creationId xmlns:p14="http://schemas.microsoft.com/office/powerpoint/2010/main" val="984631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859372"/>
          </a:xfrm>
          <a:solidFill>
            <a:schemeClr val="bg2">
              <a:lumMod val="75000"/>
            </a:schemeClr>
          </a:solidFill>
        </p:spPr>
        <p:txBody>
          <a:bodyPr/>
          <a:lstStyle/>
          <a:p>
            <a:r>
              <a:rPr lang="en-US" dirty="0"/>
              <a:t>Conversions</a:t>
            </a:r>
          </a:p>
        </p:txBody>
      </p:sp>
      <p:sp>
        <p:nvSpPr>
          <p:cNvPr id="3" name="Content Placeholder 2"/>
          <p:cNvSpPr>
            <a:spLocks noGrp="1"/>
          </p:cNvSpPr>
          <p:nvPr>
            <p:ph idx="1"/>
          </p:nvPr>
        </p:nvSpPr>
        <p:spPr>
          <a:xfrm>
            <a:off x="1314108" y="1823325"/>
            <a:ext cx="7603123" cy="4839465"/>
          </a:xfrm>
        </p:spPr>
        <p:txBody>
          <a:bodyPr/>
          <a:lstStyle/>
          <a:p>
            <a:pPr>
              <a:buClr>
                <a:srgbClr val="002060"/>
              </a:buClr>
              <a:buSzPct val="90000"/>
              <a:buFont typeface="Wingdings" panose="05000000000000000000" pitchFamily="2" charset="2"/>
              <a:buChar char="Ø"/>
            </a:pPr>
            <a:r>
              <a:rPr lang="en-US" sz="2800" dirty="0"/>
              <a:t>Math measurement operations have to be in same units of measurement </a:t>
            </a:r>
          </a:p>
          <a:p>
            <a:pPr marL="400050" lvl="1" indent="0">
              <a:buClr>
                <a:srgbClr val="002060"/>
              </a:buClr>
              <a:buSzPct val="90000"/>
              <a:buNone/>
            </a:pPr>
            <a:r>
              <a:rPr lang="en-US" sz="1600" dirty="0"/>
              <a:t>(length to length)-(area to area)-(volume to volume)</a:t>
            </a:r>
          </a:p>
          <a:p>
            <a:pPr>
              <a:buClr>
                <a:srgbClr val="002060"/>
              </a:buClr>
              <a:buSzPct val="90000"/>
              <a:buFont typeface="Wingdings" panose="05000000000000000000" pitchFamily="2" charset="2"/>
              <a:buChar char="Ø"/>
            </a:pPr>
            <a:r>
              <a:rPr lang="en-US" sz="2800" dirty="0"/>
              <a:t>Conversions differ between units </a:t>
            </a:r>
          </a:p>
          <a:p>
            <a:pPr marL="57150" indent="0">
              <a:buClr>
                <a:srgbClr val="002060"/>
              </a:buClr>
              <a:buSzPct val="90000"/>
              <a:buNone/>
            </a:pPr>
            <a:r>
              <a:rPr lang="en-US" sz="1600" dirty="0"/>
              <a:t>	(12 inches to 1 foot)-(27 cubic feet to 1 cubic yard)-(1 inch to .08 of decimal foot)</a:t>
            </a:r>
          </a:p>
          <a:p>
            <a:pPr>
              <a:buClr>
                <a:srgbClr val="002060"/>
              </a:buClr>
              <a:buSzPct val="90000"/>
              <a:buFont typeface="Wingdings" panose="05000000000000000000" pitchFamily="2" charset="2"/>
              <a:buChar char="Ø"/>
            </a:pPr>
            <a:r>
              <a:rPr lang="en-US" sz="2800" dirty="0"/>
              <a:t>Multiplication or division?</a:t>
            </a:r>
          </a:p>
          <a:p>
            <a:pPr lvl="1">
              <a:buClr>
                <a:srgbClr val="002060"/>
              </a:buClr>
              <a:buSzPct val="90000"/>
              <a:buFont typeface="Arial" panose="020B0604020202020204" pitchFamily="34" charset="0"/>
              <a:buChar char="•"/>
            </a:pPr>
            <a:r>
              <a:rPr lang="en-US" sz="2400" dirty="0"/>
              <a:t>If you are going to a smaller unit, multiply     </a:t>
            </a:r>
          </a:p>
          <a:p>
            <a:pPr marL="857250" lvl="2" indent="0">
              <a:buClr>
                <a:srgbClr val="002060"/>
              </a:buClr>
              <a:buSzPct val="90000"/>
              <a:buNone/>
            </a:pPr>
            <a:r>
              <a:rPr lang="en-US" sz="1600" dirty="0"/>
              <a:t>(Cubic Yards to Cubic Feet, multiply # yards by 27)</a:t>
            </a:r>
          </a:p>
          <a:p>
            <a:pPr lvl="1">
              <a:buClr>
                <a:srgbClr val="002060"/>
              </a:buClr>
              <a:buSzPct val="90000"/>
              <a:buFont typeface="Arial" panose="020B0604020202020204" pitchFamily="34" charset="0"/>
              <a:buChar char="•"/>
            </a:pPr>
            <a:r>
              <a:rPr lang="en-US" sz="2400" dirty="0"/>
              <a:t>If you are going to a bigger unit, divide         </a:t>
            </a:r>
          </a:p>
          <a:p>
            <a:pPr marL="857250" lvl="2" indent="0">
              <a:buClr>
                <a:srgbClr val="002060"/>
              </a:buClr>
              <a:buSzPct val="90000"/>
              <a:buNone/>
            </a:pPr>
            <a:r>
              <a:rPr lang="en-US" sz="1600" dirty="0"/>
              <a:t>(inches to feet, divide #inches by 12)</a:t>
            </a:r>
          </a:p>
        </p:txBody>
      </p:sp>
    </p:spTree>
    <p:extLst>
      <p:ext uri="{BB962C8B-B14F-4D97-AF65-F5344CB8AC3E}">
        <p14:creationId xmlns:p14="http://schemas.microsoft.com/office/powerpoint/2010/main" val="2752633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1163352"/>
          </a:xfrm>
          <a:solidFill>
            <a:schemeClr val="bg2">
              <a:lumMod val="75000"/>
            </a:schemeClr>
          </a:solidFill>
        </p:spPr>
        <p:txBody>
          <a:bodyPr>
            <a:normAutofit fontScale="90000"/>
          </a:bodyPr>
          <a:lstStyle/>
          <a:p>
            <a:r>
              <a:rPr lang="en-US" dirty="0"/>
              <a:t>Linear Measurement</a:t>
            </a:r>
            <a:br>
              <a:rPr lang="en-US" dirty="0"/>
            </a:br>
            <a:r>
              <a:rPr lang="en-US" sz="3600" i="1" dirty="0"/>
              <a:t>Feet to Inches</a:t>
            </a:r>
            <a:endParaRPr lang="en-US" i="1"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07138" y="2578814"/>
            <a:ext cx="7147818" cy="1189510"/>
          </a:xfrm>
        </p:spPr>
      </p:pic>
      <p:sp>
        <p:nvSpPr>
          <p:cNvPr id="5" name="TextBox 4"/>
          <p:cNvSpPr txBox="1"/>
          <p:nvPr/>
        </p:nvSpPr>
        <p:spPr>
          <a:xfrm>
            <a:off x="1508098" y="4232951"/>
            <a:ext cx="2632387" cy="1592495"/>
          </a:xfrm>
          <a:prstGeom prst="rect">
            <a:avLst/>
          </a:prstGeom>
          <a:noFill/>
        </p:spPr>
        <p:txBody>
          <a:bodyPr wrap="square" rtlCol="0">
            <a:noAutofit/>
          </a:bodyPr>
          <a:lstStyle/>
          <a:p>
            <a:r>
              <a:rPr lang="en-US" sz="2400" dirty="0"/>
              <a:t>3 feet  = ?	 Inches</a:t>
            </a:r>
          </a:p>
          <a:p>
            <a:r>
              <a:rPr lang="en-US" sz="2400" dirty="0"/>
              <a:t>				</a:t>
            </a:r>
          </a:p>
          <a:p>
            <a:r>
              <a:rPr lang="en-US" sz="2400" dirty="0"/>
              <a:t>48 inches = ? Feet	</a:t>
            </a:r>
            <a:r>
              <a:rPr lang="en-US" dirty="0"/>
              <a:t>			</a:t>
            </a:r>
          </a:p>
        </p:txBody>
      </p:sp>
      <p:sp>
        <p:nvSpPr>
          <p:cNvPr id="6" name="TextBox 5"/>
          <p:cNvSpPr txBox="1"/>
          <p:nvPr/>
        </p:nvSpPr>
        <p:spPr>
          <a:xfrm>
            <a:off x="6051478" y="4232951"/>
            <a:ext cx="1726058" cy="738664"/>
          </a:xfrm>
          <a:prstGeom prst="rect">
            <a:avLst/>
          </a:prstGeom>
          <a:noFill/>
        </p:spPr>
        <p:txBody>
          <a:bodyPr wrap="square" rtlCol="0">
            <a:spAutoFit/>
          </a:bodyPr>
          <a:lstStyle/>
          <a:p>
            <a:r>
              <a:rPr lang="en-US" sz="2400" u="sng" dirty="0"/>
              <a:t># feet x 12</a:t>
            </a:r>
          </a:p>
          <a:p>
            <a:endParaRPr lang="en-US" dirty="0"/>
          </a:p>
        </p:txBody>
      </p:sp>
      <p:sp>
        <p:nvSpPr>
          <p:cNvPr id="7" name="TextBox 6"/>
          <p:cNvSpPr txBox="1"/>
          <p:nvPr/>
        </p:nvSpPr>
        <p:spPr>
          <a:xfrm>
            <a:off x="5933308" y="4971615"/>
            <a:ext cx="1962397" cy="461665"/>
          </a:xfrm>
          <a:prstGeom prst="rect">
            <a:avLst/>
          </a:prstGeom>
          <a:noFill/>
        </p:spPr>
        <p:txBody>
          <a:bodyPr wrap="none" rtlCol="0">
            <a:spAutoFit/>
          </a:bodyPr>
          <a:lstStyle/>
          <a:p>
            <a:r>
              <a:rPr lang="en-US" sz="2400" u="sng" dirty="0"/>
              <a:t># inches ÷ 12</a:t>
            </a:r>
          </a:p>
        </p:txBody>
      </p:sp>
      <p:sp>
        <p:nvSpPr>
          <p:cNvPr id="8" name="TextBox 7"/>
          <p:cNvSpPr txBox="1"/>
          <p:nvPr/>
        </p:nvSpPr>
        <p:spPr>
          <a:xfrm>
            <a:off x="4643919" y="4232951"/>
            <a:ext cx="585627" cy="461665"/>
          </a:xfrm>
          <a:prstGeom prst="rect">
            <a:avLst/>
          </a:prstGeom>
          <a:noFill/>
        </p:spPr>
        <p:txBody>
          <a:bodyPr wrap="square" rtlCol="0">
            <a:spAutoFit/>
          </a:bodyPr>
          <a:lstStyle/>
          <a:p>
            <a:r>
              <a:rPr lang="en-US" sz="2400" b="1" dirty="0">
                <a:solidFill>
                  <a:srgbClr val="800000"/>
                </a:solidFill>
              </a:rPr>
              <a:t>36</a:t>
            </a:r>
          </a:p>
        </p:txBody>
      </p:sp>
      <p:sp>
        <p:nvSpPr>
          <p:cNvPr id="9" name="TextBox 8"/>
          <p:cNvSpPr txBox="1"/>
          <p:nvPr/>
        </p:nvSpPr>
        <p:spPr>
          <a:xfrm>
            <a:off x="4626557" y="4959627"/>
            <a:ext cx="585627" cy="461665"/>
          </a:xfrm>
          <a:prstGeom prst="rect">
            <a:avLst/>
          </a:prstGeom>
          <a:noFill/>
        </p:spPr>
        <p:txBody>
          <a:bodyPr wrap="square" rtlCol="0">
            <a:spAutoFit/>
          </a:bodyPr>
          <a:lstStyle/>
          <a:p>
            <a:r>
              <a:rPr lang="en-US" sz="2400" b="1" dirty="0">
                <a:solidFill>
                  <a:srgbClr val="800000"/>
                </a:solidFill>
              </a:rPr>
              <a:t> 4</a:t>
            </a:r>
          </a:p>
        </p:txBody>
      </p:sp>
    </p:spTree>
    <p:extLst>
      <p:ext uri="{BB962C8B-B14F-4D97-AF65-F5344CB8AC3E}">
        <p14:creationId xmlns:p14="http://schemas.microsoft.com/office/powerpoint/2010/main" val="3051935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Math CALCULATIONs</a:t>
            </a:r>
          </a:p>
        </p:txBody>
      </p:sp>
      <p:sp>
        <p:nvSpPr>
          <p:cNvPr id="3" name="Text Placeholder 2"/>
          <p:cNvSpPr>
            <a:spLocks noGrp="1"/>
          </p:cNvSpPr>
          <p:nvPr>
            <p:ph type="body" idx="1"/>
          </p:nvPr>
        </p:nvSpPr>
        <p:spPr>
          <a:xfrm>
            <a:off x="1407561" y="2906713"/>
            <a:ext cx="7346022" cy="1500187"/>
          </a:xfrm>
          <a:solidFill>
            <a:schemeClr val="accent5">
              <a:lumMod val="40000"/>
              <a:lumOff val="60000"/>
            </a:schemeClr>
          </a:solidFill>
        </p:spPr>
        <p:txBody>
          <a:bodyPr/>
          <a:lstStyle/>
          <a:p>
            <a:endParaRPr lang="en-US" dirty="0"/>
          </a:p>
        </p:txBody>
      </p:sp>
    </p:spTree>
    <p:extLst>
      <p:ext uri="{BB962C8B-B14F-4D97-AF65-F5344CB8AC3E}">
        <p14:creationId xmlns:p14="http://schemas.microsoft.com/office/powerpoint/2010/main" val="2191521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9584" y="668005"/>
            <a:ext cx="7597648" cy="1006681"/>
          </a:xfrm>
          <a:solidFill>
            <a:schemeClr val="bg2">
              <a:lumMod val="75000"/>
            </a:schemeClr>
          </a:solidFill>
        </p:spPr>
        <p:txBody>
          <a:bodyPr>
            <a:normAutofit fontScale="90000"/>
          </a:bodyPr>
          <a:lstStyle/>
          <a:p>
            <a:r>
              <a:rPr lang="en-US" sz="4000" dirty="0"/>
              <a:t>Area or 2-Dimensional</a:t>
            </a:r>
            <a:br>
              <a:rPr lang="en-US" sz="4000" dirty="0"/>
            </a:br>
            <a:r>
              <a:rPr lang="en-US" sz="3600" dirty="0"/>
              <a:t>in² </a:t>
            </a:r>
            <a:r>
              <a:rPr lang="en-US" sz="2800" dirty="0"/>
              <a:t>or</a:t>
            </a:r>
            <a:r>
              <a:rPr lang="en-US" sz="3600" dirty="0"/>
              <a:t>  </a:t>
            </a:r>
            <a:r>
              <a:rPr lang="en-US" sz="3600" i="1" dirty="0"/>
              <a:t>square inches</a:t>
            </a:r>
            <a:endParaRPr lang="en-US" sz="4000" i="1" dirty="0"/>
          </a:p>
        </p:txBody>
      </p:sp>
      <p:graphicFrame>
        <p:nvGraphicFramePr>
          <p:cNvPr id="5" name="Content Placeholder 4"/>
          <p:cNvGraphicFramePr>
            <a:graphicFrameLocks noGrp="1"/>
          </p:cNvGraphicFramePr>
          <p:nvPr>
            <p:ph idx="1"/>
            <p:extLst/>
          </p:nvPr>
        </p:nvGraphicFramePr>
        <p:xfrm>
          <a:off x="2677792" y="2170122"/>
          <a:ext cx="4555212" cy="4389120"/>
        </p:xfrm>
        <a:graphic>
          <a:graphicData uri="http://schemas.openxmlformats.org/drawingml/2006/table">
            <a:tbl>
              <a:tblPr firstRow="1" bandRow="1">
                <a:tableStyleId>{5C22544A-7EE6-4342-B048-85BDC9FD1C3A}</a:tableStyleId>
              </a:tblPr>
              <a:tblGrid>
                <a:gridCol w="379601">
                  <a:extLst>
                    <a:ext uri="{9D8B030D-6E8A-4147-A177-3AD203B41FA5}">
                      <a16:colId xmlns:a16="http://schemas.microsoft.com/office/drawing/2014/main" val="20000"/>
                    </a:ext>
                  </a:extLst>
                </a:gridCol>
                <a:gridCol w="379601">
                  <a:extLst>
                    <a:ext uri="{9D8B030D-6E8A-4147-A177-3AD203B41FA5}">
                      <a16:colId xmlns:a16="http://schemas.microsoft.com/office/drawing/2014/main" val="20001"/>
                    </a:ext>
                  </a:extLst>
                </a:gridCol>
                <a:gridCol w="379601">
                  <a:extLst>
                    <a:ext uri="{9D8B030D-6E8A-4147-A177-3AD203B41FA5}">
                      <a16:colId xmlns:a16="http://schemas.microsoft.com/office/drawing/2014/main" val="20002"/>
                    </a:ext>
                  </a:extLst>
                </a:gridCol>
                <a:gridCol w="379601">
                  <a:extLst>
                    <a:ext uri="{9D8B030D-6E8A-4147-A177-3AD203B41FA5}">
                      <a16:colId xmlns:a16="http://schemas.microsoft.com/office/drawing/2014/main" val="20003"/>
                    </a:ext>
                  </a:extLst>
                </a:gridCol>
                <a:gridCol w="379601">
                  <a:extLst>
                    <a:ext uri="{9D8B030D-6E8A-4147-A177-3AD203B41FA5}">
                      <a16:colId xmlns:a16="http://schemas.microsoft.com/office/drawing/2014/main" val="20004"/>
                    </a:ext>
                  </a:extLst>
                </a:gridCol>
                <a:gridCol w="379601">
                  <a:extLst>
                    <a:ext uri="{9D8B030D-6E8A-4147-A177-3AD203B41FA5}">
                      <a16:colId xmlns:a16="http://schemas.microsoft.com/office/drawing/2014/main" val="20005"/>
                    </a:ext>
                  </a:extLst>
                </a:gridCol>
                <a:gridCol w="379601">
                  <a:extLst>
                    <a:ext uri="{9D8B030D-6E8A-4147-A177-3AD203B41FA5}">
                      <a16:colId xmlns:a16="http://schemas.microsoft.com/office/drawing/2014/main" val="20006"/>
                    </a:ext>
                  </a:extLst>
                </a:gridCol>
                <a:gridCol w="379601">
                  <a:extLst>
                    <a:ext uri="{9D8B030D-6E8A-4147-A177-3AD203B41FA5}">
                      <a16:colId xmlns:a16="http://schemas.microsoft.com/office/drawing/2014/main" val="20007"/>
                    </a:ext>
                  </a:extLst>
                </a:gridCol>
                <a:gridCol w="379601">
                  <a:extLst>
                    <a:ext uri="{9D8B030D-6E8A-4147-A177-3AD203B41FA5}">
                      <a16:colId xmlns:a16="http://schemas.microsoft.com/office/drawing/2014/main" val="20008"/>
                    </a:ext>
                  </a:extLst>
                </a:gridCol>
                <a:gridCol w="379601">
                  <a:extLst>
                    <a:ext uri="{9D8B030D-6E8A-4147-A177-3AD203B41FA5}">
                      <a16:colId xmlns:a16="http://schemas.microsoft.com/office/drawing/2014/main" val="20009"/>
                    </a:ext>
                  </a:extLst>
                </a:gridCol>
                <a:gridCol w="379601">
                  <a:extLst>
                    <a:ext uri="{9D8B030D-6E8A-4147-A177-3AD203B41FA5}">
                      <a16:colId xmlns:a16="http://schemas.microsoft.com/office/drawing/2014/main" val="20010"/>
                    </a:ext>
                  </a:extLst>
                </a:gridCol>
                <a:gridCol w="379601">
                  <a:extLst>
                    <a:ext uri="{9D8B030D-6E8A-4147-A177-3AD203B41FA5}">
                      <a16:colId xmlns:a16="http://schemas.microsoft.com/office/drawing/2014/main" val="20011"/>
                    </a:ext>
                  </a:extLst>
                </a:gridCol>
              </a:tblGrid>
              <a:tr h="331889">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0"/>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2"/>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3"/>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4"/>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5"/>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6"/>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7"/>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8"/>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9"/>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10"/>
                  </a:ext>
                </a:extLst>
              </a:tr>
              <a:tr h="331889">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11"/>
                  </a:ext>
                </a:extLst>
              </a:tr>
            </a:tbl>
          </a:graphicData>
        </a:graphic>
      </p:graphicFrame>
      <p:sp>
        <p:nvSpPr>
          <p:cNvPr id="6" name="TextBox 5"/>
          <p:cNvSpPr txBox="1"/>
          <p:nvPr/>
        </p:nvSpPr>
        <p:spPr>
          <a:xfrm>
            <a:off x="2677792" y="1674686"/>
            <a:ext cx="4555212" cy="369332"/>
          </a:xfrm>
          <a:prstGeom prst="rect">
            <a:avLst/>
          </a:prstGeom>
          <a:noFill/>
        </p:spPr>
        <p:txBody>
          <a:bodyPr wrap="square" rtlCol="0">
            <a:spAutoFit/>
          </a:bodyPr>
          <a:lstStyle/>
          <a:p>
            <a:pPr algn="ctr"/>
            <a:r>
              <a:rPr lang="en-US" dirty="0"/>
              <a:t>1 foot</a:t>
            </a:r>
          </a:p>
        </p:txBody>
      </p:sp>
      <p:cxnSp>
        <p:nvCxnSpPr>
          <p:cNvPr id="8" name="Straight Arrow Connector 7"/>
          <p:cNvCxnSpPr>
            <a:endCxn id="6" idx="3"/>
          </p:cNvCxnSpPr>
          <p:nvPr/>
        </p:nvCxnSpPr>
        <p:spPr>
          <a:xfrm>
            <a:off x="5332288" y="1859352"/>
            <a:ext cx="190071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endCxn id="6" idx="1"/>
          </p:cNvCxnSpPr>
          <p:nvPr/>
        </p:nvCxnSpPr>
        <p:spPr>
          <a:xfrm flipH="1" flipV="1">
            <a:off x="2677792" y="1859352"/>
            <a:ext cx="1842838"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662129" y="2198670"/>
            <a:ext cx="461665" cy="4403104"/>
          </a:xfrm>
          <a:prstGeom prst="rect">
            <a:avLst/>
          </a:prstGeom>
          <a:noFill/>
        </p:spPr>
        <p:txBody>
          <a:bodyPr vert="vert270" wrap="square" rtlCol="0">
            <a:spAutoFit/>
          </a:bodyPr>
          <a:lstStyle/>
          <a:p>
            <a:pPr algn="ctr"/>
            <a:r>
              <a:rPr lang="en-US" dirty="0"/>
              <a:t>1 foot</a:t>
            </a:r>
          </a:p>
        </p:txBody>
      </p:sp>
      <p:cxnSp>
        <p:nvCxnSpPr>
          <p:cNvPr id="18" name="Straight Arrow Connector 17"/>
          <p:cNvCxnSpPr>
            <a:endCxn id="17" idx="0"/>
          </p:cNvCxnSpPr>
          <p:nvPr/>
        </p:nvCxnSpPr>
        <p:spPr>
          <a:xfrm flipV="1">
            <a:off x="1892962" y="2198670"/>
            <a:ext cx="0" cy="184934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endCxn id="17" idx="2"/>
          </p:cNvCxnSpPr>
          <p:nvPr/>
        </p:nvCxnSpPr>
        <p:spPr>
          <a:xfrm>
            <a:off x="1892962" y="4798032"/>
            <a:ext cx="0" cy="180374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Left Arrow 27"/>
          <p:cNvSpPr/>
          <p:nvPr/>
        </p:nvSpPr>
        <p:spPr>
          <a:xfrm>
            <a:off x="7233004" y="2289122"/>
            <a:ext cx="489204" cy="248326"/>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7946883" y="2188396"/>
            <a:ext cx="1079142" cy="369332"/>
          </a:xfrm>
          <a:prstGeom prst="rect">
            <a:avLst/>
          </a:prstGeom>
          <a:noFill/>
        </p:spPr>
        <p:txBody>
          <a:bodyPr wrap="none" rtlCol="0">
            <a:spAutoFit/>
          </a:bodyPr>
          <a:lstStyle/>
          <a:p>
            <a:r>
              <a:rPr lang="en-US" dirty="0"/>
              <a:t>1 in x 1 in</a:t>
            </a:r>
          </a:p>
        </p:txBody>
      </p:sp>
    </p:spTree>
    <p:extLst>
      <p:ext uri="{BB962C8B-B14F-4D97-AF65-F5344CB8AC3E}">
        <p14:creationId xmlns:p14="http://schemas.microsoft.com/office/powerpoint/2010/main" val="1533285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2478" y="736629"/>
            <a:ext cx="7603455" cy="1141450"/>
          </a:xfrm>
          <a:solidFill>
            <a:schemeClr val="bg2">
              <a:lumMod val="75000"/>
            </a:schemeClr>
          </a:solidFill>
        </p:spPr>
        <p:txBody>
          <a:bodyPr>
            <a:normAutofit fontScale="90000"/>
          </a:bodyPr>
          <a:lstStyle/>
          <a:p>
            <a:r>
              <a:rPr lang="en-US" dirty="0"/>
              <a:t>Volume or 3-Dimensional</a:t>
            </a:r>
            <a:br>
              <a:rPr lang="en-US" dirty="0"/>
            </a:br>
            <a:r>
              <a:rPr lang="en-US" sz="3600" dirty="0"/>
              <a:t>in³ </a:t>
            </a:r>
            <a:r>
              <a:rPr lang="en-US" sz="2800" dirty="0"/>
              <a:t>or</a:t>
            </a:r>
            <a:r>
              <a:rPr lang="en-US" sz="3600" dirty="0"/>
              <a:t> </a:t>
            </a:r>
            <a:r>
              <a:rPr lang="en-US" sz="3600" i="1" dirty="0"/>
              <a:t>cubic inches</a:t>
            </a:r>
            <a:endParaRPr lang="en-US"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2478" y="2075326"/>
            <a:ext cx="4593512" cy="268345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5435" y="4050733"/>
            <a:ext cx="4075582" cy="2380889"/>
          </a:xfrm>
          <a:prstGeom prst="rect">
            <a:avLst/>
          </a:prstGeom>
        </p:spPr>
      </p:pic>
    </p:spTree>
    <p:extLst>
      <p:ext uri="{BB962C8B-B14F-4D97-AF65-F5344CB8AC3E}">
        <p14:creationId xmlns:p14="http://schemas.microsoft.com/office/powerpoint/2010/main" val="2663305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286" y="746847"/>
            <a:ext cx="7519946" cy="1143000"/>
          </a:xfrm>
          <a:solidFill>
            <a:schemeClr val="bg2">
              <a:lumMod val="75000"/>
            </a:schemeClr>
          </a:solidFill>
        </p:spPr>
        <p:txBody>
          <a:bodyPr>
            <a:normAutofit fontScale="90000"/>
          </a:bodyPr>
          <a:lstStyle/>
          <a:p>
            <a:r>
              <a:rPr lang="en-US" dirty="0"/>
              <a:t>Converting Fractions to Decimals</a:t>
            </a:r>
          </a:p>
        </p:txBody>
      </p:sp>
      <p:sp>
        <p:nvSpPr>
          <p:cNvPr id="3" name="Content Placeholder 2"/>
          <p:cNvSpPr>
            <a:spLocks noGrp="1"/>
          </p:cNvSpPr>
          <p:nvPr>
            <p:ph idx="1"/>
          </p:nvPr>
        </p:nvSpPr>
        <p:spPr/>
        <p:txBody>
          <a:bodyPr/>
          <a:lstStyle/>
          <a:p>
            <a:pPr marL="0" indent="0">
              <a:buNone/>
            </a:pPr>
            <a:r>
              <a:rPr lang="en-US" dirty="0">
                <a:solidFill>
                  <a:srgbClr val="800000"/>
                </a:solidFill>
              </a:rPr>
              <a:t>   ½</a:t>
            </a:r>
            <a:r>
              <a:rPr lang="en-US" dirty="0"/>
              <a:t>  same as  </a:t>
            </a:r>
            <a:r>
              <a:rPr lang="en-US" sz="2800" dirty="0">
                <a:solidFill>
                  <a:srgbClr val="800000"/>
                </a:solidFill>
              </a:rPr>
              <a:t>1 ÷ 2  </a:t>
            </a:r>
            <a:r>
              <a:rPr lang="en-US" dirty="0"/>
              <a:t>same as  </a:t>
            </a:r>
            <a:r>
              <a:rPr lang="en-US" dirty="0">
                <a:solidFill>
                  <a:srgbClr val="800000"/>
                </a:solidFill>
              </a:rPr>
              <a:t>.50</a:t>
            </a:r>
          </a:p>
          <a:p>
            <a:pPr marL="0" indent="0" algn="r">
              <a:buNone/>
            </a:pPr>
            <a:r>
              <a:rPr lang="en-US" sz="2800" dirty="0"/>
              <a:t>   </a:t>
            </a:r>
            <a:r>
              <a:rPr lang="en-US" sz="2800" i="1" dirty="0"/>
              <a:t>so write</a:t>
            </a:r>
            <a:r>
              <a:rPr lang="en-US" sz="2800" dirty="0"/>
              <a:t>  1 ½  as  1.50</a:t>
            </a:r>
            <a:endParaRPr lang="en-US" sz="1800" dirty="0"/>
          </a:p>
          <a:p>
            <a:pPr marL="0" indent="0" algn="ctr">
              <a:buNone/>
            </a:pPr>
            <a:endParaRPr lang="en-US" sz="1000" dirty="0"/>
          </a:p>
          <a:p>
            <a:pPr marL="0" indent="0">
              <a:buNone/>
            </a:pPr>
            <a:r>
              <a:rPr lang="en-US" dirty="0">
                <a:solidFill>
                  <a:srgbClr val="800000"/>
                </a:solidFill>
              </a:rPr>
              <a:t>  1/5 </a:t>
            </a:r>
            <a:r>
              <a:rPr lang="en-US" dirty="0"/>
              <a:t>same as </a:t>
            </a:r>
            <a:r>
              <a:rPr lang="en-US" dirty="0">
                <a:solidFill>
                  <a:srgbClr val="800000"/>
                </a:solidFill>
              </a:rPr>
              <a:t>1 ÷ 5  </a:t>
            </a:r>
            <a:r>
              <a:rPr lang="en-US" dirty="0"/>
              <a:t>same as  </a:t>
            </a:r>
            <a:r>
              <a:rPr lang="en-US" dirty="0">
                <a:solidFill>
                  <a:srgbClr val="800000"/>
                </a:solidFill>
              </a:rPr>
              <a:t>.20</a:t>
            </a:r>
          </a:p>
          <a:p>
            <a:pPr marL="0" indent="0" algn="r">
              <a:buNone/>
            </a:pPr>
            <a:r>
              <a:rPr lang="en-US" sz="2800" i="1" dirty="0"/>
              <a:t>  write  </a:t>
            </a:r>
            <a:r>
              <a:rPr lang="en-US" sz="2800" dirty="0"/>
              <a:t>2 </a:t>
            </a:r>
            <a:r>
              <a:rPr lang="en-US" sz="2000" dirty="0"/>
              <a:t>1/5</a:t>
            </a:r>
            <a:r>
              <a:rPr lang="en-US" sz="2800" dirty="0"/>
              <a:t>  as  2.20</a:t>
            </a:r>
          </a:p>
          <a:p>
            <a:pPr marL="0" indent="0" algn="ctr">
              <a:buNone/>
            </a:pPr>
            <a:endParaRPr lang="en-US" sz="1000" dirty="0"/>
          </a:p>
          <a:p>
            <a:pPr marL="0" indent="0">
              <a:buNone/>
            </a:pPr>
            <a:r>
              <a:rPr lang="en-US" dirty="0">
                <a:solidFill>
                  <a:srgbClr val="800000"/>
                </a:solidFill>
              </a:rPr>
              <a:t> 7/16   </a:t>
            </a:r>
            <a:r>
              <a:rPr lang="en-US" b="1" dirty="0"/>
              <a:t>=</a:t>
            </a:r>
            <a:r>
              <a:rPr lang="en-US" dirty="0">
                <a:solidFill>
                  <a:srgbClr val="800000"/>
                </a:solidFill>
              </a:rPr>
              <a:t>   7 ÷ 16   </a:t>
            </a:r>
            <a:r>
              <a:rPr lang="en-US" b="1" dirty="0"/>
              <a:t>= </a:t>
            </a:r>
            <a:r>
              <a:rPr lang="en-US" dirty="0">
                <a:solidFill>
                  <a:srgbClr val="800000"/>
                </a:solidFill>
              </a:rPr>
              <a:t>  .4375</a:t>
            </a:r>
          </a:p>
          <a:p>
            <a:pPr marL="0" indent="0" algn="r">
              <a:buNone/>
            </a:pPr>
            <a:r>
              <a:rPr lang="en-US" sz="2800" i="1" dirty="0"/>
              <a:t>write</a:t>
            </a:r>
            <a:r>
              <a:rPr lang="en-US" dirty="0"/>
              <a:t>  5</a:t>
            </a:r>
            <a:r>
              <a:rPr lang="en-US" sz="2800" dirty="0"/>
              <a:t> </a:t>
            </a:r>
            <a:r>
              <a:rPr lang="en-US" sz="2000" dirty="0"/>
              <a:t>7/16 </a:t>
            </a:r>
            <a:r>
              <a:rPr lang="en-US" sz="2800" dirty="0"/>
              <a:t> as  5.4375</a:t>
            </a:r>
            <a:endParaRPr lang="en-US" sz="2000" dirty="0"/>
          </a:p>
        </p:txBody>
      </p:sp>
    </p:spTree>
    <p:extLst>
      <p:ext uri="{BB962C8B-B14F-4D97-AF65-F5344CB8AC3E}">
        <p14:creationId xmlns:p14="http://schemas.microsoft.com/office/powerpoint/2010/main" val="41483976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869646"/>
          </a:xfrm>
          <a:solidFill>
            <a:schemeClr val="bg2">
              <a:lumMod val="75000"/>
            </a:schemeClr>
          </a:solidFill>
        </p:spPr>
        <p:txBody>
          <a:bodyPr/>
          <a:lstStyle/>
          <a:p>
            <a:r>
              <a:rPr lang="en-US" dirty="0"/>
              <a:t>Conversion Examples</a:t>
            </a:r>
          </a:p>
        </p:txBody>
      </p:sp>
      <p:sp>
        <p:nvSpPr>
          <p:cNvPr id="3" name="Content Placeholder 2"/>
          <p:cNvSpPr>
            <a:spLocks noGrp="1"/>
          </p:cNvSpPr>
          <p:nvPr>
            <p:ph idx="1"/>
          </p:nvPr>
        </p:nvSpPr>
        <p:spPr>
          <a:xfrm>
            <a:off x="1397285" y="2121426"/>
            <a:ext cx="7519947" cy="4402663"/>
          </a:xfrm>
        </p:spPr>
        <p:txBody>
          <a:bodyPr/>
          <a:lstStyle/>
          <a:p>
            <a:pPr marL="0" indent="0">
              <a:buNone/>
            </a:pPr>
            <a:r>
              <a:rPr lang="en-US" dirty="0"/>
              <a:t>There is a bridge abutment form that is 4</a:t>
            </a:r>
            <a:r>
              <a:rPr lang="en-US" sz="2400" dirty="0"/>
              <a:t>ft</a:t>
            </a:r>
            <a:r>
              <a:rPr lang="en-US" dirty="0"/>
              <a:t> thick 4</a:t>
            </a:r>
            <a:r>
              <a:rPr lang="en-US" sz="2400" dirty="0"/>
              <a:t>ft</a:t>
            </a:r>
            <a:r>
              <a:rPr lang="en-US" dirty="0"/>
              <a:t> tall and 60</a:t>
            </a:r>
            <a:r>
              <a:rPr lang="en-US" sz="2400" dirty="0"/>
              <a:t>ft</a:t>
            </a:r>
            <a:r>
              <a:rPr lang="en-US" dirty="0"/>
              <a:t> wide.  How many </a:t>
            </a:r>
            <a:r>
              <a:rPr lang="en-US" i="1" u="sng" dirty="0"/>
              <a:t>cubic yards </a:t>
            </a:r>
            <a:r>
              <a:rPr lang="en-US" dirty="0"/>
              <a:t>will it take to fill it?   </a:t>
            </a:r>
          </a:p>
          <a:p>
            <a:pPr marL="0" indent="0">
              <a:buNone/>
            </a:pPr>
            <a:r>
              <a:rPr lang="en-US" dirty="0"/>
              <a:t>                           27</a:t>
            </a:r>
            <a:r>
              <a:rPr lang="en-US" sz="2400" dirty="0"/>
              <a:t>ft</a:t>
            </a:r>
            <a:r>
              <a:rPr lang="en-US" baseline="30000" dirty="0"/>
              <a:t>3 </a:t>
            </a:r>
            <a:r>
              <a:rPr lang="en-US" dirty="0"/>
              <a:t>= 1</a:t>
            </a:r>
            <a:r>
              <a:rPr lang="en-US" sz="2400" dirty="0"/>
              <a:t>yd</a:t>
            </a:r>
            <a:r>
              <a:rPr lang="en-US" baseline="30000" dirty="0"/>
              <a:t>3 </a:t>
            </a:r>
            <a:r>
              <a:rPr lang="en-US" sz="2400" baseline="30000" dirty="0">
                <a:solidFill>
                  <a:srgbClr val="800000"/>
                </a:solidFill>
              </a:rPr>
              <a:t> </a:t>
            </a:r>
            <a:r>
              <a:rPr lang="en-US" sz="2400" dirty="0">
                <a:solidFill>
                  <a:srgbClr val="800000"/>
                </a:solidFill>
              </a:rPr>
              <a:t>(conversion)</a:t>
            </a:r>
          </a:p>
          <a:p>
            <a:pPr marL="0" indent="0">
              <a:buNone/>
            </a:pPr>
            <a:r>
              <a:rPr lang="en-US" sz="2400" dirty="0">
                <a:solidFill>
                  <a:srgbClr val="800000"/>
                </a:solidFill>
              </a:rPr>
              <a:t> 3 feet in each yard</a:t>
            </a:r>
            <a:r>
              <a:rPr lang="en-US" sz="2800" dirty="0">
                <a:solidFill>
                  <a:srgbClr val="800000"/>
                </a:solidFill>
              </a:rPr>
              <a:t>, </a:t>
            </a:r>
            <a:r>
              <a:rPr lang="en-US" sz="2800" dirty="0"/>
              <a:t>3</a:t>
            </a:r>
            <a:r>
              <a:rPr lang="en-US" sz="2400" dirty="0">
                <a:solidFill>
                  <a:srgbClr val="800000"/>
                </a:solidFill>
              </a:rPr>
              <a:t>ft</a:t>
            </a:r>
            <a:r>
              <a:rPr lang="en-US" sz="2800" dirty="0">
                <a:solidFill>
                  <a:srgbClr val="800000"/>
                </a:solidFill>
              </a:rPr>
              <a:t> x </a:t>
            </a:r>
            <a:r>
              <a:rPr lang="en-US" sz="2800" dirty="0"/>
              <a:t>3</a:t>
            </a:r>
            <a:r>
              <a:rPr lang="en-US" sz="2400" dirty="0">
                <a:solidFill>
                  <a:srgbClr val="800000"/>
                </a:solidFill>
              </a:rPr>
              <a:t>ft</a:t>
            </a:r>
            <a:r>
              <a:rPr lang="en-US" sz="2800" dirty="0">
                <a:solidFill>
                  <a:srgbClr val="800000"/>
                </a:solidFill>
              </a:rPr>
              <a:t> x </a:t>
            </a:r>
            <a:r>
              <a:rPr lang="en-US" sz="2800" dirty="0"/>
              <a:t>3</a:t>
            </a:r>
            <a:r>
              <a:rPr lang="en-US" sz="2400" dirty="0">
                <a:solidFill>
                  <a:srgbClr val="800000"/>
                </a:solidFill>
              </a:rPr>
              <a:t>ft</a:t>
            </a:r>
            <a:endParaRPr lang="en-US" sz="2000" dirty="0">
              <a:solidFill>
                <a:srgbClr val="800000"/>
              </a:solidFill>
            </a:endParaRPr>
          </a:p>
          <a:p>
            <a:pPr marL="0" indent="0">
              <a:buNone/>
            </a:pPr>
            <a:endParaRPr lang="en-US" sz="1000" baseline="30000" dirty="0"/>
          </a:p>
          <a:p>
            <a:pPr marL="0" indent="0">
              <a:buNone/>
            </a:pPr>
            <a:r>
              <a:rPr lang="en-US" dirty="0"/>
              <a:t>Step 1:	4</a:t>
            </a:r>
            <a:r>
              <a:rPr lang="en-US" sz="2400" dirty="0"/>
              <a:t>ft</a:t>
            </a:r>
            <a:r>
              <a:rPr lang="en-US" dirty="0"/>
              <a:t> x 4</a:t>
            </a:r>
            <a:r>
              <a:rPr lang="en-US" sz="2400" dirty="0"/>
              <a:t>ft</a:t>
            </a:r>
            <a:r>
              <a:rPr lang="en-US" dirty="0"/>
              <a:t> x 60</a:t>
            </a:r>
            <a:r>
              <a:rPr lang="en-US" sz="2400" dirty="0"/>
              <a:t>ft </a:t>
            </a:r>
            <a:r>
              <a:rPr lang="en-US" dirty="0"/>
              <a:t>= 960</a:t>
            </a:r>
            <a:r>
              <a:rPr lang="en-US" sz="2400" dirty="0"/>
              <a:t>ft</a:t>
            </a:r>
            <a:r>
              <a:rPr lang="en-US" baseline="30000" dirty="0"/>
              <a:t>3</a:t>
            </a:r>
            <a:endParaRPr lang="en-US" dirty="0"/>
          </a:p>
          <a:p>
            <a:pPr marL="0" indent="0">
              <a:buNone/>
            </a:pPr>
            <a:r>
              <a:rPr lang="en-US" dirty="0"/>
              <a:t>Step 2:	960</a:t>
            </a:r>
            <a:r>
              <a:rPr lang="en-US" sz="2400" dirty="0"/>
              <a:t>ft</a:t>
            </a:r>
            <a:r>
              <a:rPr lang="en-US" baseline="30000" dirty="0"/>
              <a:t>3</a:t>
            </a:r>
            <a:r>
              <a:rPr lang="en-US" dirty="0"/>
              <a:t>/27</a:t>
            </a:r>
            <a:r>
              <a:rPr lang="en-US" sz="2400" dirty="0"/>
              <a:t>ft</a:t>
            </a:r>
            <a:r>
              <a:rPr lang="en-US" baseline="30000" dirty="0"/>
              <a:t>3 </a:t>
            </a:r>
            <a:r>
              <a:rPr lang="en-US" dirty="0"/>
              <a:t>= </a:t>
            </a:r>
            <a:r>
              <a:rPr lang="en-US" b="1" dirty="0">
                <a:solidFill>
                  <a:srgbClr val="800000"/>
                </a:solidFill>
              </a:rPr>
              <a:t>35.56</a:t>
            </a:r>
            <a:r>
              <a:rPr lang="en-US" sz="2400" b="1" dirty="0">
                <a:solidFill>
                  <a:srgbClr val="800000"/>
                </a:solidFill>
              </a:rPr>
              <a:t>yd</a:t>
            </a:r>
            <a:r>
              <a:rPr lang="en-US" b="1" baseline="30000" dirty="0">
                <a:solidFill>
                  <a:srgbClr val="800000"/>
                </a:solidFill>
              </a:rPr>
              <a:t>3</a:t>
            </a:r>
            <a:endParaRPr lang="en-US" b="1" dirty="0">
              <a:solidFill>
                <a:srgbClr val="800000"/>
              </a:solidFill>
            </a:endParaRPr>
          </a:p>
        </p:txBody>
      </p:sp>
      <p:sp>
        <p:nvSpPr>
          <p:cNvPr id="4" name="Oval 3"/>
          <p:cNvSpPr/>
          <p:nvPr/>
        </p:nvSpPr>
        <p:spPr>
          <a:xfrm>
            <a:off x="5499242" y="3729517"/>
            <a:ext cx="251717" cy="308225"/>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2510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normAutofit fontScale="90000"/>
          </a:bodyPr>
          <a:lstStyle/>
          <a:p>
            <a:pPr algn="ctr">
              <a:lnSpc>
                <a:spcPts val="4500"/>
              </a:lnSpc>
            </a:pPr>
            <a:r>
              <a:rPr lang="en-US" dirty="0"/>
              <a:t>Conversion</a:t>
            </a:r>
            <a:br>
              <a:rPr lang="en-US" dirty="0"/>
            </a:br>
            <a:r>
              <a:rPr lang="en-US" dirty="0"/>
              <a:t> Calculation Exercises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#3</a:t>
            </a:r>
          </a:p>
          <a:p>
            <a:pPr marL="0" indent="0" algn="ctr">
              <a:buNone/>
            </a:pPr>
            <a:r>
              <a:rPr lang="en-US" i="1" dirty="0">
                <a:latin typeface="Calisto MT" panose="02040603050505030304" pitchFamily="18" charset="0"/>
              </a:rPr>
              <a:t>(problem 1 )</a:t>
            </a:r>
          </a:p>
          <a:p>
            <a:pPr marL="457200" lvl="1" indent="0">
              <a:buNone/>
            </a:pPr>
            <a:endParaRPr lang="en-US" dirty="0"/>
          </a:p>
        </p:txBody>
      </p:sp>
    </p:spTree>
    <p:extLst>
      <p:ext uri="{BB962C8B-B14F-4D97-AF65-F5344CB8AC3E}">
        <p14:creationId xmlns:p14="http://schemas.microsoft.com/office/powerpoint/2010/main" val="21244060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normAutofit fontScale="90000"/>
          </a:bodyPr>
          <a:lstStyle/>
          <a:p>
            <a:pPr>
              <a:lnSpc>
                <a:spcPts val="4500"/>
              </a:lnSpc>
            </a:pPr>
            <a:r>
              <a:rPr lang="en-US" dirty="0"/>
              <a:t>Solutions to Worksheet #3 </a:t>
            </a:r>
            <a:br>
              <a:rPr lang="en-US" dirty="0"/>
            </a:br>
            <a:r>
              <a:rPr lang="en-US" sz="3200" dirty="0"/>
              <a:t>Conversion Problems</a:t>
            </a:r>
          </a:p>
        </p:txBody>
      </p:sp>
      <p:sp>
        <p:nvSpPr>
          <p:cNvPr id="3" name="Content Placeholder 2"/>
          <p:cNvSpPr>
            <a:spLocks noGrp="1"/>
          </p:cNvSpPr>
          <p:nvPr>
            <p:ph idx="1"/>
          </p:nvPr>
        </p:nvSpPr>
        <p:spPr>
          <a:xfrm>
            <a:off x="1507138" y="2121426"/>
            <a:ext cx="7410094" cy="4649243"/>
          </a:xfrm>
        </p:spPr>
        <p:txBody>
          <a:bodyPr/>
          <a:lstStyle/>
          <a:p>
            <a:pPr marL="457200" lvl="1" indent="0">
              <a:buNone/>
            </a:pPr>
            <a:endParaRPr lang="en-US" dirty="0">
              <a:solidFill>
                <a:srgbClr val="BA0C28"/>
              </a:solidFill>
            </a:endParaRPr>
          </a:p>
          <a:p>
            <a:pPr marL="514350" indent="-514350">
              <a:lnSpc>
                <a:spcPts val="4300"/>
              </a:lnSpc>
              <a:buFont typeface="+mj-lt"/>
              <a:buAutoNum type="arabicPeriod"/>
            </a:pPr>
            <a:r>
              <a:rPr lang="en-US" sz="3000" dirty="0"/>
              <a:t>Step 1:</a:t>
            </a:r>
            <a:r>
              <a:rPr lang="en-US" sz="2600" dirty="0"/>
              <a:t> </a:t>
            </a:r>
            <a:r>
              <a:rPr lang="en-US" sz="3000" dirty="0"/>
              <a:t>2</a:t>
            </a:r>
            <a:r>
              <a:rPr lang="en-US" sz="2400" dirty="0"/>
              <a:t>in</a:t>
            </a:r>
            <a:r>
              <a:rPr lang="en-US" sz="3000" dirty="0"/>
              <a:t>/12</a:t>
            </a:r>
            <a:r>
              <a:rPr lang="en-US" sz="2400" dirty="0"/>
              <a:t>in </a:t>
            </a:r>
            <a:r>
              <a:rPr lang="en-US" dirty="0"/>
              <a:t>= .</a:t>
            </a:r>
            <a:r>
              <a:rPr lang="en-US" sz="3000" dirty="0"/>
              <a:t>167</a:t>
            </a:r>
            <a:r>
              <a:rPr lang="en-US" sz="2400" dirty="0"/>
              <a:t>ft </a:t>
            </a:r>
            <a:r>
              <a:rPr lang="en-US" sz="2000" dirty="0"/>
              <a:t>(converting 2 inches to feet)</a:t>
            </a:r>
          </a:p>
          <a:p>
            <a:pPr marL="0" indent="0">
              <a:lnSpc>
                <a:spcPts val="4300"/>
              </a:lnSpc>
              <a:buNone/>
            </a:pPr>
            <a:r>
              <a:rPr lang="en-US" dirty="0"/>
              <a:t> 	 </a:t>
            </a:r>
            <a:r>
              <a:rPr lang="en-US" sz="2800" dirty="0"/>
              <a:t>Step 2:  4</a:t>
            </a:r>
            <a:r>
              <a:rPr lang="en-US" sz="2400" dirty="0"/>
              <a:t>miles</a:t>
            </a:r>
            <a:r>
              <a:rPr lang="en-US" sz="2800" dirty="0"/>
              <a:t> x 5280</a:t>
            </a:r>
            <a:r>
              <a:rPr lang="en-US" sz="2400" dirty="0"/>
              <a:t>ft </a:t>
            </a:r>
            <a:r>
              <a:rPr lang="en-US" sz="2800" dirty="0"/>
              <a:t>= 21,120</a:t>
            </a:r>
            <a:r>
              <a:rPr lang="en-US" sz="2400" dirty="0"/>
              <a:t>ft </a:t>
            </a:r>
            <a:r>
              <a:rPr lang="en-US" sz="2000" dirty="0"/>
              <a:t>(mile to feet)</a:t>
            </a:r>
          </a:p>
          <a:p>
            <a:pPr marL="0" indent="0">
              <a:lnSpc>
                <a:spcPts val="4300"/>
              </a:lnSpc>
              <a:buNone/>
            </a:pPr>
            <a:r>
              <a:rPr lang="en-US" sz="2800" dirty="0"/>
              <a:t>	 Step 3:  .167</a:t>
            </a:r>
            <a:r>
              <a:rPr lang="en-US" sz="2400" dirty="0"/>
              <a:t>ft</a:t>
            </a:r>
            <a:r>
              <a:rPr lang="en-US" sz="2800" dirty="0"/>
              <a:t> x 21,120</a:t>
            </a:r>
            <a:r>
              <a:rPr lang="en-US" sz="2400" dirty="0"/>
              <a:t>ft</a:t>
            </a:r>
            <a:r>
              <a:rPr lang="en-US" sz="2800" dirty="0"/>
              <a:t> x 24</a:t>
            </a:r>
            <a:r>
              <a:rPr lang="en-US" sz="2400" dirty="0"/>
              <a:t>ft </a:t>
            </a:r>
            <a:r>
              <a:rPr lang="en-US" sz="2800" dirty="0"/>
              <a:t>= 84,648.96</a:t>
            </a:r>
            <a:r>
              <a:rPr lang="en-US" sz="2400" dirty="0"/>
              <a:t>ft</a:t>
            </a:r>
            <a:r>
              <a:rPr lang="en-US" sz="2800" baseline="30000" dirty="0"/>
              <a:t>3</a:t>
            </a:r>
            <a:endParaRPr lang="en-US" sz="2800" dirty="0"/>
          </a:p>
          <a:p>
            <a:pPr marL="0" indent="0">
              <a:lnSpc>
                <a:spcPts val="4300"/>
              </a:lnSpc>
              <a:buNone/>
            </a:pPr>
            <a:r>
              <a:rPr lang="en-US" sz="2800" dirty="0"/>
              <a:t>	 Step 4:  84,648.96</a:t>
            </a:r>
            <a:r>
              <a:rPr lang="en-US" sz="2400" dirty="0"/>
              <a:t>ft</a:t>
            </a:r>
            <a:r>
              <a:rPr lang="en-US" sz="2800" baseline="30000" dirty="0"/>
              <a:t>3</a:t>
            </a:r>
            <a:r>
              <a:rPr lang="en-US" sz="2800" dirty="0"/>
              <a:t>/27</a:t>
            </a:r>
            <a:r>
              <a:rPr lang="en-US" sz="2400" dirty="0"/>
              <a:t>ft</a:t>
            </a:r>
            <a:r>
              <a:rPr lang="en-US" sz="2800" baseline="30000" dirty="0"/>
              <a:t>3 </a:t>
            </a:r>
            <a:r>
              <a:rPr lang="en-US" sz="2800" dirty="0"/>
              <a:t>= </a:t>
            </a:r>
            <a:r>
              <a:rPr lang="en-US" sz="2800" b="1" u="sng" dirty="0">
                <a:solidFill>
                  <a:srgbClr val="BA0C28"/>
                </a:solidFill>
              </a:rPr>
              <a:t>3,135.15</a:t>
            </a:r>
            <a:r>
              <a:rPr lang="en-US" sz="2400" b="1" u="sng" dirty="0">
                <a:solidFill>
                  <a:srgbClr val="BA0C28"/>
                </a:solidFill>
              </a:rPr>
              <a:t>yd</a:t>
            </a:r>
            <a:r>
              <a:rPr lang="en-US" sz="2800" b="1" u="sng" baseline="30000" dirty="0">
                <a:solidFill>
                  <a:srgbClr val="BA0C28"/>
                </a:solidFill>
              </a:rPr>
              <a:t>3</a:t>
            </a:r>
            <a:endParaRPr lang="en-US" sz="2800" b="1" u="sng" dirty="0">
              <a:solidFill>
                <a:srgbClr val="BA0C28"/>
              </a:solidFill>
            </a:endParaRPr>
          </a:p>
        </p:txBody>
      </p:sp>
    </p:spTree>
    <p:extLst>
      <p:ext uri="{BB962C8B-B14F-4D97-AF65-F5344CB8AC3E}">
        <p14:creationId xmlns:p14="http://schemas.microsoft.com/office/powerpoint/2010/main" val="120020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lstStyle/>
          <a:p>
            <a:r>
              <a:rPr lang="en-US" dirty="0"/>
              <a:t>Unit Weight</a:t>
            </a:r>
          </a:p>
        </p:txBody>
      </p:sp>
      <p:sp>
        <p:nvSpPr>
          <p:cNvPr id="3" name="Content Placeholder 2"/>
          <p:cNvSpPr>
            <a:spLocks noGrp="1"/>
          </p:cNvSpPr>
          <p:nvPr>
            <p:ph idx="1"/>
          </p:nvPr>
        </p:nvSpPr>
        <p:spPr/>
        <p:txBody>
          <a:bodyPr/>
          <a:lstStyle/>
          <a:p>
            <a:pPr marL="0" indent="0">
              <a:buNone/>
            </a:pPr>
            <a:r>
              <a:rPr lang="en-US" dirty="0"/>
              <a:t>Weight per unit of volume</a:t>
            </a:r>
          </a:p>
          <a:p>
            <a:pPr lvl="1">
              <a:lnSpc>
                <a:spcPct val="150000"/>
              </a:lnSpc>
              <a:buClr>
                <a:srgbClr val="002060"/>
              </a:buClr>
              <a:buSzPct val="90000"/>
              <a:buFont typeface="Wingdings" panose="05000000000000000000" pitchFamily="2" charset="2"/>
              <a:buChar char="Ø"/>
            </a:pPr>
            <a:r>
              <a:rPr lang="en-US" sz="3200" dirty="0"/>
              <a:t>Pound per cubic foot (pcf)</a:t>
            </a:r>
          </a:p>
          <a:p>
            <a:pPr lvl="1">
              <a:lnSpc>
                <a:spcPct val="150000"/>
              </a:lnSpc>
              <a:buClr>
                <a:srgbClr val="002060"/>
              </a:buClr>
              <a:buSzPct val="90000"/>
              <a:buFont typeface="Wingdings" panose="05000000000000000000" pitchFamily="2" charset="2"/>
              <a:buChar char="Ø"/>
            </a:pPr>
            <a:r>
              <a:rPr lang="en-US" sz="3200" dirty="0"/>
              <a:t>Ton per cubic yard</a:t>
            </a:r>
          </a:p>
          <a:p>
            <a:pPr lvl="1">
              <a:lnSpc>
                <a:spcPct val="150000"/>
              </a:lnSpc>
              <a:buClr>
                <a:srgbClr val="002060"/>
              </a:buClr>
              <a:buSzPct val="90000"/>
              <a:buFont typeface="Wingdings" panose="05000000000000000000" pitchFamily="2" charset="2"/>
              <a:buChar char="Ø"/>
            </a:pPr>
            <a:r>
              <a:rPr lang="en-US" sz="3200" dirty="0"/>
              <a:t>Pound per gallon</a:t>
            </a:r>
          </a:p>
        </p:txBody>
      </p:sp>
    </p:spTree>
    <p:extLst>
      <p:ext uri="{BB962C8B-B14F-4D97-AF65-F5344CB8AC3E}">
        <p14:creationId xmlns:p14="http://schemas.microsoft.com/office/powerpoint/2010/main" val="32659630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1034033"/>
          </a:xfrm>
          <a:solidFill>
            <a:schemeClr val="bg2">
              <a:lumMod val="75000"/>
            </a:schemeClr>
          </a:solidFill>
        </p:spPr>
        <p:txBody>
          <a:bodyPr/>
          <a:lstStyle/>
          <a:p>
            <a:r>
              <a:rPr lang="en-US" dirty="0"/>
              <a:t>Unit Weight Example</a:t>
            </a:r>
          </a:p>
        </p:txBody>
      </p:sp>
      <p:sp>
        <p:nvSpPr>
          <p:cNvPr id="3" name="Content Placeholder 2"/>
          <p:cNvSpPr>
            <a:spLocks noGrp="1"/>
          </p:cNvSpPr>
          <p:nvPr>
            <p:ph idx="1"/>
          </p:nvPr>
        </p:nvSpPr>
        <p:spPr/>
        <p:txBody>
          <a:bodyPr/>
          <a:lstStyle/>
          <a:p>
            <a:pPr marL="0" indent="0">
              <a:buNone/>
            </a:pPr>
            <a:r>
              <a:rPr lang="en-US" dirty="0"/>
              <a:t>Water is 8.3</a:t>
            </a:r>
            <a:r>
              <a:rPr lang="en-US" sz="2400" dirty="0"/>
              <a:t>lbs/gallon</a:t>
            </a:r>
            <a:r>
              <a:rPr lang="en-US" dirty="0"/>
              <a:t>.  You are batching concrete and you need 500</a:t>
            </a:r>
            <a:r>
              <a:rPr lang="en-US" sz="2400" dirty="0"/>
              <a:t>lbs</a:t>
            </a:r>
            <a:r>
              <a:rPr lang="en-US" dirty="0"/>
              <a:t> of water.  How many </a:t>
            </a:r>
            <a:r>
              <a:rPr lang="en-US" i="1" u="sng" dirty="0"/>
              <a:t>gallons of water </a:t>
            </a:r>
            <a:r>
              <a:rPr lang="en-US" dirty="0"/>
              <a:t>do you need?</a:t>
            </a:r>
          </a:p>
          <a:p>
            <a:endParaRPr lang="en-US" dirty="0"/>
          </a:p>
          <a:p>
            <a:pPr marL="0" indent="0" algn="ctr">
              <a:buNone/>
            </a:pPr>
            <a:r>
              <a:rPr lang="en-US" dirty="0"/>
              <a:t>500</a:t>
            </a:r>
            <a:r>
              <a:rPr lang="en-US" sz="2400" dirty="0"/>
              <a:t>lbs</a:t>
            </a:r>
            <a:r>
              <a:rPr lang="en-US" dirty="0"/>
              <a:t> ÷ 8.3</a:t>
            </a:r>
            <a:r>
              <a:rPr lang="en-US" sz="2400" dirty="0"/>
              <a:t>lbs/gallon </a:t>
            </a:r>
            <a:r>
              <a:rPr lang="en-US" dirty="0"/>
              <a:t>= </a:t>
            </a:r>
            <a:r>
              <a:rPr lang="en-US" b="1" dirty="0">
                <a:solidFill>
                  <a:srgbClr val="800000"/>
                </a:solidFill>
              </a:rPr>
              <a:t>60.24 </a:t>
            </a:r>
            <a:r>
              <a:rPr lang="en-US" sz="2400" b="1" dirty="0">
                <a:solidFill>
                  <a:srgbClr val="800000"/>
                </a:solidFill>
              </a:rPr>
              <a:t>gallons</a:t>
            </a:r>
          </a:p>
        </p:txBody>
      </p:sp>
    </p:spTree>
    <p:extLst>
      <p:ext uri="{BB962C8B-B14F-4D97-AF65-F5344CB8AC3E}">
        <p14:creationId xmlns:p14="http://schemas.microsoft.com/office/powerpoint/2010/main" val="16027223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normAutofit fontScale="90000"/>
          </a:bodyPr>
          <a:lstStyle/>
          <a:p>
            <a:pPr algn="ctr">
              <a:lnSpc>
                <a:spcPts val="4500"/>
              </a:lnSpc>
            </a:pPr>
            <a:r>
              <a:rPr lang="en-US" dirty="0"/>
              <a:t>Unit Weight</a:t>
            </a:r>
            <a:br>
              <a:rPr lang="en-US" dirty="0"/>
            </a:br>
            <a:r>
              <a:rPr lang="en-US" dirty="0"/>
              <a:t> Calculation Exercises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#3</a:t>
            </a:r>
          </a:p>
          <a:p>
            <a:pPr marL="0" indent="0" algn="ctr">
              <a:buNone/>
            </a:pPr>
            <a:r>
              <a:rPr lang="en-US" i="1" dirty="0">
                <a:latin typeface="Calisto MT" panose="02040603050505030304" pitchFamily="18" charset="0"/>
              </a:rPr>
              <a:t>(problems 2 &amp; 3)</a:t>
            </a:r>
          </a:p>
          <a:p>
            <a:pPr marL="0" indent="0" algn="ctr">
              <a:buNone/>
            </a:pPr>
            <a:endParaRPr lang="en-US" i="1" dirty="0">
              <a:latin typeface="Calisto MT" panose="02040603050505030304" pitchFamily="18" charset="0"/>
            </a:endParaRPr>
          </a:p>
          <a:p>
            <a:pPr marL="0" indent="0" algn="ctr">
              <a:buNone/>
            </a:pPr>
            <a:r>
              <a:rPr lang="en-US" i="1" dirty="0">
                <a:solidFill>
                  <a:srgbClr val="800000"/>
                </a:solidFill>
                <a:latin typeface="Calisto MT" panose="02040603050505030304" pitchFamily="18" charset="0"/>
              </a:rPr>
              <a:t>*Provide answers in pounds and tons</a:t>
            </a:r>
          </a:p>
          <a:p>
            <a:pPr marL="457200" lvl="1" indent="0">
              <a:buNone/>
            </a:pPr>
            <a:endParaRPr lang="en-US" dirty="0"/>
          </a:p>
        </p:txBody>
      </p:sp>
    </p:spTree>
    <p:extLst>
      <p:ext uri="{BB962C8B-B14F-4D97-AF65-F5344CB8AC3E}">
        <p14:creationId xmlns:p14="http://schemas.microsoft.com/office/powerpoint/2010/main" val="20831858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lumMod val="75000"/>
            </a:schemeClr>
          </a:solidFill>
        </p:spPr>
        <p:txBody>
          <a:bodyPr>
            <a:normAutofit fontScale="90000"/>
          </a:bodyPr>
          <a:lstStyle/>
          <a:p>
            <a:pPr>
              <a:lnSpc>
                <a:spcPts val="4400"/>
              </a:lnSpc>
            </a:pPr>
            <a:r>
              <a:rPr lang="en-US" dirty="0"/>
              <a:t>Solution to Worksheet #3 </a:t>
            </a:r>
            <a:br>
              <a:rPr lang="en-US" dirty="0"/>
            </a:br>
            <a:r>
              <a:rPr lang="en-US" sz="3600" dirty="0"/>
              <a:t>Unit Weight Problems</a:t>
            </a:r>
          </a:p>
        </p:txBody>
      </p:sp>
      <p:sp>
        <p:nvSpPr>
          <p:cNvPr id="3" name="Content Placeholder 2"/>
          <p:cNvSpPr>
            <a:spLocks noGrp="1"/>
          </p:cNvSpPr>
          <p:nvPr>
            <p:ph idx="1"/>
          </p:nvPr>
        </p:nvSpPr>
        <p:spPr/>
        <p:txBody>
          <a:bodyPr/>
          <a:lstStyle/>
          <a:p>
            <a:endParaRPr lang="en-US" dirty="0"/>
          </a:p>
          <a:p>
            <a:pPr marL="0" indent="0">
              <a:buNone/>
            </a:pPr>
            <a:r>
              <a:rPr lang="en-US" dirty="0"/>
              <a:t>2.  4000</a:t>
            </a:r>
            <a:r>
              <a:rPr lang="en-US" sz="2400" dirty="0"/>
              <a:t>lbs</a:t>
            </a:r>
            <a:r>
              <a:rPr lang="en-US" dirty="0"/>
              <a:t> x 2.2 </a:t>
            </a:r>
            <a:r>
              <a:rPr lang="en-US" sz="2400" dirty="0"/>
              <a:t>yd</a:t>
            </a:r>
            <a:r>
              <a:rPr lang="en-US" baseline="30000" dirty="0"/>
              <a:t>3  </a:t>
            </a:r>
            <a:r>
              <a:rPr lang="en-US" dirty="0"/>
              <a:t>=  </a:t>
            </a:r>
            <a:r>
              <a:rPr lang="en-US" b="1" dirty="0">
                <a:solidFill>
                  <a:srgbClr val="800000"/>
                </a:solidFill>
              </a:rPr>
              <a:t>8800</a:t>
            </a:r>
            <a:r>
              <a:rPr lang="en-US" sz="2400" b="1" dirty="0">
                <a:solidFill>
                  <a:srgbClr val="800000"/>
                </a:solidFill>
              </a:rPr>
              <a:t>lbs  </a:t>
            </a:r>
            <a:r>
              <a:rPr lang="en-US" sz="2400" dirty="0"/>
              <a:t>or </a:t>
            </a:r>
            <a:r>
              <a:rPr lang="en-US" sz="2400" b="1" dirty="0">
                <a:solidFill>
                  <a:srgbClr val="800000"/>
                </a:solidFill>
              </a:rPr>
              <a:t> </a:t>
            </a:r>
            <a:r>
              <a:rPr lang="en-US" sz="2400" dirty="0">
                <a:solidFill>
                  <a:srgbClr val="800000"/>
                </a:solidFill>
              </a:rPr>
              <a:t>4.4 tons</a:t>
            </a:r>
          </a:p>
          <a:p>
            <a:pPr marL="0" indent="0">
              <a:buNone/>
            </a:pPr>
            <a:endParaRPr lang="en-US" dirty="0"/>
          </a:p>
          <a:p>
            <a:pPr marL="0" indent="0">
              <a:buNone/>
            </a:pPr>
            <a:r>
              <a:rPr lang="en-US" dirty="0"/>
              <a:t>3.  95</a:t>
            </a:r>
            <a:r>
              <a:rPr lang="en-US" sz="2400" dirty="0"/>
              <a:t>lbs</a:t>
            </a:r>
            <a:r>
              <a:rPr lang="en-US" dirty="0"/>
              <a:t> x 240</a:t>
            </a:r>
            <a:r>
              <a:rPr lang="en-US" sz="2400" dirty="0"/>
              <a:t>ft</a:t>
            </a:r>
            <a:r>
              <a:rPr lang="en-US" baseline="30000" dirty="0"/>
              <a:t>3  </a:t>
            </a:r>
            <a:r>
              <a:rPr lang="en-US" dirty="0"/>
              <a:t>=  </a:t>
            </a:r>
            <a:r>
              <a:rPr lang="en-US" b="1" dirty="0">
                <a:solidFill>
                  <a:srgbClr val="800000"/>
                </a:solidFill>
              </a:rPr>
              <a:t>22,800</a:t>
            </a:r>
            <a:r>
              <a:rPr lang="en-US" sz="2400" b="1" dirty="0">
                <a:solidFill>
                  <a:srgbClr val="800000"/>
                </a:solidFill>
              </a:rPr>
              <a:t>lbs  </a:t>
            </a:r>
            <a:r>
              <a:rPr lang="en-US" sz="2400" dirty="0"/>
              <a:t>or  </a:t>
            </a:r>
            <a:r>
              <a:rPr lang="en-US" sz="2400" dirty="0">
                <a:solidFill>
                  <a:srgbClr val="800000"/>
                </a:solidFill>
              </a:rPr>
              <a:t>11.4 tons</a:t>
            </a:r>
            <a:endParaRPr lang="en-US" sz="2400" b="1" dirty="0">
              <a:solidFill>
                <a:srgbClr val="800000"/>
              </a:solidFill>
            </a:endParaRPr>
          </a:p>
        </p:txBody>
      </p:sp>
    </p:spTree>
    <p:extLst>
      <p:ext uri="{BB962C8B-B14F-4D97-AF65-F5344CB8AC3E}">
        <p14:creationId xmlns:p14="http://schemas.microsoft.com/office/powerpoint/2010/main" val="3300978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5">
              <a:lumMod val="40000"/>
              <a:lumOff val="60000"/>
            </a:schemeClr>
          </a:solidFill>
        </p:spPr>
        <p:txBody>
          <a:bodyPr>
            <a:normAutofit fontScale="90000"/>
          </a:bodyPr>
          <a:lstStyle/>
          <a:p>
            <a:r>
              <a:rPr lang="en-US" dirty="0"/>
              <a:t>Order of Operations</a:t>
            </a:r>
            <a:br>
              <a:rPr lang="en-US" dirty="0"/>
            </a:br>
            <a:r>
              <a:rPr lang="en-US" dirty="0"/>
              <a:t>PEMDAS</a:t>
            </a:r>
          </a:p>
        </p:txBody>
      </p:sp>
      <p:sp>
        <p:nvSpPr>
          <p:cNvPr id="2" name="Content Placeholder 1"/>
          <p:cNvSpPr>
            <a:spLocks noGrp="1"/>
          </p:cNvSpPr>
          <p:nvPr>
            <p:ph idx="1"/>
          </p:nvPr>
        </p:nvSpPr>
        <p:spPr>
          <a:xfrm>
            <a:off x="1507138" y="2121427"/>
            <a:ext cx="7410094" cy="4495130"/>
          </a:xfrm>
        </p:spPr>
        <p:txBody>
          <a:bodyPr/>
          <a:lstStyle/>
          <a:p>
            <a:pPr marL="0" indent="0" algn="ctr">
              <a:buNone/>
            </a:pPr>
            <a:r>
              <a:rPr lang="en-US" dirty="0">
                <a:solidFill>
                  <a:schemeClr val="accent3">
                    <a:lumMod val="50000"/>
                  </a:schemeClr>
                </a:solidFill>
              </a:rPr>
              <a:t>2 (4 + (</a:t>
            </a:r>
            <a:r>
              <a:rPr lang="en-US" u="sng" dirty="0">
                <a:solidFill>
                  <a:schemeClr val="accent3">
                    <a:lumMod val="50000"/>
                  </a:schemeClr>
                </a:solidFill>
              </a:rPr>
              <a:t>2+1</a:t>
            </a:r>
            <a:r>
              <a:rPr lang="en-US" dirty="0">
                <a:solidFill>
                  <a:schemeClr val="accent3">
                    <a:lumMod val="50000"/>
                  </a:schemeClr>
                </a:solidFill>
              </a:rPr>
              <a:t>)²) = ?</a:t>
            </a:r>
          </a:p>
          <a:p>
            <a:pPr marL="514350" indent="-514350">
              <a:buFont typeface="+mj-lt"/>
              <a:buAutoNum type="arabicPeriod"/>
            </a:pPr>
            <a:r>
              <a:rPr lang="en-US" dirty="0"/>
              <a:t>Parentheses</a:t>
            </a:r>
          </a:p>
          <a:p>
            <a:pPr marL="514350" indent="-514350">
              <a:buFont typeface="+mj-lt"/>
              <a:buAutoNum type="arabicPeriod"/>
            </a:pPr>
            <a:r>
              <a:rPr lang="en-US" dirty="0"/>
              <a:t>Exponents (4² = 4 x 4)  (4³ = 4 x 4 x 4)</a:t>
            </a:r>
          </a:p>
          <a:p>
            <a:pPr marL="514350" indent="-514350">
              <a:buFont typeface="+mj-lt"/>
              <a:buAutoNum type="arabicPeriod"/>
            </a:pPr>
            <a:r>
              <a:rPr lang="en-US" dirty="0">
                <a:solidFill>
                  <a:schemeClr val="accent1">
                    <a:lumMod val="50000"/>
                  </a:schemeClr>
                </a:solidFill>
              </a:rPr>
              <a:t>Multiplication </a:t>
            </a:r>
          </a:p>
          <a:p>
            <a:pPr marL="514350" indent="-514350">
              <a:buFont typeface="+mj-lt"/>
              <a:buAutoNum type="arabicPeriod"/>
            </a:pPr>
            <a:r>
              <a:rPr lang="en-US" dirty="0">
                <a:solidFill>
                  <a:schemeClr val="accent1">
                    <a:lumMod val="50000"/>
                  </a:schemeClr>
                </a:solidFill>
              </a:rPr>
              <a:t>Division</a:t>
            </a:r>
          </a:p>
          <a:p>
            <a:pPr marL="514350" indent="-514350">
              <a:buFont typeface="+mj-lt"/>
              <a:buAutoNum type="arabicPeriod"/>
            </a:pPr>
            <a:r>
              <a:rPr lang="en-US" dirty="0">
                <a:solidFill>
                  <a:schemeClr val="accent5">
                    <a:lumMod val="50000"/>
                  </a:schemeClr>
                </a:solidFill>
              </a:rPr>
              <a:t>Addition</a:t>
            </a:r>
          </a:p>
          <a:p>
            <a:pPr marL="514350" indent="-514350">
              <a:buFont typeface="+mj-lt"/>
              <a:buAutoNum type="arabicPeriod"/>
            </a:pPr>
            <a:r>
              <a:rPr lang="en-US" dirty="0">
                <a:solidFill>
                  <a:schemeClr val="accent5">
                    <a:lumMod val="50000"/>
                  </a:schemeClr>
                </a:solidFill>
              </a:rPr>
              <a:t>Subtraction</a:t>
            </a:r>
          </a:p>
          <a:p>
            <a:pPr marL="0" indent="0" algn="ctr">
              <a:buNone/>
            </a:pPr>
            <a:endParaRPr lang="en-US" dirty="0">
              <a:solidFill>
                <a:schemeClr val="accent5">
                  <a:lumMod val="50000"/>
                </a:schemeClr>
              </a:solidFill>
            </a:endParaRPr>
          </a:p>
        </p:txBody>
      </p:sp>
    </p:spTree>
    <p:extLst>
      <p:ext uri="{BB962C8B-B14F-4D97-AF65-F5344CB8AC3E}">
        <p14:creationId xmlns:p14="http://schemas.microsoft.com/office/powerpoint/2010/main" val="27370267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9FDE7"/>
          </a:solidFill>
        </p:spPr>
        <p:txBody>
          <a:bodyPr/>
          <a:lstStyle/>
          <a:p>
            <a:pPr>
              <a:lnSpc>
                <a:spcPts val="4400"/>
              </a:lnSpc>
            </a:pPr>
            <a:r>
              <a:rPr lang="en-US" sz="3600" dirty="0"/>
              <a:t>What about </a:t>
            </a:r>
            <a:r>
              <a:rPr lang="en-US" sz="3600" i="1" dirty="0"/>
              <a:t>Word Problems</a:t>
            </a:r>
            <a:r>
              <a:rPr lang="en-US" sz="3600" dirty="0"/>
              <a:t>?</a:t>
            </a:r>
          </a:p>
        </p:txBody>
      </p:sp>
      <p:sp>
        <p:nvSpPr>
          <p:cNvPr id="3" name="Content Placeholder 2"/>
          <p:cNvSpPr>
            <a:spLocks noGrp="1"/>
          </p:cNvSpPr>
          <p:nvPr>
            <p:ph idx="1"/>
          </p:nvPr>
        </p:nvSpPr>
        <p:spPr>
          <a:solidFill>
            <a:schemeClr val="bg1">
              <a:lumMod val="95000"/>
            </a:schemeClr>
          </a:solidFill>
          <a:ln w="28575"/>
        </p:spPr>
        <p:txBody>
          <a:bodyPr anchor="ctr"/>
          <a:lstStyle/>
          <a:p>
            <a:pPr marL="0" indent="0" algn="ctr">
              <a:lnSpc>
                <a:spcPct val="150000"/>
              </a:lnSpc>
              <a:buNone/>
            </a:pPr>
            <a:r>
              <a:rPr lang="en-US" sz="4400" dirty="0"/>
              <a:t>Translating a question or request into an equation</a:t>
            </a:r>
          </a:p>
          <a:p>
            <a:pPr marL="0" indent="0">
              <a:buNone/>
            </a:pPr>
            <a:endParaRPr lang="en-US" sz="2400" b="1" dirty="0">
              <a:solidFill>
                <a:srgbClr val="800000"/>
              </a:solidFill>
            </a:endParaRPr>
          </a:p>
        </p:txBody>
      </p:sp>
    </p:spTree>
    <p:extLst>
      <p:ext uri="{BB962C8B-B14F-4D97-AF65-F5344CB8AC3E}">
        <p14:creationId xmlns:p14="http://schemas.microsoft.com/office/powerpoint/2010/main" val="28380084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9FDE7"/>
          </a:solidFill>
        </p:spPr>
        <p:txBody>
          <a:bodyPr/>
          <a:lstStyle/>
          <a:p>
            <a:pPr>
              <a:lnSpc>
                <a:spcPts val="4400"/>
              </a:lnSpc>
            </a:pPr>
            <a:r>
              <a:rPr lang="en-US" sz="3600" dirty="0"/>
              <a:t>Solving Word Problems</a:t>
            </a:r>
          </a:p>
        </p:txBody>
      </p:sp>
      <p:sp>
        <p:nvSpPr>
          <p:cNvPr id="3" name="Content Placeholder 2"/>
          <p:cNvSpPr>
            <a:spLocks noGrp="1"/>
          </p:cNvSpPr>
          <p:nvPr>
            <p:ph idx="1"/>
          </p:nvPr>
        </p:nvSpPr>
        <p:spPr/>
        <p:txBody>
          <a:bodyPr/>
          <a:lstStyle/>
          <a:p>
            <a:pPr marL="514350" indent="-514350">
              <a:buFont typeface="+mj-lt"/>
              <a:buAutoNum type="arabicPeriod"/>
            </a:pPr>
            <a:r>
              <a:rPr lang="en-US" sz="3000" dirty="0"/>
              <a:t>Read problem entirely &amp; draw diagrams</a:t>
            </a:r>
          </a:p>
          <a:p>
            <a:pPr marL="514350" indent="-514350">
              <a:buFont typeface="+mj-lt"/>
              <a:buAutoNum type="arabicPeriod"/>
            </a:pPr>
            <a:r>
              <a:rPr lang="en-US" sz="3000" dirty="0"/>
              <a:t>List variables, the “things” or “stuff” they are talking about</a:t>
            </a:r>
          </a:p>
          <a:p>
            <a:pPr marL="514350" indent="-514350">
              <a:buFont typeface="+mj-lt"/>
              <a:buAutoNum type="arabicPeriod"/>
            </a:pPr>
            <a:r>
              <a:rPr lang="en-US" sz="3000" dirty="0"/>
              <a:t>Write down the unknown, what do they want to know? What unit of measure?</a:t>
            </a:r>
          </a:p>
          <a:p>
            <a:pPr marL="514350" indent="-514350">
              <a:buFont typeface="+mj-lt"/>
              <a:buAutoNum type="arabicPeriod"/>
            </a:pPr>
            <a:r>
              <a:rPr lang="en-US" sz="3000" dirty="0"/>
              <a:t>Estimate answer</a:t>
            </a:r>
          </a:p>
          <a:p>
            <a:pPr marL="514350" indent="-514350">
              <a:buFont typeface="+mj-lt"/>
              <a:buAutoNum type="arabicPeriod"/>
            </a:pPr>
            <a:r>
              <a:rPr lang="en-US" sz="3000" dirty="0"/>
              <a:t>Identify “key” words</a:t>
            </a:r>
          </a:p>
          <a:p>
            <a:pPr marL="514350" indent="-514350">
              <a:buFont typeface="+mj-lt"/>
              <a:buAutoNum type="arabicPeriod"/>
            </a:pPr>
            <a:r>
              <a:rPr lang="en-US" sz="3000" dirty="0"/>
              <a:t>Write equation that mirrors problem</a:t>
            </a:r>
          </a:p>
          <a:p>
            <a:pPr marL="0" indent="0">
              <a:buNone/>
            </a:pPr>
            <a:endParaRPr lang="en-US" sz="2400" b="1" dirty="0">
              <a:solidFill>
                <a:srgbClr val="800000"/>
              </a:solidFill>
            </a:endParaRPr>
          </a:p>
        </p:txBody>
      </p:sp>
    </p:spTree>
    <p:extLst>
      <p:ext uri="{BB962C8B-B14F-4D97-AF65-F5344CB8AC3E}">
        <p14:creationId xmlns:p14="http://schemas.microsoft.com/office/powerpoint/2010/main" val="30362087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Key words for</a:t>
            </a:r>
            <a:br>
              <a:rPr lang="en-US" dirty="0"/>
            </a:br>
            <a:r>
              <a:rPr lang="en-US" dirty="0"/>
              <a:t>Mathematical Operations</a:t>
            </a:r>
          </a:p>
        </p:txBody>
      </p:sp>
      <p:graphicFrame>
        <p:nvGraphicFramePr>
          <p:cNvPr id="6" name="Content Placeholder 5"/>
          <p:cNvGraphicFramePr>
            <a:graphicFrameLocks noGrp="1"/>
          </p:cNvGraphicFramePr>
          <p:nvPr>
            <p:ph idx="1"/>
            <p:extLst/>
          </p:nvPr>
        </p:nvGraphicFramePr>
        <p:xfrm>
          <a:off x="1506538" y="2120900"/>
          <a:ext cx="7410450" cy="2661920"/>
        </p:xfrm>
        <a:graphic>
          <a:graphicData uri="http://schemas.openxmlformats.org/drawingml/2006/table">
            <a:tbl>
              <a:tblPr firstRow="1" bandRow="1">
                <a:tableStyleId>{E8B1032C-EA38-4F05-BA0D-38AFFFC7BED3}</a:tableStyleId>
              </a:tblPr>
              <a:tblGrid>
                <a:gridCol w="1566271">
                  <a:extLst>
                    <a:ext uri="{9D8B030D-6E8A-4147-A177-3AD203B41FA5}">
                      <a16:colId xmlns:a16="http://schemas.microsoft.com/office/drawing/2014/main" val="20000"/>
                    </a:ext>
                  </a:extLst>
                </a:gridCol>
                <a:gridCol w="5844179">
                  <a:extLst>
                    <a:ext uri="{9D8B030D-6E8A-4147-A177-3AD203B41FA5}">
                      <a16:colId xmlns:a16="http://schemas.microsoft.com/office/drawing/2014/main" val="20001"/>
                    </a:ext>
                  </a:extLst>
                </a:gridCol>
              </a:tblGrid>
              <a:tr h="370840">
                <a:tc>
                  <a:txBody>
                    <a:bodyPr/>
                    <a:lstStyle/>
                    <a:p>
                      <a:r>
                        <a:rPr lang="en-US" b="1" dirty="0"/>
                        <a:t>Addition</a:t>
                      </a:r>
                    </a:p>
                  </a:txBody>
                  <a:tcPr>
                    <a:lnB w="12700" cap="flat" cmpd="sng" algn="ctr">
                      <a:solidFill>
                        <a:schemeClr val="accent6">
                          <a:lumMod val="75000"/>
                        </a:schemeClr>
                      </a:solidFill>
                      <a:prstDash val="solid"/>
                      <a:round/>
                      <a:headEnd type="none" w="med" len="med"/>
                      <a:tailEnd type="none" w="med" len="med"/>
                    </a:lnB>
                  </a:tcPr>
                </a:tc>
                <a:tc>
                  <a:txBody>
                    <a:bodyPr/>
                    <a:lstStyle/>
                    <a:p>
                      <a:r>
                        <a:rPr lang="en-US" b="0" dirty="0"/>
                        <a:t>Increased</a:t>
                      </a:r>
                      <a:r>
                        <a:rPr lang="en-US" b="0" baseline="0" dirty="0"/>
                        <a:t> by, more than, combine, total of, sum, added to, plus</a:t>
                      </a:r>
                      <a:endParaRPr lang="en-US" b="0" dirty="0"/>
                    </a:p>
                  </a:txBody>
                  <a:tcPr>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b="1" dirty="0"/>
                        <a:t>Subtraction</a:t>
                      </a:r>
                    </a:p>
                  </a:txBody>
                  <a:tcPr>
                    <a:lnT w="12700" cap="flat" cmpd="sng" algn="ctr">
                      <a:solidFill>
                        <a:schemeClr val="accent6">
                          <a:lumMod val="75000"/>
                        </a:schemeClr>
                      </a:solidFill>
                      <a:prstDash val="solid"/>
                      <a:round/>
                      <a:headEnd type="none" w="med" len="med"/>
                      <a:tailEnd type="none" w="med" len="med"/>
                    </a:lnT>
                  </a:tcPr>
                </a:tc>
                <a:tc>
                  <a:txBody>
                    <a:bodyPr/>
                    <a:lstStyle/>
                    <a:p>
                      <a:r>
                        <a:rPr lang="en-US" dirty="0"/>
                        <a:t>Difference, decreased by, less than, fewer than, take</a:t>
                      </a:r>
                      <a:r>
                        <a:rPr lang="en-US" baseline="0" dirty="0"/>
                        <a:t> away, how many left</a:t>
                      </a:r>
                      <a:endParaRPr lang="en-US" dirty="0"/>
                    </a:p>
                  </a:txBody>
                  <a:tcPr>
                    <a:lnT w="12700" cap="flat" cmpd="sng" algn="ctr">
                      <a:solidFill>
                        <a:schemeClr val="accent6">
                          <a:lumMod val="75000"/>
                        </a:schemeClr>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r>
                        <a:rPr lang="en-US" b="1" dirty="0"/>
                        <a:t>Multiplication</a:t>
                      </a:r>
                    </a:p>
                  </a:txBody>
                  <a:tcPr/>
                </a:tc>
                <a:tc>
                  <a:txBody>
                    <a:bodyPr/>
                    <a:lstStyle/>
                    <a:p>
                      <a:r>
                        <a:rPr lang="en-US" dirty="0"/>
                        <a:t>Product of, times, of, factor of, double, triple</a:t>
                      </a:r>
                    </a:p>
                  </a:txBody>
                  <a:tcPr/>
                </a:tc>
                <a:extLst>
                  <a:ext uri="{0D108BD9-81ED-4DB2-BD59-A6C34878D82A}">
                    <a16:rowId xmlns:a16="http://schemas.microsoft.com/office/drawing/2014/main" val="10002"/>
                  </a:ext>
                </a:extLst>
              </a:tr>
              <a:tr h="370840">
                <a:tc>
                  <a:txBody>
                    <a:bodyPr/>
                    <a:lstStyle/>
                    <a:p>
                      <a:r>
                        <a:rPr lang="en-US" b="1" dirty="0"/>
                        <a:t>Division</a:t>
                      </a:r>
                    </a:p>
                  </a:txBody>
                  <a:tcPr/>
                </a:tc>
                <a:tc>
                  <a:txBody>
                    <a:bodyPr/>
                    <a:lstStyle/>
                    <a:p>
                      <a:r>
                        <a:rPr lang="en-US" dirty="0"/>
                        <a:t>Quotient, divided by, ratio of, per, out of, percent</a:t>
                      </a:r>
                    </a:p>
                  </a:txBody>
                  <a:tcPr/>
                </a:tc>
                <a:extLst>
                  <a:ext uri="{0D108BD9-81ED-4DB2-BD59-A6C34878D82A}">
                    <a16:rowId xmlns:a16="http://schemas.microsoft.com/office/drawing/2014/main" val="10003"/>
                  </a:ext>
                </a:extLst>
              </a:tr>
              <a:tr h="370840">
                <a:tc>
                  <a:txBody>
                    <a:bodyPr/>
                    <a:lstStyle/>
                    <a:p>
                      <a:r>
                        <a:rPr lang="en-US" b="1" dirty="0"/>
                        <a:t>Equals</a:t>
                      </a:r>
                    </a:p>
                  </a:txBody>
                  <a:tcPr/>
                </a:tc>
                <a:tc>
                  <a:txBody>
                    <a:bodyPr/>
                    <a:lstStyle/>
                    <a:p>
                      <a:r>
                        <a:rPr lang="en-US" dirty="0"/>
                        <a:t>Is/are, was/were, will be, gives, yields, sold for,</a:t>
                      </a:r>
                      <a:r>
                        <a:rPr lang="en-US" baseline="0" dirty="0"/>
                        <a:t> would you have</a:t>
                      </a:r>
                      <a:endParaRPr lang="en-US" dirty="0"/>
                    </a:p>
                  </a:txBody>
                  <a:tcPr/>
                </a:tc>
                <a:extLst>
                  <a:ext uri="{0D108BD9-81ED-4DB2-BD59-A6C34878D82A}">
                    <a16:rowId xmlns:a16="http://schemas.microsoft.com/office/drawing/2014/main" val="10004"/>
                  </a:ext>
                </a:extLst>
              </a:tr>
            </a:tbl>
          </a:graphicData>
        </a:graphic>
      </p:graphicFrame>
      <p:sp>
        <p:nvSpPr>
          <p:cNvPr id="7" name="TextBox 6"/>
          <p:cNvSpPr txBox="1"/>
          <p:nvPr/>
        </p:nvSpPr>
        <p:spPr>
          <a:xfrm>
            <a:off x="1506539" y="5146158"/>
            <a:ext cx="7637462" cy="1231106"/>
          </a:xfrm>
          <a:prstGeom prst="rect">
            <a:avLst/>
          </a:prstGeom>
          <a:noFill/>
        </p:spPr>
        <p:txBody>
          <a:bodyPr wrap="square" rtlCol="0">
            <a:spAutoFit/>
          </a:bodyPr>
          <a:lstStyle/>
          <a:p>
            <a:r>
              <a:rPr lang="en-US" sz="2000" i="1" dirty="0"/>
              <a:t>Warning</a:t>
            </a:r>
            <a:r>
              <a:rPr lang="en-US" i="1" dirty="0"/>
              <a:t>:</a:t>
            </a:r>
            <a:r>
              <a:rPr lang="en-US" dirty="0"/>
              <a:t> “less than” in a word problem can be confusing.  Saying “she makes $2 less than Jim (or X)”  does not translate mathematically into </a:t>
            </a:r>
            <a:r>
              <a:rPr lang="en-US" b="1" dirty="0">
                <a:solidFill>
                  <a:srgbClr val="FF0000"/>
                </a:solidFill>
              </a:rPr>
              <a:t>$2 – X</a:t>
            </a:r>
            <a:r>
              <a:rPr lang="en-US" dirty="0"/>
              <a:t>.  Think about it.  If she makes $2 less than Jim, and Jim makes $10, then</a:t>
            </a:r>
          </a:p>
          <a:p>
            <a:pPr algn="ctr"/>
            <a:r>
              <a:rPr lang="en-US" dirty="0"/>
              <a:t>She makes $10 - $2 = $8       or       </a:t>
            </a:r>
            <a:r>
              <a:rPr lang="en-US" b="1" dirty="0">
                <a:solidFill>
                  <a:srgbClr val="FF0000"/>
                </a:solidFill>
              </a:rPr>
              <a:t>X - $2</a:t>
            </a:r>
            <a:endParaRPr lang="en-US" b="1" i="1" dirty="0">
              <a:solidFill>
                <a:srgbClr val="FF0000"/>
              </a:solidFill>
            </a:endParaRPr>
          </a:p>
        </p:txBody>
      </p:sp>
    </p:spTree>
    <p:extLst>
      <p:ext uri="{BB962C8B-B14F-4D97-AF65-F5344CB8AC3E}">
        <p14:creationId xmlns:p14="http://schemas.microsoft.com/office/powerpoint/2010/main" val="37644581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9FDE7"/>
          </a:solidFill>
        </p:spPr>
        <p:txBody>
          <a:bodyPr/>
          <a:lstStyle/>
          <a:p>
            <a:pPr>
              <a:lnSpc>
                <a:spcPts val="4400"/>
              </a:lnSpc>
            </a:pPr>
            <a:r>
              <a:rPr lang="en-US" sz="3600" dirty="0"/>
              <a:t>Let’s solve one together</a:t>
            </a:r>
          </a:p>
        </p:txBody>
      </p:sp>
      <p:sp>
        <p:nvSpPr>
          <p:cNvPr id="3" name="Content Placeholder 2"/>
          <p:cNvSpPr>
            <a:spLocks noGrp="1"/>
          </p:cNvSpPr>
          <p:nvPr>
            <p:ph idx="1"/>
          </p:nvPr>
        </p:nvSpPr>
        <p:spPr>
          <a:xfrm>
            <a:off x="1382233" y="2121427"/>
            <a:ext cx="7534999" cy="4004736"/>
          </a:xfrm>
        </p:spPr>
        <p:txBody>
          <a:bodyPr/>
          <a:lstStyle/>
          <a:p>
            <a:pPr marL="0" indent="0">
              <a:lnSpc>
                <a:spcPts val="4200"/>
              </a:lnSpc>
              <a:buNone/>
            </a:pPr>
            <a:r>
              <a:rPr lang="en-US" dirty="0"/>
              <a:t>There are 12 students in the classroom.  I need to break the students into 3 groups and then provide 5 word problems for each group to solve.  How many students will I have in each group and how many word problems will I need to distribute?</a:t>
            </a:r>
          </a:p>
        </p:txBody>
      </p:sp>
    </p:spTree>
    <p:extLst>
      <p:ext uri="{BB962C8B-B14F-4D97-AF65-F5344CB8AC3E}">
        <p14:creationId xmlns:p14="http://schemas.microsoft.com/office/powerpoint/2010/main" val="13255552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A9FDE7"/>
          </a:solidFill>
        </p:spPr>
        <p:txBody>
          <a:bodyPr/>
          <a:lstStyle/>
          <a:p>
            <a:pPr>
              <a:lnSpc>
                <a:spcPts val="4400"/>
              </a:lnSpc>
            </a:pPr>
            <a:r>
              <a:rPr lang="en-US" sz="3600" dirty="0"/>
              <a:t>Word Problem Exercises</a:t>
            </a:r>
          </a:p>
        </p:txBody>
      </p:sp>
      <p:sp>
        <p:nvSpPr>
          <p:cNvPr id="3" name="Content Placeholder 2"/>
          <p:cNvSpPr>
            <a:spLocks noGrp="1"/>
          </p:cNvSpPr>
          <p:nvPr>
            <p:ph idx="1"/>
          </p:nvPr>
        </p:nvSpPr>
        <p:spPr>
          <a:xfrm>
            <a:off x="1382233" y="2121427"/>
            <a:ext cx="7534999" cy="4004736"/>
          </a:xfrm>
          <a:solidFill>
            <a:schemeClr val="bg1">
              <a:lumMod val="95000"/>
            </a:schemeClr>
          </a:solidFill>
        </p:spPr>
        <p:txBody>
          <a:bodyPr anchor="ctr"/>
          <a:lstStyle/>
          <a:p>
            <a:pPr marL="0" indent="0" algn="ctr">
              <a:lnSpc>
                <a:spcPts val="4200"/>
              </a:lnSpc>
              <a:buNone/>
            </a:pPr>
            <a:r>
              <a:rPr lang="en-US" sz="4400" i="1" dirty="0"/>
              <a:t>See </a:t>
            </a:r>
          </a:p>
          <a:p>
            <a:pPr marL="0" indent="0" algn="ctr">
              <a:lnSpc>
                <a:spcPts val="4200"/>
              </a:lnSpc>
              <a:buNone/>
            </a:pPr>
            <a:r>
              <a:rPr lang="en-US" sz="4400" i="1" dirty="0"/>
              <a:t>Word Problem</a:t>
            </a:r>
          </a:p>
          <a:p>
            <a:pPr marL="0" indent="0" algn="ctr">
              <a:lnSpc>
                <a:spcPts val="4200"/>
              </a:lnSpc>
              <a:buNone/>
            </a:pPr>
            <a:r>
              <a:rPr lang="en-US" sz="4400" i="1" dirty="0"/>
              <a:t>Worksheet</a:t>
            </a:r>
          </a:p>
        </p:txBody>
      </p:sp>
    </p:spTree>
    <p:extLst>
      <p:ext uri="{BB962C8B-B14F-4D97-AF65-F5344CB8AC3E}">
        <p14:creationId xmlns:p14="http://schemas.microsoft.com/office/powerpoint/2010/main" val="8677264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Advanced calculations</a:t>
            </a:r>
          </a:p>
        </p:txBody>
      </p:sp>
      <p:sp>
        <p:nvSpPr>
          <p:cNvPr id="5" name="Text Placeholder 4"/>
          <p:cNvSpPr>
            <a:spLocks noGrp="1"/>
          </p:cNvSpPr>
          <p:nvPr>
            <p:ph type="body" idx="1"/>
          </p:nvPr>
        </p:nvSpPr>
        <p:spPr>
          <a:xfrm>
            <a:off x="1376737" y="2906713"/>
            <a:ext cx="7428216" cy="1500187"/>
          </a:xfrm>
          <a:solidFill>
            <a:schemeClr val="accent3">
              <a:lumMod val="40000"/>
              <a:lumOff val="60000"/>
            </a:schemeClr>
          </a:solidFill>
        </p:spPr>
        <p:txBody>
          <a:bodyPr/>
          <a:lstStyle/>
          <a:p>
            <a:endParaRPr lang="en-US" dirty="0"/>
          </a:p>
        </p:txBody>
      </p:sp>
    </p:spTree>
    <p:extLst>
      <p:ext uri="{BB962C8B-B14F-4D97-AF65-F5344CB8AC3E}">
        <p14:creationId xmlns:p14="http://schemas.microsoft.com/office/powerpoint/2010/main" val="26198816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ctr"/>
            <a:r>
              <a:rPr lang="en-US" dirty="0"/>
              <a:t>Advanced Calculations</a:t>
            </a:r>
          </a:p>
        </p:txBody>
      </p:sp>
      <p:sp>
        <p:nvSpPr>
          <p:cNvPr id="3" name="Content Placeholder 2"/>
          <p:cNvSpPr>
            <a:spLocks noGrp="1"/>
          </p:cNvSpPr>
          <p:nvPr>
            <p:ph idx="1"/>
          </p:nvPr>
        </p:nvSpPr>
        <p:spPr/>
        <p:txBody>
          <a:bodyPr/>
          <a:lstStyle/>
          <a:p>
            <a:pPr lvl="1" indent="-548640">
              <a:buClr>
                <a:srgbClr val="0070C0"/>
              </a:buClr>
              <a:buFont typeface="Wingdings" panose="05000000000000000000" pitchFamily="2" charset="2"/>
              <a:buChar char="q"/>
            </a:pPr>
            <a:r>
              <a:rPr lang="en-US" sz="3200" dirty="0"/>
              <a:t>Average</a:t>
            </a:r>
          </a:p>
          <a:p>
            <a:pPr lvl="1" indent="-548640">
              <a:buClr>
                <a:srgbClr val="0070C0"/>
              </a:buClr>
              <a:buFont typeface="Wingdings" panose="05000000000000000000" pitchFamily="2" charset="2"/>
              <a:buChar char="q"/>
            </a:pPr>
            <a:r>
              <a:rPr lang="en-US" sz="3200" dirty="0"/>
              <a:t>Perimeter</a:t>
            </a:r>
          </a:p>
          <a:p>
            <a:pPr lvl="1" indent="-548640">
              <a:buClr>
                <a:srgbClr val="0070C0"/>
              </a:buClr>
              <a:buFont typeface="Wingdings" panose="05000000000000000000" pitchFamily="2" charset="2"/>
              <a:buChar char="q"/>
            </a:pPr>
            <a:r>
              <a:rPr lang="en-US" sz="3200" dirty="0"/>
              <a:t>Circumference</a:t>
            </a:r>
          </a:p>
          <a:p>
            <a:pPr lvl="1" indent="-548640">
              <a:buClr>
                <a:srgbClr val="0070C0"/>
              </a:buClr>
              <a:buFont typeface="Wingdings" panose="05000000000000000000" pitchFamily="2" charset="2"/>
              <a:buChar char="q"/>
            </a:pPr>
            <a:r>
              <a:rPr lang="en-US" sz="3200" dirty="0"/>
              <a:t>Area</a:t>
            </a:r>
          </a:p>
          <a:p>
            <a:pPr lvl="1" indent="-548640">
              <a:buClr>
                <a:srgbClr val="0070C0"/>
              </a:buClr>
              <a:buFont typeface="Wingdings" panose="05000000000000000000" pitchFamily="2" charset="2"/>
              <a:buChar char="q"/>
            </a:pPr>
            <a:r>
              <a:rPr lang="en-US" sz="3200" dirty="0"/>
              <a:t>Volume</a:t>
            </a:r>
          </a:p>
        </p:txBody>
      </p:sp>
    </p:spTree>
    <p:extLst>
      <p:ext uri="{BB962C8B-B14F-4D97-AF65-F5344CB8AC3E}">
        <p14:creationId xmlns:p14="http://schemas.microsoft.com/office/powerpoint/2010/main" val="4908572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ctr"/>
            <a:r>
              <a:rPr lang="en-US" sz="5400" dirty="0"/>
              <a:t>Average</a:t>
            </a:r>
          </a:p>
        </p:txBody>
      </p:sp>
      <p:sp>
        <p:nvSpPr>
          <p:cNvPr id="3" name="Content Placeholder 2"/>
          <p:cNvSpPr>
            <a:spLocks noGrp="1"/>
          </p:cNvSpPr>
          <p:nvPr>
            <p:ph idx="1"/>
          </p:nvPr>
        </p:nvSpPr>
        <p:spPr>
          <a:xfrm>
            <a:off x="1507138" y="2121427"/>
            <a:ext cx="7410094" cy="4414284"/>
          </a:xfrm>
        </p:spPr>
        <p:txBody>
          <a:bodyPr/>
          <a:lstStyle/>
          <a:p>
            <a:pPr marL="342900" lvl="1" indent="0">
              <a:buNone/>
            </a:pPr>
            <a:endParaRPr lang="en-US" dirty="0"/>
          </a:p>
          <a:p>
            <a:pPr lvl="1"/>
            <a:endParaRPr lang="en-US" dirty="0"/>
          </a:p>
          <a:p>
            <a:pPr lvl="1"/>
            <a:endParaRPr lang="en-US" dirty="0"/>
          </a:p>
          <a:p>
            <a:pPr marL="342900" lvl="1" indent="0">
              <a:buNone/>
            </a:pPr>
            <a:endParaRPr lang="en-US" dirty="0"/>
          </a:p>
        </p:txBody>
      </p:sp>
      <p:sp>
        <p:nvSpPr>
          <p:cNvPr id="6" name="TextBox 5"/>
          <p:cNvSpPr txBox="1"/>
          <p:nvPr/>
        </p:nvSpPr>
        <p:spPr>
          <a:xfrm>
            <a:off x="1267296" y="2698226"/>
            <a:ext cx="2210422" cy="707886"/>
          </a:xfrm>
          <a:prstGeom prst="rect">
            <a:avLst/>
          </a:prstGeom>
          <a:noFill/>
        </p:spPr>
        <p:txBody>
          <a:bodyPr wrap="square" rtlCol="0">
            <a:spAutoFit/>
          </a:bodyPr>
          <a:lstStyle/>
          <a:p>
            <a:r>
              <a:rPr lang="en-US" sz="4000" dirty="0"/>
              <a:t>Average = </a:t>
            </a:r>
          </a:p>
        </p:txBody>
      </p:sp>
      <p:sp>
        <p:nvSpPr>
          <p:cNvPr id="7" name="TextBox 6"/>
          <p:cNvSpPr txBox="1"/>
          <p:nvPr/>
        </p:nvSpPr>
        <p:spPr>
          <a:xfrm>
            <a:off x="3495498" y="2444421"/>
            <a:ext cx="5559434" cy="430887"/>
          </a:xfrm>
          <a:prstGeom prst="rect">
            <a:avLst/>
          </a:prstGeom>
          <a:noFill/>
        </p:spPr>
        <p:txBody>
          <a:bodyPr wrap="square" rtlCol="0">
            <a:spAutoFit/>
          </a:bodyPr>
          <a:lstStyle/>
          <a:p>
            <a:r>
              <a:rPr lang="en-US" sz="2200" dirty="0"/>
              <a:t>The sum of all the numbers you’re averaging </a:t>
            </a:r>
          </a:p>
        </p:txBody>
      </p:sp>
      <p:sp>
        <p:nvSpPr>
          <p:cNvPr id="8" name="TextBox 7"/>
          <p:cNvSpPr txBox="1"/>
          <p:nvPr/>
        </p:nvSpPr>
        <p:spPr>
          <a:xfrm>
            <a:off x="3477718" y="3300763"/>
            <a:ext cx="5559434" cy="430887"/>
          </a:xfrm>
          <a:prstGeom prst="rect">
            <a:avLst/>
          </a:prstGeom>
          <a:noFill/>
        </p:spPr>
        <p:txBody>
          <a:bodyPr wrap="square" rtlCol="0">
            <a:spAutoFit/>
          </a:bodyPr>
          <a:lstStyle/>
          <a:p>
            <a:r>
              <a:rPr lang="en-US" sz="2200" dirty="0"/>
              <a:t>   The number of numbers you’re averaging </a:t>
            </a:r>
          </a:p>
        </p:txBody>
      </p:sp>
      <p:cxnSp>
        <p:nvCxnSpPr>
          <p:cNvPr id="10" name="Straight Connector 9"/>
          <p:cNvCxnSpPr/>
          <p:nvPr/>
        </p:nvCxnSpPr>
        <p:spPr>
          <a:xfrm>
            <a:off x="3687580" y="3052169"/>
            <a:ext cx="4832412" cy="0"/>
          </a:xfrm>
          <a:prstGeom prst="line">
            <a:avLst/>
          </a:prstGeom>
          <a:ln w="60325"/>
        </p:spPr>
        <p:style>
          <a:lnRef idx="2">
            <a:schemeClr val="dk1"/>
          </a:lnRef>
          <a:fillRef idx="0">
            <a:schemeClr val="dk1"/>
          </a:fillRef>
          <a:effectRef idx="1">
            <a:schemeClr val="dk1"/>
          </a:effectRef>
          <a:fontRef idx="minor">
            <a:schemeClr val="tx1"/>
          </a:fontRef>
        </p:style>
      </p:cxnSp>
      <p:sp>
        <p:nvSpPr>
          <p:cNvPr id="13" name="TextBox 12"/>
          <p:cNvSpPr txBox="1"/>
          <p:nvPr/>
        </p:nvSpPr>
        <p:spPr>
          <a:xfrm>
            <a:off x="1369438" y="4334187"/>
            <a:ext cx="7547792" cy="1815882"/>
          </a:xfrm>
          <a:prstGeom prst="rect">
            <a:avLst/>
          </a:prstGeom>
          <a:noFill/>
          <a:ln>
            <a:solidFill>
              <a:schemeClr val="accent1"/>
            </a:solidFill>
          </a:ln>
        </p:spPr>
        <p:txBody>
          <a:bodyPr wrap="square" rtlCol="0">
            <a:spAutoFit/>
          </a:bodyPr>
          <a:lstStyle/>
          <a:p>
            <a:r>
              <a:rPr lang="en-US" sz="2000" b="1" i="1" dirty="0"/>
              <a:t>Example:</a:t>
            </a:r>
            <a:r>
              <a:rPr lang="en-US" i="1" dirty="0"/>
              <a:t>  What is the average foot size for a group of men who wear the following shoe sizes?</a:t>
            </a:r>
          </a:p>
          <a:p>
            <a:r>
              <a:rPr lang="en-US" i="1" dirty="0"/>
              <a:t>					10, 11, 10, 12, 14</a:t>
            </a:r>
          </a:p>
          <a:p>
            <a:endParaRPr lang="en-US" i="1" dirty="0"/>
          </a:p>
          <a:p>
            <a:r>
              <a:rPr lang="en-US" i="1" dirty="0"/>
              <a:t>Average shoe size=   10 + 11 + 10 + 12 + 14     =    57      =     </a:t>
            </a:r>
            <a:r>
              <a:rPr lang="en-US" sz="2000" b="1" i="1" dirty="0">
                <a:solidFill>
                  <a:srgbClr val="800000"/>
                </a:solidFill>
              </a:rPr>
              <a:t>11.4</a:t>
            </a:r>
          </a:p>
          <a:p>
            <a:r>
              <a:rPr lang="en-US" i="1" dirty="0"/>
              <a:t> 					5 (5 shoe sizes)                 5</a:t>
            </a:r>
          </a:p>
        </p:txBody>
      </p:sp>
      <p:cxnSp>
        <p:nvCxnSpPr>
          <p:cNvPr id="15" name="Straight Connector 14"/>
          <p:cNvCxnSpPr/>
          <p:nvPr/>
        </p:nvCxnSpPr>
        <p:spPr>
          <a:xfrm>
            <a:off x="3327816" y="5786203"/>
            <a:ext cx="215858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62402" y="5801193"/>
            <a:ext cx="507167"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032339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ctr"/>
            <a:r>
              <a:rPr lang="en-US" dirty="0"/>
              <a:t>Average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#4</a:t>
            </a:r>
          </a:p>
          <a:p>
            <a:pPr marL="0" indent="0" algn="ctr">
              <a:buNone/>
            </a:pPr>
            <a:r>
              <a:rPr lang="en-US" i="1" dirty="0">
                <a:latin typeface="Calisto MT" panose="02040603050505030304" pitchFamily="18" charset="0"/>
              </a:rPr>
              <a:t>(complete all)</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9001890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en-US" dirty="0"/>
              <a:t>Solutions to Worksheet #4</a:t>
            </a:r>
          </a:p>
        </p:txBody>
      </p:sp>
      <p:sp>
        <p:nvSpPr>
          <p:cNvPr id="3" name="Content Placeholder 2"/>
          <p:cNvSpPr>
            <a:spLocks noGrp="1"/>
          </p:cNvSpPr>
          <p:nvPr>
            <p:ph idx="1"/>
          </p:nvPr>
        </p:nvSpPr>
        <p:spPr>
          <a:xfrm>
            <a:off x="3226085" y="2373331"/>
            <a:ext cx="3390473" cy="3732284"/>
          </a:xfrm>
        </p:spPr>
        <p:txBody>
          <a:bodyPr/>
          <a:lstStyle/>
          <a:p>
            <a:pPr marL="914400" lvl="1" indent="-514350">
              <a:buFont typeface="+mj-lt"/>
              <a:buAutoNum type="arabicPeriod"/>
            </a:pPr>
            <a:r>
              <a:rPr lang="en-US" sz="4000" dirty="0"/>
              <a:t>35.29 ft</a:t>
            </a:r>
          </a:p>
          <a:p>
            <a:pPr marL="914400" lvl="1" indent="-514350">
              <a:buFont typeface="+mj-lt"/>
              <a:buAutoNum type="arabicPeriod"/>
            </a:pPr>
            <a:r>
              <a:rPr lang="en-US" sz="4000" dirty="0"/>
              <a:t>76.38ft</a:t>
            </a:r>
          </a:p>
          <a:p>
            <a:pPr marL="914400" lvl="1" indent="-514350">
              <a:buFont typeface="+mj-lt"/>
              <a:buAutoNum type="arabicPeriod"/>
            </a:pPr>
            <a:r>
              <a:rPr lang="en-US" sz="4000" dirty="0"/>
              <a:t>11ft</a:t>
            </a:r>
          </a:p>
          <a:p>
            <a:pPr marL="742950" lvl="2" indent="-342900"/>
            <a:endParaRPr lang="en-US" dirty="0"/>
          </a:p>
          <a:p>
            <a:pPr marL="742950" lvl="2" indent="-342900"/>
            <a:endParaRPr lang="en-US" dirty="0"/>
          </a:p>
          <a:p>
            <a:pPr marL="400050" lvl="2" indent="0">
              <a:buNone/>
            </a:pPr>
            <a:r>
              <a:rPr lang="en-US" b="1" u="sng" dirty="0"/>
              <a:t> </a:t>
            </a:r>
          </a:p>
          <a:p>
            <a:endParaRPr lang="en-US" dirty="0"/>
          </a:p>
        </p:txBody>
      </p:sp>
    </p:spTree>
    <p:extLst>
      <p:ext uri="{BB962C8B-B14F-4D97-AF65-F5344CB8AC3E}">
        <p14:creationId xmlns:p14="http://schemas.microsoft.com/office/powerpoint/2010/main" val="4175934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5">
              <a:lumMod val="40000"/>
              <a:lumOff val="60000"/>
            </a:schemeClr>
          </a:solidFill>
        </p:spPr>
        <p:txBody>
          <a:bodyPr>
            <a:normAutofit fontScale="90000"/>
          </a:bodyPr>
          <a:lstStyle/>
          <a:p>
            <a:r>
              <a:rPr lang="en-US" dirty="0"/>
              <a:t>Order of operations</a:t>
            </a:r>
            <a:br>
              <a:rPr lang="en-US" dirty="0"/>
            </a:br>
            <a:r>
              <a:rPr lang="en-US" dirty="0"/>
              <a:t>PEMDAS</a:t>
            </a:r>
          </a:p>
        </p:txBody>
      </p:sp>
      <p:sp>
        <p:nvSpPr>
          <p:cNvPr id="2" name="Content Placeholder 1"/>
          <p:cNvSpPr>
            <a:spLocks noGrp="1"/>
          </p:cNvSpPr>
          <p:nvPr>
            <p:ph idx="1"/>
          </p:nvPr>
        </p:nvSpPr>
        <p:spPr>
          <a:xfrm>
            <a:off x="1359471" y="1848811"/>
            <a:ext cx="7410094" cy="4549196"/>
          </a:xfrm>
        </p:spPr>
        <p:txBody>
          <a:bodyPr/>
          <a:lstStyle/>
          <a:p>
            <a:pPr marL="0" indent="0">
              <a:buNone/>
            </a:pPr>
            <a:r>
              <a:rPr lang="en-US" dirty="0"/>
              <a:t>Work problems from the inside out</a:t>
            </a:r>
          </a:p>
          <a:p>
            <a:pPr marL="0" indent="0">
              <a:buNone/>
            </a:pPr>
            <a:r>
              <a:rPr lang="en-US" dirty="0"/>
              <a:t>For example:</a:t>
            </a:r>
          </a:p>
          <a:p>
            <a:pPr marL="0" indent="0">
              <a:buNone/>
            </a:pPr>
            <a:r>
              <a:rPr lang="en-US" dirty="0">
                <a:solidFill>
                  <a:schemeClr val="accent1">
                    <a:lumMod val="50000"/>
                  </a:schemeClr>
                </a:solidFill>
              </a:rPr>
              <a:t>   4 + (</a:t>
            </a:r>
            <a:r>
              <a:rPr lang="en-US" u="sng" dirty="0">
                <a:solidFill>
                  <a:schemeClr val="accent1">
                    <a:lumMod val="50000"/>
                  </a:schemeClr>
                </a:solidFill>
              </a:rPr>
              <a:t>2+1</a:t>
            </a:r>
            <a:r>
              <a:rPr lang="en-US" dirty="0">
                <a:solidFill>
                  <a:schemeClr val="accent1">
                    <a:lumMod val="50000"/>
                  </a:schemeClr>
                </a:solidFill>
              </a:rPr>
              <a:t>)² = ?</a:t>
            </a:r>
          </a:p>
          <a:p>
            <a:pPr marL="0" indent="0">
              <a:buNone/>
            </a:pPr>
            <a:r>
              <a:rPr lang="en-US" dirty="0">
                <a:solidFill>
                  <a:schemeClr val="accent1">
                    <a:lumMod val="50000"/>
                  </a:schemeClr>
                </a:solidFill>
              </a:rPr>
              <a:t>	4 + 3² = 4 + 9 = </a:t>
            </a:r>
            <a:r>
              <a:rPr lang="en-US" sz="4000" b="1" dirty="0"/>
              <a:t>13</a:t>
            </a:r>
          </a:p>
          <a:p>
            <a:pPr marL="0" indent="0">
              <a:buNone/>
            </a:pPr>
            <a:r>
              <a:rPr lang="en-US" b="1" dirty="0"/>
              <a:t> </a:t>
            </a:r>
          </a:p>
          <a:p>
            <a:pPr marL="0" indent="0">
              <a:buNone/>
            </a:pPr>
            <a:r>
              <a:rPr lang="en-US" dirty="0">
                <a:solidFill>
                  <a:schemeClr val="accent3">
                    <a:lumMod val="50000"/>
                  </a:schemeClr>
                </a:solidFill>
              </a:rPr>
              <a:t>		2 (4 + (</a:t>
            </a:r>
            <a:r>
              <a:rPr lang="en-US" u="sng" dirty="0">
                <a:solidFill>
                  <a:schemeClr val="accent3">
                    <a:lumMod val="50000"/>
                  </a:schemeClr>
                </a:solidFill>
              </a:rPr>
              <a:t>2+1</a:t>
            </a:r>
            <a:r>
              <a:rPr lang="en-US" dirty="0">
                <a:solidFill>
                  <a:schemeClr val="accent3">
                    <a:lumMod val="50000"/>
                  </a:schemeClr>
                </a:solidFill>
              </a:rPr>
              <a:t>)²) = ?</a:t>
            </a:r>
          </a:p>
          <a:p>
            <a:pPr marL="0" indent="0">
              <a:buNone/>
            </a:pPr>
            <a:r>
              <a:rPr lang="en-US" dirty="0">
                <a:solidFill>
                  <a:schemeClr val="accent3">
                    <a:lumMod val="50000"/>
                  </a:schemeClr>
                </a:solidFill>
              </a:rPr>
              <a:t>			2 (</a:t>
            </a:r>
            <a:r>
              <a:rPr lang="en-US" u="sng" dirty="0">
                <a:solidFill>
                  <a:schemeClr val="accent3">
                    <a:lumMod val="50000"/>
                  </a:schemeClr>
                </a:solidFill>
              </a:rPr>
              <a:t>4 + 3²</a:t>
            </a:r>
            <a:r>
              <a:rPr lang="en-US" dirty="0">
                <a:solidFill>
                  <a:schemeClr val="accent3">
                    <a:lumMod val="50000"/>
                  </a:schemeClr>
                </a:solidFill>
              </a:rPr>
              <a:t>)= 2 (</a:t>
            </a:r>
            <a:r>
              <a:rPr lang="en-US" u="sng" dirty="0">
                <a:solidFill>
                  <a:schemeClr val="accent3">
                    <a:lumMod val="50000"/>
                  </a:schemeClr>
                </a:solidFill>
              </a:rPr>
              <a:t>4 + 9</a:t>
            </a:r>
            <a:r>
              <a:rPr lang="en-US" dirty="0">
                <a:solidFill>
                  <a:schemeClr val="accent3">
                    <a:lumMod val="50000"/>
                  </a:schemeClr>
                </a:solidFill>
              </a:rPr>
              <a:t>) = 2 (13) = </a:t>
            </a:r>
            <a:r>
              <a:rPr lang="en-US" sz="4000" b="1" dirty="0"/>
              <a:t>26</a:t>
            </a:r>
          </a:p>
        </p:txBody>
      </p:sp>
    </p:spTree>
    <p:extLst>
      <p:ext uri="{BB962C8B-B14F-4D97-AF65-F5344CB8AC3E}">
        <p14:creationId xmlns:p14="http://schemas.microsoft.com/office/powerpoint/2010/main" val="30956663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en-US" dirty="0"/>
              <a:t>Perimeter</a:t>
            </a:r>
          </a:p>
        </p:txBody>
      </p:sp>
      <p:sp>
        <p:nvSpPr>
          <p:cNvPr id="3" name="Content Placeholder 2"/>
          <p:cNvSpPr>
            <a:spLocks noGrp="1"/>
          </p:cNvSpPr>
          <p:nvPr>
            <p:ph idx="1"/>
          </p:nvPr>
        </p:nvSpPr>
        <p:spPr>
          <a:xfrm>
            <a:off x="1304818" y="2121427"/>
            <a:ext cx="7839182" cy="4004736"/>
          </a:xfrm>
        </p:spPr>
        <p:txBody>
          <a:bodyPr/>
          <a:lstStyle/>
          <a:p>
            <a:pPr marL="0" indent="0">
              <a:buNone/>
            </a:pPr>
            <a:r>
              <a:rPr lang="en-US" dirty="0"/>
              <a:t>… is the linear distance around an object</a:t>
            </a:r>
            <a:endParaRPr lang="en-US" sz="1800" dirty="0"/>
          </a:p>
          <a:p>
            <a:pPr marL="0" indent="0">
              <a:buNone/>
            </a:pPr>
            <a:endParaRPr lang="en-US" sz="800" dirty="0"/>
          </a:p>
          <a:p>
            <a:pPr lvl="1" indent="-548640">
              <a:buClr>
                <a:srgbClr val="0070C0"/>
              </a:buClr>
              <a:buFont typeface="Wingdings" panose="05000000000000000000" pitchFamily="2" charset="2"/>
              <a:buChar char="q"/>
            </a:pPr>
            <a:r>
              <a:rPr lang="en-US" dirty="0"/>
              <a:t>One dimensional quantity</a:t>
            </a:r>
          </a:p>
          <a:p>
            <a:pPr lvl="1" indent="-548640">
              <a:buClr>
                <a:srgbClr val="0070C0"/>
              </a:buClr>
              <a:buFont typeface="Wingdings" panose="05000000000000000000" pitchFamily="2" charset="2"/>
              <a:buChar char="q"/>
            </a:pPr>
            <a:r>
              <a:rPr lang="en-US" dirty="0"/>
              <a:t>Length unit of measure</a:t>
            </a:r>
          </a:p>
          <a:p>
            <a:pPr lvl="1" indent="-548640">
              <a:buClr>
                <a:srgbClr val="0070C0"/>
              </a:buClr>
              <a:buFont typeface="Wingdings" panose="05000000000000000000" pitchFamily="2" charset="2"/>
              <a:buChar char="q"/>
            </a:pPr>
            <a:r>
              <a:rPr lang="en-US" dirty="0"/>
              <a:t>Side A+Side B+Side C+Side… until all of the sides are added together</a:t>
            </a:r>
          </a:p>
          <a:p>
            <a:pPr lvl="1"/>
            <a:endParaRPr lang="en-US" dirty="0"/>
          </a:p>
          <a:p>
            <a:pPr lvl="1"/>
            <a:endParaRPr lang="en-US" dirty="0"/>
          </a:p>
        </p:txBody>
      </p:sp>
    </p:spTree>
    <p:extLst>
      <p:ext uri="{BB962C8B-B14F-4D97-AF65-F5344CB8AC3E}">
        <p14:creationId xmlns:p14="http://schemas.microsoft.com/office/powerpoint/2010/main" val="33479185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4144" y="846138"/>
            <a:ext cx="7613087" cy="1143000"/>
          </a:xfrm>
          <a:solidFill>
            <a:schemeClr val="accent3">
              <a:lumMod val="40000"/>
              <a:lumOff val="60000"/>
            </a:schemeClr>
          </a:solidFill>
        </p:spPr>
        <p:txBody>
          <a:bodyPr>
            <a:normAutofit fontScale="90000"/>
          </a:bodyPr>
          <a:lstStyle/>
          <a:p>
            <a:r>
              <a:rPr lang="en-US" dirty="0"/>
              <a:t>Perimeter </a:t>
            </a:r>
            <a:br>
              <a:rPr lang="en-US" dirty="0"/>
            </a:br>
            <a:r>
              <a:rPr lang="en-US" sz="3200" i="1" dirty="0">
                <a:solidFill>
                  <a:srgbClr val="800000"/>
                </a:solidFill>
              </a:rPr>
              <a:t>Example: </a:t>
            </a:r>
            <a:r>
              <a:rPr lang="en-US" sz="2800" i="1" dirty="0">
                <a:solidFill>
                  <a:srgbClr val="800000"/>
                </a:solidFill>
              </a:rPr>
              <a:t>What is the perimeter of this rectangle?</a:t>
            </a:r>
          </a:p>
        </p:txBody>
      </p:sp>
      <p:sp>
        <p:nvSpPr>
          <p:cNvPr id="5" name="Content Placeholder 4"/>
          <p:cNvSpPr>
            <a:spLocks noGrp="1"/>
          </p:cNvSpPr>
          <p:nvPr>
            <p:ph idx="1"/>
          </p:nvPr>
        </p:nvSpPr>
        <p:spPr>
          <a:xfrm>
            <a:off x="1557859" y="4982134"/>
            <a:ext cx="7410094" cy="1748450"/>
          </a:xfrm>
        </p:spPr>
        <p:txBody>
          <a:bodyPr/>
          <a:lstStyle/>
          <a:p>
            <a:pPr marL="0" indent="0" algn="ctr">
              <a:buNone/>
            </a:pPr>
            <a:r>
              <a:rPr lang="en-US" dirty="0"/>
              <a:t>4</a:t>
            </a:r>
            <a:r>
              <a:rPr lang="en-US" sz="2000" dirty="0"/>
              <a:t>ft  </a:t>
            </a:r>
            <a:r>
              <a:rPr lang="en-US" dirty="0"/>
              <a:t>+ 4</a:t>
            </a:r>
            <a:r>
              <a:rPr lang="en-US" sz="2000" dirty="0"/>
              <a:t>ft </a:t>
            </a:r>
            <a:r>
              <a:rPr lang="en-US" dirty="0"/>
              <a:t>+ 10</a:t>
            </a:r>
            <a:r>
              <a:rPr lang="en-US" sz="2000" dirty="0"/>
              <a:t>ft </a:t>
            </a:r>
            <a:r>
              <a:rPr lang="en-US" dirty="0"/>
              <a:t>+ 10</a:t>
            </a:r>
            <a:r>
              <a:rPr lang="en-US" sz="2000" dirty="0"/>
              <a:t>ft      </a:t>
            </a:r>
            <a:r>
              <a:rPr lang="en-US" b="1" dirty="0"/>
              <a:t>=  </a:t>
            </a:r>
            <a:r>
              <a:rPr lang="en-US" b="1" dirty="0">
                <a:solidFill>
                  <a:srgbClr val="800000"/>
                </a:solidFill>
              </a:rPr>
              <a:t>28</a:t>
            </a:r>
            <a:r>
              <a:rPr lang="en-US" sz="2000" b="1" dirty="0">
                <a:solidFill>
                  <a:srgbClr val="800000"/>
                </a:solidFill>
              </a:rPr>
              <a:t>ft</a:t>
            </a:r>
          </a:p>
          <a:p>
            <a:pPr marL="0" indent="0">
              <a:buNone/>
            </a:pPr>
            <a:endParaRPr lang="en-US" sz="2000" b="1" i="1" dirty="0">
              <a:solidFill>
                <a:srgbClr val="800000"/>
              </a:solidFill>
            </a:endParaRPr>
          </a:p>
          <a:p>
            <a:pPr marL="0" indent="0">
              <a:buNone/>
            </a:pPr>
            <a:r>
              <a:rPr lang="en-US" sz="2400" b="1" i="1" dirty="0">
                <a:solidFill>
                  <a:srgbClr val="800000"/>
                </a:solidFill>
              </a:rPr>
              <a:t>Answer: </a:t>
            </a:r>
            <a:r>
              <a:rPr lang="en-US" sz="2400" i="1" dirty="0">
                <a:solidFill>
                  <a:srgbClr val="800000"/>
                </a:solidFill>
              </a:rPr>
              <a:t>the perimeter of the rectangle is 28 feet</a:t>
            </a:r>
            <a:endParaRPr lang="en-US" sz="2400" b="1" i="1" dirty="0">
              <a:solidFill>
                <a:srgbClr val="800000"/>
              </a:solidFill>
            </a:endParaRPr>
          </a:p>
          <a:p>
            <a:endParaRPr lang="en-US" dirty="0"/>
          </a:p>
          <a:p>
            <a:endParaRPr lang="en-US" dirty="0"/>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7485" y="2136675"/>
            <a:ext cx="3890001" cy="2111037"/>
          </a:xfrm>
          <a:prstGeom prst="rect">
            <a:avLst/>
          </a:prstGeom>
        </p:spPr>
      </p:pic>
    </p:spTree>
    <p:extLst>
      <p:ext uri="{BB962C8B-B14F-4D97-AF65-F5344CB8AC3E}">
        <p14:creationId xmlns:p14="http://schemas.microsoft.com/office/powerpoint/2010/main" val="24997454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pPr algn="ctr"/>
            <a:r>
              <a:rPr lang="en-US" dirty="0"/>
              <a:t>Perimeter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#5</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4322014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en-US" dirty="0"/>
              <a:t>Solutions for Worksheet #5</a:t>
            </a:r>
          </a:p>
        </p:txBody>
      </p:sp>
      <p:sp>
        <p:nvSpPr>
          <p:cNvPr id="4" name="Content Placeholder 3"/>
          <p:cNvSpPr>
            <a:spLocks noGrp="1"/>
          </p:cNvSpPr>
          <p:nvPr>
            <p:ph idx="1"/>
          </p:nvPr>
        </p:nvSpPr>
        <p:spPr/>
        <p:txBody>
          <a:bodyPr/>
          <a:lstStyle/>
          <a:p>
            <a:endParaRPr lang="en-US" dirty="0"/>
          </a:p>
          <a:p>
            <a:pPr marL="514350" indent="-514350">
              <a:buFont typeface="+mj-lt"/>
              <a:buAutoNum type="arabicPeriod"/>
            </a:pPr>
            <a:r>
              <a:rPr lang="en-US" dirty="0"/>
              <a:t>3ft + 4ft + 5ft + 6ft  =  </a:t>
            </a:r>
            <a:r>
              <a:rPr lang="en-US" b="1" dirty="0">
                <a:solidFill>
                  <a:srgbClr val="800000"/>
                </a:solidFill>
              </a:rPr>
              <a:t>18ft.</a:t>
            </a:r>
          </a:p>
          <a:p>
            <a:pPr marL="514350" indent="-514350">
              <a:buFont typeface="+mj-lt"/>
              <a:buAutoNum type="arabicPeriod"/>
            </a:pPr>
            <a:endParaRPr lang="en-US" dirty="0"/>
          </a:p>
          <a:p>
            <a:pPr marL="514350" indent="-514350">
              <a:buFont typeface="+mj-lt"/>
              <a:buAutoNum type="arabicPeriod"/>
            </a:pPr>
            <a:r>
              <a:rPr lang="en-US" dirty="0"/>
              <a:t>3in + 4in + 5in  =  </a:t>
            </a:r>
            <a:r>
              <a:rPr lang="en-US" b="1" dirty="0">
                <a:solidFill>
                  <a:srgbClr val="800000"/>
                </a:solidFill>
              </a:rPr>
              <a:t>12in</a:t>
            </a:r>
          </a:p>
        </p:txBody>
      </p:sp>
    </p:spTree>
    <p:extLst>
      <p:ext uri="{BB962C8B-B14F-4D97-AF65-F5344CB8AC3E}">
        <p14:creationId xmlns:p14="http://schemas.microsoft.com/office/powerpoint/2010/main" val="18339629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910743"/>
          </a:xfrm>
          <a:solidFill>
            <a:schemeClr val="accent3">
              <a:lumMod val="40000"/>
              <a:lumOff val="60000"/>
            </a:schemeClr>
          </a:solidFill>
        </p:spPr>
        <p:txBody>
          <a:bodyPr/>
          <a:lstStyle/>
          <a:p>
            <a:r>
              <a:rPr lang="en-US" dirty="0"/>
              <a:t>Circumference</a:t>
            </a:r>
          </a:p>
        </p:txBody>
      </p:sp>
      <p:sp>
        <p:nvSpPr>
          <p:cNvPr id="3" name="Content Placeholder 2"/>
          <p:cNvSpPr>
            <a:spLocks noGrp="1"/>
          </p:cNvSpPr>
          <p:nvPr>
            <p:ph idx="1"/>
          </p:nvPr>
        </p:nvSpPr>
        <p:spPr>
          <a:xfrm>
            <a:off x="1507138" y="1828800"/>
            <a:ext cx="7410094" cy="4886793"/>
          </a:xfrm>
        </p:spPr>
        <p:txBody>
          <a:bodyPr/>
          <a:lstStyle/>
          <a:p>
            <a:pPr marL="0" indent="0">
              <a:buNone/>
            </a:pPr>
            <a:r>
              <a:rPr lang="en-US" dirty="0"/>
              <a:t>… is the linear distance around a circle</a:t>
            </a:r>
          </a:p>
          <a:p>
            <a:pPr marL="0" indent="0" algn="ctr">
              <a:buNone/>
            </a:pPr>
            <a:r>
              <a:rPr lang="el-GR" dirty="0">
                <a:solidFill>
                  <a:srgbClr val="800000"/>
                </a:solidFill>
              </a:rPr>
              <a:t>π</a:t>
            </a:r>
            <a:r>
              <a:rPr lang="en-US" dirty="0"/>
              <a:t>  x diameter (</a:t>
            </a:r>
            <a:r>
              <a:rPr lang="el-GR" dirty="0"/>
              <a:t>π</a:t>
            </a:r>
            <a:r>
              <a:rPr lang="en-US" dirty="0"/>
              <a:t>d) </a:t>
            </a:r>
          </a:p>
          <a:p>
            <a:pPr marL="0" indent="0" algn="ctr">
              <a:buNone/>
            </a:pPr>
            <a:r>
              <a:rPr lang="en-US" b="1" dirty="0"/>
              <a:t>or </a:t>
            </a:r>
          </a:p>
          <a:p>
            <a:pPr marL="0" indent="0">
              <a:buNone/>
            </a:pPr>
            <a:r>
              <a:rPr lang="en-US" dirty="0"/>
              <a:t>			2 x </a:t>
            </a:r>
            <a:r>
              <a:rPr lang="el-GR" dirty="0">
                <a:solidFill>
                  <a:srgbClr val="800000"/>
                </a:solidFill>
              </a:rPr>
              <a:t>π</a:t>
            </a:r>
            <a:r>
              <a:rPr lang="en-US" dirty="0">
                <a:solidFill>
                  <a:srgbClr val="800000"/>
                </a:solidFill>
              </a:rPr>
              <a:t> </a:t>
            </a:r>
            <a:r>
              <a:rPr lang="en-US" dirty="0"/>
              <a:t>x radius (2</a:t>
            </a:r>
            <a:r>
              <a:rPr lang="el-GR" dirty="0">
                <a:solidFill>
                  <a:srgbClr val="800000"/>
                </a:solidFill>
              </a:rPr>
              <a:t>π</a:t>
            </a:r>
            <a:r>
              <a:rPr lang="en-US" dirty="0"/>
              <a:t>r)</a:t>
            </a:r>
          </a:p>
          <a:p>
            <a:pPr marL="0" indent="0">
              <a:buNone/>
            </a:pPr>
            <a:r>
              <a:rPr lang="en-US" dirty="0"/>
              <a:t>	</a:t>
            </a:r>
          </a:p>
          <a:p>
            <a:pPr marL="0" indent="0">
              <a:buNone/>
            </a:pPr>
            <a:r>
              <a:rPr lang="en-US" dirty="0"/>
              <a:t>			</a:t>
            </a:r>
            <a:r>
              <a:rPr lang="en-US" b="1" dirty="0">
                <a:solidFill>
                  <a:srgbClr val="800000"/>
                </a:solidFill>
              </a:rPr>
              <a:t>π = 3.14</a:t>
            </a:r>
          </a:p>
          <a:p>
            <a:pPr marL="0" indent="0">
              <a:buNone/>
            </a:pPr>
            <a:r>
              <a:rPr lang="en-US" sz="2400" dirty="0"/>
              <a:t>(the symbol </a:t>
            </a:r>
            <a:r>
              <a:rPr lang="en-US" sz="2400" b="1" dirty="0">
                <a:solidFill>
                  <a:srgbClr val="800000"/>
                </a:solidFill>
              </a:rPr>
              <a:t>π </a:t>
            </a:r>
            <a:r>
              <a:rPr lang="en-US" sz="2400" dirty="0"/>
              <a:t>is on your calculator)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0690" y="3699546"/>
            <a:ext cx="2993310" cy="2566344"/>
          </a:xfrm>
          <a:prstGeom prst="rect">
            <a:avLst/>
          </a:prstGeom>
        </p:spPr>
      </p:pic>
    </p:spTree>
    <p:extLst>
      <p:ext uri="{BB962C8B-B14F-4D97-AF65-F5344CB8AC3E}">
        <p14:creationId xmlns:p14="http://schemas.microsoft.com/office/powerpoint/2010/main" val="17974534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lstStyle/>
          <a:p>
            <a:r>
              <a:rPr lang="en-US" dirty="0"/>
              <a:t>Circumference </a:t>
            </a:r>
            <a:r>
              <a:rPr lang="en-US" i="1" dirty="0">
                <a:solidFill>
                  <a:srgbClr val="800000"/>
                </a:solidFill>
              </a:rPr>
              <a:t>Example</a:t>
            </a:r>
          </a:p>
        </p:txBody>
      </p:sp>
      <p:sp>
        <p:nvSpPr>
          <p:cNvPr id="3" name="Content Placeholder 2"/>
          <p:cNvSpPr>
            <a:spLocks noGrp="1"/>
          </p:cNvSpPr>
          <p:nvPr>
            <p:ph idx="1"/>
          </p:nvPr>
        </p:nvSpPr>
        <p:spPr/>
        <p:txBody>
          <a:bodyPr/>
          <a:lstStyle/>
          <a:p>
            <a:pPr marL="0" indent="0">
              <a:buNone/>
            </a:pPr>
            <a:r>
              <a:rPr lang="en-US" dirty="0"/>
              <a:t>A manhole has a diameter of 48 inches.  What is the circumference?</a:t>
            </a:r>
          </a:p>
          <a:p>
            <a:pPr marL="0" indent="0">
              <a:buNone/>
            </a:pPr>
            <a:r>
              <a:rPr lang="en-US" dirty="0"/>
              <a:t>Step 1.		</a:t>
            </a:r>
            <a:r>
              <a:rPr lang="en-US" b="1" dirty="0">
                <a:solidFill>
                  <a:srgbClr val="800000"/>
                </a:solidFill>
              </a:rPr>
              <a:t>π </a:t>
            </a:r>
            <a:r>
              <a:rPr lang="en-US" dirty="0"/>
              <a:t>x 48</a:t>
            </a:r>
          </a:p>
          <a:p>
            <a:pPr marL="0" indent="0">
              <a:buNone/>
            </a:pPr>
            <a:r>
              <a:rPr lang="en-US" dirty="0"/>
              <a:t>Step 2.		3.14 x 48in  =  </a:t>
            </a:r>
            <a:r>
              <a:rPr lang="en-US" b="1" dirty="0">
                <a:solidFill>
                  <a:srgbClr val="800000"/>
                </a:solidFill>
              </a:rPr>
              <a:t>150.72 inches</a:t>
            </a:r>
          </a:p>
          <a:p>
            <a:pPr marL="0" indent="0">
              <a:buNone/>
            </a:pPr>
            <a:endParaRPr lang="en-US" b="1" dirty="0">
              <a:solidFill>
                <a:srgbClr val="800000"/>
              </a:solidFill>
            </a:endParaRPr>
          </a:p>
          <a:p>
            <a:pPr marL="0" indent="0">
              <a:buNone/>
            </a:pPr>
            <a:r>
              <a:rPr lang="en-US" b="1" i="1" dirty="0">
                <a:solidFill>
                  <a:srgbClr val="800000"/>
                </a:solidFill>
              </a:rPr>
              <a:t>Answer: </a:t>
            </a:r>
            <a:r>
              <a:rPr lang="en-US" i="1" dirty="0">
                <a:solidFill>
                  <a:srgbClr val="800000"/>
                </a:solidFill>
              </a:rPr>
              <a:t>the circumference of the circle is 			150.72 inches</a:t>
            </a:r>
            <a:endParaRPr lang="en-US" b="1" i="1" dirty="0">
              <a:solidFill>
                <a:srgbClr val="800000"/>
              </a:solidFill>
            </a:endParaRPr>
          </a:p>
          <a:p>
            <a:endParaRPr lang="en-US" dirty="0"/>
          </a:p>
        </p:txBody>
      </p:sp>
    </p:spTree>
    <p:extLst>
      <p:ext uri="{BB962C8B-B14F-4D97-AF65-F5344CB8AC3E}">
        <p14:creationId xmlns:p14="http://schemas.microsoft.com/office/powerpoint/2010/main" val="13830844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normAutofit fontScale="90000"/>
          </a:bodyPr>
          <a:lstStyle/>
          <a:p>
            <a:pPr algn="ctr"/>
            <a:r>
              <a:rPr lang="en-US" dirty="0"/>
              <a:t>Circumference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#6</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12278600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lumMod val="40000"/>
              <a:lumOff val="60000"/>
            </a:schemeClr>
          </a:solidFill>
        </p:spPr>
        <p:txBody>
          <a:bodyPr>
            <a:normAutofit fontScale="90000"/>
          </a:bodyPr>
          <a:lstStyle/>
          <a:p>
            <a:r>
              <a:rPr lang="en-US" dirty="0"/>
              <a:t>Solutions to Worksheet #6</a:t>
            </a:r>
            <a:br>
              <a:rPr lang="en-US" dirty="0"/>
            </a:br>
            <a:r>
              <a:rPr lang="en-US" dirty="0"/>
              <a:t>(circumference)</a:t>
            </a:r>
          </a:p>
        </p:txBody>
      </p:sp>
      <p:sp>
        <p:nvSpPr>
          <p:cNvPr id="3" name="Content Placeholder 2"/>
          <p:cNvSpPr>
            <a:spLocks noGrp="1"/>
          </p:cNvSpPr>
          <p:nvPr>
            <p:ph idx="1"/>
          </p:nvPr>
        </p:nvSpPr>
        <p:spPr/>
        <p:txBody>
          <a:bodyPr/>
          <a:lstStyle/>
          <a:p>
            <a:endParaRPr lang="en-US" dirty="0"/>
          </a:p>
          <a:p>
            <a:pPr marL="0" indent="0">
              <a:buNone/>
            </a:pPr>
            <a:r>
              <a:rPr lang="en-US" dirty="0"/>
              <a:t>1.  2  x  3.14  x  4.5in  =  </a:t>
            </a:r>
            <a:r>
              <a:rPr lang="en-US" dirty="0">
                <a:solidFill>
                  <a:srgbClr val="800000"/>
                </a:solidFill>
              </a:rPr>
              <a:t>28.26in</a:t>
            </a:r>
          </a:p>
          <a:p>
            <a:pPr marL="514350" indent="-514350">
              <a:buFont typeface="+mj-lt"/>
              <a:buAutoNum type="arabicPeriod"/>
            </a:pPr>
            <a:endParaRPr lang="en-US" dirty="0"/>
          </a:p>
          <a:p>
            <a:pPr marL="0" indent="0">
              <a:buNone/>
            </a:pPr>
            <a:r>
              <a:rPr lang="en-US" dirty="0"/>
              <a:t>2.  3.14  x  18in  =  </a:t>
            </a:r>
            <a:r>
              <a:rPr lang="en-US" dirty="0">
                <a:solidFill>
                  <a:srgbClr val="800000"/>
                </a:solidFill>
              </a:rPr>
              <a:t>56.52in</a:t>
            </a:r>
          </a:p>
        </p:txBody>
      </p:sp>
    </p:spTree>
    <p:extLst>
      <p:ext uri="{BB962C8B-B14F-4D97-AF65-F5344CB8AC3E}">
        <p14:creationId xmlns:p14="http://schemas.microsoft.com/office/powerpoint/2010/main" val="41086926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Area</a:t>
            </a:r>
          </a:p>
        </p:txBody>
      </p:sp>
      <p:sp>
        <p:nvSpPr>
          <p:cNvPr id="5" name="Text Placeholder 4"/>
          <p:cNvSpPr>
            <a:spLocks noGrp="1"/>
          </p:cNvSpPr>
          <p:nvPr>
            <p:ph type="body" idx="1"/>
          </p:nvPr>
        </p:nvSpPr>
        <p:spPr>
          <a:xfrm>
            <a:off x="1507137" y="2906713"/>
            <a:ext cx="7390283" cy="1500187"/>
          </a:xfrm>
          <a:solidFill>
            <a:schemeClr val="accent6">
              <a:lumMod val="40000"/>
              <a:lumOff val="60000"/>
            </a:schemeClr>
          </a:solidFill>
        </p:spPr>
        <p:txBody>
          <a:bodyPr/>
          <a:lstStyle/>
          <a:p>
            <a:endParaRPr lang="en-US" dirty="0"/>
          </a:p>
        </p:txBody>
      </p:sp>
    </p:spTree>
    <p:extLst>
      <p:ext uri="{BB962C8B-B14F-4D97-AF65-F5344CB8AC3E}">
        <p14:creationId xmlns:p14="http://schemas.microsoft.com/office/powerpoint/2010/main" val="14916140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6">
              <a:lumMod val="40000"/>
              <a:lumOff val="60000"/>
            </a:schemeClr>
          </a:solidFill>
        </p:spPr>
        <p:txBody>
          <a:bodyPr/>
          <a:lstStyle/>
          <a:p>
            <a:r>
              <a:rPr lang="en-US" dirty="0"/>
              <a:t>Area</a:t>
            </a:r>
          </a:p>
        </p:txBody>
      </p:sp>
      <p:sp>
        <p:nvSpPr>
          <p:cNvPr id="5" name="Content Placeholder 4"/>
          <p:cNvSpPr>
            <a:spLocks noGrp="1"/>
          </p:cNvSpPr>
          <p:nvPr>
            <p:ph idx="1"/>
          </p:nvPr>
        </p:nvSpPr>
        <p:spPr/>
        <p:txBody>
          <a:bodyPr/>
          <a:lstStyle/>
          <a:p>
            <a:pPr marL="0" indent="0">
              <a:buNone/>
            </a:pPr>
            <a:r>
              <a:rPr lang="en-US" dirty="0"/>
              <a:t>… is the amount of space inside the boundary of a flat (2-dimensional) object</a:t>
            </a:r>
          </a:p>
          <a:p>
            <a:pPr marL="0" indent="0">
              <a:buNone/>
            </a:pPr>
            <a:endParaRPr lang="en-US" dirty="0"/>
          </a:p>
          <a:p>
            <a:pPr marL="0" indent="0">
              <a:buNone/>
            </a:pPr>
            <a:r>
              <a:rPr lang="en-US" sz="2800" i="1" dirty="0">
                <a:solidFill>
                  <a:srgbClr val="800000"/>
                </a:solidFill>
              </a:rPr>
              <a:t>Examples of 2-dimensional objects:</a:t>
            </a:r>
          </a:p>
          <a:p>
            <a:pPr lvl="1">
              <a:buFont typeface="Arial" panose="020B0604020202020204" pitchFamily="34" charset="0"/>
              <a:buChar char="•"/>
            </a:pPr>
            <a:r>
              <a:rPr lang="en-US" sz="2400" i="1" dirty="0">
                <a:solidFill>
                  <a:srgbClr val="800000"/>
                </a:solidFill>
              </a:rPr>
              <a:t>	sheet of paper</a:t>
            </a:r>
          </a:p>
          <a:p>
            <a:pPr lvl="1">
              <a:buFont typeface="Arial" panose="020B0604020202020204" pitchFamily="34" charset="0"/>
              <a:buChar char="•"/>
            </a:pPr>
            <a:r>
              <a:rPr lang="en-US" sz="2400" i="1" dirty="0">
                <a:solidFill>
                  <a:srgbClr val="800000"/>
                </a:solidFill>
              </a:rPr>
              <a:t>   disk</a:t>
            </a:r>
          </a:p>
          <a:p>
            <a:pPr lvl="1">
              <a:buFont typeface="Arial" panose="020B0604020202020204" pitchFamily="34" charset="0"/>
              <a:buChar char="•"/>
            </a:pPr>
            <a:r>
              <a:rPr lang="en-US" sz="2400" i="1" dirty="0">
                <a:solidFill>
                  <a:srgbClr val="800000"/>
                </a:solidFill>
              </a:rPr>
              <a:t>   sheet of drywall </a:t>
            </a:r>
          </a:p>
          <a:p>
            <a:pPr lvl="1"/>
            <a:endParaRPr lang="en-US" sz="2400" i="1" dirty="0">
              <a:solidFill>
                <a:srgbClr val="800000"/>
              </a:solidFill>
            </a:endParaRPr>
          </a:p>
        </p:txBody>
      </p:sp>
    </p:spTree>
    <p:extLst>
      <p:ext uri="{BB962C8B-B14F-4D97-AF65-F5344CB8AC3E}">
        <p14:creationId xmlns:p14="http://schemas.microsoft.com/office/powerpoint/2010/main" val="164185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40000"/>
              <a:lumOff val="60000"/>
            </a:schemeClr>
          </a:solidFill>
        </p:spPr>
        <p:txBody>
          <a:bodyPr>
            <a:normAutofit fontScale="90000"/>
          </a:bodyPr>
          <a:lstStyle/>
          <a:p>
            <a:pPr algn="ctr"/>
            <a:r>
              <a:rPr lang="en-US" sz="4900" dirty="0"/>
              <a:t>Basic Math Operations</a:t>
            </a:r>
            <a:r>
              <a:rPr lang="en-US" dirty="0"/>
              <a:t> </a:t>
            </a:r>
            <a:br>
              <a:rPr lang="en-US" dirty="0"/>
            </a:br>
            <a:r>
              <a:rPr lang="en-US" sz="4000" dirty="0"/>
              <a:t>Wake up you brain</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#1</a:t>
            </a:r>
          </a:p>
          <a:p>
            <a:pPr marL="0" indent="0" algn="ctr">
              <a:buNone/>
            </a:pPr>
            <a:r>
              <a:rPr lang="en-US" i="1" dirty="0">
                <a:latin typeface="Calisto MT" panose="02040603050505030304" pitchFamily="18" charset="0"/>
              </a:rPr>
              <a:t>Complete problems 1 – 7</a:t>
            </a:r>
          </a:p>
          <a:p>
            <a:pPr marL="457200"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0201887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rea-rectangle.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58998" y="2456360"/>
            <a:ext cx="3724731" cy="3334870"/>
          </a:xfrm>
          <a:prstGeom prst="rect">
            <a:avLst/>
          </a:prstGeom>
        </p:spPr>
      </p:pic>
      <p:sp>
        <p:nvSpPr>
          <p:cNvPr id="2" name="Title 1"/>
          <p:cNvSpPr>
            <a:spLocks noGrp="1"/>
          </p:cNvSpPr>
          <p:nvPr>
            <p:ph type="title"/>
          </p:nvPr>
        </p:nvSpPr>
        <p:spPr>
          <a:xfrm>
            <a:off x="1507138" y="922557"/>
            <a:ext cx="7410093" cy="1143000"/>
          </a:xfrm>
          <a:solidFill>
            <a:schemeClr val="accent6">
              <a:lumMod val="40000"/>
              <a:lumOff val="60000"/>
            </a:schemeClr>
          </a:solidFill>
        </p:spPr>
        <p:txBody>
          <a:bodyPr/>
          <a:lstStyle/>
          <a:p>
            <a:pPr algn="ctr"/>
            <a:r>
              <a:rPr lang="en-US" dirty="0"/>
              <a:t>Area of Squares and Rectangles</a:t>
            </a:r>
          </a:p>
        </p:txBody>
      </p:sp>
      <p:sp>
        <p:nvSpPr>
          <p:cNvPr id="6" name="Content Placeholder 5"/>
          <p:cNvSpPr>
            <a:spLocks noGrp="1"/>
          </p:cNvSpPr>
          <p:nvPr>
            <p:ph idx="1"/>
          </p:nvPr>
        </p:nvSpPr>
        <p:spPr>
          <a:xfrm>
            <a:off x="1507138" y="2121427"/>
            <a:ext cx="6825332" cy="4382243"/>
          </a:xfrm>
        </p:spPr>
        <p:txBody>
          <a:bodyPr/>
          <a:lstStyle/>
          <a:p>
            <a:pPr marL="0" indent="0">
              <a:buNone/>
            </a:pPr>
            <a:endParaRPr lang="en-US" dirty="0"/>
          </a:p>
        </p:txBody>
      </p:sp>
    </p:spTree>
    <p:extLst>
      <p:ext uri="{BB962C8B-B14F-4D97-AF65-F5344CB8AC3E}">
        <p14:creationId xmlns:p14="http://schemas.microsoft.com/office/powerpoint/2010/main" val="23023835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solidFill>
            <a:schemeClr val="accent6">
              <a:lumMod val="40000"/>
              <a:lumOff val="60000"/>
            </a:schemeClr>
          </a:solidFill>
        </p:spPr>
        <p:txBody>
          <a:bodyPr/>
          <a:lstStyle/>
          <a:p>
            <a:r>
              <a:rPr lang="en-US" dirty="0"/>
              <a:t>Area of a Rectangle </a:t>
            </a:r>
            <a:r>
              <a:rPr lang="en-US" i="1" dirty="0">
                <a:solidFill>
                  <a:srgbClr val="800000"/>
                </a:solidFill>
              </a:rPr>
              <a:t>Example</a:t>
            </a:r>
          </a:p>
        </p:txBody>
      </p:sp>
      <p:sp>
        <p:nvSpPr>
          <p:cNvPr id="5" name="Content Placeholder 4"/>
          <p:cNvSpPr>
            <a:spLocks noGrp="1"/>
          </p:cNvSpPr>
          <p:nvPr>
            <p:ph sz="half" idx="1"/>
          </p:nvPr>
        </p:nvSpPr>
        <p:spPr>
          <a:xfrm>
            <a:off x="1507138" y="2121427"/>
            <a:ext cx="6528152" cy="4004736"/>
          </a:xfrm>
        </p:spPr>
        <p:txBody>
          <a:bodyPr/>
          <a:lstStyle/>
          <a:p>
            <a:pPr marL="0" indent="0">
              <a:buNone/>
            </a:pPr>
            <a:r>
              <a:rPr lang="en-US" dirty="0"/>
              <a:t>Find the area of a driveway that is 18 feet wide, 32 feet long.</a:t>
            </a:r>
          </a:p>
          <a:p>
            <a:pPr marL="0" indent="0">
              <a:buNone/>
            </a:pPr>
            <a:endParaRPr lang="en-US" dirty="0"/>
          </a:p>
          <a:p>
            <a:pPr marL="0" indent="0" algn="ctr">
              <a:buNone/>
            </a:pPr>
            <a:r>
              <a:rPr lang="en-US" dirty="0">
                <a:solidFill>
                  <a:srgbClr val="800000"/>
                </a:solidFill>
              </a:rPr>
              <a:t> </a:t>
            </a:r>
            <a:r>
              <a:rPr lang="en-US" b="1" dirty="0"/>
              <a:t>A = L x W</a:t>
            </a:r>
          </a:p>
          <a:p>
            <a:pPr marL="0" indent="0" algn="ctr">
              <a:buNone/>
            </a:pPr>
            <a:r>
              <a:rPr lang="en-US" dirty="0">
                <a:solidFill>
                  <a:srgbClr val="800000"/>
                </a:solidFill>
              </a:rPr>
              <a:t>A = 32</a:t>
            </a:r>
            <a:r>
              <a:rPr lang="en-US" sz="2000" dirty="0">
                <a:solidFill>
                  <a:srgbClr val="800000"/>
                </a:solidFill>
              </a:rPr>
              <a:t>ft</a:t>
            </a:r>
            <a:r>
              <a:rPr lang="en-US" dirty="0">
                <a:solidFill>
                  <a:srgbClr val="800000"/>
                </a:solidFill>
              </a:rPr>
              <a:t> x 18</a:t>
            </a:r>
            <a:r>
              <a:rPr lang="en-US" sz="2000" dirty="0">
                <a:solidFill>
                  <a:srgbClr val="800000"/>
                </a:solidFill>
              </a:rPr>
              <a:t>ft</a:t>
            </a:r>
            <a:r>
              <a:rPr lang="en-US" dirty="0">
                <a:solidFill>
                  <a:srgbClr val="800000"/>
                </a:solidFill>
              </a:rPr>
              <a:t> = 576</a:t>
            </a:r>
            <a:r>
              <a:rPr lang="en-US" sz="2000" dirty="0">
                <a:solidFill>
                  <a:srgbClr val="800000"/>
                </a:solidFill>
              </a:rPr>
              <a:t>ft²</a:t>
            </a:r>
          </a:p>
          <a:p>
            <a:pPr marL="0" indent="0" algn="ctr">
              <a:buNone/>
            </a:pPr>
            <a:r>
              <a:rPr lang="en-US" dirty="0"/>
              <a:t>Area of the driveway is </a:t>
            </a:r>
            <a:r>
              <a:rPr lang="en-US" b="1" u="sng" dirty="0">
                <a:solidFill>
                  <a:srgbClr val="800000"/>
                </a:solidFill>
              </a:rPr>
              <a:t>576</a:t>
            </a:r>
            <a:r>
              <a:rPr lang="en-US" sz="2000" b="1" u="sng" dirty="0">
                <a:solidFill>
                  <a:srgbClr val="800000"/>
                </a:solidFill>
              </a:rPr>
              <a:t> </a:t>
            </a:r>
            <a:r>
              <a:rPr lang="en-US" b="1" u="sng" dirty="0">
                <a:solidFill>
                  <a:srgbClr val="800000"/>
                </a:solidFill>
              </a:rPr>
              <a:t>square</a:t>
            </a:r>
            <a:r>
              <a:rPr lang="en-US" u="sng" dirty="0">
                <a:solidFill>
                  <a:srgbClr val="800000"/>
                </a:solidFill>
              </a:rPr>
              <a:t> </a:t>
            </a:r>
            <a:r>
              <a:rPr lang="en-US" b="1" u="sng" dirty="0">
                <a:solidFill>
                  <a:srgbClr val="800000"/>
                </a:solidFill>
              </a:rPr>
              <a:t>feet</a:t>
            </a:r>
            <a:endParaRPr lang="en-US" sz="2000" b="1" u="sng" dirty="0">
              <a:solidFill>
                <a:srgbClr val="800000"/>
              </a:solidFill>
            </a:endParaRPr>
          </a:p>
        </p:txBody>
      </p:sp>
    </p:spTree>
    <p:extLst>
      <p:ext uri="{BB962C8B-B14F-4D97-AF65-F5344CB8AC3E}">
        <p14:creationId xmlns:p14="http://schemas.microsoft.com/office/powerpoint/2010/main" val="20266358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pPr algn="ctr"/>
            <a:r>
              <a:rPr lang="en-US" dirty="0"/>
              <a:t>Area of Rectangle</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#7</a:t>
            </a:r>
          </a:p>
          <a:p>
            <a:pPr marL="0" indent="0" algn="ctr">
              <a:buNone/>
            </a:pPr>
            <a:r>
              <a:rPr lang="en-US" i="1" dirty="0">
                <a:latin typeface="Calisto MT" panose="02040603050505030304" pitchFamily="18" charset="0"/>
              </a:rPr>
              <a:t>(Problems 1 &amp; 2)</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313609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Solution to Worksheet #7</a:t>
            </a:r>
          </a:p>
        </p:txBody>
      </p:sp>
      <p:sp>
        <p:nvSpPr>
          <p:cNvPr id="3" name="Content Placeholder 2"/>
          <p:cNvSpPr>
            <a:spLocks noGrp="1"/>
          </p:cNvSpPr>
          <p:nvPr>
            <p:ph idx="1"/>
          </p:nvPr>
        </p:nvSpPr>
        <p:spPr>
          <a:xfrm>
            <a:off x="1507138" y="2121426"/>
            <a:ext cx="7410094" cy="4462253"/>
          </a:xfrm>
        </p:spPr>
        <p:txBody>
          <a:bodyPr/>
          <a:lstStyle/>
          <a:p>
            <a:pPr marL="0" indent="0">
              <a:buNone/>
            </a:pPr>
            <a:r>
              <a:rPr lang="en-US" dirty="0"/>
              <a:t>1.   4</a:t>
            </a:r>
            <a:r>
              <a:rPr lang="en-US" sz="2000" dirty="0"/>
              <a:t>yd</a:t>
            </a:r>
            <a:r>
              <a:rPr lang="en-US" dirty="0"/>
              <a:t> x 7</a:t>
            </a:r>
            <a:r>
              <a:rPr lang="en-US" sz="2000" dirty="0"/>
              <a:t>yd</a:t>
            </a:r>
            <a:r>
              <a:rPr lang="en-US" dirty="0"/>
              <a:t> = </a:t>
            </a:r>
            <a:r>
              <a:rPr lang="en-US" dirty="0">
                <a:solidFill>
                  <a:srgbClr val="800000"/>
                </a:solidFill>
              </a:rPr>
              <a:t>28 </a:t>
            </a:r>
            <a:r>
              <a:rPr lang="en-US" sz="2400" dirty="0">
                <a:solidFill>
                  <a:srgbClr val="800000"/>
                </a:solidFill>
              </a:rPr>
              <a:t>yd</a:t>
            </a:r>
            <a:r>
              <a:rPr lang="en-US" baseline="30000" dirty="0">
                <a:solidFill>
                  <a:srgbClr val="800000"/>
                </a:solidFill>
              </a:rPr>
              <a:t>2</a:t>
            </a:r>
          </a:p>
          <a:p>
            <a:endParaRPr lang="en-US" baseline="30000" dirty="0"/>
          </a:p>
          <a:p>
            <a:pPr marL="0" indent="0">
              <a:buNone/>
            </a:pPr>
            <a:r>
              <a:rPr lang="en-US" dirty="0"/>
              <a:t>2.  This is a 3-step problem.  Separate the shape into 2  rectangles, then solve.</a:t>
            </a:r>
          </a:p>
          <a:p>
            <a:pPr marL="457200" lvl="1" indent="0">
              <a:buNone/>
            </a:pPr>
            <a:r>
              <a:rPr lang="en-US" dirty="0"/>
              <a:t>Step 1:	</a:t>
            </a:r>
            <a:r>
              <a:rPr lang="en-US" sz="2000" dirty="0">
                <a:solidFill>
                  <a:srgbClr val="800000"/>
                </a:solidFill>
              </a:rPr>
              <a:t>(Area of 1</a:t>
            </a:r>
            <a:r>
              <a:rPr lang="en-US" sz="2000" baseline="30000" dirty="0">
                <a:solidFill>
                  <a:srgbClr val="800000"/>
                </a:solidFill>
              </a:rPr>
              <a:t>st</a:t>
            </a:r>
            <a:r>
              <a:rPr lang="en-US" sz="2000" dirty="0">
                <a:solidFill>
                  <a:srgbClr val="800000"/>
                </a:solidFill>
              </a:rPr>
              <a:t> rectangle) </a:t>
            </a:r>
            <a:r>
              <a:rPr lang="en-US" dirty="0"/>
              <a:t>7</a:t>
            </a:r>
            <a:r>
              <a:rPr lang="en-US" sz="2000" dirty="0"/>
              <a:t>ft</a:t>
            </a:r>
            <a:r>
              <a:rPr lang="en-US" dirty="0"/>
              <a:t>  x  11</a:t>
            </a:r>
            <a:r>
              <a:rPr lang="en-US" sz="2000" dirty="0"/>
              <a:t>ft  </a:t>
            </a:r>
            <a:r>
              <a:rPr lang="en-US" dirty="0"/>
              <a:t>=  77</a:t>
            </a:r>
            <a:r>
              <a:rPr lang="en-US" sz="2400" dirty="0"/>
              <a:t>ft</a:t>
            </a:r>
            <a:r>
              <a:rPr lang="en-US" baseline="30000" dirty="0"/>
              <a:t>2</a:t>
            </a:r>
          </a:p>
          <a:p>
            <a:pPr marL="457200" lvl="1" indent="0">
              <a:buNone/>
            </a:pPr>
            <a:r>
              <a:rPr lang="en-US" dirty="0"/>
              <a:t>Step 2:	</a:t>
            </a:r>
            <a:r>
              <a:rPr lang="en-US" sz="2000" dirty="0">
                <a:solidFill>
                  <a:srgbClr val="800000"/>
                </a:solidFill>
              </a:rPr>
              <a:t>(Area of 2nd rectangle)</a:t>
            </a:r>
            <a:r>
              <a:rPr lang="en-US" dirty="0">
                <a:solidFill>
                  <a:srgbClr val="800000"/>
                </a:solidFill>
              </a:rPr>
              <a:t> </a:t>
            </a:r>
            <a:r>
              <a:rPr lang="en-US" dirty="0"/>
              <a:t>3</a:t>
            </a:r>
            <a:r>
              <a:rPr lang="en-US" sz="2000" dirty="0"/>
              <a:t>ft</a:t>
            </a:r>
            <a:r>
              <a:rPr lang="en-US" dirty="0"/>
              <a:t>  x  5</a:t>
            </a:r>
            <a:r>
              <a:rPr lang="en-US" sz="2000" dirty="0"/>
              <a:t>ft   </a:t>
            </a:r>
            <a:r>
              <a:rPr lang="en-US" dirty="0"/>
              <a:t>=  15</a:t>
            </a:r>
            <a:r>
              <a:rPr lang="en-US" sz="2400" dirty="0"/>
              <a:t>ft</a:t>
            </a:r>
            <a:r>
              <a:rPr lang="en-US" baseline="30000" dirty="0"/>
              <a:t>2</a:t>
            </a:r>
          </a:p>
          <a:p>
            <a:pPr marL="457200" lvl="1" indent="0">
              <a:buNone/>
            </a:pPr>
            <a:r>
              <a:rPr lang="en-US" dirty="0"/>
              <a:t>Step 3:	</a:t>
            </a:r>
            <a:r>
              <a:rPr lang="en-US" sz="2000" dirty="0">
                <a:solidFill>
                  <a:srgbClr val="800000"/>
                </a:solidFill>
              </a:rPr>
              <a:t>(Add the 2 Areas together)</a:t>
            </a:r>
          </a:p>
          <a:p>
            <a:pPr marL="457200" lvl="1" indent="0">
              <a:buNone/>
            </a:pPr>
            <a:r>
              <a:rPr lang="en-US" sz="2000" dirty="0">
                <a:solidFill>
                  <a:srgbClr val="800000"/>
                </a:solidFill>
              </a:rPr>
              <a:t>			</a:t>
            </a:r>
            <a:r>
              <a:rPr lang="en-US" dirty="0"/>
              <a:t>77</a:t>
            </a:r>
            <a:r>
              <a:rPr lang="en-US" sz="2000" dirty="0"/>
              <a:t>ft</a:t>
            </a:r>
            <a:r>
              <a:rPr lang="en-US" baseline="30000" dirty="0"/>
              <a:t>2 </a:t>
            </a:r>
            <a:r>
              <a:rPr lang="en-US" dirty="0"/>
              <a:t>+ 15</a:t>
            </a:r>
            <a:r>
              <a:rPr lang="en-US" sz="2000" dirty="0"/>
              <a:t>ft</a:t>
            </a:r>
            <a:r>
              <a:rPr lang="en-US" baseline="30000" dirty="0"/>
              <a:t>2  </a:t>
            </a:r>
            <a:r>
              <a:rPr lang="en-US" dirty="0"/>
              <a:t>=  </a:t>
            </a:r>
            <a:r>
              <a:rPr lang="en-US" b="1" u="sng" dirty="0">
                <a:solidFill>
                  <a:srgbClr val="800000"/>
                </a:solidFill>
              </a:rPr>
              <a:t>92</a:t>
            </a:r>
            <a:r>
              <a:rPr lang="en-US" sz="2400" b="1" u="sng" dirty="0">
                <a:solidFill>
                  <a:srgbClr val="800000"/>
                </a:solidFill>
              </a:rPr>
              <a:t>ft</a:t>
            </a:r>
            <a:r>
              <a:rPr lang="en-US" b="1" u="sng" baseline="30000" dirty="0">
                <a:solidFill>
                  <a:srgbClr val="800000"/>
                </a:solidFill>
              </a:rPr>
              <a:t>2</a:t>
            </a:r>
            <a:endParaRPr lang="en-US" b="1" u="sng" dirty="0">
              <a:solidFill>
                <a:srgbClr val="800000"/>
              </a:solidFill>
            </a:endParaRPr>
          </a:p>
          <a:p>
            <a:endParaRPr lang="en-US" dirty="0"/>
          </a:p>
        </p:txBody>
      </p:sp>
    </p:spTree>
    <p:extLst>
      <p:ext uri="{BB962C8B-B14F-4D97-AF65-F5344CB8AC3E}">
        <p14:creationId xmlns:p14="http://schemas.microsoft.com/office/powerpoint/2010/main" val="28857375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Area of a Triangle</a:t>
            </a:r>
          </a:p>
        </p:txBody>
      </p:sp>
      <p:sp>
        <p:nvSpPr>
          <p:cNvPr id="3" name="Content Placeholder 2"/>
          <p:cNvSpPr>
            <a:spLocks noGrp="1"/>
          </p:cNvSpPr>
          <p:nvPr>
            <p:ph idx="1"/>
          </p:nvPr>
        </p:nvSpPr>
        <p:spPr/>
        <p:txBody>
          <a:bodyPr/>
          <a:lstStyle/>
          <a:p>
            <a:pPr marL="457200" lvl="1" indent="0">
              <a:buNone/>
            </a:pPr>
            <a:r>
              <a:rPr lang="en-US" dirty="0"/>
              <a:t>… is ½ Base (b) x Height (h)</a:t>
            </a:r>
          </a:p>
          <a:p>
            <a:pPr marL="457200" lvl="1" indent="0">
              <a:buNone/>
            </a:pPr>
            <a:r>
              <a:rPr lang="en-US" dirty="0"/>
              <a:t>		½ </a:t>
            </a:r>
            <a:r>
              <a:rPr lang="en-US" dirty="0" err="1"/>
              <a:t>bh</a:t>
            </a:r>
            <a:endParaRPr lang="en-US" dirty="0"/>
          </a:p>
          <a:p>
            <a:pPr marL="457200" lvl="1" indent="0">
              <a:buNone/>
            </a:pPr>
            <a:r>
              <a:rPr lang="en-US" dirty="0"/>
              <a:t>(The height is perpendicular to the base)</a:t>
            </a:r>
          </a:p>
          <a:p>
            <a:pPr lvl="1"/>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06614" y="4289032"/>
            <a:ext cx="5067300" cy="2143125"/>
          </a:xfrm>
          <a:prstGeom prst="rect">
            <a:avLst/>
          </a:prstGeom>
        </p:spPr>
      </p:pic>
      <p:sp>
        <p:nvSpPr>
          <p:cNvPr id="4" name="Oval 3"/>
          <p:cNvSpPr/>
          <p:nvPr/>
        </p:nvSpPr>
        <p:spPr>
          <a:xfrm>
            <a:off x="3750067" y="5671335"/>
            <a:ext cx="595902" cy="587117"/>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91704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Triangle Area </a:t>
            </a:r>
            <a:r>
              <a:rPr lang="en-US" i="1" dirty="0">
                <a:solidFill>
                  <a:srgbClr val="800000"/>
                </a:solidFill>
              </a:rPr>
              <a:t>Example</a:t>
            </a:r>
          </a:p>
        </p:txBody>
      </p:sp>
      <p:sp>
        <p:nvSpPr>
          <p:cNvPr id="3" name="Content Placeholder 2"/>
          <p:cNvSpPr>
            <a:spLocks noGrp="1"/>
          </p:cNvSpPr>
          <p:nvPr>
            <p:ph idx="1"/>
          </p:nvPr>
        </p:nvSpPr>
        <p:spPr/>
        <p:txBody>
          <a:bodyPr/>
          <a:lstStyle/>
          <a:p>
            <a:pPr marL="0" indent="0">
              <a:buNone/>
            </a:pPr>
            <a:r>
              <a:rPr lang="en-US" dirty="0"/>
              <a:t>Find the area of a triangle to the nearest tenth of a square foot whose base (</a:t>
            </a:r>
            <a:r>
              <a:rPr lang="en-US" dirty="0">
                <a:solidFill>
                  <a:schemeClr val="accent3">
                    <a:lumMod val="50000"/>
                  </a:schemeClr>
                </a:solidFill>
              </a:rPr>
              <a:t>b</a:t>
            </a:r>
            <a:r>
              <a:rPr lang="en-US" dirty="0"/>
              <a:t>) is 4.0 feet and whose height (</a:t>
            </a:r>
            <a:r>
              <a:rPr lang="en-US" dirty="0">
                <a:solidFill>
                  <a:schemeClr val="accent6">
                    <a:lumMod val="50000"/>
                  </a:schemeClr>
                </a:solidFill>
              </a:rPr>
              <a:t>h</a:t>
            </a:r>
            <a:r>
              <a:rPr lang="en-US" dirty="0"/>
              <a:t>) is 10 feet.</a:t>
            </a:r>
          </a:p>
          <a:p>
            <a:r>
              <a:rPr lang="en-US" dirty="0"/>
              <a:t>Area = ½ bh</a:t>
            </a:r>
          </a:p>
          <a:p>
            <a:r>
              <a:rPr lang="en-US" dirty="0"/>
              <a:t>(½ x 4.0</a:t>
            </a:r>
            <a:r>
              <a:rPr lang="en-US" sz="2000" dirty="0"/>
              <a:t>ft</a:t>
            </a:r>
            <a:r>
              <a:rPr lang="en-US" dirty="0"/>
              <a:t>)</a:t>
            </a:r>
            <a:r>
              <a:rPr lang="en-US" sz="2000" dirty="0"/>
              <a:t> </a:t>
            </a:r>
            <a:r>
              <a:rPr lang="en-US" dirty="0"/>
              <a:t>x 10</a:t>
            </a:r>
            <a:r>
              <a:rPr lang="en-US" sz="2000" dirty="0"/>
              <a:t>ft</a:t>
            </a:r>
            <a:r>
              <a:rPr lang="en-US" dirty="0"/>
              <a:t>  =  </a:t>
            </a:r>
            <a:r>
              <a:rPr lang="en-US" b="1" u="sng" dirty="0">
                <a:solidFill>
                  <a:srgbClr val="800000"/>
                </a:solidFill>
              </a:rPr>
              <a:t>20.0</a:t>
            </a:r>
            <a:r>
              <a:rPr lang="en-US" sz="2400" b="1" u="sng" dirty="0">
                <a:solidFill>
                  <a:srgbClr val="800000"/>
                </a:solidFill>
              </a:rPr>
              <a:t>ft</a:t>
            </a:r>
            <a:r>
              <a:rPr lang="en-US" b="1" u="sng" baseline="30000" dirty="0">
                <a:solidFill>
                  <a:srgbClr val="800000"/>
                </a:solidFill>
              </a:rPr>
              <a:t>2</a:t>
            </a:r>
          </a:p>
          <a:p>
            <a:pPr marL="0" indent="0">
              <a:buNone/>
            </a:pPr>
            <a:endParaRPr lang="en-US" sz="2800" i="1" baseline="30000" dirty="0">
              <a:solidFill>
                <a:srgbClr val="800000"/>
              </a:solidFill>
            </a:endParaRPr>
          </a:p>
          <a:p>
            <a:pPr marL="0" indent="0">
              <a:buNone/>
            </a:pPr>
            <a:r>
              <a:rPr lang="en-US" b="1" i="1" baseline="30000" dirty="0">
                <a:solidFill>
                  <a:srgbClr val="800000"/>
                </a:solidFill>
              </a:rPr>
              <a:t>Answer:</a:t>
            </a:r>
            <a:r>
              <a:rPr lang="en-US" i="1" baseline="30000" dirty="0">
                <a:solidFill>
                  <a:srgbClr val="800000"/>
                </a:solidFill>
              </a:rPr>
              <a:t>  The area of the triangle is 20 square feet.</a:t>
            </a:r>
            <a:r>
              <a:rPr lang="en-US" i="1" dirty="0">
                <a:solidFill>
                  <a:srgbClr val="800000"/>
                </a:solidFill>
              </a:rPr>
              <a:t> </a:t>
            </a:r>
          </a:p>
        </p:txBody>
      </p:sp>
    </p:spTree>
    <p:extLst>
      <p:ext uri="{BB962C8B-B14F-4D97-AF65-F5344CB8AC3E}">
        <p14:creationId xmlns:p14="http://schemas.microsoft.com/office/powerpoint/2010/main" val="9759651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pPr algn="ctr"/>
            <a:r>
              <a:rPr lang="en-US" dirty="0"/>
              <a:t>Area of Triangle</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#7</a:t>
            </a:r>
          </a:p>
          <a:p>
            <a:pPr marL="0" indent="0" algn="ctr">
              <a:buNone/>
            </a:pPr>
            <a:r>
              <a:rPr lang="en-US" i="1" dirty="0">
                <a:latin typeface="Calisto MT" panose="02040603050505030304" pitchFamily="18" charset="0"/>
              </a:rPr>
              <a:t>(Problems 3 &amp; 4)</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26645025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r>
              <a:rPr lang="en-US" dirty="0"/>
              <a:t>Solutions to Worksheet #7 </a:t>
            </a:r>
            <a:br>
              <a:rPr lang="en-US" dirty="0"/>
            </a:br>
            <a:r>
              <a:rPr lang="en-US" sz="3200" dirty="0"/>
              <a:t>(area of triangles)</a:t>
            </a:r>
          </a:p>
        </p:txBody>
      </p:sp>
      <p:sp>
        <p:nvSpPr>
          <p:cNvPr id="3" name="Content Placeholder 2"/>
          <p:cNvSpPr>
            <a:spLocks noGrp="1"/>
          </p:cNvSpPr>
          <p:nvPr>
            <p:ph idx="1"/>
          </p:nvPr>
        </p:nvSpPr>
        <p:spPr/>
        <p:txBody>
          <a:bodyPr/>
          <a:lstStyle/>
          <a:p>
            <a:pPr marL="0" indent="0" algn="ctr">
              <a:buNone/>
            </a:pPr>
            <a:r>
              <a:rPr lang="en-US" b="1" dirty="0">
                <a:solidFill>
                  <a:srgbClr val="800000"/>
                </a:solidFill>
              </a:rPr>
              <a:t>A = ½ bh</a:t>
            </a:r>
          </a:p>
          <a:p>
            <a:pPr marL="0" indent="0" algn="ctr">
              <a:buNone/>
            </a:pPr>
            <a:endParaRPr lang="en-US" b="1" dirty="0">
              <a:solidFill>
                <a:srgbClr val="800000"/>
              </a:solidFill>
            </a:endParaRPr>
          </a:p>
          <a:p>
            <a:pPr marL="0" indent="0">
              <a:buNone/>
            </a:pPr>
            <a:r>
              <a:rPr lang="en-US" dirty="0"/>
              <a:t>3.  ½ x 124.0</a:t>
            </a:r>
            <a:r>
              <a:rPr lang="en-US" sz="2000" dirty="0"/>
              <a:t>ft</a:t>
            </a:r>
            <a:r>
              <a:rPr lang="en-US" dirty="0"/>
              <a:t> x 93.5</a:t>
            </a:r>
            <a:r>
              <a:rPr lang="en-US" sz="2000" dirty="0"/>
              <a:t>ft</a:t>
            </a:r>
            <a:r>
              <a:rPr lang="en-US" dirty="0"/>
              <a:t>  =  </a:t>
            </a:r>
            <a:r>
              <a:rPr lang="en-US" b="1" dirty="0">
                <a:solidFill>
                  <a:srgbClr val="800000"/>
                </a:solidFill>
              </a:rPr>
              <a:t>5797.0</a:t>
            </a:r>
            <a:r>
              <a:rPr lang="en-US" sz="2400" b="1" dirty="0">
                <a:solidFill>
                  <a:srgbClr val="800000"/>
                </a:solidFill>
              </a:rPr>
              <a:t>ft</a:t>
            </a:r>
            <a:r>
              <a:rPr lang="en-US" b="1" baseline="30000" dirty="0">
                <a:solidFill>
                  <a:srgbClr val="800000"/>
                </a:solidFill>
              </a:rPr>
              <a:t>2</a:t>
            </a:r>
            <a:endParaRPr lang="en-US" b="1" dirty="0">
              <a:solidFill>
                <a:srgbClr val="800000"/>
              </a:solidFill>
            </a:endParaRPr>
          </a:p>
          <a:p>
            <a:endParaRPr lang="en-US" dirty="0"/>
          </a:p>
          <a:p>
            <a:pPr marL="0" indent="0">
              <a:buNone/>
            </a:pPr>
            <a:r>
              <a:rPr lang="en-US" dirty="0"/>
              <a:t>4.  ½ x 75</a:t>
            </a:r>
            <a:r>
              <a:rPr lang="en-US" sz="2000" dirty="0"/>
              <a:t>ft</a:t>
            </a:r>
            <a:r>
              <a:rPr lang="en-US" dirty="0"/>
              <a:t> x 60</a:t>
            </a:r>
            <a:r>
              <a:rPr lang="en-US" sz="2000" dirty="0"/>
              <a:t>ft  </a:t>
            </a:r>
            <a:r>
              <a:rPr lang="en-US" dirty="0"/>
              <a:t>=  </a:t>
            </a:r>
            <a:r>
              <a:rPr lang="en-US" b="1" dirty="0">
                <a:solidFill>
                  <a:srgbClr val="800000"/>
                </a:solidFill>
              </a:rPr>
              <a:t>2250</a:t>
            </a:r>
            <a:r>
              <a:rPr lang="en-US" sz="2400" b="1" dirty="0">
                <a:solidFill>
                  <a:srgbClr val="800000"/>
                </a:solidFill>
              </a:rPr>
              <a:t>ft</a:t>
            </a:r>
            <a:r>
              <a:rPr lang="en-US" b="1" baseline="30000" dirty="0">
                <a:solidFill>
                  <a:srgbClr val="800000"/>
                </a:solidFill>
              </a:rPr>
              <a:t>2</a:t>
            </a:r>
          </a:p>
        </p:txBody>
      </p:sp>
    </p:spTree>
    <p:extLst>
      <p:ext uri="{BB962C8B-B14F-4D97-AF65-F5344CB8AC3E}">
        <p14:creationId xmlns:p14="http://schemas.microsoft.com/office/powerpoint/2010/main" val="27619198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Area of a Circle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en-US" dirty="0"/>
                  <a:t>… is </a:t>
                </a:r>
                <a14:m>
                  <m:oMath xmlns:m="http://schemas.openxmlformats.org/officeDocument/2006/math">
                    <m:r>
                      <a:rPr lang="el-GR" i="1">
                        <a:latin typeface="Cambria Math" panose="02040503050406030204" pitchFamily="18" charset="0"/>
                      </a:rPr>
                      <m:t>𝜋</m:t>
                    </m:r>
                  </m:oMath>
                </a14:m>
                <a:r>
                  <a:rPr lang="en-US" dirty="0"/>
                  <a:t> times the radius squared</a:t>
                </a:r>
              </a:p>
              <a:p>
                <a:pPr marL="0" indent="0">
                  <a:buNone/>
                </a:pPr>
                <a:r>
                  <a:rPr lang="en-US" dirty="0"/>
                  <a:t>		</a:t>
                </a:r>
                <a:r>
                  <a:rPr lang="en-US" b="1" dirty="0">
                    <a:solidFill>
                      <a:srgbClr val="800000"/>
                    </a:solidFill>
                  </a:rPr>
                  <a:t>Area=</a:t>
                </a:r>
                <a14:m>
                  <m:oMath xmlns:m="http://schemas.openxmlformats.org/officeDocument/2006/math">
                    <m:r>
                      <a:rPr lang="en-US" b="1" i="1">
                        <a:solidFill>
                          <a:srgbClr val="800000"/>
                        </a:solidFill>
                        <a:latin typeface="Cambria Math" panose="02040503050406030204" pitchFamily="18" charset="0"/>
                      </a:rPr>
                      <m:t> </m:t>
                    </m:r>
                    <m:r>
                      <a:rPr lang="el-GR" b="1" i="1">
                        <a:solidFill>
                          <a:srgbClr val="800000"/>
                        </a:solidFill>
                        <a:latin typeface="Cambria Math" panose="02040503050406030204" pitchFamily="18" charset="0"/>
                      </a:rPr>
                      <m:t>𝝅</m:t>
                    </m:r>
                    <m:sSup>
                      <m:sSupPr>
                        <m:ctrlPr>
                          <a:rPr lang="en-US" b="1" i="1">
                            <a:solidFill>
                              <a:srgbClr val="800000"/>
                            </a:solidFill>
                            <a:latin typeface="Cambria Math" panose="02040503050406030204" pitchFamily="18" charset="0"/>
                          </a:rPr>
                        </m:ctrlPr>
                      </m:sSupPr>
                      <m:e>
                        <m:r>
                          <a:rPr lang="en-US" b="1" i="1">
                            <a:solidFill>
                              <a:srgbClr val="800000"/>
                            </a:solidFill>
                            <a:latin typeface="Cambria Math" panose="02040503050406030204" pitchFamily="18" charset="0"/>
                          </a:rPr>
                          <m:t>𝒓</m:t>
                        </m:r>
                      </m:e>
                      <m:sup>
                        <m:r>
                          <a:rPr lang="en-US" b="1" i="1">
                            <a:solidFill>
                              <a:srgbClr val="800000"/>
                            </a:solidFill>
                            <a:latin typeface="Cambria Math" panose="02040503050406030204" pitchFamily="18" charset="0"/>
                          </a:rPr>
                          <m:t>𝟐</m:t>
                        </m:r>
                      </m:sup>
                    </m:sSup>
                  </m:oMath>
                </a14:m>
                <a:endParaRPr lang="en-US" b="1" dirty="0"/>
              </a:p>
              <a:p>
                <a:pPr marL="0" indent="0">
                  <a:buNone/>
                </a:pPr>
                <a:r>
                  <a:rPr lang="en-US" b="1" dirty="0"/>
                  <a:t>		</a:t>
                </a:r>
                <a:r>
                  <a:rPr lang="el-GR" b="1" dirty="0">
                    <a:solidFill>
                      <a:srgbClr val="800000"/>
                    </a:solidFill>
                  </a:rPr>
                  <a:t> </a:t>
                </a:r>
                <a14:m>
                  <m:oMath xmlns:m="http://schemas.openxmlformats.org/officeDocument/2006/math">
                    <m:r>
                      <a:rPr lang="el-GR" b="0" i="1" smtClean="0">
                        <a:solidFill>
                          <a:schemeClr val="tx1"/>
                        </a:solidFill>
                        <a:latin typeface="Cambria Math" panose="02040503050406030204" pitchFamily="18" charset="0"/>
                      </a:rPr>
                      <m:t>𝜋</m:t>
                    </m:r>
                  </m:oMath>
                </a14:m>
                <a:r>
                  <a:rPr lang="en-US" dirty="0">
                    <a:solidFill>
                      <a:schemeClr val="tx1"/>
                    </a:solidFill>
                  </a:rPr>
                  <a:t> </a:t>
                </a:r>
                <a:r>
                  <a:rPr lang="en-US" dirty="0"/>
                  <a:t>= 3.14</a:t>
                </a:r>
              </a:p>
              <a:p>
                <a:pPr marL="0" indent="0">
                  <a:buNone/>
                </a:pPr>
                <a:endParaRPr lang="en-US" dirty="0"/>
              </a:p>
              <a:p>
                <a:pPr marL="0" indent="0">
                  <a:buNone/>
                </a:pPr>
                <a:r>
                  <a:rPr lang="en-US" i="1" dirty="0"/>
                  <a:t>          (r² = r x r)</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2056" t="-1826"/>
                </a:stretch>
              </a:blipFill>
            </p:spPr>
            <p:txBody>
              <a:bodyPr/>
              <a:lstStyle/>
              <a:p>
                <a:r>
                  <a:rPr lang="en-US">
                    <a:noFill/>
                  </a:rPr>
                  <a:t> </a:t>
                </a:r>
              </a:p>
            </p:txBody>
          </p:sp>
        </mc:Fallback>
      </mc:AlternateContent>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5474" y="2757224"/>
            <a:ext cx="3114100" cy="3254649"/>
          </a:xfrm>
          <a:prstGeom prst="rect">
            <a:avLst/>
          </a:prstGeom>
        </p:spPr>
      </p:pic>
    </p:spTree>
    <p:extLst>
      <p:ext uri="{BB962C8B-B14F-4D97-AF65-F5344CB8AC3E}">
        <p14:creationId xmlns:p14="http://schemas.microsoft.com/office/powerpoint/2010/main" val="29070534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Area of a Circle </a:t>
            </a:r>
            <a:r>
              <a:rPr lang="en-US" i="1" dirty="0">
                <a:solidFill>
                  <a:srgbClr val="800000"/>
                </a:solidFill>
              </a:rPr>
              <a:t>Example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What is the area of a retention pond that has a radius of 15 feet?</a:t>
                </a:r>
              </a:p>
              <a:p>
                <a:endParaRPr lang="en-US" dirty="0"/>
              </a:p>
              <a:p>
                <a:pPr marL="0" indent="0">
                  <a:buNone/>
                </a:pPr>
                <a:r>
                  <a:rPr lang="en-US" dirty="0"/>
                  <a:t> Area =  </a:t>
                </a:r>
                <a14:m>
                  <m:oMath xmlns:m="http://schemas.openxmlformats.org/officeDocument/2006/math">
                    <m:r>
                      <a:rPr lang="el-GR" i="1">
                        <a:latin typeface="Cambria Math" panose="02040503050406030204" pitchFamily="18" charset="0"/>
                      </a:rPr>
                      <m:t>𝜋</m:t>
                    </m:r>
                    <m:r>
                      <a:rPr lang="el-GR" i="1">
                        <a:latin typeface="Cambria Math" panose="02040503050406030204" pitchFamily="18" charset="0"/>
                      </a:rPr>
                      <m:t> </m:t>
                    </m:r>
                  </m:oMath>
                </a14:m>
                <a:r>
                  <a:rPr lang="en-US" dirty="0"/>
                  <a:t>x r</a:t>
                </a:r>
                <a:r>
                  <a:rPr lang="en-US" baseline="30000" dirty="0"/>
                  <a:t>2</a:t>
                </a:r>
                <a:endParaRPr lang="en-US" dirty="0"/>
              </a:p>
              <a:p>
                <a:pPr marL="0" indent="0">
                  <a:buNone/>
                </a:pPr>
                <a:r>
                  <a:rPr lang="en-US" dirty="0"/>
                  <a:t>	3.14 x (15</a:t>
                </a:r>
                <a:r>
                  <a:rPr lang="en-US" sz="2000" dirty="0"/>
                  <a:t>ft</a:t>
                </a:r>
                <a:r>
                  <a:rPr lang="en-US" dirty="0"/>
                  <a:t> x 15</a:t>
                </a:r>
                <a:r>
                  <a:rPr lang="en-US" sz="2000" dirty="0"/>
                  <a:t>ft</a:t>
                </a:r>
                <a:r>
                  <a:rPr lang="en-US" dirty="0"/>
                  <a:t>)  =  </a:t>
                </a:r>
                <a:r>
                  <a:rPr lang="en-US" b="1" u="sng" dirty="0">
                    <a:solidFill>
                      <a:srgbClr val="800000"/>
                    </a:solidFill>
                  </a:rPr>
                  <a:t>706.5</a:t>
                </a:r>
                <a:r>
                  <a:rPr lang="en-US" sz="2400" b="1" u="sng" dirty="0">
                    <a:solidFill>
                      <a:srgbClr val="800000"/>
                    </a:solidFill>
                  </a:rPr>
                  <a:t>ft</a:t>
                </a:r>
                <a:r>
                  <a:rPr lang="en-US" b="1" u="sng" baseline="30000" dirty="0">
                    <a:solidFill>
                      <a:srgbClr val="800000"/>
                    </a:solidFill>
                  </a:rPr>
                  <a:t>2</a:t>
                </a:r>
                <a:endParaRPr lang="en-US" b="1" u="sng" dirty="0">
                  <a:solidFill>
                    <a:srgbClr val="80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891" t="-1979" r="-1974"/>
                </a:stretch>
              </a:blipFill>
            </p:spPr>
            <p:txBody>
              <a:bodyPr/>
              <a:lstStyle/>
              <a:p>
                <a:r>
                  <a:rPr lang="en-US">
                    <a:noFill/>
                  </a:rPr>
                  <a:t> </a:t>
                </a:r>
              </a:p>
            </p:txBody>
          </p:sp>
        </mc:Fallback>
      </mc:AlternateContent>
    </p:spTree>
    <p:extLst>
      <p:ext uri="{BB962C8B-B14F-4D97-AF65-F5344CB8AC3E}">
        <p14:creationId xmlns:p14="http://schemas.microsoft.com/office/powerpoint/2010/main" val="3824963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40000"/>
              <a:lumOff val="60000"/>
            </a:schemeClr>
          </a:solidFill>
        </p:spPr>
        <p:txBody>
          <a:bodyPr/>
          <a:lstStyle/>
          <a:p>
            <a:pPr>
              <a:lnSpc>
                <a:spcPts val="4700"/>
              </a:lnSpc>
            </a:pPr>
            <a:r>
              <a:rPr lang="en-US" dirty="0"/>
              <a:t>Solutions to Worksheet #1</a:t>
            </a:r>
          </a:p>
        </p:txBody>
      </p:sp>
      <p:sp>
        <p:nvSpPr>
          <p:cNvPr id="3" name="Content Placeholder 2"/>
          <p:cNvSpPr>
            <a:spLocks noGrp="1"/>
          </p:cNvSpPr>
          <p:nvPr>
            <p:ph idx="1"/>
          </p:nvPr>
        </p:nvSpPr>
        <p:spPr>
          <a:xfrm>
            <a:off x="2107876" y="2100623"/>
            <a:ext cx="6208615" cy="4736573"/>
          </a:xfrm>
        </p:spPr>
        <p:txBody>
          <a:bodyPr numCol="2"/>
          <a:lstStyle/>
          <a:p>
            <a:pPr marL="514350" indent="-514350">
              <a:buAutoNum type="arabicPeriod"/>
            </a:pPr>
            <a:r>
              <a:rPr lang="en-US" dirty="0"/>
              <a:t>30’ (</a:t>
            </a:r>
            <a:r>
              <a:rPr lang="en-US" sz="2400" dirty="0"/>
              <a:t>feet</a:t>
            </a:r>
            <a:r>
              <a:rPr lang="en-US" dirty="0"/>
              <a:t>)</a:t>
            </a:r>
          </a:p>
          <a:p>
            <a:pPr marL="514350" indent="-514350">
              <a:buAutoNum type="arabicPeriod"/>
            </a:pPr>
            <a:r>
              <a:rPr lang="en-US" dirty="0"/>
              <a:t>24</a:t>
            </a:r>
            <a:r>
              <a:rPr lang="en-US" sz="2400" dirty="0"/>
              <a:t>ft</a:t>
            </a:r>
            <a:r>
              <a:rPr lang="en-US" dirty="0"/>
              <a:t> + 8</a:t>
            </a:r>
            <a:r>
              <a:rPr lang="en-US" sz="2400" dirty="0"/>
              <a:t>ft</a:t>
            </a:r>
            <a:r>
              <a:rPr lang="en-US" dirty="0"/>
              <a:t> = 32</a:t>
            </a:r>
            <a:r>
              <a:rPr lang="en-US" sz="2400" dirty="0"/>
              <a:t>ft</a:t>
            </a:r>
          </a:p>
          <a:p>
            <a:pPr marL="514350" indent="-514350">
              <a:buAutoNum type="arabicPeriod"/>
            </a:pPr>
            <a:r>
              <a:rPr lang="en-US" dirty="0"/>
              <a:t>43 bars</a:t>
            </a:r>
          </a:p>
          <a:p>
            <a:pPr marL="514350" indent="-514350">
              <a:buAutoNum type="arabicPeriod"/>
            </a:pPr>
            <a:r>
              <a:rPr lang="en-US" dirty="0"/>
              <a:t>1.94</a:t>
            </a:r>
            <a:r>
              <a:rPr lang="en-US" sz="2400" dirty="0"/>
              <a:t>mi</a:t>
            </a:r>
          </a:p>
          <a:p>
            <a:pPr marL="514350" indent="-514350">
              <a:buAutoNum type="arabicPeriod"/>
            </a:pPr>
            <a:r>
              <a:rPr lang="en-US" dirty="0"/>
              <a:t>1.32</a:t>
            </a:r>
            <a:r>
              <a:rPr lang="en-US" sz="2400" dirty="0"/>
              <a:t>ft</a:t>
            </a:r>
            <a:r>
              <a:rPr lang="en-US" dirty="0"/>
              <a:t> </a:t>
            </a:r>
          </a:p>
          <a:p>
            <a:pPr marL="514350" indent="-514350">
              <a:buAutoNum type="arabicPeriod"/>
            </a:pPr>
            <a:r>
              <a:rPr lang="en-US" dirty="0"/>
              <a:t>125.4 </a:t>
            </a:r>
            <a:r>
              <a:rPr lang="en-US" sz="2400" dirty="0"/>
              <a:t>L</a:t>
            </a:r>
          </a:p>
          <a:p>
            <a:pPr marL="514350" indent="-514350">
              <a:buAutoNum type="arabicPeriod"/>
            </a:pPr>
            <a:r>
              <a:rPr lang="en-US" dirty="0"/>
              <a:t>1700 </a:t>
            </a:r>
            <a:r>
              <a:rPr lang="en-US" sz="2400" dirty="0"/>
              <a:t>tons</a:t>
            </a:r>
          </a:p>
          <a:p>
            <a:pPr marL="0" indent="0">
              <a:buNone/>
            </a:pPr>
            <a:endParaRPr lang="en-US" dirty="0"/>
          </a:p>
          <a:p>
            <a:pPr marL="514350" indent="-514350">
              <a:buAutoNum type="arabicPeriod"/>
            </a:pPr>
            <a:endParaRPr lang="en-US" dirty="0"/>
          </a:p>
          <a:p>
            <a:pPr marL="514350" indent="-514350">
              <a:buAutoNum type="arabicPeriod"/>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6274084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pPr algn="ctr"/>
            <a:r>
              <a:rPr lang="en-US" dirty="0"/>
              <a:t>Area of Circle</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 </a:t>
            </a:r>
          </a:p>
          <a:p>
            <a:pPr marL="0" indent="0" algn="ctr">
              <a:buNone/>
            </a:pPr>
            <a:r>
              <a:rPr lang="en-US" i="1" dirty="0">
                <a:latin typeface="Calisto MT" panose="02040603050505030304" pitchFamily="18" charset="0"/>
              </a:rPr>
              <a:t>Worksheet #7</a:t>
            </a:r>
          </a:p>
          <a:p>
            <a:pPr marL="0" indent="0" algn="ctr">
              <a:buNone/>
            </a:pPr>
            <a:r>
              <a:rPr lang="en-US" i="1" dirty="0">
                <a:latin typeface="Calisto MT" panose="02040603050505030304" pitchFamily="18" charset="0"/>
              </a:rPr>
              <a:t>(problems 5 &amp; 6)</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6490009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r>
              <a:rPr lang="en-US" dirty="0"/>
              <a:t>Solutions to Worksheet #7</a:t>
            </a:r>
            <a:br>
              <a:rPr lang="en-US" dirty="0"/>
            </a:br>
            <a:r>
              <a:rPr lang="en-US" sz="3200" dirty="0"/>
              <a:t>(area of a circle problems)</a:t>
            </a:r>
          </a:p>
        </p:txBody>
      </p:sp>
      <p:sp>
        <p:nvSpPr>
          <p:cNvPr id="3" name="Content Placeholder 2"/>
          <p:cNvSpPr>
            <a:spLocks noGrp="1"/>
          </p:cNvSpPr>
          <p:nvPr>
            <p:ph idx="1"/>
          </p:nvPr>
        </p:nvSpPr>
        <p:spPr/>
        <p:txBody>
          <a:bodyPr/>
          <a:lstStyle/>
          <a:p>
            <a:endParaRPr lang="en-US" dirty="0"/>
          </a:p>
          <a:p>
            <a:pPr marL="514350" indent="-514350">
              <a:buAutoNum type="arabicPeriod" startAt="5"/>
            </a:pPr>
            <a:r>
              <a:rPr lang="en-US" dirty="0"/>
              <a:t>3.14 x (250</a:t>
            </a:r>
            <a:r>
              <a:rPr lang="en-US" sz="2000" dirty="0"/>
              <a:t>ft</a:t>
            </a:r>
            <a:r>
              <a:rPr lang="en-US" dirty="0"/>
              <a:t> x 250</a:t>
            </a:r>
            <a:r>
              <a:rPr lang="en-US" sz="2000" dirty="0"/>
              <a:t>ft</a:t>
            </a:r>
            <a:r>
              <a:rPr lang="en-US" dirty="0"/>
              <a:t>)  =  </a:t>
            </a:r>
            <a:r>
              <a:rPr lang="en-US" b="1" u="sng" dirty="0">
                <a:solidFill>
                  <a:srgbClr val="800000"/>
                </a:solidFill>
              </a:rPr>
              <a:t>196,250</a:t>
            </a:r>
            <a:r>
              <a:rPr lang="en-US" sz="2400" b="1" u="sng" dirty="0">
                <a:solidFill>
                  <a:srgbClr val="800000"/>
                </a:solidFill>
              </a:rPr>
              <a:t>ft</a:t>
            </a:r>
            <a:r>
              <a:rPr lang="en-US" b="1" u="sng" baseline="30000" dirty="0">
                <a:solidFill>
                  <a:srgbClr val="800000"/>
                </a:solidFill>
              </a:rPr>
              <a:t>2</a:t>
            </a:r>
          </a:p>
          <a:p>
            <a:pPr marL="0" indent="0">
              <a:buNone/>
            </a:pPr>
            <a:r>
              <a:rPr lang="en-US" sz="2800" baseline="30000" dirty="0">
                <a:solidFill>
                  <a:srgbClr val="800000"/>
                </a:solidFill>
              </a:rPr>
              <a:t>										or (196,350 ft²)</a:t>
            </a:r>
          </a:p>
          <a:p>
            <a:pPr marL="0" indent="0">
              <a:buNone/>
            </a:pPr>
            <a:endParaRPr lang="en-US" sz="2800" dirty="0"/>
          </a:p>
          <a:p>
            <a:pPr marL="514350" indent="-514350">
              <a:buAutoNum type="arabicPeriod" startAt="6"/>
            </a:pPr>
            <a:r>
              <a:rPr lang="en-US" dirty="0"/>
              <a:t>3.14 x (7</a:t>
            </a:r>
            <a:r>
              <a:rPr lang="en-US" sz="2000" dirty="0"/>
              <a:t>ft</a:t>
            </a:r>
            <a:r>
              <a:rPr lang="en-US" dirty="0"/>
              <a:t> x 7</a:t>
            </a:r>
            <a:r>
              <a:rPr lang="en-US" sz="2000" dirty="0"/>
              <a:t>ft</a:t>
            </a:r>
            <a:r>
              <a:rPr lang="en-US" dirty="0"/>
              <a:t>)  =  </a:t>
            </a:r>
            <a:r>
              <a:rPr lang="en-US" b="1" u="sng" dirty="0">
                <a:solidFill>
                  <a:srgbClr val="800000"/>
                </a:solidFill>
              </a:rPr>
              <a:t>153.86</a:t>
            </a:r>
            <a:r>
              <a:rPr lang="en-US" sz="2400" b="1" u="sng" dirty="0">
                <a:solidFill>
                  <a:srgbClr val="800000"/>
                </a:solidFill>
              </a:rPr>
              <a:t>ft</a:t>
            </a:r>
            <a:r>
              <a:rPr lang="en-US" b="1" u="sng" baseline="30000" dirty="0">
                <a:solidFill>
                  <a:srgbClr val="800000"/>
                </a:solidFill>
              </a:rPr>
              <a:t>2</a:t>
            </a:r>
          </a:p>
          <a:p>
            <a:pPr marL="0" indent="0">
              <a:buNone/>
            </a:pPr>
            <a:r>
              <a:rPr lang="en-US" sz="2800" baseline="30000" dirty="0">
                <a:solidFill>
                  <a:srgbClr val="800000"/>
                </a:solidFill>
              </a:rPr>
              <a:t>								or (153.94 ft²)</a:t>
            </a:r>
            <a:endParaRPr lang="en-US" sz="2800" dirty="0">
              <a:solidFill>
                <a:srgbClr val="800000"/>
              </a:solidFill>
            </a:endParaRPr>
          </a:p>
        </p:txBody>
      </p:sp>
    </p:spTree>
    <p:extLst>
      <p:ext uri="{BB962C8B-B14F-4D97-AF65-F5344CB8AC3E}">
        <p14:creationId xmlns:p14="http://schemas.microsoft.com/office/powerpoint/2010/main" val="39720733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lstStyle/>
          <a:p>
            <a:r>
              <a:rPr lang="en-US" dirty="0"/>
              <a:t>Area of a Trapezoid</a:t>
            </a:r>
          </a:p>
        </p:txBody>
      </p:sp>
      <p:sp>
        <p:nvSpPr>
          <p:cNvPr id="7" name="Content Placeholder 6"/>
          <p:cNvSpPr>
            <a:spLocks noGrp="1"/>
          </p:cNvSpPr>
          <p:nvPr>
            <p:ph idx="1"/>
          </p:nvPr>
        </p:nvSpPr>
        <p:spPr/>
        <p:txBody>
          <a:bodyPr/>
          <a:lstStyle/>
          <a:p>
            <a:pPr marL="0" indent="0">
              <a:buNone/>
            </a:pPr>
            <a:r>
              <a:rPr lang="en-US" dirty="0"/>
              <a:t>…is ½ the sum of the 2 bases x height</a:t>
            </a:r>
          </a:p>
          <a:p>
            <a:pPr marL="0" indent="0">
              <a:buNone/>
            </a:pPr>
            <a:r>
              <a:rPr lang="en-US" dirty="0"/>
              <a:t>			A = ½ (b</a:t>
            </a:r>
            <a:r>
              <a:rPr lang="en-US" baseline="-25000" dirty="0"/>
              <a:t>1</a:t>
            </a:r>
            <a:r>
              <a:rPr lang="en-US" dirty="0"/>
              <a:t>+b</a:t>
            </a:r>
            <a:r>
              <a:rPr lang="en-US" baseline="-25000" dirty="0"/>
              <a:t>2</a:t>
            </a:r>
            <a:r>
              <a:rPr lang="en-US" dirty="0"/>
              <a:t>) x h</a:t>
            </a:r>
          </a:p>
          <a:p>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9492" y="3280410"/>
            <a:ext cx="4078058" cy="3139988"/>
          </a:xfrm>
          <a:prstGeom prst="rect">
            <a:avLst/>
          </a:prstGeom>
        </p:spPr>
      </p:pic>
    </p:spTree>
    <p:extLst>
      <p:ext uri="{BB962C8B-B14F-4D97-AF65-F5344CB8AC3E}">
        <p14:creationId xmlns:p14="http://schemas.microsoft.com/office/powerpoint/2010/main" val="19929684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7" y="761958"/>
            <a:ext cx="7410093" cy="871634"/>
          </a:xfrm>
          <a:solidFill>
            <a:schemeClr val="accent6">
              <a:lumMod val="40000"/>
              <a:lumOff val="60000"/>
            </a:schemeClr>
          </a:solidFill>
        </p:spPr>
        <p:txBody>
          <a:bodyPr/>
          <a:lstStyle/>
          <a:p>
            <a:r>
              <a:rPr lang="en-US" dirty="0"/>
              <a:t>Area of a Trapezoid </a:t>
            </a:r>
            <a:r>
              <a:rPr lang="en-US" i="1" dirty="0">
                <a:solidFill>
                  <a:srgbClr val="800000"/>
                </a:solidFill>
              </a:rPr>
              <a:t>Example</a:t>
            </a:r>
          </a:p>
        </p:txBody>
      </p:sp>
      <p:sp>
        <p:nvSpPr>
          <p:cNvPr id="3" name="Content Placeholder 2"/>
          <p:cNvSpPr>
            <a:spLocks noGrp="1"/>
          </p:cNvSpPr>
          <p:nvPr>
            <p:ph idx="1"/>
          </p:nvPr>
        </p:nvSpPr>
        <p:spPr>
          <a:xfrm>
            <a:off x="1507138" y="1828800"/>
            <a:ext cx="7410094" cy="4880609"/>
          </a:xfrm>
        </p:spPr>
        <p:txBody>
          <a:bodyPr/>
          <a:lstStyle/>
          <a:p>
            <a:pPr marL="0" indent="0">
              <a:buNone/>
            </a:pPr>
            <a:r>
              <a:rPr lang="en-US" dirty="0"/>
              <a:t>Find the area of the trapezoid below</a:t>
            </a:r>
          </a:p>
          <a:p>
            <a:pPr marL="0" indent="0" algn="ctr">
              <a:buNone/>
            </a:pPr>
            <a:r>
              <a:rPr lang="en-US" dirty="0"/>
              <a:t>A = ½ (b</a:t>
            </a:r>
            <a:r>
              <a:rPr lang="en-US" baseline="-25000" dirty="0"/>
              <a:t>1</a:t>
            </a:r>
            <a:r>
              <a:rPr lang="en-US" dirty="0"/>
              <a:t>+b</a:t>
            </a:r>
            <a:r>
              <a:rPr lang="en-US" baseline="-25000" dirty="0"/>
              <a:t>2</a:t>
            </a:r>
            <a:r>
              <a:rPr lang="en-US" dirty="0"/>
              <a:t>) x h</a:t>
            </a:r>
          </a:p>
          <a:p>
            <a:pPr marL="0" indent="0">
              <a:buNone/>
            </a:pPr>
            <a:r>
              <a:rPr lang="en-US" sz="2800" dirty="0"/>
              <a:t>A= ½ (29</a:t>
            </a:r>
            <a:r>
              <a:rPr lang="en-US" sz="2400" dirty="0"/>
              <a:t>ft</a:t>
            </a:r>
            <a:r>
              <a:rPr lang="en-US" sz="2800" dirty="0"/>
              <a:t> + 13</a:t>
            </a:r>
            <a:r>
              <a:rPr lang="en-US" sz="2400" dirty="0"/>
              <a:t>ft</a:t>
            </a:r>
            <a:r>
              <a:rPr lang="en-US" sz="2800" dirty="0"/>
              <a:t>) x 15</a:t>
            </a:r>
            <a:r>
              <a:rPr lang="en-US" sz="2400" dirty="0"/>
              <a:t>ft</a:t>
            </a:r>
            <a:r>
              <a:rPr lang="en-US" sz="2800" dirty="0"/>
              <a:t>  =  315</a:t>
            </a:r>
            <a:r>
              <a:rPr lang="en-US" sz="2400" dirty="0"/>
              <a:t>ft</a:t>
            </a:r>
            <a:r>
              <a:rPr lang="en-US" sz="2800" baseline="30000" dirty="0"/>
              <a:t>2</a:t>
            </a:r>
          </a:p>
          <a:p>
            <a:pPr marL="0" indent="0">
              <a:buNone/>
            </a:pPr>
            <a:r>
              <a:rPr lang="en-US" sz="2800" dirty="0"/>
              <a:t>A = ½ (42</a:t>
            </a:r>
            <a:r>
              <a:rPr lang="en-US" sz="2400" dirty="0"/>
              <a:t>ft</a:t>
            </a:r>
            <a:r>
              <a:rPr lang="en-US" sz="2800" dirty="0"/>
              <a:t>) x 15</a:t>
            </a:r>
            <a:r>
              <a:rPr lang="en-US" sz="2400" dirty="0"/>
              <a:t>ft</a:t>
            </a:r>
          </a:p>
          <a:p>
            <a:pPr marL="0" indent="0">
              <a:buNone/>
            </a:pPr>
            <a:r>
              <a:rPr lang="en-US" sz="2800" dirty="0"/>
              <a:t>A = 21</a:t>
            </a:r>
            <a:r>
              <a:rPr lang="en-US" sz="2400" dirty="0"/>
              <a:t>ft</a:t>
            </a:r>
            <a:r>
              <a:rPr lang="en-US" sz="2800" dirty="0"/>
              <a:t> x 15</a:t>
            </a:r>
            <a:r>
              <a:rPr lang="en-US" sz="2400" dirty="0"/>
              <a:t>ft</a:t>
            </a:r>
            <a:r>
              <a:rPr lang="en-US" sz="2800" dirty="0"/>
              <a:t>  =  </a:t>
            </a:r>
            <a:r>
              <a:rPr lang="en-US" sz="2800" b="1" u="sng" dirty="0">
                <a:solidFill>
                  <a:srgbClr val="800000"/>
                </a:solidFill>
              </a:rPr>
              <a:t>315</a:t>
            </a:r>
            <a:r>
              <a:rPr lang="en-US" sz="2400" b="1" u="sng" dirty="0">
                <a:solidFill>
                  <a:srgbClr val="800000"/>
                </a:solidFill>
              </a:rPr>
              <a:t>ft</a:t>
            </a:r>
            <a:r>
              <a:rPr lang="en-US" sz="2800" b="1" u="sng" baseline="30000" dirty="0">
                <a:solidFill>
                  <a:srgbClr val="800000"/>
                </a:solidFill>
              </a:rPr>
              <a:t>2</a:t>
            </a:r>
          </a:p>
          <a:p>
            <a:pPr marL="0" indent="0">
              <a:buNone/>
            </a:pPr>
            <a:endParaRPr lang="en-US" dirty="0"/>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2184" y="4000500"/>
            <a:ext cx="3863951" cy="2708909"/>
          </a:xfrm>
          <a:prstGeom prst="rect">
            <a:avLst/>
          </a:prstGeom>
        </p:spPr>
      </p:pic>
    </p:spTree>
    <p:extLst>
      <p:ext uri="{BB962C8B-B14F-4D97-AF65-F5344CB8AC3E}">
        <p14:creationId xmlns:p14="http://schemas.microsoft.com/office/powerpoint/2010/main" val="26832524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pPr algn="ctr"/>
            <a:r>
              <a:rPr lang="en-US" dirty="0"/>
              <a:t>Area of Trapezoid</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#7</a:t>
            </a:r>
          </a:p>
          <a:p>
            <a:pPr marL="0" indent="0" algn="ctr">
              <a:buNone/>
            </a:pPr>
            <a:r>
              <a:rPr lang="en-US" i="1" dirty="0">
                <a:latin typeface="Calisto MT" panose="02040603050505030304" pitchFamily="18" charset="0"/>
              </a:rPr>
              <a:t>(problems 7 &amp; 8)</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04861243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p:spPr>
        <p:txBody>
          <a:bodyPr>
            <a:normAutofit fontScale="90000"/>
          </a:bodyPr>
          <a:lstStyle/>
          <a:p>
            <a:r>
              <a:rPr lang="en-US" dirty="0"/>
              <a:t>Solutions to Worksheet #7 </a:t>
            </a:r>
            <a:br>
              <a:rPr lang="en-US" dirty="0"/>
            </a:br>
            <a:r>
              <a:rPr lang="en-US" sz="2800" dirty="0"/>
              <a:t>(area of a trapezoid)</a:t>
            </a:r>
          </a:p>
        </p:txBody>
      </p:sp>
      <p:sp>
        <p:nvSpPr>
          <p:cNvPr id="3" name="Content Placeholder 2"/>
          <p:cNvSpPr>
            <a:spLocks noGrp="1"/>
          </p:cNvSpPr>
          <p:nvPr>
            <p:ph idx="1"/>
          </p:nvPr>
        </p:nvSpPr>
        <p:spPr/>
        <p:txBody>
          <a:bodyPr/>
          <a:lstStyle/>
          <a:p>
            <a:pPr marL="0" indent="0" algn="ctr">
              <a:buNone/>
            </a:pPr>
            <a:r>
              <a:rPr lang="en-US" b="1" dirty="0">
                <a:solidFill>
                  <a:srgbClr val="800000"/>
                </a:solidFill>
              </a:rPr>
              <a:t>A = ½ (b</a:t>
            </a:r>
            <a:r>
              <a:rPr lang="en-US" b="1" baseline="-25000" dirty="0">
                <a:solidFill>
                  <a:srgbClr val="800000"/>
                </a:solidFill>
              </a:rPr>
              <a:t>1</a:t>
            </a:r>
            <a:r>
              <a:rPr lang="en-US" b="1" dirty="0">
                <a:solidFill>
                  <a:srgbClr val="800000"/>
                </a:solidFill>
              </a:rPr>
              <a:t>+b</a:t>
            </a:r>
            <a:r>
              <a:rPr lang="en-US" b="1" baseline="-25000" dirty="0">
                <a:solidFill>
                  <a:srgbClr val="800000"/>
                </a:solidFill>
              </a:rPr>
              <a:t>2</a:t>
            </a:r>
            <a:r>
              <a:rPr lang="en-US" b="1" dirty="0">
                <a:solidFill>
                  <a:srgbClr val="800000"/>
                </a:solidFill>
              </a:rPr>
              <a:t>) x h</a:t>
            </a:r>
          </a:p>
          <a:p>
            <a:pPr marL="0" indent="0" algn="ctr">
              <a:buNone/>
            </a:pPr>
            <a:endParaRPr lang="en-US" sz="1800" b="1" dirty="0">
              <a:solidFill>
                <a:srgbClr val="800000"/>
              </a:solidFill>
            </a:endParaRPr>
          </a:p>
          <a:p>
            <a:pPr marL="0" indent="0">
              <a:buNone/>
            </a:pPr>
            <a:r>
              <a:rPr lang="en-US" dirty="0"/>
              <a:t>7.  ½ (3</a:t>
            </a:r>
            <a:r>
              <a:rPr lang="en-US" sz="2000" dirty="0"/>
              <a:t>ft </a:t>
            </a:r>
            <a:r>
              <a:rPr lang="en-US" dirty="0"/>
              <a:t>+ 6</a:t>
            </a:r>
            <a:r>
              <a:rPr lang="en-US" sz="2000" dirty="0"/>
              <a:t>ft</a:t>
            </a:r>
            <a:r>
              <a:rPr lang="en-US" dirty="0"/>
              <a:t>) x 4</a:t>
            </a:r>
            <a:r>
              <a:rPr lang="en-US" sz="2000" dirty="0"/>
              <a:t>ft  </a:t>
            </a:r>
            <a:r>
              <a:rPr lang="en-US" dirty="0"/>
              <a:t>=  </a:t>
            </a:r>
            <a:r>
              <a:rPr lang="en-US" b="1" u="sng" dirty="0">
                <a:solidFill>
                  <a:srgbClr val="800000"/>
                </a:solidFill>
              </a:rPr>
              <a:t>18</a:t>
            </a:r>
            <a:r>
              <a:rPr lang="en-US" sz="2400" b="1" u="sng" dirty="0">
                <a:solidFill>
                  <a:srgbClr val="800000"/>
                </a:solidFill>
              </a:rPr>
              <a:t>ft</a:t>
            </a:r>
            <a:r>
              <a:rPr lang="en-US" b="1" u="sng" baseline="30000" dirty="0">
                <a:solidFill>
                  <a:srgbClr val="800000"/>
                </a:solidFill>
              </a:rPr>
              <a:t>2</a:t>
            </a:r>
          </a:p>
          <a:p>
            <a:endParaRPr lang="en-US" dirty="0"/>
          </a:p>
          <a:p>
            <a:pPr marL="0" indent="0">
              <a:buNone/>
            </a:pPr>
            <a:r>
              <a:rPr lang="en-US" dirty="0"/>
              <a:t>8.  ½ (10</a:t>
            </a:r>
            <a:r>
              <a:rPr lang="en-US" sz="2000" dirty="0"/>
              <a:t>ft </a:t>
            </a:r>
            <a:r>
              <a:rPr lang="en-US" dirty="0"/>
              <a:t>+ 24</a:t>
            </a:r>
            <a:r>
              <a:rPr lang="en-US" sz="2000" dirty="0"/>
              <a:t>ft</a:t>
            </a:r>
            <a:r>
              <a:rPr lang="en-US" dirty="0"/>
              <a:t>) x 7</a:t>
            </a:r>
            <a:r>
              <a:rPr lang="en-US" sz="2000" dirty="0"/>
              <a:t>ft  </a:t>
            </a:r>
            <a:r>
              <a:rPr lang="en-US" dirty="0"/>
              <a:t>=  </a:t>
            </a:r>
            <a:r>
              <a:rPr lang="en-US" b="1" u="sng" dirty="0">
                <a:solidFill>
                  <a:srgbClr val="800000"/>
                </a:solidFill>
              </a:rPr>
              <a:t>119</a:t>
            </a:r>
            <a:r>
              <a:rPr lang="en-US" sz="2000" b="1" u="sng" dirty="0">
                <a:solidFill>
                  <a:srgbClr val="800000"/>
                </a:solidFill>
              </a:rPr>
              <a:t>ft</a:t>
            </a:r>
            <a:r>
              <a:rPr lang="en-US" b="1" u="sng" baseline="30000" dirty="0">
                <a:solidFill>
                  <a:srgbClr val="800000"/>
                </a:solidFill>
              </a:rPr>
              <a:t>2</a:t>
            </a:r>
            <a:endParaRPr lang="en-US" b="1" u="sng" dirty="0">
              <a:solidFill>
                <a:srgbClr val="800000"/>
              </a:solidFill>
            </a:endParaRPr>
          </a:p>
          <a:p>
            <a:endParaRPr lang="en-US" dirty="0"/>
          </a:p>
        </p:txBody>
      </p:sp>
    </p:spTree>
    <p:extLst>
      <p:ext uri="{BB962C8B-B14F-4D97-AF65-F5344CB8AC3E}">
        <p14:creationId xmlns:p14="http://schemas.microsoft.com/office/powerpoint/2010/main" val="342557558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Volume</a:t>
            </a:r>
          </a:p>
        </p:txBody>
      </p:sp>
      <p:sp>
        <p:nvSpPr>
          <p:cNvPr id="5" name="Text Placeholder 4"/>
          <p:cNvSpPr>
            <a:spLocks noGrp="1"/>
          </p:cNvSpPr>
          <p:nvPr>
            <p:ph type="body" idx="1"/>
          </p:nvPr>
        </p:nvSpPr>
        <p:spPr>
          <a:xfrm>
            <a:off x="1507138" y="2906713"/>
            <a:ext cx="7326622" cy="1500187"/>
          </a:xfrm>
          <a:solidFill>
            <a:schemeClr val="accent4">
              <a:lumMod val="40000"/>
              <a:lumOff val="60000"/>
            </a:schemeClr>
          </a:solidFill>
        </p:spPr>
        <p:txBody>
          <a:bodyPr/>
          <a:lstStyle/>
          <a:p>
            <a:endParaRPr lang="en-US" dirty="0"/>
          </a:p>
        </p:txBody>
      </p:sp>
    </p:spTree>
    <p:extLst>
      <p:ext uri="{BB962C8B-B14F-4D97-AF65-F5344CB8AC3E}">
        <p14:creationId xmlns:p14="http://schemas.microsoft.com/office/powerpoint/2010/main" val="284240579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Volume</a:t>
            </a:r>
          </a:p>
        </p:txBody>
      </p:sp>
      <p:sp>
        <p:nvSpPr>
          <p:cNvPr id="3" name="Content Placeholder 2"/>
          <p:cNvSpPr>
            <a:spLocks noGrp="1"/>
          </p:cNvSpPr>
          <p:nvPr>
            <p:ph idx="1"/>
          </p:nvPr>
        </p:nvSpPr>
        <p:spPr/>
        <p:txBody>
          <a:bodyPr/>
          <a:lstStyle/>
          <a:p>
            <a:pPr marL="0" indent="0">
              <a:buNone/>
            </a:pPr>
            <a:r>
              <a:rPr lang="en-US" dirty="0"/>
              <a:t>… is the amount of 3-dimensional space an object occupies</a:t>
            </a:r>
          </a:p>
          <a:p>
            <a:pPr marL="0" indent="0" algn="ctr">
              <a:buNone/>
            </a:pPr>
            <a:r>
              <a:rPr lang="en-US" dirty="0">
                <a:solidFill>
                  <a:srgbClr val="800000"/>
                </a:solidFill>
              </a:rPr>
              <a:t>Or, in other words</a:t>
            </a:r>
          </a:p>
          <a:p>
            <a:pPr marL="0" indent="0">
              <a:buNone/>
            </a:pPr>
            <a:r>
              <a:rPr lang="en-US" dirty="0"/>
              <a:t>…it’s the amount of space inside a 3-dimensional object like a box, a ball, a room, etc.</a:t>
            </a:r>
          </a:p>
        </p:txBody>
      </p:sp>
    </p:spTree>
    <p:extLst>
      <p:ext uri="{BB962C8B-B14F-4D97-AF65-F5344CB8AC3E}">
        <p14:creationId xmlns:p14="http://schemas.microsoft.com/office/powerpoint/2010/main" val="7158038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Volume of a Rectangular Prism</a:t>
            </a:r>
          </a:p>
        </p:txBody>
      </p:sp>
      <p:sp>
        <p:nvSpPr>
          <p:cNvPr id="3" name="Content Placeholder 2"/>
          <p:cNvSpPr>
            <a:spLocks noGrp="1"/>
          </p:cNvSpPr>
          <p:nvPr>
            <p:ph idx="1"/>
          </p:nvPr>
        </p:nvSpPr>
        <p:spPr>
          <a:xfrm>
            <a:off x="1325461" y="2121427"/>
            <a:ext cx="7818539" cy="4004736"/>
          </a:xfrm>
        </p:spPr>
        <p:txBody>
          <a:bodyPr/>
          <a:lstStyle/>
          <a:p>
            <a:pPr marL="0" indent="0">
              <a:buNone/>
            </a:pPr>
            <a:r>
              <a:rPr lang="en-US" dirty="0"/>
              <a:t>Volume = Length (L) x Width (W) x Height (H)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7306" y="3314056"/>
            <a:ext cx="6190231" cy="2802667"/>
          </a:xfrm>
          <a:prstGeom prst="rect">
            <a:avLst/>
          </a:prstGeom>
        </p:spPr>
      </p:pic>
    </p:spTree>
    <p:extLst>
      <p:ext uri="{BB962C8B-B14F-4D97-AF65-F5344CB8AC3E}">
        <p14:creationId xmlns:p14="http://schemas.microsoft.com/office/powerpoint/2010/main" val="32885472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4239" y="846138"/>
            <a:ext cx="7715892" cy="1143000"/>
          </a:xfrm>
          <a:solidFill>
            <a:schemeClr val="accent4">
              <a:lumMod val="40000"/>
              <a:lumOff val="60000"/>
            </a:schemeClr>
          </a:solidFill>
        </p:spPr>
        <p:txBody>
          <a:bodyPr>
            <a:normAutofit fontScale="90000"/>
          </a:bodyPr>
          <a:lstStyle/>
          <a:p>
            <a:r>
              <a:rPr lang="en-US" sz="4000" dirty="0"/>
              <a:t>Volume of a Rectangular Prism (box) </a:t>
            </a:r>
            <a:r>
              <a:rPr lang="en-US" i="1" dirty="0">
                <a:solidFill>
                  <a:srgbClr val="800000"/>
                </a:solidFill>
              </a:rPr>
              <a:t>Example</a:t>
            </a:r>
          </a:p>
        </p:txBody>
      </p:sp>
      <p:sp>
        <p:nvSpPr>
          <p:cNvPr id="5" name="Content Placeholder 4"/>
          <p:cNvSpPr>
            <a:spLocks noGrp="1"/>
          </p:cNvSpPr>
          <p:nvPr>
            <p:ph idx="1"/>
          </p:nvPr>
        </p:nvSpPr>
        <p:spPr/>
        <p:txBody>
          <a:bodyPr/>
          <a:lstStyle/>
          <a:p>
            <a:pPr marL="0" indent="0" algn="ctr">
              <a:buNone/>
            </a:pPr>
            <a:r>
              <a:rPr lang="en-US" dirty="0"/>
              <a:t>V =  L x W x H</a:t>
            </a:r>
          </a:p>
          <a:p>
            <a:pPr marL="0" indent="0">
              <a:buNone/>
            </a:pPr>
            <a:r>
              <a:rPr lang="en-US" dirty="0"/>
              <a:t>12</a:t>
            </a:r>
            <a:r>
              <a:rPr lang="en-US" sz="2000" dirty="0"/>
              <a:t>ft</a:t>
            </a:r>
            <a:r>
              <a:rPr lang="en-US" dirty="0"/>
              <a:t> x 5</a:t>
            </a:r>
            <a:r>
              <a:rPr lang="en-US" sz="2000" dirty="0"/>
              <a:t>ft</a:t>
            </a:r>
            <a:r>
              <a:rPr lang="en-US" dirty="0"/>
              <a:t> x 4</a:t>
            </a:r>
            <a:r>
              <a:rPr lang="en-US" sz="2000" dirty="0"/>
              <a:t>ft  </a:t>
            </a:r>
            <a:r>
              <a:rPr lang="en-US" dirty="0"/>
              <a:t>=  240</a:t>
            </a:r>
            <a:r>
              <a:rPr lang="en-US" sz="2400" dirty="0"/>
              <a:t>ft</a:t>
            </a:r>
            <a:r>
              <a:rPr lang="en-US" baseline="30000" dirty="0"/>
              <a:t>3</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2473" y="3531767"/>
            <a:ext cx="5025006" cy="2978090"/>
          </a:xfrm>
          <a:prstGeom prst="rect">
            <a:avLst/>
          </a:prstGeom>
        </p:spPr>
      </p:pic>
    </p:spTree>
    <p:extLst>
      <p:ext uri="{BB962C8B-B14F-4D97-AF65-F5344CB8AC3E}">
        <p14:creationId xmlns:p14="http://schemas.microsoft.com/office/powerpoint/2010/main" val="3423420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Ratio &amp; Fractions</a:t>
            </a:r>
          </a:p>
        </p:txBody>
      </p:sp>
      <p:sp>
        <p:nvSpPr>
          <p:cNvPr id="5" name="Text Placeholder 4"/>
          <p:cNvSpPr>
            <a:spLocks noGrp="1"/>
          </p:cNvSpPr>
          <p:nvPr>
            <p:ph type="body" idx="1"/>
          </p:nvPr>
        </p:nvSpPr>
        <p:spPr>
          <a:xfrm>
            <a:off x="1507138" y="2906713"/>
            <a:ext cx="7326622" cy="1500187"/>
          </a:xfrm>
          <a:solidFill>
            <a:schemeClr val="tx1">
              <a:lumMod val="50000"/>
              <a:lumOff val="50000"/>
            </a:schemeClr>
          </a:solidFill>
        </p:spPr>
        <p:txBody>
          <a:bodyPr/>
          <a:lstStyle/>
          <a:p>
            <a:endParaRPr lang="en-US" dirty="0"/>
          </a:p>
        </p:txBody>
      </p:sp>
    </p:spTree>
    <p:extLst>
      <p:ext uri="{BB962C8B-B14F-4D97-AF65-F5344CB8AC3E}">
        <p14:creationId xmlns:p14="http://schemas.microsoft.com/office/powerpoint/2010/main" val="56335895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pPr algn="ctr"/>
            <a:r>
              <a:rPr lang="en-US" dirty="0"/>
              <a:t>Volume of a Rectangular Prism</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#8</a:t>
            </a:r>
          </a:p>
          <a:p>
            <a:pPr marL="0" indent="0" algn="ctr">
              <a:buNone/>
            </a:pPr>
            <a:r>
              <a:rPr lang="en-US" i="1" dirty="0">
                <a:latin typeface="Calisto MT" panose="02040603050505030304" pitchFamily="18" charset="0"/>
              </a:rPr>
              <a:t>(problems 1 &amp; 2)</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66044745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dirty="0"/>
              <a:t>Solutions to Worksheet #8</a:t>
            </a:r>
            <a:br>
              <a:rPr lang="en-US" dirty="0"/>
            </a:br>
            <a:r>
              <a:rPr lang="en-US" sz="2800" dirty="0"/>
              <a:t>volume of a rectangular prism</a:t>
            </a:r>
          </a:p>
        </p:txBody>
      </p:sp>
      <p:sp>
        <p:nvSpPr>
          <p:cNvPr id="3" name="Content Placeholder 2"/>
          <p:cNvSpPr>
            <a:spLocks noGrp="1"/>
          </p:cNvSpPr>
          <p:nvPr>
            <p:ph idx="1"/>
          </p:nvPr>
        </p:nvSpPr>
        <p:spPr/>
        <p:txBody>
          <a:bodyPr/>
          <a:lstStyle/>
          <a:p>
            <a:pPr marL="0" indent="0" algn="ctr">
              <a:buNone/>
            </a:pPr>
            <a:r>
              <a:rPr lang="en-US" b="1" dirty="0">
                <a:solidFill>
                  <a:srgbClr val="800000"/>
                </a:solidFill>
              </a:rPr>
              <a:t>V =  L x W x H</a:t>
            </a:r>
          </a:p>
          <a:p>
            <a:pPr marL="0" indent="0">
              <a:buNone/>
            </a:pPr>
            <a:endParaRPr lang="en-US" dirty="0"/>
          </a:p>
          <a:p>
            <a:pPr marL="0" indent="0">
              <a:buNone/>
            </a:pPr>
            <a:r>
              <a:rPr lang="en-US" dirty="0"/>
              <a:t>1.  14</a:t>
            </a:r>
            <a:r>
              <a:rPr lang="en-US" sz="2000" dirty="0"/>
              <a:t>in</a:t>
            </a:r>
            <a:r>
              <a:rPr lang="en-US" dirty="0"/>
              <a:t> x 19</a:t>
            </a:r>
            <a:r>
              <a:rPr lang="en-US" sz="2000" dirty="0"/>
              <a:t>in</a:t>
            </a:r>
            <a:r>
              <a:rPr lang="en-US" dirty="0"/>
              <a:t> x 11</a:t>
            </a:r>
            <a:r>
              <a:rPr lang="en-US" sz="2000" dirty="0"/>
              <a:t>in  </a:t>
            </a:r>
            <a:r>
              <a:rPr lang="en-US" dirty="0"/>
              <a:t>=  </a:t>
            </a:r>
            <a:r>
              <a:rPr lang="en-US" b="1" u="sng" dirty="0">
                <a:solidFill>
                  <a:srgbClr val="800000"/>
                </a:solidFill>
              </a:rPr>
              <a:t>2,926</a:t>
            </a:r>
            <a:r>
              <a:rPr lang="en-US" sz="2000" b="1" u="sng" dirty="0">
                <a:solidFill>
                  <a:srgbClr val="800000"/>
                </a:solidFill>
              </a:rPr>
              <a:t>in</a:t>
            </a:r>
            <a:r>
              <a:rPr lang="en-US" b="1" u="sng" baseline="30000" dirty="0">
                <a:solidFill>
                  <a:srgbClr val="800000"/>
                </a:solidFill>
              </a:rPr>
              <a:t>3</a:t>
            </a:r>
            <a:endParaRPr lang="en-US" b="1" u="sng" dirty="0">
              <a:solidFill>
                <a:srgbClr val="800000"/>
              </a:solidFill>
            </a:endParaRPr>
          </a:p>
          <a:p>
            <a:endParaRPr lang="en-US" dirty="0"/>
          </a:p>
          <a:p>
            <a:pPr marL="0" indent="0">
              <a:buNone/>
            </a:pPr>
            <a:r>
              <a:rPr lang="en-US" dirty="0"/>
              <a:t>2.  65</a:t>
            </a:r>
            <a:r>
              <a:rPr lang="en-US" sz="2000" dirty="0"/>
              <a:t>ft</a:t>
            </a:r>
            <a:r>
              <a:rPr lang="en-US" dirty="0"/>
              <a:t> x 6</a:t>
            </a:r>
            <a:r>
              <a:rPr lang="en-US" sz="2000" dirty="0"/>
              <a:t>ft</a:t>
            </a:r>
            <a:r>
              <a:rPr lang="en-US" dirty="0"/>
              <a:t> x 8</a:t>
            </a:r>
            <a:r>
              <a:rPr lang="en-US" sz="2000" dirty="0"/>
              <a:t>ft  </a:t>
            </a:r>
            <a:r>
              <a:rPr lang="en-US" dirty="0"/>
              <a:t>=  </a:t>
            </a:r>
            <a:r>
              <a:rPr lang="en-US" b="1" u="sng" dirty="0">
                <a:solidFill>
                  <a:srgbClr val="800000"/>
                </a:solidFill>
              </a:rPr>
              <a:t>3120</a:t>
            </a:r>
            <a:r>
              <a:rPr lang="en-US" sz="2000" b="1" u="sng" dirty="0">
                <a:solidFill>
                  <a:srgbClr val="800000"/>
                </a:solidFill>
              </a:rPr>
              <a:t>ft</a:t>
            </a:r>
            <a:r>
              <a:rPr lang="en-US" b="1" u="sng" baseline="30000" dirty="0">
                <a:solidFill>
                  <a:srgbClr val="800000"/>
                </a:solidFill>
              </a:rPr>
              <a:t>3</a:t>
            </a:r>
            <a:endParaRPr lang="en-US" b="1" u="sng" dirty="0">
              <a:solidFill>
                <a:srgbClr val="800000"/>
              </a:solidFill>
            </a:endParaRPr>
          </a:p>
        </p:txBody>
      </p:sp>
    </p:spTree>
    <p:extLst>
      <p:ext uri="{BB962C8B-B14F-4D97-AF65-F5344CB8AC3E}">
        <p14:creationId xmlns:p14="http://schemas.microsoft.com/office/powerpoint/2010/main" val="2460562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Volume of a Cylinder</a:t>
            </a:r>
          </a:p>
        </p:txBody>
      </p:sp>
      <p:sp>
        <p:nvSpPr>
          <p:cNvPr id="3" name="Content Placeholder 2"/>
          <p:cNvSpPr>
            <a:spLocks noGrp="1"/>
          </p:cNvSpPr>
          <p:nvPr>
            <p:ph idx="1"/>
          </p:nvPr>
        </p:nvSpPr>
        <p:spPr/>
        <p:txBody>
          <a:bodyPr/>
          <a:lstStyle/>
          <a:p>
            <a:pPr marL="0" indent="0">
              <a:buNone/>
            </a:pPr>
            <a:r>
              <a:rPr lang="en-US" dirty="0"/>
              <a:t>Volume= </a:t>
            </a:r>
            <a:r>
              <a:rPr lang="el-GR" dirty="0"/>
              <a:t>π</a:t>
            </a:r>
            <a:r>
              <a:rPr lang="en-US" dirty="0"/>
              <a:t>r</a:t>
            </a:r>
            <a:r>
              <a:rPr lang="en-US" baseline="30000" dirty="0"/>
              <a:t>2</a:t>
            </a:r>
            <a:r>
              <a:rPr lang="en-US" dirty="0"/>
              <a:t> x Height (h)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6458" y="2937510"/>
            <a:ext cx="3200400" cy="2967824"/>
          </a:xfrm>
          <a:prstGeom prst="rect">
            <a:avLst/>
          </a:prstGeom>
        </p:spPr>
      </p:pic>
    </p:spTree>
    <p:extLst>
      <p:ext uri="{BB962C8B-B14F-4D97-AF65-F5344CB8AC3E}">
        <p14:creationId xmlns:p14="http://schemas.microsoft.com/office/powerpoint/2010/main" val="6565666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a:t>Volume of a Cylinder </a:t>
            </a:r>
            <a:r>
              <a:rPr lang="en-US" i="1" dirty="0">
                <a:solidFill>
                  <a:srgbClr val="800000"/>
                </a:solidFill>
              </a:rPr>
              <a:t>Example</a:t>
            </a:r>
          </a:p>
        </p:txBody>
      </p:sp>
      <p:sp>
        <p:nvSpPr>
          <p:cNvPr id="5" name="Content Placeholder 4"/>
          <p:cNvSpPr>
            <a:spLocks noGrp="1"/>
          </p:cNvSpPr>
          <p:nvPr>
            <p:ph idx="1"/>
          </p:nvPr>
        </p:nvSpPr>
        <p:spPr/>
        <p:txBody>
          <a:bodyPr/>
          <a:lstStyle/>
          <a:p>
            <a:pPr marL="0" indent="0" algn="ctr">
              <a:buNone/>
            </a:pPr>
            <a:r>
              <a:rPr lang="en-US" dirty="0">
                <a:solidFill>
                  <a:srgbClr val="800000"/>
                </a:solidFill>
              </a:rPr>
              <a:t>Volume= </a:t>
            </a:r>
            <a:r>
              <a:rPr lang="el-GR" dirty="0">
                <a:solidFill>
                  <a:srgbClr val="800000"/>
                </a:solidFill>
              </a:rPr>
              <a:t>π</a:t>
            </a:r>
            <a:r>
              <a:rPr lang="en-US" dirty="0">
                <a:solidFill>
                  <a:srgbClr val="800000"/>
                </a:solidFill>
              </a:rPr>
              <a:t>r</a:t>
            </a:r>
            <a:r>
              <a:rPr lang="en-US" baseline="30000" dirty="0">
                <a:solidFill>
                  <a:srgbClr val="800000"/>
                </a:solidFill>
              </a:rPr>
              <a:t>2</a:t>
            </a:r>
            <a:r>
              <a:rPr lang="en-US" dirty="0">
                <a:solidFill>
                  <a:srgbClr val="800000"/>
                </a:solidFill>
              </a:rPr>
              <a:t> x h</a:t>
            </a:r>
          </a:p>
          <a:p>
            <a:pPr marL="0" indent="0">
              <a:buNone/>
            </a:pPr>
            <a:r>
              <a:rPr lang="en-US" dirty="0"/>
              <a:t>Step 1:  V = </a:t>
            </a:r>
            <a:r>
              <a:rPr lang="el-GR" dirty="0"/>
              <a:t>π</a:t>
            </a:r>
            <a:r>
              <a:rPr lang="en-US" dirty="0"/>
              <a:t>5</a:t>
            </a:r>
            <a:r>
              <a:rPr lang="en-US" baseline="30000" dirty="0"/>
              <a:t>2</a:t>
            </a:r>
            <a:r>
              <a:rPr lang="en-US" dirty="0"/>
              <a:t> x 13</a:t>
            </a:r>
          </a:p>
          <a:p>
            <a:pPr marL="0" indent="0">
              <a:buNone/>
            </a:pPr>
            <a:r>
              <a:rPr lang="en-US" dirty="0"/>
              <a:t>Step 2:  V = (3.14 x 25) x 13</a:t>
            </a:r>
          </a:p>
          <a:p>
            <a:pPr marL="0" indent="0">
              <a:buNone/>
            </a:pPr>
            <a:r>
              <a:rPr lang="en-US" dirty="0"/>
              <a:t>Step 3:  V = </a:t>
            </a:r>
            <a:r>
              <a:rPr lang="en-US" b="1" u="sng" dirty="0"/>
              <a:t>1,020.5</a:t>
            </a:r>
            <a:r>
              <a:rPr lang="en-US" dirty="0"/>
              <a:t> </a:t>
            </a:r>
            <a:r>
              <a:rPr lang="en-US" sz="2400" b="1" dirty="0"/>
              <a:t>ft³</a:t>
            </a:r>
            <a:endParaRPr lang="en-US" sz="2400" b="1" u="sng" dirty="0"/>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6530" y="3996833"/>
            <a:ext cx="2617470" cy="2541126"/>
          </a:xfrm>
          <a:prstGeom prst="rect">
            <a:avLst/>
          </a:prstGeom>
        </p:spPr>
      </p:pic>
    </p:spTree>
    <p:extLst>
      <p:ext uri="{BB962C8B-B14F-4D97-AF65-F5344CB8AC3E}">
        <p14:creationId xmlns:p14="http://schemas.microsoft.com/office/powerpoint/2010/main" val="1395623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pPr algn="ctr"/>
            <a:r>
              <a:rPr lang="en-US" dirty="0"/>
              <a:t>Volume of a Cylinder</a:t>
            </a:r>
            <a:br>
              <a:rPr lang="en-US" dirty="0"/>
            </a:br>
            <a:r>
              <a:rPr lang="en-US" dirty="0"/>
              <a:t> Calculation Examples</a:t>
            </a:r>
          </a:p>
        </p:txBody>
      </p:sp>
      <p:sp>
        <p:nvSpPr>
          <p:cNvPr id="3" name="Content Placeholder 2"/>
          <p:cNvSpPr>
            <a:spLocks noGrp="1"/>
          </p:cNvSpPr>
          <p:nvPr>
            <p:ph idx="1"/>
          </p:nvPr>
        </p:nvSpPr>
        <p:spPr/>
        <p:txBody>
          <a:bodyPr/>
          <a:lstStyle/>
          <a:p>
            <a:pPr marL="0" indent="0">
              <a:buNone/>
            </a:pPr>
            <a:endParaRPr lang="en-US" dirty="0"/>
          </a:p>
          <a:p>
            <a:pPr marL="0" indent="0" algn="ctr">
              <a:buNone/>
            </a:pPr>
            <a:r>
              <a:rPr lang="en-US" i="1" dirty="0">
                <a:latin typeface="Calisto MT" panose="02040603050505030304" pitchFamily="18" charset="0"/>
              </a:rPr>
              <a:t>See</a:t>
            </a:r>
          </a:p>
          <a:p>
            <a:pPr marL="0" indent="0" algn="ctr">
              <a:buNone/>
            </a:pPr>
            <a:r>
              <a:rPr lang="en-US" i="1" dirty="0">
                <a:latin typeface="Calisto MT" panose="02040603050505030304" pitchFamily="18" charset="0"/>
              </a:rPr>
              <a:t>Worksheet #8</a:t>
            </a:r>
          </a:p>
          <a:p>
            <a:pPr marL="0" indent="0" algn="ctr">
              <a:buNone/>
            </a:pPr>
            <a:r>
              <a:rPr lang="en-US" i="1" dirty="0">
                <a:latin typeface="Calisto MT" panose="02040603050505030304" pitchFamily="18" charset="0"/>
              </a:rPr>
              <a:t>(problems 3 &amp; 4)</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8424991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dirty="0"/>
              <a:t>Solutions to Worksheet #8 </a:t>
            </a:r>
            <a:br>
              <a:rPr lang="en-US" dirty="0"/>
            </a:br>
            <a:r>
              <a:rPr lang="en-US" sz="2800" dirty="0"/>
              <a:t>(volume of a cylinder problem)</a:t>
            </a:r>
          </a:p>
        </p:txBody>
      </p:sp>
      <p:sp>
        <p:nvSpPr>
          <p:cNvPr id="3" name="Content Placeholder 2"/>
          <p:cNvSpPr>
            <a:spLocks noGrp="1"/>
          </p:cNvSpPr>
          <p:nvPr>
            <p:ph idx="1"/>
          </p:nvPr>
        </p:nvSpPr>
        <p:spPr/>
        <p:txBody>
          <a:bodyPr/>
          <a:lstStyle/>
          <a:p>
            <a:endParaRPr lang="en-US" dirty="0"/>
          </a:p>
          <a:p>
            <a:pPr marL="0" indent="0">
              <a:buNone/>
            </a:pPr>
            <a:r>
              <a:rPr lang="en-US" dirty="0"/>
              <a:t>3.   (3.14 x 4.9</a:t>
            </a:r>
            <a:r>
              <a:rPr lang="en-US" sz="2000" dirty="0"/>
              <a:t>ft</a:t>
            </a:r>
            <a:r>
              <a:rPr lang="en-US" baseline="30000" dirty="0"/>
              <a:t>2</a:t>
            </a:r>
            <a:r>
              <a:rPr lang="en-US" dirty="0"/>
              <a:t>) x 7.8</a:t>
            </a:r>
            <a:r>
              <a:rPr lang="en-US" sz="2000" dirty="0"/>
              <a:t>ft  </a:t>
            </a:r>
            <a:r>
              <a:rPr lang="en-US" dirty="0"/>
              <a:t>=  </a:t>
            </a:r>
            <a:r>
              <a:rPr lang="en-US" b="1" u="sng" dirty="0">
                <a:solidFill>
                  <a:srgbClr val="800000"/>
                </a:solidFill>
              </a:rPr>
              <a:t>588.05</a:t>
            </a:r>
            <a:r>
              <a:rPr lang="en-US" sz="2000" b="1" u="sng" dirty="0">
                <a:solidFill>
                  <a:srgbClr val="800000"/>
                </a:solidFill>
              </a:rPr>
              <a:t>ft</a:t>
            </a:r>
            <a:r>
              <a:rPr lang="en-US" b="1" u="sng" baseline="30000" dirty="0">
                <a:solidFill>
                  <a:srgbClr val="800000"/>
                </a:solidFill>
              </a:rPr>
              <a:t>3</a:t>
            </a:r>
          </a:p>
          <a:p>
            <a:pPr marL="0" indent="0">
              <a:buNone/>
            </a:pPr>
            <a:endParaRPr lang="en-US" dirty="0"/>
          </a:p>
          <a:p>
            <a:pPr marL="0" indent="0">
              <a:buNone/>
            </a:pPr>
            <a:r>
              <a:rPr lang="en-US" dirty="0"/>
              <a:t>4.   (3.14 x 12</a:t>
            </a:r>
            <a:r>
              <a:rPr lang="en-US" sz="2000" dirty="0"/>
              <a:t>in</a:t>
            </a:r>
            <a:r>
              <a:rPr lang="en-US" baseline="30000" dirty="0"/>
              <a:t>2</a:t>
            </a:r>
            <a:r>
              <a:rPr lang="en-US" dirty="0"/>
              <a:t>) x 34</a:t>
            </a:r>
            <a:r>
              <a:rPr lang="en-US" sz="2000" dirty="0"/>
              <a:t>in  </a:t>
            </a:r>
            <a:r>
              <a:rPr lang="en-US" dirty="0"/>
              <a:t>=  </a:t>
            </a:r>
            <a:r>
              <a:rPr lang="en-US" b="1" u="sng" dirty="0">
                <a:solidFill>
                  <a:srgbClr val="800000"/>
                </a:solidFill>
              </a:rPr>
              <a:t>15,373.44</a:t>
            </a:r>
            <a:r>
              <a:rPr lang="en-US" sz="2000" b="1" u="sng" dirty="0">
                <a:solidFill>
                  <a:srgbClr val="800000"/>
                </a:solidFill>
              </a:rPr>
              <a:t>in</a:t>
            </a:r>
            <a:r>
              <a:rPr lang="en-US" b="1" u="sng" baseline="30000" dirty="0">
                <a:solidFill>
                  <a:srgbClr val="800000"/>
                </a:solidFill>
              </a:rPr>
              <a:t>3</a:t>
            </a:r>
            <a:endParaRPr lang="en-US" b="1" u="sng" dirty="0">
              <a:solidFill>
                <a:srgbClr val="800000"/>
              </a:solidFill>
            </a:endParaRPr>
          </a:p>
        </p:txBody>
      </p:sp>
    </p:spTree>
    <p:extLst>
      <p:ext uri="{BB962C8B-B14F-4D97-AF65-F5344CB8AC3E}">
        <p14:creationId xmlns:p14="http://schemas.microsoft.com/office/powerpoint/2010/main" val="6195877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Resources</a:t>
            </a:r>
          </a:p>
        </p:txBody>
      </p:sp>
      <p:sp>
        <p:nvSpPr>
          <p:cNvPr id="3" name="Content Placeholder 2"/>
          <p:cNvSpPr>
            <a:spLocks noGrp="1"/>
          </p:cNvSpPr>
          <p:nvPr>
            <p:ph idx="1"/>
          </p:nvPr>
        </p:nvSpPr>
        <p:spPr/>
        <p:txBody>
          <a:bodyPr/>
          <a:lstStyle/>
          <a:p>
            <a:r>
              <a:rPr lang="en-US" dirty="0">
                <a:hlinkClick r:id="rId2"/>
              </a:rPr>
              <a:t>NE-LTAP </a:t>
            </a:r>
            <a:endParaRPr lang="en-US" dirty="0"/>
          </a:p>
          <a:p>
            <a:r>
              <a:rPr lang="en-US" dirty="0">
                <a:hlinkClick r:id="rId3"/>
              </a:rPr>
              <a:t>https://www.khanacademy.org/math</a:t>
            </a:r>
            <a:endParaRPr lang="en-US" dirty="0"/>
          </a:p>
          <a:p>
            <a:r>
              <a:rPr lang="en-US" dirty="0">
                <a:hlinkClick r:id="rId4"/>
              </a:rPr>
              <a:t>NHI</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40326597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Evaluation	</a:t>
            </a:r>
          </a:p>
        </p:txBody>
      </p:sp>
      <p:sp>
        <p:nvSpPr>
          <p:cNvPr id="3" name="Content Placeholder 2"/>
          <p:cNvSpPr>
            <a:spLocks noGrp="1"/>
          </p:cNvSpPr>
          <p:nvPr>
            <p:ph idx="1"/>
          </p:nvPr>
        </p:nvSpPr>
        <p:spPr/>
        <p:txBody>
          <a:bodyPr>
            <a:normAutofit/>
          </a:bodyPr>
          <a:lstStyle/>
          <a:p>
            <a:pPr marL="0" indent="0">
              <a:buNone/>
            </a:pPr>
            <a:r>
              <a:rPr lang="en-US" sz="2400" dirty="0"/>
              <a:t>Click on the link in your email, complete </a:t>
            </a:r>
            <a:br>
              <a:rPr lang="en-US" sz="2400" dirty="0"/>
            </a:br>
            <a:r>
              <a:rPr lang="en-US" sz="2400" dirty="0"/>
              <a:t>the paper version, or visit: </a:t>
            </a:r>
            <a:r>
              <a:rPr lang="en-US" sz="2400" dirty="0">
                <a:hlinkClick r:id="rId2"/>
              </a:rPr>
              <a:t>https://go.unl.edu/dd53</a:t>
            </a:r>
            <a:endParaRPr lang="en-US" sz="2400" dirty="0"/>
          </a:p>
          <a:p>
            <a:pPr marL="0" indent="0">
              <a:buNone/>
            </a:pPr>
            <a:endParaRPr lang="en-US" sz="2400" dirty="0"/>
          </a:p>
          <a:p>
            <a:pPr marL="0" indent="0">
              <a:buNone/>
            </a:pPr>
            <a:endParaRPr lang="en-US" sz="2400" dirty="0"/>
          </a:p>
          <a:p>
            <a:pPr marL="0" indent="0">
              <a:buNone/>
            </a:pPr>
            <a:endParaRPr lang="en-US" sz="2400" dirty="0">
              <a:solidFill>
                <a:srgbClr val="C00000"/>
              </a:solidFill>
            </a:endParaRPr>
          </a:p>
          <a:p>
            <a:pPr marL="0" indent="0">
              <a:buNone/>
            </a:pPr>
            <a:endParaRPr lang="en-US" sz="2400" dirty="0">
              <a:solidFill>
                <a:srgbClr val="C00000"/>
              </a:solidFill>
            </a:endParaRPr>
          </a:p>
          <a:p>
            <a:pPr marL="0" indent="0">
              <a:buNone/>
            </a:pPr>
            <a:endParaRPr lang="en-US" sz="2400" dirty="0">
              <a:solidFill>
                <a:srgbClr val="C00000"/>
              </a:solidFill>
            </a:endParaRPr>
          </a:p>
          <a:p>
            <a:pPr marL="0" indent="0">
              <a:buNone/>
            </a:pPr>
            <a:endParaRPr lang="en-US" sz="2400" dirty="0"/>
          </a:p>
        </p:txBody>
      </p:sp>
      <p:pic>
        <p:nvPicPr>
          <p:cNvPr id="4" name="Picture 3"/>
          <p:cNvPicPr>
            <a:picLocks noChangeAspect="1"/>
          </p:cNvPicPr>
          <p:nvPr/>
        </p:nvPicPr>
        <p:blipFill>
          <a:blip r:embed="rId3"/>
          <a:stretch>
            <a:fillRect/>
          </a:stretch>
        </p:blipFill>
        <p:spPr>
          <a:xfrm>
            <a:off x="3643313" y="3150393"/>
            <a:ext cx="2007394" cy="2035969"/>
          </a:xfrm>
          <a:prstGeom prst="rect">
            <a:avLst/>
          </a:prstGeom>
        </p:spPr>
      </p:pic>
    </p:spTree>
    <p:extLst>
      <p:ext uri="{BB962C8B-B14F-4D97-AF65-F5344CB8AC3E}">
        <p14:creationId xmlns:p14="http://schemas.microsoft.com/office/powerpoint/2010/main" val="2824628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138" y="846138"/>
            <a:ext cx="7410093" cy="879792"/>
          </a:xfrm>
          <a:solidFill>
            <a:schemeClr val="tx1">
              <a:lumMod val="50000"/>
              <a:lumOff val="50000"/>
            </a:schemeClr>
          </a:solidFill>
        </p:spPr>
        <p:txBody>
          <a:bodyPr/>
          <a:lstStyle/>
          <a:p>
            <a:r>
              <a:rPr lang="en-US" dirty="0"/>
              <a:t>Ratio</a:t>
            </a:r>
          </a:p>
        </p:txBody>
      </p:sp>
      <p:sp>
        <p:nvSpPr>
          <p:cNvPr id="3" name="Content Placeholder 2"/>
          <p:cNvSpPr>
            <a:spLocks noGrp="1"/>
          </p:cNvSpPr>
          <p:nvPr>
            <p:ph idx="1"/>
          </p:nvPr>
        </p:nvSpPr>
        <p:spPr>
          <a:xfrm>
            <a:off x="1211580" y="1725930"/>
            <a:ext cx="7932420" cy="4400233"/>
          </a:xfrm>
        </p:spPr>
        <p:txBody>
          <a:bodyPr/>
          <a:lstStyle/>
          <a:p>
            <a:pPr marL="0" indent="0">
              <a:buNone/>
            </a:pPr>
            <a:r>
              <a:rPr lang="en-US" dirty="0"/>
              <a:t>… is a numerical comparison between two different things.</a:t>
            </a:r>
          </a:p>
          <a:p>
            <a:pPr marL="0" indent="0">
              <a:buNone/>
            </a:pPr>
            <a:endParaRPr lang="en-US" sz="1200" dirty="0"/>
          </a:p>
          <a:p>
            <a:pPr lvl="1" indent="-548640">
              <a:buClr>
                <a:srgbClr val="0070C0"/>
              </a:buClr>
              <a:buFont typeface="Wingdings" panose="05000000000000000000" pitchFamily="2" charset="2"/>
              <a:buChar char="q"/>
            </a:pPr>
            <a:r>
              <a:rPr lang="en-US" dirty="0"/>
              <a:t>Can be expressed as a fraction, decimal, </a:t>
            </a:r>
            <a:r>
              <a:rPr lang="en-US" i="1" dirty="0">
                <a:solidFill>
                  <a:srgbClr val="800000"/>
                </a:solidFill>
              </a:rPr>
              <a:t>or</a:t>
            </a:r>
            <a:r>
              <a:rPr lang="en-US" dirty="0"/>
              <a:t> %</a:t>
            </a:r>
          </a:p>
          <a:p>
            <a:pPr lvl="1" indent="-548640">
              <a:buClr>
                <a:srgbClr val="0070C0"/>
              </a:buClr>
              <a:buFont typeface="Wingdings" panose="05000000000000000000" pitchFamily="2" charset="2"/>
              <a:buChar char="q"/>
            </a:pPr>
            <a:r>
              <a:rPr lang="en-US" dirty="0"/>
              <a:t>Examples</a:t>
            </a:r>
          </a:p>
          <a:p>
            <a:pPr lvl="2" indent="-548640">
              <a:buClr>
                <a:srgbClr val="0070C0"/>
              </a:buClr>
              <a:buFont typeface="Wingdings" panose="05000000000000000000" pitchFamily="2" charset="2"/>
              <a:buChar char="§"/>
            </a:pPr>
            <a:r>
              <a:rPr lang="en-US" dirty="0"/>
              <a:t>3 apples to 2 oranges – 3/2 </a:t>
            </a:r>
            <a:r>
              <a:rPr lang="en-US" i="1" dirty="0">
                <a:solidFill>
                  <a:srgbClr val="800000"/>
                </a:solidFill>
              </a:rPr>
              <a:t>or</a:t>
            </a:r>
            <a:r>
              <a:rPr lang="en-US" dirty="0"/>
              <a:t> 1.5</a:t>
            </a:r>
          </a:p>
          <a:p>
            <a:pPr lvl="2" indent="-548640">
              <a:buClr>
                <a:srgbClr val="0070C0"/>
              </a:buClr>
              <a:buFont typeface="Wingdings" panose="05000000000000000000" pitchFamily="2" charset="2"/>
              <a:buChar char="§"/>
            </a:pPr>
            <a:r>
              <a:rPr lang="en-US" dirty="0"/>
              <a:t>5 bags cement to 10 gals water –  5/10 </a:t>
            </a:r>
            <a:r>
              <a:rPr lang="en-US" i="1" dirty="0">
                <a:solidFill>
                  <a:srgbClr val="800000"/>
                </a:solidFill>
              </a:rPr>
              <a:t>or</a:t>
            </a:r>
            <a:r>
              <a:rPr lang="en-US" dirty="0"/>
              <a:t> .5 </a:t>
            </a:r>
            <a:r>
              <a:rPr lang="en-US" i="1" dirty="0">
                <a:solidFill>
                  <a:srgbClr val="800000"/>
                </a:solidFill>
              </a:rPr>
              <a:t>or</a:t>
            </a:r>
            <a:r>
              <a:rPr lang="en-US" dirty="0"/>
              <a:t> 50%</a:t>
            </a:r>
          </a:p>
        </p:txBody>
      </p:sp>
    </p:spTree>
    <p:extLst>
      <p:ext uri="{BB962C8B-B14F-4D97-AF65-F5344CB8AC3E}">
        <p14:creationId xmlns:p14="http://schemas.microsoft.com/office/powerpoint/2010/main" val="1083714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TAP Circle Title w Sidebar 18" id="{B15FE711-B605-ED48-8C8D-DE894329D736}" vid="{5EF267C6-8B12-DE4F-850E-36EF9D06C3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7FB96834DAB2648AFD6101E775C6E8F" ma:contentTypeVersion="10" ma:contentTypeDescription="Create a new document." ma:contentTypeScope="" ma:versionID="77aa40052e838e25767f635b31100f4b">
  <xsd:schema xmlns:xsd="http://www.w3.org/2001/XMLSchema" xmlns:xs="http://www.w3.org/2001/XMLSchema" xmlns:p="http://schemas.microsoft.com/office/2006/metadata/properties" xmlns:ns2="c4a276a3-d397-45bf-915c-f9ca2a4942a6" targetNamespace="http://schemas.microsoft.com/office/2006/metadata/properties" ma:root="true" ma:fieldsID="7b46c69f0b8514ac595352231c4a7f2c" ns2:_="">
    <xsd:import namespace="c4a276a3-d397-45bf-915c-f9ca2a4942a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a276a3-d397-45bf-915c-f9ca2a4942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F1909B-1F8C-4110-855F-226C2E0D7EDC}">
  <ds:schemaRefs>
    <ds:schemaRef ds:uri="http://schemas.microsoft.com/office/2006/documentManagement/types"/>
    <ds:schemaRef ds:uri="http://schemas.microsoft.com/office/infopath/2007/PartnerControls"/>
    <ds:schemaRef ds:uri="http://schemas.microsoft.com/office/2006/metadata/properties"/>
    <ds:schemaRef ds:uri="c4a276a3-d397-45bf-915c-f9ca2a4942a6"/>
    <ds:schemaRef ds:uri="http://purl.org/dc/elements/1.1/"/>
    <ds:schemaRef ds:uri="http://purl.org/dc/dcmitype/"/>
    <ds:schemaRef ds:uri="http://www.w3.org/XML/1998/namespac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46D45353-86D3-4AB2-BE55-B027920535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a276a3-d397-45bf-915c-f9ca2a494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9DD967-DA06-4875-8E96-957CCC6E2F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1600</TotalTime>
  <Words>3907</Words>
  <Application>Microsoft Macintosh PowerPoint</Application>
  <PresentationFormat>On-screen Show (4:3)</PresentationFormat>
  <Paragraphs>578</Paragraphs>
  <Slides>87</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87</vt:i4>
      </vt:variant>
    </vt:vector>
  </HeadingPairs>
  <TitlesOfParts>
    <vt:vector size="93" baseType="lpstr">
      <vt:lpstr>Arial</vt:lpstr>
      <vt:lpstr>Calibri</vt:lpstr>
      <vt:lpstr>Calisto MT</vt:lpstr>
      <vt:lpstr>Cambria Math</vt:lpstr>
      <vt:lpstr>Wingdings</vt:lpstr>
      <vt:lpstr>Office Theme</vt:lpstr>
      <vt:lpstr>Construction Math Review </vt:lpstr>
      <vt:lpstr>Learning outcomes</vt:lpstr>
      <vt:lpstr>Basic Math CALCULATIONs</vt:lpstr>
      <vt:lpstr>Order of Operations PEMDAS</vt:lpstr>
      <vt:lpstr>Order of operations PEMDAS</vt:lpstr>
      <vt:lpstr>Basic Math Operations  Wake up you brain</vt:lpstr>
      <vt:lpstr>Solutions to Worksheet #1</vt:lpstr>
      <vt:lpstr>Ratio &amp; Fractions</vt:lpstr>
      <vt:lpstr>Ratio</vt:lpstr>
      <vt:lpstr>Ratio Example</vt:lpstr>
      <vt:lpstr>Ratio Example (cont.)</vt:lpstr>
      <vt:lpstr>Slope</vt:lpstr>
      <vt:lpstr>Slope</vt:lpstr>
      <vt:lpstr>Slope</vt:lpstr>
      <vt:lpstr>Slope Examples run:rise</vt:lpstr>
      <vt:lpstr>Ratio  Calculation Exercises</vt:lpstr>
      <vt:lpstr>Solutions to Worksheet #2 (ratio problems)</vt:lpstr>
      <vt:lpstr>Fractions</vt:lpstr>
      <vt:lpstr>Finding the Common Denominator</vt:lpstr>
      <vt:lpstr>Finding the Common Denominator</vt:lpstr>
      <vt:lpstr>Fraction examples</vt:lpstr>
      <vt:lpstr>Fraction examples</vt:lpstr>
      <vt:lpstr>Fraction examples</vt:lpstr>
      <vt:lpstr>Fraction examples</vt:lpstr>
      <vt:lpstr>Fraction  Calculation Exercises</vt:lpstr>
      <vt:lpstr>Solutions to Worksheet #2 (fractions)</vt:lpstr>
      <vt:lpstr>conversions</vt:lpstr>
      <vt:lpstr>Conversions</vt:lpstr>
      <vt:lpstr>Linear Measurement Feet to Inches</vt:lpstr>
      <vt:lpstr>Area or 2-Dimensional in² or  square inches</vt:lpstr>
      <vt:lpstr>Volume or 3-Dimensional in³ or cubic inches</vt:lpstr>
      <vt:lpstr>Converting Fractions to Decimals</vt:lpstr>
      <vt:lpstr>Conversion Examples</vt:lpstr>
      <vt:lpstr>Conversion  Calculation Exercises</vt:lpstr>
      <vt:lpstr>Solutions to Worksheet #3  Conversion Problems</vt:lpstr>
      <vt:lpstr>Unit Weight</vt:lpstr>
      <vt:lpstr>Unit Weight Example</vt:lpstr>
      <vt:lpstr>Unit Weight  Calculation Exercises</vt:lpstr>
      <vt:lpstr>Solution to Worksheet #3  Unit Weight Problems</vt:lpstr>
      <vt:lpstr>What about Word Problems?</vt:lpstr>
      <vt:lpstr>Solving Word Problems</vt:lpstr>
      <vt:lpstr>Key words for Mathematical Operations</vt:lpstr>
      <vt:lpstr>Let’s solve one together</vt:lpstr>
      <vt:lpstr>Word Problem Exercises</vt:lpstr>
      <vt:lpstr>Advanced calculations</vt:lpstr>
      <vt:lpstr>Advanced Calculations</vt:lpstr>
      <vt:lpstr>Average</vt:lpstr>
      <vt:lpstr>Average Calculation Examples</vt:lpstr>
      <vt:lpstr>Solutions to Worksheet #4</vt:lpstr>
      <vt:lpstr>Perimeter</vt:lpstr>
      <vt:lpstr>Perimeter  Example: What is the perimeter of this rectangle?</vt:lpstr>
      <vt:lpstr>Perimeter Calculation Examples</vt:lpstr>
      <vt:lpstr>Solutions for Worksheet #5</vt:lpstr>
      <vt:lpstr>Circumference</vt:lpstr>
      <vt:lpstr>Circumference Example</vt:lpstr>
      <vt:lpstr>Circumference Calculation Examples</vt:lpstr>
      <vt:lpstr>Solutions to Worksheet #6 (circumference)</vt:lpstr>
      <vt:lpstr>Area</vt:lpstr>
      <vt:lpstr>Area</vt:lpstr>
      <vt:lpstr>Area of Squares and Rectangles</vt:lpstr>
      <vt:lpstr>Area of a Rectangle Example</vt:lpstr>
      <vt:lpstr>Area of Rectangle  Calculation Examples</vt:lpstr>
      <vt:lpstr>Solution to Worksheet #7</vt:lpstr>
      <vt:lpstr>Area of a Triangle</vt:lpstr>
      <vt:lpstr>Triangle Area Example</vt:lpstr>
      <vt:lpstr>Area of Triangle  Calculation Examples</vt:lpstr>
      <vt:lpstr>Solutions to Worksheet #7  (area of triangles)</vt:lpstr>
      <vt:lpstr>Area of a Circle</vt:lpstr>
      <vt:lpstr>Area of a Circle Example</vt:lpstr>
      <vt:lpstr>Area of Circle  Calculation Examples</vt:lpstr>
      <vt:lpstr>Solutions to Worksheet #7 (area of a circle problems)</vt:lpstr>
      <vt:lpstr>Area of a Trapezoid</vt:lpstr>
      <vt:lpstr>Area of a Trapezoid Example</vt:lpstr>
      <vt:lpstr>Area of Trapezoid  Calculation Examples</vt:lpstr>
      <vt:lpstr>Solutions to Worksheet #7  (area of a trapezoid)</vt:lpstr>
      <vt:lpstr>Volume</vt:lpstr>
      <vt:lpstr>Volume</vt:lpstr>
      <vt:lpstr>Volume of a Rectangular Prism</vt:lpstr>
      <vt:lpstr>Volume of a Rectangular Prism (box) Example</vt:lpstr>
      <vt:lpstr>Volume of a Rectangular Prism  Calculation Examples</vt:lpstr>
      <vt:lpstr>Solutions to Worksheet #8 volume of a rectangular prism</vt:lpstr>
      <vt:lpstr>Volume of a Cylinder</vt:lpstr>
      <vt:lpstr>Volume of a Cylinder Example</vt:lpstr>
      <vt:lpstr>Volume of a Cylinder  Calculation Examples</vt:lpstr>
      <vt:lpstr>Solutions to Worksheet #8  (volume of a cylinder problem)</vt:lpstr>
      <vt:lpstr>More Resources</vt:lpstr>
      <vt:lpstr>Course Evaluation </vt:lpstr>
    </vt:vector>
  </TitlesOfParts>
  <Company>UNL</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Patent-Nygren</dc:creator>
  <cp:lastModifiedBy>Megan Patent-Nygren</cp:lastModifiedBy>
  <cp:revision>17</cp:revision>
  <dcterms:created xsi:type="dcterms:W3CDTF">2016-08-04T19:33:21Z</dcterms:created>
  <dcterms:modified xsi:type="dcterms:W3CDTF">2021-05-04T20:44:42Z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0x010100D7FB96834DAB2648AFD6101E775C6E8F</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ies>
</file>