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32" r:id="rId2"/>
    <p:sldId id="433" r:id="rId3"/>
    <p:sldId id="434" r:id="rId4"/>
    <p:sldId id="436" r:id="rId5"/>
    <p:sldId id="437" r:id="rId6"/>
    <p:sldId id="459" r:id="rId7"/>
    <p:sldId id="457" r:id="rId8"/>
    <p:sldId id="435" r:id="rId9"/>
    <p:sldId id="458" r:id="rId10"/>
    <p:sldId id="456" r:id="rId11"/>
    <p:sldId id="438" r:id="rId12"/>
    <p:sldId id="439" r:id="rId13"/>
    <p:sldId id="440" r:id="rId14"/>
    <p:sldId id="441" r:id="rId15"/>
    <p:sldId id="442" r:id="rId16"/>
    <p:sldId id="443" r:id="rId17"/>
    <p:sldId id="444" r:id="rId18"/>
    <p:sldId id="445" r:id="rId19"/>
    <p:sldId id="448" r:id="rId20"/>
    <p:sldId id="449" r:id="rId21"/>
    <p:sldId id="450" r:id="rId22"/>
    <p:sldId id="454" r:id="rId23"/>
    <p:sldId id="460" r:id="rId24"/>
    <p:sldId id="451" r:id="rId25"/>
    <p:sldId id="461" r:id="rId26"/>
    <p:sldId id="45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1E7"/>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253" autoAdjust="0"/>
  </p:normalViewPr>
  <p:slideViewPr>
    <p:cSldViewPr snapToGrid="0">
      <p:cViewPr varScale="1">
        <p:scale>
          <a:sx n="59" d="100"/>
          <a:sy n="59" d="100"/>
        </p:scale>
        <p:origin x="1758"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B74D1417-2829-41A5-A701-9E53EA84B2C5}" type="datetimeFigureOut">
              <a:rPr lang="en-US" smtClean="0"/>
              <a:t>7/31/2023</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6A792A8C-32BC-421E-81B6-0B2A1B792492}" type="slidenum">
              <a:rPr lang="en-US" smtClean="0"/>
              <a:t>‹#›</a:t>
            </a:fld>
            <a:endParaRPr lang="en-US"/>
          </a:p>
        </p:txBody>
      </p:sp>
    </p:spTree>
    <p:extLst>
      <p:ext uri="{BB962C8B-B14F-4D97-AF65-F5344CB8AC3E}">
        <p14:creationId xmlns:p14="http://schemas.microsoft.com/office/powerpoint/2010/main" val="229425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7E942A71-83D1-46DE-AD06-CCF6A61F348A}" type="datetimeFigureOut">
              <a:rPr lang="en-US" smtClean="0"/>
              <a:t>7/31/2023</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B810FC0B-6082-4DFF-8909-DDAEBF27903F}" type="slidenum">
              <a:rPr lang="en-US" smtClean="0"/>
              <a:t>‹#›</a:t>
            </a:fld>
            <a:endParaRPr lang="en-US"/>
          </a:p>
        </p:txBody>
      </p:sp>
    </p:spTree>
    <p:extLst>
      <p:ext uri="{BB962C8B-B14F-4D97-AF65-F5344CB8AC3E}">
        <p14:creationId xmlns:p14="http://schemas.microsoft.com/office/powerpoint/2010/main" val="96728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wayne.patras@nebraska.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Lemoyne.Schulz@nebraska.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stever@hallcountyne.gov" TargetMode="External"/><Relationship Id="rId7" Type="http://schemas.openxmlformats.org/officeDocument/2006/relationships/hyperlink" Target="https://nebraskalegislature.gov/laws/statutes.php?statute=39-141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braskalegislature.gov/FloorDocs/105/PDF/Slip/LB310.pdf" TargetMode="External"/><Relationship Id="rId5" Type="http://schemas.openxmlformats.org/officeDocument/2006/relationships/hyperlink" Target="https://nebraskalegislature.gov/laws/statutes.php?statute=60-6,294" TargetMode="External"/><Relationship Id="rId4" Type="http://schemas.openxmlformats.org/officeDocument/2006/relationships/hyperlink" Target="mailto:Lemoyne.Schulz@nebraska.gov"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braskalegislature.gov/laws/statutes.php?statute=60-6,294.0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nebraskalegislature.gov/laws/statutes.php?statute=60-6,295" TargetMode="External"/><Relationship Id="rId5" Type="http://schemas.openxmlformats.org/officeDocument/2006/relationships/hyperlink" Target="https://nebraskalegislature.gov/laws/statutes.php?statute=60-6,383" TargetMode="External"/><Relationship Id="rId4" Type="http://schemas.openxmlformats.org/officeDocument/2006/relationships/hyperlink" Target="https://nebraskalegislature.gov/laws/statutes.php?statute=60-6,29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ebraskalegislature.gov/laws/statutes.php?statute=60-6,294" TargetMode="External"/><Relationship Id="rId7" Type="http://schemas.openxmlformats.org/officeDocument/2006/relationships/hyperlink" Target="https://nebraskalegislature.gov/FloorDocs/105/PDF/Slip/LB310.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nebraskalegislature.gov/FloorDocs/104/PDF/Slip/LB977.pdf" TargetMode="External"/><Relationship Id="rId5" Type="http://schemas.openxmlformats.org/officeDocument/2006/relationships/hyperlink" Target="https://nebraskalegislature.gov/laws/statutes.php?statute=60-303" TargetMode="External"/><Relationship Id="rId4" Type="http://schemas.openxmlformats.org/officeDocument/2006/relationships/hyperlink" Target="https://nebraskalegislature.gov/laws/statutes.php?statute=60-68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braskalegislature.gov/laws/statutes.php?statute=60-6,29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nebraskalegislature.gov/laws/statutes.php?statute=39-1411" TargetMode="External"/><Relationship Id="rId4" Type="http://schemas.openxmlformats.org/officeDocument/2006/relationships/hyperlink" Target="https://nebraskalegislature.gov/FloorDocs/105/PDF/Slip/LB31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7/28/2023 </a:t>
            </a:r>
            <a:r>
              <a:rPr lang="en-US" b="1" i="1" dirty="0"/>
              <a:t>slide 16 </a:t>
            </a:r>
            <a:r>
              <a:rPr lang="en-US" b="0" i="1" dirty="0"/>
              <a:t>added program manager duties</a:t>
            </a:r>
            <a:r>
              <a:rPr lang="en-US" i="1" dirty="0"/>
              <a:t>, </a:t>
            </a:r>
            <a:r>
              <a:rPr lang="en-US" b="1" i="1" dirty="0"/>
              <a:t>slide 18 </a:t>
            </a:r>
            <a:r>
              <a:rPr lang="en-US" i="1" dirty="0"/>
              <a:t>eliminated “NICET Level III or IV Bridge Safety Inspector” qualification, </a:t>
            </a:r>
            <a:r>
              <a:rPr lang="en-US" b="1" i="1" dirty="0"/>
              <a:t>slide 25 </a:t>
            </a:r>
            <a:r>
              <a:rPr lang="en-US" i="1" dirty="0"/>
              <a:t>changed the topmost line by eliminating the”+/-” and adding a note that some cases are 48 months based on a risk-based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algn="l"/>
            <a:r>
              <a:rPr lang="en-US" b="1" i="0" dirty="0">
                <a:solidFill>
                  <a:srgbClr val="500050"/>
                </a:solidFill>
                <a:effectLst/>
                <a:latin typeface="Arial" panose="020B0604020202020204" pitchFamily="34" charset="0"/>
              </a:rPr>
              <a:t>From:</a:t>
            </a:r>
            <a:r>
              <a:rPr lang="en-US" b="0" i="0" dirty="0">
                <a:solidFill>
                  <a:srgbClr val="500050"/>
                </a:solidFill>
                <a:effectLst/>
                <a:latin typeface="Arial" panose="020B0604020202020204" pitchFamily="34" charset="0"/>
              </a:rPr>
              <a:t> Patras, Wayne &lt;</a:t>
            </a:r>
            <a:r>
              <a:rPr lang="en-US" b="0" i="0" dirty="0">
                <a:solidFill>
                  <a:srgbClr val="1155CC"/>
                </a:solidFill>
                <a:effectLst/>
                <a:latin typeface="Arial" panose="020B0604020202020204" pitchFamily="34" charset="0"/>
                <a:hlinkClick r:id="rId3"/>
              </a:rPr>
              <a:t>wayne.patras@nebraska.gov</a:t>
            </a:r>
            <a:r>
              <a:rPr lang="en-US" b="0" i="0" dirty="0">
                <a:solidFill>
                  <a:srgbClr val="500050"/>
                </a:solidFill>
                <a:effectLst/>
                <a:latin typeface="Arial" panose="020B0604020202020204" pitchFamily="34" charset="0"/>
              </a:rPr>
              <a:t>&gt;</a:t>
            </a:r>
            <a:br>
              <a:rPr lang="en-US" b="0" i="0" dirty="0">
                <a:solidFill>
                  <a:srgbClr val="500050"/>
                </a:solidFill>
                <a:effectLst/>
                <a:latin typeface="Arial" panose="020B0604020202020204" pitchFamily="34" charset="0"/>
              </a:rPr>
            </a:br>
            <a:r>
              <a:rPr lang="en-US" b="1" i="0" dirty="0">
                <a:solidFill>
                  <a:srgbClr val="500050"/>
                </a:solidFill>
                <a:effectLst/>
                <a:latin typeface="Arial" panose="020B0604020202020204" pitchFamily="34" charset="0"/>
              </a:rPr>
              <a:t>Sent:</a:t>
            </a:r>
            <a:r>
              <a:rPr lang="en-US" b="0" i="0" dirty="0">
                <a:solidFill>
                  <a:srgbClr val="500050"/>
                </a:solidFill>
                <a:effectLst/>
                <a:latin typeface="Arial" panose="020B0604020202020204" pitchFamily="34" charset="0"/>
              </a:rPr>
              <a:t> Friday, July 28, 2023 8:08 AM</a:t>
            </a:r>
            <a:br>
              <a:rPr lang="en-US" b="0" i="0" dirty="0">
                <a:solidFill>
                  <a:srgbClr val="500050"/>
                </a:solidFill>
                <a:effectLst/>
                <a:latin typeface="Arial" panose="020B0604020202020204" pitchFamily="34" charset="0"/>
              </a:rPr>
            </a:br>
            <a:r>
              <a:rPr lang="en-US" b="1" i="0" dirty="0">
                <a:solidFill>
                  <a:srgbClr val="500050"/>
                </a:solidFill>
                <a:effectLst/>
                <a:latin typeface="Arial" panose="020B0604020202020204" pitchFamily="34" charset="0"/>
              </a:rPr>
              <a:t>To:</a:t>
            </a:r>
            <a:r>
              <a:rPr lang="en-US" b="0" i="0" dirty="0">
                <a:solidFill>
                  <a:srgbClr val="500050"/>
                </a:solidFill>
                <a:effectLst/>
                <a:latin typeface="Arial" panose="020B0604020202020204" pitchFamily="34" charset="0"/>
              </a:rPr>
              <a:t> Schulz, LeMoyne &lt;</a:t>
            </a:r>
            <a:r>
              <a:rPr lang="en-US" b="0" i="0" dirty="0">
                <a:solidFill>
                  <a:srgbClr val="1155CC"/>
                </a:solidFill>
                <a:effectLst/>
                <a:latin typeface="Arial" panose="020B0604020202020204" pitchFamily="34" charset="0"/>
                <a:hlinkClick r:id="rId4"/>
              </a:rPr>
              <a:t>Lemoyne.Schulz@nebraska.gov</a:t>
            </a:r>
            <a:r>
              <a:rPr lang="en-US" b="0" i="0" dirty="0">
                <a:solidFill>
                  <a:srgbClr val="500050"/>
                </a:solidFill>
                <a:effectLst/>
                <a:latin typeface="Arial" panose="020B0604020202020204" pitchFamily="34" charset="0"/>
              </a:rPr>
              <a:t>&gt;</a:t>
            </a:r>
            <a:br>
              <a:rPr lang="en-US" b="0" i="0" dirty="0">
                <a:solidFill>
                  <a:srgbClr val="500050"/>
                </a:solidFill>
                <a:effectLst/>
                <a:latin typeface="Arial" panose="020B0604020202020204" pitchFamily="34" charset="0"/>
              </a:rPr>
            </a:br>
            <a:r>
              <a:rPr lang="en-US" b="1" i="0" dirty="0">
                <a:solidFill>
                  <a:srgbClr val="500050"/>
                </a:solidFill>
                <a:effectLst/>
                <a:latin typeface="Arial" panose="020B0604020202020204" pitchFamily="34" charset="0"/>
              </a:rPr>
              <a:t>Subject:</a:t>
            </a:r>
            <a:r>
              <a:rPr lang="en-US" b="0" i="0" dirty="0">
                <a:solidFill>
                  <a:srgbClr val="500050"/>
                </a:solidFill>
                <a:effectLst/>
                <a:latin typeface="Arial" panose="020B0604020202020204" pitchFamily="34" charset="0"/>
              </a:rPr>
              <a:t> RE: Pre-exam Training for Superintendents - Day 3 - Bridge Inspections segment</a:t>
            </a:r>
          </a:p>
          <a:p>
            <a:pPr algn="l"/>
            <a:r>
              <a:rPr lang="en-US" b="0" i="0" dirty="0">
                <a:solidFill>
                  <a:srgbClr val="500050"/>
                </a:solidFill>
                <a:effectLst/>
                <a:latin typeface="Arial" panose="020B0604020202020204" pitchFamily="34" charset="0"/>
              </a:rPr>
              <a:t> </a:t>
            </a:r>
          </a:p>
          <a:p>
            <a:pPr algn="l"/>
            <a:r>
              <a:rPr lang="en-US" b="0" i="0" dirty="0">
                <a:solidFill>
                  <a:srgbClr val="500050"/>
                </a:solidFill>
                <a:effectLst/>
                <a:latin typeface="Arial" panose="020B0604020202020204" pitchFamily="34" charset="0"/>
              </a:rPr>
              <a:t>LeMoyne,</a:t>
            </a:r>
          </a:p>
          <a:p>
            <a:pPr algn="l"/>
            <a:r>
              <a:rPr lang="en-US" b="0" i="0" dirty="0">
                <a:solidFill>
                  <a:srgbClr val="500050"/>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I reviewed your slides and made a couple of comments.</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Slide 18, there have been some  updates to the qualifications and I made corrections.</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Slide 25, I made some corrections.  Inspections are every 24 months.  No +/-.  I also added a comment that in some cases, 48 months.</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Other than that, it looks like it’s good to go.</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There will be more changes in the future with the changes in the SNBI that will be coming the next few years.</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Thanks and have a great day.</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Wayne Patras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added web link to slide 1 and same to last slide, added the 428 NAC 2 citation on slide 5, and eliminated slide 7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8/13/2021 added slide 23 to summarize deadlines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5/21/2021 and 5/22/2021 Updated several slides with references to exam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4/28/2021 Based on Zoom call with Babrak Niazi, the series of slides, </a:t>
            </a:r>
            <a:r>
              <a:rPr lang="en-US" b="1" i="1" dirty="0"/>
              <a:t>Slides 3 thru 11</a:t>
            </a:r>
            <a:r>
              <a:rPr lang="en-US" i="1" dirty="0"/>
              <a:t>, “What Bridges and Structures Does My Agency Need to Inspect?” is revised by re-arranging existing slides and adding some slides for the purpose of clarifying that NBIS only covers bridges and structures more than 20 ft.  Updated </a:t>
            </a:r>
            <a:r>
              <a:rPr lang="en-US" b="1" i="1" dirty="0"/>
              <a:t>slide 7</a:t>
            </a:r>
            <a:r>
              <a:rPr lang="en-US" i="1" dirty="0"/>
              <a:t>, now slide  (state statute 60-6,383) per discussion with Babrak Niazi.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4/23/2021 Updated per feedback from Bridge Division.  </a:t>
            </a:r>
            <a:r>
              <a:rPr lang="en-US" b="1" i="1" dirty="0"/>
              <a:t>Slide 15 </a:t>
            </a:r>
            <a:r>
              <a:rPr lang="en-US" i="1" dirty="0"/>
              <a:t>changed because (per Mark Traynowicz 4/19/2021 email) “NDOT no longer coordinates fracture critical inspections, so the local bridge owner needs to do the inspections or hire a consultant.”  </a:t>
            </a:r>
            <a:r>
              <a:rPr lang="en-US" b="1" i="1" dirty="0"/>
              <a:t>Slide 23 </a:t>
            </a:r>
            <a:r>
              <a:rPr lang="en-US" i="1" dirty="0"/>
              <a:t>revised by Kent Miller per his email to LeMoyne Schulz dated 4/20/2021 at 10:34 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1/31/2020 Updated.  Previous version 8/11/2019.  Slide 1 added “National Bridge Inspection Standards.”  Slide 6 minor wording change.  Previous version 8/11/2019.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8/11/2019 Updated – deleted two slides (qualifications for Team Leader by consolidating the five paths onto one slide, made minor changes to a few other slides (Slide 10 added graphics, Slide 15 updated reference to Bridge Inspection Manual).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 describe to audience</a:t>
            </a:r>
          </a:p>
          <a:p>
            <a:endParaRPr lang="en-US" dirty="0"/>
          </a:p>
        </p:txBody>
      </p:sp>
      <p:sp>
        <p:nvSpPr>
          <p:cNvPr id="4" name="Slide Number Placeholder 3"/>
          <p:cNvSpPr>
            <a:spLocks noGrp="1"/>
          </p:cNvSpPr>
          <p:nvPr>
            <p:ph type="sldNum" sz="quarter" idx="10"/>
          </p:nvPr>
        </p:nvSpPr>
        <p:spPr/>
        <p:txBody>
          <a:bodyPr/>
          <a:lstStyle/>
          <a:p>
            <a:fld id="{B7E57BBC-C735-7240-902C-9D7483B25D12}" type="slidenum">
              <a:rPr lang="en-US" smtClean="0"/>
              <a:t>1</a:t>
            </a:fld>
            <a:endParaRPr lang="en-US"/>
          </a:p>
        </p:txBody>
      </p:sp>
    </p:spTree>
    <p:extLst>
      <p:ext uri="{BB962C8B-B14F-4D97-AF65-F5344CB8AC3E}">
        <p14:creationId xmlns:p14="http://schemas.microsoft.com/office/powerpoint/2010/main" val="356769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4/23/2021 Updated because</a:t>
            </a:r>
            <a:r>
              <a:rPr lang="en-US" dirty="0"/>
              <a:t> </a:t>
            </a:r>
            <a:r>
              <a:rPr lang="en-US" i="1" dirty="0"/>
              <a:t>(per Mark Traynowicz 4/19/2021 email) “NDOT no longer coordinates fracture critical inspections, so the local bridge owner needs to do the inspections or hire a consultant.” </a:t>
            </a:r>
            <a:endParaRPr lang="en-US" dirty="0"/>
          </a:p>
        </p:txBody>
      </p:sp>
      <p:sp>
        <p:nvSpPr>
          <p:cNvPr id="4" name="Slide Number Placeholder 3"/>
          <p:cNvSpPr>
            <a:spLocks noGrp="1"/>
          </p:cNvSpPr>
          <p:nvPr>
            <p:ph type="sldNum" sz="quarter" idx="10"/>
          </p:nvPr>
        </p:nvSpPr>
        <p:spPr/>
        <p:txBody>
          <a:bodyPr/>
          <a:lstStyle/>
          <a:p>
            <a:fld id="{4ADE4E09-0C6A-498C-860B-86A5777787F9}" type="slidenum">
              <a:rPr lang="en-US" smtClean="0"/>
              <a:t>15</a:t>
            </a:fld>
            <a:endParaRPr lang="en-US"/>
          </a:p>
        </p:txBody>
      </p:sp>
    </p:spTree>
    <p:extLst>
      <p:ext uri="{BB962C8B-B14F-4D97-AF65-F5344CB8AC3E}">
        <p14:creationId xmlns:p14="http://schemas.microsoft.com/office/powerpoint/2010/main" val="152183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7/28/2023 added duties to the program manager description</a:t>
            </a:r>
          </a:p>
          <a:p>
            <a:endParaRPr lang="en-US" dirty="0"/>
          </a:p>
          <a:p>
            <a:r>
              <a:rPr lang="en-US" dirty="0"/>
              <a:t>The Bridge Inspection Program Manager is in </a:t>
            </a:r>
            <a:r>
              <a:rPr lang="en-US" b="1" dirty="0"/>
              <a:t>charge</a:t>
            </a:r>
            <a:r>
              <a:rPr lang="en-US" dirty="0"/>
              <a:t> of a unit that performs bridge inspections, reporting, bridge load rating and inventory.  </a:t>
            </a:r>
          </a:p>
          <a:p>
            <a:endParaRPr lang="en-US" dirty="0"/>
          </a:p>
          <a:p>
            <a:r>
              <a:rPr lang="en-US" dirty="0"/>
              <a:t>The Bridge Inspection Team leader is in charge of the bridge inspection team.  </a:t>
            </a:r>
          </a:p>
          <a:p>
            <a:endParaRPr lang="en-US" dirty="0"/>
          </a:p>
          <a:p>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Babrak Niazi 3/14/2017:</a:t>
            </a:r>
          </a:p>
          <a:p>
            <a:r>
              <a:rPr lang="en-US" sz="1200" kern="1200" dirty="0">
                <a:solidFill>
                  <a:schemeClr val="tx1"/>
                </a:solidFill>
                <a:effectLst/>
                <a:latin typeface="+mn-lt"/>
                <a:ea typeface="+mn-ea"/>
                <a:cs typeface="+mn-cs"/>
              </a:rPr>
              <a:t>Add </a:t>
            </a:r>
            <a:r>
              <a:rPr lang="en-US" sz="1200" b="1" kern="1200" dirty="0">
                <a:solidFill>
                  <a:schemeClr val="tx1"/>
                </a:solidFill>
                <a:effectLst/>
                <a:latin typeface="+mn-lt"/>
                <a:ea typeface="+mn-ea"/>
                <a:cs typeface="+mn-cs"/>
              </a:rPr>
              <a:t>Bridge Load Rating </a:t>
            </a:r>
            <a:r>
              <a:rPr lang="en-US" sz="1200" kern="1200" dirty="0">
                <a:solidFill>
                  <a:schemeClr val="tx1"/>
                </a:solidFill>
                <a:effectLst/>
                <a:latin typeface="+mn-lt"/>
                <a:ea typeface="+mn-ea"/>
                <a:cs typeface="+mn-cs"/>
              </a:rPr>
              <a:t>on Slide 11 under Program Manager responsibilities</a:t>
            </a:r>
            <a:endParaRPr lang="en-US" dirty="0"/>
          </a:p>
        </p:txBody>
      </p:sp>
      <p:sp>
        <p:nvSpPr>
          <p:cNvPr id="4" name="Slide Number Placeholder 3"/>
          <p:cNvSpPr>
            <a:spLocks noGrp="1"/>
          </p:cNvSpPr>
          <p:nvPr>
            <p:ph type="sldNum" sz="quarter" idx="10"/>
          </p:nvPr>
        </p:nvSpPr>
        <p:spPr/>
        <p:txBody>
          <a:bodyPr/>
          <a:lstStyle/>
          <a:p>
            <a:fld id="{4ADE4E09-0C6A-498C-860B-86A5777787F9}" type="slidenum">
              <a:rPr lang="en-US" smtClean="0"/>
              <a:t>16</a:t>
            </a:fld>
            <a:endParaRPr lang="en-US"/>
          </a:p>
        </p:txBody>
      </p:sp>
    </p:spTree>
    <p:extLst>
      <p:ext uri="{BB962C8B-B14F-4D97-AF65-F5344CB8AC3E}">
        <p14:creationId xmlns:p14="http://schemas.microsoft.com/office/powerpoint/2010/main" val="234765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qualifications for a Program Manager are</a:t>
            </a:r>
          </a:p>
          <a:p>
            <a:r>
              <a:rPr lang="en-US" dirty="0"/>
              <a:t>Registration as a professional engineer</a:t>
            </a:r>
          </a:p>
          <a:p>
            <a:r>
              <a:rPr lang="en-US" dirty="0"/>
              <a:t>10 years bridge inspection experience</a:t>
            </a:r>
          </a:p>
          <a:p>
            <a:r>
              <a:rPr lang="en-US" dirty="0"/>
              <a:t>And successful completion of a Federal Highway Administration approved bridge inspection training course</a:t>
            </a:r>
          </a:p>
        </p:txBody>
      </p:sp>
      <p:sp>
        <p:nvSpPr>
          <p:cNvPr id="4" name="Slide Number Placeholder 3"/>
          <p:cNvSpPr>
            <a:spLocks noGrp="1"/>
          </p:cNvSpPr>
          <p:nvPr>
            <p:ph type="sldNum" sz="quarter" idx="10"/>
          </p:nvPr>
        </p:nvSpPr>
        <p:spPr/>
        <p:txBody>
          <a:bodyPr/>
          <a:lstStyle/>
          <a:p>
            <a:fld id="{4ADE4E09-0C6A-498C-860B-86A5777787F9}" type="slidenum">
              <a:rPr lang="en-US" smtClean="0"/>
              <a:t>17</a:t>
            </a:fld>
            <a:endParaRPr lang="en-US"/>
          </a:p>
        </p:txBody>
      </p:sp>
    </p:spTree>
    <p:extLst>
      <p:ext uri="{BB962C8B-B14F-4D97-AF65-F5344CB8AC3E}">
        <p14:creationId xmlns:p14="http://schemas.microsoft.com/office/powerpoint/2010/main" val="66344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7/28/2023 Eliminated “NICET Level III or IV Bridge Safety Inspector”, was item (c)</a:t>
            </a:r>
          </a:p>
          <a:p>
            <a:endParaRPr lang="en-US" dirty="0"/>
          </a:p>
          <a:p>
            <a:r>
              <a:rPr lang="en-US" dirty="0"/>
              <a:t>There are four ways to qualify as a Bridge Inspection Team Leader</a:t>
            </a:r>
          </a:p>
          <a:p>
            <a:endParaRPr lang="en-US" dirty="0"/>
          </a:p>
          <a:p>
            <a:r>
              <a:rPr lang="en-US" dirty="0"/>
              <a:t>One way is to have the same qualifications as a Program Manager, as previously described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second way is to have 5 years of Active participation in bridge inspections in accordance with the NBIS, in a field inspection, supervisory, or management role                     and successful completion of a Federal Highway Administration approved bridge inspection training course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third way to qualify is to graduate with a bachelor's degree from an ABET (</a:t>
            </a:r>
            <a:r>
              <a:rPr lang="en-US" i="1" dirty="0"/>
              <a:t>Accreditation Board for Engineering and Technology</a:t>
            </a:r>
            <a:r>
              <a:rPr lang="en-US" dirty="0"/>
              <a:t>)</a:t>
            </a:r>
          </a:p>
          <a:p>
            <a:r>
              <a:rPr lang="en-US" dirty="0"/>
              <a:t>accredited school, pass the FE (Fundamentals of Engineering) exam, and have two years Bridge Inspection experience.</a:t>
            </a:r>
          </a:p>
          <a:p>
            <a:endParaRPr lang="en-US" dirty="0"/>
          </a:p>
          <a:p>
            <a:r>
              <a:rPr lang="en-US" b="1" dirty="0"/>
              <a:t>and</a:t>
            </a:r>
            <a:r>
              <a:rPr lang="en-US" dirty="0"/>
              <a:t> successful completion of a Federal Highway Administration approved bridge inspection training course</a:t>
            </a:r>
          </a:p>
          <a:p>
            <a:endParaRPr lang="en-US" dirty="0"/>
          </a:p>
          <a:p>
            <a:endParaRPr lang="en-US" dirty="0"/>
          </a:p>
        </p:txBody>
      </p:sp>
      <p:sp>
        <p:nvSpPr>
          <p:cNvPr id="4" name="Slide Number Placeholder 3"/>
          <p:cNvSpPr>
            <a:spLocks noGrp="1"/>
          </p:cNvSpPr>
          <p:nvPr>
            <p:ph type="sldNum" sz="quarter" idx="10"/>
          </p:nvPr>
        </p:nvSpPr>
        <p:spPr/>
        <p:txBody>
          <a:bodyPr/>
          <a:lstStyle/>
          <a:p>
            <a:fld id="{4ADE4E09-0C6A-498C-860B-86A5777787F9}" type="slidenum">
              <a:rPr lang="en-US" smtClean="0"/>
              <a:t>18</a:t>
            </a:fld>
            <a:endParaRPr lang="en-US"/>
          </a:p>
        </p:txBody>
      </p:sp>
    </p:spTree>
    <p:extLst>
      <p:ext uri="{BB962C8B-B14F-4D97-AF65-F5344CB8AC3E}">
        <p14:creationId xmlns:p14="http://schemas.microsoft.com/office/powerpoint/2010/main" val="320337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PIQ37</a:t>
            </a:r>
          </a:p>
          <a:p>
            <a:endParaRPr lang="en-US" b="1" dirty="0"/>
          </a:p>
          <a:p>
            <a:endParaRPr lang="en-US" dirty="0"/>
          </a:p>
          <a:p>
            <a:r>
              <a:rPr lang="en-US" dirty="0"/>
              <a:t>FRACTURE CRITICAL INSPECTIONS ARE NOW BEING DONE BY BRIDGE OWNERS, NOT COORDINATED BY NDOT ANY LONGER (per Mark Traynowicz 4/19/21 email)</a:t>
            </a:r>
          </a:p>
          <a:p>
            <a:endParaRPr lang="en-US" b="1" dirty="0"/>
          </a:p>
        </p:txBody>
      </p:sp>
      <p:sp>
        <p:nvSpPr>
          <p:cNvPr id="4" name="Slide Number Placeholder 3"/>
          <p:cNvSpPr>
            <a:spLocks noGrp="1"/>
          </p:cNvSpPr>
          <p:nvPr>
            <p:ph type="sldNum" sz="quarter" idx="5"/>
          </p:nvPr>
        </p:nvSpPr>
        <p:spPr/>
        <p:txBody>
          <a:bodyPr/>
          <a:lstStyle/>
          <a:p>
            <a:fld id="{B810FC0B-6082-4DFF-8909-DDAEBF27903F}" type="slidenum">
              <a:rPr lang="en-US" smtClean="0"/>
              <a:t>19</a:t>
            </a:fld>
            <a:endParaRPr lang="en-US"/>
          </a:p>
        </p:txBody>
      </p:sp>
    </p:spTree>
    <p:extLst>
      <p:ext uri="{BB962C8B-B14F-4D97-AF65-F5344CB8AC3E}">
        <p14:creationId xmlns:p14="http://schemas.microsoft.com/office/powerpoint/2010/main" val="268793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AASHTOWare</a:t>
            </a:r>
            <a:endParaRPr lang="en-US" dirty="0"/>
          </a:p>
          <a:p>
            <a:endParaRPr lang="en-US" dirty="0"/>
          </a:p>
          <a:p>
            <a:endParaRPr lang="en-US" dirty="0"/>
          </a:p>
          <a:p>
            <a:r>
              <a:rPr lang="en-US" dirty="0"/>
              <a:t>Exam Part I Q40</a:t>
            </a:r>
          </a:p>
          <a:p>
            <a:r>
              <a:rPr lang="en-US" dirty="0"/>
              <a:t>Placing load restriction signs (i.e. load posting) must be reported to and entered into the State’s inspection reports no later than 180 days after the change in status of the bridge.  </a:t>
            </a:r>
          </a:p>
          <a:p>
            <a:endParaRPr lang="en-US" dirty="0"/>
          </a:p>
        </p:txBody>
      </p:sp>
      <p:sp>
        <p:nvSpPr>
          <p:cNvPr id="4" name="Slide Number Placeholder 3"/>
          <p:cNvSpPr>
            <a:spLocks noGrp="1"/>
          </p:cNvSpPr>
          <p:nvPr>
            <p:ph type="sldNum" sz="quarter" idx="10"/>
          </p:nvPr>
        </p:nvSpPr>
        <p:spPr/>
        <p:txBody>
          <a:bodyPr/>
          <a:lstStyle/>
          <a:p>
            <a:fld id="{4ADE4E09-0C6A-498C-860B-86A5777787F9}" type="slidenum">
              <a:rPr lang="en-US" smtClean="0"/>
              <a:t>20</a:t>
            </a:fld>
            <a:endParaRPr lang="en-US"/>
          </a:p>
        </p:txBody>
      </p:sp>
    </p:spTree>
    <p:extLst>
      <p:ext uri="{BB962C8B-B14F-4D97-AF65-F5344CB8AC3E}">
        <p14:creationId xmlns:p14="http://schemas.microsoft.com/office/powerpoint/2010/main" val="360916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8/11/2019 – load posting within 30 days (NOT 60 days) after load posting, per Babrak </a:t>
            </a:r>
            <a:r>
              <a:rPr lang="en-US" dirty="0" err="1"/>
              <a:t>Niaizi</a:t>
            </a:r>
            <a:r>
              <a:rPr lang="en-US" dirty="0"/>
              <a:t> 8/9/2019 email.  </a:t>
            </a:r>
          </a:p>
          <a:p>
            <a:endParaRPr lang="en-US" dirty="0"/>
          </a:p>
          <a:p>
            <a:r>
              <a:rPr lang="en-US" b="1" dirty="0"/>
              <a:t>PIQ40</a:t>
            </a:r>
          </a:p>
          <a:p>
            <a:endParaRPr lang="en-US" dirty="0"/>
          </a:p>
          <a:p>
            <a:r>
              <a:rPr lang="en-US" dirty="0"/>
              <a:t>§60-6,383 via LB310, 2018 – Steve Riehle was involved in this.  The point: structure owners must be diligent in load posting, or could be held liable for damages in the event of a failure.  </a:t>
            </a:r>
          </a:p>
          <a:p>
            <a:endParaRPr lang="en-US" dirty="0"/>
          </a:p>
          <a:p>
            <a:r>
              <a:rPr lang="en-US" sz="1200" b="1" i="0" kern="1200" dirty="0">
                <a:solidFill>
                  <a:schemeClr val="tx1"/>
                </a:solidFill>
                <a:effectLst/>
                <a:latin typeface="+mn-lt"/>
                <a:ea typeface="+mn-ea"/>
                <a:cs typeface="+mn-cs"/>
              </a:rPr>
              <a:t>From:</a:t>
            </a:r>
            <a:r>
              <a:rPr lang="en-US" sz="1200" b="0" i="0" kern="1200" dirty="0">
                <a:solidFill>
                  <a:schemeClr val="tx1"/>
                </a:solidFill>
                <a:effectLst/>
                <a:latin typeface="+mn-lt"/>
                <a:ea typeface="+mn-ea"/>
                <a:cs typeface="+mn-cs"/>
              </a:rPr>
              <a:t> Steve Riehle &lt;</a:t>
            </a:r>
            <a:r>
              <a:rPr lang="en-US" sz="1200" b="0" i="0" kern="1200" dirty="0">
                <a:solidFill>
                  <a:schemeClr val="tx1"/>
                </a:solidFill>
                <a:effectLst/>
                <a:latin typeface="+mn-lt"/>
                <a:ea typeface="+mn-ea"/>
                <a:cs typeface="+mn-cs"/>
                <a:hlinkClick r:id="rId3"/>
              </a:rPr>
              <a:t>stever@hallcountyne.gov</a:t>
            </a:r>
            <a:r>
              <a:rPr lang="en-US" sz="1200" b="0" i="0" kern="1200" dirty="0">
                <a:solidFill>
                  <a:schemeClr val="tx1"/>
                </a:solidFill>
                <a:effectLst/>
                <a:latin typeface="+mn-lt"/>
                <a:ea typeface="+mn-ea"/>
                <a:cs typeface="+mn-cs"/>
              </a:rPr>
              <a:t>&gt;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Sent:</a:t>
            </a:r>
            <a:r>
              <a:rPr lang="en-US" sz="1200" b="0" i="0" kern="1200" dirty="0">
                <a:solidFill>
                  <a:schemeClr val="tx1"/>
                </a:solidFill>
                <a:effectLst/>
                <a:latin typeface="+mn-lt"/>
                <a:ea typeface="+mn-ea"/>
                <a:cs typeface="+mn-cs"/>
              </a:rPr>
              <a:t> Monday, August 27, 2018 2:42 PM</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Schulz, LeMoyne &lt;</a:t>
            </a:r>
            <a:r>
              <a:rPr lang="en-US" sz="1200" b="0" i="0" kern="1200" dirty="0">
                <a:solidFill>
                  <a:schemeClr val="tx1"/>
                </a:solidFill>
                <a:effectLst/>
                <a:latin typeface="+mn-lt"/>
                <a:ea typeface="+mn-ea"/>
                <a:cs typeface="+mn-cs"/>
                <a:hlinkClick r:id="rId4"/>
              </a:rPr>
              <a:t>Lemoyne.Schulz@nebraska.gov</a:t>
            </a:r>
            <a:r>
              <a:rPr lang="en-US" sz="1200" b="0" i="0" kern="1200" dirty="0">
                <a:solidFill>
                  <a:schemeClr val="tx1"/>
                </a:solidFill>
                <a:effectLst/>
                <a:latin typeface="+mn-lt"/>
                <a:ea typeface="+mn-ea"/>
                <a:cs typeface="+mn-cs"/>
              </a:rPr>
              <a:t>&gt;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Subject:</a:t>
            </a:r>
            <a:r>
              <a:rPr lang="en-US" sz="1200" b="0" i="0" kern="1200" dirty="0">
                <a:solidFill>
                  <a:schemeClr val="tx1"/>
                </a:solidFill>
                <a:effectLst/>
                <a:latin typeface="+mn-lt"/>
                <a:ea typeface="+mn-ea"/>
                <a:cs typeface="+mn-cs"/>
              </a:rPr>
              <a:t> RE: load rating of 60-inch culverts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LeMoyne,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My thoughts:</a:t>
            </a:r>
          </a:p>
          <a:p>
            <a:r>
              <a:rPr lang="en-US" sz="1200" b="0" i="0" kern="1200" dirty="0">
                <a:solidFill>
                  <a:schemeClr val="tx1"/>
                </a:solidFill>
                <a:effectLst/>
                <a:latin typeface="+mn-lt"/>
                <a:ea typeface="+mn-ea"/>
                <a:cs typeface="+mn-cs"/>
              </a:rPr>
              <a:t>1.      </a:t>
            </a:r>
            <a:r>
              <a:rPr lang="en-US" sz="1200" b="0" i="0" u="sng" kern="1200" dirty="0">
                <a:solidFill>
                  <a:schemeClr val="tx1"/>
                </a:solidFill>
                <a:effectLst/>
                <a:latin typeface="+mn-lt"/>
                <a:ea typeface="+mn-ea"/>
                <a:cs typeface="+mn-cs"/>
              </a:rPr>
              <a:t>What is an Ag Implement of Husbandry</a:t>
            </a:r>
            <a:r>
              <a:rPr lang="en-US" sz="1200" b="0" i="0" kern="1200" dirty="0">
                <a:solidFill>
                  <a:schemeClr val="tx1"/>
                </a:solidFill>
                <a:effectLst/>
                <a:latin typeface="+mn-lt"/>
                <a:ea typeface="+mn-ea"/>
                <a:cs typeface="+mn-cs"/>
              </a:rPr>
              <a:t>: We’re pretty nervous about what falls into the category. We’re also pretty nervous that grain carts, for example, are designed with very large tires so they can run through the field, but I don’t think there is any consideration to the grain carts impact on roads.</a:t>
            </a:r>
          </a:p>
          <a:p>
            <a:r>
              <a:rPr lang="en-US" sz="1200" b="0" i="0" kern="1200" dirty="0">
                <a:solidFill>
                  <a:schemeClr val="tx1"/>
                </a:solidFill>
                <a:effectLst/>
                <a:latin typeface="+mn-lt"/>
                <a:ea typeface="+mn-ea"/>
                <a:cs typeface="+mn-cs"/>
              </a:rPr>
              <a:t>2.      </a:t>
            </a:r>
            <a:r>
              <a:rPr lang="en-US" sz="1200" b="0" i="0" u="sng" kern="1200" dirty="0">
                <a:solidFill>
                  <a:schemeClr val="tx1"/>
                </a:solidFill>
                <a:effectLst/>
                <a:latin typeface="+mn-lt"/>
                <a:ea typeface="+mn-ea"/>
                <a:cs typeface="+mn-cs"/>
              </a:rPr>
              <a:t>NHS</a:t>
            </a:r>
            <a:r>
              <a:rPr lang="en-US" sz="1200" b="0" i="0" kern="1200" dirty="0">
                <a:solidFill>
                  <a:schemeClr val="tx1"/>
                </a:solidFill>
                <a:effectLst/>
                <a:latin typeface="+mn-lt"/>
                <a:ea typeface="+mn-ea"/>
                <a:cs typeface="+mn-cs"/>
              </a:rPr>
              <a:t>: I am not sure, but I think only the Interstates are considered part of the “Interstate and Defense” highways per 60-6,383. I am also pretty sure that Ag Implements of Husbandry are prohibited on freeways. The law change exempts Ag Implements of Husbandry from some of the statutory weight restrictions on the NHS, state highways off the NHS, county roads, etc.</a:t>
            </a:r>
          </a:p>
          <a:p>
            <a:r>
              <a:rPr lang="en-US" sz="1200" b="0" i="0" kern="1200" dirty="0">
                <a:solidFill>
                  <a:schemeClr val="tx1"/>
                </a:solidFill>
                <a:effectLst/>
                <a:latin typeface="+mn-lt"/>
                <a:ea typeface="+mn-ea"/>
                <a:cs typeface="+mn-cs"/>
              </a:rPr>
              <a:t>3.      </a:t>
            </a:r>
            <a:r>
              <a:rPr lang="en-US" sz="1200" b="0" i="0" u="sng" kern="1200" dirty="0">
                <a:solidFill>
                  <a:schemeClr val="tx1"/>
                </a:solidFill>
                <a:effectLst/>
                <a:latin typeface="+mn-lt"/>
                <a:ea typeface="+mn-ea"/>
                <a:cs typeface="+mn-cs"/>
              </a:rPr>
              <a:t>The old statutes</a:t>
            </a:r>
            <a:r>
              <a:rPr lang="en-US" sz="1200" b="0" i="0" kern="1200" dirty="0">
                <a:solidFill>
                  <a:schemeClr val="tx1"/>
                </a:solidFill>
                <a:effectLst/>
                <a:latin typeface="+mn-lt"/>
                <a:ea typeface="+mn-ea"/>
                <a:cs typeface="+mn-cs"/>
              </a:rPr>
              <a:t> used to prohibit Ag Implements of Husbandry from crossing any culvert. The ag and cattle industry wanted this changed. I can support this on smaller diameter culverts, especially if there is some fill to spread the tire and axle weight. A CMP with a few feet of cover can be very strong.</a:t>
            </a:r>
          </a:p>
          <a:p>
            <a:r>
              <a:rPr lang="en-US" sz="1200" b="0" i="0" kern="1200" dirty="0">
                <a:solidFill>
                  <a:schemeClr val="tx1"/>
                </a:solidFill>
                <a:effectLst/>
                <a:latin typeface="+mn-lt"/>
                <a:ea typeface="+mn-ea"/>
                <a:cs typeface="+mn-cs"/>
              </a:rPr>
              <a:t>4.      </a:t>
            </a:r>
            <a:r>
              <a:rPr lang="en-US" sz="1200" b="0" i="0" u="sng" kern="1200" dirty="0">
                <a:solidFill>
                  <a:schemeClr val="tx1"/>
                </a:solidFill>
                <a:effectLst/>
                <a:latin typeface="+mn-lt"/>
                <a:ea typeface="+mn-ea"/>
                <a:cs typeface="+mn-cs"/>
              </a:rPr>
              <a:t>Can’t Exceed Posted Weight</a:t>
            </a:r>
            <a:r>
              <a:rPr lang="en-US" sz="1200" b="0" i="0" kern="1200" dirty="0">
                <a:solidFill>
                  <a:schemeClr val="tx1"/>
                </a:solidFill>
                <a:effectLst/>
                <a:latin typeface="+mn-lt"/>
                <a:ea typeface="+mn-ea"/>
                <a:cs typeface="+mn-cs"/>
              </a:rPr>
              <a:t>: No Ag Implement of Husbandry can exceed the weight limit on a posted sign for a road, bridge or culvert.</a:t>
            </a:r>
          </a:p>
          <a:p>
            <a:r>
              <a:rPr lang="en-US" sz="1200" b="0" i="0" kern="1200" dirty="0">
                <a:solidFill>
                  <a:schemeClr val="tx1"/>
                </a:solidFill>
                <a:effectLst/>
                <a:latin typeface="+mn-lt"/>
                <a:ea typeface="+mn-ea"/>
                <a:cs typeface="+mn-cs"/>
              </a:rPr>
              <a:t>5.      </a:t>
            </a:r>
            <a:r>
              <a:rPr lang="en-US" sz="1200" b="0" i="0" u="sng" kern="1200" dirty="0">
                <a:solidFill>
                  <a:schemeClr val="tx1"/>
                </a:solidFill>
                <a:effectLst/>
                <a:latin typeface="+mn-lt"/>
                <a:ea typeface="+mn-ea"/>
                <a:cs typeface="+mn-cs"/>
              </a:rPr>
              <a:t>Why 60”?</a:t>
            </a:r>
            <a:r>
              <a:rPr lang="en-US" sz="1200" b="0" i="0" kern="1200" dirty="0">
                <a:solidFill>
                  <a:schemeClr val="tx1"/>
                </a:solidFill>
                <a:effectLst/>
                <a:latin typeface="+mn-lt"/>
                <a:ea typeface="+mn-ea"/>
                <a:cs typeface="+mn-cs"/>
              </a:rPr>
              <a:t> The industry was pushing for a number. It’s our thought that culverts with a span 60” and under would be okay.</a:t>
            </a:r>
          </a:p>
          <a:p>
            <a:r>
              <a:rPr lang="en-US" sz="1200" b="0" i="0" kern="1200" dirty="0">
                <a:solidFill>
                  <a:schemeClr val="tx1"/>
                </a:solidFill>
                <a:effectLst/>
                <a:latin typeface="+mn-lt"/>
                <a:ea typeface="+mn-ea"/>
                <a:cs typeface="+mn-cs"/>
              </a:rPr>
              <a:t>6.      </a:t>
            </a:r>
            <a:r>
              <a:rPr lang="en-US" sz="1200" b="0" i="0" u="sng" kern="1200" dirty="0">
                <a:solidFill>
                  <a:schemeClr val="tx1"/>
                </a:solidFill>
                <a:effectLst/>
                <a:latin typeface="+mn-lt"/>
                <a:ea typeface="+mn-ea"/>
                <a:cs typeface="+mn-cs"/>
              </a:rPr>
              <a:t>Load Rating culverts</a:t>
            </a:r>
            <a:r>
              <a:rPr lang="en-US" sz="1200" b="0" i="0" kern="1200" dirty="0">
                <a:solidFill>
                  <a:schemeClr val="tx1"/>
                </a:solidFill>
                <a:effectLst/>
                <a:latin typeface="+mn-lt"/>
                <a:ea typeface="+mn-ea"/>
                <a:cs typeface="+mn-cs"/>
              </a:rPr>
              <a:t>: The county can still load rate culverts and post them if the weight the culvert will safely carry is less than a legal load for the road.</a:t>
            </a:r>
          </a:p>
          <a:p>
            <a:r>
              <a:rPr lang="en-US" sz="1200" b="0" i="0" kern="1200" dirty="0">
                <a:solidFill>
                  <a:schemeClr val="tx1"/>
                </a:solidFill>
                <a:effectLst/>
                <a:latin typeface="+mn-lt"/>
                <a:ea typeface="+mn-ea"/>
                <a:cs typeface="+mn-cs"/>
              </a:rPr>
              <a:t>7.      </a:t>
            </a:r>
            <a:r>
              <a:rPr lang="en-US" sz="1200" b="0" i="0" u="sng" kern="1200" dirty="0">
                <a:solidFill>
                  <a:schemeClr val="tx1"/>
                </a:solidFill>
                <a:effectLst/>
                <a:latin typeface="+mn-lt"/>
                <a:ea typeface="+mn-ea"/>
                <a:cs typeface="+mn-cs"/>
              </a:rPr>
              <a:t>The county can still weight restrict county roads</a:t>
            </a:r>
            <a:r>
              <a:rPr lang="en-US" sz="1200" b="0" i="0" kern="1200" dirty="0">
                <a:solidFill>
                  <a:schemeClr val="tx1"/>
                </a:solidFill>
                <a:effectLst/>
                <a:latin typeface="+mn-lt"/>
                <a:ea typeface="+mn-ea"/>
                <a:cs typeface="+mn-cs"/>
              </a:rPr>
              <a:t> using statute 60-681. Any road or bridge that is weight restricted by the county under this statute supersedes any exceptions allowed in statute on ag implements of husbandry.</a:t>
            </a:r>
          </a:p>
          <a:p>
            <a:r>
              <a:rPr lang="en-US" sz="1200" b="0" i="0" kern="1200" dirty="0">
                <a:solidFill>
                  <a:schemeClr val="tx1"/>
                </a:solidFill>
                <a:effectLst/>
                <a:latin typeface="+mn-lt"/>
                <a:ea typeface="+mn-ea"/>
                <a:cs typeface="+mn-cs"/>
              </a:rPr>
              <a:t>8.      </a:t>
            </a:r>
            <a:r>
              <a:rPr lang="en-US" sz="1200" b="0" i="0" u="sng" kern="1200" dirty="0">
                <a:solidFill>
                  <a:schemeClr val="tx1"/>
                </a:solidFill>
                <a:effectLst/>
                <a:latin typeface="+mn-lt"/>
                <a:ea typeface="+mn-ea"/>
                <a:cs typeface="+mn-cs"/>
              </a:rPr>
              <a:t>What is a Bridge:</a:t>
            </a:r>
            <a:r>
              <a:rPr lang="en-US" sz="1200" b="0" i="0" kern="1200" dirty="0">
                <a:solidFill>
                  <a:schemeClr val="tx1"/>
                </a:solidFill>
                <a:effectLst/>
                <a:latin typeface="+mn-lt"/>
                <a:ea typeface="+mn-ea"/>
                <a:cs typeface="+mn-cs"/>
              </a:rPr>
              <a:t> We only addressed culverts since the old statute would not allow any ag implement of husbandry to be exempt from weights in statute if they crossed a culvert.</a:t>
            </a:r>
          </a:p>
          <a:p>
            <a:r>
              <a:rPr lang="en-US" sz="1200" b="0" i="0" kern="1200" dirty="0">
                <a:solidFill>
                  <a:schemeClr val="tx1"/>
                </a:solidFill>
                <a:effectLst/>
                <a:latin typeface="+mn-lt"/>
                <a:ea typeface="+mn-ea"/>
                <a:cs typeface="+mn-cs"/>
              </a:rPr>
              <a:t>9.      </a:t>
            </a:r>
            <a:r>
              <a:rPr lang="en-US" sz="1200" b="0" i="0" u="sng" kern="1200" dirty="0">
                <a:solidFill>
                  <a:schemeClr val="tx1"/>
                </a:solidFill>
                <a:effectLst/>
                <a:latin typeface="+mn-lt"/>
                <a:ea typeface="+mn-ea"/>
                <a:cs typeface="+mn-cs"/>
              </a:rPr>
              <a:t>The county has to be diligent in posting bridges.</a:t>
            </a:r>
            <a:r>
              <a:rPr lang="en-US" sz="1200" b="0" i="0" kern="1200" dirty="0">
                <a:solidFill>
                  <a:schemeClr val="tx1"/>
                </a:solidFill>
                <a:effectLst/>
                <a:latin typeface="+mn-lt"/>
                <a:ea typeface="+mn-ea"/>
                <a:cs typeface="+mn-cs"/>
              </a:rPr>
              <a:t> That is why an improperly posted bridge or bridge missing posting signs is a significant finding per NBIS.</a:t>
            </a:r>
          </a:p>
          <a:p>
            <a:r>
              <a:rPr lang="en-US" sz="1200" b="0" i="0" kern="1200" dirty="0">
                <a:solidFill>
                  <a:schemeClr val="tx1"/>
                </a:solidFill>
                <a:effectLst/>
                <a:latin typeface="+mn-lt"/>
                <a:ea typeface="+mn-ea"/>
                <a:cs typeface="+mn-cs"/>
              </a:rPr>
              <a:t>10.  </a:t>
            </a:r>
            <a:r>
              <a:rPr lang="en-US" sz="1200" b="0" i="0" u="sng" kern="1200" dirty="0">
                <a:solidFill>
                  <a:schemeClr val="tx1"/>
                </a:solidFill>
                <a:effectLst/>
                <a:latin typeface="+mn-lt"/>
                <a:ea typeface="+mn-ea"/>
                <a:cs typeface="+mn-cs"/>
              </a:rPr>
              <a:t>NDOT Permit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Trucks: I believe farmers still have to get an overweight permit for trucks to carry 115% of a legal load when transporting crops from field to market. Some might haul crops from bins to market, but I believe the exemption is only allowed field to market.</a:t>
            </a:r>
          </a:p>
          <a:p>
            <a:r>
              <a:rPr lang="en-US" sz="1200" b="0" i="0" kern="1200" dirty="0">
                <a:solidFill>
                  <a:schemeClr val="tx1"/>
                </a:solidFill>
                <a:effectLst/>
                <a:latin typeface="+mn-lt"/>
                <a:ea typeface="+mn-ea"/>
                <a:cs typeface="+mn-cs"/>
              </a:rPr>
              <a:t>b.      Ag Implements of Husbandry don’t have to get a permit.</a:t>
            </a:r>
          </a:p>
          <a:p>
            <a:r>
              <a:rPr lang="en-US" sz="1200" b="0" i="0" kern="1200" dirty="0">
                <a:solidFill>
                  <a:schemeClr val="tx1"/>
                </a:solidFill>
                <a:effectLst/>
                <a:latin typeface="+mn-lt"/>
                <a:ea typeface="+mn-ea"/>
                <a:cs typeface="+mn-cs"/>
              </a:rPr>
              <a:t>11.  </a:t>
            </a:r>
            <a:r>
              <a:rPr lang="en-US" sz="1200" b="0" i="0" u="sng" kern="1200" dirty="0">
                <a:solidFill>
                  <a:schemeClr val="tx1"/>
                </a:solidFill>
                <a:effectLst/>
                <a:latin typeface="+mn-lt"/>
                <a:ea typeface="+mn-ea"/>
                <a:cs typeface="+mn-cs"/>
              </a:rPr>
              <a:t>Liability and Responsibility</a:t>
            </a:r>
            <a:r>
              <a:rPr lang="en-US" sz="1200" b="0" i="0" kern="1200" dirty="0">
                <a:solidFill>
                  <a:schemeClr val="tx1"/>
                </a:solidFill>
                <a:effectLst/>
                <a:latin typeface="+mn-lt"/>
                <a:ea typeface="+mn-ea"/>
                <a:cs typeface="+mn-cs"/>
              </a:rPr>
              <a:t>: The old statute required the County Highway Superintendent to post a sign on each and every bridge with the weight it would safely carry. Then if a sign was not posted, such as on a bridge that can carry a legal load (same as road), the county would still be liable. It’s messy in statute, but I believe the county’s liability was reduced with the statute changes.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Bottom line, County’s will have to watch how the change impacts roads and bridges, because exempting Ag Implements of Husbandry could have a pretty large and negative impact on county roads and bridges.</a:t>
            </a:r>
          </a:p>
          <a:p>
            <a:r>
              <a:rPr lang="en-US" sz="1200" b="0" i="0" kern="1200" dirty="0">
                <a:solidFill>
                  <a:schemeClr val="tx1"/>
                </a:solidFill>
                <a:effectLst/>
                <a:latin typeface="+mn-lt"/>
                <a:ea typeface="+mn-ea"/>
                <a:cs typeface="+mn-cs"/>
              </a:rPr>
              <a:t> </a:t>
            </a:r>
          </a:p>
          <a:p>
            <a:r>
              <a:rPr lang="en-US" sz="1200" b="0" i="1" kern="1200" dirty="0">
                <a:solidFill>
                  <a:schemeClr val="tx1"/>
                </a:solidFill>
                <a:effectLst/>
                <a:latin typeface="+mn-lt"/>
                <a:ea typeface="+mn-ea"/>
                <a:cs typeface="+mn-cs"/>
              </a:rPr>
              <a:t>Steve Riehle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Hall County Engineer/Highway Superintendent</a:t>
            </a:r>
          </a:p>
          <a:p>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60-6,383. Implement of husbandry; weight and load limitations; operation restrictions.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An implement of husbandry being operated on any highway of this state, except the National System of Interstate and Defense Highways, shall be exempt from the weight and load limitations of subsections (2), (3), and (4) of section 60-6,294 but shall be subject to any ordinances or resolutions enacted by local authorities pursuant to section 60-681.</a:t>
            </a:r>
          </a:p>
          <a:p>
            <a:r>
              <a:rPr lang="en-US" sz="1200" b="0" i="0" kern="1200" dirty="0">
                <a:solidFill>
                  <a:schemeClr val="tx1"/>
                </a:solidFill>
                <a:effectLst/>
                <a:latin typeface="+mn-lt"/>
                <a:ea typeface="+mn-ea"/>
                <a:cs typeface="+mn-cs"/>
              </a:rPr>
              <a:t>(2) An implement of husbandry being operated on any highway of this state shall not cross any culvert with a span of more than sixty inches or any bridge if the vehicle axle, axle groupings, or gross weight exceeds the limits established in subsections (2), (3), and (4) of section 60-6,294 or weight limits established by bridge postings.</a:t>
            </a:r>
          </a:p>
          <a:p>
            <a:r>
              <a:rPr lang="en-US" sz="1200" b="0" i="0" kern="1200" dirty="0">
                <a:solidFill>
                  <a:schemeClr val="tx1"/>
                </a:solidFill>
                <a:effectLst/>
                <a:latin typeface="+mn-lt"/>
                <a:ea typeface="+mn-ea"/>
                <a:cs typeface="+mn-cs"/>
              </a:rPr>
              <a:t>(3) For purposes of this section, an implement of husbandry includes (a) a farm tractor with or without a towed farm implement, (b) a self-propelled farm implement, (c) self-propelled equipment designed and used exclusively to carry and apply fertilizer, chemicals, or related products to agricultural soil or crops, (d) an agricultural floater-spreader implement as defined in section 60-303, (e) a fertilizer spreader, nurse tank, or truck permanently mounted with a spreader used for spreading or injecting water, dust, or liquid fertilizers or agricultural chemicals, (f) a truck mounted with a spreader used or manufactured to spread or inject animal manure, and (g) a mixer-feed truck owned and used by a livestock-raising operation designed for and used for the feeding of livestock.</a:t>
            </a:r>
          </a:p>
          <a:p>
            <a:r>
              <a:rPr lang="en-US" sz="1200" b="1" i="0" kern="1200" dirty="0">
                <a:solidFill>
                  <a:schemeClr val="tx1"/>
                </a:solidFill>
                <a:effectLst/>
                <a:latin typeface="+mn-lt"/>
                <a:ea typeface="+mn-ea"/>
                <a:cs typeface="+mn-cs"/>
              </a:rPr>
              <a:t>Source:</a:t>
            </a:r>
            <a:r>
              <a:rPr lang="en-US" sz="1200" b="0" i="0" kern="1200" dirty="0">
                <a:solidFill>
                  <a:schemeClr val="tx1"/>
                </a:solidFill>
                <a:effectLst/>
                <a:latin typeface="+mn-lt"/>
                <a:ea typeface="+mn-ea"/>
                <a:cs typeface="+mn-cs"/>
              </a:rPr>
              <a:t> Laws 2016, LB977, § 22; Laws 2018, LB310, § 3.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Effective Date: July 19, 2018</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39-1411.</a:t>
            </a:r>
          </a:p>
          <a:p>
            <a:r>
              <a:rPr lang="en-US" sz="1200" b="0" i="0" kern="1200" dirty="0">
                <a:solidFill>
                  <a:schemeClr val="tx1"/>
                </a:solidFill>
                <a:effectLst/>
                <a:latin typeface="+mn-lt"/>
                <a:ea typeface="+mn-ea"/>
                <a:cs typeface="+mn-cs"/>
              </a:rPr>
              <a:t>Road and bridge records, who must keep; carrying capacity posted on bridges.</a:t>
            </a:r>
          </a:p>
          <a:p>
            <a:r>
              <a:rPr lang="en-US" sz="1200" b="0" i="0" kern="1200" dirty="0">
                <a:solidFill>
                  <a:schemeClr val="tx1"/>
                </a:solidFill>
                <a:effectLst/>
                <a:latin typeface="+mn-lt"/>
                <a:ea typeface="+mn-ea"/>
                <a:cs typeface="+mn-cs"/>
              </a:rPr>
              <a:t>The county highway superintendent or some other qualified person designated by the county board shall keep in his or her office a road record which shall include a record of the proceedings in regard to the laying out, establishing, changing, or discontinuing of all roads in the county hereafter established, changed, or discontinued, and a record of the cost and maintenance of all such roads. Such person shall record in the bridge record a record of all county bridges and culverts showing number, location, and description of each, and a record of the cost of construction and maintenance of all such bridges and culverts. If the carrying capacity or weight limit of any bridge is less than the limits set forth in subsections (2), (3), and (4) of section </a:t>
            </a:r>
            <a:r>
              <a:rPr lang="en-US" sz="1200" b="0" i="0" u="none" strike="noStrike" kern="1200" dirty="0">
                <a:solidFill>
                  <a:schemeClr val="tx1"/>
                </a:solidFill>
                <a:effectLst/>
                <a:latin typeface="+mn-lt"/>
                <a:ea typeface="+mn-ea"/>
                <a:cs typeface="+mn-cs"/>
                <a:hlinkClick r:id="rId5"/>
              </a:rPr>
              <a:t>60-6,294</a:t>
            </a:r>
            <a:r>
              <a:rPr lang="en-US" sz="1200" b="0" i="0" kern="1200" dirty="0">
                <a:solidFill>
                  <a:schemeClr val="tx1"/>
                </a:solidFill>
                <a:effectLst/>
                <a:latin typeface="+mn-lt"/>
                <a:ea typeface="+mn-ea"/>
                <a:cs typeface="+mn-cs"/>
              </a:rPr>
              <a:t>, the county shall cause to be firmly posted or attached upon such bridge in a conspicuous place at each end thereof a board or metal sign showing the carrying capacity or weight which the bridge will safely carry or bear.</a:t>
            </a:r>
          </a:p>
          <a:p>
            <a:r>
              <a:rPr lang="en-US" sz="1200" b="0" i="0" kern="1200" dirty="0">
                <a:solidFill>
                  <a:schemeClr val="tx1"/>
                </a:solidFill>
                <a:effectLst/>
                <a:latin typeface="+mn-lt"/>
                <a:ea typeface="+mn-ea"/>
                <a:cs typeface="+mn-cs"/>
              </a:rPr>
              <a:t>Source</a:t>
            </a:r>
          </a:p>
          <a:p>
            <a:r>
              <a:rPr lang="en-US" sz="1200" b="0" i="0" kern="1200" dirty="0">
                <a:solidFill>
                  <a:schemeClr val="tx1"/>
                </a:solidFill>
                <a:effectLst/>
                <a:latin typeface="+mn-lt"/>
                <a:ea typeface="+mn-ea"/>
                <a:cs typeface="+mn-cs"/>
              </a:rPr>
              <a:t>Laws 1957, c. 155, art. I, § 11, p. 511;</a:t>
            </a:r>
          </a:p>
          <a:p>
            <a:r>
              <a:rPr lang="en-US" sz="1200" b="0" i="0" u="none" strike="noStrike" kern="1200" dirty="0">
                <a:solidFill>
                  <a:schemeClr val="tx1"/>
                </a:solidFill>
                <a:effectLst/>
                <a:latin typeface="+mn-lt"/>
                <a:ea typeface="+mn-ea"/>
                <a:cs typeface="+mn-cs"/>
                <a:hlinkClick r:id="rId6"/>
              </a:rPr>
              <a:t>Laws 2018, LB310, § 1.</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Effective Date: July 19, 2018</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39-1412.</a:t>
            </a:r>
          </a:p>
          <a:p>
            <a:r>
              <a:rPr lang="en-US" sz="1200" b="0" i="0" kern="1200" dirty="0">
                <a:solidFill>
                  <a:schemeClr val="tx1"/>
                </a:solidFill>
                <a:effectLst/>
                <a:latin typeface="+mn-lt"/>
                <a:ea typeface="+mn-ea"/>
                <a:cs typeface="+mn-cs"/>
              </a:rPr>
              <a:t>County bridges; loads exceeding limits or posted capacity; no damage recovery; violation; penalty.</a:t>
            </a:r>
          </a:p>
          <a:p>
            <a:r>
              <a:rPr lang="en-US" sz="1200" b="0" i="0" kern="1200" dirty="0">
                <a:solidFill>
                  <a:schemeClr val="tx1"/>
                </a:solidFill>
                <a:effectLst/>
                <a:latin typeface="+mn-lt"/>
                <a:ea typeface="+mn-ea"/>
                <a:cs typeface="+mn-cs"/>
              </a:rPr>
              <a:t>(1) No person shall drive across or go upon any county bridge with a greater weight than the limits set forth in subsections (2), (3), and (4) of section </a:t>
            </a:r>
            <a:r>
              <a:rPr lang="en-US" sz="1200" b="0" i="0" u="none" strike="noStrike" kern="1200" dirty="0">
                <a:solidFill>
                  <a:schemeClr val="tx1"/>
                </a:solidFill>
                <a:effectLst/>
                <a:latin typeface="+mn-lt"/>
                <a:ea typeface="+mn-ea"/>
                <a:cs typeface="+mn-cs"/>
                <a:hlinkClick r:id="rId5"/>
              </a:rPr>
              <a:t>60-6,294</a:t>
            </a:r>
            <a:r>
              <a:rPr lang="en-US" sz="1200" b="0" i="0" kern="1200" dirty="0">
                <a:solidFill>
                  <a:schemeClr val="tx1"/>
                </a:solidFill>
                <a:effectLst/>
                <a:latin typeface="+mn-lt"/>
                <a:ea typeface="+mn-ea"/>
                <a:cs typeface="+mn-cs"/>
              </a:rPr>
              <a:t> or the carrying capacity or weight posted or attached pursuant to section </a:t>
            </a:r>
            <a:r>
              <a:rPr lang="en-US" sz="1200" b="0" i="0" u="none" strike="noStrike" kern="1200" dirty="0">
                <a:solidFill>
                  <a:schemeClr val="tx1"/>
                </a:solidFill>
                <a:effectLst/>
                <a:latin typeface="+mn-lt"/>
                <a:ea typeface="+mn-ea"/>
                <a:cs typeface="+mn-cs"/>
                <a:hlinkClick r:id="rId7"/>
              </a:rPr>
              <a:t>39-1411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 person who violates this section shall recover no damages from the county for any accident or injury which may happen to him or her upon such bridge because of damage to or the failure of such bridge caused by such violation.</a:t>
            </a:r>
          </a:p>
          <a:p>
            <a:r>
              <a:rPr lang="en-US" sz="1200" b="0" i="0" kern="1200" dirty="0">
                <a:solidFill>
                  <a:schemeClr val="tx1"/>
                </a:solidFill>
                <a:effectLst/>
                <a:latin typeface="+mn-lt"/>
                <a:ea typeface="+mn-ea"/>
                <a:cs typeface="+mn-cs"/>
              </a:rPr>
              <a:t>(3) A person who violates this section shall be guilty of a Class III misdemeanor.</a:t>
            </a:r>
          </a:p>
          <a:p>
            <a:r>
              <a:rPr lang="en-US" sz="1200" b="0" i="0" kern="1200" dirty="0">
                <a:solidFill>
                  <a:schemeClr val="tx1"/>
                </a:solidFill>
                <a:effectLst/>
                <a:latin typeface="+mn-lt"/>
                <a:ea typeface="+mn-ea"/>
                <a:cs typeface="+mn-cs"/>
              </a:rPr>
              <a:t>Source</a:t>
            </a:r>
          </a:p>
          <a:p>
            <a:r>
              <a:rPr lang="en-US" sz="1200" b="0" i="0" kern="1200" dirty="0">
                <a:solidFill>
                  <a:schemeClr val="tx1"/>
                </a:solidFill>
                <a:effectLst/>
                <a:latin typeface="+mn-lt"/>
                <a:ea typeface="+mn-ea"/>
                <a:cs typeface="+mn-cs"/>
              </a:rPr>
              <a:t>Laws 1957, c. 155, art. I, § 12, p. 512;</a:t>
            </a:r>
          </a:p>
          <a:p>
            <a:r>
              <a:rPr lang="en-US" sz="1200" b="0" i="0" kern="1200" dirty="0">
                <a:solidFill>
                  <a:schemeClr val="tx1"/>
                </a:solidFill>
                <a:effectLst/>
                <a:latin typeface="+mn-lt"/>
                <a:ea typeface="+mn-ea"/>
                <a:cs typeface="+mn-cs"/>
              </a:rPr>
              <a:t>Laws 1977, LB 40, § 214;</a:t>
            </a:r>
          </a:p>
          <a:p>
            <a:r>
              <a:rPr lang="en-US" sz="1200" b="0" i="0" u="none" strike="noStrike" kern="1200" dirty="0">
                <a:solidFill>
                  <a:schemeClr val="tx1"/>
                </a:solidFill>
                <a:effectLst/>
                <a:latin typeface="+mn-lt"/>
                <a:ea typeface="+mn-ea"/>
                <a:cs typeface="+mn-cs"/>
                <a:hlinkClick r:id="rId6"/>
              </a:rPr>
              <a:t>Laws 2018, LB310, § 2.</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Effective Date: July 19, 2018</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60-681.</a:t>
            </a:r>
          </a:p>
          <a:p>
            <a:r>
              <a:rPr lang="en-US" sz="1200" b="0" i="0" kern="1200" dirty="0">
                <a:solidFill>
                  <a:schemeClr val="tx1"/>
                </a:solidFill>
                <a:effectLst/>
                <a:latin typeface="+mn-lt"/>
                <a:ea typeface="+mn-ea"/>
                <a:cs typeface="+mn-cs"/>
              </a:rPr>
              <a:t>Highways, travel on; regulation by local authorities; when authorized; signs.</a:t>
            </a:r>
          </a:p>
          <a:p>
            <a:r>
              <a:rPr lang="en-US" sz="1200" b="0" i="0" kern="1200" dirty="0">
                <a:solidFill>
                  <a:schemeClr val="tx1"/>
                </a:solidFill>
                <a:effectLst/>
                <a:latin typeface="+mn-lt"/>
                <a:ea typeface="+mn-ea"/>
                <a:cs typeface="+mn-cs"/>
              </a:rPr>
              <a:t>Local authorities may by ordinance or resolution prohibit the operation of vehicles upon any highway or impose restrictions as to the weight of vehicles, for a total period not to exceed one hundred eighty days in any one calendar year, when operated upon any highway under the jurisdiction of and for the maintenance of which such local authorities are responsible whenever any such highway by reason of deterioration, rain, snow, or other climatic condition will be seriously damaged or destroyed unless the use of vehicles thereon is prohibited or the permissible weight thereof reduced. Such local authorities enacting any such ordinance or resolution shall erect or cause to be erected and maintained signs designating the provisions of the ordinance or resolution at each end of that portion of any highway affected thereby, and the ordinance or resolution shall not be effective until such signs are erected and maintained.</a:t>
            </a:r>
          </a:p>
          <a:p>
            <a:r>
              <a:rPr lang="en-US" sz="1200" b="0" i="0" kern="1200" dirty="0">
                <a:solidFill>
                  <a:schemeClr val="tx1"/>
                </a:solidFill>
                <a:effectLst/>
                <a:latin typeface="+mn-lt"/>
                <a:ea typeface="+mn-ea"/>
                <a:cs typeface="+mn-cs"/>
              </a:rPr>
              <a:t>Local authorities may also, by ordinance or resolution, prohibit the operation of trucks or other commercial vehicles or impose limitations as to the weight thereof on designated highways, which prohibitions and limitations shall be designated by appropriate signs placed on such highways.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10FC0B-6082-4DFF-8909-DDAEBF27903F}" type="slidenum">
              <a:rPr lang="en-US" smtClean="0"/>
              <a:t>21</a:t>
            </a:fld>
            <a:endParaRPr lang="en-US"/>
          </a:p>
        </p:txBody>
      </p:sp>
    </p:spTree>
    <p:extLst>
      <p:ext uri="{BB962C8B-B14F-4D97-AF65-F5344CB8AC3E}">
        <p14:creationId xmlns:p14="http://schemas.microsoft.com/office/powerpoint/2010/main" val="373090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60-681.</a:t>
            </a:r>
          </a:p>
          <a:p>
            <a:r>
              <a:rPr lang="en-US" sz="1200" b="0" i="0" kern="1200" dirty="0">
                <a:solidFill>
                  <a:schemeClr val="tx1"/>
                </a:solidFill>
                <a:effectLst/>
                <a:latin typeface="+mn-lt"/>
                <a:ea typeface="+mn-ea"/>
                <a:cs typeface="+mn-cs"/>
              </a:rPr>
              <a:t>Highways, travel on; regulation by local authorities; when authorized; signs.</a:t>
            </a:r>
          </a:p>
          <a:p>
            <a:r>
              <a:rPr lang="en-US" sz="1200" b="0" i="0" kern="1200" dirty="0">
                <a:solidFill>
                  <a:schemeClr val="tx1"/>
                </a:solidFill>
                <a:effectLst/>
                <a:latin typeface="+mn-lt"/>
                <a:ea typeface="+mn-ea"/>
                <a:cs typeface="+mn-cs"/>
              </a:rPr>
              <a:t>Local authorities may by ordinance or resolution prohibit the operation of vehicles upon any highway or impose restrictions as to the weight of vehicles, for a total period not to exceed one hundred eighty days in any one calendar year, when operated upon any highway under the jurisdiction of and for the maintenance of which such local authorities are responsible whenever any such highway by reason of deterioration, rain, snow, or other climatic condition will be seriously damaged or destroyed unless the use of vehicles thereon is prohibited or the permissible weight thereof reduced. Such local authorities enacting any such ordinance or resolution shall erect or cause to be erected and maintained signs designating the provisions of the ordinance or resolution at each end of that portion of any highway affected thereby, and the ordinance or resolution shall not be effective until such signs are erected and maintained.</a:t>
            </a:r>
          </a:p>
          <a:p>
            <a:r>
              <a:rPr lang="en-US" sz="1200" b="0" i="0" kern="1200" dirty="0">
                <a:solidFill>
                  <a:schemeClr val="tx1"/>
                </a:solidFill>
                <a:effectLst/>
                <a:latin typeface="+mn-lt"/>
                <a:ea typeface="+mn-ea"/>
                <a:cs typeface="+mn-cs"/>
              </a:rPr>
              <a:t>Local authorities may also, by ordinance or resolution, prohibit the operation of trucks or other commercial vehicles or impose limitations as to the weight thereof on designated highways, which prohibitions and limitations shall be designated by appropriate signs placed on such highways.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10FC0B-6082-4DFF-8909-DDAEBF27903F}" type="slidenum">
              <a:rPr lang="en-US" smtClean="0"/>
              <a:t>22</a:t>
            </a:fld>
            <a:endParaRPr lang="en-US"/>
          </a:p>
        </p:txBody>
      </p:sp>
    </p:spTree>
    <p:extLst>
      <p:ext uri="{BB962C8B-B14F-4D97-AF65-F5344CB8AC3E}">
        <p14:creationId xmlns:p14="http://schemas.microsoft.com/office/powerpoint/2010/main" val="1393256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4/23/2021 Updated – as recommended by Kent Miller per his email to LeMoyne Schulz dated 4/20/2021 at 10:34 a.m.   </a:t>
            </a:r>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23</a:t>
            </a:fld>
            <a:endParaRPr lang="en-US"/>
          </a:p>
        </p:txBody>
      </p:sp>
    </p:spTree>
    <p:extLst>
      <p:ext uri="{BB962C8B-B14F-4D97-AF65-F5344CB8AC3E}">
        <p14:creationId xmlns:p14="http://schemas.microsoft.com/office/powerpoint/2010/main" val="380580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7/28/2023 Deleted the “+/-” in the topmost point and added the note some cases may be allowed up to 48 months</a:t>
            </a:r>
          </a:p>
          <a:p>
            <a:r>
              <a:rPr lang="en-US" i="1" dirty="0"/>
              <a:t>8/13/2021 Added slide to help remember deadlines</a:t>
            </a:r>
          </a:p>
          <a:p>
            <a:endParaRPr lang="en-US" dirty="0"/>
          </a:p>
        </p:txBody>
      </p:sp>
      <p:sp>
        <p:nvSpPr>
          <p:cNvPr id="4" name="Slide Number Placeholder 3"/>
          <p:cNvSpPr>
            <a:spLocks noGrp="1"/>
          </p:cNvSpPr>
          <p:nvPr>
            <p:ph type="sldNum" sz="quarter" idx="10"/>
          </p:nvPr>
        </p:nvSpPr>
        <p:spPr/>
        <p:txBody>
          <a:bodyPr/>
          <a:lstStyle/>
          <a:p>
            <a:fld id="{4ADE4E09-0C6A-498C-860B-86A5777787F9}" type="slidenum">
              <a:rPr lang="en-US" smtClean="0"/>
              <a:t>25</a:t>
            </a:fld>
            <a:endParaRPr lang="en-US"/>
          </a:p>
        </p:txBody>
      </p:sp>
    </p:spTree>
    <p:extLst>
      <p:ext uri="{BB962C8B-B14F-4D97-AF65-F5344CB8AC3E}">
        <p14:creationId xmlns:p14="http://schemas.microsoft.com/office/powerpoint/2010/main" val="425529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4/28/2021 Updated slide to emphasize toward the beginning of the presentation that the NBIS requires all BRIDGES to be inspected and documented on a regular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NDOT manages the NBIS system in Nebraska.   More about that later.</a:t>
            </a:r>
          </a:p>
          <a:p>
            <a:endParaRPr lang="en-US" dirty="0"/>
          </a:p>
        </p:txBody>
      </p:sp>
      <p:sp>
        <p:nvSpPr>
          <p:cNvPr id="4" name="Slide Number Placeholder 3"/>
          <p:cNvSpPr>
            <a:spLocks noGrp="1"/>
          </p:cNvSpPr>
          <p:nvPr>
            <p:ph type="sldNum" sz="quarter" idx="10"/>
          </p:nvPr>
        </p:nvSpPr>
        <p:spPr/>
        <p:txBody>
          <a:bodyPr/>
          <a:lstStyle/>
          <a:p>
            <a:fld id="{B810FC0B-6082-4DFF-8909-DDAEBF27903F}" type="slidenum">
              <a:rPr lang="en-US" smtClean="0"/>
              <a:t>3</a:t>
            </a:fld>
            <a:endParaRPr lang="en-US"/>
          </a:p>
        </p:txBody>
      </p:sp>
    </p:spTree>
    <p:extLst>
      <p:ext uri="{BB962C8B-B14F-4D97-AF65-F5344CB8AC3E}">
        <p14:creationId xmlns:p14="http://schemas.microsoft.com/office/powerpoint/2010/main" val="93005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 describe to audience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57BBC-C735-7240-902C-9D7483B2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4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added 428 NAC 2 citation</a:t>
            </a:r>
          </a:p>
          <a:p>
            <a:r>
              <a:rPr lang="en-US" i="1" dirty="0"/>
              <a:t>4/28/2021 Updated.  Added “National and State Definition of Bridge – by Sketches” on the slide to emphasize that State law agrees with National law on the definition of BRIDGE.  </a:t>
            </a:r>
          </a:p>
          <a:p>
            <a:endParaRPr lang="en-US" dirty="0"/>
          </a:p>
          <a:p>
            <a:r>
              <a:rPr lang="en-US" dirty="0"/>
              <a:t>According to the definition of a BRIDGE, it can be a</a:t>
            </a:r>
          </a:p>
          <a:p>
            <a:pPr marL="171450" indent="-171450">
              <a:buFont typeface="Arial" panose="020B0604020202020204" pitchFamily="34" charset="0"/>
              <a:buChar char="•"/>
            </a:pPr>
            <a:r>
              <a:rPr lang="en-US" b="1" dirty="0"/>
              <a:t>bridge</a:t>
            </a:r>
          </a:p>
          <a:p>
            <a:pPr marL="171450" indent="-171450">
              <a:buFont typeface="Arial" panose="020B0604020202020204" pitchFamily="34" charset="0"/>
              <a:buChar char="•"/>
            </a:pPr>
            <a:r>
              <a:rPr lang="en-US" b="1" dirty="0"/>
              <a:t>culvert</a:t>
            </a:r>
            <a:r>
              <a:rPr lang="en-US" dirty="0"/>
              <a:t> (buried or non-buried)</a:t>
            </a:r>
          </a:p>
          <a:p>
            <a:pPr marL="171450" indent="-171450">
              <a:buFont typeface="Arial" panose="020B0604020202020204" pitchFamily="34" charset="0"/>
              <a:buChar char="•"/>
            </a:pPr>
            <a:r>
              <a:rPr lang="en-US" b="1" dirty="0"/>
              <a:t>a series of pipes</a:t>
            </a:r>
          </a:p>
          <a:p>
            <a:r>
              <a:rPr lang="en-US" dirty="0"/>
              <a:t>if it has an opening of </a:t>
            </a:r>
            <a:r>
              <a:rPr lang="en-US" u="sng" dirty="0"/>
              <a:t>more than 20 feet along the center of the roadway</a:t>
            </a:r>
            <a:r>
              <a:rPr lang="en-US" dirty="0"/>
              <a:t>.  </a:t>
            </a:r>
          </a:p>
          <a:p>
            <a:endParaRPr lang="en-US" dirty="0"/>
          </a:p>
          <a:p>
            <a:r>
              <a:rPr lang="en-US" dirty="0"/>
              <a:t>See 428 NAC 2 page 44 for definitions of the above.  Those definitions also include </a:t>
            </a:r>
            <a:r>
              <a:rPr lang="en-US" b="1" dirty="0"/>
              <a:t>low water stream crossing </a:t>
            </a:r>
            <a:r>
              <a:rPr lang="en-US" dirty="0"/>
              <a:t>(which could be a series of pipes) and </a:t>
            </a:r>
            <a:r>
              <a:rPr lang="en-US" b="1" dirty="0"/>
              <a:t>ford</a:t>
            </a:r>
            <a:r>
              <a:rPr lang="en-US" dirty="0"/>
              <a:t>.</a:t>
            </a:r>
          </a:p>
        </p:txBody>
      </p:sp>
      <p:sp>
        <p:nvSpPr>
          <p:cNvPr id="4" name="Slide Number Placeholder 3"/>
          <p:cNvSpPr>
            <a:spLocks noGrp="1"/>
          </p:cNvSpPr>
          <p:nvPr>
            <p:ph type="sldNum" sz="quarter" idx="5"/>
          </p:nvPr>
        </p:nvSpPr>
        <p:spPr/>
        <p:txBody>
          <a:bodyPr/>
          <a:lstStyle/>
          <a:p>
            <a:fld id="{B810FC0B-6082-4DFF-8909-DDAEBF27903F}" type="slidenum">
              <a:rPr lang="en-US" smtClean="0"/>
              <a:t>5</a:t>
            </a:fld>
            <a:endParaRPr lang="en-US"/>
          </a:p>
        </p:txBody>
      </p:sp>
    </p:spTree>
    <p:extLst>
      <p:ext uri="{BB962C8B-B14F-4D97-AF65-F5344CB8AC3E}">
        <p14:creationId xmlns:p14="http://schemas.microsoft.com/office/powerpoint/2010/main" val="324212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Implies that structures and culverts will be able to handle these loads</a:t>
            </a:r>
          </a:p>
          <a:p>
            <a:endParaRPr lang="en-US" dirty="0"/>
          </a:p>
          <a:p>
            <a:r>
              <a:rPr lang="en-US" sz="1200" b="0" i="0" kern="1200" dirty="0">
                <a:solidFill>
                  <a:schemeClr val="tx1"/>
                </a:solidFill>
                <a:effectLst/>
                <a:latin typeface="+mn-lt"/>
                <a:ea typeface="+mn-ea"/>
                <a:cs typeface="+mn-cs"/>
              </a:rPr>
              <a:t>60-6,294.</a:t>
            </a:r>
          </a:p>
          <a:p>
            <a:r>
              <a:rPr lang="en-US" sz="1200" b="0" i="0" kern="1200" dirty="0">
                <a:solidFill>
                  <a:schemeClr val="tx1"/>
                </a:solidFill>
                <a:effectLst/>
                <a:latin typeface="+mn-lt"/>
                <a:ea typeface="+mn-ea"/>
                <a:cs typeface="+mn-cs"/>
              </a:rPr>
              <a:t>Vehicles; weight limit; further restrictions by Department of Transportation, when authorized; axle load; load limit on bridges; overloading; liability.</a:t>
            </a:r>
          </a:p>
          <a:p>
            <a:r>
              <a:rPr lang="en-US" sz="1200" b="0" i="0" kern="1200" dirty="0">
                <a:solidFill>
                  <a:schemeClr val="tx1"/>
                </a:solidFill>
                <a:effectLst/>
                <a:latin typeface="+mn-lt"/>
                <a:ea typeface="+mn-ea"/>
                <a:cs typeface="+mn-cs"/>
              </a:rPr>
              <a:t>(1) Every vehicle, whether operated singly or in a combination of vehicles, and every combination of vehicles shall comply with subsections (2) and (3) of this section except as provided in sections </a:t>
            </a:r>
            <a:r>
              <a:rPr lang="en-US" sz="1200" b="0" i="0" u="none" strike="noStrike" kern="1200" dirty="0">
                <a:solidFill>
                  <a:schemeClr val="tx1"/>
                </a:solidFill>
                <a:effectLst/>
                <a:latin typeface="+mn-lt"/>
                <a:ea typeface="+mn-ea"/>
                <a:cs typeface="+mn-cs"/>
                <a:hlinkClick r:id="rId3"/>
              </a:rPr>
              <a:t>60-6,294.01</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60-6,297</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a:rPr>
              <a:t>60-6,383</a:t>
            </a:r>
            <a:r>
              <a:rPr lang="en-US" sz="1200" b="0" i="0" kern="1200" dirty="0">
                <a:solidFill>
                  <a:schemeClr val="tx1"/>
                </a:solidFill>
                <a:effectLst/>
                <a:latin typeface="+mn-lt"/>
                <a:ea typeface="+mn-ea"/>
                <a:cs typeface="+mn-cs"/>
              </a:rPr>
              <a:t>. The limitations imposed by this section shall be supplemental to all other provisions imposing limitations upon the size and weight of vehicles.</a:t>
            </a:r>
          </a:p>
          <a:p>
            <a:r>
              <a:rPr lang="en-US" sz="1200" b="0" i="0" kern="1200" dirty="0">
                <a:solidFill>
                  <a:schemeClr val="tx1"/>
                </a:solidFill>
                <a:effectLst/>
                <a:latin typeface="+mn-lt"/>
                <a:ea typeface="+mn-ea"/>
                <a:cs typeface="+mn-cs"/>
              </a:rPr>
              <a:t>(2) No wheel of a vehicle or trailer equipped with pneumatic or solid rubber tires shall carry a gross load in excess of ten thousand pounds on any highway nor shall any axle carry a gross load in excess of twenty thousand pounds on any highway. An axle load shall be defined as the total load transmitted to the highway by all wheels the centers of which may be included between two parallel transverse vertical planes forty inches apart extending across the full width of the vehicle.</a:t>
            </a:r>
          </a:p>
          <a:p>
            <a:r>
              <a:rPr lang="en-US" sz="1200" b="0" i="0" kern="1200" dirty="0">
                <a:solidFill>
                  <a:schemeClr val="tx1"/>
                </a:solidFill>
                <a:effectLst/>
                <a:latin typeface="+mn-lt"/>
                <a:ea typeface="+mn-ea"/>
                <a:cs typeface="+mn-cs"/>
              </a:rPr>
              <a:t>(3) No group of two or more consecutive axles shall carry a load in pounds in excess of the value given in the following table corresponding to the distance in feet between the extreme axles of the group, measured longitudinally to the nearest foot, except that the maximum load carried on any group of two or more axles shall not exceed eighty thousand pounds on the National System of Interstate and Defense Highways unless the Director-State Engineer pursuant to section </a:t>
            </a:r>
            <a:r>
              <a:rPr lang="en-US" sz="1200" b="0" i="0" u="none" strike="noStrike" kern="1200" dirty="0">
                <a:solidFill>
                  <a:schemeClr val="tx1"/>
                </a:solidFill>
                <a:effectLst/>
                <a:latin typeface="+mn-lt"/>
                <a:ea typeface="+mn-ea"/>
                <a:cs typeface="+mn-cs"/>
                <a:hlinkClick r:id="rId6"/>
              </a:rPr>
              <a:t>60-6,295</a:t>
            </a:r>
            <a:r>
              <a:rPr lang="en-US" sz="1200" b="0" i="0" kern="1200" dirty="0">
                <a:solidFill>
                  <a:schemeClr val="tx1"/>
                </a:solidFill>
                <a:effectLst/>
                <a:latin typeface="+mn-lt"/>
                <a:ea typeface="+mn-ea"/>
                <a:cs typeface="+mn-cs"/>
              </a:rPr>
              <a:t> authorizes a greater weight.</a:t>
            </a:r>
          </a:p>
          <a:p>
            <a:r>
              <a:rPr lang="en-US" sz="1200" b="0" i="0" kern="1200" dirty="0">
                <a:solidFill>
                  <a:schemeClr val="tx1"/>
                </a:solidFill>
                <a:effectLst/>
                <a:latin typeface="+mn-lt"/>
                <a:ea typeface="+mn-ea"/>
                <a:cs typeface="+mn-cs"/>
              </a:rPr>
              <a:t>Etc.</a:t>
            </a:r>
          </a:p>
          <a:p>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6</a:t>
            </a:fld>
            <a:endParaRPr lang="en-US"/>
          </a:p>
        </p:txBody>
      </p:sp>
    </p:spTree>
    <p:extLst>
      <p:ext uri="{BB962C8B-B14F-4D97-AF65-F5344CB8AC3E}">
        <p14:creationId xmlns:p14="http://schemas.microsoft.com/office/powerpoint/2010/main" val="269742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eliminated animation associated with the main message</a:t>
            </a:r>
          </a:p>
          <a:p>
            <a:r>
              <a:rPr lang="en-US" i="1" dirty="0"/>
              <a:t>4/28/2021 Updated per Zoom call with Babrak Niazi.  Added disclaimer that the requirements of this statute are not managed or regulated by the NBIS or the NDOT.   It is up to each county to do its own load posting! </a:t>
            </a:r>
          </a:p>
          <a:p>
            <a:endParaRPr lang="en-US" dirty="0"/>
          </a:p>
          <a:p>
            <a:r>
              <a:rPr lang="en-US" sz="1200" b="0" i="0" kern="1200" dirty="0">
                <a:solidFill>
                  <a:schemeClr val="tx1"/>
                </a:solidFill>
                <a:effectLst/>
                <a:latin typeface="+mn-lt"/>
                <a:ea typeface="+mn-ea"/>
                <a:cs typeface="+mn-cs"/>
              </a:rPr>
              <a:t>60-6,383.</a:t>
            </a:r>
          </a:p>
          <a:p>
            <a:r>
              <a:rPr lang="en-US" sz="1200" b="0" i="0" kern="1200" dirty="0">
                <a:solidFill>
                  <a:schemeClr val="tx1"/>
                </a:solidFill>
                <a:effectLst/>
                <a:latin typeface="+mn-lt"/>
                <a:ea typeface="+mn-ea"/>
                <a:cs typeface="+mn-cs"/>
              </a:rPr>
              <a:t>Implement of husbandry; weight and load limitations; operation restrictions.</a:t>
            </a:r>
          </a:p>
          <a:p>
            <a:r>
              <a:rPr lang="en-US" sz="1200" b="0" i="0" kern="1200" dirty="0">
                <a:solidFill>
                  <a:schemeClr val="tx1"/>
                </a:solidFill>
                <a:effectLst/>
                <a:latin typeface="+mn-lt"/>
                <a:ea typeface="+mn-ea"/>
                <a:cs typeface="+mn-cs"/>
              </a:rPr>
              <a:t>(1) An implement of husbandry being operated on any highway of this state, except the National System of Interstate and Defense Highways, shall be exempt from the weight and load limitations of subsections (2), (3), and (4) of section </a:t>
            </a:r>
            <a:r>
              <a:rPr lang="en-US" sz="1200" b="0" i="0" u="none" strike="noStrike" kern="1200" dirty="0">
                <a:solidFill>
                  <a:schemeClr val="tx1"/>
                </a:solidFill>
                <a:effectLst/>
                <a:latin typeface="+mn-lt"/>
                <a:ea typeface="+mn-ea"/>
                <a:cs typeface="+mn-cs"/>
                <a:hlinkClick r:id="rId3"/>
              </a:rPr>
              <a:t>60-6,294</a:t>
            </a:r>
            <a:r>
              <a:rPr lang="en-US" sz="1200" b="0" i="0" kern="1200" dirty="0">
                <a:solidFill>
                  <a:schemeClr val="tx1"/>
                </a:solidFill>
                <a:effectLst/>
                <a:latin typeface="+mn-lt"/>
                <a:ea typeface="+mn-ea"/>
                <a:cs typeface="+mn-cs"/>
              </a:rPr>
              <a:t> but shall be subject to any ordinances or resolutions enacted by local authorities pursuant to section </a:t>
            </a:r>
            <a:r>
              <a:rPr lang="en-US" sz="1200" b="0" i="0" u="none" strike="noStrike" kern="1200" dirty="0">
                <a:solidFill>
                  <a:schemeClr val="tx1"/>
                </a:solidFill>
                <a:effectLst/>
                <a:latin typeface="+mn-lt"/>
                <a:ea typeface="+mn-ea"/>
                <a:cs typeface="+mn-cs"/>
                <a:hlinkClick r:id="rId4"/>
              </a:rPr>
              <a:t>60-681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An implement of husbandry being operated on any highway of this state shall not cross any culvert with a span of more than sixty inches or any bridge if the vehicle axle, axle groupings, or gross weight exceeds the limits established in subsections (2), (3), and (4) of section </a:t>
            </a:r>
            <a:r>
              <a:rPr lang="en-US" sz="1200" b="0" i="0" u="none" strike="noStrike" kern="1200" dirty="0">
                <a:solidFill>
                  <a:schemeClr val="tx1"/>
                </a:solidFill>
                <a:effectLst/>
                <a:latin typeface="+mn-lt"/>
                <a:ea typeface="+mn-ea"/>
                <a:cs typeface="+mn-cs"/>
                <a:hlinkClick r:id="rId3"/>
              </a:rPr>
              <a:t>60-6,294</a:t>
            </a:r>
            <a:r>
              <a:rPr lang="en-US" sz="1200" b="0" i="0" kern="1200" dirty="0">
                <a:solidFill>
                  <a:schemeClr val="tx1"/>
                </a:solidFill>
                <a:effectLst/>
                <a:latin typeface="+mn-lt"/>
                <a:ea typeface="+mn-ea"/>
                <a:cs typeface="+mn-cs"/>
              </a:rPr>
              <a:t> or weight limits established by bridge postings.</a:t>
            </a:r>
          </a:p>
          <a:p>
            <a:r>
              <a:rPr lang="en-US" sz="1200" b="0" i="0" kern="1200" dirty="0">
                <a:solidFill>
                  <a:schemeClr val="tx1"/>
                </a:solidFill>
                <a:effectLst/>
                <a:latin typeface="+mn-lt"/>
                <a:ea typeface="+mn-ea"/>
                <a:cs typeface="+mn-cs"/>
              </a:rPr>
              <a:t>(3) For purposes of this section, an implement of husbandry includes (a) a farm tractor with or without a towed farm implement, (b) a self-propelled farm implement, (c) self-propelled equipment designed and used exclusively to carry and apply fertilizer, chemicals, or related products to agricultural soil or crops, (d) an agricultural floater-spreader implement as defined in section </a:t>
            </a:r>
            <a:r>
              <a:rPr lang="en-US" sz="1200" b="0" i="0" u="none" strike="noStrike" kern="1200" dirty="0">
                <a:solidFill>
                  <a:schemeClr val="tx1"/>
                </a:solidFill>
                <a:effectLst/>
                <a:latin typeface="+mn-lt"/>
                <a:ea typeface="+mn-ea"/>
                <a:cs typeface="+mn-cs"/>
                <a:hlinkClick r:id="rId5"/>
              </a:rPr>
              <a:t>60-303</a:t>
            </a:r>
            <a:r>
              <a:rPr lang="en-US" sz="1200" b="0" i="0" kern="1200" dirty="0">
                <a:solidFill>
                  <a:schemeClr val="tx1"/>
                </a:solidFill>
                <a:effectLst/>
                <a:latin typeface="+mn-lt"/>
                <a:ea typeface="+mn-ea"/>
                <a:cs typeface="+mn-cs"/>
              </a:rPr>
              <a:t>, (e) a fertilizer spreader, nurse tank, or truck permanently mounted with a spreader used for spreading or injecting water, dust, or liquid fertilizers or agricultural chemicals, (f) a truck mounted with a spreader used or manufactured to spread or inject animal manure, and (g) a mixer-feed truck owned and used by a livestock-raising operation designed for and used for the feeding of livestock.</a:t>
            </a:r>
          </a:p>
          <a:p>
            <a:r>
              <a:rPr lang="en-US" sz="1200" b="0" i="0" kern="1200" dirty="0">
                <a:solidFill>
                  <a:schemeClr val="tx1"/>
                </a:solidFill>
                <a:effectLst/>
                <a:latin typeface="+mn-lt"/>
                <a:ea typeface="+mn-ea"/>
                <a:cs typeface="+mn-cs"/>
              </a:rPr>
              <a:t>Source</a:t>
            </a:r>
          </a:p>
          <a:p>
            <a:r>
              <a:rPr lang="en-US" sz="1200" b="0" i="0" u="none" strike="noStrike" kern="1200" dirty="0">
                <a:solidFill>
                  <a:schemeClr val="tx1"/>
                </a:solidFill>
                <a:effectLst/>
                <a:latin typeface="+mn-lt"/>
                <a:ea typeface="+mn-ea"/>
                <a:cs typeface="+mn-cs"/>
                <a:hlinkClick r:id="rId6"/>
              </a:rPr>
              <a:t>Laws 2016, LB977, § 22;</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Laws 2018, LB310, § 3.</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Effective Date: July 19, 2018</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7</a:t>
            </a:fld>
            <a:endParaRPr lang="en-US"/>
          </a:p>
        </p:txBody>
      </p:sp>
    </p:spTree>
    <p:extLst>
      <p:ext uri="{BB962C8B-B14F-4D97-AF65-F5344CB8AC3E}">
        <p14:creationId xmlns:p14="http://schemas.microsoft.com/office/powerpoint/2010/main" val="248824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4/28/2021 added state statutes in notes field. </a:t>
            </a:r>
          </a:p>
          <a:p>
            <a:endParaRPr lang="en-US" dirty="0"/>
          </a:p>
          <a:p>
            <a:endParaRPr lang="en-US" dirty="0"/>
          </a:p>
          <a:p>
            <a:pPr algn="l"/>
            <a:r>
              <a:rPr lang="en-US" b="0" i="0" dirty="0">
                <a:solidFill>
                  <a:srgbClr val="212529"/>
                </a:solidFill>
                <a:effectLst/>
                <a:latin typeface="-apple-system"/>
              </a:rPr>
              <a:t>39-1411.</a:t>
            </a:r>
          </a:p>
          <a:p>
            <a:pPr algn="l"/>
            <a:r>
              <a:rPr lang="en-US" b="0" i="0" dirty="0">
                <a:solidFill>
                  <a:srgbClr val="212529"/>
                </a:solidFill>
                <a:effectLst/>
                <a:latin typeface="-apple-system"/>
              </a:rPr>
              <a:t>Road and </a:t>
            </a:r>
            <a:r>
              <a:rPr lang="en-US" b="1" i="0" dirty="0">
                <a:solidFill>
                  <a:srgbClr val="212529"/>
                </a:solidFill>
                <a:effectLst/>
                <a:latin typeface="-apple-system"/>
              </a:rPr>
              <a:t>bridge</a:t>
            </a:r>
            <a:r>
              <a:rPr lang="en-US" b="0" i="0" dirty="0">
                <a:solidFill>
                  <a:srgbClr val="212529"/>
                </a:solidFill>
                <a:effectLst/>
                <a:latin typeface="-apple-system"/>
              </a:rPr>
              <a:t> records, who must keep; carrying capacity posted on bridges.</a:t>
            </a:r>
          </a:p>
          <a:p>
            <a:pPr algn="just"/>
            <a:r>
              <a:rPr lang="en-US" b="0" i="0" dirty="0">
                <a:solidFill>
                  <a:srgbClr val="212529"/>
                </a:solidFill>
                <a:effectLst/>
                <a:latin typeface="-apple-system"/>
              </a:rPr>
              <a:t>The county highway superintendent or some other qualified person designated by the county board shall keep in his or her office a road record which shall include a record of the proceedings in regard to the laying out, establishing, changing, or discontinuing of all roads in the county hereafter established, changed, or discontinued, and a record of the cost and maintenance of all such roads. Such person shall record in the </a:t>
            </a:r>
            <a:r>
              <a:rPr lang="en-US" b="1" i="0" dirty="0">
                <a:solidFill>
                  <a:srgbClr val="212529"/>
                </a:solidFill>
                <a:effectLst/>
                <a:latin typeface="-apple-system"/>
              </a:rPr>
              <a:t>bridge record </a:t>
            </a:r>
            <a:r>
              <a:rPr lang="en-US" b="0" i="0" dirty="0">
                <a:solidFill>
                  <a:srgbClr val="212529"/>
                </a:solidFill>
                <a:effectLst/>
                <a:latin typeface="-apple-system"/>
              </a:rPr>
              <a:t>a record of all county bridges and culverts </a:t>
            </a:r>
            <a:r>
              <a:rPr lang="en-US" b="1" i="0" dirty="0">
                <a:solidFill>
                  <a:srgbClr val="212529"/>
                </a:solidFill>
                <a:effectLst/>
                <a:latin typeface="-apple-system"/>
              </a:rPr>
              <a:t>showing number, location, and description </a:t>
            </a:r>
            <a:r>
              <a:rPr lang="en-US" b="0" i="0" dirty="0">
                <a:solidFill>
                  <a:srgbClr val="212529"/>
                </a:solidFill>
                <a:effectLst/>
                <a:latin typeface="-apple-system"/>
              </a:rPr>
              <a:t>of each, and a record of the cost of construction and </a:t>
            </a:r>
            <a:r>
              <a:rPr lang="en-US" b="1" i="0" dirty="0">
                <a:solidFill>
                  <a:srgbClr val="212529"/>
                </a:solidFill>
                <a:effectLst/>
                <a:latin typeface="-apple-system"/>
              </a:rPr>
              <a:t>maintenance </a:t>
            </a:r>
            <a:r>
              <a:rPr lang="en-US" b="0" i="0" dirty="0">
                <a:solidFill>
                  <a:srgbClr val="212529"/>
                </a:solidFill>
                <a:effectLst/>
                <a:latin typeface="-apple-system"/>
              </a:rPr>
              <a:t>of all such bridges and culverts. If the carrying capacity or weight limit of any bridge is less than the limits set forth in subsections (2), (3), and (4) of section </a:t>
            </a:r>
            <a:r>
              <a:rPr lang="en-US" b="0" i="0" u="none" strike="noStrike" dirty="0">
                <a:solidFill>
                  <a:srgbClr val="8F6F38"/>
                </a:solidFill>
                <a:effectLst/>
                <a:latin typeface="-apple-system"/>
                <a:hlinkClick r:id="rId3"/>
              </a:rPr>
              <a:t>60-6,294</a:t>
            </a:r>
            <a:r>
              <a:rPr lang="en-US" b="0" i="0" dirty="0">
                <a:solidFill>
                  <a:srgbClr val="212529"/>
                </a:solidFill>
                <a:effectLst/>
                <a:latin typeface="-apple-system"/>
              </a:rPr>
              <a:t>, the county shall cause to be firmly </a:t>
            </a:r>
            <a:r>
              <a:rPr lang="en-US" b="1" i="0" dirty="0">
                <a:solidFill>
                  <a:srgbClr val="212529"/>
                </a:solidFill>
                <a:effectLst/>
                <a:latin typeface="-apple-system"/>
              </a:rPr>
              <a:t>posted</a:t>
            </a:r>
            <a:r>
              <a:rPr lang="en-US" b="0" i="0" dirty="0">
                <a:solidFill>
                  <a:srgbClr val="212529"/>
                </a:solidFill>
                <a:effectLst/>
                <a:latin typeface="-apple-system"/>
              </a:rPr>
              <a:t> or attached upon such bridge in a conspicuous place at each end thereof a board or metal sign showing the carrying capacity or weight which the bridge will safely carry or bear.</a:t>
            </a:r>
          </a:p>
          <a:p>
            <a:pPr algn="l"/>
            <a:r>
              <a:rPr lang="en-US" b="0" i="0" dirty="0">
                <a:solidFill>
                  <a:srgbClr val="212529"/>
                </a:solidFill>
                <a:effectLst/>
                <a:latin typeface="-apple-system"/>
              </a:rPr>
              <a:t>Source</a:t>
            </a:r>
          </a:p>
          <a:p>
            <a:pPr algn="l">
              <a:buFont typeface="Arial" panose="020B0604020202020204" pitchFamily="34" charset="0"/>
              <a:buChar char="•"/>
            </a:pPr>
            <a:r>
              <a:rPr lang="en-US" b="0" i="0" dirty="0">
                <a:solidFill>
                  <a:srgbClr val="212529"/>
                </a:solidFill>
                <a:effectLst/>
                <a:latin typeface="-apple-system"/>
              </a:rPr>
              <a:t>Laws 1957, c. 155, art. I, § 11, p. 511;</a:t>
            </a:r>
          </a:p>
          <a:p>
            <a:pPr algn="l">
              <a:buFont typeface="Arial" panose="020B0604020202020204" pitchFamily="34" charset="0"/>
              <a:buChar char="•"/>
            </a:pPr>
            <a:r>
              <a:rPr lang="en-US" b="0" i="0" u="none" strike="noStrike" dirty="0">
                <a:solidFill>
                  <a:srgbClr val="8F6F38"/>
                </a:solidFill>
                <a:effectLst/>
                <a:latin typeface="-apple-system"/>
                <a:hlinkClick r:id="rId4"/>
              </a:rPr>
              <a:t>Laws 2018, LB310, § 1.</a:t>
            </a:r>
            <a:endParaRPr lang="en-US" b="0" i="0" dirty="0">
              <a:solidFill>
                <a:srgbClr val="212529"/>
              </a:solidFill>
              <a:effectLst/>
              <a:latin typeface="-apple-system"/>
            </a:endParaRPr>
          </a:p>
          <a:p>
            <a:endParaRPr lang="en-US" dirty="0"/>
          </a:p>
          <a:p>
            <a:pPr algn="l"/>
            <a:r>
              <a:rPr lang="en-US" b="0" i="0" dirty="0">
                <a:solidFill>
                  <a:srgbClr val="212529"/>
                </a:solidFill>
                <a:effectLst/>
                <a:latin typeface="-apple-system"/>
              </a:rPr>
              <a:t>39-1412.</a:t>
            </a:r>
          </a:p>
          <a:p>
            <a:pPr algn="l"/>
            <a:r>
              <a:rPr lang="en-US" b="1" i="0" dirty="0">
                <a:solidFill>
                  <a:srgbClr val="212529"/>
                </a:solidFill>
                <a:effectLst/>
                <a:latin typeface="-apple-system"/>
              </a:rPr>
              <a:t>County bridges</a:t>
            </a:r>
            <a:r>
              <a:rPr lang="en-US" b="0" i="0" dirty="0">
                <a:solidFill>
                  <a:srgbClr val="212529"/>
                </a:solidFill>
                <a:effectLst/>
                <a:latin typeface="-apple-system"/>
              </a:rPr>
              <a:t>; loads exceeding limits or posted capacity; no damage recovery; violation; penalty.</a:t>
            </a:r>
          </a:p>
          <a:p>
            <a:pPr algn="just"/>
            <a:r>
              <a:rPr lang="en-US" b="0" i="0" dirty="0">
                <a:solidFill>
                  <a:srgbClr val="212529"/>
                </a:solidFill>
                <a:effectLst/>
                <a:latin typeface="-apple-system"/>
              </a:rPr>
              <a:t>(1) No person shall drive across or go upon any county bridge with a </a:t>
            </a:r>
            <a:r>
              <a:rPr lang="en-US" b="1" i="0" dirty="0">
                <a:solidFill>
                  <a:srgbClr val="212529"/>
                </a:solidFill>
                <a:effectLst/>
                <a:latin typeface="-apple-system"/>
              </a:rPr>
              <a:t>greater weight than the limits set forth </a:t>
            </a:r>
            <a:r>
              <a:rPr lang="en-US" b="0" i="0" dirty="0">
                <a:solidFill>
                  <a:srgbClr val="212529"/>
                </a:solidFill>
                <a:effectLst/>
                <a:latin typeface="-apple-system"/>
              </a:rPr>
              <a:t>in subsections (2), (3), and (4) of section </a:t>
            </a:r>
            <a:r>
              <a:rPr lang="en-US" b="0" i="0" u="none" strike="noStrike" dirty="0">
                <a:solidFill>
                  <a:srgbClr val="8F6F38"/>
                </a:solidFill>
                <a:effectLst/>
                <a:latin typeface="-apple-system"/>
                <a:hlinkClick r:id="rId3"/>
              </a:rPr>
              <a:t>60-6,294</a:t>
            </a:r>
            <a:r>
              <a:rPr lang="en-US" b="0" i="0" dirty="0">
                <a:solidFill>
                  <a:srgbClr val="212529"/>
                </a:solidFill>
                <a:effectLst/>
                <a:latin typeface="-apple-system"/>
              </a:rPr>
              <a:t> or the carrying capacity or weight posted or attached pursuant to section </a:t>
            </a:r>
            <a:r>
              <a:rPr lang="en-US" b="0" i="0" u="none" strike="noStrike" dirty="0">
                <a:solidFill>
                  <a:srgbClr val="8F6F38"/>
                </a:solidFill>
                <a:effectLst/>
                <a:latin typeface="-apple-system"/>
                <a:hlinkClick r:id="rId5"/>
              </a:rPr>
              <a:t>39-1411</a:t>
            </a:r>
            <a:r>
              <a:rPr lang="en-US" b="0" i="0" dirty="0">
                <a:solidFill>
                  <a:srgbClr val="212529"/>
                </a:solidFill>
                <a:effectLst/>
                <a:latin typeface="-apple-system"/>
              </a:rPr>
              <a:t>.</a:t>
            </a:r>
          </a:p>
          <a:p>
            <a:pPr algn="just"/>
            <a:r>
              <a:rPr lang="en-US" b="0" i="0" dirty="0">
                <a:solidFill>
                  <a:srgbClr val="212529"/>
                </a:solidFill>
                <a:effectLst/>
                <a:latin typeface="-apple-system"/>
              </a:rPr>
              <a:t>(2) A person who violates this section shall recover </a:t>
            </a:r>
            <a:r>
              <a:rPr lang="en-US" b="1" i="0" dirty="0">
                <a:solidFill>
                  <a:srgbClr val="212529"/>
                </a:solidFill>
                <a:effectLst/>
                <a:latin typeface="-apple-system"/>
              </a:rPr>
              <a:t>no damages from the county</a:t>
            </a:r>
            <a:r>
              <a:rPr lang="en-US" b="0" i="0" dirty="0">
                <a:solidFill>
                  <a:srgbClr val="212529"/>
                </a:solidFill>
                <a:effectLst/>
                <a:latin typeface="-apple-system"/>
              </a:rPr>
              <a:t> for any accident or injury which may happen to him or her upon such bridge because of damage to or the failure of such bridge caused by such violation.</a:t>
            </a:r>
          </a:p>
          <a:p>
            <a:pPr algn="just"/>
            <a:r>
              <a:rPr lang="en-US" b="0" i="0" dirty="0">
                <a:solidFill>
                  <a:srgbClr val="212529"/>
                </a:solidFill>
                <a:effectLst/>
                <a:latin typeface="-apple-system"/>
              </a:rPr>
              <a:t>(3) A person who violates this section shall be guilty of a </a:t>
            </a:r>
            <a:r>
              <a:rPr lang="en-US" b="1" i="0" dirty="0">
                <a:solidFill>
                  <a:srgbClr val="212529"/>
                </a:solidFill>
                <a:effectLst/>
                <a:latin typeface="-apple-system"/>
              </a:rPr>
              <a:t>Class III misdemeanor</a:t>
            </a:r>
            <a:r>
              <a:rPr lang="en-US" b="0" i="0" dirty="0">
                <a:solidFill>
                  <a:srgbClr val="212529"/>
                </a:solidFill>
                <a:effectLst/>
                <a:latin typeface="-apple-system"/>
              </a:rPr>
              <a:t>.</a:t>
            </a:r>
          </a:p>
          <a:p>
            <a:pPr algn="l"/>
            <a:r>
              <a:rPr lang="en-US" b="0" i="0" dirty="0">
                <a:solidFill>
                  <a:srgbClr val="212529"/>
                </a:solidFill>
                <a:effectLst/>
                <a:latin typeface="-apple-system"/>
              </a:rPr>
              <a:t>Source</a:t>
            </a:r>
          </a:p>
          <a:p>
            <a:pPr algn="l">
              <a:buFont typeface="Arial" panose="020B0604020202020204" pitchFamily="34" charset="0"/>
              <a:buChar char="•"/>
            </a:pPr>
            <a:r>
              <a:rPr lang="en-US" b="0" i="0" dirty="0">
                <a:solidFill>
                  <a:srgbClr val="212529"/>
                </a:solidFill>
                <a:effectLst/>
                <a:latin typeface="-apple-system"/>
              </a:rPr>
              <a:t>Laws 1957, c. 155, art. I, § 12, p. 512;</a:t>
            </a:r>
          </a:p>
          <a:p>
            <a:pPr algn="l">
              <a:buFont typeface="Arial" panose="020B0604020202020204" pitchFamily="34" charset="0"/>
              <a:buChar char="•"/>
            </a:pPr>
            <a:r>
              <a:rPr lang="en-US" b="0" i="0" dirty="0">
                <a:solidFill>
                  <a:srgbClr val="212529"/>
                </a:solidFill>
                <a:effectLst/>
                <a:latin typeface="-apple-system"/>
              </a:rPr>
              <a:t>Laws 1977, LB 40, § 214;</a:t>
            </a:r>
          </a:p>
          <a:p>
            <a:pPr algn="l">
              <a:buFont typeface="Arial" panose="020B0604020202020204" pitchFamily="34" charset="0"/>
              <a:buChar char="•"/>
            </a:pPr>
            <a:r>
              <a:rPr lang="en-US" b="0" i="0" u="none" strike="noStrike" dirty="0">
                <a:solidFill>
                  <a:srgbClr val="8F6F38"/>
                </a:solidFill>
                <a:effectLst/>
                <a:latin typeface="-apple-system"/>
                <a:hlinkClick r:id="rId4"/>
              </a:rPr>
              <a:t>Laws 2018, LB310, § 2.</a:t>
            </a:r>
            <a:endParaRPr lang="en-US" b="0" i="0" dirty="0">
              <a:solidFill>
                <a:srgbClr val="2125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8</a:t>
            </a:fld>
            <a:endParaRPr lang="en-US"/>
          </a:p>
        </p:txBody>
      </p:sp>
    </p:spTree>
    <p:extLst>
      <p:ext uri="{BB962C8B-B14F-4D97-AF65-F5344CB8AC3E}">
        <p14:creationId xmlns:p14="http://schemas.microsoft.com/office/powerpoint/2010/main" val="38182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4/28/2021 Update slide extensively to emphasize that NBIS is the minimum requirement, but that it might be </a:t>
            </a:r>
            <a:r>
              <a:rPr lang="en-US" b="1" i="1" dirty="0"/>
              <a:t>good asset management practice </a:t>
            </a:r>
            <a:r>
              <a:rPr lang="en-US" i="1" dirty="0"/>
              <a:t>for counties and municipalities to inventory and regularly inspect smaller structures as well, especially if they are critical for mobility and operations, and anticipating and managing road closures.   </a:t>
            </a:r>
          </a:p>
          <a:p>
            <a:r>
              <a:rPr lang="en-US" i="1" dirty="0"/>
              <a:t>1/31/2020 Update change “on” to “to” as in “reportable to the NBIS.”  </a:t>
            </a:r>
          </a:p>
          <a:p>
            <a:endParaRPr lang="en-US" dirty="0"/>
          </a:p>
          <a:p>
            <a:r>
              <a:rPr lang="en-US" dirty="0"/>
              <a:t>Privately owned bridges (canal companies is an example) or bridges on private property (like Fallbrook) are NOT the responsibility of the NDOT and that information does not go in to the NBIS.  </a:t>
            </a:r>
          </a:p>
          <a:p>
            <a:endParaRPr lang="en-US" dirty="0"/>
          </a:p>
          <a:p>
            <a:r>
              <a:rPr lang="en-US" dirty="0"/>
              <a:t>There are some bridges – big bridges – that are not required to be in the NBIS but the NDOT works with the bridge owner to make sure the bridge gets inspected and maintained.  Example: a private toll bridge.  Another example: the Bob Kerry Pedestrian Bridge from Omaha to Council Bluffs.  </a:t>
            </a:r>
          </a:p>
        </p:txBody>
      </p:sp>
      <p:sp>
        <p:nvSpPr>
          <p:cNvPr id="4" name="Slide Number Placeholder 3"/>
          <p:cNvSpPr>
            <a:spLocks noGrp="1"/>
          </p:cNvSpPr>
          <p:nvPr>
            <p:ph type="sldNum" sz="quarter" idx="5"/>
          </p:nvPr>
        </p:nvSpPr>
        <p:spPr/>
        <p:txBody>
          <a:bodyPr/>
          <a:lstStyle/>
          <a:p>
            <a:fld id="{B810FC0B-6082-4DFF-8909-DDAEBF27903F}" type="slidenum">
              <a:rPr lang="en-US" smtClean="0"/>
              <a:t>9</a:t>
            </a:fld>
            <a:endParaRPr lang="en-US"/>
          </a:p>
        </p:txBody>
      </p:sp>
    </p:spTree>
    <p:extLst>
      <p:ext uri="{BB962C8B-B14F-4D97-AF65-F5344CB8AC3E}">
        <p14:creationId xmlns:p14="http://schemas.microsoft.com/office/powerpoint/2010/main" val="425847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4/28/2021 updated slide by changing the title, and added “  .    .    .   the DESIGN of   .    .     .   “ in the text.  The old title “Inspecting Bridges and Structures” may create confusion that counties and municipalities must inspect structures between 4 ft and 20 ft openings.  </a:t>
            </a:r>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10</a:t>
            </a:fld>
            <a:endParaRPr lang="en-US"/>
          </a:p>
        </p:txBody>
      </p:sp>
    </p:spTree>
    <p:extLst>
      <p:ext uri="{BB962C8B-B14F-4D97-AF65-F5344CB8AC3E}">
        <p14:creationId xmlns:p14="http://schemas.microsoft.com/office/powerpoint/2010/main" val="131946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1967 Silver Bridge Collapse image (FHWA pptx for Tribal): https://search.usa.gov/search?utf8=%E2%9C%93&amp;affiliate=dot-fhwa&amp;query=silver+bridge+collapse</a:t>
            </a:r>
          </a:p>
          <a:p>
            <a:endParaRPr lang="en-US" dirty="0"/>
          </a:p>
          <a:p>
            <a:r>
              <a:rPr lang="en-US" dirty="0"/>
              <a:t>2007 Minneapolis bridge collapse image: http://www.dot.state.mn.us/i35wbridge/pdf/ntsb-report.pdf</a:t>
            </a:r>
          </a:p>
        </p:txBody>
      </p:sp>
      <p:sp>
        <p:nvSpPr>
          <p:cNvPr id="4" name="Slide Number Placeholder 3"/>
          <p:cNvSpPr>
            <a:spLocks noGrp="1"/>
          </p:cNvSpPr>
          <p:nvPr>
            <p:ph type="sldNum" sz="quarter" idx="10"/>
          </p:nvPr>
        </p:nvSpPr>
        <p:spPr/>
        <p:txBody>
          <a:bodyPr/>
          <a:lstStyle/>
          <a:p>
            <a:fld id="{4ADE4E09-0C6A-498C-860B-86A5777787F9}" type="slidenum">
              <a:rPr lang="en-US" smtClean="0"/>
              <a:t>12</a:t>
            </a:fld>
            <a:endParaRPr lang="en-US"/>
          </a:p>
        </p:txBody>
      </p:sp>
    </p:spTree>
    <p:extLst>
      <p:ext uri="{BB962C8B-B14F-4D97-AF65-F5344CB8AC3E}">
        <p14:creationId xmlns:p14="http://schemas.microsoft.com/office/powerpoint/2010/main" val="370127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1">
            <a:extLst>
              <a:ext uri="{FF2B5EF4-FFF2-40B4-BE49-F238E27FC236}">
                <a16:creationId xmlns:a16="http://schemas.microsoft.com/office/drawing/2014/main" id="{34025424-18DB-4E19-965C-F84B47DFCB89}"/>
              </a:ext>
            </a:extLst>
          </p:cNvPr>
          <p:cNvSpPr>
            <a:spLocks noGrp="1"/>
          </p:cNvSpPr>
          <p:nvPr>
            <p:ph type="title"/>
          </p:nvPr>
        </p:nvSpPr>
        <p:spPr/>
        <p:txBody>
          <a:bodyPr/>
          <a:lstStyle/>
          <a:p>
            <a:r>
              <a:rPr lang="en-US"/>
              <a:t>Click to edit Master title style</a:t>
            </a:r>
          </a:p>
        </p:txBody>
      </p:sp>
      <p:sp>
        <p:nvSpPr>
          <p:cNvPr id="16" name="Footer Placeholder 4">
            <a:extLst>
              <a:ext uri="{FF2B5EF4-FFF2-40B4-BE49-F238E27FC236}">
                <a16:creationId xmlns:a16="http://schemas.microsoft.com/office/drawing/2014/main" id="{5096E307-0005-4CC7-A1AC-F8E819011DA3}"/>
              </a:ext>
            </a:extLst>
          </p:cNvPr>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dirty="0"/>
              <a:t>Miscellaneous Topics</a:t>
            </a:r>
          </a:p>
        </p:txBody>
      </p:sp>
      <p:sp>
        <p:nvSpPr>
          <p:cNvPr id="17" name="Slide Number Placeholder 5">
            <a:extLst>
              <a:ext uri="{FF2B5EF4-FFF2-40B4-BE49-F238E27FC236}">
                <a16:creationId xmlns:a16="http://schemas.microsoft.com/office/drawing/2014/main" id="{AE0B3A70-CEE9-4768-AED0-116B6320E4D0}"/>
              </a:ext>
            </a:extLst>
          </p:cNvPr>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10733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47979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9400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343484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73637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749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0020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69092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8998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28696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79514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a:t>Miscellaneous Topics</a:t>
            </a:r>
            <a:endParaRPr lang="en-US" dirty="0"/>
          </a:p>
        </p:txBody>
      </p:sp>
      <p:sp>
        <p:nvSpPr>
          <p:cNvPr id="6" name="Slide Number Placeholder 5"/>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
        <p:nvSpPr>
          <p:cNvPr id="9" name="TextBox 8">
            <a:extLst>
              <a:ext uri="{FF2B5EF4-FFF2-40B4-BE49-F238E27FC236}">
                <a16:creationId xmlns:a16="http://schemas.microsoft.com/office/drawing/2014/main" id="{97C6C27E-95C2-465B-9E5C-EC089D2D7355}"/>
              </a:ext>
            </a:extLst>
          </p:cNvPr>
          <p:cNvSpPr txBox="1"/>
          <p:nvPr userDrawn="1"/>
        </p:nvSpPr>
        <p:spPr>
          <a:xfrm>
            <a:off x="533623" y="6596390"/>
            <a:ext cx="23472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prstClr val="black"/>
                </a:solidFill>
                <a:latin typeface="Arial" pitchFamily="34" charset="0"/>
                <a:cs typeface="Arial" pitchFamily="34" charset="0"/>
              </a:rPr>
              <a:t>Boards - Liaison Services Section</a:t>
            </a:r>
          </a:p>
        </p:txBody>
      </p:sp>
      <p:pic>
        <p:nvPicPr>
          <p:cNvPr id="10" name="Picture 9" descr="1 &amp; 6 year plan logoCS1-2.emf">
            <a:extLst>
              <a:ext uri="{FF2B5EF4-FFF2-40B4-BE49-F238E27FC236}">
                <a16:creationId xmlns:a16="http://schemas.microsoft.com/office/drawing/2014/main" id="{8080ABC0-C018-4D06-B49C-FB1A03E5FD09}"/>
              </a:ext>
            </a:extLst>
          </p:cNvPr>
          <p:cNvPicPr>
            <a:picLocks noChangeAspect="1"/>
          </p:cNvPicPr>
          <p:nvPr userDrawn="1"/>
        </p:nvPicPr>
        <p:blipFill>
          <a:blip r:embed="rId13" cstate="print"/>
          <a:stretch>
            <a:fillRect/>
          </a:stretch>
        </p:blipFill>
        <p:spPr>
          <a:xfrm>
            <a:off x="7562890" y="6191491"/>
            <a:ext cx="1176580" cy="625726"/>
          </a:xfrm>
          <a:prstGeom prst="rect">
            <a:avLst/>
          </a:prstGeom>
        </p:spPr>
      </p:pic>
      <p:pic>
        <p:nvPicPr>
          <p:cNvPr id="11" name="Picture 10">
            <a:extLst>
              <a:ext uri="{FF2B5EF4-FFF2-40B4-BE49-F238E27FC236}">
                <a16:creationId xmlns:a16="http://schemas.microsoft.com/office/drawing/2014/main" id="{876B3E6C-149A-490F-B380-12B02CF1CEFB}"/>
              </a:ext>
            </a:extLst>
          </p:cNvPr>
          <p:cNvPicPr>
            <a:picLocks noChangeAspect="1"/>
          </p:cNvPicPr>
          <p:nvPr userDrawn="1"/>
        </p:nvPicPr>
        <p:blipFill>
          <a:blip r:embed="rId14"/>
          <a:stretch>
            <a:fillRect/>
          </a:stretch>
        </p:blipFill>
        <p:spPr>
          <a:xfrm>
            <a:off x="691211" y="6153979"/>
            <a:ext cx="2032088" cy="504702"/>
          </a:xfrm>
          <a:prstGeom prst="rect">
            <a:avLst/>
          </a:prstGeom>
        </p:spPr>
      </p:pic>
    </p:spTree>
    <p:extLst>
      <p:ext uri="{BB962C8B-B14F-4D97-AF65-F5344CB8AC3E}">
        <p14:creationId xmlns:p14="http://schemas.microsoft.com/office/powerpoint/2010/main" val="64909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fr.io/Title-23/sp23.1.650.c"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os.ne.gov/rules-and-regs/regsearch/Rules/Transportation_Dept_of/Title-428/Chapter-2.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ytimes.com/interactive/2018/09/06/world/europe/genoa-italy-bridg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BZsA123t6kU" TargetMode="External"/><Relationship Id="rId4" Type="http://schemas.openxmlformats.org/officeDocument/2006/relationships/hyperlink" Target="https://www.youtube.com/watch?v=lILj6YHPgM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ebraskalegislature.gov/laws/statutes.php?statute=60-6,2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ebraskalegislature.gov/laws/statutes.php?statute=39-1412" TargetMode="External"/><Relationship Id="rId5" Type="http://schemas.openxmlformats.org/officeDocument/2006/relationships/hyperlink" Target="https://nebraskalegislature.gov/laws/statutes.php?statute=39-1411" TargetMode="External"/><Relationship Id="rId4" Type="http://schemas.openxmlformats.org/officeDocument/2006/relationships/hyperlink" Target="https://nebraskalegislature.gov/laws/statutes.php?statute=60-6,38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ebraskalegislature.gov/laws/statutes.php?statute=60-68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t.nebraska.gov/business-center/bridge/inspec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kent.miller@nebrask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hwa.dot.gov/federal-aidessentials/catmod.cfm?id=87"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fr.io/Title-23/sp23.1.650.c" TargetMode="External"/><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hwa.dot.gov/legsregs/directives/fapg/cfr0650c.ht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sos.ne.gov/rules-and-regs/regsearch/Rules/Transportation_Dept_of/Title-428/Chapter-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nebraskalegislature.gov/laws/statutes.php?statute=60-6,301" TargetMode="External"/><Relationship Id="rId4" Type="http://schemas.openxmlformats.org/officeDocument/2006/relationships/hyperlink" Target="https://nebraskalegislature.gov/laws/statutes.php?statute=60-6,2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ebraskalegislature.gov/laws/statutes.php?statute=60-6,3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nebraskalegislature.gov/laws/statutes.php?statute=39-1412" TargetMode="External"/><Relationship Id="rId4" Type="http://schemas.openxmlformats.org/officeDocument/2006/relationships/hyperlink" Target="https://nebraskalegislature.gov/laws/statutes.php?statute=39-14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itle 7"/>
          <p:cNvSpPr>
            <a:spLocks noGrp="1"/>
          </p:cNvSpPr>
          <p:nvPr>
            <p:ph type="ctrTitle"/>
          </p:nvPr>
        </p:nvSpPr>
        <p:spPr>
          <a:xfrm>
            <a:off x="252633" y="2006490"/>
            <a:ext cx="8638732" cy="3018830"/>
          </a:xfrm>
        </p:spPr>
        <p:txBody>
          <a:bodyPr>
            <a:normAutofit/>
          </a:bodyPr>
          <a:lstStyle/>
          <a:p>
            <a:pPr algn="ctr"/>
            <a:r>
              <a:rPr lang="en-US" dirty="0">
                <a:solidFill>
                  <a:srgbClr val="FFFF00"/>
                </a:solidFill>
              </a:rPr>
              <a:t>Bridge Inspection </a:t>
            </a:r>
            <a:br>
              <a:rPr lang="en-US" dirty="0">
                <a:solidFill>
                  <a:srgbClr val="FFFF00"/>
                </a:solidFill>
              </a:rPr>
            </a:br>
            <a:r>
              <a:rPr lang="en-US" dirty="0">
                <a:solidFill>
                  <a:srgbClr val="FFFF00"/>
                </a:solidFill>
              </a:rPr>
              <a:t>NBIS*</a:t>
            </a:r>
            <a:br>
              <a:rPr lang="en-US" dirty="0">
                <a:solidFill>
                  <a:srgbClr val="FFFF00"/>
                </a:solidFill>
              </a:rPr>
            </a:br>
            <a:r>
              <a:rPr lang="en-US" dirty="0">
                <a:solidFill>
                  <a:srgbClr val="FFFF00"/>
                </a:solidFill>
                <a:hlinkClick r:id="rId3"/>
              </a:rPr>
              <a:t>23 CFR 650-C</a:t>
            </a:r>
            <a:br>
              <a:rPr lang="en-US" dirty="0">
                <a:solidFill>
                  <a:srgbClr val="FFFF00"/>
                </a:solidFill>
              </a:rPr>
            </a:br>
            <a:br>
              <a:rPr lang="en-US" dirty="0">
                <a:solidFill>
                  <a:srgbClr val="FFFF00"/>
                </a:solidFill>
              </a:rPr>
            </a:br>
            <a:r>
              <a:rPr lang="en-US" dirty="0">
                <a:solidFill>
                  <a:srgbClr val="FFFF00"/>
                </a:solidFill>
              </a:rPr>
              <a:t>* </a:t>
            </a:r>
            <a:r>
              <a:rPr lang="en-US" sz="2800" dirty="0">
                <a:solidFill>
                  <a:srgbClr val="FFFF00"/>
                </a:solidFill>
              </a:rPr>
              <a:t>National Bridge Inspection Standards</a:t>
            </a:r>
            <a:endParaRPr lang="en-US" dirty="0">
              <a:solidFill>
                <a:srgbClr val="FFFF00"/>
              </a:solidFill>
            </a:endParaRP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4"/>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5" cstate="print"/>
          <a:stretch>
            <a:fillRect/>
          </a:stretch>
        </p:blipFill>
        <p:spPr>
          <a:xfrm>
            <a:off x="3835379" y="5691969"/>
            <a:ext cx="1951366" cy="1037772"/>
          </a:xfrm>
          <a:prstGeom prst="rect">
            <a:avLst/>
          </a:prstGeom>
        </p:spPr>
      </p:pic>
      <p:pic>
        <p:nvPicPr>
          <p:cNvPr id="12" name="Picture 11" descr="Nv_m_Extension__4c.png">
            <a:extLst>
              <a:ext uri="{FF2B5EF4-FFF2-40B4-BE49-F238E27FC236}">
                <a16:creationId xmlns:a16="http://schemas.microsoft.com/office/drawing/2014/main" id="{73E2CF34-9552-4991-8F1D-80A470AF8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932" y="417550"/>
            <a:ext cx="3266500" cy="1306600"/>
          </a:xfrm>
          <a:prstGeom prst="rect">
            <a:avLst/>
          </a:prstGeom>
        </p:spPr>
      </p:pic>
      <p:pic>
        <p:nvPicPr>
          <p:cNvPr id="14" name="Picture 10" descr="FHWA_horizontal_2013.jpg">
            <a:extLst>
              <a:ext uri="{FF2B5EF4-FFF2-40B4-BE49-F238E27FC236}">
                <a16:creationId xmlns:a16="http://schemas.microsoft.com/office/drawing/2014/main" id="{CD8F715F-4A8D-4519-8C2B-0E6998F0ABE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FC175F-FCF3-DDDA-17F3-CF380405E0BA}"/>
              </a:ext>
            </a:extLst>
          </p:cNvPr>
          <p:cNvSpPr txBox="1"/>
          <p:nvPr/>
        </p:nvSpPr>
        <p:spPr>
          <a:xfrm>
            <a:off x="4136668" y="5188249"/>
            <a:ext cx="986118" cy="369332"/>
          </a:xfrm>
          <a:prstGeom prst="rect">
            <a:avLst/>
          </a:prstGeom>
          <a:noFill/>
        </p:spPr>
        <p:txBody>
          <a:bodyPr wrap="square" rtlCol="0">
            <a:spAutoFit/>
          </a:bodyPr>
          <a:lstStyle/>
          <a:p>
            <a:pPr algn="ctr"/>
            <a:r>
              <a:rPr lang="en-US" b="1" dirty="0">
                <a:solidFill>
                  <a:schemeClr val="bg1"/>
                </a:solidFill>
              </a:rPr>
              <a:t>Tab 14</a:t>
            </a:r>
          </a:p>
        </p:txBody>
      </p:sp>
    </p:spTree>
    <p:extLst>
      <p:ext uri="{BB962C8B-B14F-4D97-AF65-F5344CB8AC3E}">
        <p14:creationId xmlns:p14="http://schemas.microsoft.com/office/powerpoint/2010/main" val="424612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3B0D6D-0276-4BB2-9878-87206DDB9DE7}"/>
              </a:ext>
            </a:extLst>
          </p:cNvPr>
          <p:cNvPicPr>
            <a:picLocks noChangeAspect="1"/>
          </p:cNvPicPr>
          <p:nvPr/>
        </p:nvPicPr>
        <p:blipFill>
          <a:blip r:embed="rId3"/>
          <a:stretch>
            <a:fillRect/>
          </a:stretch>
        </p:blipFill>
        <p:spPr>
          <a:xfrm>
            <a:off x="3930695" y="5799837"/>
            <a:ext cx="1865030" cy="841396"/>
          </a:xfrm>
          <a:prstGeom prst="rect">
            <a:avLst/>
          </a:prstGeom>
        </p:spPr>
      </p:pic>
      <p:sp>
        <p:nvSpPr>
          <p:cNvPr id="5" name="Title 4"/>
          <p:cNvSpPr>
            <a:spLocks noGrp="1"/>
          </p:cNvSpPr>
          <p:nvPr>
            <p:ph type="title"/>
          </p:nvPr>
        </p:nvSpPr>
        <p:spPr>
          <a:xfrm>
            <a:off x="0" y="0"/>
            <a:ext cx="9144000" cy="1505396"/>
          </a:xfrm>
        </p:spPr>
        <p:txBody>
          <a:bodyPr>
            <a:noAutofit/>
          </a:bodyPr>
          <a:lstStyle/>
          <a:p>
            <a:pPr algn="ctr"/>
            <a:br>
              <a:rPr lang="en-US" dirty="0"/>
            </a:br>
            <a:r>
              <a:rPr lang="en-US" dirty="0"/>
              <a:t>NBCS Minimum Design Standards Do </a:t>
            </a:r>
            <a:r>
              <a:rPr lang="en-US" dirty="0">
                <a:highlight>
                  <a:srgbClr val="FFFF00"/>
                </a:highlight>
              </a:rPr>
              <a:t>NOT</a:t>
            </a:r>
            <a:r>
              <a:rPr lang="en-US" dirty="0"/>
              <a:t> Require Bridge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10</a:t>
            </a:fld>
            <a:endParaRPr lang="en-US" dirty="0">
              <a:solidFill>
                <a:schemeClr val="bg1"/>
              </a:solidFill>
              <a:latin typeface="Calibri"/>
            </a:endParaRPr>
          </a:p>
        </p:txBody>
      </p:sp>
      <p:sp>
        <p:nvSpPr>
          <p:cNvPr id="2" name="TextBox 1">
            <a:extLst>
              <a:ext uri="{FF2B5EF4-FFF2-40B4-BE49-F238E27FC236}">
                <a16:creationId xmlns:a16="http://schemas.microsoft.com/office/drawing/2014/main" id="{8915CC63-4CCA-41DD-AD7D-BEBE422619A6}"/>
              </a:ext>
            </a:extLst>
          </p:cNvPr>
          <p:cNvSpPr txBox="1"/>
          <p:nvPr/>
        </p:nvSpPr>
        <p:spPr>
          <a:xfrm>
            <a:off x="1001939" y="1932188"/>
            <a:ext cx="7722541" cy="3847207"/>
          </a:xfrm>
          <a:prstGeom prst="rect">
            <a:avLst/>
          </a:prstGeom>
          <a:noFill/>
        </p:spPr>
        <p:txBody>
          <a:bodyPr wrap="square" rtlCol="0">
            <a:spAutoFit/>
          </a:bodyPr>
          <a:lstStyle/>
          <a:p>
            <a:pPr>
              <a:defRPr/>
            </a:pPr>
            <a:r>
              <a:rPr lang="en-US" sz="2800" dirty="0">
                <a:hlinkClick r:id="rId4"/>
              </a:rPr>
              <a:t>428 NAC 2</a:t>
            </a:r>
            <a:r>
              <a:rPr lang="en-US" sz="2800" dirty="0"/>
              <a:t> Minimum Design Standards for County Roads and Municipal Streets – Page 53, Note 18 - apply to the DESIGN of  .     .      .    </a:t>
            </a:r>
          </a:p>
          <a:p>
            <a:pPr>
              <a:defRPr/>
            </a:pPr>
            <a:endParaRPr lang="en-US" sz="2800" dirty="0"/>
          </a:p>
          <a:p>
            <a:pPr lvl="1">
              <a:defRPr/>
            </a:pPr>
            <a:r>
              <a:rPr lang="en-US" sz="2400" dirty="0"/>
              <a:t>All structures (bridges, non-buried structures and culverts) on public roadways with a </a:t>
            </a:r>
            <a:r>
              <a:rPr lang="en-US" sz="3200" b="1" i="1" dirty="0"/>
              <a:t>4-ft</a:t>
            </a:r>
            <a:r>
              <a:rPr lang="en-US" sz="3200" i="1" dirty="0"/>
              <a:t> (48 inches) opening </a:t>
            </a:r>
            <a:r>
              <a:rPr lang="en-US" sz="3200" dirty="0"/>
              <a:t>or greater </a:t>
            </a:r>
            <a:r>
              <a:rPr lang="en-US" sz="2400" dirty="0"/>
              <a:t>along the center of the roadway</a:t>
            </a:r>
          </a:p>
          <a:p>
            <a:endParaRPr lang="en-US" sz="2000" dirty="0"/>
          </a:p>
        </p:txBody>
      </p:sp>
      <p:sp>
        <p:nvSpPr>
          <p:cNvPr id="7" name="Slide Number Placeholder 5">
            <a:extLst>
              <a:ext uri="{FF2B5EF4-FFF2-40B4-BE49-F238E27FC236}">
                <a16:creationId xmlns:a16="http://schemas.microsoft.com/office/drawing/2014/main" id="{636D2F33-9586-4816-A6BF-0111C697070F}"/>
              </a:ext>
            </a:extLst>
          </p:cNvPr>
          <p:cNvSpPr txBox="1">
            <a:spLocks/>
          </p:cNvSpPr>
          <p:nvPr/>
        </p:nvSpPr>
        <p:spPr>
          <a:xfrm>
            <a:off x="2951776" y="620618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10</a:t>
            </a:fld>
            <a:endParaRPr lang="en-US" dirty="0">
              <a:solidFill>
                <a:schemeClr val="bg1">
                  <a:lumMod val="75000"/>
                </a:schemeClr>
              </a:solidFill>
            </a:endParaRPr>
          </a:p>
        </p:txBody>
      </p:sp>
    </p:spTree>
    <p:extLst>
      <p:ext uri="{BB962C8B-B14F-4D97-AF65-F5344CB8AC3E}">
        <p14:creationId xmlns:p14="http://schemas.microsoft.com/office/powerpoint/2010/main" val="4049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0552" y="1602189"/>
            <a:ext cx="8130589" cy="2503875"/>
          </a:xfrm>
        </p:spPr>
        <p:txBody>
          <a:bodyPr>
            <a:normAutofit/>
          </a:bodyPr>
          <a:lstStyle/>
          <a:p>
            <a:pPr>
              <a:spcAft>
                <a:spcPts val="1200"/>
              </a:spcAft>
              <a:defRPr/>
            </a:pPr>
            <a:r>
              <a:rPr lang="en-US" dirty="0">
                <a:solidFill>
                  <a:schemeClr val="bg1">
                    <a:lumMod val="85000"/>
                  </a:schemeClr>
                </a:solidFill>
              </a:rPr>
              <a:t>What bridges and structures does my agency need to inspect? </a:t>
            </a:r>
          </a:p>
          <a:p>
            <a:pPr>
              <a:spcAft>
                <a:spcPts val="1200"/>
              </a:spcAft>
              <a:defRPr/>
            </a:pPr>
            <a:r>
              <a:rPr lang="en-US" dirty="0"/>
              <a:t>Why do these inspections need to be done?   </a:t>
            </a:r>
          </a:p>
          <a:p>
            <a:pPr>
              <a:spcAft>
                <a:spcPts val="1200"/>
              </a:spcAft>
              <a:defRPr/>
            </a:pPr>
            <a:r>
              <a:rPr lang="en-US" dirty="0">
                <a:solidFill>
                  <a:schemeClr val="bg1">
                    <a:lumMod val="85000"/>
                  </a:schemeClr>
                </a:solidFill>
              </a:rPr>
              <a:t>Who does the inspections, and when?</a:t>
            </a:r>
          </a:p>
        </p:txBody>
      </p:sp>
      <p:sp>
        <p:nvSpPr>
          <p:cNvPr id="5" name="Title 4"/>
          <p:cNvSpPr>
            <a:spLocks noGrp="1"/>
          </p:cNvSpPr>
          <p:nvPr>
            <p:ph type="title"/>
          </p:nvPr>
        </p:nvSpPr>
        <p:spPr>
          <a:xfrm>
            <a:off x="827036" y="80225"/>
            <a:ext cx="7688313" cy="1259876"/>
          </a:xfrm>
        </p:spPr>
        <p:txBody>
          <a:bodyPr>
            <a:noAutofit/>
          </a:bodyPr>
          <a:lstStyle/>
          <a:p>
            <a:br>
              <a:rPr lang="en-US" dirty="0"/>
            </a:br>
            <a:r>
              <a:rPr lang="en-US" dirty="0"/>
              <a:t>Bridges and Structures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11</a:t>
            </a:fld>
            <a:endParaRPr lang="en-US" dirty="0">
              <a:solidFill>
                <a:schemeClr val="bg1"/>
              </a:solidFill>
              <a:latin typeface="Calibri"/>
            </a:endParaRPr>
          </a:p>
        </p:txBody>
      </p:sp>
      <p:pic>
        <p:nvPicPr>
          <p:cNvPr id="7" name="Picture 6">
            <a:extLst>
              <a:ext uri="{FF2B5EF4-FFF2-40B4-BE49-F238E27FC236}">
                <a16:creationId xmlns:a16="http://schemas.microsoft.com/office/drawing/2014/main" id="{B04BFB50-52B5-4BE4-8F45-651258C6D3E0}"/>
              </a:ext>
            </a:extLst>
          </p:cNvPr>
          <p:cNvPicPr>
            <a:picLocks noChangeAspect="1"/>
          </p:cNvPicPr>
          <p:nvPr/>
        </p:nvPicPr>
        <p:blipFill>
          <a:blip r:embed="rId2"/>
          <a:stretch>
            <a:fillRect/>
          </a:stretch>
        </p:blipFill>
        <p:spPr>
          <a:xfrm>
            <a:off x="3678111" y="5389933"/>
            <a:ext cx="1865030" cy="841396"/>
          </a:xfrm>
          <a:prstGeom prst="rect">
            <a:avLst/>
          </a:prstGeom>
        </p:spPr>
      </p:pic>
      <p:sp>
        <p:nvSpPr>
          <p:cNvPr id="8" name="Slide Number Placeholder 5">
            <a:extLst>
              <a:ext uri="{FF2B5EF4-FFF2-40B4-BE49-F238E27FC236}">
                <a16:creationId xmlns:a16="http://schemas.microsoft.com/office/drawing/2014/main" id="{A2EEB59F-CE47-48B3-B1B6-0D0786BE2D80}"/>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11</a:t>
            </a:fld>
            <a:endParaRPr lang="en-US" dirty="0">
              <a:solidFill>
                <a:schemeClr val="bg1">
                  <a:lumMod val="75000"/>
                </a:schemeClr>
              </a:solidFill>
            </a:endParaRPr>
          </a:p>
        </p:txBody>
      </p:sp>
    </p:spTree>
    <p:extLst>
      <p:ext uri="{BB962C8B-B14F-4D97-AF65-F5344CB8AC3E}">
        <p14:creationId xmlns:p14="http://schemas.microsoft.com/office/powerpoint/2010/main" val="15695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2CAC3-E60B-426A-8FA5-86EBF94D98EC}"/>
              </a:ext>
            </a:extLst>
          </p:cNvPr>
          <p:cNvPicPr>
            <a:picLocks noChangeAspect="1"/>
          </p:cNvPicPr>
          <p:nvPr/>
        </p:nvPicPr>
        <p:blipFill>
          <a:blip r:embed="rId3"/>
          <a:stretch>
            <a:fillRect/>
          </a:stretch>
        </p:blipFill>
        <p:spPr>
          <a:xfrm>
            <a:off x="869946" y="3447928"/>
            <a:ext cx="7179352" cy="2380588"/>
          </a:xfrm>
          <a:prstGeom prst="rect">
            <a:avLst/>
          </a:prstGeom>
        </p:spPr>
      </p:pic>
      <p:pic>
        <p:nvPicPr>
          <p:cNvPr id="6" name="Picture 5">
            <a:extLst>
              <a:ext uri="{FF2B5EF4-FFF2-40B4-BE49-F238E27FC236}">
                <a16:creationId xmlns:a16="http://schemas.microsoft.com/office/drawing/2014/main" id="{67B67155-0797-4B37-A462-61BE020B6376}"/>
              </a:ext>
            </a:extLst>
          </p:cNvPr>
          <p:cNvPicPr>
            <a:picLocks noChangeAspect="1"/>
          </p:cNvPicPr>
          <p:nvPr/>
        </p:nvPicPr>
        <p:blipFill>
          <a:blip r:embed="rId4"/>
          <a:stretch>
            <a:fillRect/>
          </a:stretch>
        </p:blipFill>
        <p:spPr>
          <a:xfrm>
            <a:off x="3372266" y="235860"/>
            <a:ext cx="2716564" cy="3079506"/>
          </a:xfrm>
          <a:prstGeom prst="rect">
            <a:avLst/>
          </a:prstGeom>
        </p:spPr>
      </p:pic>
      <p:sp>
        <p:nvSpPr>
          <p:cNvPr id="4" name="Slide Number Placeholder 5">
            <a:extLst>
              <a:ext uri="{FF2B5EF4-FFF2-40B4-BE49-F238E27FC236}">
                <a16:creationId xmlns:a16="http://schemas.microsoft.com/office/drawing/2014/main" id="{3AF8EE60-B5FF-4342-A710-E24B95B04506}"/>
              </a:ext>
            </a:extLst>
          </p:cNvPr>
          <p:cNvSpPr txBox="1">
            <a:spLocks/>
          </p:cNvSpPr>
          <p:nvPr/>
        </p:nvSpPr>
        <p:spPr>
          <a:xfrm>
            <a:off x="5303991" y="631512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12</a:t>
            </a:fld>
            <a:endParaRPr lang="en-US" dirty="0">
              <a:solidFill>
                <a:schemeClr val="bg1">
                  <a:lumMod val="75000"/>
                </a:schemeClr>
              </a:solidFill>
            </a:endParaRPr>
          </a:p>
        </p:txBody>
      </p:sp>
    </p:spTree>
    <p:extLst>
      <p:ext uri="{BB962C8B-B14F-4D97-AF65-F5344CB8AC3E}">
        <p14:creationId xmlns:p14="http://schemas.microsoft.com/office/powerpoint/2010/main" val="234792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0552" y="1602189"/>
            <a:ext cx="8130589" cy="2503875"/>
          </a:xfrm>
        </p:spPr>
        <p:txBody>
          <a:bodyPr>
            <a:normAutofit/>
          </a:bodyPr>
          <a:lstStyle/>
          <a:p>
            <a:pPr>
              <a:spcAft>
                <a:spcPts val="1200"/>
              </a:spcAft>
              <a:defRPr/>
            </a:pPr>
            <a:r>
              <a:rPr lang="en-US" dirty="0">
                <a:solidFill>
                  <a:schemeClr val="bg1">
                    <a:lumMod val="85000"/>
                  </a:schemeClr>
                </a:solidFill>
              </a:rPr>
              <a:t>What bridges and structures does my agency need to inspect? </a:t>
            </a:r>
          </a:p>
          <a:p>
            <a:pPr>
              <a:spcAft>
                <a:spcPts val="1200"/>
              </a:spcAft>
              <a:defRPr/>
            </a:pPr>
            <a:r>
              <a:rPr lang="en-US" dirty="0">
                <a:solidFill>
                  <a:schemeClr val="bg1">
                    <a:lumMod val="85000"/>
                  </a:schemeClr>
                </a:solidFill>
              </a:rPr>
              <a:t>Why do these inspections need to be done?   </a:t>
            </a:r>
          </a:p>
          <a:p>
            <a:pPr>
              <a:spcAft>
                <a:spcPts val="1200"/>
              </a:spcAft>
              <a:defRPr/>
            </a:pPr>
            <a:r>
              <a:rPr lang="en-US" dirty="0"/>
              <a:t>Who does the inspections, and when?</a:t>
            </a:r>
          </a:p>
        </p:txBody>
      </p:sp>
      <p:sp>
        <p:nvSpPr>
          <p:cNvPr id="5" name="Title 4"/>
          <p:cNvSpPr>
            <a:spLocks noGrp="1"/>
          </p:cNvSpPr>
          <p:nvPr>
            <p:ph type="title"/>
          </p:nvPr>
        </p:nvSpPr>
        <p:spPr>
          <a:xfrm>
            <a:off x="827036" y="80225"/>
            <a:ext cx="7688313" cy="1259876"/>
          </a:xfrm>
        </p:spPr>
        <p:txBody>
          <a:bodyPr>
            <a:noAutofit/>
          </a:bodyPr>
          <a:lstStyle/>
          <a:p>
            <a:br>
              <a:rPr lang="en-US" dirty="0"/>
            </a:br>
            <a:r>
              <a:rPr lang="en-US" dirty="0"/>
              <a:t>Bridges and Structures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13</a:t>
            </a:fld>
            <a:endParaRPr lang="en-US" dirty="0">
              <a:solidFill>
                <a:schemeClr val="bg1"/>
              </a:solidFill>
              <a:latin typeface="Calibri"/>
            </a:endParaRPr>
          </a:p>
        </p:txBody>
      </p:sp>
      <p:pic>
        <p:nvPicPr>
          <p:cNvPr id="7" name="Picture 6">
            <a:extLst>
              <a:ext uri="{FF2B5EF4-FFF2-40B4-BE49-F238E27FC236}">
                <a16:creationId xmlns:a16="http://schemas.microsoft.com/office/drawing/2014/main" id="{B04BFB50-52B5-4BE4-8F45-651258C6D3E0}"/>
              </a:ext>
            </a:extLst>
          </p:cNvPr>
          <p:cNvPicPr>
            <a:picLocks noChangeAspect="1"/>
          </p:cNvPicPr>
          <p:nvPr/>
        </p:nvPicPr>
        <p:blipFill>
          <a:blip r:embed="rId2"/>
          <a:stretch>
            <a:fillRect/>
          </a:stretch>
        </p:blipFill>
        <p:spPr>
          <a:xfrm>
            <a:off x="3604539" y="5389933"/>
            <a:ext cx="1865030" cy="841396"/>
          </a:xfrm>
          <a:prstGeom prst="rect">
            <a:avLst/>
          </a:prstGeom>
        </p:spPr>
      </p:pic>
      <p:sp>
        <p:nvSpPr>
          <p:cNvPr id="8" name="Slide Number Placeholder 5">
            <a:extLst>
              <a:ext uri="{FF2B5EF4-FFF2-40B4-BE49-F238E27FC236}">
                <a16:creationId xmlns:a16="http://schemas.microsoft.com/office/drawing/2014/main" id="{956C303D-62F4-4649-8245-A5FD5647F17C}"/>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13</a:t>
            </a:fld>
            <a:endParaRPr lang="en-US" dirty="0">
              <a:solidFill>
                <a:schemeClr val="bg1">
                  <a:lumMod val="75000"/>
                </a:schemeClr>
              </a:solidFill>
            </a:endParaRPr>
          </a:p>
        </p:txBody>
      </p:sp>
    </p:spTree>
    <p:extLst>
      <p:ext uri="{BB962C8B-B14F-4D97-AF65-F5344CB8AC3E}">
        <p14:creationId xmlns:p14="http://schemas.microsoft.com/office/powerpoint/2010/main" val="363472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471"/>
            <a:ext cx="7886700" cy="1176696"/>
          </a:xfrm>
        </p:spPr>
        <p:txBody>
          <a:bodyPr>
            <a:normAutofit fontScale="90000"/>
          </a:bodyPr>
          <a:lstStyle/>
          <a:p>
            <a:r>
              <a:rPr lang="en-US" dirty="0"/>
              <a:t>Inspection Organization</a:t>
            </a:r>
            <a:br>
              <a:rPr lang="en-US" dirty="0"/>
            </a:br>
            <a:endParaRPr lang="en-US" dirty="0"/>
          </a:p>
        </p:txBody>
      </p:sp>
      <p:sp>
        <p:nvSpPr>
          <p:cNvPr id="3" name="Content Placeholder 2"/>
          <p:cNvSpPr>
            <a:spLocks noGrp="1"/>
          </p:cNvSpPr>
          <p:nvPr>
            <p:ph idx="1"/>
          </p:nvPr>
        </p:nvSpPr>
        <p:spPr>
          <a:xfrm>
            <a:off x="628650" y="1442167"/>
            <a:ext cx="7947314" cy="4351338"/>
          </a:xfrm>
        </p:spPr>
        <p:txBody>
          <a:bodyPr>
            <a:normAutofit/>
          </a:bodyPr>
          <a:lstStyle/>
          <a:p>
            <a:r>
              <a:rPr lang="en-US" dirty="0"/>
              <a:t>Each State Transportation Department (</a:t>
            </a:r>
            <a:r>
              <a:rPr lang="en-US" dirty="0">
                <a:solidFill>
                  <a:srgbClr val="FFC000"/>
                </a:solidFill>
              </a:rPr>
              <a:t>NDOT</a:t>
            </a:r>
            <a:r>
              <a:rPr lang="en-US" dirty="0"/>
              <a:t>)</a:t>
            </a:r>
          </a:p>
          <a:p>
            <a:pPr lvl="1"/>
            <a:r>
              <a:rPr lang="en-US" dirty="0"/>
              <a:t>Must inspect, or </a:t>
            </a:r>
          </a:p>
          <a:p>
            <a:pPr lvl="1"/>
            <a:r>
              <a:rPr lang="en-US" dirty="0"/>
              <a:t>Cause to be inspected, </a:t>
            </a:r>
          </a:p>
          <a:p>
            <a:r>
              <a:rPr lang="en-US" dirty="0"/>
              <a:t>All highway bridges located on public roads that are fully or partially located within the State's boundaries</a:t>
            </a:r>
          </a:p>
          <a:p>
            <a:pPr lvl="1"/>
            <a:r>
              <a:rPr lang="en-US" dirty="0"/>
              <a:t>Except for bridges that are owned by Federal agencies</a:t>
            </a:r>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14</a:t>
            </a:fld>
            <a:endParaRPr lang="en-US" dirty="0">
              <a:solidFill>
                <a:schemeClr val="bg1"/>
              </a:solidFill>
              <a:latin typeface="Calibri"/>
            </a:endParaRPr>
          </a:p>
        </p:txBody>
      </p:sp>
      <p:sp>
        <p:nvSpPr>
          <p:cNvPr id="5" name="Slide Number Placeholder 5">
            <a:extLst>
              <a:ext uri="{FF2B5EF4-FFF2-40B4-BE49-F238E27FC236}">
                <a16:creationId xmlns:a16="http://schemas.microsoft.com/office/drawing/2014/main" id="{B8ED7E3F-06B0-4ED7-B23F-EACCDA7C9E90}"/>
              </a:ext>
            </a:extLst>
          </p:cNvPr>
          <p:cNvSpPr txBox="1">
            <a:spLocks/>
          </p:cNvSpPr>
          <p:nvPr/>
        </p:nvSpPr>
        <p:spPr>
          <a:xfrm>
            <a:off x="5367053" y="628990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14</a:t>
            </a:fld>
            <a:endParaRPr lang="en-US" dirty="0">
              <a:solidFill>
                <a:schemeClr val="bg1">
                  <a:lumMod val="75000"/>
                </a:schemeClr>
              </a:solidFill>
            </a:endParaRPr>
          </a:p>
        </p:txBody>
      </p:sp>
    </p:spTree>
    <p:extLst>
      <p:ext uri="{BB962C8B-B14F-4D97-AF65-F5344CB8AC3E}">
        <p14:creationId xmlns:p14="http://schemas.microsoft.com/office/powerpoint/2010/main" val="333476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471"/>
            <a:ext cx="7886700" cy="1176696"/>
          </a:xfrm>
        </p:spPr>
        <p:txBody>
          <a:bodyPr>
            <a:normAutofit fontScale="90000"/>
          </a:bodyPr>
          <a:lstStyle/>
          <a:p>
            <a:pPr algn="ctr"/>
            <a:r>
              <a:rPr lang="en-US" dirty="0"/>
              <a:t>Who does Inspections for County- and Municipality-Owned Bridges?  </a:t>
            </a:r>
            <a:br>
              <a:rPr lang="en-US" dirty="0"/>
            </a:br>
            <a:endParaRPr lang="en-US" dirty="0"/>
          </a:p>
        </p:txBody>
      </p:sp>
      <p:sp>
        <p:nvSpPr>
          <p:cNvPr id="3" name="Content Placeholder 2"/>
          <p:cNvSpPr>
            <a:spLocks noGrp="1"/>
          </p:cNvSpPr>
          <p:nvPr>
            <p:ph idx="1"/>
          </p:nvPr>
        </p:nvSpPr>
        <p:spPr>
          <a:xfrm>
            <a:off x="391642" y="1202134"/>
            <a:ext cx="7134634" cy="4612770"/>
          </a:xfrm>
        </p:spPr>
        <p:txBody>
          <a:bodyPr>
            <a:normAutofit fontScale="92500" lnSpcReduction="10000"/>
          </a:bodyPr>
          <a:lstStyle/>
          <a:p>
            <a:r>
              <a:rPr lang="en-US" dirty="0"/>
              <a:t>The </a:t>
            </a:r>
            <a:r>
              <a:rPr lang="en-US" b="1" dirty="0"/>
              <a:t>Bridge Owner</a:t>
            </a:r>
            <a:r>
              <a:rPr lang="en-US" dirty="0"/>
              <a:t>, i.e. Your Agency</a:t>
            </a:r>
          </a:p>
          <a:p>
            <a:pPr lvl="1"/>
            <a:r>
              <a:rPr lang="en-US" dirty="0"/>
              <a:t>Or a qualified consulting engineer</a:t>
            </a:r>
          </a:p>
          <a:p>
            <a:pPr lvl="1"/>
            <a:r>
              <a:rPr lang="en-US" dirty="0"/>
              <a:t>Includes </a:t>
            </a:r>
            <a:r>
              <a:rPr lang="en-US" dirty="0">
                <a:hlinkClick r:id="rId3"/>
              </a:rPr>
              <a:t>fracture critical</a:t>
            </a:r>
            <a:r>
              <a:rPr lang="en-US" dirty="0"/>
              <a:t> bridges</a:t>
            </a:r>
          </a:p>
          <a:p>
            <a:r>
              <a:rPr lang="en-US" dirty="0"/>
              <a:t>Exception: </a:t>
            </a:r>
            <a:r>
              <a:rPr lang="en-US" dirty="0">
                <a:hlinkClick r:id="rId4"/>
              </a:rPr>
              <a:t>underwater inspections</a:t>
            </a:r>
            <a:r>
              <a:rPr lang="en-US" dirty="0"/>
              <a:t>.  These are currently done by NDOT.</a:t>
            </a:r>
          </a:p>
          <a:p>
            <a:r>
              <a:rPr lang="en-US" dirty="0"/>
              <a:t>Bridge Owners also responsible for: </a:t>
            </a:r>
          </a:p>
          <a:p>
            <a:pPr lvl="1"/>
            <a:r>
              <a:rPr lang="en-US" dirty="0"/>
              <a:t>Bridge Load Rating</a:t>
            </a:r>
          </a:p>
          <a:p>
            <a:pPr lvl="1"/>
            <a:r>
              <a:rPr lang="en-US" dirty="0"/>
              <a:t>Bridge Hydraulic Assessment</a:t>
            </a:r>
          </a:p>
          <a:p>
            <a:pPr lvl="1"/>
            <a:r>
              <a:rPr lang="en-US" dirty="0"/>
              <a:t>Monitoring the </a:t>
            </a:r>
            <a:r>
              <a:rPr lang="en-US" dirty="0">
                <a:hlinkClick r:id="rId5"/>
              </a:rPr>
              <a:t>Scour</a:t>
            </a:r>
            <a:r>
              <a:rPr lang="en-US" dirty="0"/>
              <a:t> Plan of Action, if any</a:t>
            </a:r>
          </a:p>
          <a:p>
            <a:pPr lvl="1"/>
            <a:r>
              <a:rPr lang="en-US" dirty="0"/>
              <a:t>Addressing critical and non-critical findings</a:t>
            </a:r>
          </a:p>
          <a:p>
            <a:pPr lvl="1"/>
            <a:r>
              <a:rPr lang="en-US" dirty="0"/>
              <a:t>Maintaining bridge files and records at their facility</a:t>
            </a:r>
          </a:p>
          <a:p>
            <a:pPr lvl="1"/>
            <a:r>
              <a:rPr lang="en-US" dirty="0"/>
              <a:t>Cooperating with NDOT</a:t>
            </a:r>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15</a:t>
            </a:fld>
            <a:endParaRPr lang="en-US" dirty="0">
              <a:solidFill>
                <a:schemeClr val="bg1"/>
              </a:solidFill>
              <a:latin typeface="Calibri"/>
            </a:endParaRPr>
          </a:p>
        </p:txBody>
      </p:sp>
      <p:sp>
        <p:nvSpPr>
          <p:cNvPr id="5" name="TextBox 4">
            <a:extLst>
              <a:ext uri="{FF2B5EF4-FFF2-40B4-BE49-F238E27FC236}">
                <a16:creationId xmlns:a16="http://schemas.microsoft.com/office/drawing/2014/main" id="{08DC9739-41FF-49E7-B2DE-89A1072B57F7}"/>
              </a:ext>
            </a:extLst>
          </p:cNvPr>
          <p:cNvSpPr txBox="1"/>
          <p:nvPr/>
        </p:nvSpPr>
        <p:spPr>
          <a:xfrm>
            <a:off x="889642" y="5630238"/>
            <a:ext cx="7757839" cy="369332"/>
          </a:xfrm>
          <a:prstGeom prst="rect">
            <a:avLst/>
          </a:prstGeom>
          <a:noFill/>
        </p:spPr>
        <p:txBody>
          <a:bodyPr wrap="square" rtlCol="0">
            <a:spAutoFit/>
          </a:bodyPr>
          <a:lstStyle/>
          <a:p>
            <a:r>
              <a:rPr lang="en-US" dirty="0"/>
              <a:t>Reference: Bridge Inspection Program Manual (Rev 6, March 2018), Page 12</a:t>
            </a:r>
          </a:p>
        </p:txBody>
      </p:sp>
      <p:sp>
        <p:nvSpPr>
          <p:cNvPr id="6" name="Slide Number Placeholder 5">
            <a:extLst>
              <a:ext uri="{FF2B5EF4-FFF2-40B4-BE49-F238E27FC236}">
                <a16:creationId xmlns:a16="http://schemas.microsoft.com/office/drawing/2014/main" id="{69D84FAC-796F-4B0B-BE3A-DCC8EDCF8B7B}"/>
              </a:ext>
            </a:extLst>
          </p:cNvPr>
          <p:cNvSpPr txBox="1">
            <a:spLocks/>
          </p:cNvSpPr>
          <p:nvPr/>
        </p:nvSpPr>
        <p:spPr>
          <a:xfrm>
            <a:off x="5379665" y="63887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15</a:t>
            </a:fld>
            <a:endParaRPr lang="en-US" dirty="0">
              <a:solidFill>
                <a:schemeClr val="bg1">
                  <a:lumMod val="75000"/>
                </a:schemeClr>
              </a:solidFill>
            </a:endParaRPr>
          </a:p>
        </p:txBody>
      </p:sp>
      <p:pic>
        <p:nvPicPr>
          <p:cNvPr id="7" name="Picture 6">
            <a:extLst>
              <a:ext uri="{FF2B5EF4-FFF2-40B4-BE49-F238E27FC236}">
                <a16:creationId xmlns:a16="http://schemas.microsoft.com/office/drawing/2014/main" id="{B18E2FED-08F8-4C71-806A-90BA651AE05F}"/>
              </a:ext>
            </a:extLst>
          </p:cNvPr>
          <p:cNvPicPr>
            <a:picLocks noChangeAspect="1"/>
          </p:cNvPicPr>
          <p:nvPr/>
        </p:nvPicPr>
        <p:blipFill>
          <a:blip r:embed="rId6"/>
          <a:stretch>
            <a:fillRect/>
          </a:stretch>
        </p:blipFill>
        <p:spPr>
          <a:xfrm>
            <a:off x="6468694" y="3129639"/>
            <a:ext cx="2675306" cy="1620754"/>
          </a:xfrm>
          <a:prstGeom prst="rect">
            <a:avLst/>
          </a:prstGeom>
        </p:spPr>
      </p:pic>
    </p:spTree>
    <p:extLst>
      <p:ext uri="{BB962C8B-B14F-4D97-AF65-F5344CB8AC3E}">
        <p14:creationId xmlns:p14="http://schemas.microsoft.com/office/powerpoint/2010/main" val="382539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06976" y="210830"/>
            <a:ext cx="7886700" cy="1176696"/>
          </a:xfrm>
          <a:prstGeom prst="rect">
            <a:avLst/>
          </a:prstGeom>
        </p:spPr>
        <p:txBody>
          <a:bodyPr>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650.309 Personnel Qualifications</a:t>
            </a:r>
          </a:p>
        </p:txBody>
      </p:sp>
      <p:sp>
        <p:nvSpPr>
          <p:cNvPr id="6" name="Content Placeholder 2"/>
          <p:cNvSpPr txBox="1">
            <a:spLocks/>
          </p:cNvSpPr>
          <p:nvPr/>
        </p:nvSpPr>
        <p:spPr>
          <a:xfrm>
            <a:off x="1535802" y="1018355"/>
            <a:ext cx="6905625" cy="3481541"/>
          </a:xfrm>
          <a:prstGeom prst="rect">
            <a:avLst/>
          </a:prstGeom>
        </p:spPr>
        <p:txBody>
          <a:bodyPr>
            <a:normAutofit fontScale="8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a:t>Program Manager</a:t>
            </a:r>
          </a:p>
          <a:p>
            <a:pPr lvl="1"/>
            <a:r>
              <a:rPr lang="en-US" dirty="0"/>
              <a:t>In charge of a unit that performs bridge inspections, reporting, bridge load rating and inventory; Certifies inspector qualifications, maintains inventory data, follows up on critical findings, ensures inspection interval requirements are met, facilitates quality assurance inspections for local bridge owners</a:t>
            </a:r>
          </a:p>
          <a:p>
            <a:pPr marL="514350" indent="-514350">
              <a:buFont typeface="+mj-lt"/>
              <a:buAutoNum type="arabicPeriod"/>
            </a:pPr>
            <a:r>
              <a:rPr lang="en-US" dirty="0"/>
              <a:t>Team Leader</a:t>
            </a:r>
          </a:p>
          <a:p>
            <a:pPr lvl="1"/>
            <a:r>
              <a:rPr lang="en-US" dirty="0"/>
              <a:t>In charge of the bridge inspection team</a:t>
            </a:r>
          </a:p>
        </p:txBody>
      </p:sp>
      <p:sp>
        <p:nvSpPr>
          <p:cNvPr id="9" name="TextBox 8"/>
          <p:cNvSpPr txBox="1"/>
          <p:nvPr/>
        </p:nvSpPr>
        <p:spPr>
          <a:xfrm rot="16200000">
            <a:off x="-2376851" y="3425914"/>
            <a:ext cx="612406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charset="0"/>
                <a:ea typeface="ＭＳ Ｐゴシック" charset="0"/>
              </a:rPr>
              <a:t> National Bridge Inspection Standards</a:t>
            </a:r>
          </a:p>
        </p:txBody>
      </p:sp>
      <p:pic>
        <p:nvPicPr>
          <p:cNvPr id="2" name="Picture 1"/>
          <p:cNvPicPr>
            <a:picLocks noChangeAspect="1"/>
          </p:cNvPicPr>
          <p:nvPr/>
        </p:nvPicPr>
        <p:blipFill>
          <a:blip r:embed="rId3"/>
          <a:stretch>
            <a:fillRect/>
          </a:stretch>
        </p:blipFill>
        <p:spPr>
          <a:xfrm>
            <a:off x="3458049" y="4582798"/>
            <a:ext cx="2779102" cy="2182147"/>
          </a:xfrm>
          <a:prstGeom prst="rect">
            <a:avLst/>
          </a:prstGeom>
        </p:spPr>
      </p:pic>
      <p:sp>
        <p:nvSpPr>
          <p:cNvPr id="7" name="Slide Number Placeholder 5">
            <a:extLst>
              <a:ext uri="{FF2B5EF4-FFF2-40B4-BE49-F238E27FC236}">
                <a16:creationId xmlns:a16="http://schemas.microsoft.com/office/drawing/2014/main" id="{A04D5DCA-A57B-4D65-8B9F-C4FA5E1F6628}"/>
              </a:ext>
            </a:extLst>
          </p:cNvPr>
          <p:cNvSpPr txBox="1">
            <a:spLocks/>
          </p:cNvSpPr>
          <p:nvPr/>
        </p:nvSpPr>
        <p:spPr>
          <a:xfrm>
            <a:off x="5493177" y="63169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16</a:t>
            </a:fld>
            <a:endParaRPr lang="en-US" dirty="0">
              <a:solidFill>
                <a:schemeClr val="bg1">
                  <a:lumMod val="75000"/>
                </a:schemeClr>
              </a:solidFill>
            </a:endParaRPr>
          </a:p>
        </p:txBody>
      </p:sp>
    </p:spTree>
    <p:extLst>
      <p:ext uri="{BB962C8B-B14F-4D97-AF65-F5344CB8AC3E}">
        <p14:creationId xmlns:p14="http://schemas.microsoft.com/office/powerpoint/2010/main" val="6872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4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86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101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1120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57300" y="760771"/>
            <a:ext cx="7886700" cy="1176696"/>
          </a:xfrm>
          <a:prstGeom prst="rect">
            <a:avLst/>
          </a:prstGeom>
        </p:spPr>
        <p:txBody>
          <a:bodyPr>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650.309 Personnel Qualifications</a:t>
            </a:r>
          </a:p>
        </p:txBody>
      </p:sp>
      <p:sp>
        <p:nvSpPr>
          <p:cNvPr id="7" name="Content Placeholder 2"/>
          <p:cNvSpPr txBox="1">
            <a:spLocks/>
          </p:cNvSpPr>
          <p:nvPr/>
        </p:nvSpPr>
        <p:spPr>
          <a:xfrm>
            <a:off x="1257300" y="1802379"/>
            <a:ext cx="7886700" cy="435133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a:t>Program Manager Qualifications</a:t>
            </a:r>
          </a:p>
          <a:p>
            <a:pPr lvl="1"/>
            <a:r>
              <a:rPr lang="en-US" dirty="0"/>
              <a:t>Registered professional engineer</a:t>
            </a:r>
          </a:p>
          <a:p>
            <a:pPr lvl="1"/>
            <a:r>
              <a:rPr lang="en-US" dirty="0"/>
              <a:t>10 years bridge inspection experience</a:t>
            </a:r>
          </a:p>
          <a:p>
            <a:pPr marL="0" indent="0" algn="ctr">
              <a:buNone/>
            </a:pPr>
            <a:r>
              <a:rPr lang="en-US" dirty="0"/>
              <a:t>AND</a:t>
            </a:r>
          </a:p>
          <a:p>
            <a:pPr lvl="1"/>
            <a:r>
              <a:rPr lang="en-US" dirty="0"/>
              <a:t>Successfully completed FHWA approved comprehensive training course (2-week course)</a:t>
            </a:r>
          </a:p>
        </p:txBody>
      </p:sp>
      <p:sp>
        <p:nvSpPr>
          <p:cNvPr id="9" name="TextBox 8"/>
          <p:cNvSpPr txBox="1"/>
          <p:nvPr/>
        </p:nvSpPr>
        <p:spPr>
          <a:xfrm rot="16200000">
            <a:off x="-2376851" y="3425914"/>
            <a:ext cx="612406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charset="0"/>
                <a:ea typeface="ＭＳ Ｐゴシック" charset="0"/>
              </a:rPr>
              <a:t> National Bridge Inspection Standards</a:t>
            </a:r>
          </a:p>
        </p:txBody>
      </p:sp>
      <p:pic>
        <p:nvPicPr>
          <p:cNvPr id="10" name="Picture 9">
            <a:extLst>
              <a:ext uri="{FF2B5EF4-FFF2-40B4-BE49-F238E27FC236}">
                <a16:creationId xmlns:a16="http://schemas.microsoft.com/office/drawing/2014/main" id="{C02313BB-2675-4FCC-819B-C2E3605B494B}"/>
              </a:ext>
            </a:extLst>
          </p:cNvPr>
          <p:cNvPicPr>
            <a:picLocks noChangeAspect="1"/>
          </p:cNvPicPr>
          <p:nvPr/>
        </p:nvPicPr>
        <p:blipFill>
          <a:blip r:embed="rId3"/>
          <a:stretch>
            <a:fillRect/>
          </a:stretch>
        </p:blipFill>
        <p:spPr>
          <a:xfrm>
            <a:off x="3604539" y="5389933"/>
            <a:ext cx="1865030" cy="841396"/>
          </a:xfrm>
          <a:prstGeom prst="rect">
            <a:avLst/>
          </a:prstGeom>
        </p:spPr>
      </p:pic>
      <p:sp>
        <p:nvSpPr>
          <p:cNvPr id="11" name="Slide Number Placeholder 5">
            <a:extLst>
              <a:ext uri="{FF2B5EF4-FFF2-40B4-BE49-F238E27FC236}">
                <a16:creationId xmlns:a16="http://schemas.microsoft.com/office/drawing/2014/main" id="{02B17CAC-65E4-4BDE-BD5C-597783270634}"/>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17</a:t>
            </a:fld>
            <a:endParaRPr lang="en-US" dirty="0">
              <a:solidFill>
                <a:schemeClr val="bg1">
                  <a:lumMod val="75000"/>
                </a:schemeClr>
              </a:solidFill>
            </a:endParaRPr>
          </a:p>
        </p:txBody>
      </p:sp>
    </p:spTree>
    <p:extLst>
      <p:ext uri="{BB962C8B-B14F-4D97-AF65-F5344CB8AC3E}">
        <p14:creationId xmlns:p14="http://schemas.microsoft.com/office/powerpoint/2010/main" val="1255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880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960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3254" y="154254"/>
            <a:ext cx="7886700" cy="1176696"/>
          </a:xfrm>
          <a:prstGeom prst="rect">
            <a:avLst/>
          </a:prstGeom>
        </p:spPr>
        <p:txBody>
          <a:bodyPr>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650.309 Personnel Qualifications</a:t>
            </a:r>
          </a:p>
        </p:txBody>
      </p:sp>
      <p:sp>
        <p:nvSpPr>
          <p:cNvPr id="6" name="Content Placeholder 2"/>
          <p:cNvSpPr txBox="1">
            <a:spLocks/>
          </p:cNvSpPr>
          <p:nvPr/>
        </p:nvSpPr>
        <p:spPr>
          <a:xfrm>
            <a:off x="803253" y="828890"/>
            <a:ext cx="8017361" cy="424491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en-US" dirty="0"/>
              <a:t>Team Leader Qualifications </a:t>
            </a:r>
            <a:r>
              <a:rPr lang="en-US" i="1" dirty="0"/>
              <a:t>– </a:t>
            </a:r>
            <a:r>
              <a:rPr lang="en-US" i="1" dirty="0">
                <a:solidFill>
                  <a:srgbClr val="0070C0"/>
                </a:solidFill>
              </a:rPr>
              <a:t>5 paths</a:t>
            </a:r>
          </a:p>
          <a:p>
            <a:pPr marL="971550" lvl="1" indent="-514350">
              <a:buFont typeface="+mj-lt"/>
              <a:buAutoNum type="alphaLcParenR"/>
            </a:pPr>
            <a:r>
              <a:rPr lang="en-US" dirty="0"/>
              <a:t>Same as Program Manager</a:t>
            </a:r>
            <a:endParaRPr lang="en-US" b="1" dirty="0"/>
          </a:p>
          <a:p>
            <a:pPr marL="971550" lvl="1" indent="-514350">
              <a:buFont typeface="+mj-lt"/>
              <a:buAutoNum type="alphaLcParenR"/>
            </a:pPr>
            <a:r>
              <a:rPr lang="en-US" dirty="0"/>
              <a:t>Five years bridge inspection experience (BIE)*</a:t>
            </a:r>
            <a:endParaRPr lang="en-US" b="1" dirty="0"/>
          </a:p>
          <a:p>
            <a:pPr marL="971550" lvl="1" indent="-514350">
              <a:buFont typeface="+mj-lt"/>
              <a:buAutoNum type="alphaLcParenR"/>
            </a:pPr>
            <a:r>
              <a:rPr lang="en-US" dirty="0"/>
              <a:t>Bachelors degree from ABET accredited school + pass the FE exam + Two years BIE*</a:t>
            </a:r>
          </a:p>
          <a:p>
            <a:pPr marL="971550" lvl="1" indent="-514350">
              <a:buFont typeface="+mj-lt"/>
              <a:buAutoNum type="alphaLcParenR"/>
            </a:pPr>
            <a:r>
              <a:rPr lang="en-US" dirty="0"/>
              <a:t>Associates degree from ABET accredited school + Four years BIE*</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pic>
        <p:nvPicPr>
          <p:cNvPr id="9" name="Picture 8"/>
          <p:cNvPicPr>
            <a:picLocks noChangeAspect="1"/>
          </p:cNvPicPr>
          <p:nvPr/>
        </p:nvPicPr>
        <p:blipFill>
          <a:blip r:embed="rId3"/>
          <a:stretch>
            <a:fillRect/>
          </a:stretch>
        </p:blipFill>
        <p:spPr>
          <a:xfrm>
            <a:off x="45140" y="2183873"/>
            <a:ext cx="1198374" cy="900112"/>
          </a:xfrm>
          <a:prstGeom prst="rect">
            <a:avLst/>
          </a:prstGeom>
        </p:spPr>
      </p:pic>
      <p:sp>
        <p:nvSpPr>
          <p:cNvPr id="10" name="TextBox 9"/>
          <p:cNvSpPr txBox="1"/>
          <p:nvPr/>
        </p:nvSpPr>
        <p:spPr>
          <a:xfrm>
            <a:off x="803254" y="4950071"/>
            <a:ext cx="7886700" cy="830997"/>
          </a:xfrm>
          <a:prstGeom prst="rect">
            <a:avLst/>
          </a:prstGeom>
          <a:noFill/>
        </p:spPr>
        <p:txBody>
          <a:bodyPr wrap="square" rtlCol="0">
            <a:spAutoFit/>
          </a:bodyPr>
          <a:lstStyle/>
          <a:p>
            <a:pPr algn="ctr"/>
            <a:r>
              <a:rPr lang="en-US" sz="2400" b="1" dirty="0"/>
              <a:t>* AND</a:t>
            </a:r>
            <a:r>
              <a:rPr lang="en-US" sz="2400" dirty="0"/>
              <a:t> successfully completed FHWA approved comprehensive training course</a:t>
            </a:r>
          </a:p>
        </p:txBody>
      </p:sp>
      <p:sp>
        <p:nvSpPr>
          <p:cNvPr id="12" name="Slide Number Placeholder 5">
            <a:extLst>
              <a:ext uri="{FF2B5EF4-FFF2-40B4-BE49-F238E27FC236}">
                <a16:creationId xmlns:a16="http://schemas.microsoft.com/office/drawing/2014/main" id="{FD99D69B-DB37-4B3F-BE97-CB6A43E70E92}"/>
              </a:ext>
            </a:extLst>
          </p:cNvPr>
          <p:cNvSpPr txBox="1">
            <a:spLocks/>
          </p:cNvSpPr>
          <p:nvPr/>
        </p:nvSpPr>
        <p:spPr>
          <a:xfrm>
            <a:off x="5442210" y="636775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18</a:t>
            </a:fld>
            <a:endParaRPr lang="en-US" dirty="0">
              <a:solidFill>
                <a:schemeClr val="bg1">
                  <a:lumMod val="75000"/>
                </a:schemeClr>
              </a:solidFill>
            </a:endParaRPr>
          </a:p>
        </p:txBody>
      </p:sp>
      <p:pic>
        <p:nvPicPr>
          <p:cNvPr id="2" name="Picture 1">
            <a:extLst>
              <a:ext uri="{FF2B5EF4-FFF2-40B4-BE49-F238E27FC236}">
                <a16:creationId xmlns:a16="http://schemas.microsoft.com/office/drawing/2014/main" id="{6CAA5C84-1CDC-4C69-A75D-11E56858C5DB}"/>
              </a:ext>
            </a:extLst>
          </p:cNvPr>
          <p:cNvPicPr>
            <a:picLocks noChangeAspect="1"/>
          </p:cNvPicPr>
          <p:nvPr/>
        </p:nvPicPr>
        <p:blipFill>
          <a:blip r:embed="rId4"/>
          <a:stretch>
            <a:fillRect/>
          </a:stretch>
        </p:blipFill>
        <p:spPr>
          <a:xfrm>
            <a:off x="153557" y="3083985"/>
            <a:ext cx="981541" cy="987638"/>
          </a:xfrm>
          <a:prstGeom prst="rect">
            <a:avLst/>
          </a:prstGeom>
        </p:spPr>
      </p:pic>
    </p:spTree>
    <p:extLst>
      <p:ext uri="{BB962C8B-B14F-4D97-AF65-F5344CB8AC3E}">
        <p14:creationId xmlns:p14="http://schemas.microsoft.com/office/powerpoint/2010/main" val="8786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1330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203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3060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3060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317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25563"/>
          </a:xfrm>
        </p:spPr>
        <p:txBody>
          <a:bodyPr/>
          <a:lstStyle/>
          <a:p>
            <a:r>
              <a:rPr lang="en-US" dirty="0"/>
              <a:t>Inspection Frequency and Procedures</a:t>
            </a:r>
          </a:p>
        </p:txBody>
      </p:sp>
      <p:sp>
        <p:nvSpPr>
          <p:cNvPr id="3" name="Content Placeholder 2"/>
          <p:cNvSpPr>
            <a:spLocks noGrp="1"/>
          </p:cNvSpPr>
          <p:nvPr>
            <p:ph idx="1"/>
          </p:nvPr>
        </p:nvSpPr>
        <p:spPr>
          <a:xfrm>
            <a:off x="704323" y="4124471"/>
            <a:ext cx="8126467" cy="1822282"/>
          </a:xfrm>
        </p:spPr>
        <p:txBody>
          <a:bodyPr>
            <a:noAutofit/>
          </a:bodyPr>
          <a:lstStyle/>
          <a:p>
            <a:r>
              <a:rPr lang="en-US" sz="2000" dirty="0"/>
              <a:t>Regular intervals not to exceed 24 months</a:t>
            </a:r>
          </a:p>
          <a:p>
            <a:r>
              <a:rPr lang="en-US" sz="2000" dirty="0"/>
              <a:t>Inspect certain bridges more often than every 24 months</a:t>
            </a:r>
          </a:p>
          <a:p>
            <a:r>
              <a:rPr lang="en-US" sz="2000" dirty="0"/>
              <a:t>Establish interval based on bridge deficiencies and characteristics</a:t>
            </a:r>
          </a:p>
          <a:p>
            <a:r>
              <a:rPr lang="en-US" sz="2000" dirty="0"/>
              <a:t>Fracture Critical Bridges may have members that require more frequent inspection</a:t>
            </a:r>
          </a:p>
        </p:txBody>
      </p:sp>
      <p:pic>
        <p:nvPicPr>
          <p:cNvPr id="4" name="Picture 3"/>
          <p:cNvPicPr>
            <a:picLocks noChangeAspect="1"/>
          </p:cNvPicPr>
          <p:nvPr/>
        </p:nvPicPr>
        <p:blipFill>
          <a:blip r:embed="rId3"/>
          <a:stretch>
            <a:fillRect/>
          </a:stretch>
        </p:blipFill>
        <p:spPr>
          <a:xfrm>
            <a:off x="1986727" y="1123131"/>
            <a:ext cx="6115105" cy="2830862"/>
          </a:xfrm>
          <a:prstGeom prst="rect">
            <a:avLst/>
          </a:prstGeom>
        </p:spPr>
      </p:pic>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19</a:t>
            </a:fld>
            <a:endParaRPr lang="en-US" dirty="0">
              <a:solidFill>
                <a:schemeClr val="bg1"/>
              </a:solidFill>
              <a:latin typeface="Calibri"/>
            </a:endParaRPr>
          </a:p>
        </p:txBody>
      </p:sp>
      <p:sp>
        <p:nvSpPr>
          <p:cNvPr id="6" name="Slide Number Placeholder 5">
            <a:extLst>
              <a:ext uri="{FF2B5EF4-FFF2-40B4-BE49-F238E27FC236}">
                <a16:creationId xmlns:a16="http://schemas.microsoft.com/office/drawing/2014/main" id="{FF0BCC3A-7B35-4C9F-8931-DB594AECBE49}"/>
              </a:ext>
            </a:extLst>
          </p:cNvPr>
          <p:cNvSpPr txBox="1">
            <a:spLocks/>
          </p:cNvSpPr>
          <p:nvPr/>
        </p:nvSpPr>
        <p:spPr>
          <a:xfrm>
            <a:off x="5329216" y="634035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19</a:t>
            </a:fld>
            <a:endParaRPr lang="en-US" dirty="0">
              <a:solidFill>
                <a:schemeClr val="bg1">
                  <a:lumMod val="75000"/>
                </a:schemeClr>
              </a:solidFill>
            </a:endParaRPr>
          </a:p>
        </p:txBody>
      </p:sp>
    </p:spTree>
    <p:extLst>
      <p:ext uri="{BB962C8B-B14F-4D97-AF65-F5344CB8AC3E}">
        <p14:creationId xmlns:p14="http://schemas.microsoft.com/office/powerpoint/2010/main" val="273229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0551" y="1902731"/>
            <a:ext cx="8130589" cy="2503875"/>
          </a:xfrm>
        </p:spPr>
        <p:txBody>
          <a:bodyPr>
            <a:normAutofit/>
          </a:bodyPr>
          <a:lstStyle/>
          <a:p>
            <a:pPr>
              <a:spcAft>
                <a:spcPts val="1200"/>
              </a:spcAft>
              <a:defRPr/>
            </a:pPr>
            <a:r>
              <a:rPr lang="en-US" dirty="0"/>
              <a:t>What bridges and structures does my agency need to inspect? </a:t>
            </a:r>
          </a:p>
          <a:p>
            <a:pPr>
              <a:spcAft>
                <a:spcPts val="1200"/>
              </a:spcAft>
              <a:defRPr/>
            </a:pPr>
            <a:r>
              <a:rPr lang="en-US" dirty="0"/>
              <a:t>Why do these inspections need to be done?   </a:t>
            </a:r>
          </a:p>
          <a:p>
            <a:pPr>
              <a:spcAft>
                <a:spcPts val="1200"/>
              </a:spcAft>
              <a:defRPr/>
            </a:pPr>
            <a:r>
              <a:rPr lang="en-US" dirty="0"/>
              <a:t>Who does the inspections, and when?</a:t>
            </a:r>
          </a:p>
        </p:txBody>
      </p:sp>
      <p:sp>
        <p:nvSpPr>
          <p:cNvPr id="5" name="Title 4"/>
          <p:cNvSpPr>
            <a:spLocks noGrp="1"/>
          </p:cNvSpPr>
          <p:nvPr>
            <p:ph type="title"/>
          </p:nvPr>
        </p:nvSpPr>
        <p:spPr>
          <a:xfrm>
            <a:off x="75674" y="231574"/>
            <a:ext cx="8992651" cy="1259876"/>
          </a:xfrm>
        </p:spPr>
        <p:txBody>
          <a:bodyPr>
            <a:noAutofit/>
          </a:bodyPr>
          <a:lstStyle/>
          <a:p>
            <a:pPr algn="ctr"/>
            <a:br>
              <a:rPr lang="en-US" dirty="0"/>
            </a:br>
            <a:r>
              <a:rPr lang="en-US" dirty="0"/>
              <a:t>Bridges and Structures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a:t>
            </a:fld>
            <a:endParaRPr lang="en-US" dirty="0">
              <a:solidFill>
                <a:schemeClr val="bg1"/>
              </a:solidFill>
              <a:latin typeface="Calibri"/>
            </a:endParaRPr>
          </a:p>
        </p:txBody>
      </p:sp>
      <p:pic>
        <p:nvPicPr>
          <p:cNvPr id="7" name="Picture 6">
            <a:extLst>
              <a:ext uri="{FF2B5EF4-FFF2-40B4-BE49-F238E27FC236}">
                <a16:creationId xmlns:a16="http://schemas.microsoft.com/office/drawing/2014/main" id="{B04BFB50-52B5-4BE4-8F45-651258C6D3E0}"/>
              </a:ext>
            </a:extLst>
          </p:cNvPr>
          <p:cNvPicPr>
            <a:picLocks noChangeAspect="1"/>
          </p:cNvPicPr>
          <p:nvPr/>
        </p:nvPicPr>
        <p:blipFill>
          <a:blip r:embed="rId2"/>
          <a:stretch>
            <a:fillRect/>
          </a:stretch>
        </p:blipFill>
        <p:spPr>
          <a:xfrm>
            <a:off x="3747146" y="5389933"/>
            <a:ext cx="1865030" cy="841396"/>
          </a:xfrm>
          <a:prstGeom prst="rect">
            <a:avLst/>
          </a:prstGeom>
        </p:spPr>
      </p:pic>
      <p:sp>
        <p:nvSpPr>
          <p:cNvPr id="8" name="Slide Number Placeholder 5">
            <a:extLst>
              <a:ext uri="{FF2B5EF4-FFF2-40B4-BE49-F238E27FC236}">
                <a16:creationId xmlns:a16="http://schemas.microsoft.com/office/drawing/2014/main" id="{0A256899-1001-489E-AB03-D4622BEF980A}"/>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a:t>
            </a:fld>
            <a:endParaRPr lang="en-US" dirty="0">
              <a:solidFill>
                <a:schemeClr val="bg1">
                  <a:lumMod val="75000"/>
                </a:schemeClr>
              </a:solidFill>
            </a:endParaRPr>
          </a:p>
        </p:txBody>
      </p:sp>
    </p:spTree>
    <p:extLst>
      <p:ext uri="{BB962C8B-B14F-4D97-AF65-F5344CB8AC3E}">
        <p14:creationId xmlns:p14="http://schemas.microsoft.com/office/powerpoint/2010/main" val="252434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898"/>
            <a:ext cx="9144000" cy="1325563"/>
          </a:xfrm>
        </p:spPr>
        <p:txBody>
          <a:bodyPr/>
          <a:lstStyle/>
          <a:p>
            <a:pPr algn="ctr"/>
            <a:r>
              <a:rPr lang="en-US" dirty="0"/>
              <a:t>Inspection Frequency and Procedures</a:t>
            </a:r>
          </a:p>
        </p:txBody>
      </p:sp>
      <p:sp>
        <p:nvSpPr>
          <p:cNvPr id="4" name="Content Placeholder 3"/>
          <p:cNvSpPr>
            <a:spLocks noGrp="1"/>
          </p:cNvSpPr>
          <p:nvPr>
            <p:ph idx="1"/>
          </p:nvPr>
        </p:nvSpPr>
        <p:spPr>
          <a:xfrm>
            <a:off x="1843361" y="1719313"/>
            <a:ext cx="5929039" cy="2633214"/>
          </a:xfrm>
        </p:spPr>
        <p:txBody>
          <a:bodyPr>
            <a:normAutofit/>
          </a:bodyPr>
          <a:lstStyle/>
          <a:p>
            <a:pPr marL="0" indent="0">
              <a:buNone/>
            </a:pPr>
            <a:r>
              <a:rPr lang="en-US" i="1" dirty="0"/>
              <a:t>NDOT requires that participants generating data and supporting reports submit them to NDOT as soon as QC has been completed, but within </a:t>
            </a:r>
            <a:r>
              <a:rPr lang="en-US" b="1" i="1" dirty="0"/>
              <a:t>90 days</a:t>
            </a:r>
            <a:r>
              <a:rPr lang="en-US" i="1" dirty="0"/>
              <a:t> of the inspection date</a:t>
            </a:r>
            <a:endParaRPr lang="en-US" b="1" i="1" dirty="0"/>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20</a:t>
            </a:fld>
            <a:endParaRPr lang="en-US" dirty="0">
              <a:solidFill>
                <a:schemeClr val="bg1"/>
              </a:solidFill>
              <a:latin typeface="Calibri"/>
            </a:endParaRPr>
          </a:p>
        </p:txBody>
      </p:sp>
      <p:pic>
        <p:nvPicPr>
          <p:cNvPr id="6" name="Picture 5">
            <a:extLst>
              <a:ext uri="{FF2B5EF4-FFF2-40B4-BE49-F238E27FC236}">
                <a16:creationId xmlns:a16="http://schemas.microsoft.com/office/drawing/2014/main" id="{EB34AA43-A1D8-44B8-A6D2-47888884046C}"/>
              </a:ext>
            </a:extLst>
          </p:cNvPr>
          <p:cNvPicPr>
            <a:picLocks noChangeAspect="1"/>
          </p:cNvPicPr>
          <p:nvPr/>
        </p:nvPicPr>
        <p:blipFill>
          <a:blip r:embed="rId3"/>
          <a:stretch>
            <a:fillRect/>
          </a:stretch>
        </p:blipFill>
        <p:spPr>
          <a:xfrm>
            <a:off x="3639485" y="5389933"/>
            <a:ext cx="1865030" cy="841396"/>
          </a:xfrm>
          <a:prstGeom prst="rect">
            <a:avLst/>
          </a:prstGeom>
        </p:spPr>
      </p:pic>
      <p:sp>
        <p:nvSpPr>
          <p:cNvPr id="7" name="Slide Number Placeholder 5">
            <a:extLst>
              <a:ext uri="{FF2B5EF4-FFF2-40B4-BE49-F238E27FC236}">
                <a16:creationId xmlns:a16="http://schemas.microsoft.com/office/drawing/2014/main" id="{41C01486-6BF8-4C72-82B5-5E1B20C7700F}"/>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20</a:t>
            </a:fld>
            <a:endParaRPr lang="en-US" dirty="0">
              <a:solidFill>
                <a:schemeClr val="bg1">
                  <a:lumMod val="75000"/>
                </a:schemeClr>
              </a:solidFill>
            </a:endParaRPr>
          </a:p>
        </p:txBody>
      </p:sp>
    </p:spTree>
    <p:extLst>
      <p:ext uri="{BB962C8B-B14F-4D97-AF65-F5344CB8AC3E}">
        <p14:creationId xmlns:p14="http://schemas.microsoft.com/office/powerpoint/2010/main" val="32675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82"/>
            <a:ext cx="9144000" cy="1068748"/>
          </a:xfrm>
        </p:spPr>
        <p:txBody>
          <a:bodyPr/>
          <a:lstStyle/>
          <a:p>
            <a:pPr algn="ctr"/>
            <a:r>
              <a:rPr lang="en-US" dirty="0"/>
              <a:t>Load Posting or Closure</a:t>
            </a:r>
          </a:p>
        </p:txBody>
      </p:sp>
      <p:sp>
        <p:nvSpPr>
          <p:cNvPr id="3" name="Content Placeholder 2"/>
          <p:cNvSpPr>
            <a:spLocks noGrp="1"/>
          </p:cNvSpPr>
          <p:nvPr>
            <p:ph idx="1"/>
          </p:nvPr>
        </p:nvSpPr>
        <p:spPr>
          <a:xfrm>
            <a:off x="442763" y="1053966"/>
            <a:ext cx="8277492" cy="4750068"/>
          </a:xfrm>
        </p:spPr>
        <p:txBody>
          <a:bodyPr>
            <a:normAutofit fontScale="85000" lnSpcReduction="10000"/>
          </a:bodyPr>
          <a:lstStyle/>
          <a:p>
            <a:pPr>
              <a:spcAft>
                <a:spcPts val="1200"/>
              </a:spcAft>
            </a:pPr>
            <a:r>
              <a:rPr lang="en-US" dirty="0"/>
              <a:t>Bridges* must be load posted if Load Carrying Capacity is </a:t>
            </a:r>
            <a:r>
              <a:rPr lang="en-US" b="1" dirty="0"/>
              <a:t>less than </a:t>
            </a:r>
            <a:r>
              <a:rPr lang="en-US" dirty="0"/>
              <a:t>Nebraska Legal Load thresholds </a:t>
            </a:r>
            <a:r>
              <a:rPr lang="en-US" dirty="0">
                <a:hlinkClick r:id="rId3"/>
              </a:rPr>
              <a:t>(§60-6,294</a:t>
            </a:r>
            <a:r>
              <a:rPr lang="en-US" dirty="0"/>
              <a:t>) – within </a:t>
            </a:r>
            <a:r>
              <a:rPr lang="en-US" u="sng" dirty="0"/>
              <a:t>30 days</a:t>
            </a:r>
            <a:r>
              <a:rPr lang="en-US" dirty="0"/>
              <a:t> after load rating</a:t>
            </a:r>
          </a:p>
          <a:p>
            <a:pPr>
              <a:spcAft>
                <a:spcPts val="1200"/>
              </a:spcAft>
            </a:pPr>
            <a:r>
              <a:rPr lang="en-US" dirty="0"/>
              <a:t>Bridges* must be closed if the Load Carrying Capacity is less than </a:t>
            </a:r>
            <a:r>
              <a:rPr lang="en-US" b="1" dirty="0"/>
              <a:t>3 ton  </a:t>
            </a:r>
          </a:p>
          <a:p>
            <a:pPr lvl="1">
              <a:spcAft>
                <a:spcPts val="1200"/>
              </a:spcAft>
            </a:pPr>
            <a:r>
              <a:rPr lang="en-US" dirty="0"/>
              <a:t>Bridge* Owner must install permanent closure barricades </a:t>
            </a:r>
            <a:r>
              <a:rPr lang="en-US" u="sng" dirty="0"/>
              <a:t>immediately</a:t>
            </a:r>
            <a:r>
              <a:rPr lang="en-US" dirty="0"/>
              <a:t> upon notification of the need to close</a:t>
            </a:r>
          </a:p>
          <a:p>
            <a:pPr lvl="1">
              <a:spcAft>
                <a:spcPts val="1200"/>
              </a:spcAft>
            </a:pPr>
            <a:r>
              <a:rPr lang="en-US" dirty="0"/>
              <a:t>Bridge* Owner must provide documentation of closure to NDOT Within </a:t>
            </a:r>
            <a:r>
              <a:rPr lang="en-US" b="1" dirty="0"/>
              <a:t>3 days </a:t>
            </a:r>
            <a:r>
              <a:rPr lang="en-US" dirty="0"/>
              <a:t>of barricade installation</a:t>
            </a:r>
          </a:p>
          <a:p>
            <a:pPr>
              <a:spcAft>
                <a:spcPts val="1200"/>
              </a:spcAft>
              <a:tabLst>
                <a:tab pos="2233613" algn="l"/>
              </a:tabLst>
            </a:pPr>
            <a:r>
              <a:rPr lang="en-US" dirty="0"/>
              <a:t>Culverts with a span of more than 60 inches or “any bridge” must be load posted if Load Carrying Capacity is </a:t>
            </a:r>
            <a:r>
              <a:rPr lang="en-US" b="1" dirty="0"/>
              <a:t>less than </a:t>
            </a:r>
            <a:r>
              <a:rPr lang="en-US" dirty="0"/>
              <a:t>Nebraska Legal Load thresholds        </a:t>
            </a:r>
            <a:r>
              <a:rPr lang="en-US" sz="2200" dirty="0"/>
              <a:t>(§</a:t>
            </a:r>
            <a:r>
              <a:rPr lang="en-US" sz="2200" dirty="0">
                <a:hlinkClick r:id="rId4"/>
              </a:rPr>
              <a:t>60-6,383</a:t>
            </a:r>
            <a:r>
              <a:rPr lang="en-US" sz="2200" dirty="0"/>
              <a:t>, §60-6,294,§</a:t>
            </a:r>
            <a:r>
              <a:rPr lang="en-US" sz="2200" dirty="0">
                <a:hlinkClick r:id="rId5"/>
              </a:rPr>
              <a:t>39-1411</a:t>
            </a:r>
            <a:r>
              <a:rPr lang="en-US" sz="2200" dirty="0"/>
              <a:t> and §</a:t>
            </a:r>
            <a:r>
              <a:rPr lang="en-US" sz="2200" dirty="0">
                <a:hlinkClick r:id="rId6"/>
              </a:rPr>
              <a:t>39-1412</a:t>
            </a:r>
            <a:r>
              <a:rPr lang="en-US" sz="2200" dirty="0"/>
              <a:t>)</a:t>
            </a:r>
            <a:endParaRPr lang="en-US" dirty="0"/>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21</a:t>
            </a:fld>
            <a:endParaRPr lang="en-US" dirty="0">
              <a:solidFill>
                <a:schemeClr val="bg1"/>
              </a:solidFill>
              <a:latin typeface="Calibri"/>
            </a:endParaRPr>
          </a:p>
        </p:txBody>
      </p:sp>
      <p:sp>
        <p:nvSpPr>
          <p:cNvPr id="5" name="Slide Number Placeholder 5">
            <a:extLst>
              <a:ext uri="{FF2B5EF4-FFF2-40B4-BE49-F238E27FC236}">
                <a16:creationId xmlns:a16="http://schemas.microsoft.com/office/drawing/2014/main" id="{4677815D-58A3-4AFF-A8B5-DF1470706094}"/>
              </a:ext>
            </a:extLst>
          </p:cNvPr>
          <p:cNvSpPr txBox="1">
            <a:spLocks/>
          </p:cNvSpPr>
          <p:nvPr/>
        </p:nvSpPr>
        <p:spPr>
          <a:xfrm>
            <a:off x="5329216" y="634035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21</a:t>
            </a:fld>
            <a:endParaRPr lang="en-US" dirty="0">
              <a:solidFill>
                <a:schemeClr val="bg1">
                  <a:lumMod val="75000"/>
                </a:schemeClr>
              </a:solidFill>
            </a:endParaRPr>
          </a:p>
        </p:txBody>
      </p:sp>
      <p:sp>
        <p:nvSpPr>
          <p:cNvPr id="6" name="TextBox 5">
            <a:extLst>
              <a:ext uri="{FF2B5EF4-FFF2-40B4-BE49-F238E27FC236}">
                <a16:creationId xmlns:a16="http://schemas.microsoft.com/office/drawing/2014/main" id="{C0FCA4F7-2DFD-4587-AFC5-30C025A89608}"/>
              </a:ext>
            </a:extLst>
          </p:cNvPr>
          <p:cNvSpPr txBox="1"/>
          <p:nvPr/>
        </p:nvSpPr>
        <p:spPr>
          <a:xfrm>
            <a:off x="3108960" y="6073541"/>
            <a:ext cx="3628724" cy="369332"/>
          </a:xfrm>
          <a:prstGeom prst="rect">
            <a:avLst/>
          </a:prstGeom>
          <a:noFill/>
        </p:spPr>
        <p:txBody>
          <a:bodyPr wrap="square" rtlCol="0">
            <a:spAutoFit/>
          </a:bodyPr>
          <a:lstStyle/>
          <a:p>
            <a:r>
              <a:rPr lang="en-US" dirty="0"/>
              <a:t>* </a:t>
            </a:r>
            <a:r>
              <a:rPr lang="en-US" i="1" dirty="0"/>
              <a:t>The Federal definition of bridge</a:t>
            </a:r>
          </a:p>
        </p:txBody>
      </p:sp>
    </p:spTree>
    <p:extLst>
      <p:ext uri="{BB962C8B-B14F-4D97-AF65-F5344CB8AC3E}">
        <p14:creationId xmlns:p14="http://schemas.microsoft.com/office/powerpoint/2010/main" val="38715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068748"/>
          </a:xfrm>
        </p:spPr>
        <p:txBody>
          <a:bodyPr>
            <a:noAutofit/>
          </a:bodyPr>
          <a:lstStyle/>
          <a:p>
            <a:pPr algn="ctr"/>
            <a:r>
              <a:rPr lang="en-US" sz="3200" dirty="0"/>
              <a:t>Prohibiting Vehicles or Restricting Weight</a:t>
            </a:r>
          </a:p>
        </p:txBody>
      </p:sp>
      <p:sp>
        <p:nvSpPr>
          <p:cNvPr id="3" name="Content Placeholder 2"/>
          <p:cNvSpPr>
            <a:spLocks noGrp="1"/>
          </p:cNvSpPr>
          <p:nvPr>
            <p:ph idx="1"/>
          </p:nvPr>
        </p:nvSpPr>
        <p:spPr>
          <a:xfrm>
            <a:off x="1001027" y="1068749"/>
            <a:ext cx="7757962" cy="4735285"/>
          </a:xfrm>
        </p:spPr>
        <p:txBody>
          <a:bodyPr>
            <a:normAutofit fontScale="92500" lnSpcReduction="10000"/>
          </a:bodyPr>
          <a:lstStyle/>
          <a:p>
            <a:pPr marL="0" indent="0">
              <a:spcAft>
                <a:spcPts val="1200"/>
              </a:spcAft>
              <a:buNone/>
            </a:pPr>
            <a:r>
              <a:rPr lang="en-US" dirty="0"/>
              <a:t>Highways, Roads and Streets may be Load Restricted, or Certain Vehicles Prohibited</a:t>
            </a:r>
          </a:p>
          <a:p>
            <a:pPr lvl="1">
              <a:spcAft>
                <a:spcPts val="1200"/>
              </a:spcAft>
            </a:pPr>
            <a:r>
              <a:rPr lang="en-US" dirty="0"/>
              <a:t>If local authorities believe the vehicles will seriously damage or destroy its road/street (including bridges) </a:t>
            </a:r>
          </a:p>
          <a:p>
            <a:pPr lvl="1">
              <a:spcAft>
                <a:spcPts val="1200"/>
              </a:spcAft>
            </a:pPr>
            <a:r>
              <a:rPr lang="en-US" dirty="0"/>
              <a:t>Caused by deterioration, rain, snow or other climatic conditions</a:t>
            </a:r>
          </a:p>
          <a:p>
            <a:pPr lvl="1">
              <a:spcAft>
                <a:spcPts val="1200"/>
              </a:spcAft>
            </a:pPr>
            <a:r>
              <a:rPr lang="en-US" dirty="0"/>
              <a:t>County or Municipality must pass a resolution or an ordinance</a:t>
            </a:r>
          </a:p>
          <a:p>
            <a:pPr lvl="1">
              <a:spcAft>
                <a:spcPts val="1200"/>
              </a:spcAft>
            </a:pPr>
            <a:r>
              <a:rPr lang="en-US" dirty="0"/>
              <a:t>County or Municipality must erect and maintain signs for this purpose, i.e. “WEIGHT LIMIT SIGNS”</a:t>
            </a:r>
          </a:p>
          <a:p>
            <a:pPr lvl="1">
              <a:spcAft>
                <a:spcPts val="1200"/>
              </a:spcAft>
            </a:pPr>
            <a:r>
              <a:rPr lang="en-US" dirty="0"/>
              <a:t>Cannot exceed 180 days in any one calendar year</a:t>
            </a:r>
          </a:p>
          <a:p>
            <a:pPr lvl="1">
              <a:spcAft>
                <a:spcPts val="1200"/>
              </a:spcAft>
            </a:pPr>
            <a:r>
              <a:rPr lang="en-US" dirty="0"/>
              <a:t>Reference: §</a:t>
            </a:r>
            <a:r>
              <a:rPr lang="en-US" dirty="0">
                <a:hlinkClick r:id="rId3"/>
              </a:rPr>
              <a:t>60-681</a:t>
            </a:r>
            <a:endParaRPr lang="en-US" dirty="0"/>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22</a:t>
            </a:fld>
            <a:endParaRPr lang="en-US" dirty="0">
              <a:solidFill>
                <a:schemeClr val="bg1"/>
              </a:solidFill>
              <a:latin typeface="Calibri"/>
            </a:endParaRPr>
          </a:p>
        </p:txBody>
      </p:sp>
      <p:sp>
        <p:nvSpPr>
          <p:cNvPr id="5" name="Slide Number Placeholder 5">
            <a:extLst>
              <a:ext uri="{FF2B5EF4-FFF2-40B4-BE49-F238E27FC236}">
                <a16:creationId xmlns:a16="http://schemas.microsoft.com/office/drawing/2014/main" id="{4677815D-58A3-4AFF-A8B5-DF1470706094}"/>
              </a:ext>
            </a:extLst>
          </p:cNvPr>
          <p:cNvSpPr txBox="1">
            <a:spLocks/>
          </p:cNvSpPr>
          <p:nvPr/>
        </p:nvSpPr>
        <p:spPr>
          <a:xfrm>
            <a:off x="5329216" y="634035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22</a:t>
            </a:fld>
            <a:endParaRPr lang="en-US" dirty="0">
              <a:solidFill>
                <a:schemeClr val="bg1">
                  <a:lumMod val="75000"/>
                </a:schemeClr>
              </a:solidFill>
            </a:endParaRPr>
          </a:p>
        </p:txBody>
      </p:sp>
    </p:spTree>
    <p:extLst>
      <p:ext uri="{BB962C8B-B14F-4D97-AF65-F5344CB8AC3E}">
        <p14:creationId xmlns:p14="http://schemas.microsoft.com/office/powerpoint/2010/main" val="173825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3673" y="1166070"/>
            <a:ext cx="8514652" cy="4561744"/>
          </a:xfrm>
        </p:spPr>
        <p:txBody>
          <a:bodyPr>
            <a:normAutofit fontScale="70000" lnSpcReduction="20000"/>
          </a:bodyPr>
          <a:lstStyle/>
          <a:p>
            <a:pPr>
              <a:spcAft>
                <a:spcPts val="1200"/>
              </a:spcAft>
              <a:defRPr/>
            </a:pPr>
            <a:r>
              <a:rPr lang="en-US" dirty="0"/>
              <a:t>Why do these inspections need to be done?   </a:t>
            </a:r>
          </a:p>
          <a:p>
            <a:pPr lvl="1">
              <a:spcAft>
                <a:spcPts val="1200"/>
              </a:spcAft>
              <a:defRPr/>
            </a:pPr>
            <a:r>
              <a:rPr lang="en-US" dirty="0"/>
              <a:t>Safety, compliance, asset management</a:t>
            </a:r>
          </a:p>
          <a:p>
            <a:pPr>
              <a:spcAft>
                <a:spcPts val="1200"/>
              </a:spcAft>
              <a:defRPr/>
            </a:pPr>
            <a:r>
              <a:rPr lang="en-US" dirty="0"/>
              <a:t>Which bridges and structures does my agency need to inspect? </a:t>
            </a:r>
          </a:p>
          <a:p>
            <a:pPr lvl="1">
              <a:spcAft>
                <a:spcPts val="1200"/>
              </a:spcAft>
              <a:defRPr/>
            </a:pPr>
            <a:r>
              <a:rPr lang="en-US" dirty="0"/>
              <a:t>Upcoming Bridge Inspection Map hosted by NDOT</a:t>
            </a:r>
          </a:p>
          <a:p>
            <a:pPr lvl="2">
              <a:spcAft>
                <a:spcPts val="1200"/>
              </a:spcAft>
              <a:defRPr/>
            </a:pPr>
            <a:r>
              <a:rPr lang="en-US" dirty="0">
                <a:hlinkClick r:id="rId3"/>
              </a:rPr>
              <a:t>https://dot.nebraska.gov/business-center/bridge/inspection/</a:t>
            </a:r>
            <a:endParaRPr lang="en-US" dirty="0"/>
          </a:p>
          <a:p>
            <a:pPr lvl="1">
              <a:spcAft>
                <a:spcPts val="1200"/>
              </a:spcAft>
              <a:defRPr/>
            </a:pPr>
            <a:r>
              <a:rPr lang="en-US" dirty="0"/>
              <a:t>NDOT also hosts an online bridge inspection reporting platform (BrM) that can be used to view bridge inspection reports. For more information contact </a:t>
            </a:r>
            <a:r>
              <a:rPr lang="en-US" dirty="0">
                <a:hlinkClick r:id="rId4"/>
              </a:rPr>
              <a:t>kent.miller@nebraska.gov</a:t>
            </a:r>
            <a:r>
              <a:rPr lang="en-US" dirty="0"/>
              <a:t> </a:t>
            </a:r>
          </a:p>
          <a:p>
            <a:pPr>
              <a:spcAft>
                <a:spcPts val="1200"/>
              </a:spcAft>
              <a:defRPr/>
            </a:pPr>
            <a:r>
              <a:rPr lang="en-US" dirty="0"/>
              <a:t>Who does the inspections, and when?</a:t>
            </a:r>
          </a:p>
          <a:p>
            <a:pPr lvl="1">
              <a:spcAft>
                <a:spcPts val="1200"/>
              </a:spcAft>
              <a:defRPr/>
            </a:pPr>
            <a:r>
              <a:rPr lang="en-US" dirty="0"/>
              <a:t>Owner is responsible and NBIS Certified Inspectors perform Routine and Fracture Critical Inspections in the scheduled month and reported in BrM within 90 days of inspection</a:t>
            </a:r>
          </a:p>
          <a:p>
            <a:pPr lvl="1">
              <a:spcAft>
                <a:spcPts val="1200"/>
              </a:spcAft>
              <a:defRPr/>
            </a:pPr>
            <a:r>
              <a:rPr lang="en-US" dirty="0"/>
              <a:t>Underwater inspections are managed by NDOT</a:t>
            </a:r>
          </a:p>
        </p:txBody>
      </p:sp>
      <p:sp>
        <p:nvSpPr>
          <p:cNvPr id="5" name="Title 4"/>
          <p:cNvSpPr>
            <a:spLocks noGrp="1"/>
          </p:cNvSpPr>
          <p:nvPr>
            <p:ph type="title"/>
          </p:nvPr>
        </p:nvSpPr>
        <p:spPr>
          <a:xfrm>
            <a:off x="75674" y="231574"/>
            <a:ext cx="8992651" cy="1259876"/>
          </a:xfrm>
        </p:spPr>
        <p:txBody>
          <a:bodyPr>
            <a:noAutofit/>
          </a:bodyPr>
          <a:lstStyle/>
          <a:p>
            <a:pPr algn="ctr"/>
            <a:br>
              <a:rPr lang="en-US" dirty="0"/>
            </a:br>
            <a:r>
              <a:rPr lang="en-US" dirty="0"/>
              <a:t>Bridges and Structures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04BFB50-52B5-4BE4-8F45-651258C6D3E0}"/>
              </a:ext>
            </a:extLst>
          </p:cNvPr>
          <p:cNvPicPr>
            <a:picLocks noChangeAspect="1"/>
          </p:cNvPicPr>
          <p:nvPr/>
        </p:nvPicPr>
        <p:blipFill>
          <a:blip r:embed="rId5"/>
          <a:stretch>
            <a:fillRect/>
          </a:stretch>
        </p:blipFill>
        <p:spPr>
          <a:xfrm>
            <a:off x="3771177" y="5727814"/>
            <a:ext cx="1865030" cy="841396"/>
          </a:xfrm>
          <a:prstGeom prst="rect">
            <a:avLst/>
          </a:prstGeom>
        </p:spPr>
      </p:pic>
    </p:spTree>
    <p:extLst>
      <p:ext uri="{BB962C8B-B14F-4D97-AF65-F5344CB8AC3E}">
        <p14:creationId xmlns:p14="http://schemas.microsoft.com/office/powerpoint/2010/main" val="1067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4799" y="0"/>
            <a:ext cx="8067767" cy="5815379"/>
          </a:xfrm>
          <a:prstGeom prst="rect">
            <a:avLst/>
          </a:prstGeom>
        </p:spPr>
      </p:pic>
      <p:sp>
        <p:nvSpPr>
          <p:cNvPr id="3" name="TextBox 2"/>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24</a:t>
            </a:fld>
            <a:endParaRPr lang="en-US" dirty="0">
              <a:solidFill>
                <a:schemeClr val="bg1"/>
              </a:solidFill>
              <a:latin typeface="Calibri"/>
            </a:endParaRPr>
          </a:p>
        </p:txBody>
      </p:sp>
      <p:sp>
        <p:nvSpPr>
          <p:cNvPr id="5" name="Slide Number Placeholder 5">
            <a:extLst>
              <a:ext uri="{FF2B5EF4-FFF2-40B4-BE49-F238E27FC236}">
                <a16:creationId xmlns:a16="http://schemas.microsoft.com/office/drawing/2014/main" id="{6D1E3D1D-87F7-4EB7-8179-37C0F628B3EB}"/>
              </a:ext>
            </a:extLst>
          </p:cNvPr>
          <p:cNvSpPr txBox="1">
            <a:spLocks/>
          </p:cNvSpPr>
          <p:nvPr/>
        </p:nvSpPr>
        <p:spPr>
          <a:xfrm>
            <a:off x="5329216" y="634035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24</a:t>
            </a:fld>
            <a:endParaRPr lang="en-US" dirty="0">
              <a:solidFill>
                <a:schemeClr val="bg1">
                  <a:lumMod val="75000"/>
                </a:schemeClr>
              </a:solidFill>
            </a:endParaRPr>
          </a:p>
        </p:txBody>
      </p:sp>
      <p:sp>
        <p:nvSpPr>
          <p:cNvPr id="2" name="TextBox 1">
            <a:extLst>
              <a:ext uri="{FF2B5EF4-FFF2-40B4-BE49-F238E27FC236}">
                <a16:creationId xmlns:a16="http://schemas.microsoft.com/office/drawing/2014/main" id="{A21066A1-9058-467C-982B-0C323C8D3CC9}"/>
              </a:ext>
            </a:extLst>
          </p:cNvPr>
          <p:cNvSpPr txBox="1"/>
          <p:nvPr/>
        </p:nvSpPr>
        <p:spPr>
          <a:xfrm>
            <a:off x="3223890" y="6019418"/>
            <a:ext cx="3824868" cy="369332"/>
          </a:xfrm>
          <a:prstGeom prst="rect">
            <a:avLst/>
          </a:prstGeom>
          <a:noFill/>
        </p:spPr>
        <p:txBody>
          <a:bodyPr wrap="square" rtlCol="0">
            <a:spAutoFit/>
          </a:bodyPr>
          <a:lstStyle/>
          <a:p>
            <a:pPr algn="ctr"/>
            <a:r>
              <a:rPr lang="en-US" dirty="0">
                <a:hlinkClick r:id="rId3"/>
              </a:rPr>
              <a:t>National Bridge Inspection Standards</a:t>
            </a:r>
            <a:endParaRPr lang="en-US" dirty="0"/>
          </a:p>
        </p:txBody>
      </p:sp>
    </p:spTree>
    <p:extLst>
      <p:ext uri="{BB962C8B-B14F-4D97-AF65-F5344CB8AC3E}">
        <p14:creationId xmlns:p14="http://schemas.microsoft.com/office/powerpoint/2010/main" val="44859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898"/>
            <a:ext cx="9144000" cy="1325563"/>
          </a:xfrm>
        </p:spPr>
        <p:txBody>
          <a:bodyPr/>
          <a:lstStyle/>
          <a:p>
            <a:pPr algn="ctr"/>
            <a:r>
              <a:rPr lang="en-US" dirty="0"/>
              <a:t>Summary of Timelines</a:t>
            </a:r>
          </a:p>
        </p:txBody>
      </p:sp>
      <p:sp>
        <p:nvSpPr>
          <p:cNvPr id="4" name="Content Placeholder 3"/>
          <p:cNvSpPr>
            <a:spLocks noGrp="1"/>
          </p:cNvSpPr>
          <p:nvPr>
            <p:ph idx="1"/>
          </p:nvPr>
        </p:nvSpPr>
        <p:spPr>
          <a:xfrm>
            <a:off x="918954" y="1506651"/>
            <a:ext cx="7713784" cy="3415395"/>
          </a:xfrm>
        </p:spPr>
        <p:txBody>
          <a:bodyPr>
            <a:normAutofit lnSpcReduction="10000"/>
          </a:bodyPr>
          <a:lstStyle/>
          <a:p>
            <a:pPr marL="0" indent="0">
              <a:spcAft>
                <a:spcPts val="1200"/>
              </a:spcAft>
              <a:buNone/>
            </a:pPr>
            <a:r>
              <a:rPr lang="en-US" i="1" dirty="0"/>
              <a:t>Bridge Inspections – 24 months (some cases 48 months if certain risk-based criteria is met)</a:t>
            </a:r>
          </a:p>
          <a:p>
            <a:pPr marL="0" indent="0">
              <a:spcAft>
                <a:spcPts val="1200"/>
              </a:spcAft>
              <a:buNone/>
            </a:pPr>
            <a:r>
              <a:rPr lang="en-US" i="1" dirty="0"/>
              <a:t>Inspection Reports – right after QC but no later than 90 days after bridge inspection</a:t>
            </a:r>
          </a:p>
          <a:p>
            <a:pPr marL="0" indent="0">
              <a:spcAft>
                <a:spcPts val="1200"/>
              </a:spcAft>
              <a:buNone/>
            </a:pPr>
            <a:r>
              <a:rPr lang="en-US" i="1" dirty="0"/>
              <a:t>Load Posting – 30 days after bridge load rating</a:t>
            </a:r>
          </a:p>
          <a:p>
            <a:pPr marL="0" indent="0">
              <a:buNone/>
            </a:pPr>
            <a:r>
              <a:rPr lang="en-US" i="1" dirty="0"/>
              <a:t>Bridge Closing – immediately, and send documentation to NDOT within 3 days</a:t>
            </a:r>
          </a:p>
          <a:p>
            <a:pPr marL="0" indent="0">
              <a:buNone/>
            </a:pPr>
            <a:endParaRPr lang="en-US" i="1" dirty="0"/>
          </a:p>
          <a:p>
            <a:pPr marL="0" indent="0">
              <a:buNone/>
            </a:pPr>
            <a:endParaRPr lang="en-US" b="1" i="1" dirty="0"/>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25</a:t>
            </a:fld>
            <a:endParaRPr lang="en-US" dirty="0">
              <a:solidFill>
                <a:schemeClr val="bg1"/>
              </a:solidFill>
              <a:latin typeface="Calibri"/>
            </a:endParaRPr>
          </a:p>
        </p:txBody>
      </p:sp>
      <p:pic>
        <p:nvPicPr>
          <p:cNvPr id="6" name="Picture 5">
            <a:extLst>
              <a:ext uri="{FF2B5EF4-FFF2-40B4-BE49-F238E27FC236}">
                <a16:creationId xmlns:a16="http://schemas.microsoft.com/office/drawing/2014/main" id="{EB34AA43-A1D8-44B8-A6D2-47888884046C}"/>
              </a:ext>
            </a:extLst>
          </p:cNvPr>
          <p:cNvPicPr>
            <a:picLocks noChangeAspect="1"/>
          </p:cNvPicPr>
          <p:nvPr/>
        </p:nvPicPr>
        <p:blipFill>
          <a:blip r:embed="rId3"/>
          <a:stretch>
            <a:fillRect/>
          </a:stretch>
        </p:blipFill>
        <p:spPr>
          <a:xfrm>
            <a:off x="3639485" y="5389933"/>
            <a:ext cx="1865030" cy="841396"/>
          </a:xfrm>
          <a:prstGeom prst="rect">
            <a:avLst/>
          </a:prstGeom>
        </p:spPr>
      </p:pic>
      <p:sp>
        <p:nvSpPr>
          <p:cNvPr id="7" name="Slide Number Placeholder 5">
            <a:extLst>
              <a:ext uri="{FF2B5EF4-FFF2-40B4-BE49-F238E27FC236}">
                <a16:creationId xmlns:a16="http://schemas.microsoft.com/office/drawing/2014/main" id="{41C01486-6BF8-4C72-82B5-5E1B20C7700F}"/>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25</a:t>
            </a:fld>
            <a:endParaRPr lang="en-US" dirty="0">
              <a:solidFill>
                <a:schemeClr val="bg1">
                  <a:lumMod val="75000"/>
                </a:schemeClr>
              </a:solidFill>
            </a:endParaRPr>
          </a:p>
        </p:txBody>
      </p:sp>
    </p:spTree>
    <p:extLst>
      <p:ext uri="{BB962C8B-B14F-4D97-AF65-F5344CB8AC3E}">
        <p14:creationId xmlns:p14="http://schemas.microsoft.com/office/powerpoint/2010/main" val="395092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itle 7"/>
          <p:cNvSpPr>
            <a:spLocks noGrp="1"/>
          </p:cNvSpPr>
          <p:nvPr>
            <p:ph type="ctrTitle"/>
          </p:nvPr>
        </p:nvSpPr>
        <p:spPr>
          <a:xfrm>
            <a:off x="248225" y="2403724"/>
            <a:ext cx="8638732" cy="2206113"/>
          </a:xfrm>
        </p:spPr>
        <p:txBody>
          <a:bodyPr>
            <a:normAutofit/>
          </a:bodyPr>
          <a:lstStyle/>
          <a:p>
            <a:pPr algn="ctr"/>
            <a:r>
              <a:rPr lang="en-US" dirty="0">
                <a:solidFill>
                  <a:srgbClr val="FFFF00"/>
                </a:solidFill>
              </a:rPr>
              <a:t>Bridge Inspection </a:t>
            </a:r>
            <a:br>
              <a:rPr lang="en-US" dirty="0">
                <a:solidFill>
                  <a:srgbClr val="FFFF00"/>
                </a:solidFill>
              </a:rPr>
            </a:br>
            <a:r>
              <a:rPr lang="en-US" dirty="0">
                <a:solidFill>
                  <a:srgbClr val="FFFF00"/>
                </a:solidFill>
              </a:rPr>
              <a:t>NBIS</a:t>
            </a:r>
            <a:br>
              <a:rPr lang="en-US" dirty="0">
                <a:solidFill>
                  <a:srgbClr val="FFFF00"/>
                </a:solidFill>
              </a:rPr>
            </a:br>
            <a:r>
              <a:rPr lang="en-US" dirty="0">
                <a:solidFill>
                  <a:srgbClr val="FFFF00"/>
                </a:solidFill>
                <a:hlinkClick r:id="rId3"/>
              </a:rPr>
              <a:t>23 CFR 650-C</a:t>
            </a:r>
            <a:endParaRPr lang="en-US" dirty="0">
              <a:solidFill>
                <a:srgbClr val="FFFF00"/>
              </a:solidFill>
            </a:endParaRP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4"/>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5" cstate="print"/>
          <a:stretch>
            <a:fillRect/>
          </a:stretch>
        </p:blipFill>
        <p:spPr>
          <a:xfrm>
            <a:off x="3835379" y="5691969"/>
            <a:ext cx="1951366" cy="1037772"/>
          </a:xfrm>
          <a:prstGeom prst="rect">
            <a:avLst/>
          </a:prstGeom>
        </p:spPr>
      </p:pic>
      <p:pic>
        <p:nvPicPr>
          <p:cNvPr id="12" name="Picture 11" descr="Nv_m_Extension__4c.png">
            <a:extLst>
              <a:ext uri="{FF2B5EF4-FFF2-40B4-BE49-F238E27FC236}">
                <a16:creationId xmlns:a16="http://schemas.microsoft.com/office/drawing/2014/main" id="{73E2CF34-9552-4991-8F1D-80A470AF8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932" y="417550"/>
            <a:ext cx="3266500" cy="1306600"/>
          </a:xfrm>
          <a:prstGeom prst="rect">
            <a:avLst/>
          </a:prstGeom>
        </p:spPr>
      </p:pic>
      <p:pic>
        <p:nvPicPr>
          <p:cNvPr id="14" name="Picture 10" descr="FHWA_horizontal_2013.jpg">
            <a:extLst>
              <a:ext uri="{FF2B5EF4-FFF2-40B4-BE49-F238E27FC236}">
                <a16:creationId xmlns:a16="http://schemas.microsoft.com/office/drawing/2014/main" id="{CD8F715F-4A8D-4519-8C2B-0E6998F0ABE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ubtitle 4">
            <a:extLst>
              <a:ext uri="{FF2B5EF4-FFF2-40B4-BE49-F238E27FC236}">
                <a16:creationId xmlns:a16="http://schemas.microsoft.com/office/drawing/2014/main" id="{D4A12FE3-DDE4-472E-B67A-CEBCC65B94EE}"/>
              </a:ext>
            </a:extLst>
          </p:cNvPr>
          <p:cNvSpPr>
            <a:spLocks noGrp="1"/>
          </p:cNvSpPr>
          <p:nvPr>
            <p:ph type="subTitle" idx="1"/>
          </p:nvPr>
        </p:nvSpPr>
        <p:spPr>
          <a:xfrm>
            <a:off x="1100959" y="4634186"/>
            <a:ext cx="6858000" cy="787400"/>
          </a:xfrm>
        </p:spPr>
        <p:txBody>
          <a:bodyPr>
            <a:normAutofit/>
          </a:bodyPr>
          <a:lstStyle/>
          <a:p>
            <a:r>
              <a:rPr lang="en-US" sz="4400" b="1" i="1" dirty="0">
                <a:solidFill>
                  <a:schemeClr val="bg1"/>
                </a:solidFill>
              </a:rPr>
              <a:t>Questions?</a:t>
            </a:r>
          </a:p>
          <a:p>
            <a:endParaRPr lang="en-US" sz="4400" dirty="0">
              <a:solidFill>
                <a:schemeClr val="bg1"/>
              </a:solidFill>
            </a:endParaRPr>
          </a:p>
        </p:txBody>
      </p:sp>
    </p:spTree>
    <p:extLst>
      <p:ext uri="{BB962C8B-B14F-4D97-AF65-F5344CB8AC3E}">
        <p14:creationId xmlns:p14="http://schemas.microsoft.com/office/powerpoint/2010/main" val="47505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0552" y="1602189"/>
            <a:ext cx="8130589" cy="2503875"/>
          </a:xfrm>
        </p:spPr>
        <p:txBody>
          <a:bodyPr>
            <a:normAutofit/>
          </a:bodyPr>
          <a:lstStyle/>
          <a:p>
            <a:pPr>
              <a:spcAft>
                <a:spcPts val="1200"/>
              </a:spcAft>
              <a:defRPr/>
            </a:pPr>
            <a:r>
              <a:rPr lang="en-US" dirty="0"/>
              <a:t>What bridges and structures does my agency need to inspect? </a:t>
            </a:r>
          </a:p>
          <a:p>
            <a:pPr>
              <a:spcAft>
                <a:spcPts val="1200"/>
              </a:spcAft>
              <a:defRPr/>
            </a:pPr>
            <a:r>
              <a:rPr lang="en-US" dirty="0">
                <a:solidFill>
                  <a:schemeClr val="bg1">
                    <a:lumMod val="85000"/>
                  </a:schemeClr>
                </a:solidFill>
              </a:rPr>
              <a:t>Why do these inspections need to be done?   </a:t>
            </a:r>
          </a:p>
          <a:p>
            <a:pPr>
              <a:spcAft>
                <a:spcPts val="1200"/>
              </a:spcAft>
              <a:defRPr/>
            </a:pPr>
            <a:r>
              <a:rPr lang="en-US" dirty="0">
                <a:solidFill>
                  <a:schemeClr val="bg1">
                    <a:lumMod val="85000"/>
                  </a:schemeClr>
                </a:solidFill>
              </a:rPr>
              <a:t>Who does the inspections, and when?</a:t>
            </a:r>
          </a:p>
        </p:txBody>
      </p:sp>
      <p:sp>
        <p:nvSpPr>
          <p:cNvPr id="5" name="Title 4"/>
          <p:cNvSpPr>
            <a:spLocks noGrp="1"/>
          </p:cNvSpPr>
          <p:nvPr>
            <p:ph type="title"/>
          </p:nvPr>
        </p:nvSpPr>
        <p:spPr>
          <a:xfrm>
            <a:off x="0" y="80225"/>
            <a:ext cx="9144000" cy="1259876"/>
          </a:xfrm>
        </p:spPr>
        <p:txBody>
          <a:bodyPr>
            <a:noAutofit/>
          </a:bodyPr>
          <a:lstStyle/>
          <a:p>
            <a:pPr algn="ctr"/>
            <a:br>
              <a:rPr lang="en-US" dirty="0"/>
            </a:br>
            <a:r>
              <a:rPr lang="en-US" dirty="0"/>
              <a:t>Bridges and Structures Inspections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3</a:t>
            </a:fld>
            <a:endParaRPr lang="en-US" dirty="0">
              <a:solidFill>
                <a:schemeClr val="bg1"/>
              </a:solidFill>
              <a:latin typeface="Calibri"/>
            </a:endParaRPr>
          </a:p>
        </p:txBody>
      </p:sp>
      <p:pic>
        <p:nvPicPr>
          <p:cNvPr id="7" name="Picture 6">
            <a:extLst>
              <a:ext uri="{FF2B5EF4-FFF2-40B4-BE49-F238E27FC236}">
                <a16:creationId xmlns:a16="http://schemas.microsoft.com/office/drawing/2014/main" id="{B04BFB50-52B5-4BE4-8F45-651258C6D3E0}"/>
              </a:ext>
            </a:extLst>
          </p:cNvPr>
          <p:cNvPicPr>
            <a:picLocks noChangeAspect="1"/>
          </p:cNvPicPr>
          <p:nvPr/>
        </p:nvPicPr>
        <p:blipFill>
          <a:blip r:embed="rId3"/>
          <a:stretch>
            <a:fillRect/>
          </a:stretch>
        </p:blipFill>
        <p:spPr>
          <a:xfrm>
            <a:off x="3688621" y="5389933"/>
            <a:ext cx="1865030" cy="841396"/>
          </a:xfrm>
          <a:prstGeom prst="rect">
            <a:avLst/>
          </a:prstGeom>
        </p:spPr>
      </p:pic>
      <p:sp>
        <p:nvSpPr>
          <p:cNvPr id="8" name="Slide Number Placeholder 5">
            <a:extLst>
              <a:ext uri="{FF2B5EF4-FFF2-40B4-BE49-F238E27FC236}">
                <a16:creationId xmlns:a16="http://schemas.microsoft.com/office/drawing/2014/main" id="{D48416F7-097C-489F-9958-6122CA611B7D}"/>
              </a:ext>
            </a:extLst>
          </p:cNvPr>
          <p:cNvSpPr txBox="1">
            <a:spLocks/>
          </p:cNvSpPr>
          <p:nvPr/>
        </p:nvSpPr>
        <p:spPr>
          <a:xfrm>
            <a:off x="2718446" y="581063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3</a:t>
            </a:fld>
            <a:endParaRPr lang="en-US" dirty="0">
              <a:solidFill>
                <a:schemeClr val="bg1">
                  <a:lumMod val="75000"/>
                </a:schemeClr>
              </a:solidFill>
            </a:endParaRPr>
          </a:p>
        </p:txBody>
      </p:sp>
      <p:sp>
        <p:nvSpPr>
          <p:cNvPr id="9" name="TextBox 8">
            <a:extLst>
              <a:ext uri="{FF2B5EF4-FFF2-40B4-BE49-F238E27FC236}">
                <a16:creationId xmlns:a16="http://schemas.microsoft.com/office/drawing/2014/main" id="{A7A3F2CF-7745-474D-BBFD-1CFC0E6F1453}"/>
              </a:ext>
            </a:extLst>
          </p:cNvPr>
          <p:cNvSpPr txBox="1"/>
          <p:nvPr/>
        </p:nvSpPr>
        <p:spPr>
          <a:xfrm>
            <a:off x="0" y="4116215"/>
            <a:ext cx="9144000" cy="584775"/>
          </a:xfrm>
          <a:prstGeom prst="rect">
            <a:avLst/>
          </a:prstGeom>
          <a:noFill/>
        </p:spPr>
        <p:txBody>
          <a:bodyPr wrap="square" rtlCol="0">
            <a:spAutoFit/>
          </a:bodyPr>
          <a:lstStyle/>
          <a:p>
            <a:pPr algn="ctr"/>
            <a:r>
              <a:rPr lang="en-US" sz="3200" dirty="0"/>
              <a:t>NBIS </a:t>
            </a:r>
            <a:r>
              <a:rPr lang="en-US" sz="3200" u="sng" dirty="0"/>
              <a:t>requires</a:t>
            </a:r>
            <a:r>
              <a:rPr lang="en-US" sz="3200" dirty="0"/>
              <a:t> all BRIDGES to be inspected </a:t>
            </a:r>
          </a:p>
        </p:txBody>
      </p:sp>
      <p:sp>
        <p:nvSpPr>
          <p:cNvPr id="10" name="Content Placeholder 10">
            <a:extLst>
              <a:ext uri="{FF2B5EF4-FFF2-40B4-BE49-F238E27FC236}">
                <a16:creationId xmlns:a16="http://schemas.microsoft.com/office/drawing/2014/main" id="{9224BAFE-0B1C-4CBE-835C-040E8B84E150}"/>
              </a:ext>
            </a:extLst>
          </p:cNvPr>
          <p:cNvSpPr txBox="1">
            <a:spLocks/>
          </p:cNvSpPr>
          <p:nvPr/>
        </p:nvSpPr>
        <p:spPr>
          <a:xfrm>
            <a:off x="49136" y="4829300"/>
            <a:ext cx="9144000"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What is a Bridge? </a:t>
            </a:r>
          </a:p>
        </p:txBody>
      </p:sp>
    </p:spTree>
    <p:extLst>
      <p:ext uri="{BB962C8B-B14F-4D97-AF65-F5344CB8AC3E}">
        <p14:creationId xmlns:p14="http://schemas.microsoft.com/office/powerpoint/2010/main" val="66598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A9DA3-8BE6-4884-B02C-A0C971E2AA64}"/>
              </a:ext>
            </a:extLst>
          </p:cNvPr>
          <p:cNvPicPr>
            <a:picLocks noChangeAspect="1"/>
          </p:cNvPicPr>
          <p:nvPr/>
        </p:nvPicPr>
        <p:blipFill>
          <a:blip r:embed="rId2"/>
          <a:stretch>
            <a:fillRect/>
          </a:stretch>
        </p:blipFill>
        <p:spPr>
          <a:xfrm>
            <a:off x="4046308" y="5863331"/>
            <a:ext cx="1865030" cy="841396"/>
          </a:xfrm>
          <a:prstGeom prst="rect">
            <a:avLst/>
          </a:prstGeom>
        </p:spPr>
      </p:pic>
      <p:sp>
        <p:nvSpPr>
          <p:cNvPr id="2" name="Title 1"/>
          <p:cNvSpPr>
            <a:spLocks noGrp="1"/>
          </p:cNvSpPr>
          <p:nvPr>
            <p:ph type="title"/>
          </p:nvPr>
        </p:nvSpPr>
        <p:spPr>
          <a:xfrm>
            <a:off x="0" y="41546"/>
            <a:ext cx="9144000" cy="1068542"/>
          </a:xfrm>
        </p:spPr>
        <p:txBody>
          <a:bodyPr>
            <a:normAutofit/>
          </a:bodyPr>
          <a:lstStyle/>
          <a:p>
            <a:pPr algn="ctr"/>
            <a:r>
              <a:rPr lang="en-US" dirty="0"/>
              <a:t>NBCS Definition of a Bridge</a:t>
            </a:r>
          </a:p>
        </p:txBody>
      </p:sp>
      <p:sp>
        <p:nvSpPr>
          <p:cNvPr id="3" name="Content Placeholder 2"/>
          <p:cNvSpPr>
            <a:spLocks noGrp="1"/>
          </p:cNvSpPr>
          <p:nvPr>
            <p:ph idx="1"/>
          </p:nvPr>
        </p:nvSpPr>
        <p:spPr>
          <a:xfrm>
            <a:off x="795918" y="1962913"/>
            <a:ext cx="7886700" cy="3900418"/>
          </a:xfrm>
        </p:spPr>
        <p:txBody>
          <a:bodyPr>
            <a:normAutofit/>
          </a:bodyPr>
          <a:lstStyle/>
          <a:p>
            <a:pPr>
              <a:defRPr/>
            </a:pPr>
            <a:r>
              <a:rPr lang="en-US" dirty="0"/>
              <a:t>A structure over water, roadway, railway or other depression or obstruction with a track over it to move traffic</a:t>
            </a:r>
          </a:p>
          <a:p>
            <a:pPr>
              <a:defRPr/>
            </a:pPr>
            <a:r>
              <a:rPr lang="en-US" dirty="0"/>
              <a:t>An opening measured along the center of the roadway of </a:t>
            </a:r>
            <a:r>
              <a:rPr lang="en-US" dirty="0">
                <a:solidFill>
                  <a:srgbClr val="7030A0"/>
                </a:solidFill>
              </a:rPr>
              <a:t>MORE THAN 20 feet</a:t>
            </a:r>
            <a:r>
              <a:rPr lang="en-US" dirty="0"/>
              <a:t> between abutments</a:t>
            </a:r>
          </a:p>
          <a:p>
            <a:pPr>
              <a:defRPr/>
            </a:pPr>
            <a:r>
              <a:rPr lang="en-US" dirty="0"/>
              <a:t>Includes multiple chambers (pipes) where the distance between openings is less than ½ of the smaller contiguous opening</a:t>
            </a:r>
          </a:p>
          <a:p>
            <a:pPr>
              <a:defRPr/>
            </a:pPr>
            <a:endParaRPr lang="en-US" dirty="0"/>
          </a:p>
          <a:p>
            <a:pPr marL="0" indent="0">
              <a:buNone/>
            </a:pPr>
            <a:endParaRPr lang="en-US" dirty="0"/>
          </a:p>
        </p:txBody>
      </p:sp>
      <p:sp>
        <p:nvSpPr>
          <p:cNvPr id="5" name="TextBox 4"/>
          <p:cNvSpPr txBox="1"/>
          <p:nvPr/>
        </p:nvSpPr>
        <p:spPr>
          <a:xfrm>
            <a:off x="1654073" y="852683"/>
            <a:ext cx="7254403" cy="923330"/>
          </a:xfrm>
          <a:prstGeom prst="rect">
            <a:avLst/>
          </a:prstGeom>
          <a:noFill/>
        </p:spPr>
        <p:txBody>
          <a:bodyPr wrap="square" rtlCol="0">
            <a:spAutoFit/>
          </a:bodyPr>
          <a:lstStyle/>
          <a:p>
            <a:r>
              <a:rPr lang="en-US" i="1" dirty="0"/>
              <a:t>US Law – </a:t>
            </a:r>
            <a:r>
              <a:rPr lang="en-US" i="1" dirty="0">
                <a:hlinkClick r:id="rId3"/>
              </a:rPr>
              <a:t>Title 23, Part 650 </a:t>
            </a:r>
            <a:r>
              <a:rPr lang="en-US" i="1" dirty="0"/>
              <a:t>Bridges, Structures, and Hydraulics Subpart C                                      National Bridge Inspection Standards (NBIS)</a:t>
            </a:r>
          </a:p>
          <a:p>
            <a:r>
              <a:rPr lang="en-US" dirty="0"/>
              <a:t>Nebraska Rule and Regulation </a:t>
            </a:r>
            <a:r>
              <a:rPr lang="en-US" dirty="0">
                <a:hlinkClick r:id="rId4"/>
              </a:rPr>
              <a:t>428 NAC 2</a:t>
            </a:r>
            <a:r>
              <a:rPr lang="en-US" dirty="0"/>
              <a:t>-001.03A5a (page 44)</a:t>
            </a:r>
          </a:p>
        </p:txBody>
      </p:sp>
      <p:sp>
        <p:nvSpPr>
          <p:cNvPr id="6" name="Slide Number Placeholder 5">
            <a:extLst>
              <a:ext uri="{FF2B5EF4-FFF2-40B4-BE49-F238E27FC236}">
                <a16:creationId xmlns:a16="http://schemas.microsoft.com/office/drawing/2014/main" id="{2C267559-B90B-4E86-869A-6383781FB536}"/>
              </a:ext>
            </a:extLst>
          </p:cNvPr>
          <p:cNvSpPr txBox="1">
            <a:spLocks/>
          </p:cNvSpPr>
          <p:nvPr/>
        </p:nvSpPr>
        <p:spPr>
          <a:xfrm>
            <a:off x="3063591" y="6284029"/>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4</a:t>
            </a:fld>
            <a:endParaRPr lang="en-US" dirty="0">
              <a:solidFill>
                <a:schemeClr val="bg1">
                  <a:lumMod val="75000"/>
                </a:schemeClr>
              </a:solidFill>
            </a:endParaRPr>
          </a:p>
        </p:txBody>
      </p:sp>
    </p:spTree>
    <p:extLst>
      <p:ext uri="{BB962C8B-B14F-4D97-AF65-F5344CB8AC3E}">
        <p14:creationId xmlns:p14="http://schemas.microsoft.com/office/powerpoint/2010/main" val="330228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86946" y="292064"/>
            <a:ext cx="7291448" cy="5742930"/>
          </a:xfrm>
          <a:prstGeom prst="rect">
            <a:avLst/>
          </a:prstGeom>
        </p:spPr>
      </p:pic>
      <p:sp>
        <p:nvSpPr>
          <p:cNvPr id="3" name="TextBox 2"/>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5</a:t>
            </a:fld>
            <a:endParaRPr lang="en-US" dirty="0">
              <a:solidFill>
                <a:schemeClr val="bg1"/>
              </a:solidFill>
              <a:latin typeface="Calibri"/>
            </a:endParaRPr>
          </a:p>
        </p:txBody>
      </p:sp>
      <p:sp>
        <p:nvSpPr>
          <p:cNvPr id="2" name="TextBox 1"/>
          <p:cNvSpPr txBox="1"/>
          <p:nvPr/>
        </p:nvSpPr>
        <p:spPr>
          <a:xfrm>
            <a:off x="4473526" y="5964702"/>
            <a:ext cx="576775" cy="400110"/>
          </a:xfrm>
          <a:prstGeom prst="rect">
            <a:avLst/>
          </a:prstGeom>
          <a:noFill/>
        </p:spPr>
        <p:txBody>
          <a:bodyPr wrap="square" rtlCol="0">
            <a:spAutoFit/>
          </a:bodyPr>
          <a:lstStyle/>
          <a:p>
            <a:r>
              <a:rPr lang="en-US" sz="2000" dirty="0"/>
              <a:t>84”</a:t>
            </a:r>
          </a:p>
        </p:txBody>
      </p:sp>
      <p:sp>
        <p:nvSpPr>
          <p:cNvPr id="6" name="Slide Number Placeholder 5">
            <a:extLst>
              <a:ext uri="{FF2B5EF4-FFF2-40B4-BE49-F238E27FC236}">
                <a16:creationId xmlns:a16="http://schemas.microsoft.com/office/drawing/2014/main" id="{D66053A1-26AA-423E-9D98-0B5132A35091}"/>
              </a:ext>
            </a:extLst>
          </p:cNvPr>
          <p:cNvSpPr txBox="1">
            <a:spLocks/>
          </p:cNvSpPr>
          <p:nvPr/>
        </p:nvSpPr>
        <p:spPr>
          <a:xfrm>
            <a:off x="5190479" y="636481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5</a:t>
            </a:fld>
            <a:endParaRPr lang="en-US" dirty="0">
              <a:solidFill>
                <a:schemeClr val="bg1">
                  <a:lumMod val="75000"/>
                </a:schemeClr>
              </a:solidFill>
            </a:endParaRPr>
          </a:p>
        </p:txBody>
      </p:sp>
      <p:pic>
        <p:nvPicPr>
          <p:cNvPr id="7" name="Picture 6">
            <a:extLst>
              <a:ext uri="{FF2B5EF4-FFF2-40B4-BE49-F238E27FC236}">
                <a16:creationId xmlns:a16="http://schemas.microsoft.com/office/drawing/2014/main" id="{AC1AA8E8-720C-4E77-93C6-15AD1FDB6C66}"/>
              </a:ext>
            </a:extLst>
          </p:cNvPr>
          <p:cNvPicPr>
            <a:picLocks noChangeAspect="1"/>
          </p:cNvPicPr>
          <p:nvPr/>
        </p:nvPicPr>
        <p:blipFill>
          <a:blip r:embed="rId4"/>
          <a:stretch>
            <a:fillRect/>
          </a:stretch>
        </p:blipFill>
        <p:spPr>
          <a:xfrm>
            <a:off x="180099" y="1859877"/>
            <a:ext cx="1014771" cy="2227547"/>
          </a:xfrm>
          <a:prstGeom prst="rect">
            <a:avLst/>
          </a:prstGeom>
        </p:spPr>
      </p:pic>
      <p:sp>
        <p:nvSpPr>
          <p:cNvPr id="8" name="TextBox 7">
            <a:extLst>
              <a:ext uri="{FF2B5EF4-FFF2-40B4-BE49-F238E27FC236}">
                <a16:creationId xmlns:a16="http://schemas.microsoft.com/office/drawing/2014/main" id="{139A2DD7-E6C5-4E66-B18F-82B4F465FFA1}"/>
              </a:ext>
            </a:extLst>
          </p:cNvPr>
          <p:cNvSpPr txBox="1"/>
          <p:nvPr/>
        </p:nvSpPr>
        <p:spPr>
          <a:xfrm rot="16200000">
            <a:off x="-252759" y="1566682"/>
            <a:ext cx="1541932" cy="338554"/>
          </a:xfrm>
          <a:prstGeom prst="rect">
            <a:avLst/>
          </a:prstGeom>
          <a:noFill/>
        </p:spPr>
        <p:txBody>
          <a:bodyPr wrap="square" rtlCol="0">
            <a:spAutoFit/>
          </a:bodyPr>
          <a:lstStyle/>
          <a:p>
            <a:r>
              <a:rPr lang="en-US" sz="1600" dirty="0"/>
              <a:t>Edge of Opening</a:t>
            </a:r>
          </a:p>
        </p:txBody>
      </p:sp>
      <p:cxnSp>
        <p:nvCxnSpPr>
          <p:cNvPr id="9" name="Straight Arrow Connector 8">
            <a:extLst>
              <a:ext uri="{FF2B5EF4-FFF2-40B4-BE49-F238E27FC236}">
                <a16:creationId xmlns:a16="http://schemas.microsoft.com/office/drawing/2014/main" id="{0869B16B-CF79-4935-9D16-20725C0996FF}"/>
              </a:ext>
            </a:extLst>
          </p:cNvPr>
          <p:cNvCxnSpPr>
            <a:cxnSpLocks/>
          </p:cNvCxnSpPr>
          <p:nvPr/>
        </p:nvCxnSpPr>
        <p:spPr>
          <a:xfrm>
            <a:off x="3259601" y="964993"/>
            <a:ext cx="2661697" cy="0"/>
          </a:xfrm>
          <a:prstGeom prst="straightConnector1">
            <a:avLst/>
          </a:prstGeom>
          <a:ln w="34925">
            <a:solidFill>
              <a:srgbClr val="0070C0"/>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09F5E6F-9690-409A-86F2-BAE64871E8D8}"/>
              </a:ext>
            </a:extLst>
          </p:cNvPr>
          <p:cNvSpPr txBox="1"/>
          <p:nvPr/>
        </p:nvSpPr>
        <p:spPr>
          <a:xfrm>
            <a:off x="7495299" y="4764373"/>
            <a:ext cx="1648701" cy="1200329"/>
          </a:xfrm>
          <a:prstGeom prst="rect">
            <a:avLst/>
          </a:prstGeom>
          <a:noFill/>
        </p:spPr>
        <p:txBody>
          <a:bodyPr wrap="square" rtlCol="0">
            <a:spAutoFit/>
          </a:bodyPr>
          <a:lstStyle/>
          <a:p>
            <a:r>
              <a:rPr lang="en-US" dirty="0"/>
              <a:t>National and State Definition of Bridge – by sketches</a:t>
            </a:r>
          </a:p>
        </p:txBody>
      </p:sp>
      <p:sp>
        <p:nvSpPr>
          <p:cNvPr id="10" name="TextBox 9">
            <a:extLst>
              <a:ext uri="{FF2B5EF4-FFF2-40B4-BE49-F238E27FC236}">
                <a16:creationId xmlns:a16="http://schemas.microsoft.com/office/drawing/2014/main" id="{DE2FC7ED-6D81-3239-3192-B736BB10D852}"/>
              </a:ext>
            </a:extLst>
          </p:cNvPr>
          <p:cNvSpPr txBox="1"/>
          <p:nvPr/>
        </p:nvSpPr>
        <p:spPr>
          <a:xfrm>
            <a:off x="3355972" y="6388750"/>
            <a:ext cx="3388658" cy="369332"/>
          </a:xfrm>
          <a:prstGeom prst="rect">
            <a:avLst/>
          </a:prstGeom>
          <a:noFill/>
        </p:spPr>
        <p:txBody>
          <a:bodyPr wrap="square" rtlCol="0">
            <a:spAutoFit/>
          </a:bodyPr>
          <a:lstStyle/>
          <a:p>
            <a:r>
              <a:rPr lang="en-US" dirty="0"/>
              <a:t>428 NAC 2-001.03A4k  on page 44</a:t>
            </a:r>
          </a:p>
        </p:txBody>
      </p:sp>
    </p:spTree>
    <p:extLst>
      <p:ext uri="{BB962C8B-B14F-4D97-AF65-F5344CB8AC3E}">
        <p14:creationId xmlns:p14="http://schemas.microsoft.com/office/powerpoint/2010/main" val="14626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2880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3000"/>
                                        <p:tgtEl>
                                          <p:spTgt spid="9"/>
                                        </p:tgtEl>
                                      </p:cBhvr>
                                    </p:animEffect>
                                  </p:childTnLst>
                                  <p:subTnLst>
                                    <p:set>
                                      <p:cBhvr override="childStyle">
                                        <p:cTn dur="1" fill="hold" display="0" masterRel="sameClick" afterEffect="1">
                                          <p:stCondLst>
                                            <p:cond evt="end" delay="0">
                                              <p:tn val="7"/>
                                            </p:cond>
                                          </p:stCondLst>
                                        </p:cTn>
                                        <p:tgtEl>
                                          <p:spTgt spid="9"/>
                                        </p:tgtEl>
                                        <p:attrNameLst>
                                          <p:attrName>style.visibility</p:attrName>
                                        </p:attrNameLst>
                                      </p:cBhvr>
                                      <p:to>
                                        <p:strVal val="hidden"/>
                                      </p:to>
                                    </p:set>
                                  </p:subTnLst>
                                </p:cTn>
                              </p:par>
                              <p:par>
                                <p:cTn id="10" presetID="1" presetClass="entr" presetSubtype="0" fill="hold" nodeType="withEffect">
                                  <p:stCondLst>
                                    <p:cond delay="431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438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3B0D6D-0276-4BB2-9878-87206DDB9DE7}"/>
              </a:ext>
            </a:extLst>
          </p:cNvPr>
          <p:cNvPicPr>
            <a:picLocks noChangeAspect="1"/>
          </p:cNvPicPr>
          <p:nvPr/>
        </p:nvPicPr>
        <p:blipFill>
          <a:blip r:embed="rId3"/>
          <a:stretch>
            <a:fillRect/>
          </a:stretch>
        </p:blipFill>
        <p:spPr>
          <a:xfrm>
            <a:off x="3930695" y="5799837"/>
            <a:ext cx="1865030" cy="841396"/>
          </a:xfrm>
          <a:prstGeom prst="rect">
            <a:avLst/>
          </a:prstGeom>
        </p:spPr>
      </p:pic>
      <p:sp>
        <p:nvSpPr>
          <p:cNvPr id="4" name="Content Placeholder 3"/>
          <p:cNvSpPr>
            <a:spLocks noGrp="1"/>
          </p:cNvSpPr>
          <p:nvPr>
            <p:ph idx="1"/>
          </p:nvPr>
        </p:nvSpPr>
        <p:spPr>
          <a:xfrm>
            <a:off x="0" y="1337577"/>
            <a:ext cx="9144000" cy="3666583"/>
          </a:xfrm>
        </p:spPr>
        <p:txBody>
          <a:bodyPr>
            <a:normAutofit/>
          </a:bodyPr>
          <a:lstStyle/>
          <a:p>
            <a:pPr marL="0" indent="0" algn="ctr">
              <a:buNone/>
              <a:defRPr/>
            </a:pPr>
            <a:r>
              <a:rPr lang="en-US" i="1" dirty="0"/>
              <a:t>Vehicles Weight Limit</a:t>
            </a:r>
            <a:r>
              <a:rPr lang="en-US" dirty="0"/>
              <a:t> Statutes: </a:t>
            </a:r>
          </a:p>
          <a:p>
            <a:pPr marL="0" indent="0" algn="ctr">
              <a:buNone/>
              <a:defRPr/>
            </a:pPr>
            <a:endParaRPr lang="en-US" dirty="0"/>
          </a:p>
          <a:p>
            <a:pPr marL="0" indent="0" algn="ctr">
              <a:buNone/>
              <a:defRPr/>
            </a:pPr>
            <a:r>
              <a:rPr lang="en-US" dirty="0"/>
              <a:t>§</a:t>
            </a:r>
            <a:r>
              <a:rPr lang="en-US" dirty="0">
                <a:hlinkClick r:id="rId4"/>
              </a:rPr>
              <a:t>60-6,294</a:t>
            </a:r>
            <a:endParaRPr lang="en-US" dirty="0"/>
          </a:p>
          <a:p>
            <a:pPr marL="0" indent="0" algn="ctr">
              <a:buNone/>
              <a:defRPr/>
            </a:pPr>
            <a:r>
              <a:rPr lang="en-US" dirty="0"/>
              <a:t>.</a:t>
            </a:r>
          </a:p>
          <a:p>
            <a:pPr marL="0" indent="0" algn="ctr">
              <a:buNone/>
              <a:defRPr/>
            </a:pPr>
            <a:r>
              <a:rPr lang="en-US" dirty="0"/>
              <a:t>.</a:t>
            </a:r>
          </a:p>
          <a:p>
            <a:pPr marL="0" indent="0" algn="ctr">
              <a:buNone/>
              <a:defRPr/>
            </a:pPr>
            <a:r>
              <a:rPr lang="en-US" dirty="0"/>
              <a:t>.</a:t>
            </a:r>
          </a:p>
          <a:p>
            <a:pPr marL="0" indent="0" algn="ctr">
              <a:buNone/>
              <a:defRPr/>
            </a:pPr>
            <a:r>
              <a:rPr lang="en-US" dirty="0"/>
              <a:t>§</a:t>
            </a:r>
            <a:r>
              <a:rPr lang="en-US" dirty="0">
                <a:hlinkClick r:id="rId5"/>
              </a:rPr>
              <a:t>60-6,301</a:t>
            </a:r>
            <a:endParaRPr lang="en-US" dirty="0"/>
          </a:p>
          <a:p>
            <a:pPr marL="0" indent="0" algn="ctr">
              <a:buNone/>
              <a:defRPr/>
            </a:pPr>
            <a:endParaRPr lang="en-US" dirty="0"/>
          </a:p>
          <a:p>
            <a:pPr marL="0" indent="0" algn="ctr">
              <a:buNone/>
              <a:defRPr/>
            </a:pPr>
            <a:endParaRPr lang="en-US" dirty="0"/>
          </a:p>
        </p:txBody>
      </p:sp>
      <p:sp>
        <p:nvSpPr>
          <p:cNvPr id="5" name="Title 4"/>
          <p:cNvSpPr>
            <a:spLocks noGrp="1"/>
          </p:cNvSpPr>
          <p:nvPr>
            <p:ph type="title"/>
          </p:nvPr>
        </p:nvSpPr>
        <p:spPr>
          <a:xfrm>
            <a:off x="628650" y="0"/>
            <a:ext cx="7886700" cy="1346560"/>
          </a:xfrm>
        </p:spPr>
        <p:txBody>
          <a:bodyPr>
            <a:noAutofit/>
          </a:bodyPr>
          <a:lstStyle/>
          <a:p>
            <a:pPr algn="ctr"/>
            <a:br>
              <a:rPr lang="en-US" dirty="0"/>
            </a:br>
            <a:r>
              <a:rPr lang="en-US" dirty="0"/>
              <a:t>Inspecting Bridges and Structures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6</a:t>
            </a:fld>
            <a:endParaRPr lang="en-US" dirty="0">
              <a:solidFill>
                <a:schemeClr val="bg1"/>
              </a:solidFill>
              <a:latin typeface="Calibri"/>
            </a:endParaRPr>
          </a:p>
        </p:txBody>
      </p:sp>
      <p:sp>
        <p:nvSpPr>
          <p:cNvPr id="7" name="Slide Number Placeholder 5">
            <a:extLst>
              <a:ext uri="{FF2B5EF4-FFF2-40B4-BE49-F238E27FC236}">
                <a16:creationId xmlns:a16="http://schemas.microsoft.com/office/drawing/2014/main" id="{636D2F33-9586-4816-A6BF-0111C697070F}"/>
              </a:ext>
            </a:extLst>
          </p:cNvPr>
          <p:cNvSpPr txBox="1">
            <a:spLocks/>
          </p:cNvSpPr>
          <p:nvPr/>
        </p:nvSpPr>
        <p:spPr>
          <a:xfrm>
            <a:off x="2951776" y="620618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6</a:t>
            </a:fld>
            <a:endParaRPr lang="en-US" dirty="0">
              <a:solidFill>
                <a:schemeClr val="bg1">
                  <a:lumMod val="75000"/>
                </a:schemeClr>
              </a:solidFill>
            </a:endParaRPr>
          </a:p>
        </p:txBody>
      </p:sp>
    </p:spTree>
    <p:extLst>
      <p:ext uri="{BB962C8B-B14F-4D97-AF65-F5344CB8AC3E}">
        <p14:creationId xmlns:p14="http://schemas.microsoft.com/office/powerpoint/2010/main" val="37957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3B0D6D-0276-4BB2-9878-87206DDB9DE7}"/>
              </a:ext>
            </a:extLst>
          </p:cNvPr>
          <p:cNvPicPr>
            <a:picLocks noChangeAspect="1"/>
          </p:cNvPicPr>
          <p:nvPr/>
        </p:nvPicPr>
        <p:blipFill>
          <a:blip r:embed="rId3"/>
          <a:stretch>
            <a:fillRect/>
          </a:stretch>
        </p:blipFill>
        <p:spPr>
          <a:xfrm>
            <a:off x="3930695" y="5799837"/>
            <a:ext cx="1865030" cy="841396"/>
          </a:xfrm>
          <a:prstGeom prst="rect">
            <a:avLst/>
          </a:prstGeom>
        </p:spPr>
      </p:pic>
      <p:sp>
        <p:nvSpPr>
          <p:cNvPr id="5" name="Title 4"/>
          <p:cNvSpPr>
            <a:spLocks noGrp="1"/>
          </p:cNvSpPr>
          <p:nvPr>
            <p:ph type="title"/>
          </p:nvPr>
        </p:nvSpPr>
        <p:spPr>
          <a:xfrm>
            <a:off x="628650" y="0"/>
            <a:ext cx="7886700" cy="1346560"/>
          </a:xfrm>
        </p:spPr>
        <p:txBody>
          <a:bodyPr>
            <a:noAutofit/>
          </a:bodyPr>
          <a:lstStyle/>
          <a:p>
            <a:pPr algn="ctr"/>
            <a:br>
              <a:rPr lang="en-US" dirty="0"/>
            </a:br>
            <a:r>
              <a:rPr lang="en-US" dirty="0"/>
              <a:t>Inspecting Bridges and Structures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7</a:t>
            </a:fld>
            <a:endParaRPr lang="en-US" dirty="0">
              <a:solidFill>
                <a:schemeClr val="bg1"/>
              </a:solidFill>
              <a:latin typeface="Calibri"/>
            </a:endParaRPr>
          </a:p>
        </p:txBody>
      </p:sp>
      <p:sp>
        <p:nvSpPr>
          <p:cNvPr id="2" name="TextBox 1">
            <a:extLst>
              <a:ext uri="{FF2B5EF4-FFF2-40B4-BE49-F238E27FC236}">
                <a16:creationId xmlns:a16="http://schemas.microsoft.com/office/drawing/2014/main" id="{8915CC63-4CCA-41DD-AD7D-BEBE422619A6}"/>
              </a:ext>
            </a:extLst>
          </p:cNvPr>
          <p:cNvSpPr txBox="1"/>
          <p:nvPr/>
        </p:nvSpPr>
        <p:spPr>
          <a:xfrm>
            <a:off x="1742893" y="1346560"/>
            <a:ext cx="5658214" cy="2739211"/>
          </a:xfrm>
          <a:prstGeom prst="rect">
            <a:avLst/>
          </a:prstGeom>
          <a:noFill/>
        </p:spPr>
        <p:txBody>
          <a:bodyPr wrap="square" rtlCol="0">
            <a:spAutoFit/>
          </a:bodyPr>
          <a:lstStyle/>
          <a:p>
            <a:pPr>
              <a:defRPr/>
            </a:pPr>
            <a:r>
              <a:rPr lang="en-US" sz="3600" dirty="0"/>
              <a:t>§</a:t>
            </a:r>
            <a:r>
              <a:rPr lang="en-US" sz="3600" dirty="0">
                <a:hlinkClick r:id="rId4"/>
              </a:rPr>
              <a:t>60-6,383</a:t>
            </a:r>
            <a:r>
              <a:rPr lang="en-US" sz="3600" dirty="0"/>
              <a:t> passed in 2018: Culverts with spans of more than </a:t>
            </a:r>
            <a:r>
              <a:rPr lang="en-US" sz="3600" b="1" i="1" dirty="0"/>
              <a:t>5 ft </a:t>
            </a:r>
            <a:r>
              <a:rPr lang="en-US" sz="3600" dirty="0"/>
              <a:t>(</a:t>
            </a:r>
            <a:r>
              <a:rPr lang="en-US" sz="3600" i="1" dirty="0"/>
              <a:t>60 inches) </a:t>
            </a:r>
            <a:r>
              <a:rPr lang="en-US" sz="3600" dirty="0"/>
              <a:t>must be load posted    </a:t>
            </a:r>
          </a:p>
          <a:p>
            <a:endParaRPr lang="en-US" sz="2800" dirty="0"/>
          </a:p>
        </p:txBody>
      </p:sp>
      <p:sp>
        <p:nvSpPr>
          <p:cNvPr id="7" name="Slide Number Placeholder 5">
            <a:extLst>
              <a:ext uri="{FF2B5EF4-FFF2-40B4-BE49-F238E27FC236}">
                <a16:creationId xmlns:a16="http://schemas.microsoft.com/office/drawing/2014/main" id="{636D2F33-9586-4816-A6BF-0111C697070F}"/>
              </a:ext>
            </a:extLst>
          </p:cNvPr>
          <p:cNvSpPr txBox="1">
            <a:spLocks/>
          </p:cNvSpPr>
          <p:nvPr/>
        </p:nvSpPr>
        <p:spPr>
          <a:xfrm>
            <a:off x="2951776" y="620618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7</a:t>
            </a:fld>
            <a:endParaRPr lang="en-US" dirty="0">
              <a:solidFill>
                <a:schemeClr val="bg1">
                  <a:lumMod val="75000"/>
                </a:schemeClr>
              </a:solidFill>
            </a:endParaRPr>
          </a:p>
        </p:txBody>
      </p:sp>
      <p:sp>
        <p:nvSpPr>
          <p:cNvPr id="3" name="TextBox 2">
            <a:extLst>
              <a:ext uri="{FF2B5EF4-FFF2-40B4-BE49-F238E27FC236}">
                <a16:creationId xmlns:a16="http://schemas.microsoft.com/office/drawing/2014/main" id="{221C7553-79F0-48FB-9F95-D43735B8ED01}"/>
              </a:ext>
            </a:extLst>
          </p:cNvPr>
          <p:cNvSpPr txBox="1"/>
          <p:nvPr/>
        </p:nvSpPr>
        <p:spPr>
          <a:xfrm>
            <a:off x="1068101" y="4421224"/>
            <a:ext cx="7272337" cy="523220"/>
          </a:xfrm>
          <a:prstGeom prst="rect">
            <a:avLst/>
          </a:prstGeom>
          <a:noFill/>
        </p:spPr>
        <p:txBody>
          <a:bodyPr wrap="square" rtlCol="0">
            <a:spAutoFit/>
          </a:bodyPr>
          <a:lstStyle/>
          <a:p>
            <a:r>
              <a:rPr lang="en-US" sz="2800" i="1" dirty="0"/>
              <a:t>This is </a:t>
            </a:r>
            <a:r>
              <a:rPr lang="en-US" sz="2800" i="1" u="sng" dirty="0"/>
              <a:t>not</a:t>
            </a:r>
            <a:r>
              <a:rPr lang="en-US" sz="2800" i="1" dirty="0"/>
              <a:t> managed within the NBIS, or by NDOT</a:t>
            </a:r>
          </a:p>
        </p:txBody>
      </p:sp>
    </p:spTree>
    <p:extLst>
      <p:ext uri="{BB962C8B-B14F-4D97-AF65-F5344CB8AC3E}">
        <p14:creationId xmlns:p14="http://schemas.microsoft.com/office/powerpoint/2010/main" val="364623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3B0D6D-0276-4BB2-9878-87206DDB9DE7}"/>
              </a:ext>
            </a:extLst>
          </p:cNvPr>
          <p:cNvPicPr>
            <a:picLocks noChangeAspect="1"/>
          </p:cNvPicPr>
          <p:nvPr/>
        </p:nvPicPr>
        <p:blipFill>
          <a:blip r:embed="rId3"/>
          <a:stretch>
            <a:fillRect/>
          </a:stretch>
        </p:blipFill>
        <p:spPr>
          <a:xfrm>
            <a:off x="3930695" y="5799837"/>
            <a:ext cx="1865030" cy="841396"/>
          </a:xfrm>
          <a:prstGeom prst="rect">
            <a:avLst/>
          </a:prstGeom>
        </p:spPr>
      </p:pic>
      <p:sp>
        <p:nvSpPr>
          <p:cNvPr id="4" name="Content Placeholder 3"/>
          <p:cNvSpPr>
            <a:spLocks noGrp="1"/>
          </p:cNvSpPr>
          <p:nvPr>
            <p:ph idx="1"/>
          </p:nvPr>
        </p:nvSpPr>
        <p:spPr>
          <a:xfrm>
            <a:off x="0" y="1752910"/>
            <a:ext cx="9143999" cy="2891526"/>
          </a:xfrm>
        </p:spPr>
        <p:txBody>
          <a:bodyPr>
            <a:normAutofit/>
          </a:bodyPr>
          <a:lstStyle/>
          <a:p>
            <a:pPr marL="0" indent="0" algn="ctr">
              <a:buNone/>
              <a:defRPr/>
            </a:pPr>
            <a:r>
              <a:rPr lang="en-US" dirty="0"/>
              <a:t>Statutes Specific to </a:t>
            </a:r>
            <a:r>
              <a:rPr lang="en-US" i="1" dirty="0"/>
              <a:t>Counties</a:t>
            </a:r>
            <a:r>
              <a:rPr lang="en-US" dirty="0"/>
              <a:t>: </a:t>
            </a:r>
          </a:p>
          <a:p>
            <a:pPr marL="0" indent="0" algn="ctr">
              <a:buNone/>
              <a:defRPr/>
            </a:pPr>
            <a:endParaRPr lang="en-US" dirty="0"/>
          </a:p>
          <a:p>
            <a:pPr marL="0" indent="0" algn="ctr">
              <a:buNone/>
              <a:defRPr/>
            </a:pPr>
            <a:r>
              <a:rPr lang="en-US" dirty="0"/>
              <a:t>§</a:t>
            </a:r>
            <a:r>
              <a:rPr lang="en-US" dirty="0">
                <a:hlinkClick r:id="rId4"/>
              </a:rPr>
              <a:t>39-1411</a:t>
            </a:r>
            <a:endParaRPr lang="en-US" dirty="0"/>
          </a:p>
          <a:p>
            <a:pPr marL="0" indent="0" algn="ctr">
              <a:buNone/>
              <a:defRPr/>
            </a:pPr>
            <a:endParaRPr lang="en-US" dirty="0"/>
          </a:p>
          <a:p>
            <a:pPr marL="0" indent="0" algn="ctr">
              <a:buNone/>
              <a:defRPr/>
            </a:pPr>
            <a:r>
              <a:rPr lang="en-US" dirty="0"/>
              <a:t>§</a:t>
            </a:r>
            <a:r>
              <a:rPr lang="en-US" dirty="0">
                <a:hlinkClick r:id="rId5"/>
              </a:rPr>
              <a:t>39-1412</a:t>
            </a:r>
            <a:endParaRPr lang="en-US" dirty="0"/>
          </a:p>
          <a:p>
            <a:pPr marL="0" indent="0" algn="ctr">
              <a:buNone/>
              <a:defRPr/>
            </a:pPr>
            <a:endParaRPr lang="en-US" dirty="0"/>
          </a:p>
          <a:p>
            <a:pPr marL="0" indent="0" algn="ctr">
              <a:buNone/>
              <a:defRPr/>
            </a:pPr>
            <a:endParaRPr lang="en-US" dirty="0"/>
          </a:p>
        </p:txBody>
      </p:sp>
      <p:sp>
        <p:nvSpPr>
          <p:cNvPr id="5" name="Title 4"/>
          <p:cNvSpPr>
            <a:spLocks noGrp="1"/>
          </p:cNvSpPr>
          <p:nvPr>
            <p:ph type="title"/>
          </p:nvPr>
        </p:nvSpPr>
        <p:spPr>
          <a:xfrm>
            <a:off x="628650" y="0"/>
            <a:ext cx="7886700" cy="1346560"/>
          </a:xfrm>
        </p:spPr>
        <p:txBody>
          <a:bodyPr>
            <a:noAutofit/>
          </a:bodyPr>
          <a:lstStyle/>
          <a:p>
            <a:pPr algn="ctr"/>
            <a:br>
              <a:rPr lang="en-US" dirty="0"/>
            </a:br>
            <a:r>
              <a:rPr lang="en-US" dirty="0"/>
              <a:t>Inspecting Bridges and Structures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8</a:t>
            </a:fld>
            <a:endParaRPr lang="en-US" dirty="0">
              <a:solidFill>
                <a:schemeClr val="bg1"/>
              </a:solidFill>
              <a:latin typeface="Calibri"/>
            </a:endParaRPr>
          </a:p>
        </p:txBody>
      </p:sp>
      <p:sp>
        <p:nvSpPr>
          <p:cNvPr id="7" name="Slide Number Placeholder 5">
            <a:extLst>
              <a:ext uri="{FF2B5EF4-FFF2-40B4-BE49-F238E27FC236}">
                <a16:creationId xmlns:a16="http://schemas.microsoft.com/office/drawing/2014/main" id="{636D2F33-9586-4816-A6BF-0111C697070F}"/>
              </a:ext>
            </a:extLst>
          </p:cNvPr>
          <p:cNvSpPr txBox="1">
            <a:spLocks/>
          </p:cNvSpPr>
          <p:nvPr/>
        </p:nvSpPr>
        <p:spPr>
          <a:xfrm>
            <a:off x="2951776" y="620618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8</a:t>
            </a:fld>
            <a:endParaRPr lang="en-US" dirty="0">
              <a:solidFill>
                <a:schemeClr val="bg1">
                  <a:lumMod val="75000"/>
                </a:schemeClr>
              </a:solidFill>
            </a:endParaRPr>
          </a:p>
        </p:txBody>
      </p:sp>
    </p:spTree>
    <p:extLst>
      <p:ext uri="{BB962C8B-B14F-4D97-AF65-F5344CB8AC3E}">
        <p14:creationId xmlns:p14="http://schemas.microsoft.com/office/powerpoint/2010/main" val="14936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3B0D6D-0276-4BB2-9878-87206DDB9DE7}"/>
              </a:ext>
            </a:extLst>
          </p:cNvPr>
          <p:cNvPicPr>
            <a:picLocks noChangeAspect="1"/>
          </p:cNvPicPr>
          <p:nvPr/>
        </p:nvPicPr>
        <p:blipFill>
          <a:blip r:embed="rId3"/>
          <a:stretch>
            <a:fillRect/>
          </a:stretch>
        </p:blipFill>
        <p:spPr>
          <a:xfrm>
            <a:off x="3930695" y="5799837"/>
            <a:ext cx="1865030" cy="841396"/>
          </a:xfrm>
          <a:prstGeom prst="rect">
            <a:avLst/>
          </a:prstGeom>
        </p:spPr>
      </p:pic>
      <p:sp>
        <p:nvSpPr>
          <p:cNvPr id="4" name="Content Placeholder 3"/>
          <p:cNvSpPr>
            <a:spLocks noGrp="1"/>
          </p:cNvSpPr>
          <p:nvPr>
            <p:ph idx="1"/>
          </p:nvPr>
        </p:nvSpPr>
        <p:spPr>
          <a:xfrm>
            <a:off x="628650" y="4312693"/>
            <a:ext cx="7886700" cy="1369146"/>
          </a:xfrm>
        </p:spPr>
        <p:txBody>
          <a:bodyPr>
            <a:normAutofit/>
          </a:bodyPr>
          <a:lstStyle/>
          <a:p>
            <a:pPr marL="0" indent="0">
              <a:buNone/>
              <a:defRPr/>
            </a:pPr>
            <a:r>
              <a:rPr lang="en-US" dirty="0"/>
              <a:t>Some May Even Recommend: </a:t>
            </a:r>
          </a:p>
          <a:p>
            <a:pPr marL="0" indent="0">
              <a:buNone/>
              <a:defRPr/>
            </a:pPr>
            <a:r>
              <a:rPr lang="en-US" i="1" dirty="0"/>
              <a:t>inventory and inspect ALL agency structures</a:t>
            </a:r>
          </a:p>
        </p:txBody>
      </p:sp>
      <p:sp>
        <p:nvSpPr>
          <p:cNvPr id="5" name="Title 4"/>
          <p:cNvSpPr>
            <a:spLocks noGrp="1"/>
          </p:cNvSpPr>
          <p:nvPr>
            <p:ph type="title"/>
          </p:nvPr>
        </p:nvSpPr>
        <p:spPr>
          <a:xfrm>
            <a:off x="628650" y="0"/>
            <a:ext cx="7886700" cy="1346560"/>
          </a:xfrm>
        </p:spPr>
        <p:txBody>
          <a:bodyPr>
            <a:noAutofit/>
          </a:bodyPr>
          <a:lstStyle/>
          <a:p>
            <a:pPr algn="ctr"/>
            <a:br>
              <a:rPr lang="en-US" dirty="0"/>
            </a:br>
            <a:r>
              <a:rPr lang="en-US" dirty="0"/>
              <a:t>Inspecting Bridges and Structures</a:t>
            </a:r>
            <a:br>
              <a:rPr lang="en-US" dirty="0"/>
            </a:br>
            <a:endParaRPr lang="en-US" dirty="0"/>
          </a:p>
        </p:txBody>
      </p:sp>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9</a:t>
            </a:fld>
            <a:endParaRPr lang="en-US" dirty="0">
              <a:solidFill>
                <a:schemeClr val="bg1"/>
              </a:solidFill>
              <a:latin typeface="Calibri"/>
            </a:endParaRPr>
          </a:p>
        </p:txBody>
      </p:sp>
      <p:sp>
        <p:nvSpPr>
          <p:cNvPr id="7" name="Slide Number Placeholder 5">
            <a:extLst>
              <a:ext uri="{FF2B5EF4-FFF2-40B4-BE49-F238E27FC236}">
                <a16:creationId xmlns:a16="http://schemas.microsoft.com/office/drawing/2014/main" id="{636D2F33-9586-4816-A6BF-0111C697070F}"/>
              </a:ext>
            </a:extLst>
          </p:cNvPr>
          <p:cNvSpPr txBox="1">
            <a:spLocks/>
          </p:cNvSpPr>
          <p:nvPr/>
        </p:nvSpPr>
        <p:spPr>
          <a:xfrm>
            <a:off x="2951776" y="620618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F8989E-5E8A-4F49-A726-5875AB98983E}" type="slidenum">
              <a:rPr lang="en-US" smtClean="0">
                <a:solidFill>
                  <a:schemeClr val="bg1">
                    <a:lumMod val="75000"/>
                  </a:schemeClr>
                </a:solidFill>
              </a:rPr>
              <a:pPr algn="r"/>
              <a:t>9</a:t>
            </a:fld>
            <a:endParaRPr lang="en-US" dirty="0">
              <a:solidFill>
                <a:schemeClr val="bg1">
                  <a:lumMod val="75000"/>
                </a:schemeClr>
              </a:solidFill>
            </a:endParaRPr>
          </a:p>
        </p:txBody>
      </p:sp>
      <p:sp>
        <p:nvSpPr>
          <p:cNvPr id="9" name="TextBox 8">
            <a:extLst>
              <a:ext uri="{FF2B5EF4-FFF2-40B4-BE49-F238E27FC236}">
                <a16:creationId xmlns:a16="http://schemas.microsoft.com/office/drawing/2014/main" id="{B7905E76-D059-4E08-96C7-3B941BD77C7B}"/>
              </a:ext>
            </a:extLst>
          </p:cNvPr>
          <p:cNvSpPr txBox="1"/>
          <p:nvPr/>
        </p:nvSpPr>
        <p:spPr>
          <a:xfrm>
            <a:off x="-23436" y="1371310"/>
            <a:ext cx="9144000" cy="1077218"/>
          </a:xfrm>
          <a:prstGeom prst="rect">
            <a:avLst/>
          </a:prstGeom>
          <a:noFill/>
        </p:spPr>
        <p:txBody>
          <a:bodyPr wrap="square" rtlCol="0">
            <a:spAutoFit/>
          </a:bodyPr>
          <a:lstStyle/>
          <a:p>
            <a:pPr algn="ctr"/>
            <a:r>
              <a:rPr lang="en-US" sz="3200" dirty="0"/>
              <a:t>NBIS </a:t>
            </a:r>
            <a:r>
              <a:rPr lang="en-US" sz="3200" u="sng" dirty="0"/>
              <a:t>requires</a:t>
            </a:r>
            <a:r>
              <a:rPr lang="en-US" sz="3200" dirty="0"/>
              <a:t> all bridges and structures that meet the definition of BRIDGE to be inspected </a:t>
            </a:r>
          </a:p>
        </p:txBody>
      </p:sp>
      <p:sp>
        <p:nvSpPr>
          <p:cNvPr id="2" name="TextBox 1">
            <a:extLst>
              <a:ext uri="{FF2B5EF4-FFF2-40B4-BE49-F238E27FC236}">
                <a16:creationId xmlns:a16="http://schemas.microsoft.com/office/drawing/2014/main" id="{517474CB-4A20-4CBA-97C7-39C7C571276E}"/>
              </a:ext>
            </a:extLst>
          </p:cNvPr>
          <p:cNvSpPr txBox="1"/>
          <p:nvPr/>
        </p:nvSpPr>
        <p:spPr>
          <a:xfrm>
            <a:off x="-23436" y="2903557"/>
            <a:ext cx="9167436" cy="954107"/>
          </a:xfrm>
          <a:prstGeom prst="rect">
            <a:avLst/>
          </a:prstGeom>
          <a:noFill/>
        </p:spPr>
        <p:txBody>
          <a:bodyPr wrap="square" rtlCol="0">
            <a:spAutoFit/>
          </a:bodyPr>
          <a:lstStyle/>
          <a:p>
            <a:pPr algn="ctr"/>
            <a:r>
              <a:rPr lang="en-US" sz="2800" dirty="0">
                <a:solidFill>
                  <a:srgbClr val="00B050"/>
                </a:solidFill>
              </a:rPr>
              <a:t>YOUR AGENCY MAY CHOOSE TO ALSO INVENTORY AND INSPECT </a:t>
            </a:r>
            <a:r>
              <a:rPr lang="en-US" sz="2800" u="sng" dirty="0">
                <a:solidFill>
                  <a:srgbClr val="00B050"/>
                </a:solidFill>
              </a:rPr>
              <a:t>SMALLER</a:t>
            </a:r>
            <a:r>
              <a:rPr lang="en-US" sz="2800" dirty="0">
                <a:solidFill>
                  <a:srgbClr val="00B050"/>
                </a:solidFill>
              </a:rPr>
              <a:t> BRIDGES, CULVERTS, AND PIPES </a:t>
            </a:r>
          </a:p>
        </p:txBody>
      </p:sp>
    </p:spTree>
    <p:extLst>
      <p:ext uri="{BB962C8B-B14F-4D97-AF65-F5344CB8AC3E}">
        <p14:creationId xmlns:p14="http://schemas.microsoft.com/office/powerpoint/2010/main" val="11776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1782</TotalTime>
  <Words>5616</Words>
  <Application>Microsoft Office PowerPoint</Application>
  <PresentationFormat>On-screen Show (4:3)</PresentationFormat>
  <Paragraphs>399</Paragraphs>
  <Slides>26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-apple-system</vt:lpstr>
      <vt:lpstr>Arial</vt:lpstr>
      <vt:lpstr>Calibri</vt:lpstr>
      <vt:lpstr>Calibri Light</vt:lpstr>
      <vt:lpstr>Office Theme</vt:lpstr>
      <vt:lpstr>Bridge Inspection  NBIS* 23 CFR 650-C  * National Bridge Inspection Standards</vt:lpstr>
      <vt:lpstr> Bridges and Structures Inspections </vt:lpstr>
      <vt:lpstr> Bridges and Structures Inspections </vt:lpstr>
      <vt:lpstr>NBCS Definition of a Bridge</vt:lpstr>
      <vt:lpstr>PowerPoint Presentation</vt:lpstr>
      <vt:lpstr> Inspecting Bridges and Structures </vt:lpstr>
      <vt:lpstr> Inspecting Bridges and Structures </vt:lpstr>
      <vt:lpstr> Inspecting Bridges and Structures </vt:lpstr>
      <vt:lpstr> Inspecting Bridges and Structures </vt:lpstr>
      <vt:lpstr> NBCS Minimum Design Standards Do NOT Require Bridge Inspections </vt:lpstr>
      <vt:lpstr> Bridges and Structures Inspections </vt:lpstr>
      <vt:lpstr>PowerPoint Presentation</vt:lpstr>
      <vt:lpstr> Bridges and Structures Inspections </vt:lpstr>
      <vt:lpstr>Inspection Organization </vt:lpstr>
      <vt:lpstr>Who does Inspections for County- and Municipality-Owned Bridges?   </vt:lpstr>
      <vt:lpstr>PowerPoint Presentation</vt:lpstr>
      <vt:lpstr>PowerPoint Presentation</vt:lpstr>
      <vt:lpstr>PowerPoint Presentation</vt:lpstr>
      <vt:lpstr>Inspection Frequency and Procedures</vt:lpstr>
      <vt:lpstr>Inspection Frequency and Procedures</vt:lpstr>
      <vt:lpstr>Load Posting or Closure</vt:lpstr>
      <vt:lpstr>Prohibiting Vehicles or Restricting Weight</vt:lpstr>
      <vt:lpstr> Bridges and Structures Inspections </vt:lpstr>
      <vt:lpstr>PowerPoint Presentation</vt:lpstr>
      <vt:lpstr>Summary of Timelines</vt:lpstr>
      <vt:lpstr>Bridge Inspection  NBIS 23 CFR 650-C</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Neary</dc:creator>
  <cp:lastModifiedBy>Hasterlo, Barbara</cp:lastModifiedBy>
  <cp:revision>146</cp:revision>
  <cp:lastPrinted>2017-09-20T20:59:41Z</cp:lastPrinted>
  <dcterms:created xsi:type="dcterms:W3CDTF">2017-01-25T12:34:54Z</dcterms:created>
  <dcterms:modified xsi:type="dcterms:W3CDTF">2023-07-31T17:22:41Z</dcterms:modified>
</cp:coreProperties>
</file>