
<file path=[Content_Types].xml><?xml version="1.0" encoding="utf-8"?>
<Types xmlns="http://schemas.openxmlformats.org/package/2006/content-types">
  <Default Extension="emf" ContentType="image/x-emf"/>
  <Default Extension="jpeg" ContentType="image/jpeg"/>
  <Default Extension="jpg" ContentType="image/jpeg"/>
  <Default Extension="jpg&amp;ehk=zbz"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xml" ContentType="application/vnd.openxmlformats-officedocument.presentationml.tags+xml"/>
  <Override PartName="/ppt/notesSlides/notesSlide12.xml" ContentType="application/vnd.openxmlformats-officedocument.presentationml.notesSlide+xml"/>
  <Override PartName="/ppt/tags/tag2.xml" ContentType="application/vnd.openxmlformats-officedocument.presentationml.tags+xml"/>
  <Override PartName="/ppt/notesSlides/notesSlide13.xml" ContentType="application/vnd.openxmlformats-officedocument.presentationml.notesSlide+xml"/>
  <Override PartName="/ppt/tags/tag3.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4.xml" ContentType="application/vnd.openxmlformats-officedocument.presentationml.tags+xml"/>
  <Override PartName="/ppt/notesSlides/notesSlide18.xml" ContentType="application/vnd.openxmlformats-officedocument.presentationml.notesSlide+xml"/>
  <Override PartName="/ppt/tags/tag5.xml" ContentType="application/vnd.openxmlformats-officedocument.presentationml.tags+xml"/>
  <Override PartName="/ppt/notesSlides/notesSlide19.xml" ContentType="application/vnd.openxmlformats-officedocument.presentationml.notesSlide+xml"/>
  <Override PartName="/ppt/tags/tag6.xml" ContentType="application/vnd.openxmlformats-officedocument.presentationml.tags+xml"/>
  <Override PartName="/ppt/notesSlides/notesSlide20.xml" ContentType="application/vnd.openxmlformats-officedocument.presentationml.notesSlide+xml"/>
  <Override PartName="/ppt/tags/tag7.xml" ContentType="application/vnd.openxmlformats-officedocument.presentationml.tags+xml"/>
  <Override PartName="/ppt/notesSlides/notesSlide21.xml" ContentType="application/vnd.openxmlformats-officedocument.presentationml.notesSlide+xml"/>
  <Override PartName="/ppt/tags/tag8.xml" ContentType="application/vnd.openxmlformats-officedocument.presentationml.tags+xml"/>
  <Override PartName="/ppt/notesSlides/notesSlide22.xml" ContentType="application/vnd.openxmlformats-officedocument.presentationml.notesSlide+xml"/>
  <Override PartName="/ppt/tags/tag9.xml" ContentType="application/vnd.openxmlformats-officedocument.presentationml.tags+xml"/>
  <Override PartName="/ppt/notesSlides/notesSlide23.xml" ContentType="application/vnd.openxmlformats-officedocument.presentationml.notesSlide+xml"/>
  <Override PartName="/ppt/tags/tag10.xml" ContentType="application/vnd.openxmlformats-officedocument.presentationml.tags+xml"/>
  <Override PartName="/ppt/notesSlides/notesSlide24.xml" ContentType="application/vnd.openxmlformats-officedocument.presentationml.notesSlide+xml"/>
  <Override PartName="/ppt/tags/tag11.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tags/tag12.xml" ContentType="application/vnd.openxmlformats-officedocument.presentationml.tags+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 id="2147483738" r:id="rId2"/>
    <p:sldMasterId id="2147483750" r:id="rId3"/>
    <p:sldMasterId id="2147483762" r:id="rId4"/>
    <p:sldMasterId id="2147483786" r:id="rId5"/>
  </p:sldMasterIdLst>
  <p:notesMasterIdLst>
    <p:notesMasterId r:id="rId54"/>
  </p:notesMasterIdLst>
  <p:sldIdLst>
    <p:sldId id="368" r:id="rId6"/>
    <p:sldId id="270" r:id="rId7"/>
    <p:sldId id="348" r:id="rId8"/>
    <p:sldId id="365" r:id="rId9"/>
    <p:sldId id="349" r:id="rId10"/>
    <p:sldId id="350" r:id="rId11"/>
    <p:sldId id="291" r:id="rId12"/>
    <p:sldId id="359" r:id="rId13"/>
    <p:sldId id="354" r:id="rId14"/>
    <p:sldId id="355" r:id="rId15"/>
    <p:sldId id="370" r:id="rId16"/>
    <p:sldId id="302" r:id="rId17"/>
    <p:sldId id="346" r:id="rId18"/>
    <p:sldId id="347" r:id="rId19"/>
    <p:sldId id="976" r:id="rId20"/>
    <p:sldId id="287" r:id="rId21"/>
    <p:sldId id="512" r:id="rId22"/>
    <p:sldId id="986" r:id="rId23"/>
    <p:sldId id="447" r:id="rId24"/>
    <p:sldId id="449" r:id="rId25"/>
    <p:sldId id="458" r:id="rId26"/>
    <p:sldId id="981" r:id="rId27"/>
    <p:sldId id="276" r:id="rId28"/>
    <p:sldId id="267" r:id="rId29"/>
    <p:sldId id="972" r:id="rId30"/>
    <p:sldId id="366" r:id="rId31"/>
    <p:sldId id="361" r:id="rId32"/>
    <p:sldId id="360" r:id="rId33"/>
    <p:sldId id="362" r:id="rId34"/>
    <p:sldId id="265" r:id="rId35"/>
    <p:sldId id="269" r:id="rId36"/>
    <p:sldId id="268" r:id="rId37"/>
    <p:sldId id="985" r:id="rId38"/>
    <p:sldId id="271" r:id="rId39"/>
    <p:sldId id="257" r:id="rId40"/>
    <p:sldId id="272" r:id="rId41"/>
    <p:sldId id="353" r:id="rId42"/>
    <p:sldId id="284" r:id="rId43"/>
    <p:sldId id="381" r:id="rId44"/>
    <p:sldId id="982" r:id="rId45"/>
    <p:sldId id="275" r:id="rId46"/>
    <p:sldId id="984" r:id="rId47"/>
    <p:sldId id="279" r:id="rId48"/>
    <p:sldId id="263" r:id="rId49"/>
    <p:sldId id="266" r:id="rId50"/>
    <p:sldId id="364" r:id="rId51"/>
    <p:sldId id="261" r:id="rId52"/>
    <p:sldId id="369"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829" autoAdjust="0"/>
    <p:restoredTop sz="66871" autoAdjust="0"/>
  </p:normalViewPr>
  <p:slideViewPr>
    <p:cSldViewPr snapToGrid="0">
      <p:cViewPr varScale="1">
        <p:scale>
          <a:sx n="69" d="100"/>
          <a:sy n="69" d="100"/>
        </p:scale>
        <p:origin x="924"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AD4B24-6D7C-4071-9472-23EC4882250A}" type="datetimeFigureOut">
              <a:rPr lang="en-US" smtClean="0"/>
              <a:t>8/5/2019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5801FA-8D92-4EDB-BE69-F7F9A1B58CF7}" type="slidenum">
              <a:rPr lang="en-US" smtClean="0"/>
              <a:t>‹#›</a:t>
            </a:fld>
            <a:endParaRPr lang="en-US"/>
          </a:p>
        </p:txBody>
      </p:sp>
    </p:spTree>
    <p:extLst>
      <p:ext uri="{BB962C8B-B14F-4D97-AF65-F5344CB8AC3E}">
        <p14:creationId xmlns:p14="http://schemas.microsoft.com/office/powerpoint/2010/main" val="37956848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nebraskalegislature.gov/laws/statutes.php?statute=13-912" TargetMode="External"/><Relationship Id="rId2" Type="http://schemas.openxmlformats.org/officeDocument/2006/relationships/slide" Target="../slides/slide4.xml"/><Relationship Id="rId1" Type="http://schemas.openxmlformats.org/officeDocument/2006/relationships/notesMaster" Target="../notesMasters/notesMaster1.xml"/><Relationship Id="rId5" Type="http://schemas.openxmlformats.org/officeDocument/2006/relationships/hyperlink" Target="http://nebraskalegislature.gov/laws/statutes.php?statute=39-2113" TargetMode="External"/><Relationship Id="rId4" Type="http://schemas.openxmlformats.org/officeDocument/2006/relationships/hyperlink" Target="http://nebraskalegislature.gov/laws/statutes.php?statute=13-913" TargetMode="Externa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8/5/2019 Updated Slide 8 (removed reference 39-2117), Slide 18 to point out potential penalties for not filing the annual certification form, etc. </a:t>
            </a:r>
            <a:r>
              <a:rPr lang="en-US" i="1"/>
              <a:t>and slides </a:t>
            </a:r>
            <a:r>
              <a:rPr lang="en-US" i="1" dirty="0"/>
              <a:t>22-24 to explain more about annual budget reports to the Auditor, the State Auditor’s annual audits, and when the Federal audit process may be required or not required.  </a:t>
            </a:r>
          </a:p>
          <a:p>
            <a:r>
              <a:rPr lang="en-US" i="1" dirty="0"/>
              <a:t>8/4/2019 Updated to reflect changes per LB82 (2019).  The following slide numbers refer to the previous version (12/21/2017).  Deleted Slide 2 (or the previous version)  – it’s already in the Prelude video.  Updated slides 3, 8, 10, 11 and 45 (12/21/2017 version slide numbers 4, 9, 11, 12, and 17).  Updated the “Not for Audio” section of Slide 4 (12/27/2017 version Slide 5).  </a:t>
            </a:r>
          </a:p>
          <a:p>
            <a:r>
              <a:rPr lang="en-US" i="1" dirty="0"/>
              <a:t>The following refers to slides from other presentations that are integrated into this one.  A total of </a:t>
            </a:r>
            <a:r>
              <a:rPr lang="en-US" b="1" i="1" dirty="0"/>
              <a:t>25 slides added</a:t>
            </a:r>
            <a:r>
              <a:rPr lang="en-US" i="1" dirty="0"/>
              <a:t>.     </a:t>
            </a:r>
          </a:p>
          <a:p>
            <a:r>
              <a:rPr lang="en-US" i="1" dirty="0"/>
              <a:t>8/1/2019  </a:t>
            </a:r>
            <a:r>
              <a:rPr lang="en-US" b="1" i="1" dirty="0"/>
              <a:t>Five</a:t>
            </a:r>
            <a:r>
              <a:rPr lang="en-US" i="1" dirty="0"/>
              <a:t> slides (11 thru 13, 14, and 16) from the 12/21/2017 version of </a:t>
            </a:r>
            <a:r>
              <a:rPr lang="en-US" b="1" i="1" dirty="0"/>
              <a:t>Video C, the OneAndSix Overview </a:t>
            </a:r>
            <a:r>
              <a:rPr lang="en-US" i="1" dirty="0"/>
              <a:t>video (slides 1, 5, 6, 7 and 11), are incorporated into this Introduction video with changes per LB82 (2019).  </a:t>
            </a:r>
          </a:p>
          <a:p>
            <a:r>
              <a:rPr lang="en-US" i="1" dirty="0"/>
              <a:t>8/1/2019 </a:t>
            </a:r>
            <a:r>
              <a:rPr lang="en-US" b="1" i="1" dirty="0"/>
              <a:t>One</a:t>
            </a:r>
            <a:r>
              <a:rPr lang="en-US" i="1" dirty="0"/>
              <a:t> slide (Slide 15) added new, showing a page from NDOT’s 2019-2024 Program Book as an example of a OneAndSix.  </a:t>
            </a:r>
          </a:p>
          <a:p>
            <a:r>
              <a:rPr lang="en-US" i="1" dirty="0"/>
              <a:t>7/31/2019 </a:t>
            </a:r>
            <a:r>
              <a:rPr lang="en-US" b="1" i="1" dirty="0"/>
              <a:t>Four</a:t>
            </a:r>
            <a:r>
              <a:rPr lang="en-US" i="1" dirty="0"/>
              <a:t> slides (17, 19 thru 21) from the 12/21/2017 version of </a:t>
            </a:r>
            <a:r>
              <a:rPr lang="en-US" b="1" i="1" dirty="0"/>
              <a:t>Video D, the SSAR Overview video </a:t>
            </a:r>
            <a:r>
              <a:rPr lang="en-US" i="1" dirty="0"/>
              <a:t>(1, 7, 8, and 10), incorporated into this Introduction video with changes per LB82 (2019).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8/1/2019 </a:t>
            </a:r>
            <a:r>
              <a:rPr lang="en-US" b="1" i="1" dirty="0"/>
              <a:t>Five</a:t>
            </a:r>
            <a:r>
              <a:rPr lang="en-US" i="1" dirty="0"/>
              <a:t> slides (Slide 18, 22 thru 25) from the 2/21/2018 version of Day 3 session </a:t>
            </a:r>
            <a:r>
              <a:rPr lang="en-US" b="1" i="1" dirty="0"/>
              <a:t>309b LTAP Course Day 3 Fin-</a:t>
            </a:r>
            <a:r>
              <a:rPr lang="en-US" b="1" i="1" dirty="0" err="1"/>
              <a:t>Acctng</a:t>
            </a:r>
            <a:r>
              <a:rPr lang="en-US" b="1" i="1" dirty="0"/>
              <a:t> System presentation </a:t>
            </a:r>
            <a:r>
              <a:rPr lang="en-US" i="1" dirty="0"/>
              <a:t>(Slides 3, 12, 13, 14 and 15), incorporated into this Introduction video with changes per LB82 (2019).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8/1/2019 </a:t>
            </a:r>
            <a:r>
              <a:rPr lang="en-US" b="1" i="1" dirty="0"/>
              <a:t>Three</a:t>
            </a:r>
            <a:r>
              <a:rPr lang="en-US" i="1" dirty="0"/>
              <a:t> slides (Slides 34 thru 36) from the 2/21/2018 version of </a:t>
            </a:r>
            <a:r>
              <a:rPr lang="en-US" b="1" i="1" dirty="0"/>
              <a:t>303_LTAP Course Day 3_Incentive Payments </a:t>
            </a:r>
            <a:r>
              <a:rPr lang="en-US" i="1" dirty="0"/>
              <a:t>presentation (slides 2, 5, and 15).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8/1/2019 </a:t>
            </a:r>
            <a:r>
              <a:rPr lang="en-US" b="1" i="1" dirty="0"/>
              <a:t>Seven</a:t>
            </a:r>
            <a:r>
              <a:rPr lang="en-US" i="1" dirty="0"/>
              <a:t> slides (Slides 37 thru 43) from the 2/4/2019 version of </a:t>
            </a:r>
            <a:r>
              <a:rPr lang="en-US" b="1" i="1" dirty="0"/>
              <a:t>309a_LTAP Course Day 3_Funding presentation </a:t>
            </a:r>
            <a:r>
              <a:rPr lang="en-US" i="1" dirty="0"/>
              <a:t>(slides 6, 7, 17, 18, 19, 22, and 26).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Welcome to “Managing Nebraska’s Public Roads and Streets Introduction – The Big Picture.”  </a:t>
            </a:r>
          </a:p>
          <a:p>
            <a:endParaRPr lang="en-US" dirty="0"/>
          </a:p>
          <a:p>
            <a:r>
              <a:rPr lang="en-US" dirty="0"/>
              <a:t>This is the first in a series of videos the purpose of which is to summarize Nebraska’s management of public roads and streets as directed by state law and also by rule and regulation.  Best practices and other related information are also included. </a:t>
            </a:r>
          </a:p>
          <a:p>
            <a:endParaRPr lang="en-US" dirty="0"/>
          </a:p>
          <a:p>
            <a:r>
              <a:rPr lang="en-US" dirty="0"/>
              <a:t>The target audience is county highway and city street superintendents, and those aspiring to attain those positions.  Elected officials and anyone interested in the management of the state’s public roads and streets are also encouraged to view these videos to learn about Nebraska’s system of roads and streets.  </a:t>
            </a:r>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5801FA-8D92-4EDB-BE69-F7F9A1B58CF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00089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i="1" dirty="0"/>
              <a:t>8/2/2019 Updated to reflect changes per LB82 (2019). </a:t>
            </a:r>
          </a:p>
          <a:p>
            <a:endParaRPr lang="en-US" dirty="0"/>
          </a:p>
          <a:p>
            <a:r>
              <a:rPr lang="en-US" dirty="0"/>
              <a:t>Responsibilities of the Board or Public Roads, or NBCS, are to </a:t>
            </a:r>
          </a:p>
          <a:p>
            <a:endParaRPr lang="en-US" dirty="0"/>
          </a:p>
          <a:p>
            <a:r>
              <a:rPr lang="en-US" strike="sngStrike" dirty="0"/>
              <a:t>Prioritize State-aid Bridge Fund spending</a:t>
            </a:r>
          </a:p>
          <a:p>
            <a:r>
              <a:rPr lang="en-US" dirty="0"/>
              <a:t>Develop specific criteria for Each functional classification</a:t>
            </a:r>
          </a:p>
          <a:p>
            <a:r>
              <a:rPr lang="en-US" dirty="0"/>
              <a:t>Hear appeals on Functional Classification issues</a:t>
            </a:r>
          </a:p>
          <a:p>
            <a:r>
              <a:rPr lang="en-US" dirty="0"/>
              <a:t>Develop minimum standards for each functional classification</a:t>
            </a:r>
          </a:p>
          <a:p>
            <a:endParaRPr lang="en-US" dirty="0"/>
          </a:p>
          <a:p>
            <a:r>
              <a:rPr lang="en-US" sz="1200" dirty="0">
                <a:latin typeface="Arial" panose="020B0604020202020204" pitchFamily="34" charset="0"/>
                <a:cs typeface="Arial" panose="020B0604020202020204" pitchFamily="34" charset="0"/>
              </a:rPr>
              <a:t>In cooperation with NDOT, counties and municipalities, develop, support, approve and implement </a:t>
            </a:r>
            <a:r>
              <a:rPr lang="en-US" sz="1200" b="1" dirty="0">
                <a:latin typeface="Arial" panose="020B0604020202020204" pitchFamily="34" charset="0"/>
                <a:cs typeface="Arial" panose="020B0604020202020204" pitchFamily="34" charset="0"/>
              </a:rPr>
              <a:t>programs and project strategies that provide additional flexibility</a:t>
            </a:r>
            <a:r>
              <a:rPr lang="en-US" sz="1200" dirty="0">
                <a:latin typeface="Arial" panose="020B0604020202020204" pitchFamily="34" charset="0"/>
                <a:cs typeface="Arial" panose="020B0604020202020204" pitchFamily="34" charset="0"/>
              </a:rPr>
              <a:t> in the design and maintenance standards.  [from LB82 (2019)]</a:t>
            </a:r>
            <a:endParaRPr lang="en-US" dirty="0"/>
          </a:p>
          <a:p>
            <a:endParaRPr lang="en-US" dirty="0"/>
          </a:p>
          <a:p>
            <a:r>
              <a:rPr lang="en-US" dirty="0"/>
              <a:t>Hear and decide on Relaxation of Standards requests </a:t>
            </a:r>
          </a:p>
          <a:p>
            <a:r>
              <a:rPr lang="en-US" strike="sngStrike" dirty="0"/>
              <a:t>Receive interlocal agreements</a:t>
            </a:r>
          </a:p>
          <a:p>
            <a:r>
              <a:rPr lang="en-US" dirty="0"/>
              <a:t>Apply penalties</a:t>
            </a:r>
          </a:p>
          <a:p>
            <a:r>
              <a:rPr lang="en-US" dirty="0"/>
              <a:t>And Make random inspections of construction projects as needed</a:t>
            </a:r>
          </a:p>
          <a:p>
            <a:endParaRPr lang="en-US" strike="sngStrike" dirty="0"/>
          </a:p>
          <a:p>
            <a:r>
              <a:rPr lang="en-US" dirty="0"/>
              <a:t>SHOULD WE ADD PRACTICAL PROGRAMS REQUESTS?  </a:t>
            </a:r>
          </a:p>
        </p:txBody>
      </p:sp>
      <p:sp>
        <p:nvSpPr>
          <p:cNvPr id="4" name="Slide Number Placeholder 3"/>
          <p:cNvSpPr>
            <a:spLocks noGrp="1"/>
          </p:cNvSpPr>
          <p:nvPr>
            <p:ph type="sldNum" sz="quarter" idx="10"/>
          </p:nvPr>
        </p:nvSpPr>
        <p:spPr/>
        <p:txBody>
          <a:bodyPr/>
          <a:lstStyle/>
          <a:p>
            <a:fld id="{A45801FA-8D92-4EDB-BE69-F7F9A1B58CF7}" type="slidenum">
              <a:rPr lang="en-US" smtClean="0"/>
              <a:t>10</a:t>
            </a:fld>
            <a:endParaRPr lang="en-US"/>
          </a:p>
        </p:txBody>
      </p:sp>
    </p:spTree>
    <p:extLst>
      <p:ext uri="{BB962C8B-B14F-4D97-AF65-F5344CB8AC3E}">
        <p14:creationId xmlns:p14="http://schemas.microsoft.com/office/powerpoint/2010/main" val="28991505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7/31/2019 Updated to reflect changes per LB82 (2019).  This is Slide 1 from the 12/21/2017 version of Video C, the OneAndSix Overview video, incorporated into this Introduction video with changes per LB82 (2019).  </a:t>
            </a:r>
            <a:endParaRPr lang="en-US" dirty="0"/>
          </a:p>
          <a:p>
            <a:endParaRPr lang="en-US" dirty="0"/>
          </a:p>
          <a:p>
            <a:r>
              <a:rPr lang="en-US" i="1" dirty="0"/>
              <a:t>State statute section 39-2101 requires continuous planning and development.  Part of that requirement is satisfied with an annual OneAndSix Year Plan or Program.  A public hearing is </a:t>
            </a:r>
            <a:r>
              <a:rPr lang="en-US" b="1" i="1" dirty="0"/>
              <a:t>required</a:t>
            </a:r>
            <a:r>
              <a:rPr lang="en-US" i="1" dirty="0"/>
              <a:t> for the One-Year Plan or Program.  Other statutes, 39-2115 thru 39-2119, address this in more detail. </a:t>
            </a:r>
            <a:r>
              <a:rPr lang="en-US" dirty="0"/>
              <a:t>   </a:t>
            </a:r>
          </a:p>
          <a:p>
            <a:endParaRPr lang="en-US" dirty="0"/>
          </a:p>
          <a:p>
            <a:r>
              <a:rPr lang="en-US" strike="sngStrike" dirty="0"/>
              <a:t>Welcome to “Managing Nebraska’s Public Roads and Streets Planning and Reporting, One- and Six-Year Plans, Rule and Regulation Title 428 NAC Chapter 3</a:t>
            </a:r>
            <a:r>
              <a:rPr lang="en-US" dirty="0"/>
              <a:t>.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strike="sngStrike" dirty="0">
                <a:latin typeface="Arial" pitchFamily="34" charset="0"/>
                <a:cs typeface="Arial" pitchFamily="34" charset="0"/>
              </a:rPr>
              <a:t>The focus of this video will be reporting required for counties and municipalities.  </a:t>
            </a:r>
          </a:p>
          <a:p>
            <a:endParaRPr lang="en-US" dirty="0"/>
          </a:p>
          <a:p>
            <a:r>
              <a:rPr lang="en-US" strike="sngStrike" dirty="0"/>
              <a:t>This is the third topic                    in a series of videos the purpose of which is to summarize Nebraska’s management of public roads and streets as directed by state law and also by rule and regulation.  </a:t>
            </a:r>
          </a:p>
          <a:p>
            <a:endParaRPr lang="en-US" strike="sngStrike" dirty="0"/>
          </a:p>
          <a:p>
            <a:r>
              <a:rPr lang="en-US" strike="sngStrike" dirty="0"/>
              <a:t>The target audience is county highway and city street superintendents, and those aspiring to attain those positions.  Elected officials and anyone interested in the management of the state’s public roads and streets are also encouraged to view this.  </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5801FA-8D92-4EDB-BE69-F7F9A1B58CF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73100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7/31/2019 Updated to reflect changes per LB82 (2019).  This is Slide 5 from the 12/21/2017 version of Video C, the OneAndSix Overview video, incorporated into this Introduction video.  </a:t>
            </a:r>
            <a:r>
              <a:rPr lang="en-US" sz="1200" i="1" kern="1200" dirty="0">
                <a:solidFill>
                  <a:schemeClr val="tx1"/>
                </a:solidFill>
                <a:effectLst/>
                <a:latin typeface="+mn-lt"/>
                <a:ea typeface="+mn-ea"/>
                <a:cs typeface="+mn-cs"/>
              </a:rPr>
              <a:t>No changes made to the slide.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purpose of OneAndSix Planning is to </a:t>
            </a:r>
            <a:r>
              <a:rPr lang="en-US" sz="1200" i="1" kern="1200" dirty="0">
                <a:solidFill>
                  <a:schemeClr val="tx1"/>
                </a:solidFill>
                <a:effectLst/>
                <a:latin typeface="+mn-lt"/>
                <a:ea typeface="+mn-ea"/>
                <a:cs typeface="+mn-cs"/>
              </a:rPr>
              <a:t>[read slide]</a:t>
            </a:r>
          </a:p>
          <a:p>
            <a:endParaRPr lang="en-US" i="1" dirty="0"/>
          </a:p>
          <a:p>
            <a:pPr algn="l"/>
            <a:r>
              <a:rPr lang="en-US" sz="1200" dirty="0">
                <a:solidFill>
                  <a:srgbClr val="FF0000"/>
                </a:solidFill>
              </a:rPr>
              <a:t>OneAndSix provides the public with information and expectations, </a:t>
            </a:r>
          </a:p>
          <a:p>
            <a:pPr algn="l"/>
            <a:r>
              <a:rPr lang="en-US" sz="1200" dirty="0">
                <a:solidFill>
                  <a:srgbClr val="FF0000"/>
                </a:solidFill>
              </a:rPr>
              <a:t>yet allows for flexibility </a:t>
            </a:r>
          </a:p>
          <a:p>
            <a:pPr algn="l"/>
            <a:r>
              <a:rPr lang="en-US" sz="1200" dirty="0">
                <a:solidFill>
                  <a:srgbClr val="FF0000"/>
                </a:solidFill>
              </a:rPr>
              <a:t>such as changes in funding or for emergency projects</a:t>
            </a:r>
          </a:p>
          <a:p>
            <a:endParaRPr lang="en-US" dirty="0"/>
          </a:p>
          <a:p>
            <a:r>
              <a:rPr lang="en-US" dirty="0"/>
              <a:t>The law, in effect, discourages inefficient, haphazard and inconsistent planning and construction of works and projects.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4C524DF-ACA2-4030-981D-DD26CF03BBC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67469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7/31/2019 Updated to reflect changes per LB82 (2019).  This is Slide 6 from the 12/21/2017 version of Video C, the OneAndSix Overview video, incorporated into this Introduction video with changes per LB82 (2019).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benefits of OneAndSix Planning are </a:t>
            </a:r>
          </a:p>
          <a:p>
            <a:endParaRPr lang="en-US" dirty="0"/>
          </a:p>
          <a:p>
            <a:pPr marL="457200" indent="-457200">
              <a:spcAft>
                <a:spcPts val="1200"/>
              </a:spcAft>
              <a:buFont typeface="Arial" panose="020B0604020202020204" pitchFamily="34" charset="0"/>
              <a:buChar char="•"/>
            </a:pPr>
            <a:r>
              <a:rPr lang="en-US" sz="1200" dirty="0"/>
              <a:t>It serves as a good management tool, </a:t>
            </a:r>
          </a:p>
          <a:p>
            <a:pPr marL="457200" indent="-457200">
              <a:spcAft>
                <a:spcPts val="1200"/>
              </a:spcAft>
              <a:buFont typeface="Arial" panose="020B0604020202020204" pitchFamily="34" charset="0"/>
              <a:buChar char="•"/>
            </a:pPr>
            <a:r>
              <a:rPr lang="en-US" sz="1200" dirty="0"/>
              <a:t>Allows the state, counties and municipalities to work as equal partners in the orderly development, operation and management of an integrated system of public roads</a:t>
            </a:r>
          </a:p>
          <a:p>
            <a:pPr marL="457200" indent="-457200">
              <a:spcAft>
                <a:spcPts val="1200"/>
              </a:spcAft>
              <a:buFont typeface="Arial" panose="020B0604020202020204" pitchFamily="34" charset="0"/>
              <a:buChar char="•"/>
            </a:pPr>
            <a:r>
              <a:rPr lang="en-US" sz="1200" dirty="0"/>
              <a:t>Provides a structure for cooperation and coordination among government entities for works/projects, timetables and funding</a:t>
            </a:r>
          </a:p>
          <a:p>
            <a:pPr marL="457200" indent="-457200">
              <a:spcAft>
                <a:spcPts val="1200"/>
              </a:spcAft>
              <a:buFont typeface="Arial" panose="020B0604020202020204" pitchFamily="34" charset="0"/>
              <a:buChar char="•"/>
            </a:pPr>
            <a:r>
              <a:rPr lang="en-US" sz="1200" dirty="0"/>
              <a:t>Allows public input at a hearing at least annually</a:t>
            </a:r>
          </a:p>
          <a:p>
            <a:pPr marL="457200" indent="-457200">
              <a:spcAft>
                <a:spcPts val="1200"/>
              </a:spcAft>
              <a:buFont typeface="Arial" panose="020B0604020202020204" pitchFamily="34" charset="0"/>
              <a:buChar char="•"/>
            </a:pPr>
            <a:r>
              <a:rPr lang="en-US" sz="1200" dirty="0"/>
              <a:t>Maximizes use of public funds and informs the public where and how funds are being applied</a:t>
            </a:r>
          </a:p>
          <a:p>
            <a:pPr marL="457200" indent="-457200">
              <a:spcAft>
                <a:spcPts val="1200"/>
              </a:spcAft>
              <a:buFont typeface="Arial" panose="020B0604020202020204" pitchFamily="34" charset="0"/>
              <a:buChar char="•"/>
            </a:pPr>
            <a:r>
              <a:rPr lang="en-US" sz="1200" strike="sngStrike" dirty="0"/>
              <a:t>Uses a standardized system of reporting, i.e. Municipalities and counties are under the same laws and report on the same forms</a:t>
            </a:r>
            <a:endParaRPr lang="en-US" strike="sngStrike" dirty="0"/>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4C524DF-ACA2-4030-981D-DD26CF03BBC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71907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7/31/2019 Updated to reflect changes per LB82 (2019).  This is Slide 7 from the 12/21/2017 version of Video C, the OneAndSix Overview video, incorporated into this Introduction video with changes per LB82 (2019).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Name “OneAndSix” denotes planning a program of works and projects for a six-year period, and requires designation of those works and projects intended to be accomplished in the first year of the plan. </a:t>
            </a:r>
          </a:p>
          <a:p>
            <a:endParaRPr lang="en-US" dirty="0"/>
          </a:p>
          <a:p>
            <a:r>
              <a:rPr lang="en-US" strike="sngStrike" dirty="0"/>
              <a:t>More precisely  .   .     ..   </a:t>
            </a:r>
          </a:p>
          <a:p>
            <a:endParaRPr lang="en-US" strike="sngStrike" dirty="0"/>
          </a:p>
          <a:p>
            <a:r>
              <a:rPr lang="en-US" sz="1200" u="sng" strike="sngStrike" kern="1200" dirty="0">
                <a:solidFill>
                  <a:schemeClr val="tx1"/>
                </a:solidFill>
                <a:effectLst/>
                <a:latin typeface="+mn-lt"/>
                <a:ea typeface="+mn-ea"/>
                <a:cs typeface="+mn-cs"/>
              </a:rPr>
              <a:t>002.01 DEFINITION AND SCOPE OF WORKS/PROJECTS, AND FUNDING SOURCES </a:t>
            </a:r>
            <a:r>
              <a:rPr lang="en-US" sz="1200" strike="sngStrike" kern="1200" dirty="0">
                <a:solidFill>
                  <a:schemeClr val="tx1"/>
                </a:solidFill>
                <a:effectLst/>
                <a:latin typeface="+mn-lt"/>
                <a:ea typeface="+mn-ea"/>
                <a:cs typeface="+mn-cs"/>
              </a:rPr>
              <a:t>– </a:t>
            </a:r>
            <a:r>
              <a:rPr lang="en-US" sz="1200" i="1" strike="sngStrike" kern="1200" dirty="0">
                <a:solidFill>
                  <a:schemeClr val="tx1"/>
                </a:solidFill>
                <a:effectLst/>
                <a:latin typeface="+mn-lt"/>
                <a:ea typeface="+mn-ea"/>
                <a:cs typeface="+mn-cs"/>
              </a:rPr>
              <a:t>The One- and Six-Year Plan consists of planned works and projects, for which the reporting entity has responsibility (or shared responsibility </a:t>
            </a:r>
            <a:r>
              <a:rPr lang="en-US" sz="1200" strike="sngStrike" kern="1200" dirty="0">
                <a:solidFill>
                  <a:schemeClr val="tx1"/>
                </a:solidFill>
                <a:effectLst/>
                <a:latin typeface="+mn-lt"/>
                <a:ea typeface="+mn-ea"/>
                <a:cs typeface="+mn-cs"/>
              </a:rPr>
              <a:t>– see 002.03), </a:t>
            </a:r>
            <a:r>
              <a:rPr lang="en-US" sz="1200" i="1" strike="sngStrike" kern="1200" dirty="0">
                <a:solidFill>
                  <a:schemeClr val="tx1"/>
                </a:solidFill>
                <a:effectLst/>
                <a:latin typeface="+mn-lt"/>
                <a:ea typeface="+mn-ea"/>
                <a:cs typeface="+mn-cs"/>
              </a:rPr>
              <a:t>that can be accomplished over the next six years and within the estimated available funding for those six years.  Funding may be from any source dedicated to highways, roads and streets</a:t>
            </a:r>
            <a:r>
              <a:rPr lang="en-US" sz="1200" strike="sngStrike" kern="1200" dirty="0">
                <a:solidFill>
                  <a:schemeClr val="tx1"/>
                </a:solidFill>
                <a:effectLst/>
                <a:latin typeface="+mn-lt"/>
                <a:ea typeface="+mn-ea"/>
                <a:cs typeface="+mn-cs"/>
              </a:rPr>
              <a:t>.  </a:t>
            </a:r>
          </a:p>
          <a:p>
            <a:r>
              <a:rPr lang="en-US" sz="1200" u="none" strike="sngStrike" kern="1200" dirty="0">
                <a:solidFill>
                  <a:schemeClr val="tx1"/>
                </a:solidFill>
                <a:effectLst/>
                <a:latin typeface="+mn-lt"/>
                <a:ea typeface="+mn-ea"/>
                <a:cs typeface="+mn-cs"/>
              </a:rPr>
              <a:t> </a:t>
            </a:r>
            <a:endParaRPr lang="en-US" sz="1200" strike="sngStrike" kern="1200" dirty="0">
              <a:solidFill>
                <a:schemeClr val="tx1"/>
              </a:solidFill>
              <a:effectLst/>
              <a:latin typeface="+mn-lt"/>
              <a:ea typeface="+mn-ea"/>
              <a:cs typeface="+mn-cs"/>
            </a:endParaRPr>
          </a:p>
          <a:p>
            <a:r>
              <a:rPr lang="en-US" sz="1200" u="sng" strike="sngStrike" kern="1200" dirty="0">
                <a:solidFill>
                  <a:schemeClr val="tx1"/>
                </a:solidFill>
                <a:effectLst/>
                <a:latin typeface="+mn-lt"/>
                <a:ea typeface="+mn-ea"/>
                <a:cs typeface="+mn-cs"/>
              </a:rPr>
              <a:t>002.02 DEFINITION OF </a:t>
            </a:r>
            <a:r>
              <a:rPr lang="en-US" sz="1200" i="1" u="sng" strike="sngStrike" kern="1200" dirty="0">
                <a:solidFill>
                  <a:schemeClr val="tx1"/>
                </a:solidFill>
                <a:effectLst/>
                <a:latin typeface="+mn-lt"/>
                <a:ea typeface="+mn-ea"/>
                <a:cs typeface="+mn-cs"/>
              </a:rPr>
              <a:t>ONE-YEAR PLAN</a:t>
            </a:r>
            <a:r>
              <a:rPr lang="en-US" sz="1200" i="1" strike="sngStrike" kern="1200" dirty="0">
                <a:solidFill>
                  <a:schemeClr val="tx1"/>
                </a:solidFill>
                <a:effectLst/>
                <a:latin typeface="+mn-lt"/>
                <a:ea typeface="+mn-ea"/>
                <a:cs typeface="+mn-cs"/>
              </a:rPr>
              <a:t> – Works and projects included in the One- and Six-Year Plan that are intended to be accomplished in the first year and </a:t>
            </a:r>
            <a:r>
              <a:rPr lang="en-US" sz="1200" i="1" u="sng" strike="sngStrike" kern="1200" dirty="0">
                <a:solidFill>
                  <a:schemeClr val="tx1"/>
                </a:solidFill>
                <a:effectLst/>
                <a:latin typeface="+mn-lt"/>
                <a:ea typeface="+mn-ea"/>
                <a:cs typeface="+mn-cs"/>
              </a:rPr>
              <a:t>typically</a:t>
            </a:r>
            <a:r>
              <a:rPr lang="en-US" sz="1200" i="1" strike="sngStrike" kern="1200" dirty="0">
                <a:solidFill>
                  <a:schemeClr val="tx1"/>
                </a:solidFill>
                <a:effectLst/>
                <a:latin typeface="+mn-lt"/>
                <a:ea typeface="+mn-ea"/>
                <a:cs typeface="+mn-cs"/>
              </a:rPr>
              <a:t> within the estimated available funding for the first year of the plan, are referred to in this  regulation collectively as the One-Year Plan. </a:t>
            </a:r>
            <a:r>
              <a:rPr lang="en-US" sz="1200" strike="sngStrike" kern="1200" dirty="0">
                <a:solidFill>
                  <a:schemeClr val="tx1"/>
                </a:solidFill>
                <a:effectLst/>
                <a:latin typeface="+mn-lt"/>
                <a:ea typeface="+mn-ea"/>
                <a:cs typeface="+mn-cs"/>
              </a:rPr>
              <a:t> These works and projects must be designated on the NBCS Summary of One- and Six-Year Plan form.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endParaRPr lang="en-US" dirty="0"/>
          </a:p>
          <a:p>
            <a:pPr marL="457200" indent="-457200">
              <a:spcAft>
                <a:spcPts val="1200"/>
              </a:spcAft>
              <a:buFont typeface="Arial" panose="020B0604020202020204" pitchFamily="34" charset="0"/>
              <a:buChar char="•"/>
            </a:pPr>
            <a:endParaRPr lang="en-US" sz="1200"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4C524DF-ACA2-4030-981D-DD26CF03BBC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70031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7/31/2019 Updated to reflect changes per LB82 (2019).   This slide is added as an example only.  </a:t>
            </a:r>
          </a:p>
          <a:p>
            <a:endParaRPr lang="en-US" i="1" dirty="0"/>
          </a:p>
          <a:p>
            <a:r>
              <a:rPr lang="en-US" i="0" dirty="0"/>
              <a:t>There are many ways a OneAndSix Plan or Program can be presented to the public.  </a:t>
            </a:r>
          </a:p>
          <a:p>
            <a:endParaRPr lang="en-US" i="0" dirty="0"/>
          </a:p>
          <a:p>
            <a:r>
              <a:rPr lang="en-US" i="0" dirty="0"/>
              <a:t>This shows one example.  </a:t>
            </a:r>
          </a:p>
          <a:p>
            <a:endParaRPr lang="en-US" i="0" dirty="0"/>
          </a:p>
          <a:p>
            <a:r>
              <a:rPr lang="en-US" i="0" dirty="0"/>
              <a:t>It is a page from the Nebraska DOT’s annual program, presenting projects in a list format. </a:t>
            </a:r>
          </a:p>
          <a:p>
            <a:endParaRPr lang="en-US" i="0" dirty="0"/>
          </a:p>
          <a:p>
            <a:r>
              <a:rPr lang="en-US" i="0" dirty="0"/>
              <a:t>It is up to each entity to determine its own format and what to present to the public.  </a:t>
            </a:r>
          </a:p>
        </p:txBody>
      </p:sp>
      <p:sp>
        <p:nvSpPr>
          <p:cNvPr id="4" name="Slide Number Placeholder 3"/>
          <p:cNvSpPr>
            <a:spLocks noGrp="1"/>
          </p:cNvSpPr>
          <p:nvPr>
            <p:ph type="sldNum" sz="quarter" idx="5"/>
          </p:nvPr>
        </p:nvSpPr>
        <p:spPr/>
        <p:txBody>
          <a:bodyPr/>
          <a:lstStyle/>
          <a:p>
            <a:fld id="{A45801FA-8D92-4EDB-BE69-F7F9A1B58CF7}" type="slidenum">
              <a:rPr lang="en-US" smtClean="0"/>
              <a:t>15</a:t>
            </a:fld>
            <a:endParaRPr lang="en-US"/>
          </a:p>
        </p:txBody>
      </p:sp>
    </p:spTree>
    <p:extLst>
      <p:ext uri="{BB962C8B-B14F-4D97-AF65-F5344CB8AC3E}">
        <p14:creationId xmlns:p14="http://schemas.microsoft.com/office/powerpoint/2010/main" val="19267819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7/31/2019 Updated to reflect changes per LB82 (2019).  This is Slide 11 from the 12/21/2017 version of Video C, the OneAndSix Overview video, incorporated into this Introduction video with changes per LB82 (2019). </a:t>
            </a:r>
            <a:endParaRPr lang="en-US" sz="1200" kern="1200" dirty="0">
              <a:solidFill>
                <a:schemeClr val="tx1"/>
              </a:solidFill>
              <a:effectLst/>
              <a:latin typeface="+mn-lt"/>
              <a:ea typeface="+mn-ea"/>
              <a:cs typeface="+mn-cs"/>
            </a:endParaRPr>
          </a:p>
          <a:p>
            <a:endParaRPr lang="en-US" dirty="0"/>
          </a:p>
          <a:p>
            <a:endParaRPr lang="en-US" dirty="0"/>
          </a:p>
          <a:p>
            <a:r>
              <a:rPr lang="en-US" dirty="0"/>
              <a:t>The </a:t>
            </a:r>
            <a:r>
              <a:rPr lang="en-US" strike="sngStrike" dirty="0">
                <a:highlight>
                  <a:srgbClr val="FFFF00"/>
                </a:highlight>
              </a:rPr>
              <a:t>submittal</a:t>
            </a:r>
            <a:r>
              <a:rPr lang="en-US" dirty="0"/>
              <a:t> OneAndSix process is to </a:t>
            </a:r>
          </a:p>
          <a:p>
            <a:endParaRPr lang="en-US" dirty="0"/>
          </a:p>
          <a:p>
            <a:r>
              <a:rPr lang="en-US" dirty="0"/>
              <a:t>Plan and develop the needed works and projects annually.  </a:t>
            </a:r>
          </a:p>
          <a:p>
            <a:endParaRPr lang="en-US" dirty="0"/>
          </a:p>
          <a:p>
            <a:r>
              <a:rPr lang="en-US" dirty="0"/>
              <a:t>Seek public input via a public hearing.  </a:t>
            </a:r>
          </a:p>
          <a:p>
            <a:endParaRPr lang="en-US" dirty="0"/>
          </a:p>
          <a:p>
            <a:r>
              <a:rPr lang="en-US" dirty="0"/>
              <a:t>Adopt the Plan after considering public input.  </a:t>
            </a:r>
          </a:p>
          <a:p>
            <a:endParaRPr lang="en-US" dirty="0"/>
          </a:p>
          <a:p>
            <a:r>
              <a:rPr lang="en-US" strike="sngStrike" dirty="0"/>
              <a:t>Finally, Submit the OneAndSix Report to the NBCS.  </a:t>
            </a:r>
          </a:p>
          <a:p>
            <a:endParaRPr lang="en-US" strike="sngStrike" dirty="0"/>
          </a:p>
          <a:p>
            <a:r>
              <a:rPr lang="en-US" strike="noStrike" dirty="0"/>
              <a:t>And then implement the plan or program.</a:t>
            </a:r>
          </a:p>
          <a:p>
            <a:endParaRPr lang="en-US" strike="noStrike" dirty="0"/>
          </a:p>
          <a:p>
            <a:endParaRPr lang="en-US" strike="noStrike" dirty="0"/>
          </a:p>
          <a:p>
            <a:r>
              <a:rPr lang="en-US" strike="noStrike" dirty="0"/>
              <a:t>Note that in 2019, the Legislature passed a bill that no longer requires the NDOT, counties and municipalities to submit OneAndSix Year Plan or Program reports to the Nebraska Board of Public Roads Classifications and Standards.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DD4058C-E72F-427F-A999-A33EAA0FE0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00182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7/31/2019 Updated to reflect changes per LB82 (2019).  This is Slide 1 from the 12/21/2017 version of Video D, the SSAR video, incorporated into this Introduction video with changes per LB82 (2019).  </a:t>
            </a:r>
            <a:endParaRPr lang="en-US" dirty="0"/>
          </a:p>
          <a:p>
            <a:endParaRPr lang="en-US" dirty="0"/>
          </a:p>
          <a:p>
            <a:endParaRPr lang="en-US" dirty="0"/>
          </a:p>
          <a:p>
            <a:r>
              <a:rPr lang="en-US" dirty="0"/>
              <a:t>The next several slides present State Law relating to the budgeting, accounting and inventory for highway, road and street programs in Nebraska.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5801FA-8D92-4EDB-BE69-F7F9A1B58CF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06015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8/15/2019 Updated </a:t>
            </a:r>
            <a:r>
              <a:rPr lang="en-US" b="1" i="1" dirty="0"/>
              <a:t>audio media added </a:t>
            </a:r>
            <a:r>
              <a:rPr lang="en-US" i="1" dirty="0"/>
              <a:t>mentioning </a:t>
            </a:r>
            <a:r>
              <a:rPr lang="en-US" sz="1200" b="0" i="1" kern="1200" dirty="0">
                <a:solidFill>
                  <a:schemeClr val="tx1"/>
                </a:solidFill>
                <a:effectLst/>
                <a:latin typeface="+mn-lt"/>
                <a:ea typeface="+mn-ea"/>
                <a:cs typeface="+mn-cs"/>
              </a:rPr>
              <a:t>the penalty for failing to file the annual certification of program compliance.</a:t>
            </a:r>
            <a:r>
              <a:rPr lang="en-US" sz="1200" b="0" i="0" kern="1200" dirty="0">
                <a:solidFill>
                  <a:schemeClr val="tx1"/>
                </a:solidFill>
                <a:effectLst/>
                <a:latin typeface="+mn-lt"/>
                <a:ea typeface="+mn-ea"/>
                <a:cs typeface="+mn-cs"/>
              </a:rPr>
              <a:t> </a:t>
            </a:r>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7/31/2019 Updated to reflect changes per LB82 (2019).  This is Slide 3 (modified by adding an image of the new annual certification form) from the 2/21/2018 version of Day 3 session 309b LTAP Course Day 3 Fin-</a:t>
            </a:r>
            <a:r>
              <a:rPr lang="en-US" i="1" dirty="0" err="1"/>
              <a:t>Acctng</a:t>
            </a:r>
            <a:r>
              <a:rPr lang="en-US" i="1" dirty="0"/>
              <a:t> System presentation, incorporated into this Introduction video with changes per LB82 (2019).  </a:t>
            </a:r>
            <a:endParaRPr lang="en-US" dirty="0"/>
          </a:p>
          <a:p>
            <a:endParaRPr lang="en-US" dirty="0"/>
          </a:p>
          <a:p>
            <a:r>
              <a:rPr lang="en-US" dirty="0"/>
              <a:t>---------------------------------------------------------------------------------------------------------------------------</a:t>
            </a:r>
          </a:p>
          <a:p>
            <a:endParaRPr lang="en-US" dirty="0"/>
          </a:p>
          <a:p>
            <a:r>
              <a:rPr lang="en-US" i="1" dirty="0"/>
              <a:t>The 2019 Legislature passed a bill called LB82 that requires an </a:t>
            </a:r>
            <a:r>
              <a:rPr lang="en-US" i="1" u="sng" dirty="0"/>
              <a:t>annual </a:t>
            </a:r>
            <a:r>
              <a:rPr lang="en-US" i="1" dirty="0"/>
              <a:t>Certification from the Nebraska DOT, and from each county and municipality, that its highway, road or street program has complied with the conditions set forth in 39-2120.  </a:t>
            </a:r>
          </a:p>
          <a:p>
            <a:endParaRPr lang="en-US" i="1" dirty="0"/>
          </a:p>
          <a:p>
            <a:r>
              <a:rPr lang="en-US" i="1" dirty="0"/>
              <a:t>The certification form will be mailed to County Clerks, City Clerks and Village Clerks each year, to be signed and returned to the Nebraska Board of Public Roads Classifications and Standards by October 31.  It must be accompanied by a resolution authorizing the signatures on the certification.  </a:t>
            </a:r>
          </a:p>
          <a:p>
            <a:endParaRPr lang="en-US" i="1" dirty="0"/>
          </a:p>
          <a:p>
            <a:r>
              <a:rPr lang="en-US" b="1" i="1" dirty="0"/>
              <a:t>Failing to submit this Certification form by its due date will result in the suspension of monthly Highway Allocation Fund distributions to the political jurisdiction.  The money is held in escrow.  If the county or municipality complies within six months, it will receive the money in the escrow account.  If not, the county or municipality loses the money</a:t>
            </a:r>
            <a:r>
              <a:rPr lang="en-US" i="1" dirty="0"/>
              <a:t>.  </a:t>
            </a:r>
          </a:p>
          <a:p>
            <a:endParaRPr lang="en-US" i="1" dirty="0"/>
          </a:p>
          <a:p>
            <a:r>
              <a:rPr lang="en-US" b="1" i="1" dirty="0"/>
              <a:t>Filing a materially false certification form, or constructing any highway, road or street below NBCS minimum standards without prior approval will result in a reduction of ten percent of the county’s or municipality’s share of highway-user revenue allocated during the following calendar year.  The penalty is assessed only after NBCS reviews the facts and holds a public hearing on the matter</a:t>
            </a:r>
            <a:r>
              <a:rPr lang="en-US" i="1" dirty="0"/>
              <a:t>.  </a:t>
            </a:r>
          </a:p>
          <a:p>
            <a:endParaRPr lang="en-US" i="1" dirty="0"/>
          </a:p>
          <a:p>
            <a:r>
              <a:rPr lang="en-US" i="1" dirty="0"/>
              <a:t>LB82 also </a:t>
            </a:r>
            <a:r>
              <a:rPr lang="en-US" b="0" i="1" u="sng" dirty="0"/>
              <a:t>eliminated the requirement to submit OneAndSix Plans and Programs, and the Standardized System of Annual Reporting </a:t>
            </a:r>
            <a:r>
              <a:rPr lang="en-US" i="1" dirty="0"/>
              <a:t>to the Nebraska Board of Public Roads Classifications and Standards.  </a:t>
            </a:r>
          </a:p>
          <a:p>
            <a:endParaRPr lang="en-US" i="1" dirty="0"/>
          </a:p>
          <a:p>
            <a:r>
              <a:rPr lang="en-US" i="1" dirty="0"/>
              <a:t>The next several slides address the conditions of state statute 39-2120 in more detail, specifically the financial aspects.    </a:t>
            </a:r>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A49352F-E6E4-4B28-9944-5689577030BF}" type="slidenum">
              <a:rPr kumimoji="0" lang="en-US" sz="1200" b="0" i="0" u="none" strike="noStrike" kern="1200" cap="none" spc="0" normalizeH="0" baseline="0" noProof="0" smtClean="0">
                <a:ln>
                  <a:noFill/>
                </a:ln>
                <a:solidFill>
                  <a:prstClr val="black"/>
                </a:solidFill>
                <a:effectLst/>
                <a:uLnTx/>
                <a:uFillTx/>
                <a:latin typeface="Calibri" charset="0"/>
                <a:ea typeface="ＭＳ Ｐゴシック" charset="0"/>
                <a:cs typeface="+mn-cs"/>
              </a:rPr>
              <a:pPr marL="0" marR="0" lvl="0" indent="0" algn="r" defTabSz="457200" rtl="0" eaLnBrk="1" fontAlgn="base" latinLnBrk="0" hangingPunct="1">
                <a:lnSpc>
                  <a:spcPct val="100000"/>
                </a:lnSpc>
                <a:spcBef>
                  <a:spcPct val="0"/>
                </a:spcBef>
                <a:spcAft>
                  <a:spcPct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charset="0"/>
              <a:ea typeface="ＭＳ Ｐゴシック" charset="0"/>
              <a:cs typeface="+mn-cs"/>
            </a:endParaRPr>
          </a:p>
        </p:txBody>
      </p:sp>
    </p:spTree>
    <p:extLst>
      <p:ext uri="{BB962C8B-B14F-4D97-AF65-F5344CB8AC3E}">
        <p14:creationId xmlns:p14="http://schemas.microsoft.com/office/powerpoint/2010/main" val="31854566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7/31/2019 Updated to reflect changes per LB82 (2019).  This is Slide 7 from the 12/21/2017 version of Video D, the SSAR video, incorporated into this Introduction video with changes per LB82 (2019).  </a:t>
            </a:r>
            <a:endParaRPr lang="en-US" dirty="0"/>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State law requires that the highway, road or street program - of NDOT, and each county and municipality - must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    </a:t>
            </a:r>
            <a:r>
              <a:rPr lang="en-US" sz="1200" strike="sngStrike" kern="1200" dirty="0">
                <a:solidFill>
                  <a:schemeClr val="tx1"/>
                </a:solidFill>
                <a:effectLst/>
                <a:latin typeface="+mn-lt"/>
                <a:ea typeface="+mn-ea"/>
                <a:cs typeface="+mn-cs"/>
              </a:rPr>
              <a:t>A procedure for documenting and certifying that standards of design, construction, and maintenance of roads and streets have been met</a:t>
            </a:r>
            <a:r>
              <a:rPr lang="en-US" sz="1200"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Meet the plans, programs, or standards of design, construction, and maintenance for its highways, roads, and streets</a:t>
            </a:r>
            <a:endParaRPr lang="en-US" sz="1200" i="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pPr marL="228600" indent="-228600">
              <a:buAutoNum type="arabicParenBoth" startAt="2"/>
            </a:pPr>
            <a:r>
              <a:rPr lang="en-US" sz="1200" strike="sngStrike" kern="1200" dirty="0">
                <a:solidFill>
                  <a:schemeClr val="tx1"/>
                </a:solidFill>
                <a:effectLst/>
                <a:latin typeface="+mn-lt"/>
                <a:ea typeface="+mn-ea"/>
                <a:cs typeface="+mn-cs"/>
              </a:rPr>
              <a:t>   A procedure for documenting and certifying that all tax revenues for road or street purposes have been expended in accordance with approved plans and standards, to include county and municipal tax revenue, as well as highway- user revenue allocations made by the state</a:t>
            </a:r>
            <a:r>
              <a:rPr lang="en-US" sz="1200"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Expend all tax revenue for highway, road, or street purposes in accordance with approved plans, programs, or standards, including county and municipal tax revenue as well as highway-user revenue allocations</a:t>
            </a:r>
            <a:endParaRPr lang="en-US" sz="1200" i="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(3)   </a:t>
            </a:r>
            <a:r>
              <a:rPr lang="en-US" sz="1200" strike="sngStrike" kern="1200" dirty="0">
                <a:solidFill>
                  <a:schemeClr val="tx1"/>
                </a:solidFill>
                <a:effectLst/>
                <a:latin typeface="+mn-lt"/>
                <a:ea typeface="+mn-ea"/>
                <a:cs typeface="+mn-cs"/>
              </a:rPr>
              <a:t>A  uniform system of accounting which clearly indicates, through a system of reports, a comparison of receipts and expenditures to approved budgets and programs</a:t>
            </a:r>
            <a:r>
              <a:rPr lang="en-US" sz="1200"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Use a system of revenue and cost accounting which clearly includes a comparison of receipts and expenditures for approved budgets, plans, programs, and standards</a:t>
            </a:r>
            <a:endParaRPr lang="en-US" sz="1200" i="1"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C524DF-ACA2-4030-981D-DD26CF03BBC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753715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i="1" dirty="0"/>
              <a:t>8/1/2019 Updated to reflect changes per LB82 (2019).  </a:t>
            </a:r>
            <a:endParaRPr lang="en-US" dirty="0"/>
          </a:p>
          <a:p>
            <a:endParaRPr lang="en-US" dirty="0"/>
          </a:p>
          <a:p>
            <a:r>
              <a:rPr lang="en-US" strike="sngStrike" dirty="0"/>
              <a:t>This video summarizes Nebraska </a:t>
            </a:r>
            <a:r>
              <a:rPr lang="en-US" strike="sngStrike" baseline="0" dirty="0"/>
              <a:t>Highway Law, in particular key statutes pertaining to county roads and municipal streets, to provide the big picture view of the structure of Nebraska’s management of its road and street systems.    </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This video gives a Big Picture view of</a:t>
            </a:r>
            <a:r>
              <a:rPr lang="en-US" i="1" baseline="0" dirty="0"/>
              <a:t>  the structure of Nebraska’s management of its highway, road and street systems, according to </a:t>
            </a:r>
            <a:r>
              <a:rPr lang="en-US" i="1" dirty="0"/>
              <a:t>Nebraska </a:t>
            </a:r>
            <a:r>
              <a:rPr lang="en-US" i="1" baseline="0" dirty="0"/>
              <a:t>Highway Law.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baseline="0" dirty="0"/>
              <a:t>It briefly discusses key statutes and requirements pertaining to county roads and municipal streets, emphasizing the importance of good management by the governing body and having a licensed county highway or city street superintendent.</a:t>
            </a:r>
            <a:r>
              <a:rPr lang="en-US"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r>
              <a:rPr lang="en-US" strike="sngStrike" baseline="0" dirty="0"/>
              <a:t>State statutes control everything a county or municipality does.  </a:t>
            </a:r>
            <a:endParaRPr lang="en-US" strike="sngStrik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C524DF-ACA2-4030-981D-DD26CF03BBC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5946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a:t>
            </a:r>
            <a:r>
              <a:rPr lang="en-US" i="1" dirty="0"/>
              <a:t>7/31/2019 Updated to reflect changes per LB82 (2019).  This is Slide 8 from the 12/21/2017 version of Video D, the SSAR video, incorporated into this Introduction video with changes per LB82 (2019).  </a:t>
            </a:r>
            <a:endParaRPr lang="en-US" dirty="0"/>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The law also requires that the NDOT, and each county and municipality</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(4)    </a:t>
            </a:r>
            <a:r>
              <a:rPr lang="en-US" sz="1200" strike="sngStrike" kern="1200" dirty="0">
                <a:solidFill>
                  <a:schemeClr val="tx1"/>
                </a:solidFill>
                <a:effectLst/>
                <a:latin typeface="+mn-lt"/>
                <a:ea typeface="+mn-ea"/>
                <a:cs typeface="+mn-cs"/>
              </a:rPr>
              <a:t>A system of budgeting which reflects uses and sources of funds in terms of programs and accomplishments</a:t>
            </a:r>
            <a:r>
              <a:rPr lang="en-US" sz="1200"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Uses a system of budgeting which reflects uses and sources of funds in terms of plans, programs, or standards and accomplishments</a:t>
            </a:r>
            <a:endParaRPr lang="en-US" sz="1200" i="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(5)    </a:t>
            </a:r>
            <a:r>
              <a:rPr lang="en-US" sz="1200" strike="sngStrike" kern="1200" dirty="0">
                <a:solidFill>
                  <a:schemeClr val="tx1"/>
                </a:solidFill>
                <a:effectLst/>
                <a:latin typeface="+mn-lt"/>
                <a:ea typeface="+mn-ea"/>
                <a:cs typeface="+mn-cs"/>
              </a:rPr>
              <a:t>An approved system</a:t>
            </a:r>
            <a:r>
              <a:rPr lang="en-US" sz="1200" strike="sngStrike" kern="1200" baseline="0" dirty="0">
                <a:solidFill>
                  <a:schemeClr val="tx1"/>
                </a:solidFill>
                <a:effectLst/>
                <a:latin typeface="+mn-lt"/>
                <a:ea typeface="+mn-ea"/>
                <a:cs typeface="+mn-cs"/>
              </a:rPr>
              <a:t> </a:t>
            </a:r>
            <a:r>
              <a:rPr lang="en-US" sz="1200" strike="sngStrike" kern="1200" dirty="0">
                <a:solidFill>
                  <a:schemeClr val="tx1"/>
                </a:solidFill>
                <a:effectLst/>
                <a:latin typeface="+mn-lt"/>
                <a:ea typeface="+mn-ea"/>
                <a:cs typeface="+mn-cs"/>
              </a:rPr>
              <a:t>of reporting an inventory of machinery, equipment, and supplies; </a:t>
            </a:r>
            <a:r>
              <a:rPr lang="en-US" sz="1200" b="0" i="1" kern="1200" dirty="0">
                <a:solidFill>
                  <a:schemeClr val="tx1"/>
                </a:solidFill>
                <a:effectLst/>
                <a:latin typeface="+mn-lt"/>
                <a:ea typeface="+mn-ea"/>
                <a:cs typeface="+mn-cs"/>
              </a:rPr>
              <a:t>Uses an accounting system including an </a:t>
            </a:r>
            <a:r>
              <a:rPr lang="en-US" sz="1200" b="1" i="1" kern="1200" dirty="0">
                <a:solidFill>
                  <a:schemeClr val="tx1"/>
                </a:solidFill>
                <a:effectLst/>
                <a:latin typeface="+mn-lt"/>
                <a:ea typeface="+mn-ea"/>
                <a:cs typeface="+mn-cs"/>
              </a:rPr>
              <a:t>inventory </a:t>
            </a:r>
            <a:r>
              <a:rPr lang="en-US" sz="1200" b="0" i="1" kern="1200" dirty="0">
                <a:solidFill>
                  <a:schemeClr val="tx1"/>
                </a:solidFill>
                <a:effectLst/>
                <a:latin typeface="+mn-lt"/>
                <a:ea typeface="+mn-ea"/>
                <a:cs typeface="+mn-cs"/>
              </a:rPr>
              <a:t>of </a:t>
            </a:r>
            <a:r>
              <a:rPr lang="en-US" sz="1200" b="1" i="1" kern="1200" dirty="0">
                <a:solidFill>
                  <a:schemeClr val="tx1"/>
                </a:solidFill>
                <a:effectLst/>
                <a:latin typeface="+mn-lt"/>
                <a:ea typeface="+mn-ea"/>
                <a:cs typeface="+mn-cs"/>
              </a:rPr>
              <a:t>machinery, equipment, and supplies</a:t>
            </a:r>
          </a:p>
          <a:p>
            <a:r>
              <a:rPr lang="en-US" sz="1200" kern="1200" dirty="0">
                <a:solidFill>
                  <a:schemeClr val="tx1"/>
                </a:solidFill>
                <a:effectLst/>
                <a:latin typeface="+mn-lt"/>
                <a:ea typeface="+mn-ea"/>
                <a:cs typeface="+mn-cs"/>
              </a:rPr>
              <a:t> </a:t>
            </a:r>
          </a:p>
          <a:p>
            <a:pPr marL="228600" indent="-228600">
              <a:buAutoNum type="arabicParenBoth" startAt="6"/>
            </a:pPr>
            <a:r>
              <a:rPr lang="en-US" sz="1200" strike="sngStrike" kern="1200" dirty="0">
                <a:solidFill>
                  <a:schemeClr val="tx1"/>
                </a:solidFill>
                <a:effectLst/>
                <a:latin typeface="+mn-lt"/>
                <a:ea typeface="+mn-ea"/>
                <a:cs typeface="+mn-cs"/>
              </a:rPr>
              <a:t>An approved system of cost accounting of the operation of equipment</a:t>
            </a:r>
            <a:r>
              <a:rPr lang="en-US" sz="1200"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Uses an accounting system that tracks </a:t>
            </a:r>
            <a:r>
              <a:rPr lang="en-US" sz="1200" b="1" i="1" kern="1200" dirty="0">
                <a:solidFill>
                  <a:schemeClr val="tx1"/>
                </a:solidFill>
                <a:effectLst/>
                <a:latin typeface="+mn-lt"/>
                <a:ea typeface="+mn-ea"/>
                <a:cs typeface="+mn-cs"/>
              </a:rPr>
              <a:t>equipment operation </a:t>
            </a:r>
            <a:r>
              <a:rPr lang="en-US" sz="1200" b="0" i="1" kern="1200" dirty="0">
                <a:solidFill>
                  <a:schemeClr val="tx1"/>
                </a:solidFill>
                <a:effectLst/>
                <a:latin typeface="+mn-lt"/>
                <a:ea typeface="+mn-ea"/>
                <a:cs typeface="+mn-cs"/>
              </a:rPr>
              <a:t>costs</a:t>
            </a:r>
          </a:p>
          <a:p>
            <a:pPr marL="228600" indent="-228600">
              <a:buAutoNum type="arabicParenBoth" startAt="6"/>
            </a:pPr>
            <a:endParaRPr lang="en-US" sz="1200" b="0" i="1" kern="1200" dirty="0">
              <a:solidFill>
                <a:schemeClr val="tx1"/>
              </a:solidFill>
              <a:effectLst/>
              <a:latin typeface="+mn-lt"/>
              <a:ea typeface="+mn-ea"/>
              <a:cs typeface="+mn-cs"/>
            </a:endParaRPr>
          </a:p>
          <a:p>
            <a:pPr marL="228600" indent="-228600">
              <a:buAutoNum type="arabicParenBoth" startAt="6"/>
            </a:pPr>
            <a:endParaRPr lang="en-US" sz="1200" b="0" i="1" kern="1200" dirty="0">
              <a:solidFill>
                <a:schemeClr val="tx1"/>
              </a:solidFill>
              <a:effectLst/>
              <a:latin typeface="+mn-lt"/>
              <a:ea typeface="+mn-ea"/>
              <a:cs typeface="+mn-cs"/>
            </a:endParaRPr>
          </a:p>
          <a:p>
            <a:pPr marL="0" indent="0">
              <a:buNone/>
            </a:pPr>
            <a:r>
              <a:rPr lang="en-US" sz="1200" b="0" i="1" kern="1200" dirty="0">
                <a:solidFill>
                  <a:schemeClr val="tx1"/>
                </a:solidFill>
                <a:effectLst/>
                <a:latin typeface="+mn-lt"/>
                <a:ea typeface="+mn-ea"/>
                <a:cs typeface="+mn-cs"/>
              </a:rPr>
              <a:t>Do not submit annual financial, budgeting or accounting information to the NBCS.  </a:t>
            </a:r>
            <a:endParaRPr lang="en-US" i="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C524DF-ACA2-4030-981D-DD26CF03BBC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410436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a:t>
            </a:r>
            <a:r>
              <a:rPr lang="en-US" i="1" dirty="0"/>
              <a:t>7/31/2019 Updated to reflect changes per LB82 (2019).  This is Slide 10 from the 12/21/2017 version of Video D, the SSAR video, incorporated into this Introduction video with changes per LB82 (2019).  </a:t>
            </a:r>
            <a:endParaRPr lang="en-US" dirty="0"/>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39-2120</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State Law </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Promotes good management of roads and streets </a:t>
            </a:r>
            <a:r>
              <a:rPr lang="en-US" sz="1200" strike="noStrike" kern="1200" dirty="0">
                <a:solidFill>
                  <a:schemeClr val="tx1"/>
                </a:solidFill>
                <a:effectLst/>
                <a:latin typeface="+mn-lt"/>
                <a:ea typeface="+mn-ea"/>
                <a:cs typeface="+mn-cs"/>
              </a:rPr>
              <a:t>by requiring  </a:t>
            </a:r>
            <a:r>
              <a:rPr lang="en-US" sz="1200" kern="1200" dirty="0">
                <a:solidFill>
                  <a:schemeClr val="tx1"/>
                </a:solidFill>
                <a:effectLst/>
                <a:latin typeface="+mn-lt"/>
                <a:ea typeface="+mn-ea"/>
                <a:cs typeface="+mn-cs"/>
              </a:rPr>
              <a:t>budgeting and accounting systems.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With the required tools in place, it Allows </a:t>
            </a:r>
            <a:r>
              <a:rPr lang="en-US" sz="1200" strike="sngStrike" kern="1200" dirty="0">
                <a:solidFill>
                  <a:schemeClr val="tx1"/>
                </a:solidFill>
                <a:effectLst/>
                <a:latin typeface="+mn-lt"/>
                <a:ea typeface="+mn-ea"/>
                <a:cs typeface="+mn-cs"/>
              </a:rPr>
              <a:t>the public to get a complete picture </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a comparison of </a:t>
            </a:r>
            <a:r>
              <a:rPr lang="en-US" sz="1200" kern="1200" dirty="0">
                <a:solidFill>
                  <a:schemeClr val="tx1"/>
                </a:solidFill>
                <a:effectLst/>
                <a:latin typeface="+mn-lt"/>
                <a:ea typeface="+mn-ea"/>
                <a:cs typeface="+mn-cs"/>
              </a:rPr>
              <a:t>roads and streets budgets </a:t>
            </a:r>
            <a:r>
              <a:rPr lang="en-US" sz="1200" strike="sngStrike" kern="1200" dirty="0">
                <a:solidFill>
                  <a:schemeClr val="tx1"/>
                </a:solidFill>
                <a:effectLst/>
                <a:latin typeface="+mn-lt"/>
                <a:ea typeface="+mn-ea"/>
                <a:cs typeface="+mn-cs"/>
              </a:rPr>
              <a:t>and</a:t>
            </a:r>
            <a:r>
              <a:rPr lang="en-US" sz="1200" kern="1200" dirty="0">
                <a:solidFill>
                  <a:schemeClr val="tx1"/>
                </a:solidFill>
                <a:effectLst/>
                <a:latin typeface="+mn-lt"/>
                <a:ea typeface="+mn-ea"/>
                <a:cs typeface="+mn-cs"/>
              </a:rPr>
              <a:t>  to accomplishments </a:t>
            </a:r>
            <a:r>
              <a:rPr lang="en-US" sz="1200" strike="sngStrike" kern="1200" dirty="0">
                <a:solidFill>
                  <a:schemeClr val="tx1"/>
                </a:solidFill>
                <a:effectLst/>
                <a:latin typeface="+mn-lt"/>
                <a:ea typeface="+mn-ea"/>
                <a:cs typeface="+mn-cs"/>
              </a:rPr>
              <a:t>for each county and municipality</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And provides evidence of compliance with the law. Agencies are required to certify that public funds dedicated to roads and streets were spent properly, and that standards were met.  </a:t>
            </a:r>
            <a:r>
              <a:rPr lang="en-US" sz="1200" strike="sngStrike" kern="1200" dirty="0">
                <a:solidFill>
                  <a:schemeClr val="tx1"/>
                </a:solidFill>
                <a:effectLst/>
                <a:latin typeface="+mn-lt"/>
                <a:ea typeface="+mn-ea"/>
                <a:cs typeface="+mn-cs"/>
              </a:rPr>
              <a:t>Reports to the NBCS, as well as information on file at each county and municipality, provide evidence that public funds were spent according to the law.  </a:t>
            </a:r>
          </a:p>
          <a:p>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rPr>
              <a:t>NOT FOR AUDIO</a:t>
            </a:r>
          </a:p>
          <a:p>
            <a:endParaRPr lang="en-US" sz="1200" kern="1200" dirty="0">
              <a:solidFill>
                <a:schemeClr val="tx1"/>
              </a:solidFill>
              <a:effectLst/>
              <a:latin typeface="+mn-lt"/>
              <a:ea typeface="+mn-ea"/>
              <a:cs typeface="+mn-cs"/>
            </a:endParaRPr>
          </a:p>
          <a:p>
            <a:r>
              <a:rPr lang="en-US" sz="1200" strike="sngStrike" kern="1200" dirty="0">
                <a:solidFill>
                  <a:schemeClr val="tx1"/>
                </a:solidFill>
                <a:effectLst/>
                <a:latin typeface="+mn-lt"/>
                <a:ea typeface="+mn-ea"/>
                <a:cs typeface="+mn-cs"/>
              </a:rPr>
              <a:t>Since all municipalities and counties report the same way on the same forms, agencies can be compared and statewide figures can be compiled.  </a:t>
            </a:r>
            <a:endParaRPr lang="en-US" strike="sngStrik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C524DF-ACA2-4030-981D-DD26CF03BBC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071814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8/5/2019 </a:t>
            </a:r>
            <a:r>
              <a:rPr lang="en-US" b="1" i="1" dirty="0"/>
              <a:t>added audio media </a:t>
            </a:r>
            <a:r>
              <a:rPr lang="en-US" i="1" dirty="0"/>
              <a:t>explaining that the submitted budgets are the </a:t>
            </a:r>
            <a:r>
              <a:rPr lang="en-US" i="1" u="sng" dirty="0"/>
              <a:t>overall</a:t>
            </a:r>
            <a:r>
              <a:rPr lang="en-US" i="1" dirty="0"/>
              <a:t> County or Municipality budget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7/31/2019 Updated to reflect changes per LB82 (2019).  This is Slide 12 from the 2/21/2018 version of session 309b LTAP Course Day 3 presentation Fin-</a:t>
            </a:r>
            <a:r>
              <a:rPr lang="en-US" i="1" dirty="0" err="1"/>
              <a:t>Acctng</a:t>
            </a:r>
            <a:r>
              <a:rPr lang="en-US" i="1" dirty="0"/>
              <a:t> System, incorporated into this Introduction video with changes per LB82 (2019).  </a:t>
            </a:r>
            <a:endParaRPr lang="en-US" dirty="0"/>
          </a:p>
          <a:p>
            <a:endParaRPr lang="en-US" dirty="0"/>
          </a:p>
          <a:p>
            <a:endParaRPr lang="en-US" dirty="0"/>
          </a:p>
          <a:p>
            <a:r>
              <a:rPr lang="en-US" i="1" dirty="0"/>
              <a:t>Although there is no more Standardized System of Annual Reporting to the NBCS, there is still a requirement to submit an annual budget report to the State Auditor’s office.  These reports are eventually made available online.</a:t>
            </a:r>
          </a:p>
          <a:p>
            <a:endParaRPr lang="en-US" i="1" dirty="0"/>
          </a:p>
          <a:p>
            <a:r>
              <a:rPr lang="en-US" b="1" i="1" dirty="0"/>
              <a:t>The budget referred to here is the overall budget for the political jurisdiction.  Not an individual, itemized, Road or Street budget.     </a:t>
            </a:r>
          </a:p>
          <a:p>
            <a:endParaRPr lang="en-US" dirty="0"/>
          </a:p>
          <a:p>
            <a:r>
              <a:rPr lang="en-US" strike="sngStrike" dirty="0"/>
              <a:t>Villages FY ends after September 20.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trike="sngStrike" dirty="0"/>
              <a:t>SSAR reports require actual funds.  </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44ACB68-C6BD-4551-ADAE-49AB2A92B83B}" type="slidenum">
              <a:rPr kumimoji="0" lang="en-US" sz="1200" b="0" i="0" u="none" strike="noStrike" kern="1200" cap="none" spc="0" normalizeH="0" baseline="0" noProof="0" smtClean="0">
                <a:ln>
                  <a:noFill/>
                </a:ln>
                <a:solidFill>
                  <a:prstClr val="black"/>
                </a:solidFill>
                <a:effectLst/>
                <a:uLnTx/>
                <a:uFillTx/>
                <a:latin typeface="Calibri"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charset="0"/>
              <a:ea typeface="ＭＳ Ｐゴシック" charset="0"/>
            </a:endParaRPr>
          </a:p>
        </p:txBody>
      </p:sp>
    </p:spTree>
    <p:extLst>
      <p:ext uri="{BB962C8B-B14F-4D97-AF65-F5344CB8AC3E}">
        <p14:creationId xmlns:p14="http://schemas.microsoft.com/office/powerpoint/2010/main" val="27042772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8/5/2019 </a:t>
            </a:r>
            <a:r>
              <a:rPr lang="en-US" b="1" i="1" dirty="0"/>
              <a:t>added audio media </a:t>
            </a:r>
            <a:r>
              <a:rPr lang="en-US" i="1" dirty="0"/>
              <a:t>explaining that the submitted budgets are the </a:t>
            </a:r>
            <a:r>
              <a:rPr lang="en-US" i="1" u="sng" dirty="0"/>
              <a:t>overall</a:t>
            </a:r>
            <a:r>
              <a:rPr lang="en-US" i="1" dirty="0"/>
              <a:t> County or Municipality budget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7/31/2019 Updated to reflect changes per LB82 (2019).  This is Slide 13 from the 2/21/2018 version of session 309b LTAP Course Day 3 presentation Fin-</a:t>
            </a:r>
            <a:r>
              <a:rPr lang="en-US" i="1" dirty="0" err="1"/>
              <a:t>Acctng</a:t>
            </a:r>
            <a:r>
              <a:rPr lang="en-US" i="1" dirty="0"/>
              <a:t> System, incorporated into this Introduction video with changes per LB82 (2019).  </a:t>
            </a:r>
            <a:endParaRPr lang="en-US" dirty="0"/>
          </a:p>
          <a:p>
            <a:endParaRPr lang="en-US" dirty="0"/>
          </a:p>
          <a:p>
            <a:endParaRPr lang="en-US" dirty="0"/>
          </a:p>
          <a:p>
            <a:r>
              <a:rPr lang="en-US" i="1" dirty="0"/>
              <a:t>Audits are required annually, through the State Auditor's office.  </a:t>
            </a:r>
          </a:p>
          <a:p>
            <a:endParaRPr lang="en-US" i="1" dirty="0"/>
          </a:p>
          <a:p>
            <a:r>
              <a:rPr lang="en-US" b="1" i="1" dirty="0"/>
              <a:t>This is not referring only to the Street or Roads budget.  It’s the </a:t>
            </a:r>
            <a:r>
              <a:rPr lang="en-US" b="1" i="1" u="sng" dirty="0"/>
              <a:t>entire</a:t>
            </a:r>
            <a:r>
              <a:rPr lang="en-US" b="1" i="1" dirty="0"/>
              <a:t> budget of the political jurisdiction that is subject to audit</a:t>
            </a:r>
            <a:r>
              <a:rPr lang="en-US" i="1" dirty="0"/>
              <a:t>. </a:t>
            </a:r>
          </a:p>
          <a:p>
            <a:endParaRPr lang="en-US" i="1" dirty="0"/>
          </a:p>
          <a:p>
            <a:r>
              <a:rPr lang="en-US" i="1" dirty="0"/>
              <a:t>It is not a requirement of the NDOT, the NBCS or the BEX.  </a:t>
            </a:r>
          </a:p>
          <a:p>
            <a:endParaRPr lang="en-US" dirty="0"/>
          </a:p>
          <a:p>
            <a:r>
              <a:rPr lang="en-US" u="sng" dirty="0"/>
              <a:t>NOT FOR AUDIO</a:t>
            </a:r>
          </a:p>
          <a:p>
            <a:endParaRPr lang="en-US" dirty="0"/>
          </a:p>
          <a:p>
            <a:r>
              <a:rPr lang="en-US" dirty="0"/>
              <a:t>Those spending less than $300,000 can apply for a waiver.  </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44ACB68-C6BD-4551-ADAE-49AB2A92B83B}" type="slidenum">
              <a:rPr kumimoji="0" lang="en-US" sz="1200" b="0" i="0" u="none" strike="noStrike" kern="1200" cap="none" spc="0" normalizeH="0" baseline="0" noProof="0" smtClean="0">
                <a:ln>
                  <a:noFill/>
                </a:ln>
                <a:solidFill>
                  <a:prstClr val="black"/>
                </a:solidFill>
                <a:effectLst/>
                <a:uLnTx/>
                <a:uFillTx/>
                <a:latin typeface="Calibri"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charset="0"/>
              <a:ea typeface="ＭＳ Ｐゴシック" charset="0"/>
            </a:endParaRPr>
          </a:p>
        </p:txBody>
      </p:sp>
    </p:spTree>
    <p:extLst>
      <p:ext uri="{BB962C8B-B14F-4D97-AF65-F5344CB8AC3E}">
        <p14:creationId xmlns:p14="http://schemas.microsoft.com/office/powerpoint/2010/main" val="6473606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8/5/2019 </a:t>
            </a:r>
            <a:r>
              <a:rPr lang="en-US" b="1" i="1" dirty="0"/>
              <a:t>added audio media</a:t>
            </a:r>
            <a:r>
              <a:rPr lang="en-US" i="1" dirty="0"/>
              <a:t> explaining that this slide applies only to entities that manage all the funding.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7/31/2019 Updated to reflect changes per LB82 (2019).  This is Slide 14 from the 2/21/2018 version of session 309b LTAP Course Day 3 presentation Fin-</a:t>
            </a:r>
            <a:r>
              <a:rPr lang="en-US" i="1" dirty="0" err="1"/>
              <a:t>Acctng</a:t>
            </a:r>
            <a:r>
              <a:rPr lang="en-US" i="1" dirty="0"/>
              <a:t> System, incorporated into this Introduction video with changes per LB82 (2019).  </a:t>
            </a:r>
            <a:endParaRPr lang="en-US" dirty="0"/>
          </a:p>
          <a:p>
            <a:pPr marL="0" indent="0">
              <a:buNone/>
            </a:pPr>
            <a:endParaRPr lang="en-US" dirty="0"/>
          </a:p>
          <a:p>
            <a:pPr marL="228600" indent="-228600">
              <a:buAutoNum type="arabicPeriod"/>
            </a:pPr>
            <a:endParaRPr lang="en-US" dirty="0"/>
          </a:p>
          <a:p>
            <a:pPr marL="0" indent="0">
              <a:buNone/>
            </a:pPr>
            <a:r>
              <a:rPr lang="en-US" i="1" dirty="0"/>
              <a:t>If your entity has a Federal-aid project through the NDOT, an </a:t>
            </a:r>
            <a:r>
              <a:rPr lang="en-US" b="0" i="1" u="sng" dirty="0"/>
              <a:t>independent</a:t>
            </a:r>
            <a:r>
              <a:rPr lang="en-US" b="1" i="1" dirty="0"/>
              <a:t> </a:t>
            </a:r>
            <a:r>
              <a:rPr lang="en-US" i="1" dirty="0"/>
              <a:t>audit may be required.</a:t>
            </a:r>
          </a:p>
          <a:p>
            <a:pPr marL="0" indent="0">
              <a:buNone/>
            </a:pPr>
            <a:endParaRPr lang="en-US" i="1" dirty="0"/>
          </a:p>
          <a:p>
            <a:pPr marL="0" indent="0">
              <a:buNone/>
            </a:pPr>
            <a:r>
              <a:rPr lang="en-US" b="1" i="1" dirty="0"/>
              <a:t>This applies to political jurisdictions that control, manage and process Federal-aid road or street project funding</a:t>
            </a:r>
            <a:r>
              <a:rPr lang="en-US" i="1" dirty="0"/>
              <a:t>.  </a:t>
            </a:r>
          </a:p>
          <a:p>
            <a:pPr marL="0" indent="0">
              <a:buNone/>
            </a:pPr>
            <a:endParaRPr lang="en-US" i="1" dirty="0"/>
          </a:p>
          <a:p>
            <a:pPr marL="0" indent="0">
              <a:buNone/>
            </a:pPr>
            <a:r>
              <a:rPr lang="en-US" b="1" i="1" dirty="0"/>
              <a:t>If the </a:t>
            </a:r>
            <a:r>
              <a:rPr lang="en-US" b="1" i="1" dirty="0" err="1"/>
              <a:t>Nebr</a:t>
            </a:r>
            <a:r>
              <a:rPr lang="en-US" b="1" i="1" dirty="0"/>
              <a:t> DOT serves as the processor and manager of payments and revenues on behalf of a county’s or municipality’s Federal-aid project, this </a:t>
            </a:r>
            <a:r>
              <a:rPr lang="en-US" b="1" i="1" u="sng" dirty="0"/>
              <a:t>Federal</a:t>
            </a:r>
            <a:r>
              <a:rPr lang="en-US" b="1" i="1" dirty="0"/>
              <a:t> audit requirement does not apply.</a:t>
            </a:r>
            <a:endParaRPr lang="en-US" dirty="0"/>
          </a:p>
          <a:p>
            <a:pPr marL="0" indent="0">
              <a:buNone/>
            </a:pPr>
            <a:endParaRPr lang="en-US" dirty="0"/>
          </a:p>
          <a:p>
            <a:pPr marL="0" indent="0">
              <a:buNone/>
            </a:pPr>
            <a:endParaRPr lang="en-US" dirty="0"/>
          </a:p>
          <a:p>
            <a:pPr marL="0" indent="0">
              <a:buNone/>
            </a:pPr>
            <a:r>
              <a:rPr lang="en-US" u="sng" dirty="0"/>
              <a:t>NOT FOR AUDIO</a:t>
            </a:r>
          </a:p>
          <a:p>
            <a:pPr marL="0" indent="0">
              <a:buNone/>
            </a:pPr>
            <a:endParaRPr lang="en-US" dirty="0"/>
          </a:p>
          <a:p>
            <a:pPr marL="228600" indent="-228600">
              <a:buAutoNum type="arabicPeriod"/>
            </a:pPr>
            <a:r>
              <a:rPr lang="en-US" dirty="0"/>
              <a:t>Some county clerks do this.  </a:t>
            </a:r>
          </a:p>
          <a:p>
            <a:pPr marL="228600" indent="-228600">
              <a:buAutoNum type="arabicPeriod"/>
            </a:pPr>
            <a:r>
              <a:rPr lang="en-US" dirty="0"/>
              <a:t>$500,000 requires an audit.</a:t>
            </a:r>
          </a:p>
          <a:p>
            <a:pPr marL="0" indent="0">
              <a:buNone/>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44ACB68-C6BD-4551-ADAE-49AB2A92B83B}" type="slidenum">
              <a:rPr kumimoji="0" lang="en-US" sz="1200" b="0" i="0" u="none" strike="noStrike" kern="1200" cap="none" spc="0" normalizeH="0" baseline="0" noProof="0" smtClean="0">
                <a:ln>
                  <a:noFill/>
                </a:ln>
                <a:solidFill>
                  <a:prstClr val="black"/>
                </a:solidFill>
                <a:effectLst/>
                <a:uLnTx/>
                <a:uFillTx/>
                <a:latin typeface="Calibri"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charset="0"/>
              <a:ea typeface="ＭＳ Ｐゴシック" charset="0"/>
            </a:endParaRPr>
          </a:p>
        </p:txBody>
      </p:sp>
    </p:spTree>
    <p:extLst>
      <p:ext uri="{BB962C8B-B14F-4D97-AF65-F5344CB8AC3E}">
        <p14:creationId xmlns:p14="http://schemas.microsoft.com/office/powerpoint/2010/main" val="8154024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7/31/2019 Updated to reflect changes per LB82 (2019).  This is Slide 15 from the 2/21/2018 version of session 309b LTAP Course Day 3 presentation Fin-</a:t>
            </a:r>
            <a:r>
              <a:rPr lang="en-US" i="1" dirty="0" err="1"/>
              <a:t>Acctng</a:t>
            </a:r>
            <a:r>
              <a:rPr lang="en-US" i="1" dirty="0"/>
              <a:t> System, incorporated into this Introduction video with changes per LB82 (2019).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Record-keeping is very important.  Appropriate records must be available for auditors.   </a:t>
            </a:r>
          </a:p>
          <a:p>
            <a:endParaRPr lang="en-US" i="1" dirty="0"/>
          </a:p>
          <a:p>
            <a:r>
              <a:rPr lang="en-US" i="1" dirty="0"/>
              <a:t>Federal record keeping requirements may be different than state requirements, so be sure to understand the differences if you take on a Federal-aid project.  </a:t>
            </a:r>
          </a:p>
          <a:p>
            <a:endParaRPr lang="en-US" i="1" dirty="0"/>
          </a:p>
          <a:p>
            <a:r>
              <a:rPr lang="en-US" i="1" dirty="0"/>
              <a:t>Individual projects should be tracked separately, with unique project identifiers on the documentation.  </a:t>
            </a:r>
          </a:p>
        </p:txBody>
      </p:sp>
      <p:sp>
        <p:nvSpPr>
          <p:cNvPr id="4" name="Slide Number Placeholder 3"/>
          <p:cNvSpPr>
            <a:spLocks noGrp="1"/>
          </p:cNvSpPr>
          <p:nvPr>
            <p:ph type="sldNum" sz="quarter" idx="5"/>
          </p:nvPr>
        </p:nvSpPr>
        <p:spPr/>
        <p:txBody>
          <a:bodyPr/>
          <a:lstStyle/>
          <a:p>
            <a:fld id="{A45801FA-8D92-4EDB-BE69-F7F9A1B58CF7}" type="slidenum">
              <a:rPr lang="en-US" smtClean="0"/>
              <a:t>25</a:t>
            </a:fld>
            <a:endParaRPr lang="en-US"/>
          </a:p>
        </p:txBody>
      </p:sp>
    </p:spTree>
    <p:extLst>
      <p:ext uri="{BB962C8B-B14F-4D97-AF65-F5344CB8AC3E}">
        <p14:creationId xmlns:p14="http://schemas.microsoft.com/office/powerpoint/2010/main" val="19193778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few screens address some of the more important parts of Article 23</a:t>
            </a:r>
            <a:endParaRPr lang="en-US" baseline="0" dirty="0"/>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u="sng" baseline="0" dirty="0"/>
              <a:t>NOT FOR AUDIO</a:t>
            </a:r>
          </a:p>
          <a:p>
            <a:endParaRPr lang="en-US" baseline="0" dirty="0"/>
          </a:p>
          <a:p>
            <a:r>
              <a:rPr lang="en-US" baseline="0" dirty="0"/>
              <a:t>Article 23, the County Highway and City Street Superintendents Act,</a:t>
            </a:r>
          </a:p>
          <a:p>
            <a:pPr marL="228600" indent="-228600">
              <a:buFont typeface="+mj-lt"/>
              <a:buAutoNum type="alphaUcPeriod"/>
            </a:pPr>
            <a:r>
              <a:rPr lang="en-US" baseline="0" dirty="0"/>
              <a:t> </a:t>
            </a:r>
            <a:r>
              <a:rPr lang="en-US" b="1" baseline="0" dirty="0"/>
              <a:t>defines</a:t>
            </a:r>
            <a:r>
              <a:rPr lang="en-US" baseline="0" dirty="0"/>
              <a:t> </a:t>
            </a:r>
            <a:r>
              <a:rPr lang="en-US" b="1" baseline="0" dirty="0"/>
              <a:t>superintending</a:t>
            </a:r>
            <a:r>
              <a:rPr lang="en-US" baseline="0" dirty="0"/>
              <a:t> [39-2301.01], </a:t>
            </a:r>
          </a:p>
          <a:p>
            <a:pPr marL="228600" indent="-228600">
              <a:buFont typeface="+mj-lt"/>
              <a:buAutoNum type="alphaUcPeriod"/>
            </a:pPr>
            <a:r>
              <a:rPr lang="en-US" baseline="0" dirty="0"/>
              <a:t>requires superintendents to be </a:t>
            </a:r>
            <a:r>
              <a:rPr lang="en-US" b="1" baseline="0" dirty="0"/>
              <a:t>licensed</a:t>
            </a:r>
            <a:r>
              <a:rPr lang="en-US" baseline="0" dirty="0"/>
              <a:t> [39-2302], </a:t>
            </a:r>
          </a:p>
          <a:p>
            <a:pPr marL="228600" indent="-228600">
              <a:buFont typeface="+mj-lt"/>
              <a:buAutoNum type="alphaUcPeriod"/>
            </a:pPr>
            <a:r>
              <a:rPr lang="en-US" b="1" baseline="0" dirty="0"/>
              <a:t>creates the Board of Examiners </a:t>
            </a:r>
            <a:r>
              <a:rPr lang="en-US" baseline="0" dirty="0"/>
              <a:t>for County Highway and City Street Superintendents [39-2304], </a:t>
            </a:r>
          </a:p>
          <a:p>
            <a:pPr marL="228600" indent="-228600">
              <a:buFont typeface="+mj-lt"/>
              <a:buAutoNum type="alphaUcPeriod"/>
            </a:pPr>
            <a:r>
              <a:rPr lang="en-US" baseline="0" dirty="0"/>
              <a:t>requires the Board of Examiners to conduct an examination twice annually for applicants for Class B licenses [39-2307], </a:t>
            </a:r>
          </a:p>
          <a:p>
            <a:pPr marL="228600" indent="-228600">
              <a:buFont typeface="+mj-lt"/>
              <a:buAutoNum type="alphaUcPeriod"/>
            </a:pPr>
            <a:r>
              <a:rPr lang="en-US" baseline="0" dirty="0"/>
              <a:t>And requires professional development hours for superintendents [39-2308.02]  </a:t>
            </a:r>
          </a:p>
          <a:p>
            <a:pPr marL="228600" indent="-228600">
              <a:buFont typeface="+mj-lt"/>
              <a:buAutoNum type="alphaUcPeriod"/>
            </a:pPr>
            <a:endParaRPr lang="en-US" baseline="0" dirty="0"/>
          </a:p>
          <a:p>
            <a:endParaRPr lang="en-US" dirty="0"/>
          </a:p>
        </p:txBody>
      </p:sp>
      <p:sp>
        <p:nvSpPr>
          <p:cNvPr id="4" name="Slide Number Placeholder 3"/>
          <p:cNvSpPr>
            <a:spLocks noGrp="1"/>
          </p:cNvSpPr>
          <p:nvPr>
            <p:ph type="sldNum" sz="quarter" idx="10"/>
          </p:nvPr>
        </p:nvSpPr>
        <p:spPr/>
        <p:txBody>
          <a:bodyPr/>
          <a:lstStyle/>
          <a:p>
            <a:fld id="{56DD4794-76E5-4795-95DA-389BBC47F755}" type="slidenum">
              <a:rPr lang="en-US" smtClean="0"/>
              <a:t>26</a:t>
            </a:fld>
            <a:endParaRPr lang="en-US"/>
          </a:p>
        </p:txBody>
      </p:sp>
    </p:spTree>
    <p:extLst>
      <p:ext uri="{BB962C8B-B14F-4D97-AF65-F5344CB8AC3E}">
        <p14:creationId xmlns:p14="http://schemas.microsoft.com/office/powerpoint/2010/main" val="27454840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County Highway and City Street Superintendent Act is covered by Article 23 of Section 39 of the State Statutes.  The purposes of this Article are: </a:t>
            </a:r>
          </a:p>
          <a:p>
            <a:endParaRPr lang="en-US" dirty="0"/>
          </a:p>
          <a:p>
            <a:r>
              <a:rPr lang="en-US" i="1" dirty="0"/>
              <a:t>Read the bullets</a:t>
            </a:r>
          </a:p>
          <a:p>
            <a:endParaRPr lang="en-US" dirty="0"/>
          </a:p>
          <a:p>
            <a:r>
              <a:rPr lang="en-US" dirty="0"/>
              <a:t>For county highway and city street superintendents</a:t>
            </a:r>
          </a:p>
          <a:p>
            <a:endParaRPr lang="en-US" dirty="0"/>
          </a:p>
          <a:p>
            <a:r>
              <a:rPr lang="en-US" dirty="0"/>
              <a:t>For a licensing system for those superintendents</a:t>
            </a:r>
          </a:p>
          <a:p>
            <a:endParaRPr lang="en-US" dirty="0"/>
          </a:p>
          <a:p>
            <a:endParaRPr lang="en-US" dirty="0"/>
          </a:p>
          <a:p>
            <a:r>
              <a:rPr lang="en-US" u="sng" dirty="0"/>
              <a:t>NOT FOR AUDIO</a:t>
            </a:r>
          </a:p>
          <a:p>
            <a:r>
              <a:rPr lang="en-US" u="sng" dirty="0"/>
              <a:t>§39-2301</a:t>
            </a:r>
          </a:p>
          <a:p>
            <a:r>
              <a:rPr lang="en-US" sz="1200" kern="1200" dirty="0">
                <a:solidFill>
                  <a:schemeClr val="tx1"/>
                </a:solidFill>
                <a:latin typeface="+mn-lt"/>
                <a:ea typeface="+mn-ea"/>
                <a:cs typeface="+mn-cs"/>
              </a:rPr>
              <a:t>The Legislature finds that in order to safeguard life, health, and property, and in order to</a:t>
            </a:r>
          </a:p>
          <a:p>
            <a:r>
              <a:rPr lang="en-US" sz="1200" kern="1200" dirty="0">
                <a:solidFill>
                  <a:schemeClr val="tx1"/>
                </a:solidFill>
                <a:latin typeface="+mn-lt"/>
                <a:ea typeface="+mn-ea"/>
                <a:cs typeface="+mn-cs"/>
              </a:rPr>
              <a:t>further professional management of county road and municipal street programs, persons</a:t>
            </a:r>
          </a:p>
          <a:p>
            <a:r>
              <a:rPr lang="en-US" sz="1200" kern="1200" dirty="0">
                <a:solidFill>
                  <a:schemeClr val="tx1"/>
                </a:solidFill>
                <a:latin typeface="+mn-lt"/>
                <a:ea typeface="+mn-ea"/>
                <a:cs typeface="+mn-cs"/>
              </a:rPr>
              <a:t>practicing or offering to practice street or highway superintending in this state are encouraged to</a:t>
            </a:r>
          </a:p>
          <a:p>
            <a:r>
              <a:rPr lang="en-US" sz="1200" kern="1200" dirty="0">
                <a:solidFill>
                  <a:schemeClr val="tx1"/>
                </a:solidFill>
                <a:latin typeface="+mn-lt"/>
                <a:ea typeface="+mn-ea"/>
                <a:cs typeface="+mn-cs"/>
              </a:rPr>
              <a:t>become licensed as provided in the act.</a:t>
            </a:r>
            <a:endParaRPr lang="en-US" dirty="0"/>
          </a:p>
        </p:txBody>
      </p:sp>
      <p:sp>
        <p:nvSpPr>
          <p:cNvPr id="4" name="Slide Number Placeholder 3"/>
          <p:cNvSpPr>
            <a:spLocks noGrp="1"/>
          </p:cNvSpPr>
          <p:nvPr>
            <p:ph type="sldNum" sz="quarter" idx="10"/>
          </p:nvPr>
        </p:nvSpPr>
        <p:spPr/>
        <p:txBody>
          <a:bodyPr/>
          <a:lstStyle/>
          <a:p>
            <a:fld id="{A45801FA-8D92-4EDB-BE69-F7F9A1B58CF7}" type="slidenum">
              <a:rPr lang="en-US" smtClean="0"/>
              <a:t>27</a:t>
            </a:fld>
            <a:endParaRPr lang="en-US"/>
          </a:p>
        </p:txBody>
      </p:sp>
    </p:spTree>
    <p:extLst>
      <p:ext uri="{BB962C8B-B14F-4D97-AF65-F5344CB8AC3E}">
        <p14:creationId xmlns:p14="http://schemas.microsoft.com/office/powerpoint/2010/main" val="6674057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responsibilities of the Board of Examiners for County Highway and City Street Superintendents are: </a:t>
            </a:r>
          </a:p>
          <a:p>
            <a:endParaRPr lang="en-US" dirty="0"/>
          </a:p>
          <a:p>
            <a:r>
              <a:rPr lang="en-US" dirty="0"/>
              <a:t>Receive applications for the Superintendent’s license</a:t>
            </a:r>
          </a:p>
          <a:p>
            <a:r>
              <a:rPr lang="en-US" dirty="0"/>
              <a:t>Conduct examinations of applicants</a:t>
            </a:r>
          </a:p>
          <a:p>
            <a:r>
              <a:rPr lang="en-US" dirty="0"/>
              <a:t>Renew licenses annually</a:t>
            </a:r>
          </a:p>
          <a:p>
            <a:r>
              <a:rPr lang="en-US" dirty="0"/>
              <a:t>Approve PDH’s</a:t>
            </a:r>
          </a:p>
          <a:p>
            <a:r>
              <a:rPr lang="en-US" dirty="0"/>
              <a:t>Suspend or revoke licenses</a:t>
            </a:r>
          </a:p>
          <a:p>
            <a:r>
              <a:rPr lang="en-US" dirty="0"/>
              <a:t>And administer, through rules and regulations, the County Highway and City Street Superintendents Act.</a:t>
            </a:r>
          </a:p>
          <a:p>
            <a:endParaRPr lang="en-US" dirty="0"/>
          </a:p>
          <a:p>
            <a:endParaRPr lang="en-US" dirty="0"/>
          </a:p>
          <a:p>
            <a:endParaRPr lang="en-US" dirty="0"/>
          </a:p>
          <a:p>
            <a:pPr marL="0" indent="0">
              <a:buNone/>
            </a:pPr>
            <a:r>
              <a:rPr lang="en-US" sz="1200" dirty="0">
                <a:solidFill>
                  <a:prstClr val="black"/>
                </a:solidFill>
                <a:latin typeface="Arial" panose="020B0604020202020204" pitchFamily="34" charset="0"/>
                <a:cs typeface="Arial" panose="020B0604020202020204" pitchFamily="34" charset="0"/>
              </a:rPr>
              <a:t>Exam tests qualifications of applicants and covers ability to:</a:t>
            </a:r>
          </a:p>
          <a:p>
            <a:pPr marL="688975" indent="-344488">
              <a:lnSpc>
                <a:spcPct val="90000"/>
              </a:lnSpc>
              <a:buFont typeface="+mj-lt"/>
              <a:buAutoNum type="arabicParenR"/>
              <a:tabLst>
                <a:tab pos="688975" algn="l"/>
              </a:tabLst>
              <a:defRPr/>
            </a:pPr>
            <a:r>
              <a:rPr lang="en-US" sz="1200" i="1" u="sng" dirty="0">
                <a:solidFill>
                  <a:prstClr val="black"/>
                </a:solidFill>
                <a:latin typeface="Arial" pitchFamily="34" charset="0"/>
                <a:cs typeface="Arial" pitchFamily="34" charset="0"/>
              </a:rPr>
              <a:t>Develop and annually update long-range plans</a:t>
            </a:r>
            <a:r>
              <a:rPr lang="en-US" sz="1200" dirty="0">
                <a:solidFill>
                  <a:prstClr val="black"/>
                </a:solidFill>
                <a:latin typeface="Arial" pitchFamily="34" charset="0"/>
                <a:cs typeface="Arial" pitchFamily="34" charset="0"/>
              </a:rPr>
              <a:t> based on needs and coordinated with adjacent local governmental units;</a:t>
            </a:r>
          </a:p>
          <a:p>
            <a:pPr marL="688975" indent="-344488">
              <a:lnSpc>
                <a:spcPct val="90000"/>
              </a:lnSpc>
              <a:buFont typeface="+mj-lt"/>
              <a:buAutoNum type="arabicParenR"/>
              <a:tabLst>
                <a:tab pos="688975" algn="l"/>
              </a:tabLst>
              <a:defRPr/>
            </a:pPr>
            <a:r>
              <a:rPr lang="en-US" sz="1200" i="1" u="sng" dirty="0">
                <a:solidFill>
                  <a:prstClr val="black"/>
                </a:solidFill>
                <a:latin typeface="Arial" pitchFamily="34" charset="0"/>
                <a:cs typeface="Arial" pitchFamily="34" charset="0"/>
              </a:rPr>
              <a:t>Develop annual programs</a:t>
            </a:r>
            <a:r>
              <a:rPr lang="en-US" sz="1200" dirty="0">
                <a:solidFill>
                  <a:prstClr val="black"/>
                </a:solidFill>
                <a:latin typeface="Arial" pitchFamily="34" charset="0"/>
                <a:cs typeface="Arial" pitchFamily="34" charset="0"/>
              </a:rPr>
              <a:t> for design, construction, and maintenance;</a:t>
            </a:r>
          </a:p>
          <a:p>
            <a:pPr marL="688975" indent="-344488">
              <a:lnSpc>
                <a:spcPct val="90000"/>
              </a:lnSpc>
              <a:buFont typeface="+mj-lt"/>
              <a:buAutoNum type="arabicParenR"/>
              <a:tabLst>
                <a:tab pos="688975" algn="l"/>
              </a:tabLst>
              <a:defRPr/>
            </a:pPr>
            <a:r>
              <a:rPr lang="en-US" sz="1200" i="1" u="sng" dirty="0">
                <a:solidFill>
                  <a:prstClr val="black"/>
                </a:solidFill>
                <a:latin typeface="Arial" pitchFamily="34" charset="0"/>
                <a:cs typeface="Arial" pitchFamily="34" charset="0"/>
              </a:rPr>
              <a:t>Develop annual budgets</a:t>
            </a:r>
            <a:r>
              <a:rPr lang="en-US" sz="1200" dirty="0">
                <a:solidFill>
                  <a:prstClr val="black"/>
                </a:solidFill>
                <a:latin typeface="Arial" pitchFamily="34" charset="0"/>
                <a:cs typeface="Arial" pitchFamily="34" charset="0"/>
              </a:rPr>
              <a:t> based on programmed projects and activities;</a:t>
            </a:r>
          </a:p>
          <a:p>
            <a:pPr marL="688975" indent="-344488">
              <a:lnSpc>
                <a:spcPct val="90000"/>
              </a:lnSpc>
              <a:buFont typeface="+mj-lt"/>
              <a:buAutoNum type="arabicParenR"/>
              <a:tabLst>
                <a:tab pos="688975" algn="l"/>
              </a:tabLst>
              <a:defRPr/>
            </a:pPr>
            <a:r>
              <a:rPr lang="en-US" sz="1200" i="1" u="sng" dirty="0">
                <a:solidFill>
                  <a:prstClr val="black"/>
                </a:solidFill>
                <a:latin typeface="Arial" pitchFamily="34" charset="0"/>
                <a:cs typeface="Arial" pitchFamily="34" charset="0"/>
              </a:rPr>
              <a:t>Implement the capital improvements and maintenance activities</a:t>
            </a:r>
            <a:r>
              <a:rPr lang="en-US" sz="1200" dirty="0">
                <a:solidFill>
                  <a:prstClr val="black"/>
                </a:solidFill>
                <a:latin typeface="Arial" pitchFamily="34" charset="0"/>
                <a:cs typeface="Arial" pitchFamily="34" charset="0"/>
              </a:rPr>
              <a:t> provided in the approved plans, programs, and budgets; and</a:t>
            </a:r>
          </a:p>
          <a:p>
            <a:pPr marL="688975" indent="-344488">
              <a:lnSpc>
                <a:spcPct val="90000"/>
              </a:lnSpc>
              <a:buFont typeface="+mj-lt"/>
              <a:buAutoNum type="arabicParenR"/>
              <a:tabLst>
                <a:tab pos="688975" algn="l"/>
              </a:tabLst>
              <a:defRPr/>
            </a:pPr>
            <a:r>
              <a:rPr lang="en-US" sz="1200" i="1" u="sng" dirty="0">
                <a:solidFill>
                  <a:prstClr val="black"/>
                </a:solidFill>
                <a:latin typeface="Arial" pitchFamily="34" charset="0"/>
                <a:cs typeface="Arial" pitchFamily="34" charset="0"/>
              </a:rPr>
              <a:t>Understand principles pertaining to</a:t>
            </a:r>
            <a:r>
              <a:rPr lang="en-US" sz="1200" i="1" dirty="0">
                <a:solidFill>
                  <a:prstClr val="black"/>
                </a:solidFill>
                <a:latin typeface="Arial" pitchFamily="34" charset="0"/>
                <a:cs typeface="Arial" pitchFamily="34" charset="0"/>
              </a:rPr>
              <a:t> highway, road, and street </a:t>
            </a:r>
            <a:r>
              <a:rPr lang="en-US" sz="1200" i="1" u="sng" dirty="0">
                <a:solidFill>
                  <a:prstClr val="black"/>
                </a:solidFill>
                <a:latin typeface="Arial" pitchFamily="34" charset="0"/>
                <a:cs typeface="Arial" pitchFamily="34" charset="0"/>
              </a:rPr>
              <a:t>operations and to management</a:t>
            </a:r>
            <a:r>
              <a:rPr lang="en-US" sz="1200" i="1" dirty="0">
                <a:solidFill>
                  <a:prstClr val="black"/>
                </a:solidFill>
                <a:latin typeface="Arial" pitchFamily="34" charset="0"/>
                <a:cs typeface="Arial" pitchFamily="34" charset="0"/>
              </a:rPr>
              <a:t> of personnel, contractors, and equipment</a:t>
            </a:r>
          </a:p>
          <a:p>
            <a:pPr marL="0" indent="0" algn="ctr">
              <a:spcBef>
                <a:spcPts val="1200"/>
              </a:spcBef>
              <a:buNone/>
            </a:pPr>
            <a:r>
              <a:rPr lang="en-US" sz="1050" b="1" dirty="0">
                <a:solidFill>
                  <a:srgbClr val="FF0000"/>
                </a:solidFill>
                <a:latin typeface="Arial" panose="020B0604020202020204" pitchFamily="34" charset="0"/>
                <a:cs typeface="Arial" panose="020B0604020202020204" pitchFamily="34" charset="0"/>
              </a:rPr>
              <a:t>BEX Administers Class B License Exam twice a year</a:t>
            </a:r>
          </a:p>
          <a:p>
            <a:endParaRPr lang="en-US" dirty="0"/>
          </a:p>
          <a:p>
            <a:endParaRPr lang="en-US" dirty="0"/>
          </a:p>
          <a:p>
            <a:endParaRPr lang="en-US" dirty="0"/>
          </a:p>
          <a:p>
            <a:pPr>
              <a:spcBef>
                <a:spcPts val="600"/>
              </a:spcBef>
              <a:buFont typeface="Wingdings" panose="05000000000000000000" pitchFamily="2" charset="2"/>
              <a:buChar char="Ø"/>
            </a:pPr>
            <a:r>
              <a:rPr lang="en-US" dirty="0">
                <a:latin typeface="Arial" panose="020B0604020202020204" pitchFamily="34" charset="0"/>
                <a:cs typeface="Arial" panose="020B0604020202020204" pitchFamily="34" charset="0"/>
              </a:rPr>
              <a:t>Suspension or Revocation of License - BEX can only take action after notice and hearing and only for:</a:t>
            </a:r>
          </a:p>
          <a:p>
            <a:pPr>
              <a:spcBef>
                <a:spcPts val="600"/>
              </a:spcBef>
              <a:buFont typeface="Wingdings" panose="05000000000000000000" pitchFamily="2" charset="2"/>
              <a:buChar char="Ø"/>
            </a:pPr>
            <a:endParaRPr lang="en-US" dirty="0">
              <a:latin typeface="Arial" panose="020B0604020202020204" pitchFamily="34" charset="0"/>
              <a:cs typeface="Arial" panose="020B0604020202020204" pitchFamily="34" charset="0"/>
            </a:endParaRPr>
          </a:p>
          <a:p>
            <a:pPr lvl="1">
              <a:spcBef>
                <a:spcPts val="600"/>
              </a:spcBef>
              <a:buFont typeface="Wingdings" panose="05000000000000000000" pitchFamily="2" charset="2"/>
              <a:buChar char="Ø"/>
            </a:pPr>
            <a:r>
              <a:rPr lang="en-US" sz="3200" dirty="0">
                <a:latin typeface="Arial" panose="020B0604020202020204" pitchFamily="34" charset="0"/>
                <a:cs typeface="Arial" panose="020B0604020202020204" pitchFamily="34" charset="0"/>
              </a:rPr>
              <a:t>Fraud or deceit in obtaining license</a:t>
            </a:r>
          </a:p>
          <a:p>
            <a:pPr lvl="1">
              <a:spcBef>
                <a:spcPts val="600"/>
              </a:spcBef>
              <a:buFont typeface="Wingdings" panose="05000000000000000000" pitchFamily="2" charset="2"/>
              <a:buChar char="Ø"/>
            </a:pPr>
            <a:r>
              <a:rPr lang="en-US" sz="3200" dirty="0">
                <a:latin typeface="Arial" panose="020B0604020202020204" pitchFamily="34" charset="0"/>
                <a:cs typeface="Arial" panose="020B0604020202020204" pitchFamily="34" charset="0"/>
              </a:rPr>
              <a:t>Neglect of duty</a:t>
            </a:r>
          </a:p>
          <a:p>
            <a:pPr lvl="1">
              <a:spcBef>
                <a:spcPts val="600"/>
              </a:spcBef>
              <a:buFont typeface="Wingdings" panose="05000000000000000000" pitchFamily="2" charset="2"/>
              <a:buChar char="Ø"/>
            </a:pPr>
            <a:r>
              <a:rPr lang="en-US" sz="3200" dirty="0">
                <a:latin typeface="Arial" panose="020B0604020202020204" pitchFamily="34" charset="0"/>
                <a:cs typeface="Arial" panose="020B0604020202020204" pitchFamily="34" charset="0"/>
              </a:rPr>
              <a:t>Incompetence in the performance of duty</a:t>
            </a:r>
          </a:p>
          <a:p>
            <a:endParaRPr lang="en-US" dirty="0"/>
          </a:p>
          <a:p>
            <a:endParaRPr lang="en-US" dirty="0"/>
          </a:p>
          <a:p>
            <a:r>
              <a:rPr lang="en-US" dirty="0"/>
              <a:t>The appoints Superintendent </a:t>
            </a:r>
            <a:r>
              <a:rPr lang="en-US" b="1" dirty="0"/>
              <a:t>must</a:t>
            </a:r>
            <a:r>
              <a:rPr lang="en-US" dirty="0"/>
              <a:t> be licensed in order to receive incentive payments (§39-2302).  See Article 25 for incentive payments.</a:t>
            </a:r>
          </a:p>
        </p:txBody>
      </p:sp>
      <p:sp>
        <p:nvSpPr>
          <p:cNvPr id="4" name="Slide Number Placeholder 3"/>
          <p:cNvSpPr>
            <a:spLocks noGrp="1"/>
          </p:cNvSpPr>
          <p:nvPr>
            <p:ph type="sldNum" sz="quarter" idx="10"/>
          </p:nvPr>
        </p:nvSpPr>
        <p:spPr/>
        <p:txBody>
          <a:bodyPr/>
          <a:lstStyle/>
          <a:p>
            <a:fld id="{A45801FA-8D92-4EDB-BE69-F7F9A1B58CF7}" type="slidenum">
              <a:rPr lang="en-US" smtClean="0"/>
              <a:t>28</a:t>
            </a:fld>
            <a:endParaRPr lang="en-US"/>
          </a:p>
        </p:txBody>
      </p:sp>
    </p:spTree>
    <p:extLst>
      <p:ext uri="{BB962C8B-B14F-4D97-AF65-F5344CB8AC3E}">
        <p14:creationId xmlns:p14="http://schemas.microsoft.com/office/powerpoint/2010/main" val="34210938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344487" indent="0">
              <a:lnSpc>
                <a:spcPct val="110000"/>
              </a:lnSpc>
              <a:spcBef>
                <a:spcPts val="600"/>
              </a:spcBef>
              <a:buFont typeface="+mj-lt"/>
              <a:buNone/>
              <a:defRPr/>
            </a:pPr>
            <a:r>
              <a:rPr lang="en-US" sz="1200" dirty="0"/>
              <a:t>From a state law perspective, Superintending duties must include: </a:t>
            </a:r>
          </a:p>
          <a:p>
            <a:pPr marL="344487" indent="0">
              <a:lnSpc>
                <a:spcPct val="110000"/>
              </a:lnSpc>
              <a:spcBef>
                <a:spcPts val="600"/>
              </a:spcBef>
              <a:buFont typeface="+mj-lt"/>
              <a:buNone/>
              <a:defRPr/>
            </a:pPr>
            <a:endParaRPr lang="en-US" sz="1200" dirty="0"/>
          </a:p>
          <a:p>
            <a:pPr marL="688975" indent="-344488">
              <a:lnSpc>
                <a:spcPct val="110000"/>
              </a:lnSpc>
              <a:spcBef>
                <a:spcPts val="600"/>
              </a:spcBef>
              <a:buFont typeface="+mj-lt"/>
              <a:buAutoNum type="alphaLcParenR"/>
              <a:defRPr/>
            </a:pPr>
            <a:r>
              <a:rPr lang="en-US" sz="1200" i="1" u="sng" dirty="0">
                <a:latin typeface="Arial" pitchFamily="34" charset="0"/>
                <a:cs typeface="Arial" pitchFamily="34" charset="0"/>
              </a:rPr>
              <a:t>Developing and annually updating long-range plans</a:t>
            </a:r>
            <a:r>
              <a:rPr lang="en-US" sz="1200" dirty="0">
                <a:latin typeface="Arial" pitchFamily="34" charset="0"/>
                <a:cs typeface="Arial" pitchFamily="34" charset="0"/>
              </a:rPr>
              <a:t> based on needs and coordinated with adjacent local governmental units</a:t>
            </a:r>
          </a:p>
          <a:p>
            <a:pPr marL="688975" indent="-344488">
              <a:lnSpc>
                <a:spcPct val="110000"/>
              </a:lnSpc>
              <a:spcBef>
                <a:spcPts val="600"/>
              </a:spcBef>
              <a:buFont typeface="+mj-lt"/>
              <a:buAutoNum type="alphaLcParenR"/>
              <a:defRPr/>
            </a:pPr>
            <a:r>
              <a:rPr lang="en-US" sz="1200" i="1" u="sng" dirty="0">
                <a:latin typeface="Arial" pitchFamily="34" charset="0"/>
                <a:cs typeface="Arial" pitchFamily="34" charset="0"/>
              </a:rPr>
              <a:t>Developing annual programs</a:t>
            </a:r>
            <a:r>
              <a:rPr lang="en-US" sz="1200" dirty="0">
                <a:latin typeface="Arial" pitchFamily="34" charset="0"/>
                <a:cs typeface="Arial" pitchFamily="34" charset="0"/>
              </a:rPr>
              <a:t> for design, construction, and maintenance</a:t>
            </a:r>
          </a:p>
          <a:p>
            <a:pPr marL="688975" indent="-344488">
              <a:lnSpc>
                <a:spcPct val="110000"/>
              </a:lnSpc>
              <a:spcBef>
                <a:spcPts val="600"/>
              </a:spcBef>
              <a:buFont typeface="+mj-lt"/>
              <a:buAutoNum type="alphaLcParenR"/>
              <a:defRPr/>
            </a:pPr>
            <a:r>
              <a:rPr lang="en-US" sz="1200" i="1" u="sng" dirty="0">
                <a:latin typeface="Arial" pitchFamily="34" charset="0"/>
                <a:cs typeface="Arial" pitchFamily="34" charset="0"/>
              </a:rPr>
              <a:t>Developing annual budgets</a:t>
            </a:r>
            <a:r>
              <a:rPr lang="en-US" sz="1200" dirty="0">
                <a:latin typeface="Arial" pitchFamily="34" charset="0"/>
                <a:cs typeface="Arial" pitchFamily="34" charset="0"/>
              </a:rPr>
              <a:t> based on programmed projects and activities</a:t>
            </a:r>
          </a:p>
          <a:p>
            <a:pPr marL="688975" indent="-344488">
              <a:lnSpc>
                <a:spcPct val="110000"/>
              </a:lnSpc>
              <a:spcBef>
                <a:spcPts val="600"/>
              </a:spcBef>
              <a:buFont typeface="+mj-lt"/>
              <a:buAutoNum type="alphaLcParenR"/>
              <a:defRPr/>
            </a:pPr>
            <a:r>
              <a:rPr lang="en-US" sz="1200" i="1" u="sng" dirty="0">
                <a:latin typeface="Arial" pitchFamily="34" charset="0"/>
                <a:cs typeface="Arial" pitchFamily="34" charset="0"/>
              </a:rPr>
              <a:t>Implementing the capital improvements and maintenance activities</a:t>
            </a:r>
            <a:r>
              <a:rPr lang="en-US" sz="1200" dirty="0">
                <a:latin typeface="Arial" pitchFamily="34" charset="0"/>
                <a:cs typeface="Arial" pitchFamily="34" charset="0"/>
              </a:rPr>
              <a:t> provided in the approved plans, programs, and budgets</a:t>
            </a:r>
          </a:p>
          <a:p>
            <a:pPr marL="688975" indent="-344488">
              <a:lnSpc>
                <a:spcPct val="110000"/>
              </a:lnSpc>
              <a:spcBef>
                <a:spcPts val="600"/>
              </a:spcBef>
              <a:buFont typeface="+mj-lt"/>
              <a:buAutoNum type="alphaLcParenR"/>
              <a:defRPr/>
            </a:pPr>
            <a:r>
              <a:rPr lang="en-US" sz="1200" i="1" u="sng" dirty="0">
                <a:latin typeface="Arial" pitchFamily="34" charset="0"/>
                <a:cs typeface="Arial" pitchFamily="34" charset="0"/>
              </a:rPr>
              <a:t>Managing personnel, contractors, and equipment</a:t>
            </a:r>
            <a:r>
              <a:rPr lang="en-US" sz="1200" dirty="0">
                <a:latin typeface="Arial" pitchFamily="34" charset="0"/>
                <a:cs typeface="Arial" pitchFamily="34" charset="0"/>
              </a:rPr>
              <a:t> in support of such planning, programming, budgeting, and implementation of operations </a:t>
            </a:r>
          </a:p>
          <a:p>
            <a:pPr marL="688975" indent="-344488">
              <a:lnSpc>
                <a:spcPct val="110000"/>
              </a:lnSpc>
              <a:spcBef>
                <a:spcPts val="600"/>
              </a:spcBef>
              <a:buFont typeface="+mj-lt"/>
              <a:buAutoNum type="alphaLcParenR"/>
              <a:defRPr/>
            </a:pPr>
            <a:endParaRPr lang="en-US" sz="1200" dirty="0">
              <a:latin typeface="Arial" pitchFamily="34" charset="0"/>
              <a:cs typeface="Arial" pitchFamily="34" charset="0"/>
            </a:endParaRPr>
          </a:p>
          <a:p>
            <a:pPr marL="688975" indent="-344488">
              <a:lnSpc>
                <a:spcPct val="110000"/>
              </a:lnSpc>
              <a:spcBef>
                <a:spcPts val="600"/>
              </a:spcBef>
              <a:buFont typeface="+mj-lt"/>
              <a:buAutoNum type="alphaLcParenR"/>
              <a:defRPr/>
            </a:pPr>
            <a:endParaRPr lang="en-US" sz="1200" dirty="0">
              <a:latin typeface="Arial" pitchFamily="34" charset="0"/>
              <a:cs typeface="Arial" pitchFamily="34" charset="0"/>
            </a:endParaRPr>
          </a:p>
          <a:p>
            <a:pPr marL="344487" indent="0">
              <a:lnSpc>
                <a:spcPct val="110000"/>
              </a:lnSpc>
              <a:spcBef>
                <a:spcPts val="600"/>
              </a:spcBef>
              <a:buFont typeface="+mj-lt"/>
              <a:buNone/>
              <a:defRPr/>
            </a:pPr>
            <a:r>
              <a:rPr lang="en-US" sz="1200" dirty="0">
                <a:latin typeface="Arial" pitchFamily="34" charset="0"/>
                <a:cs typeface="Arial" pitchFamily="34" charset="0"/>
              </a:rPr>
              <a:t>Counties - also reference Chapter 39, Section 15.  </a:t>
            </a:r>
            <a:endParaRPr lang="en-US" sz="1200" dirty="0"/>
          </a:p>
          <a:p>
            <a:pPr marL="344487" indent="0">
              <a:lnSpc>
                <a:spcPct val="110000"/>
              </a:lnSpc>
              <a:spcBef>
                <a:spcPts val="600"/>
              </a:spcBef>
              <a:buFont typeface="+mj-lt"/>
              <a:buNone/>
              <a:defRPr/>
            </a:pPr>
            <a:endParaRPr lang="en-US" sz="1200" dirty="0"/>
          </a:p>
          <a:p>
            <a:pPr marL="344487" indent="0">
              <a:lnSpc>
                <a:spcPct val="110000"/>
              </a:lnSpc>
              <a:spcBef>
                <a:spcPts val="600"/>
              </a:spcBef>
              <a:buFont typeface="+mj-lt"/>
              <a:buNone/>
              <a:defRPr/>
            </a:pPr>
            <a:endParaRPr lang="en-US" sz="12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C524DF-ACA2-4030-981D-DD26CF03BBC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963901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7/31/2019 Updated to reflect changes per LB82 (2019). </a:t>
            </a:r>
            <a:endParaRPr lang="en-US" dirty="0"/>
          </a:p>
          <a:p>
            <a:endParaRPr lang="en-US" dirty="0"/>
          </a:p>
          <a:p>
            <a:r>
              <a:rPr lang="en-US" dirty="0"/>
              <a:t>Articles</a:t>
            </a:r>
            <a:r>
              <a:rPr lang="en-US" baseline="0" dirty="0"/>
              <a:t> 21, 23 and 25 of Chapter 39, </a:t>
            </a:r>
            <a:r>
              <a:rPr lang="en-US" b="1" baseline="0" dirty="0"/>
              <a:t>passed</a:t>
            </a:r>
            <a:r>
              <a:rPr lang="en-US" baseline="0" dirty="0"/>
              <a:t> by the Legislature in 1969, </a:t>
            </a:r>
            <a:r>
              <a:rPr lang="en-US" b="1" baseline="0" dirty="0"/>
              <a:t>created</a:t>
            </a:r>
            <a:r>
              <a:rPr lang="en-US" baseline="0" dirty="0"/>
              <a:t> Nebraska’s current system of classification, management and funding for its highways, roads and streets. </a:t>
            </a:r>
          </a:p>
          <a:p>
            <a:endParaRPr lang="en-US" baseline="0" dirty="0"/>
          </a:p>
          <a:p>
            <a:r>
              <a:rPr lang="en-US" strike="sngStrike" baseline="0" dirty="0"/>
              <a:t>The focus of this video is on Articles 21 and 23.  </a:t>
            </a:r>
          </a:p>
          <a:p>
            <a:endParaRPr lang="en-US" strike="sngStrike" baseline="0" dirty="0"/>
          </a:p>
          <a:p>
            <a:r>
              <a:rPr lang="en-US" strike="sngStrike" dirty="0"/>
              <a:t>Funding Distribution will be addressed in the video on SSAR, Funding and Accounting.   </a:t>
            </a:r>
          </a:p>
          <a:p>
            <a:endParaRPr lang="en-US" dirty="0"/>
          </a:p>
          <a:p>
            <a:r>
              <a:rPr lang="en-US" strike="sngStrike" dirty="0"/>
              <a:t>This video gives a broad overview of the management and regulation of Nebraska’s public road and street  system, including the two regulatory boards created by the Legislature, emphasizing the importance of good management by the governing body and a licensed county highway or city street superintendent, </a:t>
            </a:r>
          </a:p>
          <a:p>
            <a:endParaRPr lang="en-US" dirty="0"/>
          </a:p>
          <a:p>
            <a:endParaRPr lang="en-US" dirty="0"/>
          </a:p>
        </p:txBody>
      </p:sp>
      <p:sp>
        <p:nvSpPr>
          <p:cNvPr id="4" name="Slide Number Placeholder 3"/>
          <p:cNvSpPr>
            <a:spLocks noGrp="1"/>
          </p:cNvSpPr>
          <p:nvPr>
            <p:ph type="sldNum" sz="quarter" idx="10"/>
          </p:nvPr>
        </p:nvSpPr>
        <p:spPr/>
        <p:txBody>
          <a:bodyPr/>
          <a:lstStyle/>
          <a:p>
            <a:fld id="{56DD4794-76E5-4795-95DA-389BBC47F755}" type="slidenum">
              <a:rPr lang="en-US" smtClean="0"/>
              <a:t>3</a:t>
            </a:fld>
            <a:endParaRPr lang="en-US"/>
          </a:p>
        </p:txBody>
      </p:sp>
    </p:spTree>
    <p:extLst>
      <p:ext uri="{BB962C8B-B14F-4D97-AF65-F5344CB8AC3E}">
        <p14:creationId xmlns:p14="http://schemas.microsoft.com/office/powerpoint/2010/main" val="40843154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 </a:t>
            </a:r>
          </a:p>
          <a:p>
            <a:r>
              <a:rPr lang="en-US" dirty="0"/>
              <a:t>County Engineer, County Surveyor, County Highway Superintendent, Director</a:t>
            </a:r>
            <a:r>
              <a:rPr lang="en-US" baseline="0" dirty="0"/>
              <a:t> of Public Works, City Engineer, Chief of Street Maintenance (§16-321), etc.  </a:t>
            </a:r>
          </a:p>
          <a:p>
            <a:pPr lvl="1"/>
            <a:r>
              <a:rPr lang="en-US" baseline="0" dirty="0"/>
              <a:t>Cities of the First Class: §16-324  </a:t>
            </a:r>
            <a:r>
              <a:rPr lang="en-US" b="1" baseline="0" dirty="0"/>
              <a:t>Street Commissioner  </a:t>
            </a:r>
            <a:r>
              <a:rPr lang="en-US" dirty="0"/>
              <a:t>The street commissioner shall be subject to the orders of the mayor and city council by resolution, have general charge, direction, and control of all work in the streets, sidewalks, culverts, and bridges of the city, except matters in charge of the board of public works, and shall perform such other duties as the city council may require</a:t>
            </a:r>
            <a:r>
              <a:rPr lang="en-US" baseline="0" dirty="0"/>
              <a:t>  </a:t>
            </a:r>
          </a:p>
          <a:p>
            <a:pPr lvl="1"/>
            <a:r>
              <a:rPr lang="en-US" baseline="0" dirty="0"/>
              <a:t>Cities of the Second Class and Villages: §17-119 </a:t>
            </a:r>
            <a:r>
              <a:rPr lang="en-US" b="1" baseline="0" dirty="0"/>
              <a:t>Overseer of the Streets </a:t>
            </a:r>
            <a:r>
              <a:rPr lang="en-US" dirty="0"/>
              <a:t>The overseer of the streets shall, subject to the orders of mayor and council, have general charge, direction, and control of all work on the streets, sidewalks, culverts, and bridges of the city, and shall perform such other duties as the council may require.</a:t>
            </a:r>
            <a:endParaRPr lang="en-US" baseline="0" dirty="0"/>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Employed or consulting: for counties, the superintendent cannot be a member of the County Board</a:t>
            </a:r>
          </a:p>
          <a:p>
            <a:endParaRPr lang="en-US" baseline="0" dirty="0"/>
          </a:p>
          <a:p>
            <a:r>
              <a:rPr lang="en-US" strike="sngStrike" baseline="0" dirty="0"/>
              <a:t>Not Mandatory: </a:t>
            </a:r>
            <a:r>
              <a:rPr lang="en-US" u="none" strike="sngStrike" dirty="0"/>
              <a:t>§39-2301 </a:t>
            </a:r>
            <a:r>
              <a:rPr lang="en-US" b="1" u="none" strike="sngStrike" dirty="0"/>
              <a:t>encourages</a:t>
            </a:r>
            <a:r>
              <a:rPr lang="en-US" u="none" strike="sngStrike" dirty="0"/>
              <a:t> anyone attempting to practice or offer to practice street or highway superintending to become </a:t>
            </a:r>
            <a:r>
              <a:rPr lang="en-US" b="1" u="none" strike="sngStrike" dirty="0"/>
              <a:t>licensed</a:t>
            </a:r>
            <a:r>
              <a:rPr lang="en-US" u="none" strike="sngStrike" dirty="0"/>
              <a:t>, to </a:t>
            </a:r>
            <a:r>
              <a:rPr lang="en-US" sz="1200" strike="sngStrike" kern="1200" dirty="0">
                <a:solidFill>
                  <a:schemeClr val="tx1"/>
                </a:solidFill>
                <a:latin typeface="+mn-lt"/>
                <a:ea typeface="+mn-ea"/>
                <a:cs typeface="+mn-cs"/>
              </a:rPr>
              <a:t>safeguard life, health, and property, and to further professional management of the county road or municipal street program. </a:t>
            </a:r>
          </a:p>
          <a:p>
            <a:endParaRPr lang="en-US" sz="1200" u="none" strike="sngStrike" kern="1200" dirty="0">
              <a:solidFill>
                <a:schemeClr val="tx1"/>
              </a:solidFill>
              <a:latin typeface="+mn-lt"/>
              <a:ea typeface="+mn-ea"/>
              <a:cs typeface="+mn-cs"/>
            </a:endParaRPr>
          </a:p>
          <a:p>
            <a:r>
              <a:rPr lang="en-US" sz="1200" u="none" strike="sngStrike" kern="1200" dirty="0">
                <a:solidFill>
                  <a:schemeClr val="tx1"/>
                </a:solidFill>
                <a:latin typeface="+mn-lt"/>
                <a:ea typeface="+mn-ea"/>
                <a:cs typeface="+mn-cs"/>
              </a:rPr>
              <a:t>Incentive funds: as a way of encouraging licensing, the Legislature set up a system of providing additional funding CALLED INCENTIVE PAYMENTS for entities that appoint a licensed superintendent.  </a:t>
            </a:r>
          </a:p>
          <a:p>
            <a:endParaRPr lang="en-US" sz="1200" u="none" kern="1200" dirty="0">
              <a:solidFill>
                <a:schemeClr val="tx1"/>
              </a:solidFill>
              <a:latin typeface="+mn-lt"/>
              <a:ea typeface="+mn-ea"/>
              <a:cs typeface="+mn-cs"/>
            </a:endParaRPr>
          </a:p>
          <a:p>
            <a:r>
              <a:rPr lang="en-US" sz="1200" u="none" strike="sngStrike" kern="1200" dirty="0">
                <a:solidFill>
                  <a:schemeClr val="tx1"/>
                </a:solidFill>
                <a:latin typeface="+mn-lt"/>
                <a:ea typeface="+mn-ea"/>
                <a:cs typeface="+mn-cs"/>
              </a:rPr>
              <a:t>The Nebraska Board of Public Roads Classification and Standards expects the appointed licensed superintendent to complete, or cause to be completed under his/her supervision, all reports to the Board.    </a:t>
            </a:r>
          </a:p>
          <a:p>
            <a:endParaRPr lang="en-US" u="none" dirty="0"/>
          </a:p>
          <a:p>
            <a:r>
              <a:rPr lang="en-US" baseline="0" dirty="0"/>
              <a:t>For counties, if there is no appointed superintendent, the  County Board must assume the role of the Superintendent (§39-1504), with all of is responsibilities.  Superintending requires certain knowledge and skills (as described in statutes as a “competent, experienced, practical road builder” per §39-1506), involves a lot of time and effort to do it right, and is likely asking too much of board members to take on that role.  Not to mention the loss of incentive payments.  </a:t>
            </a:r>
          </a:p>
          <a:p>
            <a:endParaRPr lang="en-US" baseline="0" dirty="0"/>
          </a:p>
          <a:p>
            <a:r>
              <a:rPr lang="en-US" u="sng" dirty="0"/>
              <a:t>NOT FOR AUDIO</a:t>
            </a:r>
          </a:p>
          <a:p>
            <a:endParaRPr lang="en-US" u="sng" dirty="0"/>
          </a:p>
          <a:p>
            <a:r>
              <a:rPr lang="en-US" u="sng" dirty="0"/>
              <a:t>§39-2301</a:t>
            </a:r>
          </a:p>
          <a:p>
            <a:r>
              <a:rPr lang="en-US" sz="1200" kern="1200" dirty="0">
                <a:solidFill>
                  <a:schemeClr val="tx1"/>
                </a:solidFill>
                <a:latin typeface="+mn-lt"/>
                <a:ea typeface="+mn-ea"/>
                <a:cs typeface="+mn-cs"/>
              </a:rPr>
              <a:t>The Legislature finds that in order to safeguard life, health, and property, and in order to</a:t>
            </a:r>
          </a:p>
          <a:p>
            <a:r>
              <a:rPr lang="en-US" sz="1200" kern="1200" dirty="0">
                <a:solidFill>
                  <a:schemeClr val="tx1"/>
                </a:solidFill>
                <a:latin typeface="+mn-lt"/>
                <a:ea typeface="+mn-ea"/>
                <a:cs typeface="+mn-cs"/>
              </a:rPr>
              <a:t>further professional management of county road and municipal street programs, persons</a:t>
            </a:r>
          </a:p>
          <a:p>
            <a:r>
              <a:rPr lang="en-US" sz="1200" kern="1200" dirty="0">
                <a:solidFill>
                  <a:schemeClr val="tx1"/>
                </a:solidFill>
                <a:latin typeface="+mn-lt"/>
                <a:ea typeface="+mn-ea"/>
                <a:cs typeface="+mn-cs"/>
              </a:rPr>
              <a:t>practicing or offering to practice street or highway superintending in this state are encouraged to</a:t>
            </a:r>
          </a:p>
          <a:p>
            <a:r>
              <a:rPr lang="en-US" sz="1200" kern="1200" dirty="0">
                <a:solidFill>
                  <a:schemeClr val="tx1"/>
                </a:solidFill>
                <a:latin typeface="+mn-lt"/>
                <a:ea typeface="+mn-ea"/>
                <a:cs typeface="+mn-cs"/>
              </a:rPr>
              <a:t>become licensed as provided in the act.</a:t>
            </a:r>
          </a:p>
          <a:p>
            <a:endParaRPr lang="en-US" sz="1200" kern="1200" dirty="0">
              <a:solidFill>
                <a:schemeClr val="tx1"/>
              </a:solidFill>
              <a:latin typeface="+mn-lt"/>
              <a:ea typeface="+mn-ea"/>
              <a:cs typeface="+mn-cs"/>
            </a:endParaRPr>
          </a:p>
          <a:p>
            <a:r>
              <a:rPr lang="en-US" baseline="0" dirty="0"/>
              <a:t>If a commissioner-type county or a township-type of county having adopted a county road unit system [or municipality?] chooses not to use the services of a licensed superintendent, the [City Council or?] County Board must assume the role of the Superintendent (§39-1504), with all of is responsibilities.  Superintending requires certain knowledge and skills (“competent, experienced, practical road builder” per §39-1506), involves a lot of time and effort to do it right, and is likely asking too much of [council or?] board members to take on that role.  Not to mention the loss of incentive payments</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46544287-614C-4471-8E29-969A514D058F}" type="slidenum">
              <a:rPr kumimoji="0" lang="en-US" sz="1200" b="0" i="0" u="none" strike="noStrike" kern="1200" cap="none" spc="0" normalizeH="0" baseline="0" noProof="0" smtClean="0">
                <a:ln>
                  <a:noFill/>
                </a:ln>
                <a:solidFill>
                  <a:prstClr val="black"/>
                </a:solidFill>
                <a:effectLst/>
                <a:uLnTx/>
                <a:uFillTx/>
                <a:latin typeface="Calibri"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charset="0"/>
              <a:ea typeface="ＭＳ Ｐゴシック" charset="0"/>
            </a:endParaRPr>
          </a:p>
        </p:txBody>
      </p:sp>
    </p:spTree>
    <p:extLst>
      <p:ext uri="{BB962C8B-B14F-4D97-AF65-F5344CB8AC3E}">
        <p14:creationId xmlns:p14="http://schemas.microsoft.com/office/powerpoint/2010/main" val="7294932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latin typeface="Arial" pitchFamily="34" charset="0"/>
                <a:cs typeface="Arial" pitchFamily="34" charset="0"/>
              </a:rPr>
              <a:t>8/2/2019 Updated with image of a license certificate.  No changes to the audio.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Arial"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itchFamily="34" charset="0"/>
                <a:cs typeface="Arial" pitchFamily="34" charset="0"/>
              </a:rPr>
              <a:t>The Superintendent is a key to Nebraska’s successful road and street programs.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Arial"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itchFamily="34" charset="0"/>
                <a:cs typeface="Arial" pitchFamily="34" charset="0"/>
              </a:rPr>
              <a:t>Road and street crews and supporting personnel are critically important,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Arial"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itchFamily="34" charset="0"/>
                <a:cs typeface="Arial" pitchFamily="34" charset="0"/>
              </a:rPr>
              <a:t>So it follows that the Superintendent’s professional management and leadership is essential for success.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Arial"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Arial"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Arial"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u="sng" dirty="0">
                <a:latin typeface="Arial" pitchFamily="34" charset="0"/>
                <a:cs typeface="Arial" pitchFamily="34" charset="0"/>
              </a:rPr>
              <a:t>NOT FOR AUDIO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itchFamily="34" charset="0"/>
                <a:cs typeface="Arial" pitchFamily="34" charset="0"/>
              </a:rPr>
              <a:t>Empowers the workforce </a:t>
            </a:r>
          </a:p>
          <a:p>
            <a:endParaRPr lang="en-US" dirty="0"/>
          </a:p>
        </p:txBody>
      </p:sp>
      <p:sp>
        <p:nvSpPr>
          <p:cNvPr id="4" name="Slide Number Placeholder 3"/>
          <p:cNvSpPr>
            <a:spLocks noGrp="1"/>
          </p:cNvSpPr>
          <p:nvPr>
            <p:ph type="sldNum" sz="quarter" idx="10"/>
          </p:nvPr>
        </p:nvSpPr>
        <p:spPr/>
        <p:txBody>
          <a:bodyPr/>
          <a:lstStyle/>
          <a:p>
            <a:fld id="{A45801FA-8D92-4EDB-BE69-F7F9A1B58CF7}" type="slidenum">
              <a:rPr lang="en-US" smtClean="0"/>
              <a:t>31</a:t>
            </a:fld>
            <a:endParaRPr lang="en-US"/>
          </a:p>
        </p:txBody>
      </p:sp>
    </p:spTree>
    <p:extLst>
      <p:ext uri="{BB962C8B-B14F-4D97-AF65-F5344CB8AC3E}">
        <p14:creationId xmlns:p14="http://schemas.microsoft.com/office/powerpoint/2010/main" val="34271412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8/2/2019 Update</a:t>
            </a:r>
          </a:p>
          <a:p>
            <a:endParaRPr lang="en-US" dirty="0"/>
          </a:p>
          <a:p>
            <a:r>
              <a:rPr lang="en-US" dirty="0"/>
              <a:t>There are funding opportunities available.  </a:t>
            </a:r>
            <a:r>
              <a:rPr lang="en-US" strike="sngStrike" dirty="0"/>
              <a:t>You need to </a:t>
            </a:r>
            <a:r>
              <a:rPr lang="en-US" dirty="0"/>
              <a:t>know what they are and how and when to take advantage of them.  They likely come with requirements, some of them complex.  Superintendents need to know these requirements or know how to find out.  </a:t>
            </a:r>
          </a:p>
          <a:p>
            <a:endParaRPr lang="en-US" dirty="0"/>
          </a:p>
          <a:p>
            <a:r>
              <a:rPr lang="en-US" dirty="0"/>
              <a:t>Managing risk, avoiding penalties and delays, and minimizing liability are also important aspects of program management. </a:t>
            </a:r>
          </a:p>
          <a:p>
            <a:endParaRPr lang="en-US" dirty="0"/>
          </a:p>
          <a:p>
            <a:endParaRPr lang="en-US" dirty="0"/>
          </a:p>
          <a:p>
            <a:endParaRPr lang="en-US" dirty="0"/>
          </a:p>
          <a:p>
            <a:r>
              <a:rPr lang="en-US" u="sng" dirty="0"/>
              <a:t>NOT FOR AUDIO</a:t>
            </a:r>
          </a:p>
          <a:p>
            <a:r>
              <a:rPr lang="en-US" dirty="0"/>
              <a:t>Do it right!!!</a:t>
            </a:r>
          </a:p>
        </p:txBody>
      </p:sp>
      <p:sp>
        <p:nvSpPr>
          <p:cNvPr id="4" name="Slide Number Placeholder 3"/>
          <p:cNvSpPr>
            <a:spLocks noGrp="1"/>
          </p:cNvSpPr>
          <p:nvPr>
            <p:ph type="sldNum" sz="quarter" idx="10"/>
          </p:nvPr>
        </p:nvSpPr>
        <p:spPr/>
        <p:txBody>
          <a:bodyPr/>
          <a:lstStyle/>
          <a:p>
            <a:fld id="{A45801FA-8D92-4EDB-BE69-F7F9A1B58CF7}" type="slidenum">
              <a:rPr lang="en-US" smtClean="0"/>
              <a:t>32</a:t>
            </a:fld>
            <a:endParaRPr lang="en-US"/>
          </a:p>
        </p:txBody>
      </p:sp>
    </p:spTree>
    <p:extLst>
      <p:ext uri="{BB962C8B-B14F-4D97-AF65-F5344CB8AC3E}">
        <p14:creationId xmlns:p14="http://schemas.microsoft.com/office/powerpoint/2010/main" val="12999593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7/31/2019 Updated to reflect changes per LB82 (2019). </a:t>
            </a:r>
            <a:endParaRPr lang="en-US" dirty="0"/>
          </a:p>
          <a:p>
            <a:endParaRPr lang="en-US" dirty="0"/>
          </a:p>
          <a:p>
            <a:r>
              <a:rPr lang="en-US" dirty="0"/>
              <a:t>The next several slides discuss some aspects of Chapter 39, Article 25 – Funding Distribution to Political Subdivisions</a:t>
            </a:r>
          </a:p>
        </p:txBody>
      </p:sp>
      <p:sp>
        <p:nvSpPr>
          <p:cNvPr id="4" name="Slide Number Placeholder 3"/>
          <p:cNvSpPr>
            <a:spLocks noGrp="1"/>
          </p:cNvSpPr>
          <p:nvPr>
            <p:ph type="sldNum" sz="quarter" idx="10"/>
          </p:nvPr>
        </p:nvSpPr>
        <p:spPr/>
        <p:txBody>
          <a:bodyPr/>
          <a:lstStyle/>
          <a:p>
            <a:fld id="{56DD4794-76E5-4795-95DA-389BBC47F755}" type="slidenum">
              <a:rPr lang="en-US" smtClean="0"/>
              <a:t>33</a:t>
            </a:fld>
            <a:endParaRPr lang="en-US"/>
          </a:p>
        </p:txBody>
      </p:sp>
    </p:spTree>
    <p:extLst>
      <p:ext uri="{BB962C8B-B14F-4D97-AF65-F5344CB8AC3E}">
        <p14:creationId xmlns:p14="http://schemas.microsoft.com/office/powerpoint/2010/main" val="25468058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8/1/2019 Updated to reflect changes per LB82 (2019).  This slide added from the 2/21/2018 version of 303_LTAP Course Day 3_Incentive Payments, Slide 2.  </a:t>
            </a:r>
          </a:p>
          <a:p>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State law encourages professional management of highways, roads and streets.  One tangible way it does this is to provide incentive payments to each entity that appoints a superintendent, licensed by the Board of Examiners, and who performs certain minimum duties for the entity including active management of the road or street system.   </a:t>
            </a:r>
          </a:p>
          <a:p>
            <a:endParaRPr lang="en-US" sz="1200" i="1" kern="1200" dirty="0">
              <a:solidFill>
                <a:schemeClr val="tx1"/>
              </a:solidFill>
              <a:effectLst/>
              <a:latin typeface="+mn-lt"/>
              <a:ea typeface="+mn-ea"/>
              <a:cs typeface="+mn-cs"/>
            </a:endParaRPr>
          </a:p>
          <a:p>
            <a:endParaRPr lang="en-US" sz="1200" kern="1200" baseline="0" dirty="0">
              <a:solidFill>
                <a:schemeClr val="tx1"/>
              </a:solidFill>
              <a:effectLst/>
              <a:latin typeface="+mn-lt"/>
              <a:ea typeface="+mn-ea"/>
              <a:cs typeface="+mn-cs"/>
            </a:endParaRPr>
          </a:p>
          <a:p>
            <a:endParaRPr lang="en-US" sz="1200" kern="1200" baseline="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C524DF-ACA2-4030-981D-DD26CF03BBC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41302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normAutofit fontScale="47500" lnSpcReduction="20000"/>
          </a:bodyPr>
          <a:lstStyle/>
          <a:p>
            <a:pPr marL="0" marR="0" lvl="0" indent="0" algn="l" defTabSz="642213" rtl="0" eaLnBrk="1" fontAlgn="auto" latinLnBrk="0" hangingPunct="1">
              <a:lnSpc>
                <a:spcPct val="100000"/>
              </a:lnSpc>
              <a:spcBef>
                <a:spcPct val="20000"/>
              </a:spcBef>
              <a:spcAft>
                <a:spcPts val="0"/>
              </a:spcAft>
              <a:buClrTx/>
              <a:buSzTx/>
              <a:buFontTx/>
              <a:buNone/>
              <a:tabLst/>
              <a:defRPr/>
            </a:pPr>
            <a:r>
              <a:rPr lang="en-US" i="1" dirty="0"/>
              <a:t>8/1/2019 Updated to reflect changes per LB82 (2019).  This slide added from the 2/21/2018 version of 303_LTAP Course Day 3_Incentive Payments, Slide 5. </a:t>
            </a:r>
            <a:endParaRPr lang="en-US" b="1" dirty="0">
              <a:latin typeface="Arial" pitchFamily="34" charset="0"/>
              <a:cs typeface="Arial" pitchFamily="34" charset="0"/>
            </a:endParaRPr>
          </a:p>
          <a:p>
            <a:pPr defTabSz="642213">
              <a:spcBef>
                <a:spcPct val="20000"/>
              </a:spcBef>
              <a:defRPr/>
            </a:pPr>
            <a:endParaRPr lang="en-US" b="1" dirty="0">
              <a:latin typeface="Arial" pitchFamily="34" charset="0"/>
              <a:cs typeface="Arial" pitchFamily="34" charset="0"/>
            </a:endParaRPr>
          </a:p>
          <a:p>
            <a:r>
              <a:rPr lang="en-US" sz="1200" kern="1200" dirty="0">
                <a:solidFill>
                  <a:schemeClr val="tx1"/>
                </a:solidFill>
                <a:effectLst/>
                <a:latin typeface="+mn-lt"/>
                <a:ea typeface="+mn-ea"/>
                <a:cs typeface="+mn-cs"/>
              </a:rPr>
              <a:t>In Nebraska law, </a:t>
            </a:r>
          </a:p>
          <a:p>
            <a:r>
              <a:rPr lang="en-US" sz="1200" kern="1200" dirty="0">
                <a:solidFill>
                  <a:schemeClr val="tx1"/>
                </a:solidFill>
                <a:effectLst/>
                <a:latin typeface="+mn-lt"/>
                <a:ea typeface="+mn-ea"/>
                <a:cs typeface="+mn-cs"/>
              </a:rPr>
              <a:t>Municipalities</a:t>
            </a:r>
            <a:r>
              <a:rPr lang="en-US" sz="1200" kern="1200" baseline="0" dirty="0">
                <a:solidFill>
                  <a:schemeClr val="tx1"/>
                </a:solidFill>
                <a:effectLst/>
                <a:latin typeface="+mn-lt"/>
                <a:ea typeface="+mn-ea"/>
                <a:cs typeface="+mn-cs"/>
              </a:rPr>
              <a:t> are not required to have a </a:t>
            </a:r>
            <a:r>
              <a:rPr lang="en-US" sz="1200" i="1" kern="1200" baseline="0" dirty="0">
                <a:solidFill>
                  <a:schemeClr val="tx1"/>
                </a:solidFill>
                <a:effectLst/>
                <a:latin typeface="+mn-lt"/>
                <a:ea typeface="+mn-ea"/>
                <a:cs typeface="+mn-cs"/>
              </a:rPr>
              <a:t>licensed city street </a:t>
            </a:r>
            <a:r>
              <a:rPr lang="en-US" sz="1200" kern="1200" baseline="0" dirty="0">
                <a:solidFill>
                  <a:schemeClr val="tx1"/>
                </a:solidFill>
                <a:effectLst/>
                <a:latin typeface="+mn-lt"/>
                <a:ea typeface="+mn-ea"/>
                <a:cs typeface="+mn-cs"/>
              </a:rPr>
              <a:t>superintendent</a:t>
            </a:r>
          </a:p>
          <a:p>
            <a:r>
              <a:rPr lang="en-US" sz="1200" kern="1200" baseline="0" dirty="0">
                <a:solidFill>
                  <a:schemeClr val="tx1"/>
                </a:solidFill>
                <a:effectLst/>
                <a:latin typeface="+mn-lt"/>
                <a:ea typeface="+mn-ea"/>
                <a:cs typeface="+mn-cs"/>
              </a:rPr>
              <a:t>Not all counties are required to have a </a:t>
            </a:r>
            <a:r>
              <a:rPr lang="en-US" sz="1200" i="1" kern="1200" baseline="0" dirty="0">
                <a:solidFill>
                  <a:schemeClr val="tx1"/>
                </a:solidFill>
                <a:effectLst/>
                <a:latin typeface="+mn-lt"/>
                <a:ea typeface="+mn-ea"/>
                <a:cs typeface="+mn-cs"/>
              </a:rPr>
              <a:t>licensed county highway </a:t>
            </a:r>
            <a:r>
              <a:rPr lang="en-US" sz="1200" kern="1200" baseline="0" dirty="0">
                <a:solidFill>
                  <a:schemeClr val="tx1"/>
                </a:solidFill>
                <a:effectLst/>
                <a:latin typeface="+mn-lt"/>
                <a:ea typeface="+mn-ea"/>
                <a:cs typeface="+mn-cs"/>
              </a:rPr>
              <a:t>superintendent</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However if the political subdivision appoints a licensed superintendent – and duties are performed as required by state statute – it can receive  </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Incentive Payments    annual amounts to  </a:t>
            </a:r>
          </a:p>
          <a:p>
            <a:pPr lvl="1"/>
            <a:r>
              <a:rPr lang="en-US" sz="1200" kern="1200" baseline="0" dirty="0">
                <a:solidFill>
                  <a:schemeClr val="tx1"/>
                </a:solidFill>
                <a:effectLst/>
                <a:latin typeface="+mn-lt"/>
                <a:ea typeface="+mn-ea"/>
                <a:cs typeface="+mn-cs"/>
              </a:rPr>
              <a:t>Counties vary from $4,500 to $12,750 </a:t>
            </a:r>
          </a:p>
          <a:p>
            <a:pPr lvl="1"/>
            <a:r>
              <a:rPr lang="en-US" sz="1200" kern="1200" baseline="0" dirty="0">
                <a:solidFill>
                  <a:schemeClr val="tx1"/>
                </a:solidFill>
                <a:effectLst/>
                <a:latin typeface="+mn-lt"/>
                <a:ea typeface="+mn-ea"/>
                <a:cs typeface="+mn-cs"/>
              </a:rPr>
              <a:t>Cities and Municipalities vary from $300 to $8,500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depending on several factors including population and the type of license (Class A or Class B)</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The minimum duties are listed here.  They include developing a OneAndSix plan or program, annually developing a program for design, construction and maintenance, developing an annual budget for that program, submitting plans and programs to the governing body for approval, and implementing the approved plans and programs.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kern="1200" baseline="0" dirty="0">
                <a:solidFill>
                  <a:schemeClr val="tx1"/>
                </a:solidFill>
                <a:effectLst/>
                <a:latin typeface="+mn-lt"/>
                <a:ea typeface="+mn-ea"/>
                <a:cs typeface="+mn-cs"/>
              </a:rPr>
              <a:t>NOT FOR AUDIO</a:t>
            </a:r>
            <a:endParaRPr lang="en-US" sz="1200" u="sng" kern="1200" dirty="0">
              <a:solidFill>
                <a:schemeClr val="tx1"/>
              </a:solidFill>
              <a:effectLst/>
              <a:latin typeface="+mn-lt"/>
              <a:ea typeface="+mn-ea"/>
              <a:cs typeface="+mn-cs"/>
            </a:endParaRPr>
          </a:p>
          <a:p>
            <a:pPr defTabSz="642213">
              <a:spcBef>
                <a:spcPct val="20000"/>
              </a:spcBef>
              <a:defRPr/>
            </a:pPr>
            <a:endParaRPr lang="en-US" b="1" dirty="0">
              <a:latin typeface="Arial" pitchFamily="34" charset="0"/>
              <a:cs typeface="Arial" pitchFamily="34" charset="0"/>
            </a:endParaRPr>
          </a:p>
          <a:p>
            <a:pPr defTabSz="642213">
              <a:spcBef>
                <a:spcPct val="20000"/>
              </a:spcBef>
              <a:defRPr/>
            </a:pPr>
            <a:r>
              <a:rPr lang="en-US" b="1" dirty="0">
                <a:latin typeface="Arial" pitchFamily="34" charset="0"/>
                <a:cs typeface="Arial" pitchFamily="34" charset="0"/>
              </a:rPr>
              <a:t>Section 39-2502.  County highway superintendent, defined; duties; incentive payment.</a:t>
            </a:r>
            <a:r>
              <a:rPr lang="en-US" dirty="0">
                <a:latin typeface="Arial" pitchFamily="34" charset="0"/>
                <a:cs typeface="Arial" pitchFamily="34" charset="0"/>
              </a:rPr>
              <a:t>  </a:t>
            </a:r>
            <a:r>
              <a:rPr lang="en-US" i="1" dirty="0">
                <a:latin typeface="Arial" pitchFamily="34" charset="0"/>
                <a:cs typeface="Arial" pitchFamily="34" charset="0"/>
              </a:rPr>
              <a:t>An incentive payment shall be made to each county having in its employ a county highway superintendent licensed</a:t>
            </a:r>
            <a:r>
              <a:rPr lang="en-US" dirty="0">
                <a:latin typeface="Arial" pitchFamily="34" charset="0"/>
                <a:cs typeface="Arial" pitchFamily="34" charset="0"/>
              </a:rPr>
              <a:t> under the County Highway and City Street Superintendents Act, during the calendar year preceding the year in which payment is made. … </a:t>
            </a:r>
            <a:r>
              <a:rPr lang="en-US" i="1" dirty="0">
                <a:latin typeface="Arial" pitchFamily="34" charset="0"/>
                <a:cs typeface="Arial" pitchFamily="34" charset="0"/>
              </a:rPr>
              <a:t>[C]ounty highway superintendent means a person who actually performs the following duties:</a:t>
            </a:r>
            <a:endParaRPr lang="en-US" dirty="0">
              <a:latin typeface="Arial" pitchFamily="34" charset="0"/>
              <a:cs typeface="Arial" pitchFamily="34" charset="0"/>
            </a:endParaRPr>
          </a:p>
          <a:p>
            <a:pPr defTabSz="642213">
              <a:spcBef>
                <a:spcPct val="20000"/>
              </a:spcBef>
              <a:defRPr/>
            </a:pPr>
            <a:r>
              <a:rPr lang="en-US" dirty="0">
                <a:latin typeface="Arial" pitchFamily="34" charset="0"/>
                <a:cs typeface="Arial" pitchFamily="34" charset="0"/>
              </a:rPr>
              <a:t>	(1)</a:t>
            </a:r>
            <a:r>
              <a:rPr lang="en-US" i="1" dirty="0">
                <a:latin typeface="Arial" pitchFamily="34" charset="0"/>
                <a:cs typeface="Arial" pitchFamily="34" charset="0"/>
              </a:rPr>
              <a:t> Developing and annually updating a long-range plan</a:t>
            </a:r>
            <a:r>
              <a:rPr lang="en-US" dirty="0">
                <a:latin typeface="Arial" pitchFamily="34" charset="0"/>
                <a:cs typeface="Arial" pitchFamily="34" charset="0"/>
              </a:rPr>
              <a:t> based on needs and coordinated with adjacent local governmental units;</a:t>
            </a:r>
          </a:p>
          <a:p>
            <a:pPr defTabSz="642213">
              <a:spcBef>
                <a:spcPct val="20000"/>
              </a:spcBef>
              <a:defRPr/>
            </a:pPr>
            <a:r>
              <a:rPr lang="en-US" dirty="0">
                <a:latin typeface="Arial" pitchFamily="34" charset="0"/>
                <a:cs typeface="Arial" pitchFamily="34" charset="0"/>
              </a:rPr>
              <a:t>	(2)</a:t>
            </a:r>
            <a:r>
              <a:rPr lang="en-US" i="1" dirty="0">
                <a:latin typeface="Arial" pitchFamily="34" charset="0"/>
                <a:cs typeface="Arial" pitchFamily="34" charset="0"/>
              </a:rPr>
              <a:t> Developing an annual program</a:t>
            </a:r>
            <a:r>
              <a:rPr lang="en-US" dirty="0">
                <a:latin typeface="Arial" pitchFamily="34" charset="0"/>
                <a:cs typeface="Arial" pitchFamily="34" charset="0"/>
              </a:rPr>
              <a:t> for design, construction, and maintenance;</a:t>
            </a:r>
          </a:p>
          <a:p>
            <a:pPr defTabSz="642213">
              <a:spcBef>
                <a:spcPct val="20000"/>
              </a:spcBef>
              <a:defRPr/>
            </a:pPr>
            <a:r>
              <a:rPr lang="en-US" dirty="0">
                <a:latin typeface="Arial" pitchFamily="34" charset="0"/>
                <a:cs typeface="Arial" pitchFamily="34" charset="0"/>
              </a:rPr>
              <a:t>	(3)</a:t>
            </a:r>
            <a:r>
              <a:rPr lang="en-US" i="1" dirty="0">
                <a:latin typeface="Arial" pitchFamily="34" charset="0"/>
                <a:cs typeface="Arial" pitchFamily="34" charset="0"/>
              </a:rPr>
              <a:t> Developing an annual budget</a:t>
            </a:r>
            <a:r>
              <a:rPr lang="en-US" dirty="0">
                <a:latin typeface="Arial" pitchFamily="34" charset="0"/>
                <a:cs typeface="Arial" pitchFamily="34" charset="0"/>
              </a:rPr>
              <a:t> based on programmed projects and activities;</a:t>
            </a:r>
          </a:p>
          <a:p>
            <a:pPr defTabSz="642213">
              <a:spcBef>
                <a:spcPct val="20000"/>
              </a:spcBef>
              <a:defRPr/>
            </a:pPr>
            <a:endParaRPr lang="en-US" dirty="0">
              <a:solidFill>
                <a:schemeClr val="tx1">
                  <a:tint val="75000"/>
                </a:schemeClr>
              </a:solidFill>
              <a:latin typeface="Arial" pitchFamily="34" charset="0"/>
              <a:cs typeface="Arial" pitchFamily="34" charset="0"/>
            </a:endParaRPr>
          </a:p>
          <a:p>
            <a:r>
              <a:rPr lang="en-US" b="1" dirty="0"/>
              <a:t>Section 39-2502.  County highway superintendent, defined; duties; incentive payment.</a:t>
            </a:r>
            <a:r>
              <a:rPr lang="en-US" dirty="0"/>
              <a:t>  </a:t>
            </a:r>
            <a:r>
              <a:rPr lang="en-US" i="1" dirty="0"/>
              <a:t>An incentive payment shall be made to each county having in its employ a county highway superintendent licensed</a:t>
            </a:r>
            <a:r>
              <a:rPr lang="en-US" dirty="0"/>
              <a:t> under the County Highway and City Street Superintendents Act, during the calendar year preceding the year in which payment is made. For purposes of sections 39-2501 to 39-2510, </a:t>
            </a:r>
            <a:r>
              <a:rPr lang="en-US" i="1" dirty="0"/>
              <a:t>county highway superintendent means a person who actually performs the following duties:</a:t>
            </a:r>
            <a:endParaRPr lang="en-US" dirty="0"/>
          </a:p>
          <a:p>
            <a:r>
              <a:rPr lang="en-US" dirty="0"/>
              <a:t>(1) </a:t>
            </a:r>
            <a:r>
              <a:rPr lang="en-US" i="1" dirty="0"/>
              <a:t>Developing and annually updating a long-range plan </a:t>
            </a:r>
            <a:r>
              <a:rPr lang="en-US" dirty="0"/>
              <a:t>based on needs and coordinated with adjacent local governmental units;</a:t>
            </a:r>
          </a:p>
          <a:p>
            <a:r>
              <a:rPr lang="en-US" dirty="0"/>
              <a:t>(2) </a:t>
            </a:r>
            <a:r>
              <a:rPr lang="en-US" i="1" dirty="0"/>
              <a:t>Developing an annual program</a:t>
            </a:r>
            <a:r>
              <a:rPr lang="en-US" dirty="0"/>
              <a:t> for design, construction, and maintenance;</a:t>
            </a:r>
          </a:p>
          <a:p>
            <a:r>
              <a:rPr lang="en-US" dirty="0"/>
              <a:t>(3) </a:t>
            </a:r>
            <a:r>
              <a:rPr lang="en-US" i="1" dirty="0"/>
              <a:t>Developing an annual budget</a:t>
            </a:r>
            <a:r>
              <a:rPr lang="en-US" dirty="0"/>
              <a:t> based on programmed projects and activities;</a:t>
            </a:r>
          </a:p>
          <a:p>
            <a:r>
              <a:rPr lang="en-US" dirty="0"/>
              <a:t>(4) </a:t>
            </a:r>
            <a:r>
              <a:rPr lang="en-US" i="1" dirty="0"/>
              <a:t>Submitting such plans, programs, and budgets to the local governing body</a:t>
            </a:r>
            <a:r>
              <a:rPr lang="en-US" dirty="0"/>
              <a:t> for approval;</a:t>
            </a:r>
          </a:p>
          <a:p>
            <a:r>
              <a:rPr lang="en-US" dirty="0"/>
              <a:t>(5) </a:t>
            </a:r>
            <a:r>
              <a:rPr lang="en-US" i="1" dirty="0"/>
              <a:t>Implementing the capital improvements and maintenance</a:t>
            </a:r>
            <a:r>
              <a:rPr lang="en-US" dirty="0"/>
              <a:t> activities provided in the approved plans, programs, and budgets; and</a:t>
            </a:r>
          </a:p>
          <a:p>
            <a:r>
              <a:rPr lang="en-US" dirty="0"/>
              <a:t>(6) </a:t>
            </a:r>
            <a:r>
              <a:rPr lang="en-US" i="1" strike="sngStrike" dirty="0"/>
              <a:t>Preparing and submitting annually to the Board of Public Roads Classifications and Standards the county's one-year plans, six-year plans, or annual metropolitan transportation improvement</a:t>
            </a:r>
            <a:r>
              <a:rPr lang="en-US" strike="sngStrike" dirty="0"/>
              <a:t> programs for highway, road, and street improvements under sections 39-2115 to 39-2117, 39-2119, and 39-2119.01 </a:t>
            </a:r>
            <a:r>
              <a:rPr lang="en-US" i="1" strike="sngStrike" dirty="0"/>
              <a:t>and a report showing the actual receipts, expenditures, and accomplishments compared with those budgeted and programmed</a:t>
            </a:r>
            <a:r>
              <a:rPr lang="en-US" strike="sngStrike" dirty="0"/>
              <a:t> in the county's annual plans as set forth in section 39-2120.  </a:t>
            </a:r>
            <a:r>
              <a:rPr lang="en-US" i="1" strike="sngStrike" dirty="0"/>
              <a:t>(Emphasis added)</a:t>
            </a:r>
            <a:endParaRPr lang="en-US" strike="sngStrike" dirty="0"/>
          </a:p>
          <a:p>
            <a:r>
              <a:rPr lang="en-US" dirty="0"/>
              <a:t> </a:t>
            </a:r>
          </a:p>
          <a:p>
            <a:r>
              <a:rPr lang="en-US" dirty="0"/>
              <a:t>Source</a:t>
            </a:r>
          </a:p>
          <a:p>
            <a:r>
              <a:rPr lang="en-US" dirty="0"/>
              <a:t>Laws 1969, c. 315, § 2, p. 1133; Laws 1976, LB 724, § 7; Laws 2003, LB 500, § 15; Laws 2007, LB 277, § 7.September 1, 2007</a:t>
            </a:r>
          </a:p>
          <a:p>
            <a:r>
              <a:rPr lang="en-US" b="1" dirty="0"/>
              <a:t> </a:t>
            </a:r>
            <a:endParaRPr lang="en-US" dirty="0"/>
          </a:p>
          <a:p>
            <a:r>
              <a:rPr lang="en-US" b="1" dirty="0"/>
              <a:t>Cross References:	</a:t>
            </a:r>
            <a:r>
              <a:rPr lang="en-US" dirty="0"/>
              <a:t>County Highway and City Street Superintendents Act, see section 39-2301.</a:t>
            </a:r>
          </a:p>
          <a:p>
            <a:pPr defTabSz="642213">
              <a:spcBef>
                <a:spcPct val="20000"/>
              </a:spcBef>
              <a:defRPr/>
            </a:pPr>
            <a:r>
              <a:rPr lang="en-US" dirty="0">
                <a:solidFill>
                  <a:schemeClr val="tx1">
                    <a:tint val="75000"/>
                  </a:schemeClr>
                </a:solidFill>
              </a:rPr>
              <a:t>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C524DF-ACA2-4030-981D-DD26CF03BBC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535068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fontScale="9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8/1/2019 Updated to reflect changes per LB82 (2019).  This slide added from the 2/21/2018 version of 303_LTAP Course Day 3_Incentive Payments, Slide 15; it is modified by adding an image of the new (2019) Year-End Certification form. </a:t>
            </a:r>
            <a:endParaRPr lang="en-US" b="0" dirty="0"/>
          </a:p>
          <a:p>
            <a:endParaRPr lang="en-US" b="0" dirty="0"/>
          </a:p>
          <a:p>
            <a:r>
              <a:rPr lang="en-US" b="0" dirty="0"/>
              <a:t>To receive incentive payments, your entity must submit a completed and signed year-end certification form.  It will be mailed to your Clerk and the completed form is due back to the NDOT by December 31, via regular mail.  </a:t>
            </a:r>
          </a:p>
          <a:p>
            <a:endParaRPr lang="en-US" b="0" dirty="0"/>
          </a:p>
          <a:p>
            <a:r>
              <a:rPr lang="en-US" b="0" dirty="0"/>
              <a:t>To reiterate, In order to receive incentive payments, the appointed licensed superintendent must be actively involved in the total road or street program!</a:t>
            </a:r>
          </a:p>
          <a:p>
            <a:endParaRPr lang="en-US" b="1" dirty="0"/>
          </a:p>
          <a:p>
            <a:r>
              <a:rPr lang="en-US" b="0" strike="sngStrike" dirty="0"/>
              <a:t>The Clerk goes into OnBase and certifies the identity of the appointed licensed superintendent</a:t>
            </a:r>
          </a:p>
          <a:p>
            <a:endParaRPr lang="en-US" b="0" dirty="0"/>
          </a:p>
          <a:p>
            <a:endParaRPr lang="en-US" b="0" dirty="0"/>
          </a:p>
          <a:p>
            <a:r>
              <a:rPr lang="en-US" b="0" u="sng" dirty="0"/>
              <a:t>NOT FOR AUDIO</a:t>
            </a:r>
          </a:p>
          <a:p>
            <a:endParaRPr lang="en-US" b="0" dirty="0"/>
          </a:p>
          <a:p>
            <a:r>
              <a:rPr lang="en-US" b="0" u="sng" dirty="0"/>
              <a:t>8/2/2019 email from LeMoyne Schulz to Jim Wilkinson </a:t>
            </a:r>
          </a:p>
          <a:p>
            <a:r>
              <a:rPr lang="en-US" sz="1200" b="0" i="0" kern="1200" dirty="0">
                <a:solidFill>
                  <a:schemeClr val="tx1"/>
                </a:solidFill>
                <a:effectLst/>
                <a:latin typeface="+mn-lt"/>
                <a:ea typeface="+mn-ea"/>
                <a:cs typeface="+mn-cs"/>
              </a:rPr>
              <a:t>The ‘Annual Certification of Program Compliance’ and the ‘Year-End Certification of Superintendent’ will be sent out by snail mail and returned to us by snail mail therefor Liaison Services will no longer use </a:t>
            </a:r>
            <a:r>
              <a:rPr lang="en-US" sz="1200" b="0" i="0" kern="1200" dirty="0" err="1">
                <a:solidFill>
                  <a:schemeClr val="tx1"/>
                </a:solidFill>
                <a:effectLst/>
                <a:latin typeface="+mn-lt"/>
                <a:ea typeface="+mn-ea"/>
                <a:cs typeface="+mn-cs"/>
              </a:rPr>
              <a:t>Onbase</a:t>
            </a:r>
            <a:r>
              <a:rPr lang="en-US" sz="1200" b="0" i="0" kern="1200" dirty="0">
                <a:solidFill>
                  <a:schemeClr val="tx1"/>
                </a:solidFill>
                <a:effectLst/>
                <a:latin typeface="+mn-lt"/>
                <a:ea typeface="+mn-ea"/>
                <a:cs typeface="+mn-cs"/>
              </a:rPr>
              <a:t>.  Additionally, County Clerks, County Highway and City Street Superintendents will </a:t>
            </a:r>
            <a:r>
              <a:rPr lang="en-US" sz="1200" b="0" i="0" u="sng" kern="1200" dirty="0">
                <a:solidFill>
                  <a:schemeClr val="tx1"/>
                </a:solidFill>
                <a:effectLst/>
                <a:latin typeface="+mn-lt"/>
                <a:ea typeface="+mn-ea"/>
                <a:cs typeface="+mn-cs"/>
              </a:rPr>
              <a:t>no longer register</a:t>
            </a:r>
            <a:r>
              <a:rPr lang="en-US" sz="1200" b="0" i="0" kern="1200" dirty="0">
                <a:solidFill>
                  <a:schemeClr val="tx1"/>
                </a:solidFill>
                <a:effectLst/>
                <a:latin typeface="+mn-lt"/>
                <a:ea typeface="+mn-ea"/>
                <a:cs typeface="+mn-cs"/>
              </a:rPr>
              <a:t> in OnBase, </a:t>
            </a:r>
            <a:r>
              <a:rPr lang="en-US" sz="1200" b="0" i="0" u="sng" kern="1200" dirty="0">
                <a:solidFill>
                  <a:schemeClr val="tx1"/>
                </a:solidFill>
                <a:effectLst/>
                <a:latin typeface="+mn-lt"/>
                <a:ea typeface="+mn-ea"/>
                <a:cs typeface="+mn-cs"/>
              </a:rPr>
              <a:t>only Municipal Clerks will register</a:t>
            </a:r>
            <a:r>
              <a:rPr lang="en-US" sz="1200" b="0" i="0" kern="1200" dirty="0">
                <a:solidFill>
                  <a:schemeClr val="tx1"/>
                </a:solidFill>
                <a:effectLst/>
                <a:latin typeface="+mn-lt"/>
                <a:ea typeface="+mn-ea"/>
                <a:cs typeface="+mn-cs"/>
              </a:rPr>
              <a:t> as the NDOT Lane Mile update request will be sent to the Clerks by email address they have in OnBase, not to the Street Superintendent, and the City and Village Clerks will send in their ‘Lane Mile’ update to NDOT using the OnBase Nebraska Enterprise Content Management Portal. </a:t>
            </a:r>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C524DF-ACA2-4030-981D-DD26CF03BBC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09457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8/1/2019 Updated to reflect changes per LB82 (2019).  This slide added from 2/4/2019 version of 309a_LTAP Course Day 3_Funding, Slide 6.  </a:t>
            </a:r>
          </a:p>
          <a:p>
            <a:endParaRPr lang="en-US" dirty="0"/>
          </a:p>
          <a:p>
            <a:r>
              <a:rPr lang="en-US" dirty="0"/>
              <a:t>The Highway Allocation Fund is the main mechanism for distributing funds to Nebraska’s counties and municipalities for developing and maintaining roads and streets.  </a:t>
            </a:r>
          </a:p>
          <a:p>
            <a:endParaRPr lang="en-US" dirty="0"/>
          </a:p>
          <a:p>
            <a:r>
              <a:rPr lang="en-US" dirty="0"/>
              <a:t>Of course, a county or municipality provides its own local funding, and it may also obtain funds from other State and Federal sources.  </a:t>
            </a:r>
          </a:p>
          <a:p>
            <a:endParaRPr lang="en-US" dirty="0"/>
          </a:p>
          <a:p>
            <a:r>
              <a:rPr lang="en-US" dirty="0"/>
              <a:t>The focus of the next several slides is to give an overview of Nebraska’s Highway Allocation Fund.  </a:t>
            </a:r>
          </a:p>
        </p:txBody>
      </p:sp>
      <p:sp>
        <p:nvSpPr>
          <p:cNvPr id="4" name="Slide Number Placeholder 3"/>
          <p:cNvSpPr>
            <a:spLocks noGrp="1"/>
          </p:cNvSpPr>
          <p:nvPr>
            <p:ph type="sldNum" sz="quarter" idx="5"/>
          </p:nvPr>
        </p:nvSpPr>
        <p:spPr/>
        <p:txBody>
          <a:bodyPr/>
          <a:lstStyle/>
          <a:p>
            <a:fld id="{A45801FA-8D92-4EDB-BE69-F7F9A1B58CF7}" type="slidenum">
              <a:rPr lang="en-US" smtClean="0"/>
              <a:t>37</a:t>
            </a:fld>
            <a:endParaRPr lang="en-US"/>
          </a:p>
        </p:txBody>
      </p:sp>
    </p:spTree>
    <p:extLst>
      <p:ext uri="{BB962C8B-B14F-4D97-AF65-F5344CB8AC3E}">
        <p14:creationId xmlns:p14="http://schemas.microsoft.com/office/powerpoint/2010/main" val="9135384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8/1/2019 Updated to reflect changes per LB82 (2019).  This slide added from 2/4/2019 version of 309a_LTAP Course Day 3_Funding, Slide 7.  </a:t>
            </a:r>
          </a:p>
          <a:p>
            <a:pPr defTabSz="351033">
              <a:spcBef>
                <a:spcPct val="20000"/>
              </a:spcBef>
              <a:defRPr/>
            </a:pPr>
            <a:endParaRPr lang="en-US" dirty="0">
              <a:latin typeface="Arial" pitchFamily="34" charset="0"/>
              <a:cs typeface="Arial" pitchFamily="34" charset="0"/>
            </a:endParaRPr>
          </a:p>
          <a:p>
            <a:pPr defTabSz="351033">
              <a:spcBef>
                <a:spcPct val="20000"/>
              </a:spcBef>
              <a:defRPr/>
            </a:pPr>
            <a:r>
              <a:rPr lang="en-US" dirty="0">
                <a:latin typeface="Arial" pitchFamily="34" charset="0"/>
                <a:cs typeface="Arial" pitchFamily="34" charset="0"/>
              </a:rPr>
              <a:t>First, however, note that the proper use of funds is addressed in several state statutes.  The screen shows two of them at the top.  </a:t>
            </a:r>
          </a:p>
          <a:p>
            <a:pPr defTabSz="351033">
              <a:spcBef>
                <a:spcPct val="20000"/>
              </a:spcBef>
              <a:defRPr/>
            </a:pPr>
            <a:endParaRPr lang="en-US" dirty="0">
              <a:latin typeface="Arial" pitchFamily="34" charset="0"/>
              <a:cs typeface="Arial" pitchFamily="34" charset="0"/>
            </a:endParaRPr>
          </a:p>
          <a:p>
            <a:pPr defTabSz="351033">
              <a:spcBef>
                <a:spcPct val="20000"/>
              </a:spcBef>
              <a:defRPr/>
            </a:pPr>
            <a:r>
              <a:rPr lang="en-US" dirty="0">
                <a:latin typeface="Arial" pitchFamily="34" charset="0"/>
                <a:cs typeface="Arial" pitchFamily="34" charset="0"/>
              </a:rPr>
              <a:t>Highway allocation funds and its local matching funds may be spent ONLY on highway, streets and roads and related items/activities.  Borrowing from the fund to pay for other items is against state law.  </a:t>
            </a:r>
          </a:p>
          <a:p>
            <a:pPr defTabSz="351033">
              <a:spcBef>
                <a:spcPct val="20000"/>
              </a:spcBef>
              <a:defRPr/>
            </a:pPr>
            <a:endParaRPr lang="en-US" dirty="0">
              <a:latin typeface="Arial" pitchFamily="34" charset="0"/>
              <a:cs typeface="Arial" pitchFamily="34" charset="0"/>
            </a:endParaRPr>
          </a:p>
          <a:p>
            <a:pPr defTabSz="351033">
              <a:spcBef>
                <a:spcPct val="20000"/>
              </a:spcBef>
              <a:defRPr/>
            </a:pPr>
            <a:r>
              <a:rPr lang="en-US" u="sng" dirty="0">
                <a:latin typeface="Arial" pitchFamily="34" charset="0"/>
                <a:cs typeface="Arial" pitchFamily="34" charset="0"/>
              </a:rPr>
              <a:t>NOT FOR AUDIO</a:t>
            </a:r>
          </a:p>
          <a:p>
            <a:pPr defTabSz="351033">
              <a:spcBef>
                <a:spcPct val="20000"/>
              </a:spcBef>
              <a:defRPr/>
            </a:pPr>
            <a:endParaRPr lang="en-US" dirty="0">
              <a:latin typeface="Arial" pitchFamily="34" charset="0"/>
              <a:cs typeface="Arial" pitchFamily="34" charset="0"/>
            </a:endParaRPr>
          </a:p>
          <a:p>
            <a:pPr defTabSz="351033">
              <a:spcBef>
                <a:spcPct val="20000"/>
              </a:spcBef>
              <a:defRPr/>
            </a:pPr>
            <a:r>
              <a:rPr lang="en-US" dirty="0">
                <a:latin typeface="Arial" pitchFamily="34" charset="0"/>
                <a:cs typeface="Arial" pitchFamily="34" charset="0"/>
              </a:rPr>
              <a:t>(2)</a:t>
            </a:r>
            <a:r>
              <a:rPr lang="en-US" i="1" dirty="0">
                <a:latin typeface="Arial" pitchFamily="34" charset="0"/>
                <a:cs typeface="Arial" pitchFamily="34" charset="0"/>
              </a:rPr>
              <a:t> The requirements of subsection (1) of this section also apply to sales and use taxes imposed on motor vehicles</a:t>
            </a:r>
            <a:r>
              <a:rPr lang="en-US" dirty="0">
                <a:latin typeface="Arial" pitchFamily="34" charset="0"/>
                <a:cs typeface="Arial" pitchFamily="34" charset="0"/>
              </a:rPr>
              <a:t>, trailers, and semitrailers pursuant to sections 13-319 and 77-27,142, except that such provisions shall not apply in a county or municipal county that has issued bonds</a:t>
            </a:r>
          </a:p>
          <a:p>
            <a:pPr defTabSz="351033">
              <a:spcBef>
                <a:spcPct val="20000"/>
              </a:spcBef>
              <a:defRPr/>
            </a:pPr>
            <a:r>
              <a:rPr lang="en-US" dirty="0">
                <a:latin typeface="Arial" pitchFamily="34" charset="0"/>
                <a:cs typeface="Arial" pitchFamily="34" charset="0"/>
              </a:rPr>
              <a:t>		(a) the proceeds of which were used for purposes listed in subsection (1) of this section and for which revenue other than sales and use taxes on motor vehicles, trailers, and semitrailers is pledged for payment or</a:t>
            </a:r>
          </a:p>
          <a:p>
            <a:pPr defTabSz="351033">
              <a:spcBef>
                <a:spcPct val="20000"/>
              </a:spcBef>
              <a:defRPr/>
            </a:pPr>
            <a:r>
              <a:rPr lang="en-US" dirty="0">
                <a:latin typeface="Arial" pitchFamily="34" charset="0"/>
                <a:cs typeface="Arial" pitchFamily="34" charset="0"/>
              </a:rPr>
              <a:t>		 (b) approved by a vote that required the use of sales and use taxes imposed on motor vehicles, trailers, and semitrailers for a specific purpose other than those listed in subsection (1) of this section, until all such bonds issued prior to January 1, 2006, have been paid or retired. The county or municipal county shall include a certification with the report … </a:t>
            </a:r>
            <a:r>
              <a:rPr lang="en-US" i="1" dirty="0">
                <a:latin typeface="Arial" pitchFamily="34" charset="0"/>
                <a:cs typeface="Arial" pitchFamily="34" charset="0"/>
              </a:rPr>
              <a:t>(Emphasis added)</a:t>
            </a:r>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4C524DF-ACA2-4030-981D-DD26CF03BBC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276369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8/1/2019 Updated to reflect changes per LB82 (2019).  This slide added from 2/4/2019 version of 309a_LTAP Course Day 3_Funding, Slide 17.  </a:t>
            </a:r>
          </a:p>
          <a:p>
            <a:endParaRPr lang="en-US" dirty="0"/>
          </a:p>
          <a:p>
            <a:endParaRPr lang="en-US" dirty="0"/>
          </a:p>
          <a:p>
            <a:r>
              <a:rPr lang="en-US" dirty="0"/>
              <a:t>Money from the Highway Allocation Fund, which is funded largely through the State Highway Trust Fund,  is distributed to Counties and Municipalities.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4C524DF-ACA2-4030-981D-DD26CF03BBC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81113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7/31/2019 Updated to reflect changes per LB82 (2019). </a:t>
            </a:r>
            <a:endParaRPr lang="en-US" dirty="0"/>
          </a:p>
          <a:p>
            <a:endParaRPr lang="en-US" dirty="0"/>
          </a:p>
          <a:p>
            <a:r>
              <a:rPr lang="en-US" dirty="0"/>
              <a:t>The next few screens address some of the more important parts of Article 21.  </a:t>
            </a:r>
            <a:endParaRPr lang="en-US" baseline="0" dirty="0"/>
          </a:p>
          <a:p>
            <a:endParaRPr lang="en-US" baseline="0" dirty="0"/>
          </a:p>
          <a:p>
            <a:r>
              <a:rPr lang="en-US" u="sng" baseline="0" dirty="0"/>
              <a:t>NOT FOR AUDIO</a:t>
            </a:r>
          </a:p>
          <a:p>
            <a:endParaRPr lang="en-US" baseline="0" dirty="0"/>
          </a:p>
          <a:p>
            <a:r>
              <a:rPr lang="en-US" baseline="0" dirty="0"/>
              <a:t>Article 21 is important to this series of videos.  Among other things,  </a:t>
            </a:r>
          </a:p>
          <a:p>
            <a:pPr marL="228600" indent="-228600">
              <a:buFont typeface="+mj-lt"/>
              <a:buAutoNum type="arabicPeriod"/>
            </a:pPr>
            <a:r>
              <a:rPr lang="en-US" baseline="0" dirty="0">
                <a:highlight>
                  <a:srgbClr val="FFFF00"/>
                </a:highlight>
              </a:rPr>
              <a:t>It requires </a:t>
            </a:r>
            <a:r>
              <a:rPr lang="en-US" b="1" baseline="0" dirty="0">
                <a:highlight>
                  <a:srgbClr val="FFFF00"/>
                </a:highlight>
              </a:rPr>
              <a:t>classification</a:t>
            </a:r>
            <a:r>
              <a:rPr lang="en-US" baseline="0" dirty="0">
                <a:highlight>
                  <a:srgbClr val="FFFF00"/>
                </a:highlight>
              </a:rPr>
              <a:t> according to the function of a highway, road or street; this is called </a:t>
            </a:r>
            <a:r>
              <a:rPr lang="en-US" b="1" baseline="0" dirty="0">
                <a:highlight>
                  <a:srgbClr val="FFFF00"/>
                </a:highlight>
              </a:rPr>
              <a:t>functional classification </a:t>
            </a:r>
            <a:r>
              <a:rPr lang="en-US" baseline="0" dirty="0">
                <a:highlight>
                  <a:srgbClr val="FFFF00"/>
                </a:highlight>
              </a:rPr>
              <a:t>[39-2102 thru 39-2104],</a:t>
            </a:r>
          </a:p>
          <a:p>
            <a:pPr marL="228600" indent="-228600">
              <a:buFont typeface="+mj-lt"/>
              <a:buAutoNum type="arabicPeriod"/>
            </a:pPr>
            <a:r>
              <a:rPr lang="en-US" baseline="0" dirty="0">
                <a:highlight>
                  <a:srgbClr val="FFFF00"/>
                </a:highlight>
              </a:rPr>
              <a:t>assigns </a:t>
            </a:r>
            <a:r>
              <a:rPr lang="en-US" b="1" baseline="0" dirty="0">
                <a:highlight>
                  <a:srgbClr val="FFFF00"/>
                </a:highlight>
              </a:rPr>
              <a:t>jurisdictional responsibility </a:t>
            </a:r>
            <a:r>
              <a:rPr lang="en-US" baseline="0" dirty="0">
                <a:highlight>
                  <a:srgbClr val="FFFF00"/>
                </a:highlight>
              </a:rPr>
              <a:t>for the various functional classifications to the State, counties and incorporated municipalities [39-2105], </a:t>
            </a:r>
          </a:p>
          <a:p>
            <a:pPr marL="228600" indent="-228600">
              <a:buFont typeface="+mj-lt"/>
              <a:buAutoNum type="arabicPeriod"/>
            </a:pPr>
            <a:r>
              <a:rPr lang="en-US" baseline="0" dirty="0">
                <a:highlight>
                  <a:srgbClr val="FFFF00"/>
                </a:highlight>
              </a:rPr>
              <a:t>created the Nebraska Board of Public Roads Classifications and Standards (</a:t>
            </a:r>
            <a:r>
              <a:rPr lang="en-US" b="1" baseline="0" dirty="0">
                <a:highlight>
                  <a:srgbClr val="FFFF00"/>
                </a:highlight>
              </a:rPr>
              <a:t>NBCS</a:t>
            </a:r>
            <a:r>
              <a:rPr lang="en-US" baseline="0" dirty="0">
                <a:highlight>
                  <a:srgbClr val="FFFF00"/>
                </a:highlight>
              </a:rPr>
              <a:t>) [39-2106], </a:t>
            </a:r>
          </a:p>
          <a:p>
            <a:pPr marL="228600" indent="-228600">
              <a:buFont typeface="+mj-lt"/>
              <a:buAutoNum type="arabicPeriod"/>
            </a:pPr>
            <a:r>
              <a:rPr lang="en-US" baseline="0" dirty="0">
                <a:highlight>
                  <a:srgbClr val="FFFF00"/>
                </a:highlight>
              </a:rPr>
              <a:t>requires the NBCS to develop </a:t>
            </a:r>
            <a:r>
              <a:rPr lang="en-US" b="1" baseline="0" dirty="0">
                <a:highlight>
                  <a:srgbClr val="FFFF00"/>
                </a:highlight>
              </a:rPr>
              <a:t>specific criteria </a:t>
            </a:r>
            <a:r>
              <a:rPr lang="en-US" baseline="0" dirty="0">
                <a:highlight>
                  <a:srgbClr val="FFFF00"/>
                </a:highlight>
              </a:rPr>
              <a:t>for each functional classification [39-2109], </a:t>
            </a:r>
          </a:p>
          <a:p>
            <a:pPr marL="228600" indent="-228600">
              <a:buFont typeface="+mj-lt"/>
              <a:buAutoNum type="arabicPeriod"/>
            </a:pPr>
            <a:r>
              <a:rPr lang="en-US" baseline="0" dirty="0">
                <a:highlight>
                  <a:srgbClr val="FFFF00"/>
                </a:highlight>
              </a:rPr>
              <a:t>requires the NDOT to </a:t>
            </a:r>
            <a:r>
              <a:rPr lang="en-US" b="1" baseline="0" dirty="0">
                <a:highlight>
                  <a:srgbClr val="FFFF00"/>
                </a:highlight>
              </a:rPr>
              <a:t>assign a functional classification to each segment </a:t>
            </a:r>
            <a:r>
              <a:rPr lang="en-US" baseline="0" dirty="0">
                <a:highlight>
                  <a:srgbClr val="FFFF00"/>
                </a:highlight>
              </a:rPr>
              <a:t>of highway, road or street [39-2110], </a:t>
            </a:r>
          </a:p>
          <a:p>
            <a:pPr marL="228600" indent="-228600">
              <a:buFont typeface="+mj-lt"/>
              <a:buAutoNum type="arabicPeriod"/>
            </a:pPr>
            <a:r>
              <a:rPr lang="en-US" baseline="0" dirty="0">
                <a:highlight>
                  <a:srgbClr val="FFFF00"/>
                </a:highlight>
              </a:rPr>
              <a:t>requires the NBCS to develop </a:t>
            </a:r>
            <a:r>
              <a:rPr lang="en-US" b="1" baseline="0" dirty="0">
                <a:highlight>
                  <a:srgbClr val="FFFF00"/>
                </a:highlight>
              </a:rPr>
              <a:t>minimum standards </a:t>
            </a:r>
            <a:r>
              <a:rPr lang="en-US" baseline="0" dirty="0">
                <a:highlight>
                  <a:srgbClr val="FFFF00"/>
                </a:highlight>
              </a:rPr>
              <a:t>of design, construction and maintenance for each functional classification [39-2113]</a:t>
            </a:r>
            <a:endParaRPr lang="en-US" i="1" baseline="0" dirty="0">
              <a:highlight>
                <a:srgbClr val="FFFF00"/>
              </a:highlight>
            </a:endParaRPr>
          </a:p>
          <a:p>
            <a:pPr marL="228600" indent="-228600">
              <a:buFont typeface="+mj-lt"/>
              <a:buAutoNum type="arabicPeriod"/>
            </a:pPr>
            <a:r>
              <a:rPr lang="en-US" baseline="0" dirty="0"/>
              <a:t>encourages counties and municipalities to </a:t>
            </a:r>
            <a:r>
              <a:rPr lang="en-US" b="1" baseline="0" dirty="0"/>
              <a:t>cooperate</a:t>
            </a:r>
            <a:r>
              <a:rPr lang="en-US" baseline="0" dirty="0"/>
              <a:t> to gain efficiencies and lower costs [39-2114], </a:t>
            </a:r>
          </a:p>
          <a:p>
            <a:pPr marL="228600" indent="-228600">
              <a:buFont typeface="+mj-lt"/>
              <a:buAutoNum type="arabicPeriod"/>
            </a:pPr>
            <a:r>
              <a:rPr lang="en-US" baseline="0" dirty="0"/>
              <a:t>requires the NDOT, counties and municipalities to develop, each year, a </a:t>
            </a:r>
            <a:r>
              <a:rPr lang="en-US" b="1" baseline="0" dirty="0"/>
              <a:t>One- and Six-Year plan or program </a:t>
            </a:r>
            <a:r>
              <a:rPr lang="en-US" baseline="0" dirty="0"/>
              <a:t>of highway, road and street improvements [39-2115 thru 39-2119.01],</a:t>
            </a:r>
          </a:p>
          <a:p>
            <a:pPr marL="228600" indent="-228600">
              <a:buFont typeface="+mj-lt"/>
              <a:buAutoNum type="arabicPeriod"/>
            </a:pPr>
            <a:r>
              <a:rPr lang="en-US" strike="sngStrike" baseline="0" dirty="0"/>
              <a:t>requires NDOT, counties and municipalities to </a:t>
            </a:r>
            <a:r>
              <a:rPr lang="en-US" b="1" strike="sngStrike" baseline="0" dirty="0"/>
              <a:t>annually</a:t>
            </a:r>
            <a:r>
              <a:rPr lang="en-US" strike="sngStrike" baseline="0" dirty="0"/>
              <a:t> </a:t>
            </a:r>
            <a:r>
              <a:rPr lang="en-US" b="1" strike="sngStrike" baseline="0" dirty="0"/>
              <a:t>report</a:t>
            </a:r>
            <a:r>
              <a:rPr lang="en-US" strike="sngStrike" baseline="0" dirty="0"/>
              <a:t> expenditures, revenues, inventory of supplies and equipment, and costs of operating equipment, to the NBCS [39-2120],</a:t>
            </a:r>
          </a:p>
          <a:p>
            <a:pPr marL="228600" indent="-228600">
              <a:buFont typeface="+mj-lt"/>
              <a:buAutoNum type="arabicPeriod"/>
            </a:pPr>
            <a:r>
              <a:rPr lang="en-US" baseline="0" dirty="0"/>
              <a:t>and allows the NBCS the right to make </a:t>
            </a:r>
            <a:r>
              <a:rPr lang="en-US" b="1" baseline="0" dirty="0"/>
              <a:t>random checks of construction projects </a:t>
            </a:r>
            <a:r>
              <a:rPr lang="en-US" baseline="0" dirty="0"/>
              <a:t>(39-2122]. </a:t>
            </a:r>
          </a:p>
          <a:p>
            <a:endParaRPr lang="en-US" baseline="0" dirty="0"/>
          </a:p>
          <a:p>
            <a:r>
              <a:rPr lang="en-US" baseline="0" dirty="0"/>
              <a:t>In 39-2125, statute 13-914 is referenced along with 39-2101 thru 39-2105.  </a:t>
            </a:r>
          </a:p>
          <a:p>
            <a:r>
              <a:rPr lang="en-US" b="1" dirty="0"/>
              <a:t>13-914. </a:t>
            </a:r>
          </a:p>
          <a:p>
            <a:r>
              <a:rPr lang="en-US" b="1" dirty="0"/>
              <a:t>Defective bridge or highway; compliance with standards; effect.</a:t>
            </a:r>
          </a:p>
          <a:p>
            <a:r>
              <a:rPr lang="en-US" dirty="0"/>
              <a:t>For purposes of sections </a:t>
            </a:r>
            <a:r>
              <a:rPr lang="en-US" dirty="0">
                <a:hlinkClick r:id="rId3"/>
              </a:rPr>
              <a:t>13-912</a:t>
            </a:r>
            <a:r>
              <a:rPr lang="en-US" dirty="0"/>
              <a:t> and </a:t>
            </a:r>
            <a:r>
              <a:rPr lang="en-US" dirty="0">
                <a:hlinkClick r:id="rId4"/>
              </a:rPr>
              <a:t>13-913</a:t>
            </a:r>
            <a:r>
              <a:rPr lang="en-US" dirty="0"/>
              <a:t>, no minimum maintenance road or highway shall be deemed to be in want of repair or insufficient if it complies with the standards and level of minimum maintenance developed pursuant to section </a:t>
            </a:r>
            <a:r>
              <a:rPr lang="en-US" dirty="0">
                <a:hlinkClick r:id="rId5"/>
              </a:rPr>
              <a:t>39-2113</a:t>
            </a:r>
            <a:r>
              <a:rPr lang="en-US" dirty="0"/>
              <a:t>.</a:t>
            </a:r>
          </a:p>
          <a:p>
            <a:r>
              <a:rPr lang="en-US" b="1" dirty="0"/>
              <a:t>Source</a:t>
            </a:r>
          </a:p>
          <a:p>
            <a:r>
              <a:rPr lang="en-US" dirty="0"/>
              <a:t>Laws 1983, LB 10, § 7; </a:t>
            </a:r>
          </a:p>
          <a:p>
            <a:r>
              <a:rPr lang="en-US" dirty="0"/>
              <a:t>R.S.1943, (1983), § 23-2411.01.</a:t>
            </a:r>
          </a:p>
          <a:p>
            <a:endParaRPr lang="en-US" baseline="0" dirty="0"/>
          </a:p>
          <a:p>
            <a:endParaRPr lang="en-US" baseline="0" dirty="0"/>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56DD4794-76E5-4795-95DA-389BBC47F755}" type="slidenum">
              <a:rPr lang="en-US" smtClean="0"/>
              <a:t>4</a:t>
            </a:fld>
            <a:endParaRPr lang="en-US"/>
          </a:p>
        </p:txBody>
      </p:sp>
    </p:spTree>
    <p:extLst>
      <p:ext uri="{BB962C8B-B14F-4D97-AF65-F5344CB8AC3E}">
        <p14:creationId xmlns:p14="http://schemas.microsoft.com/office/powerpoint/2010/main" val="103578977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normAutofit fontScale="40000" lnSpcReduction="20000"/>
          </a:bodyPr>
          <a:lstStyle/>
          <a:p>
            <a:pPr defTabSz="931774">
              <a:lnSpc>
                <a:spcPct val="90000"/>
              </a:lnSpc>
              <a:spcBef>
                <a:spcPct val="20000"/>
              </a:spcBef>
              <a:defRPr/>
            </a:pPr>
            <a:endParaRPr lang="en-US" sz="2000" b="1" dirty="0">
              <a:latin typeface="Arial"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i="1" dirty="0"/>
              <a:t>8/1/2019 Updated to reflect changes per LB82 (2019).  This slide added from 2/4/2019 version of 309a_LTAP Course Day 3_Funding, Slide 18.  </a:t>
            </a:r>
          </a:p>
          <a:p>
            <a:pPr defTabSz="931774">
              <a:lnSpc>
                <a:spcPct val="90000"/>
              </a:lnSpc>
              <a:spcBef>
                <a:spcPct val="20000"/>
              </a:spcBef>
              <a:defRPr/>
            </a:pPr>
            <a:endParaRPr lang="en-US" sz="2000" b="1" dirty="0">
              <a:latin typeface="Arial" pitchFamily="34" charset="0"/>
              <a:cs typeface="Arial" pitchFamily="34" charset="0"/>
            </a:endParaRPr>
          </a:p>
          <a:p>
            <a:pPr defTabSz="931774">
              <a:lnSpc>
                <a:spcPct val="90000"/>
              </a:lnSpc>
              <a:spcBef>
                <a:spcPct val="20000"/>
              </a:spcBef>
              <a:defRPr/>
            </a:pPr>
            <a:r>
              <a:rPr lang="en-US" sz="2000" b="0" i="1" dirty="0">
                <a:latin typeface="Arial" pitchFamily="34" charset="0"/>
                <a:cs typeface="Arial" pitchFamily="34" charset="0"/>
              </a:rPr>
              <a:t>½ goes to counties and ½ goes to municipalities.  </a:t>
            </a:r>
          </a:p>
          <a:p>
            <a:pPr defTabSz="931774">
              <a:lnSpc>
                <a:spcPct val="90000"/>
              </a:lnSpc>
              <a:spcBef>
                <a:spcPct val="20000"/>
              </a:spcBef>
              <a:defRPr/>
            </a:pPr>
            <a:endParaRPr lang="en-US" sz="2000" b="0" i="1" dirty="0">
              <a:latin typeface="Arial" pitchFamily="34" charset="0"/>
              <a:cs typeface="Arial" pitchFamily="34" charset="0"/>
            </a:endParaRPr>
          </a:p>
          <a:p>
            <a:pPr defTabSz="931774">
              <a:lnSpc>
                <a:spcPct val="90000"/>
              </a:lnSpc>
              <a:spcBef>
                <a:spcPct val="20000"/>
              </a:spcBef>
              <a:defRPr/>
            </a:pPr>
            <a:r>
              <a:rPr lang="en-US" sz="2000" b="0" i="1" dirty="0">
                <a:latin typeface="Arial" pitchFamily="34" charset="0"/>
                <a:cs typeface="Arial" pitchFamily="34" charset="0"/>
              </a:rPr>
              <a:t>The NDOT </a:t>
            </a:r>
            <a:r>
              <a:rPr lang="en-US" sz="2000" b="1" i="1" dirty="0">
                <a:latin typeface="Arial" pitchFamily="34" charset="0"/>
                <a:cs typeface="Arial" pitchFamily="34" charset="0"/>
              </a:rPr>
              <a:t>calculates</a:t>
            </a:r>
            <a:r>
              <a:rPr lang="en-US" sz="2000" b="0" i="1" dirty="0">
                <a:latin typeface="Arial" pitchFamily="34" charset="0"/>
                <a:cs typeface="Arial" pitchFamily="34" charset="0"/>
              </a:rPr>
              <a:t> the amounts that go to each political jurisdiction, and the State Treasurer </a:t>
            </a:r>
            <a:r>
              <a:rPr lang="en-US" sz="2000" b="1" i="1" dirty="0">
                <a:latin typeface="Arial" pitchFamily="34" charset="0"/>
                <a:cs typeface="Arial" pitchFamily="34" charset="0"/>
              </a:rPr>
              <a:t>distributes</a:t>
            </a:r>
            <a:r>
              <a:rPr lang="en-US" sz="2000" b="0" i="1" dirty="0">
                <a:latin typeface="Arial" pitchFamily="34" charset="0"/>
                <a:cs typeface="Arial" pitchFamily="34" charset="0"/>
              </a:rPr>
              <a:t> the money monthly.  </a:t>
            </a:r>
          </a:p>
          <a:p>
            <a:pPr defTabSz="931774">
              <a:lnSpc>
                <a:spcPct val="90000"/>
              </a:lnSpc>
              <a:spcBef>
                <a:spcPct val="20000"/>
              </a:spcBef>
              <a:defRPr/>
            </a:pPr>
            <a:endParaRPr lang="en-US" sz="2000" b="1" dirty="0">
              <a:latin typeface="Arial" pitchFamily="34" charset="0"/>
              <a:cs typeface="Arial" pitchFamily="34" charset="0"/>
            </a:endParaRPr>
          </a:p>
          <a:p>
            <a:pPr defTabSz="931774">
              <a:lnSpc>
                <a:spcPct val="90000"/>
              </a:lnSpc>
              <a:spcBef>
                <a:spcPct val="20000"/>
              </a:spcBef>
              <a:defRPr/>
            </a:pPr>
            <a:endParaRPr lang="en-US" sz="2000" b="1" dirty="0">
              <a:latin typeface="Arial" pitchFamily="34" charset="0"/>
              <a:cs typeface="Arial" pitchFamily="34" charset="0"/>
            </a:endParaRPr>
          </a:p>
          <a:p>
            <a:pPr defTabSz="931774">
              <a:lnSpc>
                <a:spcPct val="90000"/>
              </a:lnSpc>
              <a:spcBef>
                <a:spcPct val="20000"/>
              </a:spcBef>
              <a:defRPr/>
            </a:pPr>
            <a:r>
              <a:rPr lang="en-US" sz="2000" b="0" u="sng" dirty="0">
                <a:latin typeface="Arial" pitchFamily="34" charset="0"/>
                <a:cs typeface="Arial" pitchFamily="34" charset="0"/>
              </a:rPr>
              <a:t>NOT FOR AUDIO</a:t>
            </a:r>
          </a:p>
          <a:p>
            <a:pPr defTabSz="931774">
              <a:lnSpc>
                <a:spcPct val="90000"/>
              </a:lnSpc>
              <a:spcBef>
                <a:spcPct val="20000"/>
              </a:spcBef>
              <a:defRPr/>
            </a:pPr>
            <a:endParaRPr lang="en-US" sz="2000" b="1" dirty="0">
              <a:latin typeface="Arial" pitchFamily="34" charset="0"/>
              <a:cs typeface="Arial" pitchFamily="34" charset="0"/>
            </a:endParaRPr>
          </a:p>
          <a:p>
            <a:pPr defTabSz="931774">
              <a:lnSpc>
                <a:spcPct val="90000"/>
              </a:lnSpc>
              <a:spcBef>
                <a:spcPct val="20000"/>
              </a:spcBef>
              <a:defRPr/>
            </a:pPr>
            <a:r>
              <a:rPr lang="en-US" sz="2000" b="1" dirty="0">
                <a:latin typeface="Arial" pitchFamily="34" charset="0"/>
                <a:cs typeface="Arial" pitchFamily="34" charset="0"/>
              </a:rPr>
              <a:t>Section 66-4,148.  Highway Allocation Fund; distribution of funds.</a:t>
            </a:r>
            <a:r>
              <a:rPr lang="en-US" sz="2000" dirty="0">
                <a:latin typeface="Arial" pitchFamily="34" charset="0"/>
                <a:cs typeface="Arial" pitchFamily="34" charset="0"/>
              </a:rPr>
              <a:t>  (1)</a:t>
            </a:r>
            <a:r>
              <a:rPr lang="en-US" sz="2000" i="1" dirty="0">
                <a:latin typeface="Arial" pitchFamily="34" charset="0"/>
                <a:cs typeface="Arial" pitchFamily="34" charset="0"/>
              </a:rPr>
              <a:t> The State Treasurer shall </a:t>
            </a:r>
            <a:r>
              <a:rPr lang="en-US" sz="2000" b="1" i="1" dirty="0">
                <a:latin typeface="Arial" pitchFamily="34" charset="0"/>
                <a:cs typeface="Arial" pitchFamily="34" charset="0"/>
              </a:rPr>
              <a:t>monthly</a:t>
            </a:r>
            <a:r>
              <a:rPr lang="en-US" sz="2000" i="1" dirty="0">
                <a:latin typeface="Arial" pitchFamily="34" charset="0"/>
                <a:cs typeface="Arial" pitchFamily="34" charset="0"/>
              </a:rPr>
              <a:t> distribute the receipts accruing to the Highway Allocation Fund</a:t>
            </a:r>
            <a:r>
              <a:rPr lang="en-US" sz="2000" dirty="0">
                <a:latin typeface="Arial" pitchFamily="34" charset="0"/>
                <a:cs typeface="Arial" pitchFamily="34" charset="0"/>
              </a:rPr>
              <a:t> pursuant to section 66-4,147. </a:t>
            </a:r>
            <a:r>
              <a:rPr lang="en-US" sz="2000" b="1" i="1" dirty="0">
                <a:latin typeface="Arial" pitchFamily="34" charset="0"/>
                <a:cs typeface="Arial" pitchFamily="34" charset="0"/>
              </a:rPr>
              <a:t>One-half</a:t>
            </a:r>
            <a:r>
              <a:rPr lang="en-US" sz="2000" i="1" dirty="0">
                <a:latin typeface="Arial" pitchFamily="34" charset="0"/>
                <a:cs typeface="Arial" pitchFamily="34" charset="0"/>
              </a:rPr>
              <a:t> of such receipts shall be distributed </a:t>
            </a:r>
            <a:r>
              <a:rPr lang="en-US" sz="2000" b="1" i="1" dirty="0">
                <a:latin typeface="Arial" pitchFamily="34" charset="0"/>
                <a:cs typeface="Arial" pitchFamily="34" charset="0"/>
              </a:rPr>
              <a:t>to the various counties</a:t>
            </a:r>
            <a:r>
              <a:rPr lang="en-US" sz="2000" dirty="0">
                <a:latin typeface="Arial" pitchFamily="34" charset="0"/>
                <a:cs typeface="Arial" pitchFamily="34" charset="0"/>
              </a:rPr>
              <a:t> and municipal counties for road purposes and </a:t>
            </a:r>
            <a:r>
              <a:rPr lang="en-US" sz="2000" b="1" i="1" dirty="0">
                <a:latin typeface="Arial" pitchFamily="34" charset="0"/>
                <a:cs typeface="Arial" pitchFamily="34" charset="0"/>
              </a:rPr>
              <a:t>one-half of such receipts shall be distributed to the various municipalities</a:t>
            </a:r>
            <a:r>
              <a:rPr lang="en-US" sz="2000" i="1" dirty="0">
                <a:latin typeface="Arial" pitchFamily="34" charset="0"/>
                <a:cs typeface="Arial" pitchFamily="34" charset="0"/>
              </a:rPr>
              <a:t> </a:t>
            </a:r>
            <a:r>
              <a:rPr lang="en-US" sz="2000" dirty="0">
                <a:latin typeface="Arial" pitchFamily="34" charset="0"/>
                <a:cs typeface="Arial" pitchFamily="34" charset="0"/>
              </a:rPr>
              <a:t>and municipal counties for street purposes.</a:t>
            </a:r>
          </a:p>
          <a:p>
            <a:pPr lvl="0">
              <a:lnSpc>
                <a:spcPct val="90000"/>
              </a:lnSpc>
              <a:spcBef>
                <a:spcPct val="20000"/>
              </a:spcBef>
              <a:defRPr/>
            </a:pPr>
            <a:r>
              <a:rPr lang="en-US" sz="2000" dirty="0">
                <a:latin typeface="Arial" pitchFamily="34" charset="0"/>
                <a:cs typeface="Arial" pitchFamily="34" charset="0"/>
              </a:rPr>
              <a:t>	(2)</a:t>
            </a:r>
            <a:r>
              <a:rPr lang="en-US" sz="2000" i="1" dirty="0">
                <a:latin typeface="Arial" pitchFamily="34" charset="0"/>
                <a:cs typeface="Arial" pitchFamily="34" charset="0"/>
              </a:rPr>
              <a:t> The </a:t>
            </a:r>
            <a:r>
              <a:rPr lang="en-US" sz="2000" b="1" i="1" dirty="0">
                <a:latin typeface="Arial" pitchFamily="34" charset="0"/>
                <a:cs typeface="Arial" pitchFamily="34" charset="0"/>
              </a:rPr>
              <a:t>distribution</a:t>
            </a:r>
            <a:r>
              <a:rPr lang="en-US" sz="2000" i="1" dirty="0">
                <a:latin typeface="Arial" pitchFamily="34" charset="0"/>
                <a:cs typeface="Arial" pitchFamily="34" charset="0"/>
              </a:rPr>
              <a:t> of funds to the respective cities, counties</a:t>
            </a:r>
            <a:r>
              <a:rPr lang="en-US" sz="2000" dirty="0">
                <a:latin typeface="Arial" pitchFamily="34" charset="0"/>
                <a:cs typeface="Arial" pitchFamily="34" charset="0"/>
              </a:rPr>
              <a:t>, and municipal counties under subsection (1) of this section </a:t>
            </a:r>
            <a:r>
              <a:rPr lang="en-US" sz="2000" i="1" dirty="0">
                <a:latin typeface="Arial" pitchFamily="34" charset="0"/>
                <a:cs typeface="Arial" pitchFamily="34" charset="0"/>
              </a:rPr>
              <a:t>shall be based on the provisions of Chapter 39, article 25</a:t>
            </a:r>
            <a:r>
              <a:rPr lang="en-US" sz="2000" dirty="0">
                <a:latin typeface="Arial" pitchFamily="34" charset="0"/>
                <a:cs typeface="Arial" pitchFamily="34" charset="0"/>
              </a:rPr>
              <a:t>. </a:t>
            </a:r>
            <a:r>
              <a:rPr lang="en-US" sz="2000" i="1" dirty="0">
                <a:latin typeface="Arial" pitchFamily="34" charset="0"/>
                <a:cs typeface="Arial" pitchFamily="34" charset="0"/>
              </a:rPr>
              <a:t>(Emphasis added)</a:t>
            </a:r>
            <a:endParaRPr lang="en-US" sz="2000" dirty="0">
              <a:latin typeface="Arial" pitchFamily="34" charset="0"/>
              <a:cs typeface="Arial" pitchFamily="34" charset="0"/>
            </a:endParaRPr>
          </a:p>
          <a:p>
            <a:pPr algn="ctr" defTabSz="931774">
              <a:lnSpc>
                <a:spcPct val="90000"/>
              </a:lnSpc>
              <a:spcBef>
                <a:spcPct val="20000"/>
              </a:spcBef>
              <a:defRPr/>
            </a:pPr>
            <a:endParaRPr lang="en-US" dirty="0">
              <a:solidFill>
                <a:schemeClr val="tx1">
                  <a:tint val="75000"/>
                </a:schemeClr>
              </a:solidFill>
              <a:latin typeface="Arial" pitchFamily="34" charset="0"/>
              <a:cs typeface="Arial" pitchFamily="34" charset="0"/>
            </a:endParaRPr>
          </a:p>
          <a:p>
            <a:pPr marL="465887" lvl="1" algn="ctr" defTabSz="931774">
              <a:lnSpc>
                <a:spcPct val="90000"/>
              </a:lnSpc>
              <a:spcBef>
                <a:spcPct val="20000"/>
              </a:spcBef>
              <a:defRPr/>
            </a:pPr>
            <a:r>
              <a:rPr lang="en-US" sz="2000" b="1" i="1" dirty="0">
                <a:latin typeface="Arial" pitchFamily="34" charset="0"/>
                <a:cs typeface="Arial" pitchFamily="34" charset="0"/>
              </a:rPr>
              <a:t>-- Turn to p. 32, bottom of page --</a:t>
            </a:r>
            <a:endParaRPr lang="en-US" sz="2000" i="1" dirty="0">
              <a:latin typeface="Arial" pitchFamily="34" charset="0"/>
              <a:cs typeface="Arial" pitchFamily="34" charset="0"/>
            </a:endParaRPr>
          </a:p>
          <a:p>
            <a:pPr marL="757066" lvl="1" indent="-291179" defTabSz="931774" fontAlgn="base">
              <a:lnSpc>
                <a:spcPct val="90000"/>
              </a:lnSpc>
              <a:spcBef>
                <a:spcPct val="20000"/>
              </a:spcBef>
              <a:spcAft>
                <a:spcPct val="0"/>
              </a:spcAft>
              <a:buFont typeface="Arial" pitchFamily="34" charset="0"/>
              <a:buChar char="–"/>
              <a:defRPr/>
            </a:pPr>
            <a:r>
              <a:rPr lang="en-US" sz="2000" i="1" dirty="0">
                <a:latin typeface="Arial" pitchFamily="34" charset="0"/>
                <a:cs typeface="Arial" pitchFamily="34" charset="0"/>
              </a:rPr>
              <a:t> Ch. 77, Art 27, Sec. 132</a:t>
            </a:r>
          </a:p>
          <a:p>
            <a:pPr marL="757066" lvl="1" indent="-291179" fontAlgn="base">
              <a:lnSpc>
                <a:spcPct val="90000"/>
              </a:lnSpc>
              <a:spcBef>
                <a:spcPct val="20000"/>
              </a:spcBef>
              <a:spcAft>
                <a:spcPct val="0"/>
              </a:spcAft>
              <a:buFont typeface="Arial" pitchFamily="34" charset="0"/>
              <a:buChar char="–"/>
            </a:pPr>
            <a:r>
              <a:rPr lang="en-US" sz="2000" i="1" dirty="0">
                <a:latin typeface="Arial" pitchFamily="34" charset="0"/>
                <a:cs typeface="Arial" pitchFamily="34" charset="0"/>
              </a:rPr>
              <a:t> </a:t>
            </a:r>
            <a:r>
              <a:rPr lang="en-US" sz="2000" b="1" i="1" dirty="0">
                <a:latin typeface="Arial" pitchFamily="34" charset="0"/>
                <a:cs typeface="Arial" pitchFamily="34" charset="0"/>
              </a:rPr>
              <a:t>Sales &amp; Income Tax Distribution </a:t>
            </a:r>
            <a:r>
              <a:rPr lang="en-US" sz="2000" i="1" dirty="0">
                <a:latin typeface="Arial" pitchFamily="34" charset="0"/>
                <a:cs typeface="Arial" pitchFamily="34" charset="0"/>
              </a:rPr>
              <a:t>(Sales Tax on Motor Vehicles)</a:t>
            </a:r>
          </a:p>
          <a:p>
            <a:pPr marL="465887" lvl="1" fontAlgn="base">
              <a:lnSpc>
                <a:spcPct val="90000"/>
              </a:lnSpc>
              <a:spcBef>
                <a:spcPct val="20000"/>
              </a:spcBef>
              <a:spcAft>
                <a:spcPct val="0"/>
              </a:spcAft>
            </a:pPr>
            <a:endParaRPr lang="en-US" sz="2000" i="1" dirty="0">
              <a:latin typeface="Arial" pitchFamily="34" charset="0"/>
              <a:cs typeface="Arial" pitchFamily="34" charset="0"/>
            </a:endParaRPr>
          </a:p>
          <a:p>
            <a:r>
              <a:rPr lang="en-US" b="1" dirty="0"/>
              <a:t>Section 66-4,148.  Highway Allocation Fund; distribution of funds.</a:t>
            </a:r>
            <a:r>
              <a:rPr lang="en-US" dirty="0"/>
              <a:t>  (1)</a:t>
            </a:r>
            <a:r>
              <a:rPr lang="en-US" i="1" dirty="0"/>
              <a:t> The State Treasurer shall monthly distribute the receipts accruing to the Highway Allocation Fund</a:t>
            </a:r>
            <a:r>
              <a:rPr lang="en-US" dirty="0"/>
              <a:t> pursuant to section 66-4,147. </a:t>
            </a:r>
            <a:r>
              <a:rPr lang="en-US" i="1" dirty="0"/>
              <a:t>One-half of such receipts shall be distributed to the various counties</a:t>
            </a:r>
            <a:r>
              <a:rPr lang="en-US" dirty="0"/>
              <a:t> and municipal counties for road purposes and </a:t>
            </a:r>
            <a:r>
              <a:rPr lang="en-US" i="1" dirty="0"/>
              <a:t>one-half of such receipts shall be distributed to the various municipalities </a:t>
            </a:r>
            <a:r>
              <a:rPr lang="en-US" dirty="0"/>
              <a:t>and municipal counties for street purposes.</a:t>
            </a:r>
            <a:endParaRPr lang="en-US" sz="1800" dirty="0"/>
          </a:p>
          <a:p>
            <a:r>
              <a:rPr lang="en-US" dirty="0"/>
              <a:t>(2)</a:t>
            </a:r>
            <a:r>
              <a:rPr lang="en-US" i="1" dirty="0"/>
              <a:t> The distribution of funds to the respective cities, counties</a:t>
            </a:r>
            <a:r>
              <a:rPr lang="en-US" dirty="0"/>
              <a:t>, and municipal counties under subsection (1) of this section </a:t>
            </a:r>
            <a:r>
              <a:rPr lang="en-US" i="1" dirty="0"/>
              <a:t>shall be based on the provisions of Chapter 39, article 25</a:t>
            </a:r>
            <a:r>
              <a:rPr lang="en-US" dirty="0"/>
              <a:t>.  </a:t>
            </a:r>
            <a:r>
              <a:rPr lang="en-US" i="1" dirty="0"/>
              <a:t>(Emphasis added)</a:t>
            </a:r>
            <a:endParaRPr lang="en-US" sz="1800" dirty="0"/>
          </a:p>
          <a:p>
            <a:r>
              <a:rPr lang="en-US" dirty="0"/>
              <a:t> </a:t>
            </a:r>
            <a:endParaRPr lang="en-US" sz="1800" dirty="0"/>
          </a:p>
          <a:p>
            <a:r>
              <a:rPr lang="en-US" dirty="0"/>
              <a:t>Source:	Laws 1980, LB 722, § 18;  Laws 1986, LB 599, § 20;  R.S.1943, (1990), § 66-480;  Laws 2001, LB 142, § 53</a:t>
            </a:r>
            <a:endParaRPr lang="en-US" sz="2000" dirty="0"/>
          </a:p>
          <a:p>
            <a:pPr marL="465887" lvl="1" fontAlgn="base">
              <a:lnSpc>
                <a:spcPct val="90000"/>
              </a:lnSpc>
              <a:spcBef>
                <a:spcPct val="20000"/>
              </a:spcBef>
              <a:spcAft>
                <a:spcPct val="0"/>
              </a:spcAft>
            </a:pPr>
            <a:endParaRPr lang="en-US" sz="2000" i="1" dirty="0">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4C524DF-ACA2-4030-981D-DD26CF03BBC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325685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normAutofit fontScale="70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8/1/2019 Updated to reflect changes per LB82 (2019).  This slide added from 2/4/2019 version of 309a_LTAP Course Day 3_Funding, Slide 19.  </a:t>
            </a:r>
          </a:p>
          <a:p>
            <a:pPr marL="0" marR="0" lvl="0" indent="0" algn="l" defTabSz="519270" rtl="0" eaLnBrk="1" fontAlgn="auto" latinLnBrk="0" hangingPunct="1">
              <a:lnSpc>
                <a:spcPct val="100000"/>
              </a:lnSpc>
              <a:spcBef>
                <a:spcPct val="20000"/>
              </a:spcBef>
              <a:spcAft>
                <a:spcPts val="0"/>
              </a:spcAft>
              <a:buClrTx/>
              <a:buSzTx/>
              <a:buFontTx/>
              <a:buNone/>
              <a:tabLst/>
              <a:defRPr/>
            </a:pPr>
            <a:endParaRPr lang="en-US" i="1" dirty="0"/>
          </a:p>
          <a:p>
            <a:pPr marL="0" marR="0" lvl="0" indent="0" algn="l" defTabSz="519270" rtl="0" eaLnBrk="1" fontAlgn="auto" latinLnBrk="0" hangingPunct="1">
              <a:lnSpc>
                <a:spcPct val="100000"/>
              </a:lnSpc>
              <a:spcBef>
                <a:spcPct val="20000"/>
              </a:spcBef>
              <a:spcAft>
                <a:spcPts val="0"/>
              </a:spcAft>
              <a:buClrTx/>
              <a:buSzTx/>
              <a:buFontTx/>
              <a:buNone/>
              <a:tabLst/>
              <a:defRPr/>
            </a:pPr>
            <a:r>
              <a:rPr lang="en-US" sz="1200" dirty="0">
                <a:latin typeface="Arial" panose="020B0604020202020204" pitchFamily="34" charset="0"/>
                <a:cs typeface="Arial" panose="020B0604020202020204" pitchFamily="34" charset="0"/>
              </a:rPr>
              <a:t>The NDOT computes County Highway Allocation amounts monthly, using the seven (7) factors shown here: rural and total populations, length of bridges, rural and total motor vehicle registrations, miles of roads (county  and township) and the value of farm products sold.  Each of these factors is weighted 10% or 20% as shown.  </a:t>
            </a:r>
          </a:p>
          <a:p>
            <a:pPr marL="0" marR="0" lvl="0" indent="0" algn="l" defTabSz="519270" rtl="0" eaLnBrk="1" fontAlgn="auto" latinLnBrk="0" hangingPunct="1">
              <a:lnSpc>
                <a:spcPct val="100000"/>
              </a:lnSpc>
              <a:spcBef>
                <a:spcPct val="20000"/>
              </a:spcBef>
              <a:spcAft>
                <a:spcPts val="0"/>
              </a:spcAft>
              <a:buClrTx/>
              <a:buSzTx/>
              <a:buFontTx/>
              <a:buNone/>
              <a:tabLst/>
              <a:defRPr/>
            </a:pPr>
            <a:r>
              <a:rPr lang="en-US" sz="1200" strike="sngStrike" dirty="0">
                <a:latin typeface="Arial" panose="020B0604020202020204" pitchFamily="34" charset="0"/>
                <a:cs typeface="Arial" panose="020B0604020202020204" pitchFamily="34" charset="0"/>
              </a:rPr>
              <a:t>State Treasurer direct deposits amount with County Treasurer monthly</a:t>
            </a:r>
          </a:p>
          <a:p>
            <a:pPr marL="0" marR="0" lvl="0" indent="0" algn="l" defTabSz="519270" rtl="0" eaLnBrk="1" fontAlgn="auto" latinLnBrk="0" hangingPunct="1">
              <a:lnSpc>
                <a:spcPct val="100000"/>
              </a:lnSpc>
              <a:spcBef>
                <a:spcPct val="20000"/>
              </a:spcBef>
              <a:spcAft>
                <a:spcPts val="0"/>
              </a:spcAft>
              <a:buClrTx/>
              <a:buSzTx/>
              <a:buFontTx/>
              <a:buNone/>
              <a:tabLst/>
              <a:defRPr/>
            </a:pPr>
            <a:endParaRPr lang="en-US" sz="1200" dirty="0">
              <a:latin typeface="Arial" panose="020B0604020202020204" pitchFamily="34" charset="0"/>
              <a:cs typeface="Arial" panose="020B0604020202020204" pitchFamily="34" charset="0"/>
            </a:endParaRPr>
          </a:p>
          <a:p>
            <a:pPr marL="0" marR="0" lvl="0" indent="0" algn="l" defTabSz="519270" rtl="0" eaLnBrk="1" fontAlgn="auto" latinLnBrk="0" hangingPunct="1">
              <a:lnSpc>
                <a:spcPct val="100000"/>
              </a:lnSpc>
              <a:spcBef>
                <a:spcPct val="20000"/>
              </a:spcBef>
              <a:spcAft>
                <a:spcPts val="0"/>
              </a:spcAft>
              <a:buClrTx/>
              <a:buSzTx/>
              <a:buFontTx/>
              <a:buNone/>
              <a:tabLst/>
              <a:defRPr/>
            </a:pPr>
            <a:endParaRPr lang="en-US" i="1" dirty="0"/>
          </a:p>
          <a:p>
            <a:pPr defTabSz="519270">
              <a:spcBef>
                <a:spcPct val="20000"/>
              </a:spcBef>
              <a:defRPr/>
            </a:pPr>
            <a:r>
              <a:rPr lang="en-US" i="0" u="sng" dirty="0">
                <a:latin typeface="Arial" pitchFamily="34" charset="0"/>
                <a:cs typeface="Arial" pitchFamily="34" charset="0"/>
              </a:rPr>
              <a:t>NOT FOR AUDIO</a:t>
            </a:r>
          </a:p>
          <a:p>
            <a:pPr defTabSz="519270">
              <a:spcBef>
                <a:spcPct val="20000"/>
              </a:spcBef>
              <a:defRPr/>
            </a:pPr>
            <a:endParaRPr lang="en-US" i="1" dirty="0">
              <a:latin typeface="Arial" pitchFamily="34" charset="0"/>
              <a:cs typeface="Arial" pitchFamily="34" charset="0"/>
            </a:endParaRPr>
          </a:p>
          <a:p>
            <a:r>
              <a:rPr lang="en-US" b="1" dirty="0"/>
              <a:t>Section 39-2507.  Allocation of funds for road purposes; factors used.</a:t>
            </a:r>
            <a:r>
              <a:rPr lang="en-US" dirty="0"/>
              <a:t>  The following </a:t>
            </a:r>
            <a:r>
              <a:rPr lang="en-US" i="1" dirty="0"/>
              <a:t>factors and weights shall be used in determining the amount to be allocated to each of the counties</a:t>
            </a:r>
            <a:r>
              <a:rPr lang="en-US" dirty="0"/>
              <a:t> or municipal counties for road purposes each year:</a:t>
            </a:r>
          </a:p>
          <a:p>
            <a:r>
              <a:rPr lang="en-US" dirty="0"/>
              <a:t>(1)</a:t>
            </a:r>
            <a:r>
              <a:rPr lang="en-US" i="1" dirty="0"/>
              <a:t> Rural population of each county</a:t>
            </a:r>
            <a:r>
              <a:rPr lang="en-US" dirty="0"/>
              <a:t> or municipal county, </a:t>
            </a:r>
            <a:r>
              <a:rPr lang="en-US" i="1" dirty="0"/>
              <a:t>as determined by the most recent federal census, twenty percent;</a:t>
            </a:r>
            <a:endParaRPr lang="en-US" dirty="0"/>
          </a:p>
          <a:p>
            <a:r>
              <a:rPr lang="en-US" dirty="0"/>
              <a:t>(2)</a:t>
            </a:r>
            <a:r>
              <a:rPr lang="en-US" i="1" dirty="0"/>
              <a:t> Total population of each county</a:t>
            </a:r>
            <a:r>
              <a:rPr lang="en-US" dirty="0"/>
              <a:t> or municipal county, </a:t>
            </a:r>
            <a:r>
              <a:rPr lang="en-US" i="1" dirty="0"/>
              <a:t>as determined by the most recent federal census, ten percent;</a:t>
            </a:r>
            <a:endParaRPr lang="en-US" dirty="0"/>
          </a:p>
          <a:p>
            <a:r>
              <a:rPr lang="en-US" dirty="0"/>
              <a:t>(3)</a:t>
            </a:r>
            <a:r>
              <a:rPr lang="en-US" i="1" dirty="0"/>
              <a:t> Lineal feet of bridges</a:t>
            </a:r>
            <a:r>
              <a:rPr lang="en-US" dirty="0"/>
              <a:t> twenty feet or more in length and all overpasses in each county or municipal county, as determined by the most recent inventory available within the Department of Transportation, </a:t>
            </a:r>
            <a:r>
              <a:rPr lang="en-US" i="1" dirty="0"/>
              <a:t>ten percent</a:t>
            </a:r>
            <a:r>
              <a:rPr lang="en-US" dirty="0"/>
              <a:t>, and for purposes of this subdivision a bridge or overpass located partly in one county or municipal county and partly in another shall be considered as being located one-half in each county or municipal county;</a:t>
            </a:r>
          </a:p>
          <a:p>
            <a:r>
              <a:rPr lang="en-US" dirty="0"/>
              <a:t>(4)</a:t>
            </a:r>
            <a:r>
              <a:rPr lang="en-US" i="1" dirty="0"/>
              <a:t> Total motor vehicle registrations</a:t>
            </a:r>
            <a:r>
              <a:rPr lang="en-US" dirty="0"/>
              <a:t>, other than prorated commercial vehicles, </a:t>
            </a:r>
            <a:r>
              <a:rPr lang="en-US" i="1" dirty="0"/>
              <a:t>in the rural areas of each county </a:t>
            </a:r>
            <a:r>
              <a:rPr lang="en-US" dirty="0"/>
              <a:t>or municipal county, </a:t>
            </a:r>
            <a:r>
              <a:rPr lang="en-US" i="1" dirty="0"/>
              <a:t>as determined</a:t>
            </a:r>
            <a:r>
              <a:rPr lang="en-US" dirty="0"/>
              <a:t> from the most recent information available </a:t>
            </a:r>
            <a:r>
              <a:rPr lang="en-US" i="1" dirty="0"/>
              <a:t>from the Department of Motor Vehicles, twenty percent</a:t>
            </a:r>
            <a:r>
              <a:rPr lang="en-US" dirty="0"/>
              <a:t>;</a:t>
            </a:r>
          </a:p>
          <a:p>
            <a:r>
              <a:rPr lang="en-US" dirty="0"/>
              <a:t>(5)</a:t>
            </a:r>
            <a:r>
              <a:rPr lang="en-US" i="1" dirty="0"/>
              <a:t> Total motor vehicle registrations</a:t>
            </a:r>
            <a:r>
              <a:rPr lang="en-US" dirty="0"/>
              <a:t>, other than prorated commercial vehicles, </a:t>
            </a:r>
            <a:r>
              <a:rPr lang="en-US" i="1" dirty="0"/>
              <a:t>in each county </a:t>
            </a:r>
            <a:r>
              <a:rPr lang="en-US" dirty="0"/>
              <a:t>or municipal county </a:t>
            </a:r>
            <a:r>
              <a:rPr lang="en-US" i="1" dirty="0"/>
              <a:t>as determined</a:t>
            </a:r>
            <a:r>
              <a:rPr lang="en-US" dirty="0"/>
              <a:t> from the most recent information available </a:t>
            </a:r>
            <a:r>
              <a:rPr lang="en-US" i="1" dirty="0"/>
              <a:t>from the Department of Motor Vehicles, ten percent;</a:t>
            </a:r>
            <a:endParaRPr lang="en-US" dirty="0"/>
          </a:p>
          <a:p>
            <a:r>
              <a:rPr lang="en-US" dirty="0"/>
              <a:t>(6)</a:t>
            </a:r>
            <a:r>
              <a:rPr lang="en-US" i="1" dirty="0"/>
              <a:t> Total miles of county</a:t>
            </a:r>
            <a:r>
              <a:rPr lang="en-US" dirty="0"/>
              <a:t> or municipal county and township </a:t>
            </a:r>
            <a:r>
              <a:rPr lang="en-US" i="1" dirty="0"/>
              <a:t>roads</a:t>
            </a:r>
            <a:r>
              <a:rPr lang="en-US" dirty="0"/>
              <a:t> within each county or municipal county, </a:t>
            </a:r>
            <a:r>
              <a:rPr lang="en-US" i="1" dirty="0"/>
              <a:t>as determined by the most recent inventory </a:t>
            </a:r>
            <a:r>
              <a:rPr lang="en-US" dirty="0"/>
              <a:t>available within the </a:t>
            </a:r>
            <a:r>
              <a:rPr lang="en-US" i="1" dirty="0"/>
              <a:t>Department of Transportation, twenty percent; </a:t>
            </a:r>
            <a:r>
              <a:rPr lang="en-US" dirty="0"/>
              <a:t>and</a:t>
            </a:r>
          </a:p>
          <a:p>
            <a:r>
              <a:rPr lang="en-US" dirty="0"/>
              <a:t>(7)</a:t>
            </a:r>
            <a:r>
              <a:rPr lang="en-US" i="1" dirty="0"/>
              <a:t> Value of farm products sold from each county</a:t>
            </a:r>
            <a:r>
              <a:rPr lang="en-US" dirty="0"/>
              <a:t> or municipal county, </a:t>
            </a:r>
            <a:r>
              <a:rPr lang="en-US" i="1" dirty="0"/>
              <a:t>as determined from the most recent federal Census of Agriculture, ten percent.  (Emphasis added)</a:t>
            </a:r>
            <a:endParaRPr lang="en-US" dirty="0"/>
          </a:p>
          <a:p>
            <a:r>
              <a:rPr lang="en-US" dirty="0"/>
              <a:t> </a:t>
            </a:r>
          </a:p>
          <a:p>
            <a:r>
              <a:rPr lang="en-US" dirty="0"/>
              <a:t>Source:		Laws 1969, c. 315, § 7, p. 1135;  Laws 2001, LB 142, § 42</a:t>
            </a:r>
          </a:p>
          <a:p>
            <a:pPr defTabSz="519270">
              <a:spcBef>
                <a:spcPct val="20000"/>
              </a:spcBef>
              <a:defRPr/>
            </a:pPr>
            <a:endParaRPr lang="en-US" dirty="0">
              <a:latin typeface="Arial" pitchFamily="34" charset="0"/>
              <a:cs typeface="Arial" pitchFamily="34" charset="0"/>
            </a:endParaRPr>
          </a:p>
          <a:p>
            <a:pPr defTabSz="519270">
              <a:lnSpc>
                <a:spcPct val="90000"/>
              </a:lnSpc>
              <a:spcBef>
                <a:spcPct val="20000"/>
              </a:spcBef>
              <a:tabLst>
                <a:tab pos="519270" algn="l"/>
              </a:tabLst>
              <a:defRPr/>
            </a:pPr>
            <a:endParaRPr lang="en-US" dirty="0">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4C524DF-ACA2-4030-981D-DD26CF03BBC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381655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8/1/2019 Updated to reflect changes per LB82 (2019).  This slide added from 2/4/2019 version of 309a_LTAP Course Day 3_Funding, Slide 26.  </a:t>
            </a:r>
          </a:p>
          <a:p>
            <a:pPr defTabSz="642213">
              <a:spcBef>
                <a:spcPct val="20000"/>
              </a:spcBef>
              <a:defRPr/>
            </a:pPr>
            <a:endParaRPr lang="en-US" b="1" dirty="0">
              <a:latin typeface="Arial" pitchFamily="34" charset="0"/>
              <a:cs typeface="Arial" pitchFamily="34" charset="0"/>
            </a:endParaRPr>
          </a:p>
          <a:p>
            <a:pPr marL="0" marR="0" lvl="0" indent="0" algn="l" defTabSz="642213" rtl="0" eaLnBrk="1" fontAlgn="auto" latinLnBrk="0" hangingPunct="1">
              <a:lnSpc>
                <a:spcPct val="100000"/>
              </a:lnSpc>
              <a:spcBef>
                <a:spcPct val="20000"/>
              </a:spcBef>
              <a:spcAft>
                <a:spcPts val="0"/>
              </a:spcAft>
              <a:buClrTx/>
              <a:buSzTx/>
              <a:buFontTx/>
              <a:buNone/>
              <a:tabLst/>
              <a:defRPr/>
            </a:pPr>
            <a:r>
              <a:rPr lang="en-US" sz="1200" dirty="0">
                <a:latin typeface="Arial" panose="020B0604020202020204" pitchFamily="34" charset="0"/>
                <a:cs typeface="Arial" panose="020B0604020202020204" pitchFamily="34" charset="0"/>
              </a:rPr>
              <a:t>The NDOT computes Municipality Highway Allocation amounts monthly, using the three (3) factors shown here: </a:t>
            </a:r>
          </a:p>
          <a:p>
            <a:pPr marL="0" marR="0" lvl="0" indent="0" algn="l" defTabSz="642213" rtl="0" eaLnBrk="1" fontAlgn="auto" latinLnBrk="0" hangingPunct="1">
              <a:lnSpc>
                <a:spcPct val="100000"/>
              </a:lnSpc>
              <a:spcBef>
                <a:spcPct val="20000"/>
              </a:spcBef>
              <a:spcAft>
                <a:spcPts val="0"/>
              </a:spcAft>
              <a:buClrTx/>
              <a:buSzTx/>
              <a:buFontTx/>
              <a:buNone/>
              <a:tabLst/>
              <a:defRPr/>
            </a:pPr>
            <a:endParaRPr lang="en-US" sz="1200" dirty="0">
              <a:latin typeface="Arial" panose="020B0604020202020204" pitchFamily="34" charset="0"/>
              <a:cs typeface="Arial" panose="020B0604020202020204" pitchFamily="34" charset="0"/>
            </a:endParaRPr>
          </a:p>
          <a:p>
            <a:pPr marL="0" marR="0" lvl="0" indent="0" algn="l" defTabSz="642213" rtl="0" eaLnBrk="1" fontAlgn="auto" latinLnBrk="0" hangingPunct="1">
              <a:lnSpc>
                <a:spcPct val="100000"/>
              </a:lnSpc>
              <a:spcBef>
                <a:spcPct val="20000"/>
              </a:spcBef>
              <a:spcAft>
                <a:spcPts val="0"/>
              </a:spcAft>
              <a:buClrTx/>
              <a:buSzTx/>
              <a:buFontTx/>
              <a:buNone/>
              <a:tabLst/>
              <a:defRPr/>
            </a:pPr>
            <a:r>
              <a:rPr lang="en-US" sz="1200" dirty="0">
                <a:latin typeface="Arial" panose="020B0604020202020204" pitchFamily="34" charset="0"/>
                <a:cs typeface="Arial" panose="020B0604020202020204" pitchFamily="34" charset="0"/>
              </a:rPr>
              <a:t>total population of the municipality, total motor vehicle registrations within the municipality, and the total number of lane-miles of streets within the jurisdiction.  </a:t>
            </a:r>
          </a:p>
          <a:p>
            <a:pPr marL="0" marR="0" lvl="0" indent="0" algn="l" defTabSz="642213" rtl="0" eaLnBrk="1" fontAlgn="auto" latinLnBrk="0" hangingPunct="1">
              <a:lnSpc>
                <a:spcPct val="100000"/>
              </a:lnSpc>
              <a:spcBef>
                <a:spcPct val="20000"/>
              </a:spcBef>
              <a:spcAft>
                <a:spcPts val="0"/>
              </a:spcAft>
              <a:buClrTx/>
              <a:buSzTx/>
              <a:buFontTx/>
              <a:buNone/>
              <a:tabLst/>
              <a:defRPr/>
            </a:pPr>
            <a:endParaRPr lang="en-US" sz="1200" dirty="0">
              <a:latin typeface="Arial" panose="020B0604020202020204" pitchFamily="34" charset="0"/>
              <a:cs typeface="Arial" panose="020B0604020202020204" pitchFamily="34" charset="0"/>
            </a:endParaRPr>
          </a:p>
          <a:p>
            <a:pPr marL="0" marR="0" lvl="0" indent="0" algn="l" defTabSz="642213" rtl="0" eaLnBrk="1" fontAlgn="auto" latinLnBrk="0" hangingPunct="1">
              <a:lnSpc>
                <a:spcPct val="100000"/>
              </a:lnSpc>
              <a:spcBef>
                <a:spcPct val="20000"/>
              </a:spcBef>
              <a:spcAft>
                <a:spcPts val="0"/>
              </a:spcAft>
              <a:buClrTx/>
              <a:buSzTx/>
              <a:buFontTx/>
              <a:buNone/>
              <a:tabLst/>
              <a:defRPr/>
            </a:pPr>
            <a:r>
              <a:rPr lang="en-US" sz="1200" dirty="0">
                <a:latin typeface="Arial" panose="020B0604020202020204" pitchFamily="34" charset="0"/>
                <a:cs typeface="Arial" panose="020B0604020202020204" pitchFamily="34" charset="0"/>
              </a:rPr>
              <a:t>Each of these factors is weighted as shown, with the total population weighing the most at 50%.  </a:t>
            </a:r>
          </a:p>
          <a:p>
            <a:pPr marL="0" marR="0" lvl="0" indent="0" algn="l" defTabSz="642213" rtl="0" eaLnBrk="1" fontAlgn="auto" latinLnBrk="0" hangingPunct="1">
              <a:lnSpc>
                <a:spcPct val="100000"/>
              </a:lnSpc>
              <a:spcBef>
                <a:spcPct val="20000"/>
              </a:spcBef>
              <a:spcAft>
                <a:spcPts val="0"/>
              </a:spcAft>
              <a:buClrTx/>
              <a:buSzTx/>
              <a:buFontTx/>
              <a:buNone/>
              <a:tabLst/>
              <a:defRPr/>
            </a:pPr>
            <a:endParaRPr lang="en-US" sz="1200" dirty="0">
              <a:latin typeface="Arial" panose="020B0604020202020204" pitchFamily="34" charset="0"/>
              <a:cs typeface="Arial" panose="020B0604020202020204" pitchFamily="34" charset="0"/>
            </a:endParaRPr>
          </a:p>
          <a:p>
            <a:pPr marL="0" marR="0" lvl="0" indent="0" algn="l" defTabSz="642213" rtl="0" eaLnBrk="1" fontAlgn="auto" latinLnBrk="0" hangingPunct="1">
              <a:lnSpc>
                <a:spcPct val="100000"/>
              </a:lnSpc>
              <a:spcBef>
                <a:spcPct val="20000"/>
              </a:spcBef>
              <a:spcAft>
                <a:spcPts val="0"/>
              </a:spcAft>
              <a:buClrTx/>
              <a:buSzTx/>
              <a:buFontTx/>
              <a:buNone/>
              <a:tabLst/>
              <a:defRPr/>
            </a:pPr>
            <a:r>
              <a:rPr lang="en-US" sz="1200" dirty="0">
                <a:latin typeface="Arial" panose="020B0604020202020204" pitchFamily="34" charset="0"/>
                <a:cs typeface="Arial" panose="020B0604020202020204" pitchFamily="34" charset="0"/>
              </a:rPr>
              <a:t>Regarding the number of </a:t>
            </a:r>
            <a:r>
              <a:rPr lang="en-US" sz="1200" b="1" dirty="0">
                <a:latin typeface="Arial" panose="020B0604020202020204" pitchFamily="34" charset="0"/>
                <a:cs typeface="Arial" panose="020B0604020202020204" pitchFamily="34" charset="0"/>
              </a:rPr>
              <a:t>lane-miles</a:t>
            </a:r>
            <a:r>
              <a:rPr lang="en-US" sz="1200" dirty="0">
                <a:latin typeface="Arial" panose="020B0604020202020204" pitchFamily="34" charset="0"/>
                <a:cs typeface="Arial" panose="020B0604020202020204" pitchFamily="34" charset="0"/>
              </a:rPr>
              <a:t>, the NDOT will annually email Municipal Clerks a request to submit updated information.  Municipal clerks must register on the Nebraska Enterprise Content Management Portal and submit updated lane-mile information annually to NDOT using that portal.  </a:t>
            </a:r>
          </a:p>
          <a:p>
            <a:pPr marL="0" marR="0" lvl="0" indent="0" algn="l" defTabSz="642213" rtl="0" eaLnBrk="1" fontAlgn="auto" latinLnBrk="0" hangingPunct="1">
              <a:lnSpc>
                <a:spcPct val="100000"/>
              </a:lnSpc>
              <a:spcBef>
                <a:spcPct val="20000"/>
              </a:spcBef>
              <a:spcAft>
                <a:spcPts val="0"/>
              </a:spcAft>
              <a:buClrTx/>
              <a:buSzTx/>
              <a:buFontTx/>
              <a:buNone/>
              <a:tabLst/>
              <a:defRPr/>
            </a:pPr>
            <a:endParaRPr lang="en-US" sz="1200" dirty="0">
              <a:latin typeface="Arial" panose="020B0604020202020204" pitchFamily="34" charset="0"/>
              <a:cs typeface="Arial" panose="020B0604020202020204" pitchFamily="34" charset="0"/>
            </a:endParaRPr>
          </a:p>
          <a:p>
            <a:pPr marL="0" marR="0" lvl="0" indent="0" algn="l" defTabSz="642213" rtl="0" eaLnBrk="1" fontAlgn="auto" latinLnBrk="0" hangingPunct="1">
              <a:lnSpc>
                <a:spcPct val="100000"/>
              </a:lnSpc>
              <a:spcBef>
                <a:spcPct val="20000"/>
              </a:spcBef>
              <a:spcAft>
                <a:spcPts val="0"/>
              </a:spcAft>
              <a:buClrTx/>
              <a:buSzTx/>
              <a:buFontTx/>
              <a:buNone/>
              <a:tabLst/>
              <a:defRPr/>
            </a:pPr>
            <a:endParaRPr lang="en-US" sz="1200" dirty="0">
              <a:latin typeface="Arial" panose="020B0604020202020204" pitchFamily="34" charset="0"/>
              <a:cs typeface="Arial" panose="020B0604020202020204" pitchFamily="34" charset="0"/>
            </a:endParaRPr>
          </a:p>
          <a:p>
            <a:pPr marL="0" marR="0" lvl="0" indent="0" algn="l" defTabSz="642213" rtl="0" eaLnBrk="1" fontAlgn="auto" latinLnBrk="0" hangingPunct="1">
              <a:lnSpc>
                <a:spcPct val="100000"/>
              </a:lnSpc>
              <a:spcBef>
                <a:spcPct val="20000"/>
              </a:spcBef>
              <a:spcAft>
                <a:spcPts val="0"/>
              </a:spcAft>
              <a:buClrTx/>
              <a:buSzTx/>
              <a:buFontTx/>
              <a:buNone/>
              <a:tabLst/>
              <a:defRPr/>
            </a:pPr>
            <a:endParaRPr lang="en-US" sz="1200" dirty="0">
              <a:latin typeface="Arial" panose="020B0604020202020204" pitchFamily="34" charset="0"/>
              <a:cs typeface="Arial" panose="020B0604020202020204" pitchFamily="34" charset="0"/>
            </a:endParaRPr>
          </a:p>
          <a:p>
            <a:pPr marL="0" marR="0" lvl="0" indent="0" algn="l" defTabSz="642213" rtl="0" eaLnBrk="1" fontAlgn="auto" latinLnBrk="0" hangingPunct="1">
              <a:lnSpc>
                <a:spcPct val="100000"/>
              </a:lnSpc>
              <a:spcBef>
                <a:spcPct val="20000"/>
              </a:spcBef>
              <a:spcAft>
                <a:spcPts val="0"/>
              </a:spcAft>
              <a:buClrTx/>
              <a:buSzTx/>
              <a:buFontTx/>
              <a:buNone/>
              <a:tabLst/>
              <a:defRPr/>
            </a:pPr>
            <a:r>
              <a:rPr lang="en-US" sz="1200" u="sng" dirty="0">
                <a:latin typeface="Arial" panose="020B0604020202020204" pitchFamily="34" charset="0"/>
                <a:cs typeface="Arial" panose="020B0604020202020204" pitchFamily="34" charset="0"/>
              </a:rPr>
              <a:t>NOT FOR AUDIO</a:t>
            </a:r>
          </a:p>
          <a:p>
            <a:pPr marL="0" marR="0" lvl="0" indent="0" algn="l" defTabSz="642213" rtl="0" eaLnBrk="1" fontAlgn="auto" latinLnBrk="0" hangingPunct="1">
              <a:lnSpc>
                <a:spcPct val="100000"/>
              </a:lnSpc>
              <a:spcBef>
                <a:spcPct val="20000"/>
              </a:spcBef>
              <a:spcAft>
                <a:spcPts val="0"/>
              </a:spcAft>
              <a:buClrTx/>
              <a:buSzTx/>
              <a:buFontTx/>
              <a:buNone/>
              <a:tabLst/>
              <a:defRPr/>
            </a:pPr>
            <a:endParaRPr lang="en-US" sz="1200" dirty="0">
              <a:latin typeface="Arial" panose="020B0604020202020204" pitchFamily="34" charset="0"/>
              <a:cs typeface="Arial" panose="020B0604020202020204" pitchFamily="34" charset="0"/>
            </a:endParaRPr>
          </a:p>
          <a:p>
            <a:pPr marL="0" marR="0" lvl="0" indent="0" algn="l" defTabSz="642213" rtl="0" eaLnBrk="1" fontAlgn="auto" latinLnBrk="0" hangingPunct="1">
              <a:lnSpc>
                <a:spcPct val="100000"/>
              </a:lnSpc>
              <a:spcBef>
                <a:spcPct val="20000"/>
              </a:spcBef>
              <a:spcAft>
                <a:spcPts val="0"/>
              </a:spcAft>
              <a:buClrTx/>
              <a:buSzTx/>
              <a:buFontTx/>
              <a:buNone/>
              <a:tabLst/>
              <a:defRPr/>
            </a:pPr>
            <a:r>
              <a:rPr lang="en-US" sz="1200" dirty="0">
                <a:latin typeface="Arial" panose="020B0604020202020204" pitchFamily="34" charset="0"/>
                <a:cs typeface="Arial" panose="020B0604020202020204" pitchFamily="34" charset="0"/>
              </a:rPr>
              <a:t>8/2/2019 email from LeMoyne Schulz:</a:t>
            </a:r>
          </a:p>
          <a:p>
            <a:pPr marL="0" marR="0" lvl="0" indent="0" algn="l" defTabSz="642213" rtl="0" eaLnBrk="1" fontAlgn="auto" latinLnBrk="0" hangingPunct="1">
              <a:lnSpc>
                <a:spcPct val="100000"/>
              </a:lnSpc>
              <a:spcBef>
                <a:spcPct val="20000"/>
              </a:spcBef>
              <a:spcAft>
                <a:spcPts val="0"/>
              </a:spcAft>
              <a:buClrTx/>
              <a:buSzTx/>
              <a:buFontTx/>
              <a:buNone/>
              <a:tabLst/>
              <a:defRPr/>
            </a:pPr>
            <a:r>
              <a:rPr lang="en-US" sz="1200" b="0" i="0" kern="1200" dirty="0">
                <a:solidFill>
                  <a:schemeClr val="tx1"/>
                </a:solidFill>
                <a:effectLst/>
                <a:latin typeface="+mn-lt"/>
                <a:ea typeface="+mn-ea"/>
                <a:cs typeface="+mn-cs"/>
              </a:rPr>
              <a:t>The ‘Annual Certification of Program Compliance’ and the ‘Year-End Certification of Superintendent’ will be sent out by snail mail and returned to us by snail mail therefor Liaison Services will no longer use </a:t>
            </a:r>
            <a:r>
              <a:rPr lang="en-US" sz="1200" b="0" i="0" kern="1200" dirty="0" err="1">
                <a:solidFill>
                  <a:schemeClr val="tx1"/>
                </a:solidFill>
                <a:effectLst/>
                <a:latin typeface="+mn-lt"/>
                <a:ea typeface="+mn-ea"/>
                <a:cs typeface="+mn-cs"/>
              </a:rPr>
              <a:t>Onbase</a:t>
            </a:r>
            <a:r>
              <a:rPr lang="en-US" sz="1200" b="0" i="0" kern="1200" dirty="0">
                <a:solidFill>
                  <a:schemeClr val="tx1"/>
                </a:solidFill>
                <a:effectLst/>
                <a:latin typeface="+mn-lt"/>
                <a:ea typeface="+mn-ea"/>
                <a:cs typeface="+mn-cs"/>
              </a:rPr>
              <a:t>.  Additionally, County Clerks, County Highway and City Street Superintendents will </a:t>
            </a:r>
            <a:r>
              <a:rPr lang="en-US" sz="1200" b="0" i="0" u="sng" kern="1200" dirty="0">
                <a:solidFill>
                  <a:schemeClr val="tx1"/>
                </a:solidFill>
                <a:effectLst/>
                <a:latin typeface="+mn-lt"/>
                <a:ea typeface="+mn-ea"/>
                <a:cs typeface="+mn-cs"/>
              </a:rPr>
              <a:t>no longer register</a:t>
            </a:r>
            <a:r>
              <a:rPr lang="en-US" sz="1200" b="0" i="0" kern="1200" dirty="0">
                <a:solidFill>
                  <a:schemeClr val="tx1"/>
                </a:solidFill>
                <a:effectLst/>
                <a:latin typeface="+mn-lt"/>
                <a:ea typeface="+mn-ea"/>
                <a:cs typeface="+mn-cs"/>
              </a:rPr>
              <a:t> in OnBase, </a:t>
            </a:r>
            <a:r>
              <a:rPr lang="en-US" sz="1200" b="0" i="0" u="sng" kern="1200" dirty="0">
                <a:solidFill>
                  <a:schemeClr val="tx1"/>
                </a:solidFill>
                <a:effectLst/>
                <a:latin typeface="+mn-lt"/>
                <a:ea typeface="+mn-ea"/>
                <a:cs typeface="+mn-cs"/>
              </a:rPr>
              <a:t>only Municipal Clerks will register</a:t>
            </a:r>
            <a:r>
              <a:rPr lang="en-US" sz="1200" b="0" i="0" kern="1200" dirty="0">
                <a:solidFill>
                  <a:schemeClr val="tx1"/>
                </a:solidFill>
                <a:effectLst/>
                <a:latin typeface="+mn-lt"/>
                <a:ea typeface="+mn-ea"/>
                <a:cs typeface="+mn-cs"/>
              </a:rPr>
              <a:t> as the NDOT Lane Mile update request will be sent to the Clerks by email address they have in OnBase, not to the Street Superintendent, and the City and Village Clerks will send in their ‘Lane Mile’ update to NDOT using the OnBase Nebraska Enterprise Content Management Portal. </a:t>
            </a:r>
            <a:endParaRPr lang="en-US" sz="1200" dirty="0">
              <a:latin typeface="Arial" panose="020B0604020202020204" pitchFamily="34" charset="0"/>
              <a:cs typeface="Arial" panose="020B0604020202020204" pitchFamily="34" charset="0"/>
            </a:endParaRPr>
          </a:p>
          <a:p>
            <a:pPr marL="0" marR="0" lvl="0" indent="0" algn="l" defTabSz="642213" rtl="0" eaLnBrk="1" fontAlgn="auto" latinLnBrk="0" hangingPunct="1">
              <a:lnSpc>
                <a:spcPct val="100000"/>
              </a:lnSpc>
              <a:spcBef>
                <a:spcPct val="20000"/>
              </a:spcBef>
              <a:spcAft>
                <a:spcPts val="0"/>
              </a:spcAft>
              <a:buClrTx/>
              <a:buSzTx/>
              <a:buFontTx/>
              <a:buNone/>
              <a:tabLst/>
              <a:defRPr/>
            </a:pPr>
            <a:endParaRPr lang="en-US" sz="1200" dirty="0">
              <a:latin typeface="Arial" panose="020B0604020202020204" pitchFamily="34" charset="0"/>
              <a:cs typeface="Arial" panose="020B0604020202020204" pitchFamily="34" charset="0"/>
            </a:endParaRPr>
          </a:p>
          <a:p>
            <a:pPr defTabSz="642213">
              <a:spcBef>
                <a:spcPct val="20000"/>
              </a:spcBef>
              <a:defRPr/>
            </a:pPr>
            <a:endParaRPr lang="en-US" b="1" dirty="0">
              <a:latin typeface="Arial" pitchFamily="34" charset="0"/>
              <a:cs typeface="Arial" pitchFamily="34" charset="0"/>
            </a:endParaRPr>
          </a:p>
          <a:p>
            <a:pPr defTabSz="642213">
              <a:spcBef>
                <a:spcPct val="20000"/>
              </a:spcBef>
              <a:defRPr/>
            </a:pPr>
            <a:endParaRPr lang="en-US" b="1" dirty="0">
              <a:latin typeface="Arial" pitchFamily="34" charset="0"/>
              <a:cs typeface="Arial" pitchFamily="34" charset="0"/>
            </a:endParaRPr>
          </a:p>
          <a:p>
            <a:pPr defTabSz="642213">
              <a:spcBef>
                <a:spcPct val="20000"/>
              </a:spcBef>
              <a:defRPr/>
            </a:pPr>
            <a:r>
              <a:rPr lang="en-US" b="1" dirty="0">
                <a:latin typeface="Arial" pitchFamily="34" charset="0"/>
                <a:cs typeface="Arial" pitchFamily="34" charset="0"/>
              </a:rPr>
              <a:t>Section 39-2517.  Allocation of funds for street purposes; factors used.</a:t>
            </a:r>
            <a:r>
              <a:rPr lang="en-US" dirty="0">
                <a:latin typeface="Arial" pitchFamily="34" charset="0"/>
                <a:cs typeface="Arial" pitchFamily="34" charset="0"/>
              </a:rPr>
              <a:t>  </a:t>
            </a:r>
            <a:r>
              <a:rPr lang="en-US" i="1" dirty="0">
                <a:latin typeface="Arial" pitchFamily="34" charset="0"/>
                <a:cs typeface="Arial" pitchFamily="34" charset="0"/>
              </a:rPr>
              <a:t>The following </a:t>
            </a:r>
            <a:r>
              <a:rPr lang="en-US" b="1" i="1" dirty="0">
                <a:latin typeface="Arial" pitchFamily="34" charset="0"/>
                <a:cs typeface="Arial" pitchFamily="34" charset="0"/>
              </a:rPr>
              <a:t>factors and weights</a:t>
            </a:r>
            <a:r>
              <a:rPr lang="en-US" i="1" dirty="0">
                <a:latin typeface="Arial" pitchFamily="34" charset="0"/>
                <a:cs typeface="Arial" pitchFamily="34" charset="0"/>
              </a:rPr>
              <a:t> shall be used in determining the amount to be allocated to each of the municipalities …</a:t>
            </a:r>
            <a:r>
              <a:rPr lang="en-US" dirty="0">
                <a:latin typeface="Arial" pitchFamily="34" charset="0"/>
                <a:cs typeface="Arial" pitchFamily="34" charset="0"/>
              </a:rPr>
              <a:t> </a:t>
            </a:r>
            <a:r>
              <a:rPr lang="en-US" i="1" dirty="0">
                <a:latin typeface="Arial" pitchFamily="34" charset="0"/>
                <a:cs typeface="Arial" pitchFamily="34" charset="0"/>
              </a:rPr>
              <a:t>for street purposes each year:</a:t>
            </a:r>
            <a:endParaRPr lang="en-US" dirty="0">
              <a:latin typeface="Arial" pitchFamily="34" charset="0"/>
              <a:cs typeface="Arial" pitchFamily="34" charset="0"/>
            </a:endParaRPr>
          </a:p>
          <a:p>
            <a:pPr defTabSz="642213">
              <a:spcBef>
                <a:spcPct val="20000"/>
              </a:spcBef>
              <a:defRPr/>
            </a:pPr>
            <a:r>
              <a:rPr lang="en-US" dirty="0">
                <a:latin typeface="Arial" pitchFamily="34" charset="0"/>
                <a:cs typeface="Arial" pitchFamily="34" charset="0"/>
              </a:rPr>
              <a:t>	(1)</a:t>
            </a:r>
            <a:r>
              <a:rPr lang="en-US" i="1" dirty="0">
                <a:latin typeface="Arial" pitchFamily="34" charset="0"/>
                <a:cs typeface="Arial" pitchFamily="34" charset="0"/>
              </a:rPr>
              <a:t> </a:t>
            </a:r>
            <a:r>
              <a:rPr lang="en-US" b="1" i="1" dirty="0">
                <a:latin typeface="Arial" pitchFamily="34" charset="0"/>
                <a:cs typeface="Arial" pitchFamily="34" charset="0"/>
              </a:rPr>
              <a:t>Total population</a:t>
            </a:r>
            <a:r>
              <a:rPr lang="en-US" i="1" dirty="0">
                <a:latin typeface="Arial" pitchFamily="34" charset="0"/>
                <a:cs typeface="Arial" pitchFamily="34" charset="0"/>
              </a:rPr>
              <a:t> of each incorporated municipality</a:t>
            </a:r>
            <a:r>
              <a:rPr lang="en-US" dirty="0">
                <a:latin typeface="Arial" pitchFamily="34" charset="0"/>
                <a:cs typeface="Arial" pitchFamily="34" charset="0"/>
              </a:rPr>
              <a:t> …, </a:t>
            </a:r>
            <a:r>
              <a:rPr lang="en-US" i="1" dirty="0">
                <a:latin typeface="Arial" pitchFamily="34" charset="0"/>
                <a:cs typeface="Arial" pitchFamily="34" charset="0"/>
              </a:rPr>
              <a:t>as determined by the most recent federal census figures certified by the Tax Commissioner </a:t>
            </a:r>
            <a:r>
              <a:rPr lang="en-US" dirty="0">
                <a:latin typeface="Arial" pitchFamily="34" charset="0"/>
                <a:cs typeface="Arial" pitchFamily="34" charset="0"/>
              </a:rPr>
              <a:t>as provided in section 77-3,119, </a:t>
            </a:r>
            <a:r>
              <a:rPr lang="en-US" i="1" dirty="0">
                <a:latin typeface="Arial" pitchFamily="34" charset="0"/>
                <a:cs typeface="Arial" pitchFamily="34" charset="0"/>
              </a:rPr>
              <a:t>fifty percent</a:t>
            </a:r>
            <a:r>
              <a:rPr lang="en-US" dirty="0">
                <a:latin typeface="Arial" pitchFamily="34" charset="0"/>
                <a:cs typeface="Arial" pitchFamily="34" charset="0"/>
              </a:rPr>
              <a:t>;</a:t>
            </a:r>
          </a:p>
          <a:p>
            <a:pPr defTabSz="642213">
              <a:spcBef>
                <a:spcPct val="20000"/>
              </a:spcBef>
              <a:defRPr/>
            </a:pPr>
            <a:r>
              <a:rPr lang="en-US" dirty="0">
                <a:latin typeface="Arial" pitchFamily="34" charset="0"/>
                <a:cs typeface="Arial" pitchFamily="34" charset="0"/>
              </a:rPr>
              <a:t>	(2)</a:t>
            </a:r>
            <a:r>
              <a:rPr lang="en-US" i="1" dirty="0">
                <a:latin typeface="Arial" pitchFamily="34" charset="0"/>
                <a:cs typeface="Arial" pitchFamily="34" charset="0"/>
              </a:rPr>
              <a:t> </a:t>
            </a:r>
            <a:r>
              <a:rPr lang="en-US" b="1" i="1" dirty="0">
                <a:latin typeface="Arial" pitchFamily="34" charset="0"/>
                <a:cs typeface="Arial" pitchFamily="34" charset="0"/>
              </a:rPr>
              <a:t>Total motor vehicle registrations</a:t>
            </a:r>
            <a:r>
              <a:rPr lang="en-US" dirty="0">
                <a:latin typeface="Arial" pitchFamily="34" charset="0"/>
                <a:cs typeface="Arial" pitchFamily="34" charset="0"/>
              </a:rPr>
              <a:t>, other than prorate commercial vehicles, </a:t>
            </a:r>
            <a:r>
              <a:rPr lang="en-US" i="1" dirty="0">
                <a:latin typeface="Arial" pitchFamily="34" charset="0"/>
                <a:cs typeface="Arial" pitchFamily="34" charset="0"/>
              </a:rPr>
              <a:t>in each incorporated municipality</a:t>
            </a:r>
            <a:r>
              <a:rPr lang="en-US" dirty="0">
                <a:latin typeface="Arial" pitchFamily="34" charset="0"/>
                <a:cs typeface="Arial" pitchFamily="34" charset="0"/>
              </a:rPr>
              <a:t> …, </a:t>
            </a:r>
            <a:r>
              <a:rPr lang="en-US" i="1" dirty="0">
                <a:latin typeface="Arial" pitchFamily="34" charset="0"/>
                <a:cs typeface="Arial" pitchFamily="34" charset="0"/>
              </a:rPr>
              <a:t>as determined from</a:t>
            </a:r>
            <a:r>
              <a:rPr lang="en-US" dirty="0">
                <a:latin typeface="Arial" pitchFamily="34" charset="0"/>
                <a:cs typeface="Arial" pitchFamily="34" charset="0"/>
              </a:rPr>
              <a:t> the most recent information available from </a:t>
            </a:r>
            <a:r>
              <a:rPr lang="en-US" i="1" dirty="0">
                <a:latin typeface="Arial" pitchFamily="34" charset="0"/>
                <a:cs typeface="Arial" pitchFamily="34" charset="0"/>
              </a:rPr>
              <a:t>the Department of Motor Vehicles, thirty percent</a:t>
            </a:r>
            <a:r>
              <a:rPr lang="en-US" dirty="0">
                <a:latin typeface="Arial" pitchFamily="34" charset="0"/>
                <a:cs typeface="Arial" pitchFamily="34" charset="0"/>
              </a:rPr>
              <a:t>; and</a:t>
            </a:r>
          </a:p>
          <a:p>
            <a:pPr defTabSz="642213">
              <a:spcBef>
                <a:spcPct val="20000"/>
              </a:spcBef>
              <a:defRPr/>
            </a:pPr>
            <a:r>
              <a:rPr lang="en-US" dirty="0">
                <a:latin typeface="Arial" pitchFamily="34" charset="0"/>
                <a:cs typeface="Arial" pitchFamily="34" charset="0"/>
              </a:rPr>
              <a:t>	 (3)</a:t>
            </a:r>
            <a:r>
              <a:rPr lang="en-US" i="1" dirty="0">
                <a:latin typeface="Arial" pitchFamily="34" charset="0"/>
                <a:cs typeface="Arial" pitchFamily="34" charset="0"/>
              </a:rPr>
              <a:t> Total number of </a:t>
            </a:r>
            <a:r>
              <a:rPr lang="en-US" b="1" i="1" dirty="0">
                <a:latin typeface="Arial" pitchFamily="34" charset="0"/>
                <a:cs typeface="Arial" pitchFamily="34" charset="0"/>
              </a:rPr>
              <a:t>miles of traffic lanes</a:t>
            </a:r>
            <a:r>
              <a:rPr lang="en-US" i="1" dirty="0">
                <a:latin typeface="Arial" pitchFamily="34" charset="0"/>
                <a:cs typeface="Arial" pitchFamily="34" charset="0"/>
              </a:rPr>
              <a:t> of streets in each incorporated municipality</a:t>
            </a:r>
            <a:r>
              <a:rPr lang="en-US" dirty="0">
                <a:latin typeface="Arial" pitchFamily="34" charset="0"/>
                <a:cs typeface="Arial" pitchFamily="34" charset="0"/>
              </a:rPr>
              <a:t> …, </a:t>
            </a:r>
            <a:r>
              <a:rPr lang="en-US" i="1" dirty="0">
                <a:latin typeface="Arial" pitchFamily="34" charset="0"/>
                <a:cs typeface="Arial" pitchFamily="34" charset="0"/>
              </a:rPr>
              <a:t>as determined by the most recent inventory available within the Department of Transportation, twenty percent.</a:t>
            </a:r>
            <a:r>
              <a:rPr lang="en-US" dirty="0">
                <a:latin typeface="Arial" pitchFamily="34" charset="0"/>
                <a:cs typeface="Arial" pitchFamily="34" charset="0"/>
              </a:rPr>
              <a:t> </a:t>
            </a:r>
            <a:r>
              <a:rPr lang="en-US" i="1" dirty="0">
                <a:latin typeface="Arial" pitchFamily="34" charset="0"/>
                <a:cs typeface="Arial" pitchFamily="34" charset="0"/>
              </a:rPr>
              <a:t>(Emphasis added)</a:t>
            </a:r>
            <a:endParaRPr lang="en-US" dirty="0">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4C524DF-ACA2-4030-981D-DD26CF03BBC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325112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8/1/2019 Updated to reflect changes per LB82 (2019).  This slide added from 2/4/2019 version of 309a_LTAP Course Day 3_Funding, Slide 22.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Previously, the local matching requirement was mentioned, as related to the Highway Allocation Funds distributions.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p>
          <a:p>
            <a:pPr defTabSz="931774">
              <a:spcBef>
                <a:spcPct val="20000"/>
              </a:spcBef>
              <a:defRPr/>
            </a:pPr>
            <a:r>
              <a:rPr lang="en-US" b="0" i="1" dirty="0">
                <a:latin typeface="Arial" pitchFamily="34" charset="0"/>
                <a:cs typeface="Arial" pitchFamily="34" charset="0"/>
              </a:rPr>
              <a:t>For counties, cities of the first class, cities of the second class, and villages, the first half of the Highway Allocation Funds distributions have no matching requirement.  The second half is required to be matched one dollar for every two dollars received.  </a:t>
            </a:r>
          </a:p>
          <a:p>
            <a:pPr defTabSz="931774">
              <a:spcBef>
                <a:spcPct val="20000"/>
              </a:spcBef>
              <a:defRPr/>
            </a:pPr>
            <a:endParaRPr lang="en-US" b="0" i="1" dirty="0">
              <a:latin typeface="Arial" pitchFamily="34" charset="0"/>
              <a:cs typeface="Arial" pitchFamily="34" charset="0"/>
            </a:endParaRPr>
          </a:p>
          <a:p>
            <a:pPr defTabSz="931774">
              <a:spcBef>
                <a:spcPct val="20000"/>
              </a:spcBef>
              <a:defRPr/>
            </a:pPr>
            <a:r>
              <a:rPr lang="en-US" b="0" i="1" dirty="0">
                <a:latin typeface="Arial" pitchFamily="34" charset="0"/>
                <a:cs typeface="Arial" pitchFamily="34" charset="0"/>
              </a:rPr>
              <a:t>Local funds can be used to match Highway Allocation Funds , or it could be from other sources: Federal or State including “buy-back” funds.  </a:t>
            </a:r>
          </a:p>
          <a:p>
            <a:pPr defTabSz="931774">
              <a:spcBef>
                <a:spcPct val="20000"/>
              </a:spcBef>
              <a:defRPr/>
            </a:pPr>
            <a:endParaRPr lang="en-US" b="0" i="1" dirty="0">
              <a:latin typeface="Arial" pitchFamily="34" charset="0"/>
              <a:cs typeface="Arial" pitchFamily="34" charset="0"/>
            </a:endParaRPr>
          </a:p>
          <a:p>
            <a:pPr defTabSz="931774">
              <a:spcBef>
                <a:spcPct val="20000"/>
              </a:spcBef>
              <a:defRPr/>
            </a:pPr>
            <a:r>
              <a:rPr lang="en-US" b="0" i="1" dirty="0">
                <a:latin typeface="Arial" pitchFamily="34" charset="0"/>
                <a:cs typeface="Arial" pitchFamily="34" charset="0"/>
              </a:rPr>
              <a:t>You cannot use Highway Allocation Funds to match Highway Allocation Funds; an example would be State-Aid bridge funds, which come from the Highway Allocation Fund.    </a:t>
            </a:r>
          </a:p>
          <a:p>
            <a:pPr defTabSz="931774">
              <a:spcBef>
                <a:spcPct val="20000"/>
              </a:spcBef>
              <a:defRPr/>
            </a:pPr>
            <a:endParaRPr lang="en-US" b="0" i="1" dirty="0">
              <a:latin typeface="Arial" pitchFamily="34" charset="0"/>
              <a:cs typeface="Arial" pitchFamily="34" charset="0"/>
            </a:endParaRPr>
          </a:p>
          <a:p>
            <a:pPr defTabSz="931774">
              <a:spcBef>
                <a:spcPct val="20000"/>
              </a:spcBef>
              <a:defRPr/>
            </a:pPr>
            <a:r>
              <a:rPr lang="en-US" b="0" i="1" dirty="0">
                <a:latin typeface="Arial" pitchFamily="34" charset="0"/>
                <a:cs typeface="Arial" pitchFamily="34" charset="0"/>
              </a:rPr>
              <a:t>Incentive Payments are taken off the top of the Highway Allocation Fund and no local match is required for those funds.  </a:t>
            </a:r>
          </a:p>
          <a:p>
            <a:pPr defTabSz="931774">
              <a:spcBef>
                <a:spcPct val="20000"/>
              </a:spcBef>
              <a:defRPr/>
            </a:pPr>
            <a:endParaRPr lang="en-US" b="0" i="1" dirty="0">
              <a:latin typeface="Arial" pitchFamily="34" charset="0"/>
              <a:cs typeface="Arial" pitchFamily="34" charset="0"/>
            </a:endParaRPr>
          </a:p>
          <a:p>
            <a:pPr defTabSz="931774">
              <a:spcBef>
                <a:spcPct val="20000"/>
              </a:spcBef>
              <a:defRPr/>
            </a:pPr>
            <a:r>
              <a:rPr lang="en-US" b="0" i="0" dirty="0">
                <a:latin typeface="Arial" pitchFamily="34" charset="0"/>
                <a:cs typeface="Arial" pitchFamily="34" charset="0"/>
              </a:rPr>
              <a:t>NOT FOR AUDIO</a:t>
            </a:r>
          </a:p>
          <a:p>
            <a:pPr defTabSz="931774">
              <a:spcBef>
                <a:spcPct val="20000"/>
              </a:spcBef>
              <a:defRPr/>
            </a:pPr>
            <a:endParaRPr lang="en-US" b="0" i="0" dirty="0">
              <a:latin typeface="Arial" pitchFamily="34" charset="0"/>
              <a:cs typeface="Arial" pitchFamily="34" charset="0"/>
            </a:endParaRPr>
          </a:p>
          <a:p>
            <a:pPr defTabSz="931774">
              <a:spcBef>
                <a:spcPct val="20000"/>
              </a:spcBef>
              <a:defRPr/>
            </a:pPr>
            <a:r>
              <a:rPr lang="en-US" b="0" i="0" u="sng" dirty="0">
                <a:latin typeface="Arial" pitchFamily="34" charset="0"/>
                <a:cs typeface="Arial" pitchFamily="34" charset="0"/>
              </a:rPr>
              <a:t>8/2/2019 email from LeMoyne Schulz from Jim Wilkinson</a:t>
            </a:r>
          </a:p>
          <a:p>
            <a:pPr defTabSz="931774">
              <a:spcBef>
                <a:spcPct val="20000"/>
              </a:spcBef>
              <a:defRPr/>
            </a:pPr>
            <a:r>
              <a:rPr lang="en-US" sz="1200" b="0" i="0" kern="1200" dirty="0">
                <a:solidFill>
                  <a:schemeClr val="tx1"/>
                </a:solidFill>
                <a:effectLst/>
                <a:latin typeface="+mn-lt"/>
                <a:ea typeface="+mn-ea"/>
                <a:cs typeface="+mn-cs"/>
              </a:rPr>
              <a:t>Is it your understanding that Federal Buy Back funds can be used to meet the HAF distributions matching requirement (39-2509 and 39-2519)?  </a:t>
            </a:r>
            <a:r>
              <a:rPr lang="en-US" sz="1200" b="1" i="0" kern="1200" dirty="0">
                <a:solidFill>
                  <a:schemeClr val="tx1"/>
                </a:solidFill>
                <a:effectLst/>
                <a:latin typeface="+mn-lt"/>
                <a:ea typeface="+mn-ea"/>
                <a:cs typeface="+mn-cs"/>
              </a:rPr>
              <a:t>Yes</a:t>
            </a:r>
            <a:endParaRPr lang="en-US" b="1" i="0" dirty="0">
              <a:latin typeface="Arial" pitchFamily="34" charset="0"/>
              <a:cs typeface="Arial" pitchFamily="34" charset="0"/>
            </a:endParaRPr>
          </a:p>
          <a:p>
            <a:pPr defTabSz="931774">
              <a:spcBef>
                <a:spcPct val="20000"/>
              </a:spcBef>
              <a:defRPr/>
            </a:pPr>
            <a:endParaRPr lang="en-US" b="1" dirty="0">
              <a:latin typeface="Arial" pitchFamily="34" charset="0"/>
              <a:cs typeface="Arial" pitchFamily="34" charset="0"/>
            </a:endParaRPr>
          </a:p>
          <a:p>
            <a:pPr defTabSz="931774">
              <a:spcBef>
                <a:spcPct val="20000"/>
              </a:spcBef>
              <a:defRPr/>
            </a:pPr>
            <a:endParaRPr lang="en-US" b="1" dirty="0">
              <a:latin typeface="Arial" pitchFamily="34" charset="0"/>
              <a:cs typeface="Arial" pitchFamily="34" charset="0"/>
            </a:endParaRPr>
          </a:p>
          <a:p>
            <a:pPr defTabSz="931774">
              <a:spcBef>
                <a:spcPct val="20000"/>
              </a:spcBef>
              <a:defRPr/>
            </a:pPr>
            <a:r>
              <a:rPr lang="en-US" b="1" dirty="0">
                <a:latin typeface="Arial" pitchFamily="34" charset="0"/>
                <a:cs typeface="Arial" pitchFamily="34" charset="0"/>
              </a:rPr>
              <a:t>Section 39-2509.  Matching funds; requirement; exceptions; effect.</a:t>
            </a:r>
            <a:r>
              <a:rPr lang="en-US" dirty="0">
                <a:latin typeface="Arial" pitchFamily="34" charset="0"/>
                <a:cs typeface="Arial" pitchFamily="34" charset="0"/>
              </a:rPr>
              <a:t>  (1)</a:t>
            </a:r>
            <a:r>
              <a:rPr lang="en-US" i="1" dirty="0">
                <a:latin typeface="Arial" pitchFamily="34" charset="0"/>
                <a:cs typeface="Arial" pitchFamily="34" charset="0"/>
              </a:rPr>
              <a:t> Each county </a:t>
            </a:r>
            <a:r>
              <a:rPr lang="en-US" dirty="0">
                <a:latin typeface="Arial" pitchFamily="34" charset="0"/>
                <a:cs typeface="Arial" pitchFamily="34" charset="0"/>
              </a:rPr>
              <a:t>or municipal county </a:t>
            </a:r>
            <a:r>
              <a:rPr lang="en-US" i="1" dirty="0">
                <a:latin typeface="Arial" pitchFamily="34" charset="0"/>
                <a:cs typeface="Arial" pitchFamily="34" charset="0"/>
              </a:rPr>
              <a:t>shall be entitled to one-half of the amount allocated</a:t>
            </a:r>
            <a:r>
              <a:rPr lang="en-US" dirty="0">
                <a:latin typeface="Arial" pitchFamily="34" charset="0"/>
                <a:cs typeface="Arial" pitchFamily="34" charset="0"/>
              </a:rPr>
              <a:t> to it each year under sections 39-2507 and 39-2508 </a:t>
            </a:r>
            <a:r>
              <a:rPr lang="en-US" i="1" dirty="0">
                <a:latin typeface="Arial" pitchFamily="34" charset="0"/>
                <a:cs typeface="Arial" pitchFamily="34" charset="0"/>
              </a:rPr>
              <a:t>with no requirement for providing funds locally, but shall be required to match the second one-half on the basis of one dollar for each two dollars it receives with any available funds.</a:t>
            </a:r>
          </a:p>
          <a:p>
            <a:pPr defTabSz="931774">
              <a:spcBef>
                <a:spcPct val="20000"/>
              </a:spcBef>
              <a:defRPr/>
            </a:pPr>
            <a:endParaRPr lang="en-US" sz="400" i="1" dirty="0">
              <a:latin typeface="Arial" pitchFamily="34" charset="0"/>
              <a:cs typeface="Arial" pitchFamily="34" charset="0"/>
            </a:endParaRPr>
          </a:p>
          <a:p>
            <a:pPr lvl="0">
              <a:spcBef>
                <a:spcPct val="20000"/>
              </a:spcBef>
              <a:defRPr/>
            </a:pPr>
            <a:r>
              <a:rPr lang="en-US" dirty="0">
                <a:latin typeface="Arial" pitchFamily="34" charset="0"/>
                <a:cs typeface="Arial" pitchFamily="34" charset="0"/>
              </a:rPr>
              <a:t>          (2)</a:t>
            </a:r>
            <a:r>
              <a:rPr lang="en-US" i="1" dirty="0">
                <a:latin typeface="Arial" pitchFamily="34" charset="0"/>
                <a:cs typeface="Arial" pitchFamily="34" charset="0"/>
              </a:rPr>
              <a:t> Each county</a:t>
            </a:r>
            <a:r>
              <a:rPr lang="en-US" dirty="0">
                <a:latin typeface="Arial" pitchFamily="34" charset="0"/>
                <a:cs typeface="Arial" pitchFamily="34" charset="0"/>
              </a:rPr>
              <a:t> or municipal county </a:t>
            </a:r>
            <a:r>
              <a:rPr lang="en-US" i="1" dirty="0">
                <a:latin typeface="Arial" pitchFamily="34" charset="0"/>
                <a:cs typeface="Arial" pitchFamily="34" charset="0"/>
              </a:rPr>
              <a:t>which, during the preceding fiscal year, failed to provide locally the minimum required </a:t>
            </a:r>
            <a:r>
              <a:rPr lang="en-US" dirty="0">
                <a:latin typeface="Arial" pitchFamily="34" charset="0"/>
                <a:cs typeface="Arial" pitchFamily="34" charset="0"/>
              </a:rPr>
              <a:t>by subsection (1) of this section </a:t>
            </a:r>
            <a:r>
              <a:rPr lang="en-US" i="1" dirty="0">
                <a:latin typeface="Arial" pitchFamily="34" charset="0"/>
                <a:cs typeface="Arial" pitchFamily="34" charset="0"/>
              </a:rPr>
              <a:t>shall </a:t>
            </a:r>
            <a:r>
              <a:rPr lang="en-US" b="1" i="1" dirty="0">
                <a:latin typeface="Arial" pitchFamily="34" charset="0"/>
                <a:cs typeface="Arial" pitchFamily="34" charset="0"/>
              </a:rPr>
              <a:t>forfeit </a:t>
            </a:r>
            <a:r>
              <a:rPr lang="en-US" i="1" dirty="0">
                <a:latin typeface="Arial" pitchFamily="34" charset="0"/>
                <a:cs typeface="Arial" pitchFamily="34" charset="0"/>
              </a:rPr>
              <a:t>one dollar for each dollar which it fails to so provide locally</a:t>
            </a:r>
            <a:r>
              <a:rPr lang="en-US" dirty="0">
                <a:latin typeface="Arial" pitchFamily="34" charset="0"/>
                <a:cs typeface="Arial" pitchFamily="34" charset="0"/>
              </a:rPr>
              <a:t>. Any amounts forfeited under the provisions of this subsection first shall be made available to the incorporated municipalities, as determined by the county board or the council of the municipal county, within the county …. Such distribution shall be made as provided in sections 39-2507 and 39-2508…</a:t>
            </a:r>
            <a:endParaRPr lang="en-US" i="1" dirty="0">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4C524DF-ACA2-4030-981D-DD26CF03BBC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014324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latin typeface="Arial" pitchFamily="34" charset="0"/>
                <a:cs typeface="Arial" pitchFamily="34" charset="0"/>
              </a:rPr>
              <a:t>To build and maintain a good road or street system requires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latin typeface="Arial" pitchFamily="34" charset="0"/>
                <a:cs typeface="Arial" pitchFamily="34" charset="0"/>
              </a:rPr>
              <a:t>Adequate funding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latin typeface="Arial" pitchFamily="34" charset="0"/>
                <a:cs typeface="Arial" pitchFamily="34" charset="0"/>
              </a:rPr>
              <a:t>A solid workforce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latin typeface="Arial" pitchFamily="34" charset="0"/>
                <a:cs typeface="Arial" pitchFamily="34" charset="0"/>
              </a:rPr>
              <a:t>And an effective, efficient and accountable organization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dirty="0">
              <a:latin typeface="Arial"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1" dirty="0">
              <a:latin typeface="Arial"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sng" dirty="0">
                <a:latin typeface="Arial" pitchFamily="34" charset="0"/>
                <a:cs typeface="Arial" pitchFamily="34" charset="0"/>
              </a:rPr>
              <a:t>NOT FOR AUDIO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dirty="0">
                <a:latin typeface="Arial" pitchFamily="34" charset="0"/>
                <a:cs typeface="Arial" pitchFamily="34" charset="0"/>
              </a:rPr>
              <a:t>You - the elected or appointed officials in charge - make it happen!!</a:t>
            </a:r>
          </a:p>
          <a:p>
            <a:endParaRPr lang="en-US" dirty="0"/>
          </a:p>
        </p:txBody>
      </p:sp>
      <p:sp>
        <p:nvSpPr>
          <p:cNvPr id="4" name="Slide Number Placeholder 3"/>
          <p:cNvSpPr>
            <a:spLocks noGrp="1"/>
          </p:cNvSpPr>
          <p:nvPr>
            <p:ph type="sldNum" sz="quarter" idx="10"/>
          </p:nvPr>
        </p:nvSpPr>
        <p:spPr/>
        <p:txBody>
          <a:bodyPr/>
          <a:lstStyle/>
          <a:p>
            <a:fld id="{A45801FA-8D92-4EDB-BE69-F7F9A1B58CF7}" type="slidenum">
              <a:rPr lang="en-US" smtClean="0"/>
              <a:t>44</a:t>
            </a:fld>
            <a:endParaRPr lang="en-US"/>
          </a:p>
        </p:txBody>
      </p:sp>
    </p:spTree>
    <p:extLst>
      <p:ext uri="{BB962C8B-B14F-4D97-AF65-F5344CB8AC3E}">
        <p14:creationId xmlns:p14="http://schemas.microsoft.com/office/powerpoint/2010/main" val="10870101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7/31/2019 Updated to reflect changes per LB82 (2019). </a:t>
            </a:r>
            <a:endParaRPr lang="en-US" dirty="0"/>
          </a:p>
          <a:p>
            <a:endParaRPr lang="en-US" dirty="0"/>
          </a:p>
          <a:p>
            <a:r>
              <a:rPr lang="en-US" dirty="0"/>
              <a:t>Each entity has its own organization and sets of duties. </a:t>
            </a:r>
          </a:p>
          <a:p>
            <a:endParaRPr lang="en-US" dirty="0"/>
          </a:p>
          <a:p>
            <a:r>
              <a:rPr lang="en-US" dirty="0"/>
              <a:t>This screen provides an overall view, from a statutory frame of reference, roles and responsibilities with respect to roads and streets.  </a:t>
            </a:r>
          </a:p>
          <a:p>
            <a:endParaRPr lang="en-US" dirty="0"/>
          </a:p>
          <a:p>
            <a:r>
              <a:rPr lang="en-US" dirty="0"/>
              <a:t>The Governing body is responsible for oversight and setting policy.  </a:t>
            </a:r>
            <a:r>
              <a:rPr lang="en-US" u="sng" dirty="0"/>
              <a:t>Oversight</a:t>
            </a:r>
            <a:r>
              <a:rPr lang="en-US" dirty="0"/>
              <a:t> includes employees as well as extended staff such as consultants and contractors.  </a:t>
            </a:r>
          </a:p>
          <a:p>
            <a:endParaRPr lang="en-US" dirty="0"/>
          </a:p>
          <a:p>
            <a:r>
              <a:rPr lang="en-US" dirty="0"/>
              <a:t>The </a:t>
            </a:r>
            <a:r>
              <a:rPr lang="en-US" i="1" dirty="0"/>
              <a:t>appointed, licensed </a:t>
            </a:r>
            <a:r>
              <a:rPr lang="en-US" dirty="0"/>
              <a:t>Superintendent </a:t>
            </a:r>
            <a:r>
              <a:rPr lang="en-US" strike="sngStrike" dirty="0"/>
              <a:t>responsibilities are for managing </a:t>
            </a:r>
            <a:r>
              <a:rPr lang="en-US" strike="noStrike" dirty="0"/>
              <a:t> </a:t>
            </a:r>
            <a:r>
              <a:rPr lang="en-US" u="sng" strike="noStrike" dirty="0"/>
              <a:t>actively</a:t>
            </a:r>
            <a:r>
              <a:rPr lang="en-US" strike="noStrike" dirty="0"/>
              <a:t> manages </a:t>
            </a:r>
            <a:r>
              <a:rPr lang="en-US" dirty="0"/>
              <a:t>the road or street program </a:t>
            </a:r>
            <a:r>
              <a:rPr lang="en-US" strike="sngStrike" dirty="0"/>
              <a:t>including planning and reporting</a:t>
            </a:r>
            <a:r>
              <a:rPr lang="en-US" dirty="0"/>
              <a:t>.        The Superintendent </a:t>
            </a:r>
            <a:r>
              <a:rPr lang="en-US" u="sng" dirty="0"/>
              <a:t>manages, on a day-to-day basis</a:t>
            </a:r>
            <a:r>
              <a:rPr lang="en-US" dirty="0"/>
              <a:t>, Road or Street Department staff, and extended staff such as consultants and contractors.  </a:t>
            </a:r>
          </a:p>
          <a:p>
            <a:endParaRPr lang="en-US" dirty="0"/>
          </a:p>
          <a:p>
            <a:r>
              <a:rPr lang="en-US" dirty="0"/>
              <a:t>Cooperation with other entities, through Interlocal agreements can and should be an important way of doing business.  </a:t>
            </a:r>
          </a:p>
          <a:p>
            <a:endParaRPr lang="en-US" dirty="0"/>
          </a:p>
          <a:p>
            <a:r>
              <a:rPr lang="en-US" dirty="0"/>
              <a:t>Over one fourth of Nebraska counties have a township form of government, in which the Townships are usually responsible for road maintenance.  </a:t>
            </a:r>
          </a:p>
          <a:p>
            <a:endParaRPr lang="en-US" dirty="0"/>
          </a:p>
          <a:p>
            <a:endParaRPr lang="en-US" dirty="0"/>
          </a:p>
          <a:p>
            <a:r>
              <a:rPr lang="en-US" u="sng" dirty="0"/>
              <a:t>NOT FOR AUDIO</a:t>
            </a:r>
          </a:p>
          <a:p>
            <a:r>
              <a:rPr lang="en-US" dirty="0"/>
              <a:t>26 (?) township</a:t>
            </a:r>
            <a:r>
              <a:rPr lang="en-US" baseline="0" dirty="0"/>
              <a:t> counties?</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46544287-614C-4471-8E29-969A514D058F}" type="slidenum">
              <a:rPr kumimoji="0" lang="en-US" sz="1200" b="0" i="0" u="none" strike="noStrike" kern="1200" cap="none" spc="0" normalizeH="0" baseline="0" noProof="0" smtClean="0">
                <a:ln>
                  <a:noFill/>
                </a:ln>
                <a:solidFill>
                  <a:prstClr val="black"/>
                </a:solidFill>
                <a:effectLst/>
                <a:uLnTx/>
                <a:uFillTx/>
                <a:latin typeface="Calibri"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charset="0"/>
              <a:ea typeface="ＭＳ Ｐゴシック" charset="0"/>
            </a:endParaRPr>
          </a:p>
        </p:txBody>
      </p:sp>
    </p:spTree>
    <p:extLst>
      <p:ext uri="{BB962C8B-B14F-4D97-AF65-F5344CB8AC3E}">
        <p14:creationId xmlns:p14="http://schemas.microsoft.com/office/powerpoint/2010/main" val="67795676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pPr>
              <a:buFont typeface="Wingdings" panose="05000000000000000000" pitchFamily="2" charset="2"/>
              <a:buChar char="Ø"/>
            </a:pPr>
            <a:r>
              <a:rPr lang="en-US" sz="2400" dirty="0">
                <a:latin typeface="Arial" pitchFamily="34" charset="0"/>
                <a:cs typeface="Arial" pitchFamily="34" charset="0"/>
              </a:rPr>
              <a:t>Nebraska's public roads system </a:t>
            </a:r>
          </a:p>
          <a:p>
            <a:pPr lvl="1">
              <a:buFont typeface="Wingdings" panose="05000000000000000000" pitchFamily="2" charset="2"/>
              <a:buChar char="Ø"/>
            </a:pPr>
            <a:r>
              <a:rPr lang="en-US" sz="2000" dirty="0">
                <a:latin typeface="Arial" pitchFamily="34" charset="0"/>
                <a:cs typeface="Arial" pitchFamily="34" charset="0"/>
              </a:rPr>
              <a:t>is </a:t>
            </a:r>
            <a:r>
              <a:rPr lang="en-US" sz="2000" b="1" dirty="0">
                <a:latin typeface="Arial" pitchFamily="34" charset="0"/>
                <a:cs typeface="Arial" pitchFamily="34" charset="0"/>
              </a:rPr>
              <a:t>one of the largest </a:t>
            </a:r>
            <a:r>
              <a:rPr lang="en-US" sz="2000" dirty="0">
                <a:latin typeface="Arial" pitchFamily="34" charset="0"/>
                <a:cs typeface="Arial" pitchFamily="34" charset="0"/>
              </a:rPr>
              <a:t>in the nation, serves </a:t>
            </a:r>
            <a:r>
              <a:rPr lang="en-US" sz="2000" b="1" dirty="0">
                <a:latin typeface="Arial" pitchFamily="34" charset="0"/>
                <a:cs typeface="Arial" pitchFamily="34" charset="0"/>
              </a:rPr>
              <a:t>sparsely populated areas </a:t>
            </a:r>
            <a:r>
              <a:rPr lang="en-US" sz="2000" dirty="0">
                <a:latin typeface="Arial" pitchFamily="34" charset="0"/>
                <a:cs typeface="Arial" pitchFamily="34" charset="0"/>
              </a:rPr>
              <a:t>as well as large </a:t>
            </a:r>
            <a:r>
              <a:rPr lang="en-US" sz="2000" b="1" dirty="0">
                <a:latin typeface="Arial" pitchFamily="34" charset="0"/>
                <a:cs typeface="Arial" pitchFamily="34" charset="0"/>
              </a:rPr>
              <a:t>urban centers</a:t>
            </a:r>
            <a:r>
              <a:rPr lang="en-US" sz="2000" dirty="0">
                <a:latin typeface="Arial" pitchFamily="34" charset="0"/>
                <a:cs typeface="Arial" pitchFamily="34" charset="0"/>
              </a:rPr>
              <a:t>, all of which have </a:t>
            </a:r>
            <a:r>
              <a:rPr lang="en-US" sz="2000" b="1" dirty="0">
                <a:latin typeface="Arial" pitchFamily="34" charset="0"/>
                <a:cs typeface="Arial" pitchFamily="34" charset="0"/>
              </a:rPr>
              <a:t>transportation needs </a:t>
            </a:r>
          </a:p>
          <a:p>
            <a:pPr>
              <a:buFont typeface="Wingdings" panose="05000000000000000000" pitchFamily="2" charset="2"/>
              <a:buChar char="Ø"/>
            </a:pPr>
            <a:r>
              <a:rPr lang="en-US" sz="2400" dirty="0">
                <a:latin typeface="Arial" pitchFamily="34" charset="0"/>
                <a:cs typeface="Arial" pitchFamily="34" charset="0"/>
              </a:rPr>
              <a:t>Modern standards must address roads of various functions, classifications and areas</a:t>
            </a:r>
          </a:p>
          <a:p>
            <a:pPr>
              <a:buFont typeface="Wingdings" panose="05000000000000000000" pitchFamily="2" charset="2"/>
              <a:buChar char="Ø"/>
            </a:pPr>
            <a:r>
              <a:rPr lang="en-US" sz="2400" dirty="0">
                <a:latin typeface="Arial" pitchFamily="34" charset="0"/>
                <a:cs typeface="Arial" pitchFamily="34" charset="0"/>
              </a:rPr>
              <a:t>There is Not enough money to build every road as if it is an arterial, which is why we have an integrated system of public roads with a variety of classifications and standards</a:t>
            </a:r>
          </a:p>
          <a:p>
            <a:pPr>
              <a:buFont typeface="Wingdings" panose="05000000000000000000" pitchFamily="2" charset="2"/>
              <a:buChar char="Ø"/>
            </a:pPr>
            <a:r>
              <a:rPr lang="en-US" sz="2400" dirty="0">
                <a:latin typeface="Arial" pitchFamily="34" charset="0"/>
                <a:cs typeface="Arial" pitchFamily="34" charset="0"/>
              </a:rPr>
              <a:t>Good program management leads to more efficient use of public roads funds </a:t>
            </a:r>
            <a:endParaRPr lang="en-US" sz="2400" strike="sngStrike" dirty="0">
              <a:latin typeface="Arial" pitchFamily="34" charset="0"/>
              <a:cs typeface="Arial" pitchFamily="34" charset="0"/>
            </a:endParaRPr>
          </a:p>
          <a:p>
            <a:endParaRPr lang="en-US" dirty="0"/>
          </a:p>
          <a:p>
            <a:endParaRPr lang="en-US" dirty="0"/>
          </a:p>
        </p:txBody>
      </p:sp>
      <p:sp>
        <p:nvSpPr>
          <p:cNvPr id="4" name="Slide Number Placeholder 3"/>
          <p:cNvSpPr>
            <a:spLocks noGrp="1"/>
          </p:cNvSpPr>
          <p:nvPr>
            <p:ph type="sldNum" sz="quarter" idx="10"/>
          </p:nvPr>
        </p:nvSpPr>
        <p:spPr/>
        <p:txBody>
          <a:bodyPr/>
          <a:lstStyle/>
          <a:p>
            <a:fld id="{A45801FA-8D92-4EDB-BE69-F7F9A1B58CF7}" type="slidenum">
              <a:rPr lang="en-US" smtClean="0"/>
              <a:t>46</a:t>
            </a:fld>
            <a:endParaRPr lang="en-US"/>
          </a:p>
        </p:txBody>
      </p:sp>
    </p:spTree>
    <p:extLst>
      <p:ext uri="{BB962C8B-B14F-4D97-AF65-F5344CB8AC3E}">
        <p14:creationId xmlns:p14="http://schemas.microsoft.com/office/powerpoint/2010/main" val="58302460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screen shows a few online web sites that provide additional information on Nebraska’s road and street program.  </a:t>
            </a:r>
          </a:p>
          <a:p>
            <a:endParaRPr lang="en-US" dirty="0"/>
          </a:p>
          <a:p>
            <a:r>
              <a:rPr lang="en-US" dirty="0"/>
              <a:t>Press the pause button if you wish to write down any of these web links.  </a:t>
            </a:r>
          </a:p>
        </p:txBody>
      </p:sp>
      <p:sp>
        <p:nvSpPr>
          <p:cNvPr id="4" name="Slide Number Placeholder 3"/>
          <p:cNvSpPr>
            <a:spLocks noGrp="1"/>
          </p:cNvSpPr>
          <p:nvPr>
            <p:ph type="sldNum" sz="quarter" idx="10"/>
          </p:nvPr>
        </p:nvSpPr>
        <p:spPr/>
        <p:txBody>
          <a:bodyPr/>
          <a:lstStyle/>
          <a:p>
            <a:fld id="{A45801FA-8D92-4EDB-BE69-F7F9A1B58CF7}" type="slidenum">
              <a:rPr lang="en-US" smtClean="0"/>
              <a:t>47</a:t>
            </a:fld>
            <a:endParaRPr lang="en-US"/>
          </a:p>
        </p:txBody>
      </p:sp>
    </p:spTree>
    <p:extLst>
      <p:ext uri="{BB962C8B-B14F-4D97-AF65-F5344CB8AC3E}">
        <p14:creationId xmlns:p14="http://schemas.microsoft.com/office/powerpoint/2010/main" val="330890129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has been an introduction, big picture review of Managing Nebraska’s Public Roads and Streets  </a:t>
            </a:r>
          </a:p>
          <a:p>
            <a:endParaRPr lang="en-US" dirty="0"/>
          </a:p>
          <a:p>
            <a:pPr marL="0" indent="0">
              <a:spcAft>
                <a:spcPts val="1200"/>
              </a:spcAft>
              <a:buNone/>
            </a:pPr>
            <a:r>
              <a:rPr lang="en-US" b="0" dirty="0">
                <a:latin typeface="Arial" pitchFamily="34" charset="0"/>
                <a:cs typeface="Arial" pitchFamily="34" charset="0"/>
              </a:rPr>
              <a:t>Sections 21, 23 and 25 of Chapter 39 of state statutes set forth the Legislature’s requirements for the needs of all public roads in terms of </a:t>
            </a:r>
          </a:p>
          <a:p>
            <a:pPr lvl="1">
              <a:spcAft>
                <a:spcPts val="1200"/>
              </a:spcAft>
              <a:buFont typeface="Wingdings" panose="05000000000000000000" pitchFamily="2" charset="2"/>
              <a:buChar char="Ø"/>
            </a:pPr>
            <a:r>
              <a:rPr lang="en-US" sz="2800" b="0" dirty="0">
                <a:latin typeface="Arial" pitchFamily="34" charset="0"/>
                <a:cs typeface="Arial" pitchFamily="34" charset="0"/>
              </a:rPr>
              <a:t>Design, Construction and Maintenance</a:t>
            </a:r>
          </a:p>
          <a:p>
            <a:pPr lvl="1">
              <a:spcAft>
                <a:spcPts val="1200"/>
              </a:spcAft>
              <a:buFont typeface="Wingdings" panose="05000000000000000000" pitchFamily="2" charset="2"/>
              <a:buChar char="Ø"/>
            </a:pPr>
            <a:r>
              <a:rPr lang="en-US" sz="2800" b="0" dirty="0">
                <a:latin typeface="Arial" pitchFamily="34" charset="0"/>
                <a:cs typeface="Arial" pitchFamily="34" charset="0"/>
              </a:rPr>
              <a:t>Financial</a:t>
            </a:r>
          </a:p>
          <a:p>
            <a:pPr lvl="1">
              <a:spcAft>
                <a:spcPts val="1200"/>
              </a:spcAft>
              <a:buFont typeface="Wingdings" panose="05000000000000000000" pitchFamily="2" charset="2"/>
              <a:buChar char="Ø"/>
            </a:pPr>
            <a:r>
              <a:rPr lang="en-US" sz="2800" b="0" dirty="0">
                <a:latin typeface="Arial" pitchFamily="34" charset="0"/>
                <a:cs typeface="Arial" pitchFamily="34" charset="0"/>
              </a:rPr>
              <a:t>Management</a:t>
            </a:r>
            <a:endParaRPr lang="en-US" sz="2800" b="0" dirty="0"/>
          </a:p>
          <a:p>
            <a:endParaRPr lang="en-US" dirty="0"/>
          </a:p>
          <a:p>
            <a:r>
              <a:rPr lang="en-US" dirty="0"/>
              <a:t>This is a starting point.  More information and details are provided in this series of videos, and in face-to-face courses provided by the Nebraska Department of Transportation and the Nebraska Local Technical Assistance Program known as NE-LTAP.  </a:t>
            </a:r>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5801FA-8D92-4EDB-BE69-F7F9A1B58CF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17779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State Statute 39-2101 is a declaration that</a:t>
            </a:r>
            <a:r>
              <a:rPr lang="en-US" baseline="0" dirty="0"/>
              <a:t> provides a broad overview, or the Big Picture view of 1969 legislation, which at that time was a significant change in Nebraska’s approach to its system of highways, roads and streets. The Nebraska Legislature recognized, determined and declared that</a:t>
            </a:r>
            <a:endParaRPr lang="en-US" dirty="0"/>
          </a:p>
          <a:p>
            <a:endParaRPr lang="en-US" dirty="0"/>
          </a:p>
          <a:p>
            <a:pPr>
              <a:buFont typeface="Wingdings" panose="05000000000000000000" pitchFamily="2" charset="2"/>
              <a:buChar char="Ø"/>
            </a:pPr>
            <a:r>
              <a:rPr lang="en-US" sz="2600" b="1" dirty="0">
                <a:latin typeface="Arial" panose="020B0604020202020204" pitchFamily="34" charset="0"/>
                <a:cs typeface="Arial" panose="020B0604020202020204" pitchFamily="34" charset="0"/>
              </a:rPr>
              <a:t>   Safe and efficient transportation over public roads </a:t>
            </a:r>
            <a:r>
              <a:rPr lang="en-US" sz="2600" dirty="0">
                <a:latin typeface="Arial" panose="020B0604020202020204" pitchFamily="34" charset="0"/>
                <a:cs typeface="Arial" panose="020B0604020202020204" pitchFamily="34" charset="0"/>
              </a:rPr>
              <a:t>is a matter of major importance to all Nebraskans</a:t>
            </a:r>
          </a:p>
          <a:p>
            <a:pPr marL="213122" marR="0" lvl="1" indent="-213122" algn="l" defTabSz="914400" rtl="0" eaLnBrk="1" fontAlgn="auto" latinLnBrk="0" hangingPunct="1">
              <a:lnSpc>
                <a:spcPct val="100000"/>
              </a:lnSpc>
              <a:spcBef>
                <a:spcPts val="450"/>
              </a:spcBef>
              <a:spcAft>
                <a:spcPts val="0"/>
              </a:spcAft>
              <a:buClrTx/>
              <a:buSzTx/>
              <a:buFont typeface="Wingdings" panose="05000000000000000000" pitchFamily="2" charset="2"/>
              <a:buChar char="Ø"/>
              <a:tabLst/>
              <a:defRPr/>
            </a:pPr>
            <a:r>
              <a:rPr lang="en-US" sz="2600" dirty="0">
                <a:latin typeface="Arial" panose="020B0604020202020204" pitchFamily="34" charset="0"/>
                <a:cs typeface="Arial" panose="020B0604020202020204" pitchFamily="34" charset="0"/>
              </a:rPr>
              <a:t>An</a:t>
            </a:r>
            <a:r>
              <a:rPr lang="en-US" sz="2600" b="1" dirty="0">
                <a:latin typeface="Arial" panose="020B0604020202020204" pitchFamily="34" charset="0"/>
                <a:cs typeface="Arial" panose="020B0604020202020204" pitchFamily="34" charset="0"/>
              </a:rPr>
              <a:t> integrated system of public roads </a:t>
            </a:r>
            <a:r>
              <a:rPr lang="en-US" sz="2600" dirty="0">
                <a:latin typeface="Arial" panose="020B0604020202020204" pitchFamily="34" charset="0"/>
                <a:cs typeface="Arial" panose="020B0604020202020204" pitchFamily="34" charset="0"/>
              </a:rPr>
              <a:t>is essential to the general welfare of the State. </a:t>
            </a:r>
            <a:r>
              <a:rPr lang="en-US" sz="2800" b="1" dirty="0">
                <a:latin typeface="Arial" pitchFamily="34" charset="0"/>
                <a:cs typeface="Arial" pitchFamily="34" charset="0"/>
              </a:rPr>
              <a:t>Providing an integrated system of facilities and the efficient management, operation, and control thereof </a:t>
            </a:r>
            <a:r>
              <a:rPr lang="en-US" sz="2800" dirty="0">
                <a:latin typeface="Arial" pitchFamily="34" charset="0"/>
                <a:cs typeface="Arial" pitchFamily="34" charset="0"/>
              </a:rPr>
              <a:t>are recognized as urgent problems and proper objectives of legislation pertaining to all public roads.</a:t>
            </a:r>
            <a:endParaRPr lang="en-US" sz="2600" dirty="0">
              <a:latin typeface="Arial" panose="020B0604020202020204" pitchFamily="34" charset="0"/>
              <a:cs typeface="Arial" panose="020B0604020202020204" pitchFamily="34" charset="0"/>
            </a:endParaRPr>
          </a:p>
          <a:p>
            <a:pPr marL="213122" lvl="1" indent="-213122">
              <a:spcBef>
                <a:spcPts val="450"/>
              </a:spcBef>
              <a:buFont typeface="Wingdings" panose="05000000000000000000" pitchFamily="2" charset="2"/>
              <a:buChar char="Ø"/>
            </a:pPr>
            <a:r>
              <a:rPr lang="en-US" sz="2600" b="1" dirty="0">
                <a:latin typeface="Arial" panose="020B0604020202020204" pitchFamily="34" charset="0"/>
                <a:cs typeface="Arial" panose="020B0604020202020204" pitchFamily="34" charset="0"/>
              </a:rPr>
              <a:t>Adequate Public Roads</a:t>
            </a:r>
            <a:r>
              <a:rPr lang="en-US" sz="2600" dirty="0">
                <a:latin typeface="Arial" pitchFamily="34" charset="0"/>
                <a:cs typeface="Arial" pitchFamily="34" charset="0"/>
              </a:rPr>
              <a:t> </a:t>
            </a:r>
          </a:p>
          <a:p>
            <a:pPr marL="213122" lvl="1" indent="0">
              <a:spcBef>
                <a:spcPts val="450"/>
              </a:spcBef>
              <a:buNone/>
            </a:pPr>
            <a:r>
              <a:rPr lang="en-US" sz="2600" dirty="0">
                <a:latin typeface="Arial" pitchFamily="34" charset="0"/>
                <a:cs typeface="Arial" pitchFamily="34" charset="0"/>
              </a:rPr>
              <a:t>-           Provide for the free flow of traffic</a:t>
            </a:r>
          </a:p>
          <a:p>
            <a:pPr marL="670323" lvl="1" indent="-457200">
              <a:spcBef>
                <a:spcPts val="450"/>
              </a:spcBef>
              <a:buFontTx/>
              <a:buChar char="-"/>
            </a:pPr>
            <a:r>
              <a:rPr lang="en-US" sz="2600" dirty="0">
                <a:latin typeface="Arial" pitchFamily="34" charset="0"/>
                <a:cs typeface="Arial" pitchFamily="34" charset="0"/>
              </a:rPr>
              <a:t>Protect the health and safety of the citizens of the state, </a:t>
            </a:r>
          </a:p>
          <a:p>
            <a:pPr marL="670323" lvl="1" indent="-457200">
              <a:spcBef>
                <a:spcPts val="450"/>
              </a:spcBef>
              <a:buFontTx/>
              <a:buChar char="-"/>
            </a:pPr>
            <a:r>
              <a:rPr lang="en-US" sz="2600" dirty="0">
                <a:latin typeface="Arial" pitchFamily="34" charset="0"/>
                <a:cs typeface="Arial" pitchFamily="34" charset="0"/>
              </a:rPr>
              <a:t>result in lower cost of motor vehicle operation </a:t>
            </a:r>
          </a:p>
          <a:p>
            <a:pPr marL="213122" lvl="1" indent="0">
              <a:spcBef>
                <a:spcPts val="450"/>
              </a:spcBef>
              <a:buNone/>
            </a:pPr>
            <a:r>
              <a:rPr lang="en-US" sz="2600" dirty="0">
                <a:latin typeface="Arial" pitchFamily="34" charset="0"/>
                <a:cs typeface="Arial" pitchFamily="34" charset="0"/>
              </a:rPr>
              <a:t>-           Increase property values and</a:t>
            </a:r>
          </a:p>
          <a:p>
            <a:pPr marL="348854" lvl="1" indent="-135731">
              <a:lnSpc>
                <a:spcPct val="110000"/>
              </a:lnSpc>
              <a:spcBef>
                <a:spcPts val="450"/>
              </a:spcBef>
              <a:buNone/>
            </a:pPr>
            <a:r>
              <a:rPr lang="en-US" sz="2600" dirty="0">
                <a:latin typeface="Arial" pitchFamily="34" charset="0"/>
                <a:cs typeface="Arial" pitchFamily="34" charset="0"/>
              </a:rPr>
              <a:t>-           Generally promote the economic and social progress of the  state</a:t>
            </a:r>
          </a:p>
          <a:p>
            <a:endParaRPr lang="en-US" dirty="0"/>
          </a:p>
          <a:p>
            <a:endParaRPr lang="en-US" dirty="0"/>
          </a:p>
        </p:txBody>
      </p:sp>
      <p:sp>
        <p:nvSpPr>
          <p:cNvPr id="4" name="Slide Number Placeholder 3"/>
          <p:cNvSpPr>
            <a:spLocks noGrp="1"/>
          </p:cNvSpPr>
          <p:nvPr>
            <p:ph type="sldNum" sz="quarter" idx="10"/>
          </p:nvPr>
        </p:nvSpPr>
        <p:spPr/>
        <p:txBody>
          <a:bodyPr/>
          <a:lstStyle/>
          <a:p>
            <a:fld id="{56DD4794-76E5-4795-95DA-389BBC47F755}" type="slidenum">
              <a:rPr lang="en-US" smtClean="0"/>
              <a:t>5</a:t>
            </a:fld>
            <a:endParaRPr lang="en-US"/>
          </a:p>
        </p:txBody>
      </p:sp>
    </p:spTree>
    <p:extLst>
      <p:ext uri="{BB962C8B-B14F-4D97-AF65-F5344CB8AC3E}">
        <p14:creationId xmlns:p14="http://schemas.microsoft.com/office/powerpoint/2010/main" val="33496747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225"/>
              </a:spcBef>
              <a:buFont typeface="Wingdings" panose="05000000000000000000" pitchFamily="2" charset="2"/>
              <a:buChar char="Ø"/>
              <a:defRPr/>
            </a:pPr>
            <a:r>
              <a:rPr lang="en-US" sz="2500" dirty="0">
                <a:latin typeface="Arial" pitchFamily="34" charset="0"/>
                <a:cs typeface="Arial" pitchFamily="34" charset="0"/>
              </a:rPr>
              <a:t>Fundamental to the development of an integrated system of public roads is a determination of the </a:t>
            </a:r>
            <a:r>
              <a:rPr lang="en-US" sz="2500" b="1" dirty="0">
                <a:latin typeface="Arial" pitchFamily="34" charset="0"/>
                <a:cs typeface="Arial" pitchFamily="34" charset="0"/>
              </a:rPr>
              <a:t>function </a:t>
            </a:r>
            <a:r>
              <a:rPr lang="en-US" sz="2500" b="0" dirty="0">
                <a:latin typeface="Arial" pitchFamily="34" charset="0"/>
                <a:cs typeface="Arial" pitchFamily="34" charset="0"/>
              </a:rPr>
              <a:t>that</a:t>
            </a:r>
            <a:r>
              <a:rPr lang="en-US" sz="2500" b="1" dirty="0">
                <a:latin typeface="Arial" pitchFamily="34" charset="0"/>
                <a:cs typeface="Arial" pitchFamily="34" charset="0"/>
              </a:rPr>
              <a:t> </a:t>
            </a:r>
            <a:r>
              <a:rPr lang="en-US" sz="2500" dirty="0">
                <a:latin typeface="Arial" pitchFamily="34" charset="0"/>
                <a:cs typeface="Arial" pitchFamily="34" charset="0"/>
              </a:rPr>
              <a:t>each road segment serves.  </a:t>
            </a:r>
          </a:p>
          <a:p>
            <a:pPr>
              <a:spcBef>
                <a:spcPts val="225"/>
              </a:spcBef>
              <a:buFont typeface="Wingdings" panose="05000000000000000000" pitchFamily="2" charset="2"/>
              <a:buChar char="Ø"/>
              <a:defRPr/>
            </a:pPr>
            <a:endParaRPr lang="en-US" sz="2500" i="1" dirty="0">
              <a:latin typeface="Arial" pitchFamily="34" charset="0"/>
              <a:cs typeface="Arial" pitchFamily="34" charset="0"/>
            </a:endParaRPr>
          </a:p>
          <a:p>
            <a:pPr>
              <a:spcBef>
                <a:spcPts val="225"/>
              </a:spcBef>
              <a:buFont typeface="Wingdings" panose="05000000000000000000" pitchFamily="2" charset="2"/>
              <a:buChar char="Ø"/>
              <a:defRPr/>
            </a:pPr>
            <a:r>
              <a:rPr lang="en-US" sz="2500" dirty="0">
                <a:latin typeface="Arial" pitchFamily="34" charset="0"/>
                <a:cs typeface="Arial" pitchFamily="34" charset="0"/>
              </a:rPr>
              <a:t>Through adoption by law of a </a:t>
            </a:r>
            <a:r>
              <a:rPr lang="en-US" sz="2500" b="1" dirty="0">
                <a:latin typeface="Arial" pitchFamily="34" charset="0"/>
                <a:cs typeface="Arial" pitchFamily="34" charset="0"/>
              </a:rPr>
              <a:t>functional classification system</a:t>
            </a:r>
            <a:r>
              <a:rPr lang="en-US" sz="2500" dirty="0">
                <a:latin typeface="Arial" pitchFamily="34" charset="0"/>
                <a:cs typeface="Arial" pitchFamily="34" charset="0"/>
              </a:rPr>
              <a:t>, it is the intent of the Legislature that </a:t>
            </a:r>
            <a:r>
              <a:rPr lang="en-US" sz="2500" b="1" dirty="0">
                <a:latin typeface="Arial" pitchFamily="34" charset="0"/>
                <a:cs typeface="Arial" pitchFamily="34" charset="0"/>
              </a:rPr>
              <a:t>each segment of public road</a:t>
            </a:r>
            <a:r>
              <a:rPr lang="en-US" sz="2500" dirty="0">
                <a:latin typeface="Arial" pitchFamily="34" charset="0"/>
                <a:cs typeface="Arial" pitchFamily="34" charset="0"/>
              </a:rPr>
              <a:t> be identified according to the function it serves </a:t>
            </a:r>
          </a:p>
          <a:p>
            <a:pPr marL="0" indent="0">
              <a:spcBef>
                <a:spcPts val="225"/>
              </a:spcBef>
              <a:buNone/>
              <a:defRPr/>
            </a:pPr>
            <a:endParaRPr lang="en-US" sz="2500" dirty="0">
              <a:latin typeface="Arial" pitchFamily="34" charset="0"/>
              <a:cs typeface="Arial" pitchFamily="34" charset="0"/>
            </a:endParaRPr>
          </a:p>
          <a:p>
            <a:pPr marL="213122" indent="-213122">
              <a:spcBef>
                <a:spcPts val="225"/>
              </a:spcBef>
              <a:buFont typeface="Wingdings" panose="05000000000000000000" pitchFamily="2" charset="2"/>
              <a:buChar char="Ø"/>
            </a:pPr>
            <a:r>
              <a:rPr lang="en-US" sz="2500" dirty="0">
                <a:latin typeface="Arial" pitchFamily="34" charset="0"/>
                <a:cs typeface="Arial" pitchFamily="34" charset="0"/>
              </a:rPr>
              <a:t>Identifying functional classifications permits the establishment of </a:t>
            </a:r>
            <a:r>
              <a:rPr lang="en-US" sz="2500" b="1" dirty="0">
                <a:latin typeface="Arial" pitchFamily="34" charset="0"/>
                <a:cs typeface="Arial" pitchFamily="34" charset="0"/>
              </a:rPr>
              <a:t>uniform standards for:</a:t>
            </a:r>
          </a:p>
          <a:p>
            <a:pPr marL="213122" lvl="1" indent="0">
              <a:spcBef>
                <a:spcPts val="225"/>
              </a:spcBef>
              <a:buNone/>
            </a:pPr>
            <a:r>
              <a:rPr lang="en-US" sz="2500" dirty="0">
                <a:latin typeface="Arial" panose="020B0604020202020204" pitchFamily="34" charset="0"/>
                <a:cs typeface="Arial" panose="020B0604020202020204" pitchFamily="34" charset="0"/>
              </a:rPr>
              <a:t>- Design</a:t>
            </a:r>
          </a:p>
          <a:p>
            <a:pPr marL="213122" lvl="1" indent="0">
              <a:spcBef>
                <a:spcPts val="225"/>
              </a:spcBef>
              <a:buNone/>
            </a:pPr>
            <a:r>
              <a:rPr lang="en-US" sz="2500" dirty="0">
                <a:latin typeface="Arial" panose="020B0604020202020204" pitchFamily="34" charset="0"/>
                <a:cs typeface="Arial" panose="020B0604020202020204" pitchFamily="34" charset="0"/>
              </a:rPr>
              <a:t>- Construction</a:t>
            </a:r>
          </a:p>
          <a:p>
            <a:pPr marL="213122" lvl="1" indent="0">
              <a:spcBef>
                <a:spcPts val="225"/>
              </a:spcBef>
              <a:buNone/>
            </a:pPr>
            <a:r>
              <a:rPr lang="en-US" sz="2500" dirty="0">
                <a:latin typeface="Arial" panose="020B0604020202020204" pitchFamily="34" charset="0"/>
                <a:cs typeface="Arial" panose="020B0604020202020204" pitchFamily="34" charset="0"/>
              </a:rPr>
              <a:t>- Maintenance</a:t>
            </a:r>
            <a:endParaRPr lang="en-US" dirty="0"/>
          </a:p>
          <a:p>
            <a:endParaRPr lang="en-US" strike="sngStrike"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itchFamily="34" charset="0"/>
                <a:cs typeface="Arial" pitchFamily="34" charset="0"/>
              </a:rPr>
              <a:t>Standards must be adequate to meet the needs of an increasingly mobile society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rial"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itchFamily="34" charset="0"/>
                <a:cs typeface="Arial" pitchFamily="34" charset="0"/>
              </a:rPr>
              <a:t>For more information on these topics, see the Classification and Standards videos.  </a:t>
            </a:r>
          </a:p>
          <a:p>
            <a:endParaRPr lang="en-US" dirty="0"/>
          </a:p>
        </p:txBody>
      </p:sp>
      <p:sp>
        <p:nvSpPr>
          <p:cNvPr id="4" name="Slide Number Placeholder 3"/>
          <p:cNvSpPr>
            <a:spLocks noGrp="1"/>
          </p:cNvSpPr>
          <p:nvPr>
            <p:ph type="sldNum" sz="quarter" idx="10"/>
          </p:nvPr>
        </p:nvSpPr>
        <p:spPr/>
        <p:txBody>
          <a:bodyPr/>
          <a:lstStyle/>
          <a:p>
            <a:fld id="{56DD4794-76E5-4795-95DA-389BBC47F755}" type="slidenum">
              <a:rPr lang="en-US" smtClean="0"/>
              <a:t>6</a:t>
            </a:fld>
            <a:endParaRPr lang="en-US"/>
          </a:p>
        </p:txBody>
      </p:sp>
    </p:spTree>
    <p:extLst>
      <p:ext uri="{BB962C8B-B14F-4D97-AF65-F5344CB8AC3E}">
        <p14:creationId xmlns:p14="http://schemas.microsoft.com/office/powerpoint/2010/main" val="36772069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1" indent="-342900">
              <a:buFont typeface="Wingdings" panose="05000000000000000000" pitchFamily="2" charset="2"/>
              <a:buChar char="Ø"/>
            </a:pPr>
            <a:r>
              <a:rPr lang="en-US" dirty="0">
                <a:latin typeface="Arial" pitchFamily="34" charset="0"/>
                <a:cs typeface="Arial" pitchFamily="34" charset="0"/>
              </a:rPr>
              <a:t>39-2101 assigns responsibility for public roads to the NDOT, counties and municipalities </a:t>
            </a:r>
            <a:r>
              <a:rPr lang="en-US" b="1" dirty="0">
                <a:latin typeface="Arial" pitchFamily="34" charset="0"/>
                <a:cs typeface="Arial" pitchFamily="34" charset="0"/>
              </a:rPr>
              <a:t>based on functional classification</a:t>
            </a:r>
            <a:r>
              <a:rPr lang="en-US" dirty="0">
                <a:latin typeface="Arial" pitchFamily="34" charset="0"/>
                <a:cs typeface="Arial" pitchFamily="34" charset="0"/>
              </a:rPr>
              <a:t>. </a:t>
            </a:r>
          </a:p>
          <a:p>
            <a:pPr marL="342900" lvl="1" indent="-342900">
              <a:buFont typeface="Wingdings" panose="05000000000000000000" pitchFamily="2" charset="2"/>
              <a:buChar char="Ø"/>
            </a:pPr>
            <a:r>
              <a:rPr lang="en-US" dirty="0">
                <a:latin typeface="Arial" pitchFamily="34" charset="0"/>
                <a:cs typeface="Arial" pitchFamily="34" charset="0"/>
              </a:rPr>
              <a:t>The intent is that each segment of road or street eventually be brought up to New &amp; Reconstructed standards </a:t>
            </a:r>
          </a:p>
          <a:p>
            <a:pPr marL="342900" lvl="1" indent="-342900">
              <a:buFont typeface="Wingdings" panose="05000000000000000000" pitchFamily="2" charset="2"/>
              <a:buChar char="Ø"/>
            </a:pPr>
            <a:r>
              <a:rPr lang="en-US" dirty="0">
                <a:latin typeface="Arial" pitchFamily="34" charset="0"/>
                <a:cs typeface="Arial" pitchFamily="34" charset="0"/>
              </a:rPr>
              <a:t>And to provide reasonable and equitably distributed revenues.</a:t>
            </a:r>
          </a:p>
          <a:p>
            <a:pPr marL="342900" lvl="1" indent="-342900">
              <a:buFont typeface="Wingdings" panose="05000000000000000000" pitchFamily="2" charset="2"/>
              <a:buChar char="Ø"/>
            </a:pPr>
            <a:endParaRPr lang="en-US" dirty="0">
              <a:latin typeface="Arial" pitchFamily="34" charset="0"/>
              <a:cs typeface="Arial" pitchFamily="34" charset="0"/>
            </a:endParaRPr>
          </a:p>
          <a:p>
            <a:pPr marL="0" lvl="1" indent="0">
              <a:buFont typeface="Wingdings" panose="05000000000000000000" pitchFamily="2" charset="2"/>
              <a:buNone/>
            </a:pPr>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A45801FA-8D92-4EDB-BE69-F7F9A1B58CF7}" type="slidenum">
              <a:rPr lang="en-US" smtClean="0"/>
              <a:t>7</a:t>
            </a:fld>
            <a:endParaRPr lang="en-US"/>
          </a:p>
        </p:txBody>
      </p:sp>
    </p:spTree>
    <p:extLst>
      <p:ext uri="{BB962C8B-B14F-4D97-AF65-F5344CB8AC3E}">
        <p14:creationId xmlns:p14="http://schemas.microsoft.com/office/powerpoint/2010/main" val="31998438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i="1" dirty="0"/>
              <a:t>8/5/2019 removed the reference to 39-2117 in the first bullet under (h) </a:t>
            </a:r>
          </a:p>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i="1" dirty="0"/>
              <a:t>8/1/2019 Updated to reflect changes per LB82 (2019). </a:t>
            </a:r>
            <a:endParaRPr lang="en-US" dirty="0"/>
          </a:p>
          <a:p>
            <a:pPr marL="0" lvl="1" indent="0">
              <a:buFont typeface="Wingdings" panose="05000000000000000000" pitchFamily="2" charset="2"/>
              <a:buNone/>
            </a:pPr>
            <a:endParaRPr lang="en-US" dirty="0">
              <a:latin typeface="Arial" pitchFamily="34" charset="0"/>
              <a:cs typeface="Arial" pitchFamily="34" charset="0"/>
            </a:endParaRPr>
          </a:p>
          <a:p>
            <a:pPr marL="0" lvl="1" indent="0">
              <a:buFont typeface="Wingdings" panose="05000000000000000000" pitchFamily="2" charset="2"/>
              <a:buNone/>
            </a:pPr>
            <a:endParaRPr lang="en-US" dirty="0">
              <a:latin typeface="Arial" pitchFamily="34" charset="0"/>
              <a:cs typeface="Arial" pitchFamily="34" charset="0"/>
            </a:endParaRPr>
          </a:p>
          <a:p>
            <a:pPr>
              <a:spcBef>
                <a:spcPts val="450"/>
              </a:spcBef>
              <a:buFont typeface="Wingdings" panose="05000000000000000000" pitchFamily="2" charset="2"/>
              <a:buChar char="Ø"/>
            </a:pPr>
            <a:r>
              <a:rPr lang="en-US" dirty="0">
                <a:latin typeface="Arial" pitchFamily="34" charset="0"/>
                <a:cs typeface="Arial" pitchFamily="34" charset="0"/>
              </a:rPr>
              <a:t>39-2101 encourages </a:t>
            </a:r>
            <a:r>
              <a:rPr lang="en-US" b="1" dirty="0">
                <a:latin typeface="Arial" panose="020B0604020202020204" pitchFamily="34" charset="0"/>
                <a:cs typeface="Arial" panose="020B0604020202020204" pitchFamily="34" charset="0"/>
              </a:rPr>
              <a:t>Improved Management Methods of:</a:t>
            </a:r>
          </a:p>
          <a:p>
            <a:pPr marL="169069" indent="0">
              <a:spcBef>
                <a:spcPts val="450"/>
              </a:spcBef>
              <a:buNone/>
            </a:pPr>
            <a:r>
              <a:rPr lang="en-US" dirty="0">
                <a:latin typeface="Arial" panose="020B0604020202020204" pitchFamily="34" charset="0"/>
                <a:cs typeface="Arial" panose="020B0604020202020204" pitchFamily="34" charset="0"/>
              </a:rPr>
              <a:t>- Planning</a:t>
            </a:r>
          </a:p>
          <a:p>
            <a:pPr marL="169069" indent="0">
              <a:spcBef>
                <a:spcPts val="450"/>
              </a:spcBef>
              <a:buNone/>
            </a:pPr>
            <a:r>
              <a:rPr lang="en-US" dirty="0">
                <a:latin typeface="Arial" panose="020B0604020202020204" pitchFamily="34" charset="0"/>
                <a:cs typeface="Arial" panose="020B0604020202020204" pitchFamily="34" charset="0"/>
              </a:rPr>
              <a:t>- Programming</a:t>
            </a:r>
          </a:p>
          <a:p>
            <a:pPr marL="169069" indent="0">
              <a:spcBef>
                <a:spcPts val="450"/>
              </a:spcBef>
              <a:buNone/>
            </a:pPr>
            <a:r>
              <a:rPr lang="en-US" dirty="0">
                <a:latin typeface="Arial" panose="020B0604020202020204" pitchFamily="34" charset="0"/>
                <a:cs typeface="Arial" panose="020B0604020202020204" pitchFamily="34" charset="0"/>
              </a:rPr>
              <a:t>- Budgeting</a:t>
            </a:r>
          </a:p>
          <a:p>
            <a:pPr marL="169069" indent="0">
              <a:spcBef>
                <a:spcPts val="450"/>
              </a:spcBef>
              <a:buNone/>
            </a:pPr>
            <a:r>
              <a:rPr lang="en-US" strike="sngStrike" dirty="0">
                <a:latin typeface="Arial" panose="020B0604020202020204" pitchFamily="34" charset="0"/>
                <a:cs typeface="Arial" panose="020B0604020202020204" pitchFamily="34" charset="0"/>
              </a:rPr>
              <a:t>- Reporting</a:t>
            </a:r>
          </a:p>
          <a:p>
            <a:pPr marL="340519" indent="-171450">
              <a:spcBef>
                <a:spcPts val="450"/>
              </a:spcBef>
              <a:buFontTx/>
              <a:buChar char="-"/>
            </a:pPr>
            <a:r>
              <a:rPr lang="en-US" dirty="0">
                <a:latin typeface="Arial" panose="020B0604020202020204" pitchFamily="34" charset="0"/>
                <a:cs typeface="Arial" panose="020B0604020202020204" pitchFamily="34" charset="0"/>
              </a:rPr>
              <a:t>Accounting</a:t>
            </a:r>
          </a:p>
          <a:p>
            <a:pPr marL="340519" indent="-171450">
              <a:spcBef>
                <a:spcPts val="450"/>
              </a:spcBef>
              <a:buFontTx/>
              <a:buChar char="-"/>
            </a:pPr>
            <a:r>
              <a:rPr lang="en-US" i="1" dirty="0">
                <a:latin typeface="Arial" panose="020B0604020202020204" pitchFamily="34" charset="0"/>
                <a:cs typeface="Arial" panose="020B0604020202020204" pitchFamily="34" charset="0"/>
              </a:rPr>
              <a:t>Inventory</a:t>
            </a:r>
          </a:p>
          <a:p>
            <a:pPr marL="169069" indent="0">
              <a:spcBef>
                <a:spcPts val="450"/>
              </a:spcBef>
              <a:buNone/>
            </a:pPr>
            <a:endParaRPr lang="en-US" sz="800" dirty="0">
              <a:latin typeface="Arial" panose="020B0604020202020204" pitchFamily="34" charset="0"/>
              <a:cs typeface="Arial" panose="020B0604020202020204" pitchFamily="34" charset="0"/>
            </a:endParaRPr>
          </a:p>
          <a:p>
            <a:pPr marL="213122" indent="-213122">
              <a:spcBef>
                <a:spcPts val="450"/>
              </a:spcBef>
              <a:buFont typeface="Wingdings" panose="05000000000000000000" pitchFamily="2" charset="2"/>
              <a:buChar char="Ø"/>
            </a:pPr>
            <a:r>
              <a:rPr lang="en-US" dirty="0">
                <a:latin typeface="Arial" panose="020B0604020202020204" pitchFamily="34" charset="0"/>
                <a:cs typeface="Arial" panose="020B0604020202020204" pitchFamily="34" charset="0"/>
              </a:rPr>
              <a:t>Such management will </a:t>
            </a:r>
            <a:r>
              <a:rPr lang="en-US" b="1" dirty="0">
                <a:latin typeface="Arial" panose="020B0604020202020204" pitchFamily="34" charset="0"/>
                <a:cs typeface="Arial" panose="020B0604020202020204" pitchFamily="34" charset="0"/>
              </a:rPr>
              <a:t>provide citizens the opportunity to know how each governmental entity intends to spend its road and street money, and to determine its performance </a:t>
            </a:r>
            <a:r>
              <a:rPr lang="en-US" dirty="0">
                <a:latin typeface="Arial" panose="020B0604020202020204" pitchFamily="34" charset="0"/>
                <a:cs typeface="Arial" panose="020B0604020202020204" pitchFamily="34" charset="0"/>
              </a:rPr>
              <a:t>when measured against its plans</a:t>
            </a:r>
          </a:p>
          <a:p>
            <a:pPr marL="0" lvl="1" indent="0">
              <a:buFont typeface="Wingdings" panose="05000000000000000000" pitchFamily="2" charset="2"/>
              <a:buNone/>
            </a:pPr>
            <a:endParaRPr lang="en-US" dirty="0">
              <a:latin typeface="Arial" panose="020B0604020202020204" pitchFamily="34" charset="0"/>
              <a:cs typeface="Arial" panose="020B0604020202020204" pitchFamily="34" charset="0"/>
            </a:endParaRPr>
          </a:p>
          <a:p>
            <a:pPr marL="0" lvl="1" indent="0">
              <a:buFont typeface="Wingdings" panose="05000000000000000000" pitchFamily="2" charset="2"/>
              <a:buNone/>
            </a:pPr>
            <a:endParaRPr lang="en-US" dirty="0">
              <a:latin typeface="Arial" panose="020B0604020202020204" pitchFamily="34" charset="0"/>
              <a:cs typeface="Arial" panose="020B0604020202020204" pitchFamily="34" charset="0"/>
            </a:endParaRPr>
          </a:p>
          <a:p>
            <a:pPr marL="213122" indent="-213122">
              <a:buFont typeface="Wingdings" panose="05000000000000000000" pitchFamily="2" charset="2"/>
              <a:buChar char="Ø"/>
            </a:pPr>
            <a:r>
              <a:rPr lang="en-US" b="1" dirty="0">
                <a:latin typeface="Arial" pitchFamily="34" charset="0"/>
                <a:cs typeface="Arial" pitchFamily="34" charset="0"/>
              </a:rPr>
              <a:t>It requires Continuous Planning and Development:</a:t>
            </a:r>
          </a:p>
          <a:p>
            <a:pPr marL="348854" lvl="0" indent="-135731">
              <a:buNone/>
            </a:pPr>
            <a:r>
              <a:rPr lang="en-US" dirty="0">
                <a:latin typeface="Arial" pitchFamily="34" charset="0"/>
                <a:cs typeface="Arial" pitchFamily="34" charset="0"/>
              </a:rPr>
              <a:t>- Long Range Planning </a:t>
            </a:r>
            <a:r>
              <a:rPr lang="en-US" i="1" dirty="0">
                <a:latin typeface="Arial" pitchFamily="34" charset="0"/>
                <a:cs typeface="Arial" pitchFamily="34" charset="0"/>
              </a:rPr>
              <a:t>(6-year plans)</a:t>
            </a:r>
            <a:r>
              <a:rPr lang="en-US" dirty="0">
                <a:latin typeface="Arial" pitchFamily="34" charset="0"/>
                <a:cs typeface="Arial" pitchFamily="34" charset="0"/>
              </a:rPr>
              <a:t>  and Annual Programing </a:t>
            </a:r>
            <a:r>
              <a:rPr lang="en-US" i="1" dirty="0">
                <a:latin typeface="Arial" pitchFamily="34" charset="0"/>
                <a:cs typeface="Arial" pitchFamily="34" charset="0"/>
              </a:rPr>
              <a:t>(1-year plans)</a:t>
            </a:r>
            <a:r>
              <a:rPr lang="en-US" dirty="0">
                <a:latin typeface="Arial" pitchFamily="34" charset="0"/>
                <a:cs typeface="Arial" pitchFamily="34" charset="0"/>
              </a:rPr>
              <a:t>   </a:t>
            </a:r>
            <a:r>
              <a:rPr lang="en-US" i="1" dirty="0">
                <a:latin typeface="Arial" pitchFamily="34" charset="0"/>
                <a:cs typeface="Arial" pitchFamily="34" charset="0"/>
              </a:rPr>
              <a:t>updated annually</a:t>
            </a:r>
          </a:p>
          <a:p>
            <a:pPr marL="348854" lvl="0" indent="-135731">
              <a:buNone/>
            </a:pPr>
            <a:r>
              <a:rPr lang="en-US" dirty="0">
                <a:latin typeface="Arial" pitchFamily="34" charset="0"/>
                <a:cs typeface="Arial" pitchFamily="34" charset="0"/>
              </a:rPr>
              <a:t>- Each entity programs its needs on a Priority Basis</a:t>
            </a:r>
          </a:p>
          <a:p>
            <a:pPr marL="384573" lvl="0" indent="-171450">
              <a:buFontTx/>
              <a:buChar char="-"/>
            </a:pPr>
            <a:r>
              <a:rPr lang="en-US" strike="sngStrike" dirty="0">
                <a:latin typeface="Arial" pitchFamily="34" charset="0"/>
                <a:cs typeface="Arial" pitchFamily="34" charset="0"/>
              </a:rPr>
              <a:t>It Allows some Flexibility, as Annual Programs cannot always be met due to unforeseen problems and opportunities </a:t>
            </a:r>
            <a:r>
              <a:rPr lang="en-US" i="1" strike="sngStrike" dirty="0">
                <a:latin typeface="Arial" pitchFamily="34" charset="0"/>
                <a:cs typeface="Arial" pitchFamily="34" charset="0"/>
              </a:rPr>
              <a:t>(one-year plan revisions)</a:t>
            </a:r>
          </a:p>
          <a:p>
            <a:pPr marL="384573" lvl="0" indent="-171450">
              <a:buFontTx/>
              <a:buChar char="-"/>
            </a:pPr>
            <a:r>
              <a:rPr lang="en-US" strike="sngStrike" dirty="0">
                <a:latin typeface="Arial" pitchFamily="34" charset="0"/>
                <a:cs typeface="Arial" pitchFamily="34" charset="0"/>
              </a:rPr>
              <a:t>And it requires annual financial and inventory reporting </a:t>
            </a:r>
          </a:p>
          <a:p>
            <a:pPr marL="0" lvl="1" indent="0">
              <a:buFont typeface="Wingdings" panose="05000000000000000000" pitchFamily="2" charset="2"/>
              <a:buNone/>
            </a:pPr>
            <a:endParaRPr lang="en-US" dirty="0">
              <a:latin typeface="Arial" pitchFamily="34" charset="0"/>
              <a:cs typeface="Arial" pitchFamily="34" charset="0"/>
            </a:endParaRPr>
          </a:p>
          <a:p>
            <a:pPr marL="0" lvl="1" indent="0">
              <a:buNone/>
            </a:pPr>
            <a:r>
              <a:rPr lang="en-US" dirty="0">
                <a:latin typeface="Arial" pitchFamily="34" charset="0"/>
                <a:cs typeface="Arial" pitchFamily="34" charset="0"/>
              </a:rPr>
              <a:t>    </a:t>
            </a:r>
          </a:p>
          <a:p>
            <a:pPr marL="257175" lvl="1" indent="-257175">
              <a:buFont typeface="Wingdings" panose="05000000000000000000" pitchFamily="2" charset="2"/>
              <a:buChar char="Ø"/>
            </a:pPr>
            <a:r>
              <a:rPr lang="en-US" b="1" dirty="0">
                <a:latin typeface="Arial" pitchFamily="34" charset="0"/>
                <a:cs typeface="Arial" pitchFamily="34" charset="0"/>
              </a:rPr>
              <a:t>Cooperation among governmental entities </a:t>
            </a:r>
            <a:r>
              <a:rPr lang="en-US" dirty="0">
                <a:latin typeface="Arial" pitchFamily="34" charset="0"/>
                <a:cs typeface="Arial" pitchFamily="34" charset="0"/>
              </a:rPr>
              <a:t>is essential in bringing to fruition the development of a truly integrated system of public roads</a:t>
            </a:r>
          </a:p>
          <a:p>
            <a:pPr marL="0" lvl="1" indent="0">
              <a:buNone/>
            </a:pPr>
            <a:endParaRPr lang="en-US" b="1" dirty="0">
              <a:latin typeface="Arial" pitchFamily="34" charset="0"/>
              <a:cs typeface="Arial" pitchFamily="34" charset="0"/>
            </a:endParaRPr>
          </a:p>
          <a:p>
            <a:pPr marL="342900" lvl="1" indent="-342900">
              <a:buFont typeface="Wingdings" panose="05000000000000000000" pitchFamily="2" charset="2"/>
              <a:buChar char="Ø"/>
            </a:pPr>
            <a:r>
              <a:rPr lang="en-US" dirty="0">
                <a:latin typeface="Arial" pitchFamily="34" charset="0"/>
                <a:cs typeface="Arial" pitchFamily="34" charset="0"/>
              </a:rPr>
              <a:t>The Legislature provides by law </a:t>
            </a:r>
            <a:r>
              <a:rPr lang="en-US" b="1" dirty="0">
                <a:latin typeface="Arial" pitchFamily="34" charset="0"/>
                <a:cs typeface="Arial" pitchFamily="34" charset="0"/>
              </a:rPr>
              <a:t>the structure upon which the state, its counties, and its municipalities can work as equal partners </a:t>
            </a:r>
            <a:r>
              <a:rPr lang="en-US" dirty="0">
                <a:latin typeface="Arial" pitchFamily="34" charset="0"/>
                <a:cs typeface="Arial" pitchFamily="34" charset="0"/>
              </a:rPr>
              <a:t>in the development, operation, and management of such a system</a:t>
            </a:r>
          </a:p>
          <a:p>
            <a:pPr marL="342900" lvl="1" indent="-342900">
              <a:buFont typeface="Wingdings" panose="05000000000000000000" pitchFamily="2" charset="2"/>
              <a:buChar char="Ø"/>
            </a:pPr>
            <a:endParaRPr lang="en-US" dirty="0">
              <a:latin typeface="Arial" pitchFamily="34" charset="0"/>
              <a:cs typeface="Arial" pitchFamily="34" charset="0"/>
            </a:endParaRPr>
          </a:p>
          <a:p>
            <a:pPr marL="342900" lvl="1" indent="-342900">
              <a:buFont typeface="Wingdings" panose="05000000000000000000" pitchFamily="2" charset="2"/>
              <a:buChar char="Ø"/>
            </a:pPr>
            <a:endParaRPr lang="en-US" dirty="0">
              <a:latin typeface="Arial" pitchFamily="34" charset="0"/>
              <a:cs typeface="Arial" pitchFamily="34" charset="0"/>
            </a:endParaRPr>
          </a:p>
          <a:p>
            <a:pPr marL="0" lvl="1" indent="0">
              <a:buFont typeface="Wingdings" panose="05000000000000000000" pitchFamily="2" charset="2"/>
              <a:buNone/>
            </a:pPr>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A45801FA-8D92-4EDB-BE69-F7F9A1B58CF7}" type="slidenum">
              <a:rPr lang="en-US" smtClean="0"/>
              <a:t>8</a:t>
            </a:fld>
            <a:endParaRPr lang="en-US"/>
          </a:p>
        </p:txBody>
      </p:sp>
    </p:spTree>
    <p:extLst>
      <p:ext uri="{BB962C8B-B14F-4D97-AF65-F5344CB8AC3E}">
        <p14:creationId xmlns:p14="http://schemas.microsoft.com/office/powerpoint/2010/main" val="19688344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There are two boards created by state statutes for regulating Nebraska’s public highways, roads and streets: </a:t>
            </a:r>
          </a:p>
          <a:p>
            <a:endParaRPr lang="en-US" dirty="0"/>
          </a:p>
          <a:p>
            <a:r>
              <a:rPr lang="en-US" dirty="0"/>
              <a:t>NBCS has 11 members </a:t>
            </a:r>
          </a:p>
          <a:p>
            <a:endParaRPr lang="en-US" dirty="0"/>
          </a:p>
          <a:p>
            <a:r>
              <a:rPr lang="en-US" dirty="0"/>
              <a:t>BEX has 7 members</a:t>
            </a:r>
          </a:p>
          <a:p>
            <a:endParaRPr lang="en-US" dirty="0"/>
          </a:p>
          <a:p>
            <a:r>
              <a:rPr lang="en-US" dirty="0"/>
              <a:t>Both Boards have a wide range of representation required by statute</a:t>
            </a:r>
          </a:p>
          <a:p>
            <a:r>
              <a:rPr lang="en-US" dirty="0"/>
              <a:t>They are Appointed by the Governor</a:t>
            </a:r>
          </a:p>
          <a:p>
            <a:r>
              <a:rPr lang="en-US" dirty="0"/>
              <a:t>And all have Four-year terms</a:t>
            </a:r>
          </a:p>
          <a:p>
            <a:endParaRPr lang="en-US" dirty="0"/>
          </a:p>
          <a:p>
            <a:r>
              <a:rPr lang="en-US" dirty="0"/>
              <a:t>Rule and regulations for highways, roads and streets are part of the Nebraska Administrative Code, or NAC.  </a:t>
            </a:r>
          </a:p>
          <a:p>
            <a:r>
              <a:rPr lang="en-US" dirty="0"/>
              <a:t>Rules and regulations are interpretations of state statutes and have the force of law.  </a:t>
            </a:r>
          </a:p>
          <a:p>
            <a:r>
              <a:rPr lang="en-US" dirty="0"/>
              <a:t>428 NAC and 425 NAC are the rules and regulations adopted by these Boards, respectively</a:t>
            </a:r>
          </a:p>
          <a:p>
            <a:r>
              <a:rPr lang="en-US" dirty="0"/>
              <a:t>You can find them on the SOS website, or NDOT’s website</a:t>
            </a:r>
          </a:p>
          <a:p>
            <a:r>
              <a:rPr lang="en-US" dirty="0"/>
              <a:t>Shown at the bottom of the screen</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D1D03DC-F7AA-421A-96D3-6F00638356F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80452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130926" y="831274"/>
            <a:ext cx="9405851" cy="23109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278476" y="527405"/>
            <a:ext cx="8645237" cy="2387600"/>
          </a:xfrm>
        </p:spPr>
        <p:txBody>
          <a:bodyPr anchor="ctr"/>
          <a:lstStyle>
            <a:lvl1pPr algn="ctr">
              <a:defRPr sz="45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172095" y="2344488"/>
            <a:ext cx="6858000" cy="864221"/>
          </a:xfrm>
        </p:spPr>
        <p:txBody>
          <a:bodyPr/>
          <a:lstStyle>
            <a:lvl1pPr marL="0" indent="0" algn="ctr">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80748" y="4024970"/>
            <a:ext cx="2831632" cy="1128368"/>
          </a:xfrm>
          <a:prstGeom prst="rect">
            <a:avLst/>
          </a:prstGeom>
        </p:spPr>
      </p:pic>
    </p:spTree>
    <p:extLst>
      <p:ext uri="{BB962C8B-B14F-4D97-AF65-F5344CB8AC3E}">
        <p14:creationId xmlns:p14="http://schemas.microsoft.com/office/powerpoint/2010/main" val="32996489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130781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41478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AA6CD-0F41-4262-AB05-28D7CA63067D}"/>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B6E1792-5D78-4E5A-8489-392F10E141C2}"/>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4543D79-B682-4260-8CE6-D47E028AB70B}"/>
              </a:ext>
            </a:extLst>
          </p:cNvPr>
          <p:cNvSpPr>
            <a:spLocks noGrp="1"/>
          </p:cNvSpPr>
          <p:nvPr>
            <p:ph type="dt" sz="half" idx="10"/>
          </p:nvPr>
        </p:nvSpPr>
        <p:spPr/>
        <p:txBody>
          <a:bodyPr/>
          <a:lstStyle/>
          <a:p>
            <a:fld id="{F975986A-33D7-4BB2-913E-99A96088105C}" type="datetimeFigureOut">
              <a:rPr lang="en-US" smtClean="0"/>
              <a:t>8/5/2019</a:t>
            </a:fld>
            <a:endParaRPr lang="en-US"/>
          </a:p>
        </p:txBody>
      </p:sp>
      <p:sp>
        <p:nvSpPr>
          <p:cNvPr id="5" name="Footer Placeholder 4">
            <a:extLst>
              <a:ext uri="{FF2B5EF4-FFF2-40B4-BE49-F238E27FC236}">
                <a16:creationId xmlns:a16="http://schemas.microsoft.com/office/drawing/2014/main" id="{1F8144F2-81CF-4337-ABAE-FB31B613C7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021BBD-A8FC-422B-8D22-0619711623C7}"/>
              </a:ext>
            </a:extLst>
          </p:cNvPr>
          <p:cNvSpPr>
            <a:spLocks noGrp="1"/>
          </p:cNvSpPr>
          <p:nvPr>
            <p:ph type="sldNum" sz="quarter" idx="12"/>
          </p:nvPr>
        </p:nvSpPr>
        <p:spPr/>
        <p:txBody>
          <a:bodyPr/>
          <a:lstStyle/>
          <a:p>
            <a:fld id="{4CBA9330-711C-45E9-AD1A-D8AEB02F018B}" type="slidenum">
              <a:rPr lang="en-US" smtClean="0"/>
              <a:t>‹#›</a:t>
            </a:fld>
            <a:endParaRPr lang="en-US"/>
          </a:p>
        </p:txBody>
      </p:sp>
    </p:spTree>
    <p:extLst>
      <p:ext uri="{BB962C8B-B14F-4D97-AF65-F5344CB8AC3E}">
        <p14:creationId xmlns:p14="http://schemas.microsoft.com/office/powerpoint/2010/main" val="36436289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EFA29-8961-4C8B-8F98-7230245EF53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53F20AF-BBCB-4727-828B-1A718FAD0AA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1E331E-D9D2-4F43-A2E7-E92B3C4B7155}"/>
              </a:ext>
            </a:extLst>
          </p:cNvPr>
          <p:cNvSpPr>
            <a:spLocks noGrp="1"/>
          </p:cNvSpPr>
          <p:nvPr>
            <p:ph type="dt" sz="half" idx="10"/>
          </p:nvPr>
        </p:nvSpPr>
        <p:spPr/>
        <p:txBody>
          <a:bodyPr/>
          <a:lstStyle/>
          <a:p>
            <a:fld id="{F975986A-33D7-4BB2-913E-99A96088105C}" type="datetimeFigureOut">
              <a:rPr lang="en-US" smtClean="0"/>
              <a:t>8/5/2019</a:t>
            </a:fld>
            <a:endParaRPr lang="en-US"/>
          </a:p>
        </p:txBody>
      </p:sp>
      <p:sp>
        <p:nvSpPr>
          <p:cNvPr id="5" name="Footer Placeholder 4">
            <a:extLst>
              <a:ext uri="{FF2B5EF4-FFF2-40B4-BE49-F238E27FC236}">
                <a16:creationId xmlns:a16="http://schemas.microsoft.com/office/drawing/2014/main" id="{25D7C816-30AC-43C7-B551-390103D195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DBF287-8EF1-4825-BA75-A53BBAB4E37C}"/>
              </a:ext>
            </a:extLst>
          </p:cNvPr>
          <p:cNvSpPr>
            <a:spLocks noGrp="1"/>
          </p:cNvSpPr>
          <p:nvPr>
            <p:ph type="sldNum" sz="quarter" idx="12"/>
          </p:nvPr>
        </p:nvSpPr>
        <p:spPr/>
        <p:txBody>
          <a:bodyPr/>
          <a:lstStyle/>
          <a:p>
            <a:fld id="{4CBA9330-711C-45E9-AD1A-D8AEB02F018B}" type="slidenum">
              <a:rPr lang="en-US" smtClean="0"/>
              <a:t>‹#›</a:t>
            </a:fld>
            <a:endParaRPr lang="en-US"/>
          </a:p>
        </p:txBody>
      </p:sp>
    </p:spTree>
    <p:extLst>
      <p:ext uri="{BB962C8B-B14F-4D97-AF65-F5344CB8AC3E}">
        <p14:creationId xmlns:p14="http://schemas.microsoft.com/office/powerpoint/2010/main" val="41670837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220A8-23A2-4036-A8AF-B9E8D548E824}"/>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E824062-73BF-4CD6-8F29-7EB69FD29AAA}"/>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9F3FE48-F3A8-4522-977C-354305886151}"/>
              </a:ext>
            </a:extLst>
          </p:cNvPr>
          <p:cNvSpPr>
            <a:spLocks noGrp="1"/>
          </p:cNvSpPr>
          <p:nvPr>
            <p:ph type="dt" sz="half" idx="10"/>
          </p:nvPr>
        </p:nvSpPr>
        <p:spPr/>
        <p:txBody>
          <a:bodyPr/>
          <a:lstStyle/>
          <a:p>
            <a:fld id="{F975986A-33D7-4BB2-913E-99A96088105C}" type="datetimeFigureOut">
              <a:rPr lang="en-US" smtClean="0"/>
              <a:t>8/5/2019</a:t>
            </a:fld>
            <a:endParaRPr lang="en-US"/>
          </a:p>
        </p:txBody>
      </p:sp>
      <p:sp>
        <p:nvSpPr>
          <p:cNvPr id="5" name="Footer Placeholder 4">
            <a:extLst>
              <a:ext uri="{FF2B5EF4-FFF2-40B4-BE49-F238E27FC236}">
                <a16:creationId xmlns:a16="http://schemas.microsoft.com/office/drawing/2014/main" id="{018659A8-4EC8-42C6-A8BD-E4F77D3B5F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9D81F1-5CC6-4146-91F5-408BA51164E2}"/>
              </a:ext>
            </a:extLst>
          </p:cNvPr>
          <p:cNvSpPr>
            <a:spLocks noGrp="1"/>
          </p:cNvSpPr>
          <p:nvPr>
            <p:ph type="sldNum" sz="quarter" idx="12"/>
          </p:nvPr>
        </p:nvSpPr>
        <p:spPr/>
        <p:txBody>
          <a:bodyPr/>
          <a:lstStyle/>
          <a:p>
            <a:fld id="{4CBA9330-711C-45E9-AD1A-D8AEB02F018B}" type="slidenum">
              <a:rPr lang="en-US" smtClean="0"/>
              <a:t>‹#›</a:t>
            </a:fld>
            <a:endParaRPr lang="en-US"/>
          </a:p>
        </p:txBody>
      </p:sp>
    </p:spTree>
    <p:extLst>
      <p:ext uri="{BB962C8B-B14F-4D97-AF65-F5344CB8AC3E}">
        <p14:creationId xmlns:p14="http://schemas.microsoft.com/office/powerpoint/2010/main" val="12752250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55341-6174-4190-8E2E-9C2D8D1673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1A7B3C3-C4B2-4FE5-87B6-44AFE36F2AF4}"/>
              </a:ext>
            </a:extLst>
          </p:cNvPr>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7BAE893-C8B9-4559-A88F-D8F6DEE71864}"/>
              </a:ext>
            </a:extLst>
          </p:cNvPr>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12F4585-DA63-4C1B-853E-670AED936DE1}"/>
              </a:ext>
            </a:extLst>
          </p:cNvPr>
          <p:cNvSpPr>
            <a:spLocks noGrp="1"/>
          </p:cNvSpPr>
          <p:nvPr>
            <p:ph type="dt" sz="half" idx="10"/>
          </p:nvPr>
        </p:nvSpPr>
        <p:spPr/>
        <p:txBody>
          <a:bodyPr/>
          <a:lstStyle/>
          <a:p>
            <a:fld id="{F975986A-33D7-4BB2-913E-99A96088105C}" type="datetimeFigureOut">
              <a:rPr lang="en-US" smtClean="0"/>
              <a:t>8/5/2019</a:t>
            </a:fld>
            <a:endParaRPr lang="en-US"/>
          </a:p>
        </p:txBody>
      </p:sp>
      <p:sp>
        <p:nvSpPr>
          <p:cNvPr id="6" name="Footer Placeholder 5">
            <a:extLst>
              <a:ext uri="{FF2B5EF4-FFF2-40B4-BE49-F238E27FC236}">
                <a16:creationId xmlns:a16="http://schemas.microsoft.com/office/drawing/2014/main" id="{2DD9224A-744A-458A-B656-5F30709B8E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ECBEA3-D700-4DF9-B86C-35794BC7380E}"/>
              </a:ext>
            </a:extLst>
          </p:cNvPr>
          <p:cNvSpPr>
            <a:spLocks noGrp="1"/>
          </p:cNvSpPr>
          <p:nvPr>
            <p:ph type="sldNum" sz="quarter" idx="12"/>
          </p:nvPr>
        </p:nvSpPr>
        <p:spPr/>
        <p:txBody>
          <a:bodyPr/>
          <a:lstStyle/>
          <a:p>
            <a:fld id="{4CBA9330-711C-45E9-AD1A-D8AEB02F018B}" type="slidenum">
              <a:rPr lang="en-US" smtClean="0"/>
              <a:t>‹#›</a:t>
            </a:fld>
            <a:endParaRPr lang="en-US"/>
          </a:p>
        </p:txBody>
      </p:sp>
    </p:spTree>
    <p:extLst>
      <p:ext uri="{BB962C8B-B14F-4D97-AF65-F5344CB8AC3E}">
        <p14:creationId xmlns:p14="http://schemas.microsoft.com/office/powerpoint/2010/main" val="22607344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94582-7FAE-4AA0-AF71-5B5930A79BB7}"/>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F54679D-12F3-475E-89C5-87C152698174}"/>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608D0DA-A92C-4F60-A0DE-CD043FCDE16C}"/>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637112D-0B0E-4E87-AEEB-B42977D1A004}"/>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52DB7CE-0D82-41EC-B299-F9C98F445E56}"/>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7E05962-4992-48A5-B401-326ED83A0117}"/>
              </a:ext>
            </a:extLst>
          </p:cNvPr>
          <p:cNvSpPr>
            <a:spLocks noGrp="1"/>
          </p:cNvSpPr>
          <p:nvPr>
            <p:ph type="dt" sz="half" idx="10"/>
          </p:nvPr>
        </p:nvSpPr>
        <p:spPr/>
        <p:txBody>
          <a:bodyPr/>
          <a:lstStyle/>
          <a:p>
            <a:fld id="{F975986A-33D7-4BB2-913E-99A96088105C}" type="datetimeFigureOut">
              <a:rPr lang="en-US" smtClean="0"/>
              <a:t>8/5/2019</a:t>
            </a:fld>
            <a:endParaRPr lang="en-US"/>
          </a:p>
        </p:txBody>
      </p:sp>
      <p:sp>
        <p:nvSpPr>
          <p:cNvPr id="8" name="Footer Placeholder 7">
            <a:extLst>
              <a:ext uri="{FF2B5EF4-FFF2-40B4-BE49-F238E27FC236}">
                <a16:creationId xmlns:a16="http://schemas.microsoft.com/office/drawing/2014/main" id="{BC3E4511-D069-4084-9304-0BD8DE50C48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8341E01-6C2B-4780-92F9-AFF4A4DA6080}"/>
              </a:ext>
            </a:extLst>
          </p:cNvPr>
          <p:cNvSpPr>
            <a:spLocks noGrp="1"/>
          </p:cNvSpPr>
          <p:nvPr>
            <p:ph type="sldNum" sz="quarter" idx="12"/>
          </p:nvPr>
        </p:nvSpPr>
        <p:spPr/>
        <p:txBody>
          <a:bodyPr/>
          <a:lstStyle/>
          <a:p>
            <a:fld id="{4CBA9330-711C-45E9-AD1A-D8AEB02F018B}" type="slidenum">
              <a:rPr lang="en-US" smtClean="0"/>
              <a:t>‹#›</a:t>
            </a:fld>
            <a:endParaRPr lang="en-US"/>
          </a:p>
        </p:txBody>
      </p:sp>
    </p:spTree>
    <p:extLst>
      <p:ext uri="{BB962C8B-B14F-4D97-AF65-F5344CB8AC3E}">
        <p14:creationId xmlns:p14="http://schemas.microsoft.com/office/powerpoint/2010/main" val="3165384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2C6D5-7595-471D-B749-57740489454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224E566-DEF3-48BE-9A54-BE8B917BCEEC}"/>
              </a:ext>
            </a:extLst>
          </p:cNvPr>
          <p:cNvSpPr>
            <a:spLocks noGrp="1"/>
          </p:cNvSpPr>
          <p:nvPr>
            <p:ph type="dt" sz="half" idx="10"/>
          </p:nvPr>
        </p:nvSpPr>
        <p:spPr/>
        <p:txBody>
          <a:bodyPr/>
          <a:lstStyle/>
          <a:p>
            <a:fld id="{F975986A-33D7-4BB2-913E-99A96088105C}" type="datetimeFigureOut">
              <a:rPr lang="en-US" smtClean="0"/>
              <a:t>8/5/2019</a:t>
            </a:fld>
            <a:endParaRPr lang="en-US"/>
          </a:p>
        </p:txBody>
      </p:sp>
      <p:sp>
        <p:nvSpPr>
          <p:cNvPr id="4" name="Footer Placeholder 3">
            <a:extLst>
              <a:ext uri="{FF2B5EF4-FFF2-40B4-BE49-F238E27FC236}">
                <a16:creationId xmlns:a16="http://schemas.microsoft.com/office/drawing/2014/main" id="{C324D19A-5D22-49EA-9ACB-80946D3BE7E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CE8B493-7F4F-4D76-9EFB-E45C7FD43518}"/>
              </a:ext>
            </a:extLst>
          </p:cNvPr>
          <p:cNvSpPr>
            <a:spLocks noGrp="1"/>
          </p:cNvSpPr>
          <p:nvPr>
            <p:ph type="sldNum" sz="quarter" idx="12"/>
          </p:nvPr>
        </p:nvSpPr>
        <p:spPr/>
        <p:txBody>
          <a:bodyPr/>
          <a:lstStyle/>
          <a:p>
            <a:fld id="{4CBA9330-711C-45E9-AD1A-D8AEB02F018B}" type="slidenum">
              <a:rPr lang="en-US" smtClean="0"/>
              <a:t>‹#›</a:t>
            </a:fld>
            <a:endParaRPr lang="en-US"/>
          </a:p>
        </p:txBody>
      </p:sp>
    </p:spTree>
    <p:extLst>
      <p:ext uri="{BB962C8B-B14F-4D97-AF65-F5344CB8AC3E}">
        <p14:creationId xmlns:p14="http://schemas.microsoft.com/office/powerpoint/2010/main" val="3552189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44A9B8B-E5D9-4731-8E22-93F600DA7328}"/>
              </a:ext>
            </a:extLst>
          </p:cNvPr>
          <p:cNvSpPr>
            <a:spLocks noGrp="1"/>
          </p:cNvSpPr>
          <p:nvPr>
            <p:ph type="dt" sz="half" idx="10"/>
          </p:nvPr>
        </p:nvSpPr>
        <p:spPr/>
        <p:txBody>
          <a:bodyPr/>
          <a:lstStyle/>
          <a:p>
            <a:fld id="{F975986A-33D7-4BB2-913E-99A96088105C}" type="datetimeFigureOut">
              <a:rPr lang="en-US" smtClean="0"/>
              <a:t>8/5/2019</a:t>
            </a:fld>
            <a:endParaRPr lang="en-US"/>
          </a:p>
        </p:txBody>
      </p:sp>
      <p:sp>
        <p:nvSpPr>
          <p:cNvPr id="3" name="Footer Placeholder 2">
            <a:extLst>
              <a:ext uri="{FF2B5EF4-FFF2-40B4-BE49-F238E27FC236}">
                <a16:creationId xmlns:a16="http://schemas.microsoft.com/office/drawing/2014/main" id="{A0EB2D8E-59BE-4B8C-894C-66E00A15117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1101CA0-8924-407F-A4D8-C430C3B6E0A2}"/>
              </a:ext>
            </a:extLst>
          </p:cNvPr>
          <p:cNvSpPr>
            <a:spLocks noGrp="1"/>
          </p:cNvSpPr>
          <p:nvPr>
            <p:ph type="sldNum" sz="quarter" idx="12"/>
          </p:nvPr>
        </p:nvSpPr>
        <p:spPr/>
        <p:txBody>
          <a:bodyPr/>
          <a:lstStyle/>
          <a:p>
            <a:fld id="{4CBA9330-711C-45E9-AD1A-D8AEB02F018B}" type="slidenum">
              <a:rPr lang="en-US" smtClean="0"/>
              <a:t>‹#›</a:t>
            </a:fld>
            <a:endParaRPr lang="en-US"/>
          </a:p>
        </p:txBody>
      </p:sp>
    </p:spTree>
    <p:extLst>
      <p:ext uri="{BB962C8B-B14F-4D97-AF65-F5344CB8AC3E}">
        <p14:creationId xmlns:p14="http://schemas.microsoft.com/office/powerpoint/2010/main" val="12214879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AE7D7-AE99-4AA4-AF6E-F45B2F748EF6}"/>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07DB57F-A107-4F54-AF55-86FD1AEE203D}"/>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C4FCBD6-BFE3-42D1-90EB-991224453390}"/>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5089F43-6C67-4F3C-A3DD-6ACEF234B3FB}"/>
              </a:ext>
            </a:extLst>
          </p:cNvPr>
          <p:cNvSpPr>
            <a:spLocks noGrp="1"/>
          </p:cNvSpPr>
          <p:nvPr>
            <p:ph type="dt" sz="half" idx="10"/>
          </p:nvPr>
        </p:nvSpPr>
        <p:spPr/>
        <p:txBody>
          <a:bodyPr/>
          <a:lstStyle/>
          <a:p>
            <a:fld id="{F975986A-33D7-4BB2-913E-99A96088105C}" type="datetimeFigureOut">
              <a:rPr lang="en-US" smtClean="0"/>
              <a:t>8/5/2019</a:t>
            </a:fld>
            <a:endParaRPr lang="en-US"/>
          </a:p>
        </p:txBody>
      </p:sp>
      <p:sp>
        <p:nvSpPr>
          <p:cNvPr id="6" name="Footer Placeholder 5">
            <a:extLst>
              <a:ext uri="{FF2B5EF4-FFF2-40B4-BE49-F238E27FC236}">
                <a16:creationId xmlns:a16="http://schemas.microsoft.com/office/drawing/2014/main" id="{3984F66C-6334-49C9-A139-98A9CF66B4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6A9B126-1218-4444-9542-E24BB1863004}"/>
              </a:ext>
            </a:extLst>
          </p:cNvPr>
          <p:cNvSpPr>
            <a:spLocks noGrp="1"/>
          </p:cNvSpPr>
          <p:nvPr>
            <p:ph type="sldNum" sz="quarter" idx="12"/>
          </p:nvPr>
        </p:nvSpPr>
        <p:spPr/>
        <p:txBody>
          <a:bodyPr/>
          <a:lstStyle/>
          <a:p>
            <a:fld id="{4CBA9330-711C-45E9-AD1A-D8AEB02F018B}" type="slidenum">
              <a:rPr lang="en-US" smtClean="0"/>
              <a:t>‹#›</a:t>
            </a:fld>
            <a:endParaRPr lang="en-US"/>
          </a:p>
        </p:txBody>
      </p:sp>
    </p:spTree>
    <p:extLst>
      <p:ext uri="{BB962C8B-B14F-4D97-AF65-F5344CB8AC3E}">
        <p14:creationId xmlns:p14="http://schemas.microsoft.com/office/powerpoint/2010/main" val="1856481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8711" y="270859"/>
            <a:ext cx="8534203" cy="1114882"/>
          </a:xfrm>
        </p:spPr>
        <p:txBody>
          <a:bodyPr/>
          <a:lstStyle/>
          <a:p>
            <a:r>
              <a:rPr lang="en-US"/>
              <a:t>Click to edit Master title style</a:t>
            </a:r>
          </a:p>
        </p:txBody>
      </p:sp>
      <p:sp>
        <p:nvSpPr>
          <p:cNvPr id="3" name="Content Placeholder 2"/>
          <p:cNvSpPr>
            <a:spLocks noGrp="1"/>
          </p:cNvSpPr>
          <p:nvPr>
            <p:ph idx="1"/>
          </p:nvPr>
        </p:nvSpPr>
        <p:spPr>
          <a:xfrm>
            <a:off x="298710" y="1505111"/>
            <a:ext cx="8534203" cy="45846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290302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BB61D-9CFE-4C41-AF40-6FC4388F08A9}"/>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D2B4AC7-1ED0-4A72-BEF1-588E7CC0059C}"/>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CC4B468-26AE-475B-8A29-A5ADDDE6E63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084B56C-6D89-46FA-A8B0-ED5344664447}"/>
              </a:ext>
            </a:extLst>
          </p:cNvPr>
          <p:cNvSpPr>
            <a:spLocks noGrp="1"/>
          </p:cNvSpPr>
          <p:nvPr>
            <p:ph type="dt" sz="half" idx="10"/>
          </p:nvPr>
        </p:nvSpPr>
        <p:spPr/>
        <p:txBody>
          <a:bodyPr/>
          <a:lstStyle/>
          <a:p>
            <a:fld id="{F975986A-33D7-4BB2-913E-99A96088105C}" type="datetimeFigureOut">
              <a:rPr lang="en-US" smtClean="0"/>
              <a:t>8/5/2019</a:t>
            </a:fld>
            <a:endParaRPr lang="en-US"/>
          </a:p>
        </p:txBody>
      </p:sp>
      <p:sp>
        <p:nvSpPr>
          <p:cNvPr id="6" name="Footer Placeholder 5">
            <a:extLst>
              <a:ext uri="{FF2B5EF4-FFF2-40B4-BE49-F238E27FC236}">
                <a16:creationId xmlns:a16="http://schemas.microsoft.com/office/drawing/2014/main" id="{84E2E904-7CD0-46E0-91F7-069A851A054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B7E312-FFF7-40CD-B947-2DAF9DB4172F}"/>
              </a:ext>
            </a:extLst>
          </p:cNvPr>
          <p:cNvSpPr>
            <a:spLocks noGrp="1"/>
          </p:cNvSpPr>
          <p:nvPr>
            <p:ph type="sldNum" sz="quarter" idx="12"/>
          </p:nvPr>
        </p:nvSpPr>
        <p:spPr/>
        <p:txBody>
          <a:bodyPr/>
          <a:lstStyle/>
          <a:p>
            <a:fld id="{4CBA9330-711C-45E9-AD1A-D8AEB02F018B}" type="slidenum">
              <a:rPr lang="en-US" smtClean="0"/>
              <a:t>‹#›</a:t>
            </a:fld>
            <a:endParaRPr lang="en-US"/>
          </a:p>
        </p:txBody>
      </p:sp>
    </p:spTree>
    <p:extLst>
      <p:ext uri="{BB962C8B-B14F-4D97-AF65-F5344CB8AC3E}">
        <p14:creationId xmlns:p14="http://schemas.microsoft.com/office/powerpoint/2010/main" val="13342907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4CDC6-53D8-46D9-AFEE-6B4FAEB5F67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6E099FC-30D7-496C-9F58-3066318C9CB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E38B80-DEE2-4FC6-940F-995EF4041547}"/>
              </a:ext>
            </a:extLst>
          </p:cNvPr>
          <p:cNvSpPr>
            <a:spLocks noGrp="1"/>
          </p:cNvSpPr>
          <p:nvPr>
            <p:ph type="dt" sz="half" idx="10"/>
          </p:nvPr>
        </p:nvSpPr>
        <p:spPr/>
        <p:txBody>
          <a:bodyPr/>
          <a:lstStyle/>
          <a:p>
            <a:fld id="{F975986A-33D7-4BB2-913E-99A96088105C}" type="datetimeFigureOut">
              <a:rPr lang="en-US" smtClean="0"/>
              <a:t>8/5/2019</a:t>
            </a:fld>
            <a:endParaRPr lang="en-US"/>
          </a:p>
        </p:txBody>
      </p:sp>
      <p:sp>
        <p:nvSpPr>
          <p:cNvPr id="5" name="Footer Placeholder 4">
            <a:extLst>
              <a:ext uri="{FF2B5EF4-FFF2-40B4-BE49-F238E27FC236}">
                <a16:creationId xmlns:a16="http://schemas.microsoft.com/office/drawing/2014/main" id="{12DCBBFF-F524-4D95-8093-C48AEA7AAA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9B4DEF-1CEB-4B77-8435-45042627C275}"/>
              </a:ext>
            </a:extLst>
          </p:cNvPr>
          <p:cNvSpPr>
            <a:spLocks noGrp="1"/>
          </p:cNvSpPr>
          <p:nvPr>
            <p:ph type="sldNum" sz="quarter" idx="12"/>
          </p:nvPr>
        </p:nvSpPr>
        <p:spPr/>
        <p:txBody>
          <a:bodyPr/>
          <a:lstStyle/>
          <a:p>
            <a:fld id="{4CBA9330-711C-45E9-AD1A-D8AEB02F018B}" type="slidenum">
              <a:rPr lang="en-US" smtClean="0"/>
              <a:t>‹#›</a:t>
            </a:fld>
            <a:endParaRPr lang="en-US"/>
          </a:p>
        </p:txBody>
      </p:sp>
    </p:spTree>
    <p:extLst>
      <p:ext uri="{BB962C8B-B14F-4D97-AF65-F5344CB8AC3E}">
        <p14:creationId xmlns:p14="http://schemas.microsoft.com/office/powerpoint/2010/main" val="32827639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1BD527C-76E4-476A-B384-48BA53900618}"/>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926275B-2DF9-435B-9BF2-B57A2897983C}"/>
              </a:ext>
            </a:extLst>
          </p:cNvPr>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531B0D-148E-4B23-94B9-E422094A9A6E}"/>
              </a:ext>
            </a:extLst>
          </p:cNvPr>
          <p:cNvSpPr>
            <a:spLocks noGrp="1"/>
          </p:cNvSpPr>
          <p:nvPr>
            <p:ph type="dt" sz="half" idx="10"/>
          </p:nvPr>
        </p:nvSpPr>
        <p:spPr/>
        <p:txBody>
          <a:bodyPr/>
          <a:lstStyle/>
          <a:p>
            <a:fld id="{F975986A-33D7-4BB2-913E-99A96088105C}" type="datetimeFigureOut">
              <a:rPr lang="en-US" smtClean="0"/>
              <a:t>8/5/2019</a:t>
            </a:fld>
            <a:endParaRPr lang="en-US"/>
          </a:p>
        </p:txBody>
      </p:sp>
      <p:sp>
        <p:nvSpPr>
          <p:cNvPr id="5" name="Footer Placeholder 4">
            <a:extLst>
              <a:ext uri="{FF2B5EF4-FFF2-40B4-BE49-F238E27FC236}">
                <a16:creationId xmlns:a16="http://schemas.microsoft.com/office/drawing/2014/main" id="{9CF986B2-4391-482E-8EAB-86B67763FD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F60F9C-3C21-43AA-9527-121507BC5136}"/>
              </a:ext>
            </a:extLst>
          </p:cNvPr>
          <p:cNvSpPr>
            <a:spLocks noGrp="1"/>
          </p:cNvSpPr>
          <p:nvPr>
            <p:ph type="sldNum" sz="quarter" idx="12"/>
          </p:nvPr>
        </p:nvSpPr>
        <p:spPr/>
        <p:txBody>
          <a:bodyPr/>
          <a:lstStyle/>
          <a:p>
            <a:fld id="{4CBA9330-711C-45E9-AD1A-D8AEB02F018B}" type="slidenum">
              <a:rPr lang="en-US" smtClean="0"/>
              <a:t>‹#›</a:t>
            </a:fld>
            <a:endParaRPr lang="en-US"/>
          </a:p>
        </p:txBody>
      </p:sp>
    </p:spTree>
    <p:extLst>
      <p:ext uri="{BB962C8B-B14F-4D97-AF65-F5344CB8AC3E}">
        <p14:creationId xmlns:p14="http://schemas.microsoft.com/office/powerpoint/2010/main" val="41736030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130926" y="831274"/>
            <a:ext cx="9405851" cy="23109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p:nvPr>
        </p:nvSpPr>
        <p:spPr>
          <a:xfrm>
            <a:off x="278476" y="527405"/>
            <a:ext cx="8645237" cy="2387600"/>
          </a:xfrm>
        </p:spPr>
        <p:txBody>
          <a:bodyPr anchor="ctr"/>
          <a:lstStyle>
            <a:lvl1pPr algn="ctr">
              <a:defRPr sz="45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172095" y="2344488"/>
            <a:ext cx="6858000" cy="864221"/>
          </a:xfrm>
        </p:spPr>
        <p:txBody>
          <a:bodyPr/>
          <a:lstStyle>
            <a:lvl1pPr marL="0" indent="0" algn="ctr">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80748" y="4024970"/>
            <a:ext cx="2831632" cy="1128368"/>
          </a:xfrm>
          <a:prstGeom prst="rect">
            <a:avLst/>
          </a:prstGeom>
        </p:spPr>
      </p:pic>
    </p:spTree>
    <p:extLst>
      <p:ext uri="{BB962C8B-B14F-4D97-AF65-F5344CB8AC3E}">
        <p14:creationId xmlns:p14="http://schemas.microsoft.com/office/powerpoint/2010/main" val="12971964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8711" y="270859"/>
            <a:ext cx="8534203" cy="1114882"/>
          </a:xfrm>
        </p:spPr>
        <p:txBody>
          <a:bodyPr/>
          <a:lstStyle/>
          <a:p>
            <a:r>
              <a:rPr lang="en-US"/>
              <a:t>Click to edit Master title style</a:t>
            </a:r>
          </a:p>
        </p:txBody>
      </p:sp>
      <p:sp>
        <p:nvSpPr>
          <p:cNvPr id="3" name="Content Placeholder 2"/>
          <p:cNvSpPr>
            <a:spLocks noGrp="1"/>
          </p:cNvSpPr>
          <p:nvPr>
            <p:ph idx="1"/>
          </p:nvPr>
        </p:nvSpPr>
        <p:spPr>
          <a:xfrm>
            <a:off x="298710" y="1505111"/>
            <a:ext cx="8534203" cy="45846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379682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7345383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930515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095496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4"/>
          <p:cNvSpPr>
            <a:spLocks noGrp="1"/>
          </p:cNvSpPr>
          <p:nvPr>
            <p:ph type="title"/>
          </p:nvPr>
        </p:nvSpPr>
        <p:spPr>
          <a:xfrm>
            <a:off x="298711" y="270860"/>
            <a:ext cx="8534203" cy="1114881"/>
          </a:xfrm>
        </p:spPr>
        <p:txBody>
          <a:bodyPr/>
          <a:lstStyle/>
          <a:p>
            <a:r>
              <a:rPr lang="en-US"/>
              <a:t>Click to edit Master title style</a:t>
            </a:r>
          </a:p>
        </p:txBody>
      </p:sp>
    </p:spTree>
    <p:extLst>
      <p:ext uri="{BB962C8B-B14F-4D97-AF65-F5344CB8AC3E}">
        <p14:creationId xmlns:p14="http://schemas.microsoft.com/office/powerpoint/2010/main" val="4673604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0">
            <a:extLst>
              <a:ext uri="{FF2B5EF4-FFF2-40B4-BE49-F238E27FC236}">
                <a16:creationId xmlns:a16="http://schemas.microsoft.com/office/drawing/2014/main" id="{CF1897B0-7FED-4419-B109-0ABBFF826F5B}"/>
              </a:ext>
            </a:extLst>
          </p:cNvPr>
          <p:cNvSpPr>
            <a:spLocks noGrp="1"/>
          </p:cNvSpPr>
          <p:nvPr>
            <p:ph type="sldNum" idx="4294967295"/>
          </p:nvPr>
        </p:nvSpPr>
        <p:spPr>
          <a:xfrm>
            <a:off x="8143875" y="6429375"/>
            <a:ext cx="1000125" cy="476250"/>
          </a:xfrm>
          <a:prstGeom prst="rect">
            <a:avLst/>
          </a:prstGeom>
        </p:spPr>
        <p:txBody>
          <a:bodyPr/>
          <a:lstStyle/>
          <a:p>
            <a:r>
              <a:rPr lang="en-US" dirty="0">
                <a:solidFill>
                  <a:schemeClr val="bg1"/>
                </a:solidFill>
                <a:latin typeface="Calibri"/>
              </a:rPr>
              <a:t>Slide </a:t>
            </a:r>
            <a:fld id="{8B38DBA3-52F9-4AF4-A6A4-FA4D7DB2F99C}" type="slidenum">
              <a:rPr lang="en-US">
                <a:solidFill>
                  <a:schemeClr val="bg1"/>
                </a:solidFill>
                <a:latin typeface="Calibri"/>
              </a:rPr>
              <a:pPr/>
              <a:t>‹#›</a:t>
            </a:fld>
            <a:endParaRPr lang="en-US" dirty="0">
              <a:solidFill>
                <a:schemeClr val="bg1"/>
              </a:solidFill>
              <a:latin typeface="Calibri"/>
            </a:endParaRPr>
          </a:p>
        </p:txBody>
      </p:sp>
    </p:spTree>
    <p:extLst>
      <p:ext uri="{BB962C8B-B14F-4D97-AF65-F5344CB8AC3E}">
        <p14:creationId xmlns:p14="http://schemas.microsoft.com/office/powerpoint/2010/main" val="54145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0250512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Tree>
    <p:extLst>
      <p:ext uri="{BB962C8B-B14F-4D97-AF65-F5344CB8AC3E}">
        <p14:creationId xmlns:p14="http://schemas.microsoft.com/office/powerpoint/2010/main" val="27003934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Tree>
    <p:extLst>
      <p:ext uri="{BB962C8B-B14F-4D97-AF65-F5344CB8AC3E}">
        <p14:creationId xmlns:p14="http://schemas.microsoft.com/office/powerpoint/2010/main" val="3747673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211027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8031610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130926" y="831274"/>
            <a:ext cx="9405851" cy="23109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278476" y="527405"/>
            <a:ext cx="8645237" cy="2387600"/>
          </a:xfrm>
        </p:spPr>
        <p:txBody>
          <a:bodyPr anchor="ctr"/>
          <a:lstStyle>
            <a:lvl1pPr algn="ctr">
              <a:defRPr sz="45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172095" y="2344488"/>
            <a:ext cx="6858000" cy="864221"/>
          </a:xfrm>
        </p:spPr>
        <p:txBody>
          <a:bodyPr/>
          <a:lstStyle>
            <a:lvl1pPr marL="0" indent="0" algn="ctr">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80748" y="4024970"/>
            <a:ext cx="2831632" cy="1128368"/>
          </a:xfrm>
          <a:prstGeom prst="rect">
            <a:avLst/>
          </a:prstGeom>
        </p:spPr>
      </p:pic>
    </p:spTree>
    <p:extLst>
      <p:ext uri="{BB962C8B-B14F-4D97-AF65-F5344CB8AC3E}">
        <p14:creationId xmlns:p14="http://schemas.microsoft.com/office/powerpoint/2010/main" val="24404136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8711" y="270859"/>
            <a:ext cx="8534203" cy="1114882"/>
          </a:xfrm>
        </p:spPr>
        <p:txBody>
          <a:bodyPr/>
          <a:lstStyle/>
          <a:p>
            <a:r>
              <a:rPr lang="en-US"/>
              <a:t>Click to edit Master title style</a:t>
            </a:r>
          </a:p>
        </p:txBody>
      </p:sp>
      <p:sp>
        <p:nvSpPr>
          <p:cNvPr id="3" name="Content Placeholder 2"/>
          <p:cNvSpPr>
            <a:spLocks noGrp="1"/>
          </p:cNvSpPr>
          <p:nvPr>
            <p:ph idx="1"/>
          </p:nvPr>
        </p:nvSpPr>
        <p:spPr>
          <a:xfrm>
            <a:off x="298710" y="1505111"/>
            <a:ext cx="8534203" cy="45846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1605580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81178488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2394199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072945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4"/>
          <p:cNvSpPr>
            <a:spLocks noGrp="1"/>
          </p:cNvSpPr>
          <p:nvPr>
            <p:ph type="title"/>
          </p:nvPr>
        </p:nvSpPr>
        <p:spPr>
          <a:xfrm>
            <a:off x="298711" y="270860"/>
            <a:ext cx="8534203" cy="1114881"/>
          </a:xfrm>
        </p:spPr>
        <p:txBody>
          <a:bodyPr/>
          <a:lstStyle/>
          <a:p>
            <a:r>
              <a:rPr lang="en-US"/>
              <a:t>Click to edit Master title style</a:t>
            </a:r>
          </a:p>
        </p:txBody>
      </p:sp>
    </p:spTree>
    <p:extLst>
      <p:ext uri="{BB962C8B-B14F-4D97-AF65-F5344CB8AC3E}">
        <p14:creationId xmlns:p14="http://schemas.microsoft.com/office/powerpoint/2010/main" val="642844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8282421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0">
            <a:extLst>
              <a:ext uri="{FF2B5EF4-FFF2-40B4-BE49-F238E27FC236}">
                <a16:creationId xmlns:a16="http://schemas.microsoft.com/office/drawing/2014/main" id="{CF1897B0-7FED-4419-B109-0ABBFF826F5B}"/>
              </a:ext>
            </a:extLst>
          </p:cNvPr>
          <p:cNvSpPr>
            <a:spLocks noGrp="1"/>
          </p:cNvSpPr>
          <p:nvPr>
            <p:ph type="sldNum" idx="4294967295"/>
          </p:nvPr>
        </p:nvSpPr>
        <p:spPr>
          <a:xfrm>
            <a:off x="8143875" y="6429375"/>
            <a:ext cx="1000125" cy="4762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Slide </a:t>
            </a:r>
            <a:fld id="{8B38DBA3-52F9-4AF4-A6A4-FA4D7DB2F99C}" type="slidenum">
              <a:rPr kumimoji="0" lang="en-US" sz="1800" b="0" i="0" u="none" strike="noStrike" kern="1200" cap="none" spc="0" normalizeH="0" baseline="0" noProof="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17409307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Tree>
    <p:extLst>
      <p:ext uri="{BB962C8B-B14F-4D97-AF65-F5344CB8AC3E}">
        <p14:creationId xmlns:p14="http://schemas.microsoft.com/office/powerpoint/2010/main" val="19886704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Tree>
    <p:extLst>
      <p:ext uri="{BB962C8B-B14F-4D97-AF65-F5344CB8AC3E}">
        <p14:creationId xmlns:p14="http://schemas.microsoft.com/office/powerpoint/2010/main" val="41596245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9291153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0167604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130926" y="831274"/>
            <a:ext cx="9405851" cy="23109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278476" y="527405"/>
            <a:ext cx="8645237" cy="2387600"/>
          </a:xfrm>
        </p:spPr>
        <p:txBody>
          <a:bodyPr anchor="ctr"/>
          <a:lstStyle>
            <a:lvl1pPr algn="ctr">
              <a:defRPr sz="45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172095" y="2344488"/>
            <a:ext cx="6858000" cy="864221"/>
          </a:xfrm>
        </p:spPr>
        <p:txBody>
          <a:bodyPr/>
          <a:lstStyle>
            <a:lvl1pPr marL="0" indent="0" algn="ctr">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80748" y="4024970"/>
            <a:ext cx="2831632" cy="1128368"/>
          </a:xfrm>
          <a:prstGeom prst="rect">
            <a:avLst/>
          </a:prstGeom>
        </p:spPr>
      </p:pic>
    </p:spTree>
    <p:extLst>
      <p:ext uri="{BB962C8B-B14F-4D97-AF65-F5344CB8AC3E}">
        <p14:creationId xmlns:p14="http://schemas.microsoft.com/office/powerpoint/2010/main" val="101362796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8711" y="270859"/>
            <a:ext cx="8534203" cy="1114882"/>
          </a:xfrm>
        </p:spPr>
        <p:txBody>
          <a:bodyPr/>
          <a:lstStyle/>
          <a:p>
            <a:r>
              <a:rPr lang="en-US"/>
              <a:t>Click to edit Master title style</a:t>
            </a:r>
          </a:p>
        </p:txBody>
      </p:sp>
      <p:sp>
        <p:nvSpPr>
          <p:cNvPr id="3" name="Content Placeholder 2"/>
          <p:cNvSpPr>
            <a:spLocks noGrp="1"/>
          </p:cNvSpPr>
          <p:nvPr>
            <p:ph idx="1"/>
          </p:nvPr>
        </p:nvSpPr>
        <p:spPr>
          <a:xfrm>
            <a:off x="298710" y="1505111"/>
            <a:ext cx="8534203" cy="45846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4692958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74747008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4945577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82224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7026569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4"/>
          <p:cNvSpPr>
            <a:spLocks noGrp="1"/>
          </p:cNvSpPr>
          <p:nvPr>
            <p:ph type="title"/>
          </p:nvPr>
        </p:nvSpPr>
        <p:spPr>
          <a:xfrm>
            <a:off x="298711" y="270860"/>
            <a:ext cx="8534203" cy="1114881"/>
          </a:xfrm>
        </p:spPr>
        <p:txBody>
          <a:bodyPr/>
          <a:lstStyle/>
          <a:p>
            <a:r>
              <a:rPr lang="en-US"/>
              <a:t>Click to edit Master title style</a:t>
            </a:r>
          </a:p>
        </p:txBody>
      </p:sp>
    </p:spTree>
    <p:extLst>
      <p:ext uri="{BB962C8B-B14F-4D97-AF65-F5344CB8AC3E}">
        <p14:creationId xmlns:p14="http://schemas.microsoft.com/office/powerpoint/2010/main" val="100227563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0">
            <a:extLst>
              <a:ext uri="{FF2B5EF4-FFF2-40B4-BE49-F238E27FC236}">
                <a16:creationId xmlns:a16="http://schemas.microsoft.com/office/drawing/2014/main" id="{CF1897B0-7FED-4419-B109-0ABBFF826F5B}"/>
              </a:ext>
            </a:extLst>
          </p:cNvPr>
          <p:cNvSpPr>
            <a:spLocks noGrp="1"/>
          </p:cNvSpPr>
          <p:nvPr>
            <p:ph type="sldNum" idx="4294967295"/>
          </p:nvPr>
        </p:nvSpPr>
        <p:spPr>
          <a:xfrm>
            <a:off x="8143875" y="6429375"/>
            <a:ext cx="1000125" cy="476250"/>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Slide </a:t>
            </a:r>
            <a:fld id="{8B38DBA3-52F9-4AF4-A6A4-FA4D7DB2F99C}" type="slidenum">
              <a:rPr kumimoji="0" lang="en-US" sz="1800" b="0" i="0" u="none" strike="noStrike" kern="1200" cap="none" spc="0" normalizeH="0" baseline="0" noProof="0">
                <a:ln>
                  <a:noFill/>
                </a:ln>
                <a:solidFill>
                  <a:prstClr val="white"/>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92361286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Tree>
    <p:extLst>
      <p:ext uri="{BB962C8B-B14F-4D97-AF65-F5344CB8AC3E}">
        <p14:creationId xmlns:p14="http://schemas.microsoft.com/office/powerpoint/2010/main" val="265674303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Tree>
    <p:extLst>
      <p:ext uri="{BB962C8B-B14F-4D97-AF65-F5344CB8AC3E}">
        <p14:creationId xmlns:p14="http://schemas.microsoft.com/office/powerpoint/2010/main" val="348025644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9048954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33690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4"/>
          <p:cNvSpPr>
            <a:spLocks noGrp="1"/>
          </p:cNvSpPr>
          <p:nvPr>
            <p:ph type="title"/>
          </p:nvPr>
        </p:nvSpPr>
        <p:spPr>
          <a:xfrm>
            <a:off x="298711" y="270860"/>
            <a:ext cx="8534203" cy="1114881"/>
          </a:xfrm>
        </p:spPr>
        <p:txBody>
          <a:bodyPr/>
          <a:lstStyle/>
          <a:p>
            <a:r>
              <a:rPr lang="en-US"/>
              <a:t>Click to edit Master title style</a:t>
            </a:r>
          </a:p>
        </p:txBody>
      </p:sp>
    </p:spTree>
    <p:extLst>
      <p:ext uri="{BB962C8B-B14F-4D97-AF65-F5344CB8AC3E}">
        <p14:creationId xmlns:p14="http://schemas.microsoft.com/office/powerpoint/2010/main" val="1339724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32837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Tree>
    <p:extLst>
      <p:ext uri="{BB962C8B-B14F-4D97-AF65-F5344CB8AC3E}">
        <p14:creationId xmlns:p14="http://schemas.microsoft.com/office/powerpoint/2010/main" val="193427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Tree>
    <p:extLst>
      <p:ext uri="{BB962C8B-B14F-4D97-AF65-F5344CB8AC3E}">
        <p14:creationId xmlns:p14="http://schemas.microsoft.com/office/powerpoint/2010/main" val="32027969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2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78422906"/>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defTabSz="685800" rtl="0" eaLnBrk="1" latinLnBrk="0" hangingPunct="1">
        <a:lnSpc>
          <a:spcPct val="90000"/>
        </a:lnSpc>
        <a:spcBef>
          <a:spcPct val="0"/>
        </a:spcBef>
        <a:buNone/>
        <a:defRPr sz="3300" kern="1200">
          <a:solidFill>
            <a:schemeClr val="tx1"/>
          </a:solidFill>
          <a:latin typeface="Montserrat" panose="02000505000000020004" pitchFamily="2"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0D0CB71-0CCF-4CAC-8B87-4E823606CFD8}"/>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4F7CC94-F3E0-4CAC-81FF-8CC5FDD29071}"/>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4FEEE4-A22B-4724-8A25-0B8F71853294}"/>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75986A-33D7-4BB2-913E-99A96088105C}" type="datetimeFigureOut">
              <a:rPr lang="en-US" smtClean="0"/>
              <a:t>8/5/2019</a:t>
            </a:fld>
            <a:endParaRPr lang="en-US"/>
          </a:p>
        </p:txBody>
      </p:sp>
      <p:sp>
        <p:nvSpPr>
          <p:cNvPr id="5" name="Footer Placeholder 4">
            <a:extLst>
              <a:ext uri="{FF2B5EF4-FFF2-40B4-BE49-F238E27FC236}">
                <a16:creationId xmlns:a16="http://schemas.microsoft.com/office/drawing/2014/main" id="{36045CE4-3D13-4BDF-AB8E-FA6BB3DF02B7}"/>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35236FC-8DEA-4A7E-9BB5-D37673876414}"/>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BA9330-711C-45E9-AD1A-D8AEB02F018B}" type="slidenum">
              <a:rPr lang="en-US" smtClean="0"/>
              <a:t>‹#›</a:t>
            </a:fld>
            <a:endParaRPr lang="en-US"/>
          </a:p>
        </p:txBody>
      </p:sp>
    </p:spTree>
    <p:extLst>
      <p:ext uri="{BB962C8B-B14F-4D97-AF65-F5344CB8AC3E}">
        <p14:creationId xmlns:p14="http://schemas.microsoft.com/office/powerpoint/2010/main" val="1576708614"/>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2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58699729"/>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xStyles>
    <p:titleStyle>
      <a:lvl1pPr algn="l" defTabSz="685800" rtl="0" eaLnBrk="1" latinLnBrk="0" hangingPunct="1">
        <a:lnSpc>
          <a:spcPct val="90000"/>
        </a:lnSpc>
        <a:spcBef>
          <a:spcPct val="0"/>
        </a:spcBef>
        <a:buNone/>
        <a:defRPr sz="3300" kern="1200">
          <a:solidFill>
            <a:schemeClr val="tx1"/>
          </a:solidFill>
          <a:latin typeface="Montserrat" panose="02000505000000020004" pitchFamily="2"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2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26842064"/>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xStyles>
    <p:titleStyle>
      <a:lvl1pPr algn="l" defTabSz="685800" rtl="0" eaLnBrk="1" latinLnBrk="0" hangingPunct="1">
        <a:lnSpc>
          <a:spcPct val="90000"/>
        </a:lnSpc>
        <a:spcBef>
          <a:spcPct val="0"/>
        </a:spcBef>
        <a:buNone/>
        <a:defRPr sz="3300" kern="1200">
          <a:solidFill>
            <a:schemeClr val="tx1"/>
          </a:solidFill>
          <a:latin typeface="Montserrat" panose="02000505000000020004" pitchFamily="2"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2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35794033"/>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Lst>
  <p:txStyles>
    <p:titleStyle>
      <a:lvl1pPr algn="l" defTabSz="685800" rtl="0" eaLnBrk="1" latinLnBrk="0" hangingPunct="1">
        <a:lnSpc>
          <a:spcPct val="90000"/>
        </a:lnSpc>
        <a:spcBef>
          <a:spcPct val="0"/>
        </a:spcBef>
        <a:buNone/>
        <a:defRPr sz="3300" kern="1200">
          <a:solidFill>
            <a:schemeClr val="tx1"/>
          </a:solidFill>
          <a:latin typeface="Montserrat" panose="02000505000000020004" pitchFamily="2"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emf"/><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3.xml"/><Relationship Id="rId6" Type="http://schemas.openxmlformats.org/officeDocument/2006/relationships/image" Target="../media/image6.png"/><Relationship Id="rId11" Type="http://schemas.openxmlformats.org/officeDocument/2006/relationships/hyperlink" Target="https://dot.nebraska.gov/business-center/lpa/boards-liaison/training/" TargetMode="External"/><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9.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emf"/><Relationship Id="rId7"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3.xml"/><Relationship Id="rId6" Type="http://schemas.openxmlformats.org/officeDocument/2006/relationships/image" Target="../media/image6.png"/><Relationship Id="rId11" Type="http://schemas.openxmlformats.org/officeDocument/2006/relationships/hyperlink" Target="https://dot.nebraska.gov/business-center/lpa/boards-liaison/training/" TargetMode="External"/><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0.xml"/><Relationship Id="rId1" Type="http://schemas.openxmlformats.org/officeDocument/2006/relationships/tags" Target="../tags/tag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0.xml"/><Relationship Id="rId1" Type="http://schemas.openxmlformats.org/officeDocument/2006/relationships/tags" Target="../tags/tag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0.xml"/><Relationship Id="rId1" Type="http://schemas.openxmlformats.org/officeDocument/2006/relationships/tags" Target="../tags/tag3.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hyperlink" Target="https://dot.nebraska.gov/projects/publications/program-book/"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0.xml"/></Relationships>
</file>

<file path=ppt/slides/_rels/slide1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emf"/><Relationship Id="rId7"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3.xml"/><Relationship Id="rId6" Type="http://schemas.openxmlformats.org/officeDocument/2006/relationships/image" Target="../media/image6.png"/><Relationship Id="rId11" Type="http://schemas.openxmlformats.org/officeDocument/2006/relationships/hyperlink" Target="https://dot.nebraska.gov/business-center/lpa/boards-liaison/training/" TargetMode="External"/><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51.xml"/><Relationship Id="rId1" Type="http://schemas.openxmlformats.org/officeDocument/2006/relationships/tags" Target="../tags/tag5.xml"/><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9.xml"/><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51.xml"/><Relationship Id="rId1" Type="http://schemas.openxmlformats.org/officeDocument/2006/relationships/tags" Target="../tags/tag6.xml"/><Relationship Id="rId5" Type="http://schemas.openxmlformats.org/officeDocument/2006/relationships/image" Target="../media/image12.png"/><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51.xml"/><Relationship Id="rId1" Type="http://schemas.openxmlformats.org/officeDocument/2006/relationships/tags" Target="../tags/tag7.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tags" Target="../tags/tag8.xml"/><Relationship Id="rId6" Type="http://schemas.openxmlformats.org/officeDocument/2006/relationships/hyperlink" Target="http://www.auditors.nebraska.gov/Budget_Info/Budget_FAQ.html" TargetMode="External"/><Relationship Id="rId5" Type="http://schemas.openxmlformats.org/officeDocument/2006/relationships/hyperlink" Target="http://auditors.nebraska.gov/Budget_Info.html" TargetMode="Externa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tags" Target="../tags/tag9.xml"/><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tags" Target="../tags/tag10.xml"/><Relationship Id="rId5" Type="http://schemas.openxmlformats.org/officeDocument/2006/relationships/image" Target="../media/image19.png"/><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tags" Target="../tags/tag11.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29.xml"/><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29.xml"/><Relationship Id="rId4" Type="http://schemas.openxmlformats.org/officeDocument/2006/relationships/image" Target="../media/image12.png"/></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29.xml"/><Relationship Id="rId4" Type="http://schemas.openxmlformats.org/officeDocument/2006/relationships/image" Target="../media/image12.png"/></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29.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openxmlformats.org/officeDocument/2006/relationships/image" Target="../media/image12.png"/></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3" Type="http://schemas.openxmlformats.org/officeDocument/2006/relationships/image" Target="../media/image22.jpg&amp;ehk=zbz"/><Relationship Id="rId2" Type="http://schemas.openxmlformats.org/officeDocument/2006/relationships/notesSlide" Target="../notesSlides/notesSlide32.xml"/><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3.xml"/><Relationship Id="rId1" Type="http://schemas.openxmlformats.org/officeDocument/2006/relationships/slideLayout" Target="../slideLayouts/slideLayout29.xml"/><Relationship Id="rId4" Type="http://schemas.openxmlformats.org/officeDocument/2006/relationships/image" Target="../media/image12.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6.xml"/><Relationship Id="rId1" Type="http://schemas.openxmlformats.org/officeDocument/2006/relationships/tags" Target="../tags/tag12.xml"/><Relationship Id="rId5" Type="http://schemas.openxmlformats.org/officeDocument/2006/relationships/image" Target="../media/image24.jpg"/><Relationship Id="rId4" Type="http://schemas.openxmlformats.org/officeDocument/2006/relationships/image" Target="../media/image23.png"/></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7.xml"/><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7.jpg"/></Relationships>
</file>

<file path=ppt/slides/_rels/slide38.xml.rels><?xml version="1.0" encoding="UTF-8" standalone="yes"?>
<Relationships xmlns="http://schemas.openxmlformats.org/package/2006/relationships"><Relationship Id="rId3" Type="http://schemas.openxmlformats.org/officeDocument/2006/relationships/hyperlink" Target="https://nebraskalegislature.gov/laws/statutes.php?statute=39-2510" TargetMode="External"/><Relationship Id="rId7" Type="http://schemas.openxmlformats.org/officeDocument/2006/relationships/image" Target="../media/image26.png"/><Relationship Id="rId2" Type="http://schemas.openxmlformats.org/officeDocument/2006/relationships/notesSlide" Target="../notesSlides/notesSlide38.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hyperlink" Target="https://nebraskalegislature.gov/laws/statutes.php?statute=39-2520"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9.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9.xml"/><Relationship Id="rId4" Type="http://schemas.openxmlformats.org/officeDocument/2006/relationships/image" Target="../media/image12.png"/></Relationships>
</file>

<file path=ppt/slides/_rels/slide40.xml.rels><?xml version="1.0" encoding="UTF-8" standalone="yes"?>
<Relationships xmlns="http://schemas.openxmlformats.org/package/2006/relationships"><Relationship Id="rId3" Type="http://schemas.openxmlformats.org/officeDocument/2006/relationships/hyperlink" Target="https://nebraskalegislature.gov/laws/statutes.php?statute=66-4,148" TargetMode="External"/><Relationship Id="rId2" Type="http://schemas.openxmlformats.org/officeDocument/2006/relationships/notesSlide" Target="../notesSlides/notesSlide40.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12.png"/><Relationship Id="rId4" Type="http://schemas.openxmlformats.org/officeDocument/2006/relationships/image" Target="../media/image11.png"/></Relationships>
</file>

<file path=ppt/slides/_rels/slide41.xml.rels><?xml version="1.0" encoding="UTF-8" standalone="yes"?>
<Relationships xmlns="http://schemas.openxmlformats.org/package/2006/relationships"><Relationship Id="rId3" Type="http://schemas.openxmlformats.org/officeDocument/2006/relationships/hyperlink" Target="https://nebraskalegislature.gov/laws/statutes.php?statute=39-2507" TargetMode="External"/><Relationship Id="rId2" Type="http://schemas.openxmlformats.org/officeDocument/2006/relationships/notesSlide" Target="../notesSlides/notesSlide41.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12.png"/><Relationship Id="rId4" Type="http://schemas.openxmlformats.org/officeDocument/2006/relationships/image" Target="../media/image11.png"/></Relationships>
</file>

<file path=ppt/slides/_rels/slide42.xml.rels><?xml version="1.0" encoding="UTF-8" standalone="yes"?>
<Relationships xmlns="http://schemas.openxmlformats.org/package/2006/relationships"><Relationship Id="rId3" Type="http://schemas.openxmlformats.org/officeDocument/2006/relationships/hyperlink" Target="https://nebraskalegislature.gov/laws/statutes.php?statute=39-2517" TargetMode="External"/><Relationship Id="rId2" Type="http://schemas.openxmlformats.org/officeDocument/2006/relationships/notesSlide" Target="../notesSlides/notesSlide42.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12.png"/><Relationship Id="rId4" Type="http://schemas.openxmlformats.org/officeDocument/2006/relationships/image" Target="../media/image11.png"/></Relationships>
</file>

<file path=ppt/slides/_rels/slide43.xml.rels><?xml version="1.0" encoding="UTF-8" standalone="yes"?>
<Relationships xmlns="http://schemas.openxmlformats.org/package/2006/relationships"><Relationship Id="rId3" Type="http://schemas.openxmlformats.org/officeDocument/2006/relationships/hyperlink" Target="https://nebraskalegislature.gov/laws/statutes.php?statute=39-2509" TargetMode="External"/><Relationship Id="rId7" Type="http://schemas.openxmlformats.org/officeDocument/2006/relationships/hyperlink" Target="https://nebraskalegislature.gov/laws/statutes.php?statute=39-2519" TargetMode="External"/><Relationship Id="rId2" Type="http://schemas.openxmlformats.org/officeDocument/2006/relationships/notesSlide" Target="../notesSlides/notesSlide43.xml"/><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12.png"/><Relationship Id="rId4" Type="http://schemas.openxmlformats.org/officeDocument/2006/relationships/image" Target="../media/image11.png"/></Relationships>
</file>

<file path=ppt/slides/_rels/slide4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4.xml"/><Relationship Id="rId1" Type="http://schemas.openxmlformats.org/officeDocument/2006/relationships/slideLayout" Target="../slideLayouts/slideLayout29.xml"/><Relationship Id="rId4" Type="http://schemas.openxmlformats.org/officeDocument/2006/relationships/image" Target="../media/image30.png"/></Relationships>
</file>

<file path=ppt/slides/_rels/slide4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5.xml"/><Relationship Id="rId1" Type="http://schemas.openxmlformats.org/officeDocument/2006/relationships/slideLayout" Target="../slideLayouts/slideLayout29.xml"/></Relationships>
</file>

<file path=ppt/slides/_rels/slide4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6.xml"/><Relationship Id="rId1" Type="http://schemas.openxmlformats.org/officeDocument/2006/relationships/slideLayout" Target="../slideLayouts/slideLayout29.xml"/><Relationship Id="rId4" Type="http://schemas.openxmlformats.org/officeDocument/2006/relationships/image" Target="../media/image24.jpg"/></Relationships>
</file>

<file path=ppt/slides/_rels/slide47.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hyperlink" Target="https://ltap.unl.edu/" TargetMode="External"/><Relationship Id="rId2" Type="http://schemas.openxmlformats.org/officeDocument/2006/relationships/notesSlide" Target="../notesSlides/notesSlide47.xml"/><Relationship Id="rId1" Type="http://schemas.openxmlformats.org/officeDocument/2006/relationships/slideLayout" Target="../slideLayouts/slideLayout7.xml"/><Relationship Id="rId6" Type="http://schemas.openxmlformats.org/officeDocument/2006/relationships/hyperlink" Target="https://dot.nebraska.gov/business-center/lpa/boards-liaison/" TargetMode="External"/><Relationship Id="rId5" Type="http://schemas.openxmlformats.org/officeDocument/2006/relationships/hyperlink" Target="http://www.sos.ne.gov/rules-and-regs/regsearch/Rules/index.cgi?l=Roads_Dept_of" TargetMode="External"/><Relationship Id="rId4" Type="http://schemas.openxmlformats.org/officeDocument/2006/relationships/hyperlink" Target="http://nebraskalegislature.gov/laws/browse-statutes.php" TargetMode="External"/></Relationships>
</file>

<file path=ppt/slides/_rels/slide4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emf"/><Relationship Id="rId7" Type="http://schemas.openxmlformats.org/officeDocument/2006/relationships/image" Target="../media/image7.png"/><Relationship Id="rId2" Type="http://schemas.openxmlformats.org/officeDocument/2006/relationships/notesSlide" Target="../notesSlides/notesSlide48.xml"/><Relationship Id="rId1" Type="http://schemas.openxmlformats.org/officeDocument/2006/relationships/slideLayout" Target="../slideLayouts/slideLayout23.xml"/><Relationship Id="rId6" Type="http://schemas.openxmlformats.org/officeDocument/2006/relationships/image" Target="../media/image6.png"/><Relationship Id="rId11" Type="http://schemas.openxmlformats.org/officeDocument/2006/relationships/hyperlink" Target="https://dot.nebraska.gov/business-center/lpa/boards-liaison/training/" TargetMode="External"/><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9.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9.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9.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9.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hyperlink" Target="https://dot.nebraska.gov/business-center/lpa/boards-liaison/bex/downloads/" TargetMode="External"/><Relationship Id="rId2" Type="http://schemas.openxmlformats.org/officeDocument/2006/relationships/notesSlide" Target="../notesSlides/notesSlide9.xml"/><Relationship Id="rId1" Type="http://schemas.openxmlformats.org/officeDocument/2006/relationships/slideLayout" Target="../slideLayouts/slideLayout29.xml"/><Relationship Id="rId6" Type="http://schemas.openxmlformats.org/officeDocument/2006/relationships/hyperlink" Target="https://dot.nebraska.gov/business-center/lpa/boards-liaison/nbcs/downloads/" TargetMode="External"/><Relationship Id="rId5" Type="http://schemas.openxmlformats.org/officeDocument/2006/relationships/hyperlink" Target="https://dot.nebraska.gov/business-center/lpa/boards-liaison/" TargetMode="Externa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122363"/>
            <a:ext cx="9144000" cy="2387600"/>
          </a:xfrm>
        </p:spPr>
        <p:txBody>
          <a:bodyPr>
            <a:normAutofit/>
          </a:bodyPr>
          <a:lstStyle/>
          <a:p>
            <a:r>
              <a:rPr lang="en-US" dirty="0"/>
              <a:t>Managing Nebraska’s </a:t>
            </a:r>
            <a:br>
              <a:rPr lang="en-US" dirty="0"/>
            </a:br>
            <a:r>
              <a:rPr lang="en-US" dirty="0"/>
              <a:t>Public Roads and Streets</a:t>
            </a:r>
          </a:p>
        </p:txBody>
      </p:sp>
      <p:sp>
        <p:nvSpPr>
          <p:cNvPr id="3" name="Subtitle 2"/>
          <p:cNvSpPr>
            <a:spLocks noGrp="1"/>
          </p:cNvSpPr>
          <p:nvPr>
            <p:ph type="subTitle" idx="1"/>
          </p:nvPr>
        </p:nvSpPr>
        <p:spPr>
          <a:xfrm>
            <a:off x="2101412" y="3135590"/>
            <a:ext cx="5166803" cy="508305"/>
          </a:xfrm>
        </p:spPr>
        <p:txBody>
          <a:bodyPr>
            <a:normAutofit/>
          </a:bodyPr>
          <a:lstStyle/>
          <a:p>
            <a:r>
              <a:rPr lang="en-US" sz="2800" b="1" dirty="0">
                <a:solidFill>
                  <a:schemeClr val="tx1"/>
                </a:solidFill>
                <a:latin typeface="+mj-lt"/>
              </a:rPr>
              <a:t>Introduction </a:t>
            </a:r>
            <a:r>
              <a:rPr lang="en-US" sz="2800" dirty="0">
                <a:solidFill>
                  <a:schemeClr val="tx1"/>
                </a:solidFill>
              </a:rPr>
              <a:t>– The “Big Picture”</a:t>
            </a:r>
            <a:endParaRPr lang="en-US" sz="2800" b="1" dirty="0">
              <a:solidFill>
                <a:schemeClr val="tx1"/>
              </a:solidFill>
              <a:latin typeface="+mj-lt"/>
            </a:endParaRPr>
          </a:p>
        </p:txBody>
      </p:sp>
      <p:sp>
        <p:nvSpPr>
          <p:cNvPr id="7" name="Slide Number Placeholder 10"/>
          <p:cNvSpPr>
            <a:spLocks noGrp="1"/>
          </p:cNvSpPr>
          <p:nvPr>
            <p:ph type="sldNum" idx="4294967295"/>
          </p:nvPr>
        </p:nvSpPr>
        <p:spPr>
          <a:xfrm>
            <a:off x="8143875" y="6429375"/>
            <a:ext cx="1000125" cy="4762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Slide </a:t>
            </a:r>
            <a:fld id="{8B38DBA3-52F9-4AF4-A6A4-FA4D7DB2F99C}" type="slidenum">
              <a:rPr kumimoji="0" lang="en-US" sz="1800" b="0" i="0" u="none" strike="noStrike" kern="1200" cap="none" spc="0" normalizeH="0" baseline="0" noProof="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a:t>
            </a:fld>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4" name="Picture 3" descr="1 &amp; 6 year plan logoCS1-2.emf"/>
          <p:cNvPicPr>
            <a:picLocks noChangeAspect="1"/>
          </p:cNvPicPr>
          <p:nvPr/>
        </p:nvPicPr>
        <p:blipFill>
          <a:blip r:embed="rId3" cstate="print"/>
          <a:stretch>
            <a:fillRect/>
          </a:stretch>
        </p:blipFill>
        <p:spPr>
          <a:xfrm>
            <a:off x="125801" y="5019797"/>
            <a:ext cx="2305464" cy="1226088"/>
          </a:xfrm>
          <a:prstGeom prst="rect">
            <a:avLst/>
          </a:prstGeom>
        </p:spPr>
      </p:pic>
      <p:pic>
        <p:nvPicPr>
          <p:cNvPr id="6" name="Picture 5" descr="Nv_m_Extension__4c.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21966" y="5112942"/>
            <a:ext cx="3266500" cy="1306600"/>
          </a:xfrm>
          <a:prstGeom prst="rect">
            <a:avLst/>
          </a:prstGeom>
        </p:spPr>
      </p:pic>
      <p:sp>
        <p:nvSpPr>
          <p:cNvPr id="8" name="TextBox 7"/>
          <p:cNvSpPr txBox="1"/>
          <p:nvPr/>
        </p:nvSpPr>
        <p:spPr>
          <a:xfrm>
            <a:off x="2579778" y="6298168"/>
            <a:ext cx="139379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8/5/2019</a:t>
            </a:r>
          </a:p>
        </p:txBody>
      </p:sp>
      <p:pic>
        <p:nvPicPr>
          <p:cNvPr id="9" name="Picture 8"/>
          <p:cNvPicPr>
            <a:picLocks noChangeAspect="1"/>
          </p:cNvPicPr>
          <p:nvPr/>
        </p:nvPicPr>
        <p:blipFill>
          <a:blip r:embed="rId5"/>
          <a:stretch>
            <a:fillRect/>
          </a:stretch>
        </p:blipFill>
        <p:spPr>
          <a:xfrm>
            <a:off x="1803281" y="10530"/>
            <a:ext cx="2722715" cy="1574904"/>
          </a:xfrm>
          <a:prstGeom prst="rect">
            <a:avLst/>
          </a:prstGeom>
        </p:spPr>
      </p:pic>
      <p:pic>
        <p:nvPicPr>
          <p:cNvPr id="10" name="Picture 9"/>
          <p:cNvPicPr>
            <a:picLocks noChangeAspect="1"/>
          </p:cNvPicPr>
          <p:nvPr/>
        </p:nvPicPr>
        <p:blipFill>
          <a:blip r:embed="rId6"/>
          <a:stretch>
            <a:fillRect/>
          </a:stretch>
        </p:blipFill>
        <p:spPr>
          <a:xfrm>
            <a:off x="4805706" y="10530"/>
            <a:ext cx="2867751" cy="1568390"/>
          </a:xfrm>
          <a:prstGeom prst="rect">
            <a:avLst/>
          </a:prstGeom>
        </p:spPr>
      </p:pic>
      <p:pic>
        <p:nvPicPr>
          <p:cNvPr id="11" name="Picture 10"/>
          <p:cNvPicPr>
            <a:picLocks noChangeAspect="1"/>
          </p:cNvPicPr>
          <p:nvPr/>
        </p:nvPicPr>
        <p:blipFill>
          <a:blip r:embed="rId7"/>
          <a:stretch>
            <a:fillRect/>
          </a:stretch>
        </p:blipFill>
        <p:spPr>
          <a:xfrm>
            <a:off x="0" y="-19420"/>
            <a:ext cx="1226622" cy="1977843"/>
          </a:xfrm>
          <a:prstGeom prst="rect">
            <a:avLst/>
          </a:prstGeom>
        </p:spPr>
      </p:pic>
      <p:pic>
        <p:nvPicPr>
          <p:cNvPr id="12" name="Picture 11"/>
          <p:cNvPicPr>
            <a:picLocks noChangeAspect="1"/>
          </p:cNvPicPr>
          <p:nvPr/>
        </p:nvPicPr>
        <p:blipFill>
          <a:blip r:embed="rId8"/>
          <a:stretch>
            <a:fillRect/>
          </a:stretch>
        </p:blipFill>
        <p:spPr>
          <a:xfrm>
            <a:off x="6982334" y="3468257"/>
            <a:ext cx="2037331" cy="1367373"/>
          </a:xfrm>
          <a:prstGeom prst="rect">
            <a:avLst/>
          </a:prstGeom>
        </p:spPr>
      </p:pic>
      <p:pic>
        <p:nvPicPr>
          <p:cNvPr id="13" name="Picture 12"/>
          <p:cNvPicPr>
            <a:picLocks noChangeAspect="1"/>
          </p:cNvPicPr>
          <p:nvPr/>
        </p:nvPicPr>
        <p:blipFill>
          <a:blip r:embed="rId9"/>
          <a:stretch>
            <a:fillRect/>
          </a:stretch>
        </p:blipFill>
        <p:spPr>
          <a:xfrm>
            <a:off x="7873068" y="-7481"/>
            <a:ext cx="1253844" cy="1965903"/>
          </a:xfrm>
          <a:prstGeom prst="rect">
            <a:avLst/>
          </a:prstGeom>
        </p:spPr>
      </p:pic>
      <p:pic>
        <p:nvPicPr>
          <p:cNvPr id="14" name="Picture 13"/>
          <p:cNvPicPr>
            <a:picLocks noChangeAspect="1"/>
          </p:cNvPicPr>
          <p:nvPr/>
        </p:nvPicPr>
        <p:blipFill>
          <a:blip r:embed="rId10"/>
          <a:stretch>
            <a:fillRect/>
          </a:stretch>
        </p:blipFill>
        <p:spPr>
          <a:xfrm>
            <a:off x="-1" y="3468257"/>
            <a:ext cx="2227217" cy="1384301"/>
          </a:xfrm>
          <a:prstGeom prst="rect">
            <a:avLst/>
          </a:prstGeom>
        </p:spPr>
      </p:pic>
      <p:sp>
        <p:nvSpPr>
          <p:cNvPr id="15" name="TextBox 14"/>
          <p:cNvSpPr txBox="1"/>
          <p:nvPr/>
        </p:nvSpPr>
        <p:spPr>
          <a:xfrm>
            <a:off x="125801" y="6496880"/>
            <a:ext cx="197561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Video A</a:t>
            </a:r>
          </a:p>
        </p:txBody>
      </p:sp>
      <p:sp>
        <p:nvSpPr>
          <p:cNvPr id="20" name="TextBox 19">
            <a:extLst>
              <a:ext uri="{FF2B5EF4-FFF2-40B4-BE49-F238E27FC236}">
                <a16:creationId xmlns:a16="http://schemas.microsoft.com/office/drawing/2014/main" id="{3EE7BA43-1188-4E25-8EF0-8D81A1B6E7DE}"/>
              </a:ext>
            </a:extLst>
          </p:cNvPr>
          <p:cNvSpPr txBox="1"/>
          <p:nvPr/>
        </p:nvSpPr>
        <p:spPr>
          <a:xfrm>
            <a:off x="3200400" y="5182613"/>
            <a:ext cx="274320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Boards - Liaison Services Section</a:t>
            </a:r>
          </a:p>
        </p:txBody>
      </p:sp>
      <p:sp>
        <p:nvSpPr>
          <p:cNvPr id="21" name="TextBox 20">
            <a:extLst>
              <a:ext uri="{FF2B5EF4-FFF2-40B4-BE49-F238E27FC236}">
                <a16:creationId xmlns:a16="http://schemas.microsoft.com/office/drawing/2014/main" id="{B6F6F723-AF62-4305-A192-1466F8586162}"/>
              </a:ext>
            </a:extLst>
          </p:cNvPr>
          <p:cNvSpPr txBox="1"/>
          <p:nvPr/>
        </p:nvSpPr>
        <p:spPr>
          <a:xfrm>
            <a:off x="2292766" y="5513181"/>
            <a:ext cx="468956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11"/>
              </a:rPr>
              <a:t>https://dot.nebraska.gov/business-center/lpa/boards-liaison/training/</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69292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0"/>
            <a:ext cx="677108" cy="6858000"/>
          </a:xfrm>
          <a:prstGeom prst="rect">
            <a:avLst/>
          </a:prstGeom>
          <a:solidFill>
            <a:srgbClr val="FFFF00"/>
          </a:solidFill>
        </p:spPr>
        <p:txBody>
          <a:bodyPr vert="vert270" wrap="square" lIns="0" tIns="0" rIns="0" bIns="0" rtlCol="0" anchor="ctr" anchorCtr="1">
            <a:spAutoFit/>
          </a:bodyPr>
          <a:lstStyle/>
          <a:p>
            <a:pPr algn="ctr" defTabSz="457200"/>
            <a:r>
              <a:rPr lang="en-US" sz="4400" dirty="0">
                <a:solidFill>
                  <a:prstClr val="black"/>
                </a:solidFill>
                <a:latin typeface="Calibri"/>
              </a:rPr>
              <a:t>State Law</a:t>
            </a:r>
          </a:p>
        </p:txBody>
      </p:sp>
      <p:sp>
        <p:nvSpPr>
          <p:cNvPr id="2" name="Title 1"/>
          <p:cNvSpPr>
            <a:spLocks noGrp="1"/>
          </p:cNvSpPr>
          <p:nvPr>
            <p:ph type="title" idx="4294967295"/>
          </p:nvPr>
        </p:nvSpPr>
        <p:spPr>
          <a:xfrm>
            <a:off x="1574586" y="0"/>
            <a:ext cx="5961960" cy="1581150"/>
          </a:xfrm>
        </p:spPr>
        <p:txBody>
          <a:bodyPr>
            <a:normAutofit/>
          </a:bodyPr>
          <a:lstStyle/>
          <a:p>
            <a:pPr algn="ctr"/>
            <a:r>
              <a:rPr lang="en-US" sz="3200" dirty="0">
                <a:latin typeface="Arial Black" panose="020B0A04020102020204" pitchFamily="34" charset="0"/>
              </a:rPr>
              <a:t>NBCS </a:t>
            </a:r>
            <a:br>
              <a:rPr lang="en-US" sz="3200" dirty="0">
                <a:latin typeface="Arial Black" panose="020B0A04020102020204" pitchFamily="34" charset="0"/>
              </a:rPr>
            </a:br>
            <a:r>
              <a:rPr lang="en-US" sz="3200" dirty="0">
                <a:latin typeface="Arial Black" panose="020B0A04020102020204" pitchFamily="34" charset="0"/>
              </a:rPr>
              <a:t>RESPONSIBILITIES</a:t>
            </a:r>
          </a:p>
        </p:txBody>
      </p:sp>
      <p:sp>
        <p:nvSpPr>
          <p:cNvPr id="3" name="Content Placeholder 2"/>
          <p:cNvSpPr>
            <a:spLocks noGrp="1"/>
          </p:cNvSpPr>
          <p:nvPr>
            <p:ph idx="4294967295"/>
          </p:nvPr>
        </p:nvSpPr>
        <p:spPr>
          <a:xfrm>
            <a:off x="1060862" y="1702874"/>
            <a:ext cx="7924800" cy="4513102"/>
          </a:xfrm>
        </p:spPr>
        <p:txBody>
          <a:bodyPr>
            <a:normAutofit fontScale="85000" lnSpcReduction="10000"/>
          </a:bodyPr>
          <a:lstStyle/>
          <a:p>
            <a:pPr marL="457200" indent="-457200">
              <a:spcAft>
                <a:spcPts val="1200"/>
              </a:spcAft>
              <a:buFont typeface="+mj-lt"/>
              <a:buAutoNum type="alphaLcPeriod"/>
            </a:pPr>
            <a:r>
              <a:rPr lang="en-US" sz="2400" dirty="0">
                <a:latin typeface="Arial" panose="020B0604020202020204" pitchFamily="34" charset="0"/>
                <a:cs typeface="Arial" panose="020B0604020202020204" pitchFamily="34" charset="0"/>
              </a:rPr>
              <a:t>Develop specific </a:t>
            </a:r>
            <a:r>
              <a:rPr lang="en-US" sz="2400" b="1" dirty="0">
                <a:latin typeface="Arial" panose="020B0604020202020204" pitchFamily="34" charset="0"/>
                <a:cs typeface="Arial" panose="020B0604020202020204" pitchFamily="34" charset="0"/>
              </a:rPr>
              <a:t>criteria</a:t>
            </a:r>
            <a:r>
              <a:rPr lang="en-US" sz="2400" dirty="0">
                <a:latin typeface="Arial" panose="020B0604020202020204" pitchFamily="34" charset="0"/>
                <a:cs typeface="Arial" panose="020B0604020202020204" pitchFamily="34" charset="0"/>
              </a:rPr>
              <a:t> for each Functional Classification   (§39-2109)</a:t>
            </a:r>
          </a:p>
          <a:p>
            <a:pPr marL="457200" indent="-457200">
              <a:spcAft>
                <a:spcPts val="1200"/>
              </a:spcAft>
              <a:buFont typeface="+mj-lt"/>
              <a:buAutoNum type="alphaLcPeriod"/>
            </a:pPr>
            <a:r>
              <a:rPr lang="en-US" sz="2400" dirty="0">
                <a:latin typeface="Arial" panose="020B0604020202020204" pitchFamily="34" charset="0"/>
                <a:cs typeface="Arial" panose="020B0604020202020204" pitchFamily="34" charset="0"/>
              </a:rPr>
              <a:t>Render Decisions on Functional Classification </a:t>
            </a:r>
            <a:r>
              <a:rPr lang="en-US" sz="2400" b="1" dirty="0">
                <a:latin typeface="Arial" panose="020B0604020202020204" pitchFamily="34" charset="0"/>
                <a:cs typeface="Arial" panose="020B0604020202020204" pitchFamily="34" charset="0"/>
              </a:rPr>
              <a:t>Appeals</a:t>
            </a:r>
            <a:r>
              <a:rPr lang="en-US" sz="2400" dirty="0">
                <a:latin typeface="Arial" panose="020B0604020202020204" pitchFamily="34" charset="0"/>
                <a:cs typeface="Arial" panose="020B0604020202020204" pitchFamily="34" charset="0"/>
              </a:rPr>
              <a:t>        (§39-2111)</a:t>
            </a:r>
          </a:p>
          <a:p>
            <a:pPr marL="457200" indent="-457200">
              <a:spcAft>
                <a:spcPts val="1200"/>
              </a:spcAft>
              <a:buFont typeface="+mj-lt"/>
              <a:buAutoNum type="alphaLcPeriod"/>
            </a:pPr>
            <a:r>
              <a:rPr lang="en-US" sz="2400" dirty="0">
                <a:latin typeface="Arial" panose="020B0604020202020204" pitchFamily="34" charset="0"/>
                <a:cs typeface="Arial" panose="020B0604020202020204" pitchFamily="34" charset="0"/>
              </a:rPr>
              <a:t>Develop Minimum </a:t>
            </a:r>
            <a:r>
              <a:rPr lang="en-US" sz="2400" b="1" dirty="0">
                <a:latin typeface="Arial" panose="020B0604020202020204" pitchFamily="34" charset="0"/>
                <a:cs typeface="Arial" panose="020B0604020202020204" pitchFamily="34" charset="0"/>
              </a:rPr>
              <a:t>Standards</a:t>
            </a:r>
            <a:r>
              <a:rPr lang="en-US" sz="2400" dirty="0">
                <a:latin typeface="Arial" panose="020B0604020202020204" pitchFamily="34" charset="0"/>
                <a:cs typeface="Arial" panose="020B0604020202020204" pitchFamily="34" charset="0"/>
              </a:rPr>
              <a:t> (§39-2113)</a:t>
            </a:r>
          </a:p>
          <a:p>
            <a:pPr marL="457200" indent="-457200">
              <a:spcAft>
                <a:spcPts val="1200"/>
              </a:spcAft>
              <a:buFont typeface="+mj-lt"/>
              <a:buAutoNum type="alphaLcPeriod"/>
            </a:pPr>
            <a:r>
              <a:rPr lang="en-US" sz="2400" dirty="0">
                <a:latin typeface="Arial" panose="020B0604020202020204" pitchFamily="34" charset="0"/>
                <a:cs typeface="Arial" panose="020B0604020202020204" pitchFamily="34" charset="0"/>
              </a:rPr>
              <a:t>Develop </a:t>
            </a:r>
            <a:r>
              <a:rPr lang="en-US" sz="2400" b="1" dirty="0">
                <a:latin typeface="Arial" panose="020B0604020202020204" pitchFamily="34" charset="0"/>
                <a:cs typeface="Arial" panose="020B0604020202020204" pitchFamily="34" charset="0"/>
              </a:rPr>
              <a:t>programs and project strategies that provide additional design and maintenance flexibility</a:t>
            </a:r>
            <a:r>
              <a:rPr lang="en-US" sz="2400" dirty="0">
                <a:latin typeface="Arial" panose="020B0604020202020204" pitchFamily="34" charset="0"/>
                <a:cs typeface="Arial" panose="020B0604020202020204" pitchFamily="34" charset="0"/>
              </a:rPr>
              <a:t>.  (§39-2113)</a:t>
            </a:r>
          </a:p>
          <a:p>
            <a:pPr marL="457200" indent="-457200">
              <a:spcAft>
                <a:spcPts val="1200"/>
              </a:spcAft>
              <a:buFont typeface="+mj-lt"/>
              <a:buAutoNum type="alphaLcPeriod"/>
            </a:pPr>
            <a:r>
              <a:rPr lang="en-US" sz="2400" dirty="0">
                <a:latin typeface="Arial" panose="020B0604020202020204" pitchFamily="34" charset="0"/>
                <a:cs typeface="Arial" panose="020B0604020202020204" pitchFamily="34" charset="0"/>
              </a:rPr>
              <a:t>Render Decisions on </a:t>
            </a:r>
            <a:r>
              <a:rPr lang="en-US" sz="2400" b="1" dirty="0">
                <a:latin typeface="Arial" panose="020B0604020202020204" pitchFamily="34" charset="0"/>
                <a:cs typeface="Arial" panose="020B0604020202020204" pitchFamily="34" charset="0"/>
              </a:rPr>
              <a:t>Relaxation of Standards </a:t>
            </a:r>
            <a:r>
              <a:rPr lang="en-US" sz="2400" dirty="0">
                <a:latin typeface="Arial" panose="020B0604020202020204" pitchFamily="34" charset="0"/>
                <a:cs typeface="Arial" panose="020B0604020202020204" pitchFamily="34" charset="0"/>
              </a:rPr>
              <a:t>Requests    (§39-2113)</a:t>
            </a:r>
          </a:p>
          <a:p>
            <a:pPr marL="457200" indent="-457200">
              <a:spcAft>
                <a:spcPts val="1200"/>
              </a:spcAft>
              <a:buFont typeface="+mj-lt"/>
              <a:buAutoNum type="alphaLcPeriod"/>
            </a:pPr>
            <a:r>
              <a:rPr lang="en-US" sz="2400" dirty="0">
                <a:latin typeface="Arial" panose="020B0604020202020204" pitchFamily="34" charset="0"/>
                <a:cs typeface="Arial" panose="020B0604020202020204" pitchFamily="34" charset="0"/>
              </a:rPr>
              <a:t>Render Decisions on </a:t>
            </a:r>
            <a:r>
              <a:rPr lang="en-US" sz="2400" b="1" dirty="0">
                <a:latin typeface="Arial" panose="020B0604020202020204" pitchFamily="34" charset="0"/>
                <a:cs typeface="Arial" panose="020B0604020202020204" pitchFamily="34" charset="0"/>
              </a:rPr>
              <a:t>Penalties</a:t>
            </a:r>
            <a:r>
              <a:rPr lang="en-US" sz="2400" dirty="0">
                <a:latin typeface="Arial" panose="020B0604020202020204" pitchFamily="34" charset="0"/>
                <a:cs typeface="Arial" panose="020B0604020202020204" pitchFamily="34" charset="0"/>
              </a:rPr>
              <a:t> (§39-2121 et al) </a:t>
            </a:r>
          </a:p>
          <a:p>
            <a:pPr marL="457200" indent="-457200">
              <a:spcAft>
                <a:spcPts val="1200"/>
              </a:spcAft>
              <a:buFont typeface="+mj-lt"/>
              <a:buAutoNum type="alphaLcPeriod"/>
            </a:pPr>
            <a:r>
              <a:rPr lang="en-US" sz="2400" dirty="0">
                <a:latin typeface="Arial" panose="020B0604020202020204" pitchFamily="34" charset="0"/>
                <a:cs typeface="Arial" panose="020B0604020202020204" pitchFamily="34" charset="0"/>
              </a:rPr>
              <a:t>Make Random </a:t>
            </a:r>
            <a:r>
              <a:rPr lang="en-US" sz="2400" b="1" dirty="0">
                <a:latin typeface="Arial" panose="020B0604020202020204" pitchFamily="34" charset="0"/>
                <a:cs typeface="Arial" panose="020B0604020202020204" pitchFamily="34" charset="0"/>
              </a:rPr>
              <a:t>Inspections</a:t>
            </a:r>
            <a:r>
              <a:rPr lang="en-US" sz="2400" dirty="0">
                <a:latin typeface="Arial" panose="020B0604020202020204" pitchFamily="34" charset="0"/>
                <a:cs typeface="Arial" panose="020B0604020202020204" pitchFamily="34" charset="0"/>
              </a:rPr>
              <a:t> of Construction Projects (§39-2122)</a:t>
            </a:r>
          </a:p>
          <a:p>
            <a:pPr marL="457200" indent="-457200">
              <a:spcAft>
                <a:spcPts val="1200"/>
              </a:spcAft>
              <a:buFont typeface="+mj-lt"/>
              <a:buAutoNum type="alphaLcPeriod"/>
            </a:pPr>
            <a:endParaRPr lang="en-US" sz="24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stretch>
            <a:fillRect/>
          </a:stretch>
        </p:blipFill>
        <p:spPr>
          <a:xfrm>
            <a:off x="7536546" y="0"/>
            <a:ext cx="1607454" cy="1489476"/>
          </a:xfrm>
          <a:prstGeom prst="rect">
            <a:avLst/>
          </a:prstGeom>
        </p:spPr>
      </p:pic>
      <p:pic>
        <p:nvPicPr>
          <p:cNvPr id="5" name="Picture 4"/>
          <p:cNvPicPr>
            <a:picLocks noChangeAspect="1"/>
          </p:cNvPicPr>
          <p:nvPr/>
        </p:nvPicPr>
        <p:blipFill>
          <a:blip r:embed="rId4"/>
          <a:stretch>
            <a:fillRect/>
          </a:stretch>
        </p:blipFill>
        <p:spPr>
          <a:xfrm>
            <a:off x="0" y="2"/>
            <a:ext cx="1574586" cy="1531249"/>
          </a:xfrm>
          <a:prstGeom prst="rect">
            <a:avLst/>
          </a:prstGeom>
        </p:spPr>
      </p:pic>
      <p:sp>
        <p:nvSpPr>
          <p:cNvPr id="10" name="Slide Number Placeholder 10">
            <a:extLst>
              <a:ext uri="{FF2B5EF4-FFF2-40B4-BE49-F238E27FC236}">
                <a16:creationId xmlns:a16="http://schemas.microsoft.com/office/drawing/2014/main" id="{6D051C19-D4F6-4258-BB67-7CBBFBF34F96}"/>
              </a:ext>
            </a:extLst>
          </p:cNvPr>
          <p:cNvSpPr txBox="1">
            <a:spLocks/>
          </p:cNvSpPr>
          <p:nvPr/>
        </p:nvSpPr>
        <p:spPr>
          <a:xfrm>
            <a:off x="8143875" y="6429375"/>
            <a:ext cx="1000125" cy="476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bg1"/>
                </a:solidFill>
                <a:latin typeface="Calibri"/>
              </a:rPr>
              <a:t>Slide </a:t>
            </a:r>
            <a:fld id="{8B38DBA3-52F9-4AF4-A6A4-FA4D7DB2F99C}" type="slidenum">
              <a:rPr lang="en-US" smtClean="0">
                <a:solidFill>
                  <a:schemeClr val="bg1"/>
                </a:solidFill>
                <a:latin typeface="Calibri"/>
              </a:rPr>
              <a:pPr/>
              <a:t>10</a:t>
            </a:fld>
            <a:endParaRPr lang="en-US" dirty="0">
              <a:solidFill>
                <a:schemeClr val="bg1"/>
              </a:solidFill>
              <a:latin typeface="Calibri"/>
            </a:endParaRPr>
          </a:p>
        </p:txBody>
      </p:sp>
    </p:spTree>
    <p:extLst>
      <p:ext uri="{BB962C8B-B14F-4D97-AF65-F5344CB8AC3E}">
        <p14:creationId xmlns:p14="http://schemas.microsoft.com/office/powerpoint/2010/main" val="1458894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69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1220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1620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2040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3550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3990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4290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972386"/>
            <a:ext cx="9144000" cy="2387600"/>
          </a:xfrm>
        </p:spPr>
        <p:txBody>
          <a:bodyPr>
            <a:normAutofit/>
          </a:bodyPr>
          <a:lstStyle/>
          <a:p>
            <a:r>
              <a:rPr lang="en-US" dirty="0"/>
              <a:t>Managing Nebraska’s </a:t>
            </a:r>
            <a:br>
              <a:rPr lang="en-US" dirty="0"/>
            </a:br>
            <a:r>
              <a:rPr lang="en-US" dirty="0"/>
              <a:t>Public Roads and Streets</a:t>
            </a:r>
          </a:p>
        </p:txBody>
      </p:sp>
      <p:sp>
        <p:nvSpPr>
          <p:cNvPr id="3" name="Subtitle 2"/>
          <p:cNvSpPr>
            <a:spLocks noGrp="1"/>
          </p:cNvSpPr>
          <p:nvPr>
            <p:ph type="subTitle" idx="1"/>
          </p:nvPr>
        </p:nvSpPr>
        <p:spPr>
          <a:xfrm>
            <a:off x="-137160" y="2790975"/>
            <a:ext cx="9418320" cy="1138022"/>
          </a:xfrm>
        </p:spPr>
        <p:txBody>
          <a:bodyPr>
            <a:normAutofit fontScale="85000" lnSpcReduction="20000"/>
          </a:bodyPr>
          <a:lstStyle/>
          <a:p>
            <a:r>
              <a:rPr lang="en-US" sz="2800" dirty="0"/>
              <a:t>Continuous Planning and Programming </a:t>
            </a:r>
          </a:p>
          <a:p>
            <a:r>
              <a:rPr lang="en-US" sz="2800" b="1" dirty="0">
                <a:solidFill>
                  <a:schemeClr val="tx1"/>
                </a:solidFill>
              </a:rPr>
              <a:t>One- and Six-Year </a:t>
            </a:r>
          </a:p>
          <a:p>
            <a:r>
              <a:rPr lang="en-US" sz="2800" b="1" dirty="0">
                <a:solidFill>
                  <a:schemeClr val="tx1"/>
                </a:solidFill>
              </a:rPr>
              <a:t>Plans and Programs</a:t>
            </a:r>
          </a:p>
          <a:p>
            <a:endParaRPr lang="en-US" sz="2800" dirty="0">
              <a:solidFill>
                <a:schemeClr val="tx1"/>
              </a:solidFill>
            </a:endParaRPr>
          </a:p>
        </p:txBody>
      </p:sp>
      <p:sp>
        <p:nvSpPr>
          <p:cNvPr id="7" name="Slide Number Placeholder 10"/>
          <p:cNvSpPr>
            <a:spLocks noGrp="1"/>
          </p:cNvSpPr>
          <p:nvPr>
            <p:ph type="sldNum" idx="4294967295"/>
          </p:nvPr>
        </p:nvSpPr>
        <p:spPr>
          <a:xfrm>
            <a:off x="8143875" y="6429375"/>
            <a:ext cx="1000125" cy="4762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Slide </a:t>
            </a:r>
            <a:fld id="{8B38DBA3-52F9-4AF4-A6A4-FA4D7DB2F99C}" type="slidenum">
              <a:rPr kumimoji="0" lang="en-US" sz="1800" b="0" i="0" u="none" strike="noStrike" kern="1200" cap="none" spc="0" normalizeH="0" baseline="0" noProof="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4" name="Picture 3" descr="1 &amp; 6 year plan logoCS1-2.emf"/>
          <p:cNvPicPr>
            <a:picLocks noChangeAspect="1"/>
          </p:cNvPicPr>
          <p:nvPr/>
        </p:nvPicPr>
        <p:blipFill>
          <a:blip r:embed="rId3" cstate="print"/>
          <a:stretch>
            <a:fillRect/>
          </a:stretch>
        </p:blipFill>
        <p:spPr>
          <a:xfrm>
            <a:off x="125801" y="5019797"/>
            <a:ext cx="2305464" cy="1226088"/>
          </a:xfrm>
          <a:prstGeom prst="rect">
            <a:avLst/>
          </a:prstGeom>
        </p:spPr>
      </p:pic>
      <p:pic>
        <p:nvPicPr>
          <p:cNvPr id="6" name="Picture 5" descr="Nv_m_Extension__4c.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21966" y="5112942"/>
            <a:ext cx="3266500" cy="1306600"/>
          </a:xfrm>
          <a:prstGeom prst="rect">
            <a:avLst/>
          </a:prstGeom>
        </p:spPr>
      </p:pic>
      <p:pic>
        <p:nvPicPr>
          <p:cNvPr id="9" name="Picture 8"/>
          <p:cNvPicPr>
            <a:picLocks noChangeAspect="1"/>
          </p:cNvPicPr>
          <p:nvPr/>
        </p:nvPicPr>
        <p:blipFill>
          <a:blip r:embed="rId5"/>
          <a:stretch>
            <a:fillRect/>
          </a:stretch>
        </p:blipFill>
        <p:spPr>
          <a:xfrm>
            <a:off x="1803281" y="10530"/>
            <a:ext cx="2722715" cy="1574904"/>
          </a:xfrm>
          <a:prstGeom prst="rect">
            <a:avLst/>
          </a:prstGeom>
        </p:spPr>
      </p:pic>
      <p:pic>
        <p:nvPicPr>
          <p:cNvPr id="10" name="Picture 9"/>
          <p:cNvPicPr>
            <a:picLocks noChangeAspect="1"/>
          </p:cNvPicPr>
          <p:nvPr/>
        </p:nvPicPr>
        <p:blipFill>
          <a:blip r:embed="rId6"/>
          <a:stretch>
            <a:fillRect/>
          </a:stretch>
        </p:blipFill>
        <p:spPr>
          <a:xfrm>
            <a:off x="4805706" y="10530"/>
            <a:ext cx="2867751" cy="1568390"/>
          </a:xfrm>
          <a:prstGeom prst="rect">
            <a:avLst/>
          </a:prstGeom>
        </p:spPr>
      </p:pic>
      <p:pic>
        <p:nvPicPr>
          <p:cNvPr id="11" name="Picture 10"/>
          <p:cNvPicPr>
            <a:picLocks noChangeAspect="1"/>
          </p:cNvPicPr>
          <p:nvPr/>
        </p:nvPicPr>
        <p:blipFill>
          <a:blip r:embed="rId7"/>
          <a:stretch>
            <a:fillRect/>
          </a:stretch>
        </p:blipFill>
        <p:spPr>
          <a:xfrm>
            <a:off x="0" y="-19420"/>
            <a:ext cx="1226622" cy="1977843"/>
          </a:xfrm>
          <a:prstGeom prst="rect">
            <a:avLst/>
          </a:prstGeom>
        </p:spPr>
      </p:pic>
      <p:pic>
        <p:nvPicPr>
          <p:cNvPr id="12" name="Picture 11"/>
          <p:cNvPicPr>
            <a:picLocks noChangeAspect="1"/>
          </p:cNvPicPr>
          <p:nvPr/>
        </p:nvPicPr>
        <p:blipFill>
          <a:blip r:embed="rId8"/>
          <a:stretch>
            <a:fillRect/>
          </a:stretch>
        </p:blipFill>
        <p:spPr>
          <a:xfrm>
            <a:off x="6982334" y="3468257"/>
            <a:ext cx="2037331" cy="1367373"/>
          </a:xfrm>
          <a:prstGeom prst="rect">
            <a:avLst/>
          </a:prstGeom>
        </p:spPr>
      </p:pic>
      <p:pic>
        <p:nvPicPr>
          <p:cNvPr id="13" name="Picture 12"/>
          <p:cNvPicPr>
            <a:picLocks noChangeAspect="1"/>
          </p:cNvPicPr>
          <p:nvPr/>
        </p:nvPicPr>
        <p:blipFill>
          <a:blip r:embed="rId9"/>
          <a:stretch>
            <a:fillRect/>
          </a:stretch>
        </p:blipFill>
        <p:spPr>
          <a:xfrm>
            <a:off x="7873068" y="-7481"/>
            <a:ext cx="1253844" cy="1965903"/>
          </a:xfrm>
          <a:prstGeom prst="rect">
            <a:avLst/>
          </a:prstGeom>
        </p:spPr>
      </p:pic>
      <p:pic>
        <p:nvPicPr>
          <p:cNvPr id="14" name="Picture 13"/>
          <p:cNvPicPr>
            <a:picLocks noChangeAspect="1"/>
          </p:cNvPicPr>
          <p:nvPr/>
        </p:nvPicPr>
        <p:blipFill>
          <a:blip r:embed="rId10"/>
          <a:stretch>
            <a:fillRect/>
          </a:stretch>
        </p:blipFill>
        <p:spPr>
          <a:xfrm>
            <a:off x="-1" y="3468257"/>
            <a:ext cx="2227217" cy="1384301"/>
          </a:xfrm>
          <a:prstGeom prst="rect">
            <a:avLst/>
          </a:prstGeom>
        </p:spPr>
      </p:pic>
      <p:sp>
        <p:nvSpPr>
          <p:cNvPr id="20" name="TextBox 19">
            <a:extLst>
              <a:ext uri="{FF2B5EF4-FFF2-40B4-BE49-F238E27FC236}">
                <a16:creationId xmlns:a16="http://schemas.microsoft.com/office/drawing/2014/main" id="{3EE7BA43-1188-4E25-8EF0-8D81A1B6E7DE}"/>
              </a:ext>
            </a:extLst>
          </p:cNvPr>
          <p:cNvSpPr txBox="1"/>
          <p:nvPr/>
        </p:nvSpPr>
        <p:spPr>
          <a:xfrm>
            <a:off x="3200400" y="5182613"/>
            <a:ext cx="274320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Boards - Liaison Services Section</a:t>
            </a:r>
          </a:p>
        </p:txBody>
      </p:sp>
      <p:sp>
        <p:nvSpPr>
          <p:cNvPr id="21" name="TextBox 20">
            <a:extLst>
              <a:ext uri="{FF2B5EF4-FFF2-40B4-BE49-F238E27FC236}">
                <a16:creationId xmlns:a16="http://schemas.microsoft.com/office/drawing/2014/main" id="{B6F6F723-AF62-4305-A192-1466F8586162}"/>
              </a:ext>
            </a:extLst>
          </p:cNvPr>
          <p:cNvSpPr txBox="1"/>
          <p:nvPr/>
        </p:nvSpPr>
        <p:spPr>
          <a:xfrm>
            <a:off x="2292766" y="5513181"/>
            <a:ext cx="468956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11"/>
              </a:rPr>
              <a:t>https://dot.nebraska.gov/business-center/lpa/boards-liaison/training/</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76391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a:xfrm>
            <a:off x="886690" y="2552726"/>
            <a:ext cx="7843199" cy="1563757"/>
          </a:xfrm>
          <a:prstGeom prst="rect">
            <a:avLst/>
          </a:prstGeom>
        </p:spPr>
        <p:txBody>
          <a:bodyPr vert="horz" lIns="91440" tIns="45720" rIns="91440" bIns="45720" rtlCol="0">
            <a:normAutofit/>
          </a:bodyPr>
          <a:lstStyle/>
          <a:p>
            <a:pPr marL="0" marR="0" lvl="0" indent="0" algn="ctr" defTabSz="457200" rtl="0" eaLnBrk="1" fontAlgn="auto" latinLnBrk="0" hangingPunct="1">
              <a:lnSpc>
                <a:spcPct val="100000"/>
              </a:lnSpc>
              <a:spcBef>
                <a:spcPts val="0"/>
              </a:spcBef>
              <a:spcAft>
                <a:spcPts val="120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Promote the orderly development of an integrated system of Nebraska’s public roads</a:t>
            </a:r>
          </a:p>
        </p:txBody>
      </p:sp>
      <p:sp>
        <p:nvSpPr>
          <p:cNvPr id="10" name="Rectangle 2"/>
          <p:cNvSpPr txBox="1">
            <a:spLocks noChangeArrowheads="1"/>
          </p:cNvSpPr>
          <p:nvPr/>
        </p:nvSpPr>
        <p:spPr>
          <a:xfrm>
            <a:off x="677107" y="689174"/>
            <a:ext cx="8466892" cy="1143000"/>
          </a:xfrm>
          <a:prstGeom prst="rect">
            <a:avLst/>
          </a:prstGeom>
        </p:spPr>
        <p:txBody>
          <a:bodyPr vert="horz" lIns="91440" tIns="45720" rIns="91440" bIns="45720" rtlCol="0" anchor="ctr">
            <a:normAutofit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rial Black" pitchFamily="34" charset="0"/>
                <a:ea typeface="+mn-ea"/>
                <a:cs typeface="+mn-cs"/>
              </a:rPr>
              <a:t>Purpose of OneAndSix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rial Black" pitchFamily="34" charset="0"/>
                <a:ea typeface="+mn-ea"/>
                <a:cs typeface="+mn-cs"/>
              </a:rPr>
              <a:t>Planning and</a:t>
            </a:r>
            <a:r>
              <a:rPr kumimoji="0" lang="en-US" sz="3600" b="0" i="0" u="none" strike="noStrike" kern="1200" cap="none" spc="0" normalizeH="0" noProof="0" dirty="0">
                <a:ln>
                  <a:noFill/>
                </a:ln>
                <a:solidFill>
                  <a:prstClr val="black"/>
                </a:solidFill>
                <a:effectLst/>
                <a:uLnTx/>
                <a:uFillTx/>
                <a:latin typeface="Arial Black" pitchFamily="34" charset="0"/>
                <a:ea typeface="+mn-ea"/>
                <a:cs typeface="+mn-cs"/>
              </a:rPr>
              <a:t> Programming</a:t>
            </a:r>
            <a:endParaRPr kumimoji="0" lang="en-US" sz="3600" b="0" i="0" u="none" strike="noStrike" kern="1200" cap="none" spc="0" normalizeH="0" baseline="0" noProof="0" dirty="0">
              <a:ln>
                <a:noFill/>
              </a:ln>
              <a:solidFill>
                <a:prstClr val="black"/>
              </a:solidFill>
              <a:effectLst/>
              <a:uLnTx/>
              <a:uFillTx/>
              <a:latin typeface="Arial Black" pitchFamily="34" charset="0"/>
              <a:ea typeface="+mn-ea"/>
              <a:cs typeface="+mn-cs"/>
            </a:endParaRPr>
          </a:p>
        </p:txBody>
      </p:sp>
      <p:sp>
        <p:nvSpPr>
          <p:cNvPr id="11" name="TextBox 10"/>
          <p:cNvSpPr txBox="1"/>
          <p:nvPr/>
        </p:nvSpPr>
        <p:spPr>
          <a:xfrm>
            <a:off x="8007923" y="6400793"/>
            <a:ext cx="1136077"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Slide </a:t>
            </a:r>
            <a:fld id="{A52E2710-AF21-44F9-9004-155A7FCB9E4E}" type="slidenum">
              <a:rPr kumimoji="0" lang="en-US" sz="1800" b="0" i="0" u="none" strike="noStrike" kern="1200" cap="none" spc="0" normalizeH="0" baseline="0" noProof="0">
                <a:ln>
                  <a:noFill/>
                </a:ln>
                <a:solidFill>
                  <a:prstClr val="white"/>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a:t>
            </a:fld>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custDataLst>
      <p:tags r:id="rId1"/>
    </p:custDataLst>
    <p:extLst>
      <p:ext uri="{BB962C8B-B14F-4D97-AF65-F5344CB8AC3E}">
        <p14:creationId xmlns:p14="http://schemas.microsoft.com/office/powerpoint/2010/main" val="2175719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100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310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a:xfrm>
            <a:off x="1407622" y="1692244"/>
            <a:ext cx="7518198" cy="4097295"/>
          </a:xfrm>
          <a:prstGeom prst="rect">
            <a:avLst/>
          </a:prstGeom>
        </p:spPr>
        <p:txBody>
          <a:bodyPr vert="horz" lIns="91440" tIns="45720" rIns="91440" bIns="45720" rtlCol="0">
            <a:normAutofit/>
          </a:bodyPr>
          <a:lstStyle/>
          <a:p>
            <a:pPr marL="457200" marR="0" lvl="0" indent="-457200"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 good management tool </a:t>
            </a:r>
          </a:p>
          <a:p>
            <a:pPr marL="457200" marR="0" lvl="0" indent="-457200"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Promotes planning and prioritizing work</a:t>
            </a:r>
          </a:p>
          <a:p>
            <a:pPr marL="457200" marR="0" lvl="0" indent="-457200"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Cooperation and coordination</a:t>
            </a:r>
          </a:p>
          <a:p>
            <a:pPr marL="457200" marR="0" lvl="0" indent="-457200"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Public involvement and input</a:t>
            </a:r>
          </a:p>
          <a:p>
            <a:pPr marL="457200" marR="0" lvl="0" indent="-457200"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Transparency in Government</a:t>
            </a:r>
          </a:p>
        </p:txBody>
      </p:sp>
      <p:sp>
        <p:nvSpPr>
          <p:cNvPr id="10" name="Rectangle 2"/>
          <p:cNvSpPr txBox="1">
            <a:spLocks noChangeArrowheads="1"/>
          </p:cNvSpPr>
          <p:nvPr/>
        </p:nvSpPr>
        <p:spPr>
          <a:xfrm>
            <a:off x="677108" y="75959"/>
            <a:ext cx="8466891" cy="1143000"/>
          </a:xfrm>
          <a:prstGeom prst="rect">
            <a:avLst/>
          </a:prstGeom>
        </p:spPr>
        <p:txBody>
          <a:bodyPr vert="horz" lIns="91440" tIns="45720" rIns="91440" bIns="45720" rtlCol="0" anchor="ctr">
            <a:normAutofit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rial Black" pitchFamily="34" charset="0"/>
                <a:ea typeface="+mn-ea"/>
                <a:cs typeface="+mn-cs"/>
              </a:rPr>
              <a:t>Benefits of OneAndSix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rial Black" pitchFamily="34" charset="0"/>
                <a:ea typeface="+mn-ea"/>
                <a:cs typeface="+mn-cs"/>
              </a:rPr>
              <a:t>Planning and Programming</a:t>
            </a:r>
          </a:p>
        </p:txBody>
      </p:sp>
      <p:sp>
        <p:nvSpPr>
          <p:cNvPr id="7" name="TextBox 6"/>
          <p:cNvSpPr txBox="1"/>
          <p:nvPr/>
        </p:nvSpPr>
        <p:spPr>
          <a:xfrm>
            <a:off x="8007923" y="6400793"/>
            <a:ext cx="1136077"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Slide </a:t>
            </a:r>
            <a:fld id="{A52E2710-AF21-44F9-9004-155A7FCB9E4E}" type="slidenum">
              <a:rPr kumimoji="0" lang="en-US" sz="1800" b="0" i="0" u="none" strike="noStrike" kern="1200" cap="none" spc="0" normalizeH="0" baseline="0" noProof="0">
                <a:ln>
                  <a:noFill/>
                </a:ln>
                <a:solidFill>
                  <a:prstClr val="white"/>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13</a:t>
            </a:fld>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custDataLst>
      <p:tags r:id="rId1"/>
    </p:custDataLst>
    <p:extLst>
      <p:ext uri="{BB962C8B-B14F-4D97-AF65-F5344CB8AC3E}">
        <p14:creationId xmlns:p14="http://schemas.microsoft.com/office/powerpoint/2010/main" val="1203659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100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4000"/>
                                  </p:stCondLst>
                                  <p:childTnLst>
                                    <p:set>
                                      <p:cBhvr>
                                        <p:cTn id="8" dur="1" fill="hold">
                                          <p:stCondLst>
                                            <p:cond delay="0"/>
                                          </p:stCondLst>
                                        </p:cTn>
                                        <p:tgtEl>
                                          <p:spTgt spid="8">
                                            <p:txEl>
                                              <p:pRg st="0" end="0"/>
                                            </p:txEl>
                                          </p:spTgt>
                                        </p:tgtEl>
                                        <p:attrNameLst>
                                          <p:attrName>style.visibility</p:attrName>
                                        </p:attrNameLst>
                                      </p:cBhvr>
                                      <p:to>
                                        <p:strVal val="visible"/>
                                      </p:to>
                                    </p:set>
                                  </p:childTnLst>
                                </p:cTn>
                              </p:par>
                              <p:par>
                                <p:cTn id="9" presetID="1" presetClass="entr" presetSubtype="0" fill="hold" grpId="0" nodeType="withEffect">
                                  <p:stCondLst>
                                    <p:cond delay="620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par>
                                <p:cTn id="11" presetID="1" presetClass="entr" presetSubtype="0" fill="hold" grpId="0" nodeType="withEffect">
                                  <p:stCondLst>
                                    <p:cond delay="15700"/>
                                  </p:stCondLst>
                                  <p:childTnLst>
                                    <p:set>
                                      <p:cBhvr>
                                        <p:cTn id="12" dur="1" fill="hold">
                                          <p:stCondLst>
                                            <p:cond delay="0"/>
                                          </p:stCondLst>
                                        </p:cTn>
                                        <p:tgtEl>
                                          <p:spTgt spid="8">
                                            <p:txEl>
                                              <p:pRg st="2" end="2"/>
                                            </p:txEl>
                                          </p:spTgt>
                                        </p:tgtEl>
                                        <p:attrNameLst>
                                          <p:attrName>style.visibility</p:attrName>
                                        </p:attrNameLst>
                                      </p:cBhvr>
                                      <p:to>
                                        <p:strVal val="visible"/>
                                      </p:to>
                                    </p:set>
                                  </p:childTnLst>
                                </p:cTn>
                              </p:par>
                              <p:par>
                                <p:cTn id="13" presetID="1" presetClass="entr" presetSubtype="0" fill="hold" grpId="0" nodeType="withEffect">
                                  <p:stCondLst>
                                    <p:cond delay="2380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par>
                                <p:cTn id="15" presetID="1" presetClass="entr" presetSubtype="0" fill="hold" grpId="0" nodeType="withEffect">
                                  <p:stCondLst>
                                    <p:cond delay="27500"/>
                                  </p:stCondLst>
                                  <p:childTnLst>
                                    <p:set>
                                      <p:cBhvr>
                                        <p:cTn id="16"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a:xfrm>
            <a:off x="1224963" y="1525385"/>
            <a:ext cx="7518198" cy="3888444"/>
          </a:xfrm>
          <a:prstGeom prst="rect">
            <a:avLst/>
          </a:prstGeom>
        </p:spPr>
        <p:txBody>
          <a:bodyPr vert="horz" lIns="91440" tIns="45720" rIns="91440" bIns="45720" rtlCol="0">
            <a:normAutofit/>
          </a:bodyPr>
          <a:lstStyle/>
          <a:p>
            <a:pPr marL="457200" marR="0" lvl="0" indent="-457200" algn="l" defTabSz="457200" rtl="0" eaLnBrk="1" fontAlgn="auto" latinLnBrk="0" hangingPunct="1">
              <a:lnSpc>
                <a:spcPct val="100000"/>
              </a:lnSpc>
              <a:spcBef>
                <a:spcPts val="0"/>
              </a:spcBef>
              <a:spcAft>
                <a:spcPts val="240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Six-Year Plan or Program</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works/projects that can be accomplished over the next six years</a:t>
            </a:r>
          </a:p>
          <a:p>
            <a:pPr marL="457200" marR="0" lvl="0" indent="-457200"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One-Year Plan or Program</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those Six-Year Plan works/projects intended to be accomplished in the </a:t>
            </a:r>
            <a:r>
              <a:rPr kumimoji="0" lang="en-US" sz="3200" b="0" i="0" u="sng" strike="noStrike" kern="1200" cap="none" spc="0" normalizeH="0" baseline="0" noProof="0" dirty="0">
                <a:ln>
                  <a:noFill/>
                </a:ln>
                <a:solidFill>
                  <a:prstClr val="black"/>
                </a:solidFill>
                <a:effectLst/>
                <a:uLnTx/>
                <a:uFillTx/>
                <a:latin typeface="Calibri" panose="020F0502020204030204"/>
                <a:ea typeface="+mn-ea"/>
                <a:cs typeface="+mn-cs"/>
              </a:rPr>
              <a:t>first year </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of the plan or program</a:t>
            </a:r>
          </a:p>
        </p:txBody>
      </p:sp>
      <p:sp>
        <p:nvSpPr>
          <p:cNvPr id="10" name="Rectangle 2"/>
          <p:cNvSpPr txBox="1">
            <a:spLocks noChangeArrowheads="1"/>
          </p:cNvSpPr>
          <p:nvPr/>
        </p:nvSpPr>
        <p:spPr>
          <a:xfrm>
            <a:off x="677108" y="75959"/>
            <a:ext cx="8418401"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rial Black" pitchFamily="34" charset="0"/>
                <a:ea typeface="+mn-ea"/>
                <a:cs typeface="+mn-cs"/>
              </a:rPr>
              <a:t>OneAndSix Plan/Program</a:t>
            </a:r>
          </a:p>
        </p:txBody>
      </p:sp>
      <p:sp>
        <p:nvSpPr>
          <p:cNvPr id="7" name="TextBox 6"/>
          <p:cNvSpPr txBox="1"/>
          <p:nvPr/>
        </p:nvSpPr>
        <p:spPr>
          <a:xfrm>
            <a:off x="8007923" y="6400793"/>
            <a:ext cx="1136077"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Slide </a:t>
            </a:r>
            <a:fld id="{A52E2710-AF21-44F9-9004-155A7FCB9E4E}" type="slidenum">
              <a:rPr kumimoji="0" lang="en-US" sz="1800" b="0" i="0" u="none" strike="noStrike" kern="1200" cap="none" spc="0" normalizeH="0" baseline="0" noProof="0">
                <a:ln>
                  <a:noFill/>
                </a:ln>
                <a:solidFill>
                  <a:prstClr val="white"/>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14</a:t>
            </a:fld>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custDataLst>
      <p:tags r:id="rId1"/>
    </p:custDataLst>
    <p:extLst>
      <p:ext uri="{BB962C8B-B14F-4D97-AF65-F5344CB8AC3E}">
        <p14:creationId xmlns:p14="http://schemas.microsoft.com/office/powerpoint/2010/main" val="3579261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100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3500"/>
                                  </p:stCondLst>
                                  <p:childTnLst>
                                    <p:set>
                                      <p:cBhvr>
                                        <p:cTn id="8" dur="1" fill="hold">
                                          <p:stCondLst>
                                            <p:cond delay="0"/>
                                          </p:stCondLst>
                                        </p:cTn>
                                        <p:tgtEl>
                                          <p:spTgt spid="8">
                                            <p:txEl>
                                              <p:pRg st="0" end="0"/>
                                            </p:txEl>
                                          </p:spTgt>
                                        </p:tgtEl>
                                        <p:attrNameLst>
                                          <p:attrName>style.visibility</p:attrName>
                                        </p:attrNameLst>
                                      </p:cBhvr>
                                      <p:to>
                                        <p:strVal val="visible"/>
                                      </p:to>
                                    </p:set>
                                  </p:childTnLst>
                                </p:cTn>
                              </p:par>
                              <p:par>
                                <p:cTn id="9" presetID="1" presetClass="entr" presetSubtype="0" fill="hold" grpId="0" nodeType="withEffect">
                                  <p:stCondLst>
                                    <p:cond delay="870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BF9C0-58C1-4E5A-9543-E7ECD06C67AE}"/>
              </a:ext>
            </a:extLst>
          </p:cNvPr>
          <p:cNvSpPr>
            <a:spLocks noGrp="1"/>
          </p:cNvSpPr>
          <p:nvPr>
            <p:ph type="title" idx="4294967295"/>
          </p:nvPr>
        </p:nvSpPr>
        <p:spPr>
          <a:xfrm>
            <a:off x="0" y="355740"/>
            <a:ext cx="9144000" cy="982663"/>
          </a:xfrm>
        </p:spPr>
        <p:txBody>
          <a:bodyPr/>
          <a:lstStyle/>
          <a:p>
            <a:pPr algn="ctr"/>
            <a:r>
              <a:rPr lang="en-US" dirty="0"/>
              <a:t>Example – NDOT’s Program</a:t>
            </a:r>
          </a:p>
        </p:txBody>
      </p:sp>
      <p:sp>
        <p:nvSpPr>
          <p:cNvPr id="6" name="TextBox 5">
            <a:extLst>
              <a:ext uri="{FF2B5EF4-FFF2-40B4-BE49-F238E27FC236}">
                <a16:creationId xmlns:a16="http://schemas.microsoft.com/office/drawing/2014/main" id="{E65D75A9-1CBE-4812-8E1F-52DE938EC486}"/>
              </a:ext>
            </a:extLst>
          </p:cNvPr>
          <p:cNvSpPr txBox="1"/>
          <p:nvPr/>
        </p:nvSpPr>
        <p:spPr>
          <a:xfrm rot="16200000">
            <a:off x="-2355116" y="3404180"/>
            <a:ext cx="6080593" cy="553998"/>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3000" b="1" i="0" u="none" strike="noStrike" kern="1200" cap="none" spc="0" normalizeH="0" baseline="0" noProof="0" dirty="0">
                <a:ln>
                  <a:noFill/>
                </a:ln>
                <a:solidFill>
                  <a:prstClr val="white"/>
                </a:solidFill>
                <a:effectLst/>
                <a:uLnTx/>
                <a:uFillTx/>
                <a:latin typeface="Calibri" charset="0"/>
                <a:ea typeface="ＭＳ Ｐゴシック" charset="0"/>
              </a:rPr>
              <a:t>Example OneAndSix Plan/Program</a:t>
            </a:r>
          </a:p>
        </p:txBody>
      </p:sp>
      <p:pic>
        <p:nvPicPr>
          <p:cNvPr id="3" name="Picture 2">
            <a:extLst>
              <a:ext uri="{FF2B5EF4-FFF2-40B4-BE49-F238E27FC236}">
                <a16:creationId xmlns:a16="http://schemas.microsoft.com/office/drawing/2014/main" id="{5943BCE5-A88D-45BE-8469-162D530C9C9E}"/>
              </a:ext>
            </a:extLst>
          </p:cNvPr>
          <p:cNvPicPr>
            <a:picLocks noChangeAspect="1"/>
          </p:cNvPicPr>
          <p:nvPr/>
        </p:nvPicPr>
        <p:blipFill>
          <a:blip r:embed="rId3"/>
          <a:stretch>
            <a:fillRect/>
          </a:stretch>
        </p:blipFill>
        <p:spPr>
          <a:xfrm>
            <a:off x="25256" y="1393176"/>
            <a:ext cx="9093487" cy="3707760"/>
          </a:xfrm>
          <a:prstGeom prst="rect">
            <a:avLst/>
          </a:prstGeom>
        </p:spPr>
      </p:pic>
      <p:sp>
        <p:nvSpPr>
          <p:cNvPr id="4" name="TextBox 3">
            <a:extLst>
              <a:ext uri="{FF2B5EF4-FFF2-40B4-BE49-F238E27FC236}">
                <a16:creationId xmlns:a16="http://schemas.microsoft.com/office/drawing/2014/main" id="{60A699A0-82FD-4C9D-BCFC-262432B74BA4}"/>
              </a:ext>
            </a:extLst>
          </p:cNvPr>
          <p:cNvSpPr txBox="1"/>
          <p:nvPr/>
        </p:nvSpPr>
        <p:spPr>
          <a:xfrm>
            <a:off x="2" y="5464824"/>
            <a:ext cx="9143998" cy="369332"/>
          </a:xfrm>
          <a:prstGeom prst="rect">
            <a:avLst/>
          </a:prstGeom>
          <a:noFill/>
        </p:spPr>
        <p:txBody>
          <a:bodyPr wrap="square" rtlCol="0">
            <a:spAutoFit/>
          </a:bodyPr>
          <a:lstStyle/>
          <a:p>
            <a:pPr algn="ctr"/>
            <a:r>
              <a:rPr lang="en-US" dirty="0">
                <a:hlinkClick r:id="rId4"/>
              </a:rPr>
              <a:t>https://dot.nebraska.gov/projects/publications/program-book/</a:t>
            </a:r>
            <a:endParaRPr lang="en-US" dirty="0"/>
          </a:p>
        </p:txBody>
      </p:sp>
    </p:spTree>
    <p:extLst>
      <p:ext uri="{BB962C8B-B14F-4D97-AF65-F5344CB8AC3E}">
        <p14:creationId xmlns:p14="http://schemas.microsoft.com/office/powerpoint/2010/main" val="4036743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0" y="276341"/>
            <a:ext cx="9144000" cy="685800"/>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rial Black" pitchFamily="34" charset="0"/>
                <a:ea typeface="+mn-ea"/>
                <a:cs typeface="+mn-cs"/>
              </a:rPr>
              <a:t>OneAndSix Plan/Program Process</a:t>
            </a:r>
          </a:p>
        </p:txBody>
      </p:sp>
      <p:sp>
        <p:nvSpPr>
          <p:cNvPr id="6" name="Rectangle 3"/>
          <p:cNvSpPr txBox="1">
            <a:spLocks noChangeArrowheads="1"/>
          </p:cNvSpPr>
          <p:nvPr/>
        </p:nvSpPr>
        <p:spPr>
          <a:xfrm>
            <a:off x="1045520" y="1146483"/>
            <a:ext cx="8098480" cy="4565034"/>
          </a:xfrm>
          <a:prstGeom prst="rect">
            <a:avLst/>
          </a:prstGeom>
        </p:spPr>
        <p:txBody>
          <a:bodyPr vert="horz" lIns="91440" tIns="45720" rIns="91440" bIns="45720" rtlCol="0">
            <a:normAutofit fontScale="92500" lnSpcReduction="20000"/>
          </a:bodyPr>
          <a:lstStyle/>
          <a:p>
            <a:pPr marL="514350" marR="0" lvl="0" indent="-514350" algn="l" defTabSz="457200" rtl="0" eaLnBrk="1" fontAlgn="base" latinLnBrk="0" hangingPunct="1">
              <a:lnSpc>
                <a:spcPct val="110000"/>
              </a:lnSpc>
              <a:spcBef>
                <a:spcPts val="600"/>
              </a:spcBef>
              <a:spcAft>
                <a:spcPts val="600"/>
              </a:spcAft>
              <a:buClrTx/>
              <a:buSzTx/>
              <a:buFont typeface="+mj-lt"/>
              <a:buAutoNum type="arabicPeriod"/>
              <a:tabLst/>
              <a:defRPr/>
            </a:pPr>
            <a:r>
              <a:rPr kumimoji="0" lang="en-US" sz="32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Develop works/projects </a:t>
            </a:r>
            <a:r>
              <a:rPr kumimoji="0" lang="en-US" sz="3200" b="0" i="1" u="none" strike="noStrike" kern="1200" cap="none" spc="0" normalizeH="0" baseline="0" noProof="0" dirty="0">
                <a:ln>
                  <a:noFill/>
                </a:ln>
                <a:solidFill>
                  <a:prstClr val="black"/>
                </a:solidFill>
                <a:effectLst/>
                <a:uLnTx/>
                <a:uFillTx/>
                <a:latin typeface="Arial" pitchFamily="34" charset="0"/>
                <a:ea typeface="+mn-ea"/>
                <a:cs typeface="Arial" pitchFamily="34" charset="0"/>
              </a:rPr>
              <a:t>annually</a:t>
            </a:r>
            <a:r>
              <a:rPr kumimoji="0" lang="en-US" sz="32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a:t>
            </a:r>
          </a:p>
          <a:p>
            <a:pPr marL="514350" marR="0" lvl="0" indent="-514350" algn="l" defTabSz="457200" rtl="0" eaLnBrk="1" fontAlgn="base" latinLnBrk="0" hangingPunct="1">
              <a:lnSpc>
                <a:spcPct val="110000"/>
              </a:lnSpc>
              <a:spcBef>
                <a:spcPts val="600"/>
              </a:spcBef>
              <a:spcAft>
                <a:spcPts val="600"/>
              </a:spcAft>
              <a:buClrTx/>
              <a:buSzTx/>
              <a:buFont typeface="+mj-lt"/>
              <a:buAutoNum type="arabicPeriod"/>
              <a:tabLst/>
              <a:defRPr/>
            </a:pPr>
            <a:r>
              <a:rPr kumimoji="0" lang="en-US" sz="32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Advance Notification Requirements: per your governing</a:t>
            </a:r>
            <a:r>
              <a:rPr kumimoji="0" lang="en-US" sz="3200" b="0" i="0" u="none" strike="noStrike" kern="1200" cap="none" spc="0" normalizeH="0" noProof="0" dirty="0">
                <a:ln>
                  <a:noFill/>
                </a:ln>
                <a:solidFill>
                  <a:prstClr val="black"/>
                </a:solidFill>
                <a:effectLst/>
                <a:uLnTx/>
                <a:uFillTx/>
                <a:latin typeface="Arial" pitchFamily="34" charset="0"/>
                <a:ea typeface="+mn-ea"/>
                <a:cs typeface="Arial" pitchFamily="34" charset="0"/>
              </a:rPr>
              <a:t> body</a:t>
            </a:r>
            <a:endParaRPr kumimoji="0" lang="en-US" sz="32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514350" marR="0" lvl="0" indent="-514350" algn="l" defTabSz="457200" rtl="0" eaLnBrk="1" fontAlgn="base" latinLnBrk="0" hangingPunct="1">
              <a:lnSpc>
                <a:spcPct val="110000"/>
              </a:lnSpc>
              <a:spcBef>
                <a:spcPts val="600"/>
              </a:spcBef>
              <a:spcAft>
                <a:spcPts val="600"/>
              </a:spcAft>
              <a:buClrTx/>
              <a:buSzTx/>
              <a:buFont typeface="+mj-lt"/>
              <a:buAutoNum type="arabicPeriod"/>
              <a:tabLst/>
              <a:defRPr/>
            </a:pPr>
            <a:r>
              <a:rPr kumimoji="0" lang="en-US" sz="32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Public Hearing – seek public input – 39-2119 requires</a:t>
            </a:r>
            <a:r>
              <a:rPr kumimoji="0" lang="en-US" sz="3200" b="0" i="0" u="none" strike="noStrike" kern="1200" cap="none" spc="0" normalizeH="0" noProof="0" dirty="0">
                <a:ln>
                  <a:noFill/>
                </a:ln>
                <a:solidFill>
                  <a:prstClr val="black"/>
                </a:solidFill>
                <a:effectLst/>
                <a:uLnTx/>
                <a:uFillTx/>
                <a:latin typeface="Arial" pitchFamily="34" charset="0"/>
                <a:ea typeface="+mn-ea"/>
                <a:cs typeface="Arial" pitchFamily="34" charset="0"/>
              </a:rPr>
              <a:t> a public hearing </a:t>
            </a:r>
            <a:r>
              <a:rPr kumimoji="0" lang="en-US" sz="3200" b="0" i="1" u="none" strike="noStrike" kern="1200" cap="none" spc="0" normalizeH="0" noProof="0" dirty="0">
                <a:ln>
                  <a:noFill/>
                </a:ln>
                <a:solidFill>
                  <a:prstClr val="black"/>
                </a:solidFill>
                <a:effectLst/>
                <a:uLnTx/>
                <a:uFillTx/>
                <a:latin typeface="Arial" pitchFamily="34" charset="0"/>
                <a:ea typeface="+mn-ea"/>
                <a:cs typeface="Arial" pitchFamily="34" charset="0"/>
              </a:rPr>
              <a:t>for the One-Year Plan or Program</a:t>
            </a:r>
            <a:endParaRPr kumimoji="0" lang="en-US" sz="3200" b="0" i="1"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514350" marR="0" lvl="0" indent="-514350" algn="l" defTabSz="457200" rtl="0" eaLnBrk="1" fontAlgn="base" latinLnBrk="0" hangingPunct="1">
              <a:lnSpc>
                <a:spcPct val="110000"/>
              </a:lnSpc>
              <a:spcBef>
                <a:spcPts val="600"/>
              </a:spcBef>
              <a:spcAft>
                <a:spcPts val="600"/>
              </a:spcAft>
              <a:buClrTx/>
              <a:buSzTx/>
              <a:buFont typeface="+mj-lt"/>
              <a:buAutoNum type="arabicPeriod"/>
              <a:tabLst/>
              <a:defRPr/>
            </a:pPr>
            <a:r>
              <a:rPr kumimoji="0" lang="en-US" sz="32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Governing body adopts the Plan </a:t>
            </a:r>
            <a:r>
              <a:rPr kumimoji="0" lang="en-US" sz="3200" b="0" i="1" u="sng" strike="noStrike" kern="1200" cap="none" spc="0" normalizeH="0" baseline="0" noProof="0" dirty="0">
                <a:ln>
                  <a:noFill/>
                </a:ln>
                <a:solidFill>
                  <a:prstClr val="black"/>
                </a:solidFill>
                <a:effectLst/>
                <a:uLnTx/>
                <a:uFillTx/>
                <a:latin typeface="Arial" pitchFamily="34" charset="0"/>
                <a:ea typeface="+mn-ea"/>
                <a:cs typeface="Arial" pitchFamily="34" charset="0"/>
              </a:rPr>
              <a:t>after</a:t>
            </a:r>
            <a:r>
              <a:rPr kumimoji="0" lang="en-US" sz="32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considering Public Hearing input</a:t>
            </a:r>
          </a:p>
          <a:p>
            <a:pPr marL="514350" marR="0" lvl="0" indent="-514350" algn="l" defTabSz="457200" rtl="0" eaLnBrk="1" fontAlgn="base" latinLnBrk="0" hangingPunct="1">
              <a:lnSpc>
                <a:spcPct val="110000"/>
              </a:lnSpc>
              <a:spcBef>
                <a:spcPts val="600"/>
              </a:spcBef>
              <a:spcAft>
                <a:spcPts val="600"/>
              </a:spcAft>
              <a:buClrTx/>
              <a:buSzTx/>
              <a:buFont typeface="+mj-lt"/>
              <a:buAutoNum type="arabicPeriod"/>
              <a:tabLst/>
              <a:defRPr/>
            </a:pPr>
            <a:r>
              <a:rPr lang="en-US" sz="3200" dirty="0">
                <a:solidFill>
                  <a:prstClr val="black"/>
                </a:solidFill>
                <a:latin typeface="Arial" pitchFamily="34" charset="0"/>
                <a:cs typeface="Arial" pitchFamily="34" charset="0"/>
              </a:rPr>
              <a:t>Implementation</a:t>
            </a:r>
            <a:endParaRPr kumimoji="0" lang="en-US" sz="32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0" marR="0" lvl="0" indent="0" algn="l" defTabSz="457200" rtl="0" eaLnBrk="1" fontAlgn="auto" latinLnBrk="0" hangingPunct="1">
              <a:lnSpc>
                <a:spcPct val="110000"/>
              </a:lnSpc>
              <a:spcBef>
                <a:spcPts val="60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0" marR="0" lvl="0" indent="0" algn="ctr" defTabSz="457200" rtl="0" eaLnBrk="1" fontAlgn="auto" latinLnBrk="0" hangingPunct="1">
              <a:lnSpc>
                <a:spcPct val="90000"/>
              </a:lnSpc>
              <a:spcBef>
                <a:spcPct val="20000"/>
              </a:spcBef>
              <a:spcAft>
                <a:spcPts val="0"/>
              </a:spcAft>
              <a:buClrTx/>
              <a:buSzTx/>
              <a:buFontTx/>
              <a:buNone/>
              <a:tabLst/>
              <a:defRPr/>
            </a:pPr>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TextBox 3"/>
          <p:cNvSpPr txBox="1"/>
          <p:nvPr/>
        </p:nvSpPr>
        <p:spPr>
          <a:xfrm>
            <a:off x="8007923" y="6400793"/>
            <a:ext cx="1136077"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Slide </a:t>
            </a:r>
            <a:fld id="{A52E2710-AF21-44F9-9004-155A7FCB9E4E}" type="slidenum">
              <a:rPr kumimoji="0" lang="en-US" sz="1800" b="0" i="0" u="none" strike="noStrike" kern="1200" cap="none" spc="0" normalizeH="0" baseline="0" noProof="0">
                <a:ln>
                  <a:noFill/>
                </a:ln>
                <a:solidFill>
                  <a:prstClr val="white"/>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16</a:t>
            </a:fld>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1" name="TextBox 10">
            <a:extLst>
              <a:ext uri="{FF2B5EF4-FFF2-40B4-BE49-F238E27FC236}">
                <a16:creationId xmlns:a16="http://schemas.microsoft.com/office/drawing/2014/main" id="{447C97FF-A129-412C-BD08-96A1A37A5371}"/>
              </a:ext>
            </a:extLst>
          </p:cNvPr>
          <p:cNvSpPr txBox="1"/>
          <p:nvPr/>
        </p:nvSpPr>
        <p:spPr>
          <a:xfrm>
            <a:off x="1" y="5711517"/>
            <a:ext cx="9144000" cy="461665"/>
          </a:xfrm>
          <a:prstGeom prst="rect">
            <a:avLst/>
          </a:prstGeom>
          <a:noFill/>
        </p:spPr>
        <p:txBody>
          <a:bodyPr wrap="square" rtlCol="0">
            <a:spAutoFit/>
          </a:bodyPr>
          <a:lstStyle/>
          <a:p>
            <a:pPr algn="ctr"/>
            <a:r>
              <a:rPr lang="en-US" sz="2400" i="1" dirty="0">
                <a:solidFill>
                  <a:srgbClr val="0070C0"/>
                </a:solidFill>
              </a:rPr>
              <a:t>Do not submit the OneAndSix Plan/Program to the NBCS</a:t>
            </a:r>
          </a:p>
        </p:txBody>
      </p:sp>
    </p:spTree>
    <p:extLst>
      <p:ext uri="{BB962C8B-B14F-4D97-AF65-F5344CB8AC3E}">
        <p14:creationId xmlns:p14="http://schemas.microsoft.com/office/powerpoint/2010/main" val="782166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300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670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grpId="0" nodeType="withEffect">
                                  <p:stCondLst>
                                    <p:cond delay="770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grpId="0" nodeType="withEffect">
                                  <p:stCondLst>
                                    <p:cond delay="1000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grpId="0" nodeType="withEffect">
                                  <p:stCondLst>
                                    <p:cond delay="1290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par>
                                <p:cTn id="15" presetID="1" presetClass="entr" presetSubtype="0" fill="hold" grpId="0" nodeType="withEffect">
                                  <p:stCondLst>
                                    <p:cond delay="1740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972386"/>
            <a:ext cx="9144000" cy="2387600"/>
          </a:xfrm>
        </p:spPr>
        <p:txBody>
          <a:bodyPr>
            <a:normAutofit/>
          </a:bodyPr>
          <a:lstStyle/>
          <a:p>
            <a:r>
              <a:rPr lang="en-US" dirty="0"/>
              <a:t>Managing Nebraska’s </a:t>
            </a:r>
            <a:br>
              <a:rPr lang="en-US" dirty="0"/>
            </a:br>
            <a:r>
              <a:rPr lang="en-US" dirty="0"/>
              <a:t>Public Roads and Streets</a:t>
            </a:r>
          </a:p>
        </p:txBody>
      </p:sp>
      <p:sp>
        <p:nvSpPr>
          <p:cNvPr id="3" name="Subtitle 2"/>
          <p:cNvSpPr>
            <a:spLocks noGrp="1"/>
          </p:cNvSpPr>
          <p:nvPr>
            <p:ph type="subTitle" idx="1"/>
          </p:nvPr>
        </p:nvSpPr>
        <p:spPr>
          <a:xfrm>
            <a:off x="-137160" y="2790975"/>
            <a:ext cx="9418320" cy="1138022"/>
          </a:xfrm>
        </p:spPr>
        <p:txBody>
          <a:bodyPr>
            <a:normAutofit fontScale="92500" lnSpcReduction="20000"/>
          </a:bodyPr>
          <a:lstStyle/>
          <a:p>
            <a:r>
              <a:rPr lang="en-US" sz="2800" dirty="0"/>
              <a:t>Budgeting, Accounting, and Inventory</a:t>
            </a:r>
          </a:p>
          <a:p>
            <a:r>
              <a:rPr lang="en-US" sz="2800" b="1" dirty="0">
                <a:solidFill>
                  <a:schemeClr val="tx1"/>
                </a:solidFill>
              </a:rPr>
              <a:t>Requirements of §39-2120</a:t>
            </a:r>
          </a:p>
          <a:p>
            <a:r>
              <a:rPr lang="en-US" sz="2800" dirty="0">
                <a:solidFill>
                  <a:schemeClr val="tx1"/>
                </a:solidFill>
              </a:rPr>
              <a:t> </a:t>
            </a:r>
          </a:p>
        </p:txBody>
      </p:sp>
      <p:sp>
        <p:nvSpPr>
          <p:cNvPr id="7" name="Slide Number Placeholder 10"/>
          <p:cNvSpPr>
            <a:spLocks noGrp="1"/>
          </p:cNvSpPr>
          <p:nvPr>
            <p:ph type="sldNum" idx="4294967295"/>
          </p:nvPr>
        </p:nvSpPr>
        <p:spPr>
          <a:xfrm>
            <a:off x="8143875" y="6429375"/>
            <a:ext cx="1000125" cy="4762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Slide </a:t>
            </a:r>
            <a:fld id="{8B38DBA3-52F9-4AF4-A6A4-FA4D7DB2F99C}" type="slidenum">
              <a:rPr kumimoji="0" lang="en-US" sz="1800" b="0" i="0" u="none" strike="noStrike" kern="1200" cap="none" spc="0" normalizeH="0" baseline="0" noProof="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4" name="Picture 3" descr="1 &amp; 6 year plan logoCS1-2.emf"/>
          <p:cNvPicPr>
            <a:picLocks noChangeAspect="1"/>
          </p:cNvPicPr>
          <p:nvPr/>
        </p:nvPicPr>
        <p:blipFill>
          <a:blip r:embed="rId3" cstate="print"/>
          <a:stretch>
            <a:fillRect/>
          </a:stretch>
        </p:blipFill>
        <p:spPr>
          <a:xfrm>
            <a:off x="125801" y="5019797"/>
            <a:ext cx="2305464" cy="1226088"/>
          </a:xfrm>
          <a:prstGeom prst="rect">
            <a:avLst/>
          </a:prstGeom>
        </p:spPr>
      </p:pic>
      <p:pic>
        <p:nvPicPr>
          <p:cNvPr id="6" name="Picture 5" descr="Nv_m_Extension__4c.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21966" y="5112942"/>
            <a:ext cx="3266500" cy="1306600"/>
          </a:xfrm>
          <a:prstGeom prst="rect">
            <a:avLst/>
          </a:prstGeom>
        </p:spPr>
      </p:pic>
      <p:pic>
        <p:nvPicPr>
          <p:cNvPr id="9" name="Picture 8"/>
          <p:cNvPicPr>
            <a:picLocks noChangeAspect="1"/>
          </p:cNvPicPr>
          <p:nvPr/>
        </p:nvPicPr>
        <p:blipFill>
          <a:blip r:embed="rId5"/>
          <a:stretch>
            <a:fillRect/>
          </a:stretch>
        </p:blipFill>
        <p:spPr>
          <a:xfrm>
            <a:off x="1803281" y="10530"/>
            <a:ext cx="2722715" cy="1574904"/>
          </a:xfrm>
          <a:prstGeom prst="rect">
            <a:avLst/>
          </a:prstGeom>
        </p:spPr>
      </p:pic>
      <p:pic>
        <p:nvPicPr>
          <p:cNvPr id="10" name="Picture 9"/>
          <p:cNvPicPr>
            <a:picLocks noChangeAspect="1"/>
          </p:cNvPicPr>
          <p:nvPr/>
        </p:nvPicPr>
        <p:blipFill>
          <a:blip r:embed="rId6"/>
          <a:stretch>
            <a:fillRect/>
          </a:stretch>
        </p:blipFill>
        <p:spPr>
          <a:xfrm>
            <a:off x="4805706" y="10530"/>
            <a:ext cx="2867751" cy="1568390"/>
          </a:xfrm>
          <a:prstGeom prst="rect">
            <a:avLst/>
          </a:prstGeom>
        </p:spPr>
      </p:pic>
      <p:pic>
        <p:nvPicPr>
          <p:cNvPr id="11" name="Picture 10"/>
          <p:cNvPicPr>
            <a:picLocks noChangeAspect="1"/>
          </p:cNvPicPr>
          <p:nvPr/>
        </p:nvPicPr>
        <p:blipFill>
          <a:blip r:embed="rId7"/>
          <a:stretch>
            <a:fillRect/>
          </a:stretch>
        </p:blipFill>
        <p:spPr>
          <a:xfrm>
            <a:off x="0" y="-19420"/>
            <a:ext cx="1226622" cy="1977843"/>
          </a:xfrm>
          <a:prstGeom prst="rect">
            <a:avLst/>
          </a:prstGeom>
        </p:spPr>
      </p:pic>
      <p:pic>
        <p:nvPicPr>
          <p:cNvPr id="12" name="Picture 11"/>
          <p:cNvPicPr>
            <a:picLocks noChangeAspect="1"/>
          </p:cNvPicPr>
          <p:nvPr/>
        </p:nvPicPr>
        <p:blipFill>
          <a:blip r:embed="rId8"/>
          <a:stretch>
            <a:fillRect/>
          </a:stretch>
        </p:blipFill>
        <p:spPr>
          <a:xfrm>
            <a:off x="6982334" y="3468257"/>
            <a:ext cx="2037331" cy="1367373"/>
          </a:xfrm>
          <a:prstGeom prst="rect">
            <a:avLst/>
          </a:prstGeom>
        </p:spPr>
      </p:pic>
      <p:pic>
        <p:nvPicPr>
          <p:cNvPr id="13" name="Picture 12"/>
          <p:cNvPicPr>
            <a:picLocks noChangeAspect="1"/>
          </p:cNvPicPr>
          <p:nvPr/>
        </p:nvPicPr>
        <p:blipFill>
          <a:blip r:embed="rId9"/>
          <a:stretch>
            <a:fillRect/>
          </a:stretch>
        </p:blipFill>
        <p:spPr>
          <a:xfrm>
            <a:off x="7873068" y="-7481"/>
            <a:ext cx="1253844" cy="1965903"/>
          </a:xfrm>
          <a:prstGeom prst="rect">
            <a:avLst/>
          </a:prstGeom>
        </p:spPr>
      </p:pic>
      <p:pic>
        <p:nvPicPr>
          <p:cNvPr id="14" name="Picture 13"/>
          <p:cNvPicPr>
            <a:picLocks noChangeAspect="1"/>
          </p:cNvPicPr>
          <p:nvPr/>
        </p:nvPicPr>
        <p:blipFill>
          <a:blip r:embed="rId10"/>
          <a:stretch>
            <a:fillRect/>
          </a:stretch>
        </p:blipFill>
        <p:spPr>
          <a:xfrm>
            <a:off x="-1" y="3468257"/>
            <a:ext cx="2227217" cy="1384301"/>
          </a:xfrm>
          <a:prstGeom prst="rect">
            <a:avLst/>
          </a:prstGeom>
        </p:spPr>
      </p:pic>
      <p:sp>
        <p:nvSpPr>
          <p:cNvPr id="20" name="TextBox 19">
            <a:extLst>
              <a:ext uri="{FF2B5EF4-FFF2-40B4-BE49-F238E27FC236}">
                <a16:creationId xmlns:a16="http://schemas.microsoft.com/office/drawing/2014/main" id="{3EE7BA43-1188-4E25-8EF0-8D81A1B6E7DE}"/>
              </a:ext>
            </a:extLst>
          </p:cNvPr>
          <p:cNvSpPr txBox="1"/>
          <p:nvPr/>
        </p:nvSpPr>
        <p:spPr>
          <a:xfrm>
            <a:off x="3200400" y="5182613"/>
            <a:ext cx="274320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Boards - Liaison Services Section</a:t>
            </a:r>
          </a:p>
        </p:txBody>
      </p:sp>
      <p:sp>
        <p:nvSpPr>
          <p:cNvPr id="21" name="TextBox 20">
            <a:extLst>
              <a:ext uri="{FF2B5EF4-FFF2-40B4-BE49-F238E27FC236}">
                <a16:creationId xmlns:a16="http://schemas.microsoft.com/office/drawing/2014/main" id="{B6F6F723-AF62-4305-A192-1466F8586162}"/>
              </a:ext>
            </a:extLst>
          </p:cNvPr>
          <p:cNvSpPr txBox="1"/>
          <p:nvPr/>
        </p:nvSpPr>
        <p:spPr>
          <a:xfrm>
            <a:off x="2292766" y="5513181"/>
            <a:ext cx="468956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11"/>
              </a:rPr>
              <a:t>https://dot.nebraska.gov/business-center/lpa/boards-liaison/training/</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4885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18D3FFC-8801-49C8-A254-B2B4A9AECC6F}"/>
              </a:ext>
            </a:extLst>
          </p:cNvPr>
          <p:cNvPicPr>
            <a:picLocks noChangeAspect="1"/>
          </p:cNvPicPr>
          <p:nvPr/>
        </p:nvPicPr>
        <p:blipFill>
          <a:blip r:embed="rId4"/>
          <a:stretch>
            <a:fillRect/>
          </a:stretch>
        </p:blipFill>
        <p:spPr>
          <a:xfrm>
            <a:off x="2174684" y="3091110"/>
            <a:ext cx="3731476" cy="2711539"/>
          </a:xfrm>
          <a:prstGeom prst="rect">
            <a:avLst/>
          </a:prstGeom>
        </p:spPr>
      </p:pic>
      <p:sp>
        <p:nvSpPr>
          <p:cNvPr id="10" name="TextBox 9">
            <a:extLst>
              <a:ext uri="{FF2B5EF4-FFF2-40B4-BE49-F238E27FC236}">
                <a16:creationId xmlns:a16="http://schemas.microsoft.com/office/drawing/2014/main" id="{2C35B58D-FAE2-4BC2-A60D-1BC4824C3412}"/>
              </a:ext>
            </a:extLst>
          </p:cNvPr>
          <p:cNvSpPr txBox="1"/>
          <p:nvPr/>
        </p:nvSpPr>
        <p:spPr>
          <a:xfrm rot="16200000">
            <a:off x="-2355116" y="3404180"/>
            <a:ext cx="6080593" cy="553998"/>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3000" b="1" i="0" u="none" strike="noStrike" kern="1200" cap="none" spc="0" normalizeH="0" baseline="0" noProof="0" dirty="0">
                <a:ln>
                  <a:noFill/>
                </a:ln>
                <a:solidFill>
                  <a:prstClr val="white"/>
                </a:solidFill>
                <a:effectLst/>
                <a:uLnTx/>
                <a:uFillTx/>
                <a:latin typeface="Calibri" charset="0"/>
                <a:ea typeface="ＭＳ Ｐゴシック" charset="0"/>
                <a:cs typeface="+mn-cs"/>
              </a:rPr>
              <a:t>Financial and Accounting System</a:t>
            </a:r>
          </a:p>
        </p:txBody>
      </p:sp>
      <p:sp>
        <p:nvSpPr>
          <p:cNvPr id="7" name="Rectangle 6">
            <a:extLst>
              <a:ext uri="{FF2B5EF4-FFF2-40B4-BE49-F238E27FC236}">
                <a16:creationId xmlns:a16="http://schemas.microsoft.com/office/drawing/2014/main" id="{329FE6D1-5570-4599-8FC6-91CE120CD44B}"/>
              </a:ext>
            </a:extLst>
          </p:cNvPr>
          <p:cNvSpPr/>
          <p:nvPr/>
        </p:nvSpPr>
        <p:spPr>
          <a:xfrm>
            <a:off x="2218615" y="49802"/>
            <a:ext cx="4192369" cy="144655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Certification of Program Compliance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Required by §39-2120</a:t>
            </a:r>
            <a:endParaRPr kumimoji="0" lang="en-US" sz="2400" b="0" i="0" u="sng"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9A738676-D89D-4E74-B193-83764BE87A27}"/>
              </a:ext>
            </a:extLst>
          </p:cNvPr>
          <p:cNvSpPr txBox="1"/>
          <p:nvPr/>
        </p:nvSpPr>
        <p:spPr>
          <a:xfrm>
            <a:off x="7772400" y="6388750"/>
            <a:ext cx="113607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Slide </a:t>
            </a:r>
            <a:fld id="{A52E2710-AF21-44F9-9004-155A7FCB9E4E}" type="slidenum">
              <a:rPr kumimoji="0" lang="en-US" sz="1800" b="0" i="0" u="none" strike="noStrike" kern="1200" cap="none" spc="0" normalizeH="0" baseline="0" noProof="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6" name="Picture 5">
            <a:extLst>
              <a:ext uri="{FF2B5EF4-FFF2-40B4-BE49-F238E27FC236}">
                <a16:creationId xmlns:a16="http://schemas.microsoft.com/office/drawing/2014/main" id="{EE77686B-470B-4F31-B964-6A4705B30E06}"/>
              </a:ext>
            </a:extLst>
          </p:cNvPr>
          <p:cNvPicPr>
            <a:picLocks noChangeAspect="1"/>
          </p:cNvPicPr>
          <p:nvPr/>
        </p:nvPicPr>
        <p:blipFill>
          <a:blip r:embed="rId5"/>
          <a:stretch>
            <a:fillRect/>
          </a:stretch>
        </p:blipFill>
        <p:spPr>
          <a:xfrm>
            <a:off x="1400223" y="2555173"/>
            <a:ext cx="4366145" cy="3009521"/>
          </a:xfrm>
          <a:prstGeom prst="rect">
            <a:avLst/>
          </a:prstGeom>
        </p:spPr>
      </p:pic>
      <p:pic>
        <p:nvPicPr>
          <p:cNvPr id="2" name="Picture 1">
            <a:extLst>
              <a:ext uri="{FF2B5EF4-FFF2-40B4-BE49-F238E27FC236}">
                <a16:creationId xmlns:a16="http://schemas.microsoft.com/office/drawing/2014/main" id="{5E0216BC-5BA7-4B25-80E5-4982EB916CA3}"/>
              </a:ext>
            </a:extLst>
          </p:cNvPr>
          <p:cNvPicPr>
            <a:picLocks noChangeAspect="1"/>
          </p:cNvPicPr>
          <p:nvPr/>
        </p:nvPicPr>
        <p:blipFill>
          <a:blip r:embed="rId6"/>
          <a:stretch>
            <a:fillRect/>
          </a:stretch>
        </p:blipFill>
        <p:spPr>
          <a:xfrm>
            <a:off x="1363510" y="92092"/>
            <a:ext cx="4910121" cy="5998035"/>
          </a:xfrm>
          <a:prstGeom prst="rect">
            <a:avLst/>
          </a:prstGeom>
        </p:spPr>
      </p:pic>
      <p:sp>
        <p:nvSpPr>
          <p:cNvPr id="13" name="TextBox 12">
            <a:extLst>
              <a:ext uri="{FF2B5EF4-FFF2-40B4-BE49-F238E27FC236}">
                <a16:creationId xmlns:a16="http://schemas.microsoft.com/office/drawing/2014/main" id="{FB5DDC22-0C57-4A17-95F7-2CEC652D7335}"/>
              </a:ext>
            </a:extLst>
          </p:cNvPr>
          <p:cNvSpPr txBox="1"/>
          <p:nvPr/>
        </p:nvSpPr>
        <p:spPr>
          <a:xfrm>
            <a:off x="-42827" y="3538939"/>
            <a:ext cx="1810434" cy="181588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70C0"/>
                </a:solidFill>
                <a:effectLst/>
                <a:uLnTx/>
                <a:uFillTx/>
                <a:latin typeface="Calibri" panose="020F0502020204030204"/>
                <a:ea typeface="+mn-ea"/>
                <a:cs typeface="+mn-cs"/>
              </a:rPr>
              <a:t>Return by October 31, with Resolution</a:t>
            </a:r>
          </a:p>
        </p:txBody>
      </p:sp>
      <p:sp>
        <p:nvSpPr>
          <p:cNvPr id="15" name="TextBox 14">
            <a:extLst>
              <a:ext uri="{FF2B5EF4-FFF2-40B4-BE49-F238E27FC236}">
                <a16:creationId xmlns:a16="http://schemas.microsoft.com/office/drawing/2014/main" id="{050C51E4-DB26-45D4-AE39-C13915710F6F}"/>
              </a:ext>
            </a:extLst>
          </p:cNvPr>
          <p:cNvSpPr txBox="1"/>
          <p:nvPr/>
        </p:nvSpPr>
        <p:spPr>
          <a:xfrm>
            <a:off x="6459431" y="4024141"/>
            <a:ext cx="2449046"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1" u="sng" strike="noStrike" kern="1200" cap="none" spc="0" normalizeH="0" baseline="0" noProof="0" dirty="0">
                <a:ln>
                  <a:noFill/>
                </a:ln>
                <a:solidFill>
                  <a:srgbClr val="FF0000"/>
                </a:solidFill>
                <a:effectLst/>
                <a:uLnTx/>
                <a:uFillTx/>
                <a:latin typeface="Calibri" panose="020F0502020204030204"/>
                <a:ea typeface="+mn-ea"/>
                <a:cs typeface="+mn-cs"/>
              </a:rPr>
              <a:t>Failure to File </a:t>
            </a:r>
            <a:r>
              <a:rPr kumimoji="0" lang="en-US" sz="2000" b="1" i="1" u="none" strike="noStrike" kern="1200" cap="none" spc="0" normalizeH="0" baseline="0" noProof="0" dirty="0">
                <a:ln>
                  <a:noFill/>
                </a:ln>
                <a:solidFill>
                  <a:srgbClr val="FF0000"/>
                </a:solidFill>
                <a:effectLst/>
                <a:uLnTx/>
                <a:uFillTx/>
                <a:latin typeface="Calibri" panose="020F0502020204030204"/>
                <a:ea typeface="+mn-ea"/>
                <a:cs typeface="+mn-cs"/>
              </a:rPr>
              <a:t>Highway-user Revenue Held in Escrow</a:t>
            </a:r>
          </a:p>
        </p:txBody>
      </p:sp>
      <p:sp>
        <p:nvSpPr>
          <p:cNvPr id="16" name="TextBox 15">
            <a:extLst>
              <a:ext uri="{FF2B5EF4-FFF2-40B4-BE49-F238E27FC236}">
                <a16:creationId xmlns:a16="http://schemas.microsoft.com/office/drawing/2014/main" id="{4C0E83AD-18CA-4E38-A71F-A95C3F38ED98}"/>
              </a:ext>
            </a:extLst>
          </p:cNvPr>
          <p:cNvSpPr txBox="1"/>
          <p:nvPr/>
        </p:nvSpPr>
        <p:spPr>
          <a:xfrm>
            <a:off x="6267125" y="1152117"/>
            <a:ext cx="2833657"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1" u="sng" strike="noStrike" kern="1200" cap="none" spc="0" normalizeH="0" baseline="0" noProof="0" dirty="0">
                <a:ln>
                  <a:noFill/>
                </a:ln>
                <a:solidFill>
                  <a:srgbClr val="FF0000"/>
                </a:solidFill>
                <a:effectLst/>
                <a:uLnTx/>
                <a:uFillTx/>
                <a:latin typeface="Calibri" panose="020F0502020204030204"/>
                <a:ea typeface="+mn-ea"/>
                <a:cs typeface="+mn-cs"/>
              </a:rPr>
              <a:t>Filing a False Certification or Constructing Below NBCS Standards </a:t>
            </a:r>
            <a:endParaRPr kumimoji="0" lang="en-US" sz="2000" b="0" i="1" u="none" strike="noStrike" kern="1200" cap="none" spc="0" normalizeH="0" baseline="0" noProof="0" dirty="0">
              <a:ln>
                <a:noFill/>
              </a:ln>
              <a:solidFill>
                <a:srgbClr val="FF000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srgbClr val="FF0000"/>
                </a:solidFill>
                <a:effectLst/>
                <a:uLnTx/>
                <a:uFillTx/>
                <a:latin typeface="Calibri" panose="020F0502020204030204"/>
                <a:ea typeface="+mn-ea"/>
                <a:cs typeface="+mn-cs"/>
              </a:rPr>
              <a:t>Lose 10% of Next Calendar Year’s Highway-user Revenue</a:t>
            </a:r>
            <a:r>
              <a:rPr kumimoji="0" lang="en-US" sz="2000" b="0" i="1" u="none" strike="noStrike" kern="1200" cap="none" spc="0" normalizeH="0" baseline="0" noProof="0" dirty="0">
                <a:ln>
                  <a:noFill/>
                </a:ln>
                <a:solidFill>
                  <a:srgbClr val="FF0000"/>
                </a:solidFill>
                <a:effectLst/>
                <a:uLnTx/>
                <a:uFillTx/>
                <a:latin typeface="Calibri" panose="020F0502020204030204"/>
                <a:ea typeface="+mn-ea"/>
                <a:cs typeface="+mn-cs"/>
              </a:rPr>
              <a:t>.  </a:t>
            </a:r>
          </a:p>
        </p:txBody>
      </p:sp>
    </p:spTree>
    <p:custDataLst>
      <p:tags r:id="rId1"/>
    </p:custDataLst>
    <p:extLst>
      <p:ext uri="{BB962C8B-B14F-4D97-AF65-F5344CB8AC3E}">
        <p14:creationId xmlns:p14="http://schemas.microsoft.com/office/powerpoint/2010/main" val="3871573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3000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5200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7820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62684" y="2043146"/>
            <a:ext cx="8077919" cy="4093428"/>
          </a:xfrm>
          <a:prstGeom prst="rect">
            <a:avLst/>
          </a:prstGeom>
        </p:spPr>
        <p:txBody>
          <a:bodyPr wrap="square">
            <a:spAutoFit/>
          </a:bodyPr>
          <a:lstStyle/>
          <a:p>
            <a:pPr lvl="0">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(1) </a:t>
            </a:r>
            <a:r>
              <a:rPr lang="en-US" sz="2800" dirty="0"/>
              <a:t>Meets </a:t>
            </a:r>
            <a:r>
              <a:rPr lang="en-US" sz="2800" b="1" dirty="0"/>
              <a:t>NBCS standards </a:t>
            </a:r>
            <a:r>
              <a:rPr lang="en-US" sz="2800" dirty="0"/>
              <a:t>of design, construction, and maintenance</a:t>
            </a:r>
            <a:endParaRPr kumimoji="0" lang="en-US" sz="2800" b="0" i="0" u="none" strike="noStrike" kern="1200" cap="none" spc="0" normalizeH="0" baseline="0" noProof="0" dirty="0">
              <a:ln>
                <a:noFill/>
              </a:ln>
              <a:solidFill>
                <a:prstClr val="black"/>
              </a:solidFill>
              <a:effectLst/>
              <a:uLnTx/>
              <a:uFillTx/>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(2)  All </a:t>
            </a: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tax</a:t>
            </a:r>
            <a:r>
              <a:rPr kumimoji="0" lang="en-US" sz="2800" b="0"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revenues</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for road or street purposes </a:t>
            </a: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have been expended properly, for roads and streets</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(3)  Use a </a:t>
            </a: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system  of  revenue and accounting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which  clearly indicates a comparison of receipts and expenditures to approved budgets, plans, programs and standards</a:t>
            </a:r>
          </a:p>
        </p:txBody>
      </p:sp>
      <p:sp>
        <p:nvSpPr>
          <p:cNvPr id="2" name="Rectangle 1"/>
          <p:cNvSpPr/>
          <p:nvPr/>
        </p:nvSpPr>
        <p:spPr>
          <a:xfrm>
            <a:off x="1364625" y="221310"/>
            <a:ext cx="6381882" cy="156966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§39-2120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a:solidFill>
                  <a:prstClr val="black"/>
                </a:solidFill>
                <a:latin typeface="Calibri" panose="020F0502020204030204"/>
              </a:rPr>
              <a:t>Certification of Program Compliance</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strike="noStrike" kern="1200" cap="none" spc="0" normalizeH="0" baseline="0" noProof="0" dirty="0">
                <a:ln>
                  <a:noFill/>
                </a:ln>
                <a:solidFill>
                  <a:prstClr val="black"/>
                </a:solidFill>
                <a:effectLst/>
                <a:uLnTx/>
                <a:uFillTx/>
                <a:latin typeface="Calibri" panose="020F0502020204030204"/>
                <a:ea typeface="+mn-ea"/>
                <a:cs typeface="+mn-cs"/>
              </a:rPr>
              <a:t>Requirements</a:t>
            </a:r>
          </a:p>
        </p:txBody>
      </p:sp>
      <p:sp>
        <p:nvSpPr>
          <p:cNvPr id="9" name="TextBox 8"/>
          <p:cNvSpPr txBox="1"/>
          <p:nvPr/>
        </p:nvSpPr>
        <p:spPr>
          <a:xfrm>
            <a:off x="0" y="0"/>
            <a:ext cx="677108" cy="6858000"/>
          </a:xfrm>
          <a:prstGeom prst="rect">
            <a:avLst/>
          </a:prstGeom>
          <a:solidFill>
            <a:srgbClr val="FFFF00"/>
          </a:solidFill>
        </p:spPr>
        <p:txBody>
          <a:bodyPr vert="vert270" wrap="square" lIns="0" tIns="0" rIns="0" bIns="0" rtlCol="0" anchor="ctr" anchorCtr="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libri"/>
                <a:ea typeface="+mn-ea"/>
                <a:cs typeface="+mn-cs"/>
              </a:rPr>
              <a:t>State Law</a:t>
            </a:r>
          </a:p>
        </p:txBody>
      </p:sp>
      <p:pic>
        <p:nvPicPr>
          <p:cNvPr id="12" name="Picture 11"/>
          <p:cNvPicPr>
            <a:picLocks noChangeAspect="1"/>
          </p:cNvPicPr>
          <p:nvPr/>
        </p:nvPicPr>
        <p:blipFill>
          <a:blip r:embed="rId4"/>
          <a:stretch>
            <a:fillRect/>
          </a:stretch>
        </p:blipFill>
        <p:spPr>
          <a:xfrm>
            <a:off x="7536546" y="0"/>
            <a:ext cx="1607454" cy="1489476"/>
          </a:xfrm>
          <a:prstGeom prst="rect">
            <a:avLst/>
          </a:prstGeom>
        </p:spPr>
      </p:pic>
      <p:pic>
        <p:nvPicPr>
          <p:cNvPr id="13" name="Picture 12"/>
          <p:cNvPicPr>
            <a:picLocks noChangeAspect="1"/>
          </p:cNvPicPr>
          <p:nvPr/>
        </p:nvPicPr>
        <p:blipFill>
          <a:blip r:embed="rId5"/>
          <a:stretch>
            <a:fillRect/>
          </a:stretch>
        </p:blipFill>
        <p:spPr>
          <a:xfrm>
            <a:off x="0" y="-20887"/>
            <a:ext cx="1574586" cy="1531249"/>
          </a:xfrm>
          <a:prstGeom prst="rect">
            <a:avLst/>
          </a:prstGeom>
        </p:spPr>
      </p:pic>
      <p:sp>
        <p:nvSpPr>
          <p:cNvPr id="8" name="TextBox 7"/>
          <p:cNvSpPr txBox="1"/>
          <p:nvPr/>
        </p:nvSpPr>
        <p:spPr>
          <a:xfrm>
            <a:off x="7772400" y="6388750"/>
            <a:ext cx="113607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Slide </a:t>
            </a:r>
            <a:fld id="{A52E2710-AF21-44F9-9004-155A7FCB9E4E}" type="slidenum">
              <a:rPr kumimoji="0" lang="en-US" sz="1800" b="0" i="0" u="none" strike="noStrike" kern="1200" cap="none" spc="0" normalizeH="0" baseline="0" noProof="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custDataLst>
      <p:tags r:id="rId1"/>
    </p:custDataLst>
    <p:extLst>
      <p:ext uri="{BB962C8B-B14F-4D97-AF65-F5344CB8AC3E}">
        <p14:creationId xmlns:p14="http://schemas.microsoft.com/office/powerpoint/2010/main" val="2253326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870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1680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childTnLst>
                          </p:cTn>
                        </p:par>
                        <p:par>
                          <p:cTn id="9" fill="hold">
                            <p:stCondLst>
                              <p:cond delay="16800"/>
                            </p:stCondLst>
                            <p:childTnLst>
                              <p:par>
                                <p:cTn id="10" presetID="1" presetClass="entr" presetSubtype="0" fill="hold" grpId="0" nodeType="afterEffect">
                                  <p:stCondLst>
                                    <p:cond delay="1000"/>
                                  </p:stCondLst>
                                  <p:childTnLst>
                                    <p:set>
                                      <p:cBhvr>
                                        <p:cTn id="11"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a:spLocks noGrp="1" noChangeArrowheads="1"/>
          </p:cNvSpPr>
          <p:nvPr>
            <p:ph type="subTitle" idx="4294967295"/>
          </p:nvPr>
        </p:nvSpPr>
        <p:spPr>
          <a:xfrm>
            <a:off x="0" y="2466975"/>
            <a:ext cx="9144000" cy="2332038"/>
          </a:xfrm>
          <a:noFill/>
        </p:spPr>
        <p:txBody>
          <a:bodyPr>
            <a:noAutofit/>
          </a:bodyPr>
          <a:lstStyle/>
          <a:p>
            <a:pPr marL="0" indent="0" algn="ctr" eaLnBrk="1" hangingPunct="1">
              <a:buNone/>
            </a:pPr>
            <a:r>
              <a:rPr lang="en-US" sz="6600" b="1" cap="small" dirty="0">
                <a:latin typeface="Arial Black" panose="020B0A04020102020204" pitchFamily="34" charset="0"/>
                <a:cs typeface="Arial" pitchFamily="34" charset="0"/>
              </a:rPr>
              <a:t>Nebraska Highway Law </a:t>
            </a:r>
          </a:p>
        </p:txBody>
      </p:sp>
      <p:pic>
        <p:nvPicPr>
          <p:cNvPr id="15" name="Picture 14"/>
          <p:cNvPicPr>
            <a:picLocks noChangeAspect="1"/>
          </p:cNvPicPr>
          <p:nvPr/>
        </p:nvPicPr>
        <p:blipFill>
          <a:blip r:embed="rId3"/>
          <a:stretch>
            <a:fillRect/>
          </a:stretch>
        </p:blipFill>
        <p:spPr>
          <a:xfrm>
            <a:off x="7536546" y="0"/>
            <a:ext cx="1607454" cy="1489476"/>
          </a:xfrm>
          <a:prstGeom prst="rect">
            <a:avLst/>
          </a:prstGeom>
        </p:spPr>
      </p:pic>
      <p:pic>
        <p:nvPicPr>
          <p:cNvPr id="19" name="Picture 18"/>
          <p:cNvPicPr>
            <a:picLocks noChangeAspect="1"/>
          </p:cNvPicPr>
          <p:nvPr/>
        </p:nvPicPr>
        <p:blipFill>
          <a:blip r:embed="rId4"/>
          <a:stretch>
            <a:fillRect/>
          </a:stretch>
        </p:blipFill>
        <p:spPr>
          <a:xfrm>
            <a:off x="0" y="-20887"/>
            <a:ext cx="1574586" cy="1531249"/>
          </a:xfrm>
          <a:prstGeom prst="rect">
            <a:avLst/>
          </a:prstGeom>
        </p:spPr>
      </p:pic>
      <p:sp>
        <p:nvSpPr>
          <p:cNvPr id="9" name="Slide Number Placeholder 10">
            <a:extLst>
              <a:ext uri="{FF2B5EF4-FFF2-40B4-BE49-F238E27FC236}">
                <a16:creationId xmlns:a16="http://schemas.microsoft.com/office/drawing/2014/main" id="{A899CEF0-D0F3-4790-B701-AA12B05FB14F}"/>
              </a:ext>
            </a:extLst>
          </p:cNvPr>
          <p:cNvSpPr txBox="1">
            <a:spLocks/>
          </p:cNvSpPr>
          <p:nvPr/>
        </p:nvSpPr>
        <p:spPr>
          <a:xfrm>
            <a:off x="8143875" y="6429375"/>
            <a:ext cx="1000125" cy="476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bg1"/>
                </a:solidFill>
                <a:latin typeface="Calibri"/>
              </a:rPr>
              <a:t>Slide </a:t>
            </a:r>
            <a:fld id="{8B38DBA3-52F9-4AF4-A6A4-FA4D7DB2F99C}" type="slidenum">
              <a:rPr lang="en-US" smtClean="0">
                <a:solidFill>
                  <a:schemeClr val="bg1"/>
                </a:solidFill>
                <a:latin typeface="Calibri"/>
              </a:rPr>
              <a:pPr/>
              <a:t>2</a:t>
            </a:fld>
            <a:endParaRPr lang="en-US" dirty="0">
              <a:solidFill>
                <a:schemeClr val="bg1"/>
              </a:solidFill>
              <a:latin typeface="Calibri"/>
            </a:endParaRPr>
          </a:p>
        </p:txBody>
      </p:sp>
    </p:spTree>
    <p:extLst>
      <p:ext uri="{BB962C8B-B14F-4D97-AF65-F5344CB8AC3E}">
        <p14:creationId xmlns:p14="http://schemas.microsoft.com/office/powerpoint/2010/main" val="14113276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364625" y="2083902"/>
            <a:ext cx="7377113" cy="32316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(4)  Uses a </a:t>
            </a: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system of budgeting</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514350" marR="0" lvl="0" indent="-514350" algn="l" defTabSz="914400" rtl="0" eaLnBrk="1" fontAlgn="auto" latinLnBrk="0" hangingPunct="1">
              <a:lnSpc>
                <a:spcPct val="100000"/>
              </a:lnSpc>
              <a:spcBef>
                <a:spcPts val="0"/>
              </a:spcBef>
              <a:spcAft>
                <a:spcPts val="0"/>
              </a:spcAft>
              <a:buClrTx/>
              <a:buSzTx/>
              <a:buFontTx/>
              <a:buAutoNum type="arabicParenBoth" startAt="5"/>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Uses a </a:t>
            </a: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system of accounting </a:t>
            </a:r>
            <a:r>
              <a:rPr kumimoji="0" lang="en-US" sz="2800" i="0" u="none" strike="noStrike" kern="1200" cap="none" spc="0" normalizeH="0" baseline="0" noProof="0" dirty="0">
                <a:ln>
                  <a:noFill/>
                </a:ln>
                <a:solidFill>
                  <a:prstClr val="black"/>
                </a:solidFill>
                <a:effectLst/>
                <a:uLnTx/>
                <a:uFillTx/>
                <a:latin typeface="Calibri" panose="020F0502020204030204"/>
                <a:ea typeface="+mn-ea"/>
                <a:cs typeface="+mn-cs"/>
              </a:rPr>
              <a:t>for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       inventory</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of machinery, equipment, and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       supplies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457200" marR="0" lvl="0" indent="-457200" algn="l" defTabSz="914400" rtl="0" eaLnBrk="1" fontAlgn="auto" latinLnBrk="0" hangingPunct="1">
              <a:lnSpc>
                <a:spcPct val="100000"/>
              </a:lnSpc>
              <a:spcBef>
                <a:spcPts val="0"/>
              </a:spcBef>
              <a:spcAft>
                <a:spcPts val="0"/>
              </a:spcAft>
              <a:buClrTx/>
              <a:buSzTx/>
              <a:buFontTx/>
              <a:buAutoNum type="arabicParenBoth" startAt="6"/>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Uses a </a:t>
            </a: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system of accounting </a:t>
            </a:r>
            <a:r>
              <a:rPr kumimoji="0" lang="en-US" sz="2800" i="0" u="none" strike="noStrike" kern="1200" cap="none" spc="0" normalizeH="0" baseline="0" noProof="0" dirty="0">
                <a:ln>
                  <a:noFill/>
                </a:ln>
                <a:solidFill>
                  <a:prstClr val="black"/>
                </a:solidFill>
                <a:effectLst/>
                <a:uLnTx/>
                <a:uFillTx/>
                <a:latin typeface="Calibri" panose="020F0502020204030204"/>
                <a:ea typeface="+mn-ea"/>
                <a:cs typeface="+mn-cs"/>
              </a:rPr>
              <a:t>that</a:t>
            </a: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 tracks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       equipment operation costs</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extBox 8"/>
          <p:cNvSpPr txBox="1"/>
          <p:nvPr/>
        </p:nvSpPr>
        <p:spPr>
          <a:xfrm>
            <a:off x="0" y="0"/>
            <a:ext cx="677108" cy="6858000"/>
          </a:xfrm>
          <a:prstGeom prst="rect">
            <a:avLst/>
          </a:prstGeom>
          <a:solidFill>
            <a:srgbClr val="FFFF00"/>
          </a:solidFill>
        </p:spPr>
        <p:txBody>
          <a:bodyPr vert="vert270" wrap="square" lIns="0" tIns="0" rIns="0" bIns="0" rtlCol="0" anchor="ctr" anchorCtr="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libri"/>
                <a:ea typeface="+mn-ea"/>
                <a:cs typeface="+mn-cs"/>
              </a:rPr>
              <a:t>State Law</a:t>
            </a:r>
          </a:p>
        </p:txBody>
      </p:sp>
      <p:pic>
        <p:nvPicPr>
          <p:cNvPr id="12" name="Picture 11"/>
          <p:cNvPicPr>
            <a:picLocks noChangeAspect="1"/>
          </p:cNvPicPr>
          <p:nvPr/>
        </p:nvPicPr>
        <p:blipFill>
          <a:blip r:embed="rId4"/>
          <a:stretch>
            <a:fillRect/>
          </a:stretch>
        </p:blipFill>
        <p:spPr>
          <a:xfrm>
            <a:off x="7536546" y="0"/>
            <a:ext cx="1607454" cy="1489476"/>
          </a:xfrm>
          <a:prstGeom prst="rect">
            <a:avLst/>
          </a:prstGeom>
        </p:spPr>
      </p:pic>
      <p:pic>
        <p:nvPicPr>
          <p:cNvPr id="13" name="Picture 12"/>
          <p:cNvPicPr>
            <a:picLocks noChangeAspect="1"/>
          </p:cNvPicPr>
          <p:nvPr/>
        </p:nvPicPr>
        <p:blipFill>
          <a:blip r:embed="rId5"/>
          <a:stretch>
            <a:fillRect/>
          </a:stretch>
        </p:blipFill>
        <p:spPr>
          <a:xfrm>
            <a:off x="0" y="-20887"/>
            <a:ext cx="1574586" cy="1531249"/>
          </a:xfrm>
          <a:prstGeom prst="rect">
            <a:avLst/>
          </a:prstGeom>
        </p:spPr>
      </p:pic>
      <p:sp>
        <p:nvSpPr>
          <p:cNvPr id="8" name="TextBox 7"/>
          <p:cNvSpPr txBox="1"/>
          <p:nvPr/>
        </p:nvSpPr>
        <p:spPr>
          <a:xfrm>
            <a:off x="7772400" y="6388750"/>
            <a:ext cx="113607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Slide </a:t>
            </a:r>
            <a:fld id="{A52E2710-AF21-44F9-9004-155A7FCB9E4E}" type="slidenum">
              <a:rPr kumimoji="0" lang="en-US" sz="1800" b="0" i="0" u="none" strike="noStrike" kern="1200" cap="none" spc="0" normalizeH="0" baseline="0" noProof="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extBox 1"/>
          <p:cNvSpPr txBox="1"/>
          <p:nvPr/>
        </p:nvSpPr>
        <p:spPr>
          <a:xfrm>
            <a:off x="1574586" y="1663835"/>
            <a:ext cx="596196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(continued)</a:t>
            </a:r>
          </a:p>
        </p:txBody>
      </p:sp>
      <p:sp>
        <p:nvSpPr>
          <p:cNvPr id="14" name="Rectangle 13">
            <a:extLst>
              <a:ext uri="{FF2B5EF4-FFF2-40B4-BE49-F238E27FC236}">
                <a16:creationId xmlns:a16="http://schemas.microsoft.com/office/drawing/2014/main" id="{05FAE46F-A499-4B07-BC75-AC2B66FB8238}"/>
              </a:ext>
            </a:extLst>
          </p:cNvPr>
          <p:cNvSpPr/>
          <p:nvPr/>
        </p:nvSpPr>
        <p:spPr>
          <a:xfrm>
            <a:off x="1364625" y="221310"/>
            <a:ext cx="6381882" cy="156966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§39-2120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a:solidFill>
                  <a:prstClr val="black"/>
                </a:solidFill>
                <a:latin typeface="Calibri" panose="020F0502020204030204"/>
              </a:rPr>
              <a:t>Certification of Program Compliance</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strike="noStrike" kern="1200" cap="none" spc="0" normalizeH="0" baseline="0" noProof="0" dirty="0">
                <a:ln>
                  <a:noFill/>
                </a:ln>
                <a:solidFill>
                  <a:prstClr val="black"/>
                </a:solidFill>
                <a:effectLst/>
                <a:uLnTx/>
                <a:uFillTx/>
                <a:latin typeface="Calibri" panose="020F0502020204030204"/>
                <a:ea typeface="+mn-ea"/>
                <a:cs typeface="+mn-cs"/>
              </a:rPr>
              <a:t>Requirements</a:t>
            </a:r>
          </a:p>
        </p:txBody>
      </p:sp>
      <p:sp>
        <p:nvSpPr>
          <p:cNvPr id="18" name="TextBox 17">
            <a:extLst>
              <a:ext uri="{FF2B5EF4-FFF2-40B4-BE49-F238E27FC236}">
                <a16:creationId xmlns:a16="http://schemas.microsoft.com/office/drawing/2014/main" id="{1D4AF243-6358-4DBC-A0C6-97C8B189B3C8}"/>
              </a:ext>
            </a:extLst>
          </p:cNvPr>
          <p:cNvSpPr txBox="1"/>
          <p:nvPr/>
        </p:nvSpPr>
        <p:spPr>
          <a:xfrm>
            <a:off x="677108" y="5436654"/>
            <a:ext cx="8466892" cy="830997"/>
          </a:xfrm>
          <a:prstGeom prst="rect">
            <a:avLst/>
          </a:prstGeom>
          <a:noFill/>
        </p:spPr>
        <p:txBody>
          <a:bodyPr wrap="square" rtlCol="0">
            <a:spAutoFit/>
          </a:bodyPr>
          <a:lstStyle/>
          <a:p>
            <a:pPr algn="ctr"/>
            <a:r>
              <a:rPr lang="en-US" sz="2400" i="1" dirty="0">
                <a:solidFill>
                  <a:srgbClr val="0070C0"/>
                </a:solidFill>
              </a:rPr>
              <a:t>Do not submit annual financial, budgeting or accounting information to the NBCS</a:t>
            </a:r>
          </a:p>
        </p:txBody>
      </p:sp>
    </p:spTree>
    <p:custDataLst>
      <p:tags r:id="rId1"/>
    </p:custDataLst>
    <p:extLst>
      <p:ext uri="{BB962C8B-B14F-4D97-AF65-F5344CB8AC3E}">
        <p14:creationId xmlns:p14="http://schemas.microsoft.com/office/powerpoint/2010/main" val="3695059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90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90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950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grpId="0" nodeType="withEffect">
                                  <p:stCondLst>
                                    <p:cond delay="1010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grpId="0" nodeType="withEffect">
                                  <p:stCondLst>
                                    <p:cond delay="1080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grpId="0" nodeType="withEffect">
                                  <p:stCondLst>
                                    <p:cond delay="1080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par>
                                <p:cTn id="17" presetID="1" presetClass="entr" presetSubtype="0" fill="hold" grpId="0" nodeType="withEffect">
                                  <p:stCondLst>
                                    <p:cond delay="1540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par>
                                <p:cTn id="19" presetID="1" presetClass="entr" presetSubtype="0" fill="hold" grpId="0" nodeType="withEffect">
                                  <p:stCondLst>
                                    <p:cond delay="15800"/>
                                  </p:stCondLst>
                                  <p:childTnLst>
                                    <p:set>
                                      <p:cBhvr>
                                        <p:cTn id="20" dur="1" fill="hold">
                                          <p:stCondLst>
                                            <p:cond delay="0"/>
                                          </p:stCondLst>
                                        </p:cTn>
                                        <p:tgtEl>
                                          <p:spTgt spid="5">
                                            <p:txEl>
                                              <p:pRg st="7" end="7"/>
                                            </p:txEl>
                                          </p:spTgt>
                                        </p:tgtEl>
                                        <p:attrNameLst>
                                          <p:attrName>style.visibility</p:attrName>
                                        </p:attrNameLst>
                                      </p:cBhvr>
                                      <p:to>
                                        <p:strVal val="visible"/>
                                      </p:to>
                                    </p:set>
                                  </p:childTnLst>
                                </p:cTn>
                              </p:par>
                              <p:par>
                                <p:cTn id="21" presetID="1" presetClass="entr" presetSubtype="0" fill="hold" grpId="0" nodeType="withEffect">
                                  <p:stCondLst>
                                    <p:cond delay="2020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a:xfrm>
            <a:off x="863262" y="2019297"/>
            <a:ext cx="8199652" cy="3641271"/>
          </a:xfrm>
          <a:prstGeom prst="rect">
            <a:avLst/>
          </a:prstGeom>
        </p:spPr>
        <p:txBody>
          <a:bodyPr vert="horz" lIns="91440" tIns="45720" rIns="91440" bIns="45720" rtlCol="0">
            <a:norm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Promotes good management of roads and streets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3200" dirty="0">
                <a:solidFill>
                  <a:prstClr val="black"/>
                </a:solidFill>
                <a:latin typeface="Calibri" panose="020F0502020204030204"/>
              </a:rPr>
              <a:t>Provides status of the highway, road or street program – comparing expenditures, revenues and accomplishments</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Provides evidence of compliance with the law </a:t>
            </a:r>
          </a:p>
        </p:txBody>
      </p:sp>
      <p:sp>
        <p:nvSpPr>
          <p:cNvPr id="10" name="Rectangle 2"/>
          <p:cNvSpPr txBox="1">
            <a:spLocks noChangeArrowheads="1"/>
          </p:cNvSpPr>
          <p:nvPr/>
        </p:nvSpPr>
        <p:spPr>
          <a:xfrm>
            <a:off x="652046" y="261256"/>
            <a:ext cx="8466892" cy="1496785"/>
          </a:xfrm>
          <a:prstGeom prst="rect">
            <a:avLst/>
          </a:prstGeom>
        </p:spPr>
        <p:txBody>
          <a:bodyPr vert="horz" lIns="91440" tIns="45720" rIns="91440" bIns="45720" rtlCol="0" anchor="ctr">
            <a:normAutofit fontScale="92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rial Black" pitchFamily="34" charset="0"/>
                <a:ea typeface="+mn-ea"/>
                <a:cs typeface="+mn-cs"/>
              </a:rPr>
              <a:t>Benefits of State Law Requirements for Highway, Road and Street Programs</a:t>
            </a:r>
          </a:p>
        </p:txBody>
      </p:sp>
      <p:sp>
        <p:nvSpPr>
          <p:cNvPr id="7" name="TextBox 6"/>
          <p:cNvSpPr txBox="1"/>
          <p:nvPr/>
        </p:nvSpPr>
        <p:spPr>
          <a:xfrm>
            <a:off x="0" y="0"/>
            <a:ext cx="677108" cy="6858000"/>
          </a:xfrm>
          <a:prstGeom prst="rect">
            <a:avLst/>
          </a:prstGeom>
          <a:solidFill>
            <a:srgbClr val="00B0F0"/>
          </a:solidFill>
        </p:spPr>
        <p:txBody>
          <a:bodyPr vert="vert270" wrap="square" lIns="0" tIns="0" rIns="0" bIns="0" rtlCol="0" anchor="ctr" anchorCtr="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libri"/>
                <a:ea typeface="+mn-ea"/>
                <a:cs typeface="+mn-cs"/>
              </a:rPr>
              <a:t>428 NAC Chapter 4 (SSAR)</a:t>
            </a:r>
          </a:p>
        </p:txBody>
      </p:sp>
      <p:sp>
        <p:nvSpPr>
          <p:cNvPr id="11" name="TextBox 10"/>
          <p:cNvSpPr txBox="1"/>
          <p:nvPr/>
        </p:nvSpPr>
        <p:spPr>
          <a:xfrm>
            <a:off x="7772400" y="6388750"/>
            <a:ext cx="113607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Slide </a:t>
            </a:r>
            <a:fld id="{A52E2710-AF21-44F9-9004-155A7FCB9E4E}" type="slidenum">
              <a:rPr kumimoji="0" lang="en-US" sz="1800" b="0" i="0" u="none" strike="noStrike" kern="1200" cap="none" spc="0" normalizeH="0" baseline="0" noProof="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custDataLst>
      <p:tags r:id="rId1"/>
    </p:custDataLst>
    <p:extLst>
      <p:ext uri="{BB962C8B-B14F-4D97-AF65-F5344CB8AC3E}">
        <p14:creationId xmlns:p14="http://schemas.microsoft.com/office/powerpoint/2010/main" val="1723696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250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grpId="0" nodeType="withEffect">
                                  <p:stCondLst>
                                    <p:cond delay="900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par>
                                <p:cTn id="9" presetID="1" presetClass="entr" presetSubtype="0" fill="hold" grpId="0" nodeType="withEffect">
                                  <p:stCondLst>
                                    <p:cond delay="1560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36638" y="188990"/>
            <a:ext cx="7291387" cy="868363"/>
          </a:xfrm>
          <a:prstGeom prst="rect">
            <a:avLst/>
          </a:prstGeom>
        </p:spPr>
        <p:txBody>
          <a:bodyPr>
            <a:normAutofit/>
          </a:bodyPr>
          <a:lstStyle/>
          <a:p>
            <a:r>
              <a:rPr lang="en-US" dirty="0"/>
              <a:t>Annual </a:t>
            </a:r>
            <a:r>
              <a:rPr lang="en-US" b="1" dirty="0"/>
              <a:t>Budget Report </a:t>
            </a:r>
            <a:r>
              <a:rPr lang="en-US" dirty="0"/>
              <a:t>to:</a:t>
            </a:r>
          </a:p>
        </p:txBody>
      </p:sp>
      <p:sp>
        <p:nvSpPr>
          <p:cNvPr id="3" name="Content Placeholder 2"/>
          <p:cNvSpPr>
            <a:spLocks noGrp="1"/>
          </p:cNvSpPr>
          <p:nvPr>
            <p:ph idx="4294967295"/>
          </p:nvPr>
        </p:nvSpPr>
        <p:spPr>
          <a:xfrm>
            <a:off x="1139824" y="2772802"/>
            <a:ext cx="7085012" cy="1906588"/>
          </a:xfrm>
          <a:prstGeom prst="rect">
            <a:avLst/>
          </a:prstGeom>
        </p:spPr>
        <p:txBody>
          <a:bodyPr>
            <a:normAutofit/>
          </a:bodyPr>
          <a:lstStyle/>
          <a:p>
            <a:pPr marL="0" indent="0" algn="ctr">
              <a:buNone/>
            </a:pPr>
            <a:r>
              <a:rPr lang="en-US" sz="3200" b="1" dirty="0"/>
              <a:t>All Political Jurisdictions Required to </a:t>
            </a:r>
          </a:p>
          <a:p>
            <a:pPr marL="0" indent="0" algn="ctr">
              <a:buNone/>
            </a:pPr>
            <a:r>
              <a:rPr lang="en-US" sz="3200" b="1" dirty="0"/>
              <a:t>File Annually by September 20</a:t>
            </a:r>
          </a:p>
          <a:p>
            <a:pPr marL="0" indent="0" algn="ctr">
              <a:buNone/>
            </a:pPr>
            <a:r>
              <a:rPr lang="en-US" b="1" dirty="0">
                <a:highlight>
                  <a:srgbClr val="FFFF00"/>
                </a:highlight>
              </a:rPr>
              <a:t>ALL REPORTS AVAILABLE ONLINE!  </a:t>
            </a:r>
          </a:p>
          <a:p>
            <a:pPr marL="0" indent="0" algn="ctr">
              <a:buNone/>
            </a:pPr>
            <a:endParaRPr lang="en-US" sz="3200" b="1" dirty="0"/>
          </a:p>
        </p:txBody>
      </p:sp>
      <p:pic>
        <p:nvPicPr>
          <p:cNvPr id="8" name="Picture 7"/>
          <p:cNvPicPr>
            <a:picLocks noChangeAspect="1"/>
          </p:cNvPicPr>
          <p:nvPr/>
        </p:nvPicPr>
        <p:blipFill>
          <a:blip r:embed="rId4"/>
          <a:stretch>
            <a:fillRect/>
          </a:stretch>
        </p:blipFill>
        <p:spPr>
          <a:xfrm>
            <a:off x="671512" y="940855"/>
            <a:ext cx="7800975" cy="1333500"/>
          </a:xfrm>
          <a:prstGeom prst="rect">
            <a:avLst/>
          </a:prstGeom>
        </p:spPr>
      </p:pic>
      <p:sp>
        <p:nvSpPr>
          <p:cNvPr id="9" name="TextBox 8"/>
          <p:cNvSpPr txBox="1"/>
          <p:nvPr/>
        </p:nvSpPr>
        <p:spPr>
          <a:xfrm>
            <a:off x="741401" y="4842681"/>
            <a:ext cx="7881857" cy="461665"/>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charset="0"/>
                <a:ea typeface="ＭＳ Ｐゴシック" charset="0"/>
                <a:hlinkClick r:id="rId5"/>
              </a:rPr>
              <a:t>http://auditors.nebraska.gov/Budget_Info.html</a:t>
            </a:r>
            <a:endParaRPr kumimoji="0" lang="en-US" sz="2400" b="0" i="0" u="none" strike="noStrike" kern="1200" cap="none" spc="0" normalizeH="0" baseline="0" noProof="0" dirty="0">
              <a:ln>
                <a:noFill/>
              </a:ln>
              <a:solidFill>
                <a:prstClr val="black"/>
              </a:solidFill>
              <a:effectLst/>
              <a:uLnTx/>
              <a:uFillTx/>
              <a:latin typeface="Calibri" charset="0"/>
              <a:ea typeface="ＭＳ Ｐゴシック" charset="0"/>
            </a:endParaRPr>
          </a:p>
        </p:txBody>
      </p:sp>
      <p:sp>
        <p:nvSpPr>
          <p:cNvPr id="4" name="TextBox 3"/>
          <p:cNvSpPr txBox="1"/>
          <p:nvPr/>
        </p:nvSpPr>
        <p:spPr>
          <a:xfrm>
            <a:off x="2355809" y="5462729"/>
            <a:ext cx="4653039" cy="830997"/>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charset="0"/>
                <a:ea typeface="ＭＳ Ｐゴシック" charset="0"/>
                <a:hlinkClick r:id="rId6"/>
              </a:rPr>
              <a:t>http://www.auditors.nebraska.gov/Budget_Info/Budget_FAQ.html</a:t>
            </a:r>
            <a:endParaRPr kumimoji="0" lang="en-US" sz="2400" b="0" i="0" u="none" strike="noStrike" kern="1200" cap="none" spc="0" normalizeH="0" baseline="0" noProof="0" dirty="0">
              <a:ln>
                <a:noFill/>
              </a:ln>
              <a:solidFill>
                <a:prstClr val="black"/>
              </a:solidFill>
              <a:effectLst/>
              <a:uLnTx/>
              <a:uFillTx/>
              <a:latin typeface="Calibri" charset="0"/>
              <a:ea typeface="ＭＳ Ｐゴシック" charset="0"/>
            </a:endParaRPr>
          </a:p>
        </p:txBody>
      </p:sp>
      <p:sp>
        <p:nvSpPr>
          <p:cNvPr id="5" name="TextBox 4"/>
          <p:cNvSpPr txBox="1"/>
          <p:nvPr/>
        </p:nvSpPr>
        <p:spPr>
          <a:xfrm>
            <a:off x="781843" y="2350265"/>
            <a:ext cx="7800975" cy="461665"/>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charset="0"/>
                <a:ea typeface="ＭＳ Ｐゴシック" charset="0"/>
              </a:rPr>
              <a:t>Filed for Mill Levy Purposes</a:t>
            </a:r>
          </a:p>
        </p:txBody>
      </p:sp>
      <p:sp>
        <p:nvSpPr>
          <p:cNvPr id="11" name="TextBox 10">
            <a:extLst>
              <a:ext uri="{FF2B5EF4-FFF2-40B4-BE49-F238E27FC236}">
                <a16:creationId xmlns:a16="http://schemas.microsoft.com/office/drawing/2014/main" id="{5BDA7A47-0F18-4BA7-B10F-40BA968213AC}"/>
              </a:ext>
            </a:extLst>
          </p:cNvPr>
          <p:cNvSpPr txBox="1"/>
          <p:nvPr/>
        </p:nvSpPr>
        <p:spPr>
          <a:xfrm>
            <a:off x="2355809" y="1492666"/>
            <a:ext cx="2881746" cy="430887"/>
          </a:xfrm>
          <a:prstGeom prst="rect">
            <a:avLst/>
          </a:prstGeom>
          <a:solidFill>
            <a:srgbClr val="0070C0">
              <a:alpha val="99000"/>
            </a:srgbClr>
          </a:solidFill>
        </p:spPr>
        <p:txBody>
          <a:bodyPr wrap="square" lIns="0" tIns="0" rIns="0" bIns="0" rtlCol="0">
            <a:spAutoFit/>
          </a:bodyPr>
          <a:lstStyle/>
          <a:p>
            <a:pPr algn="ctr"/>
            <a:r>
              <a:rPr lang="en-US" sz="2800" b="1" i="1" dirty="0"/>
              <a:t>State Auditor</a:t>
            </a:r>
          </a:p>
        </p:txBody>
      </p:sp>
      <p:sp>
        <p:nvSpPr>
          <p:cNvPr id="12" name="Slide Number Placeholder 10">
            <a:extLst>
              <a:ext uri="{FF2B5EF4-FFF2-40B4-BE49-F238E27FC236}">
                <a16:creationId xmlns:a16="http://schemas.microsoft.com/office/drawing/2014/main" id="{9824AD89-655A-4638-A8A8-A06FEB3BC8AD}"/>
              </a:ext>
            </a:extLst>
          </p:cNvPr>
          <p:cNvSpPr txBox="1">
            <a:spLocks/>
          </p:cNvSpPr>
          <p:nvPr/>
        </p:nvSpPr>
        <p:spPr>
          <a:xfrm>
            <a:off x="8143875" y="6429375"/>
            <a:ext cx="1000125" cy="476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latin typeface="Calibri"/>
              </a:rPr>
              <a:t>Slide </a:t>
            </a:r>
            <a:fld id="{8B38DBA3-52F9-4AF4-A6A4-FA4D7DB2F99C}" type="slidenum">
              <a:rPr lang="en-US" smtClean="0">
                <a:solidFill>
                  <a:schemeClr val="bg1"/>
                </a:solidFill>
                <a:latin typeface="Calibri"/>
              </a:rPr>
              <a:pPr/>
              <a:t>22</a:t>
            </a:fld>
            <a:endParaRPr lang="en-US" dirty="0">
              <a:solidFill>
                <a:schemeClr val="bg1"/>
              </a:solidFill>
              <a:latin typeface="Calibri"/>
            </a:endParaRPr>
          </a:p>
        </p:txBody>
      </p:sp>
    </p:spTree>
    <p:custDataLst>
      <p:tags r:id="rId1"/>
    </p:custDataLst>
    <p:extLst>
      <p:ext uri="{BB962C8B-B14F-4D97-AF65-F5344CB8AC3E}">
        <p14:creationId xmlns:p14="http://schemas.microsoft.com/office/powerpoint/2010/main" val="8474346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04998" y="428540"/>
            <a:ext cx="7291387" cy="1325648"/>
          </a:xfrm>
          <a:prstGeom prst="rect">
            <a:avLst/>
          </a:prstGeom>
        </p:spPr>
        <p:txBody>
          <a:bodyPr>
            <a:normAutofit/>
          </a:bodyPr>
          <a:lstStyle/>
          <a:p>
            <a:r>
              <a:rPr lang="en-US" sz="4800" dirty="0"/>
              <a:t>Annual Audit </a:t>
            </a:r>
          </a:p>
        </p:txBody>
      </p:sp>
      <p:sp>
        <p:nvSpPr>
          <p:cNvPr id="3" name="Content Placeholder 2"/>
          <p:cNvSpPr>
            <a:spLocks noGrp="1"/>
          </p:cNvSpPr>
          <p:nvPr>
            <p:ph idx="4294967295"/>
          </p:nvPr>
        </p:nvSpPr>
        <p:spPr>
          <a:xfrm>
            <a:off x="1304998" y="3255760"/>
            <a:ext cx="7085012" cy="1930688"/>
          </a:xfrm>
          <a:prstGeom prst="rect">
            <a:avLst/>
          </a:prstGeom>
        </p:spPr>
        <p:txBody>
          <a:bodyPr>
            <a:normAutofit/>
          </a:bodyPr>
          <a:lstStyle/>
          <a:p>
            <a:pPr marL="0" indent="0">
              <a:buNone/>
            </a:pPr>
            <a:r>
              <a:rPr lang="en-US" sz="3200" b="1" dirty="0"/>
              <a:t>Annual Audit Requirement</a:t>
            </a:r>
          </a:p>
          <a:p>
            <a:pPr marL="0" indent="0">
              <a:buNone/>
            </a:pPr>
            <a:r>
              <a:rPr lang="en-US" sz="3200" dirty="0"/>
              <a:t>Exception: smaller political jurisdictions can apply for a waiver</a:t>
            </a:r>
          </a:p>
        </p:txBody>
      </p:sp>
      <p:sp>
        <p:nvSpPr>
          <p:cNvPr id="6" name="TextBox 5"/>
          <p:cNvSpPr txBox="1"/>
          <p:nvPr/>
        </p:nvSpPr>
        <p:spPr>
          <a:xfrm>
            <a:off x="7304848" y="3461648"/>
            <a:ext cx="1047135" cy="1323439"/>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8000" b="0" i="0" u="none" strike="noStrike" kern="1200" cap="none" spc="0" normalizeH="0" baseline="0" noProof="0" dirty="0">
                <a:ln>
                  <a:noFill/>
                </a:ln>
                <a:solidFill>
                  <a:srgbClr val="FF0000"/>
                </a:solidFill>
                <a:effectLst/>
                <a:uLnTx/>
                <a:uFillTx/>
                <a:latin typeface="Calibri" charset="0"/>
                <a:ea typeface="ＭＳ Ｐゴシック" charset="0"/>
                <a:sym typeface="Wingdings 2" panose="05020102010507070707" pitchFamily="18" charset="2"/>
              </a:rPr>
              <a:t></a:t>
            </a:r>
            <a:endParaRPr kumimoji="0" lang="en-US" sz="8000" b="0" i="0" u="none" strike="noStrike" kern="1200" cap="none" spc="0" normalizeH="0" baseline="0" noProof="0" dirty="0">
              <a:ln>
                <a:noFill/>
              </a:ln>
              <a:solidFill>
                <a:srgbClr val="FF0000"/>
              </a:solidFill>
              <a:effectLst/>
              <a:uLnTx/>
              <a:uFillTx/>
              <a:latin typeface="Calibri" charset="0"/>
              <a:ea typeface="ＭＳ Ｐゴシック" charset="0"/>
            </a:endParaRPr>
          </a:p>
        </p:txBody>
      </p:sp>
      <p:pic>
        <p:nvPicPr>
          <p:cNvPr id="8" name="Picture 7"/>
          <p:cNvPicPr>
            <a:picLocks noChangeAspect="1"/>
          </p:cNvPicPr>
          <p:nvPr/>
        </p:nvPicPr>
        <p:blipFill>
          <a:blip r:embed="rId4"/>
          <a:stretch>
            <a:fillRect/>
          </a:stretch>
        </p:blipFill>
        <p:spPr>
          <a:xfrm>
            <a:off x="795410" y="1671552"/>
            <a:ext cx="7800975" cy="1333500"/>
          </a:xfrm>
          <a:prstGeom prst="rect">
            <a:avLst/>
          </a:prstGeom>
        </p:spPr>
      </p:pic>
      <p:sp>
        <p:nvSpPr>
          <p:cNvPr id="11" name="TextBox 10">
            <a:extLst>
              <a:ext uri="{FF2B5EF4-FFF2-40B4-BE49-F238E27FC236}">
                <a16:creationId xmlns:a16="http://schemas.microsoft.com/office/drawing/2014/main" id="{9ADC520B-9EDC-4EFB-A02C-FB6CB30416DE}"/>
              </a:ext>
            </a:extLst>
          </p:cNvPr>
          <p:cNvSpPr txBox="1"/>
          <p:nvPr/>
        </p:nvSpPr>
        <p:spPr>
          <a:xfrm>
            <a:off x="2460584" y="2244651"/>
            <a:ext cx="2881746" cy="430887"/>
          </a:xfrm>
          <a:prstGeom prst="rect">
            <a:avLst/>
          </a:prstGeom>
          <a:solidFill>
            <a:srgbClr val="0070C0">
              <a:alpha val="99000"/>
            </a:srgbClr>
          </a:solidFill>
        </p:spPr>
        <p:txBody>
          <a:bodyPr wrap="square" lIns="0" tIns="0" rIns="0" bIns="0" rtlCol="0">
            <a:spAutoFit/>
          </a:bodyPr>
          <a:lstStyle/>
          <a:p>
            <a:pPr algn="ctr"/>
            <a:r>
              <a:rPr lang="en-US" sz="2800" b="1" i="1" dirty="0"/>
              <a:t>State Auditor</a:t>
            </a:r>
          </a:p>
        </p:txBody>
      </p:sp>
      <p:sp>
        <p:nvSpPr>
          <p:cNvPr id="12" name="Slide Number Placeholder 10">
            <a:extLst>
              <a:ext uri="{FF2B5EF4-FFF2-40B4-BE49-F238E27FC236}">
                <a16:creationId xmlns:a16="http://schemas.microsoft.com/office/drawing/2014/main" id="{61A19832-3C6E-419D-8335-E7BC823B6661}"/>
              </a:ext>
            </a:extLst>
          </p:cNvPr>
          <p:cNvSpPr txBox="1">
            <a:spLocks/>
          </p:cNvSpPr>
          <p:nvPr/>
        </p:nvSpPr>
        <p:spPr>
          <a:xfrm>
            <a:off x="8143875" y="6429375"/>
            <a:ext cx="1000125" cy="476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latin typeface="Calibri"/>
              </a:rPr>
              <a:t>Slide </a:t>
            </a:r>
            <a:fld id="{8B38DBA3-52F9-4AF4-A6A4-FA4D7DB2F99C}" type="slidenum">
              <a:rPr lang="en-US" smtClean="0">
                <a:solidFill>
                  <a:schemeClr val="bg1"/>
                </a:solidFill>
                <a:latin typeface="Calibri"/>
              </a:rPr>
              <a:pPr/>
              <a:t>23</a:t>
            </a:fld>
            <a:endParaRPr lang="en-US" dirty="0">
              <a:solidFill>
                <a:schemeClr val="bg1"/>
              </a:solidFill>
              <a:latin typeface="Calibri"/>
            </a:endParaRPr>
          </a:p>
        </p:txBody>
      </p:sp>
    </p:spTree>
    <p:custDataLst>
      <p:tags r:id="rId1"/>
    </p:custDataLst>
    <p:extLst>
      <p:ext uri="{BB962C8B-B14F-4D97-AF65-F5344CB8AC3E}">
        <p14:creationId xmlns:p14="http://schemas.microsoft.com/office/powerpoint/2010/main" val="34400879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82190" y="236655"/>
            <a:ext cx="7291387" cy="1325563"/>
          </a:xfrm>
        </p:spPr>
        <p:txBody>
          <a:bodyPr>
            <a:normAutofit/>
          </a:bodyPr>
          <a:lstStyle/>
          <a:p>
            <a:r>
              <a:rPr lang="en-US" sz="4000" dirty="0"/>
              <a:t>Independent Audits </a:t>
            </a:r>
            <a:br>
              <a:rPr lang="en-US" sz="4000" dirty="0"/>
            </a:br>
            <a:r>
              <a:rPr lang="en-US" sz="4000" b="1" dirty="0"/>
              <a:t>Federal-aid Projects</a:t>
            </a:r>
          </a:p>
        </p:txBody>
      </p:sp>
      <p:sp>
        <p:nvSpPr>
          <p:cNvPr id="3" name="Content Placeholder 2"/>
          <p:cNvSpPr>
            <a:spLocks noGrp="1"/>
          </p:cNvSpPr>
          <p:nvPr>
            <p:ph idx="4294967295"/>
          </p:nvPr>
        </p:nvSpPr>
        <p:spPr>
          <a:xfrm>
            <a:off x="141228" y="1781950"/>
            <a:ext cx="6641971" cy="4574399"/>
          </a:xfrm>
        </p:spPr>
        <p:txBody>
          <a:bodyPr>
            <a:normAutofit fontScale="92500"/>
          </a:bodyPr>
          <a:lstStyle/>
          <a:p>
            <a:pPr marL="514350" indent="-514350">
              <a:buFont typeface="+mj-lt"/>
              <a:buAutoNum type="arabicPeriod"/>
            </a:pPr>
            <a:r>
              <a:rPr lang="en-US" sz="3200" dirty="0"/>
              <a:t>Need to arrange for an independent audit of agency’s financial reports.</a:t>
            </a:r>
          </a:p>
          <a:p>
            <a:pPr marL="514350" indent="-514350">
              <a:buFont typeface="+mj-lt"/>
              <a:buAutoNum type="arabicPeriod"/>
            </a:pPr>
            <a:r>
              <a:rPr lang="en-US" sz="3200" dirty="0"/>
              <a:t>Audit reports for </a:t>
            </a:r>
            <a:r>
              <a:rPr lang="en-US" sz="3200" u="sng" dirty="0"/>
              <a:t>Federal-aid projects </a:t>
            </a:r>
            <a:r>
              <a:rPr lang="en-US" sz="3200" dirty="0"/>
              <a:t>need to be sent to NDOT  per the project agreement</a:t>
            </a:r>
          </a:p>
          <a:p>
            <a:pPr marL="514350" indent="-514350">
              <a:buFont typeface="+mj-lt"/>
              <a:buAutoNum type="arabicPeriod"/>
            </a:pPr>
            <a:r>
              <a:rPr lang="en-US" sz="3200" dirty="0"/>
              <a:t>All project documentation must be available </a:t>
            </a:r>
            <a:r>
              <a:rPr lang="en-US" sz="3200" i="1" dirty="0"/>
              <a:t>at the county or city office </a:t>
            </a:r>
            <a:r>
              <a:rPr lang="en-US" sz="3200" dirty="0"/>
              <a:t>for State or Federal audit inspections</a:t>
            </a:r>
          </a:p>
        </p:txBody>
      </p:sp>
      <p:sp>
        <p:nvSpPr>
          <p:cNvPr id="4" name="TextBox 3"/>
          <p:cNvSpPr txBox="1"/>
          <p:nvPr/>
        </p:nvSpPr>
        <p:spPr>
          <a:xfrm>
            <a:off x="7054516" y="4326049"/>
            <a:ext cx="1132837" cy="1107996"/>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6600" b="0" i="0" u="none" strike="noStrike" kern="1200" cap="none" spc="0" normalizeH="0" baseline="0" noProof="0" dirty="0">
                <a:ln>
                  <a:noFill/>
                </a:ln>
                <a:solidFill>
                  <a:prstClr val="white">
                    <a:lumMod val="50000"/>
                  </a:prstClr>
                </a:solidFill>
                <a:effectLst/>
                <a:uLnTx/>
                <a:uFillTx/>
                <a:latin typeface="Calibri" charset="0"/>
                <a:ea typeface="ＭＳ Ｐゴシック" charset="0"/>
                <a:sym typeface="Webdings" panose="05030102010509060703" pitchFamily="18" charset="2"/>
              </a:rPr>
              <a:t></a:t>
            </a:r>
            <a:endParaRPr kumimoji="0" lang="en-US" sz="6600" b="0" i="0" u="none" strike="noStrike" kern="1200" cap="none" spc="0" normalizeH="0" baseline="0" noProof="0" dirty="0">
              <a:ln>
                <a:noFill/>
              </a:ln>
              <a:solidFill>
                <a:prstClr val="white">
                  <a:lumMod val="50000"/>
                </a:prstClr>
              </a:solidFill>
              <a:effectLst/>
              <a:uLnTx/>
              <a:uFillTx/>
              <a:latin typeface="Calibri" charset="0"/>
              <a:ea typeface="ＭＳ Ｐゴシック" charset="0"/>
            </a:endParaRPr>
          </a:p>
        </p:txBody>
      </p:sp>
      <p:sp>
        <p:nvSpPr>
          <p:cNvPr id="7" name="TextBox 6"/>
          <p:cNvSpPr txBox="1"/>
          <p:nvPr/>
        </p:nvSpPr>
        <p:spPr>
          <a:xfrm>
            <a:off x="5993632" y="1759350"/>
            <a:ext cx="1047135" cy="1323439"/>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8000" b="0" i="0" u="none" strike="noStrike" kern="1200" cap="none" spc="0" normalizeH="0" baseline="0" noProof="0" dirty="0">
                <a:ln>
                  <a:noFill/>
                </a:ln>
                <a:solidFill>
                  <a:srgbClr val="FF0000"/>
                </a:solidFill>
                <a:effectLst/>
                <a:uLnTx/>
                <a:uFillTx/>
                <a:latin typeface="Calibri" charset="0"/>
                <a:ea typeface="ＭＳ Ｐゴシック" charset="0"/>
                <a:sym typeface="Wingdings 2" panose="05020102010507070707" pitchFamily="18" charset="2"/>
              </a:rPr>
              <a:t></a:t>
            </a:r>
            <a:endParaRPr kumimoji="0" lang="en-US" sz="8000" b="0" i="0" u="none" strike="noStrike" kern="1200" cap="none" spc="0" normalizeH="0" baseline="0" noProof="0" dirty="0">
              <a:ln>
                <a:noFill/>
              </a:ln>
              <a:solidFill>
                <a:srgbClr val="FF0000"/>
              </a:solidFill>
              <a:effectLst/>
              <a:uLnTx/>
              <a:uFillTx/>
              <a:latin typeface="Calibri" charset="0"/>
              <a:ea typeface="ＭＳ Ｐゴシック" charset="0"/>
            </a:endParaRPr>
          </a:p>
        </p:txBody>
      </p:sp>
      <p:pic>
        <p:nvPicPr>
          <p:cNvPr id="9"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3199" y="210575"/>
            <a:ext cx="1578611" cy="1548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11">
            <a:extLst>
              <a:ext uri="{FF2B5EF4-FFF2-40B4-BE49-F238E27FC236}">
                <a16:creationId xmlns:a16="http://schemas.microsoft.com/office/drawing/2014/main" id="{B3F99C47-58B7-4B94-A02D-FDCFADD67E47}"/>
              </a:ext>
            </a:extLst>
          </p:cNvPr>
          <p:cNvPicPr>
            <a:picLocks noChangeAspect="1"/>
          </p:cNvPicPr>
          <p:nvPr/>
        </p:nvPicPr>
        <p:blipFill>
          <a:blip r:embed="rId5"/>
          <a:stretch>
            <a:fillRect/>
          </a:stretch>
        </p:blipFill>
        <p:spPr>
          <a:xfrm>
            <a:off x="6517200" y="3415012"/>
            <a:ext cx="2623625" cy="630352"/>
          </a:xfrm>
          <a:prstGeom prst="rect">
            <a:avLst/>
          </a:prstGeom>
        </p:spPr>
      </p:pic>
      <p:sp>
        <p:nvSpPr>
          <p:cNvPr id="13" name="Slide Number Placeholder 10">
            <a:extLst>
              <a:ext uri="{FF2B5EF4-FFF2-40B4-BE49-F238E27FC236}">
                <a16:creationId xmlns:a16="http://schemas.microsoft.com/office/drawing/2014/main" id="{075AAD93-31E6-4122-8FD5-B262F1292054}"/>
              </a:ext>
            </a:extLst>
          </p:cNvPr>
          <p:cNvSpPr txBox="1">
            <a:spLocks/>
          </p:cNvSpPr>
          <p:nvPr/>
        </p:nvSpPr>
        <p:spPr>
          <a:xfrm>
            <a:off x="8143875" y="6429375"/>
            <a:ext cx="1000125" cy="476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latin typeface="Calibri"/>
              </a:rPr>
              <a:t>Slide </a:t>
            </a:r>
            <a:fld id="{8B38DBA3-52F9-4AF4-A6A4-FA4D7DB2F99C}" type="slidenum">
              <a:rPr lang="en-US" smtClean="0">
                <a:solidFill>
                  <a:schemeClr val="bg1"/>
                </a:solidFill>
                <a:latin typeface="Calibri"/>
              </a:rPr>
              <a:pPr/>
              <a:t>24</a:t>
            </a:fld>
            <a:endParaRPr lang="en-US" dirty="0">
              <a:solidFill>
                <a:schemeClr val="bg1"/>
              </a:solidFill>
              <a:latin typeface="Calibri"/>
            </a:endParaRPr>
          </a:p>
        </p:txBody>
      </p:sp>
    </p:spTree>
    <p:custDataLst>
      <p:tags r:id="rId1"/>
    </p:custDataLst>
    <p:extLst>
      <p:ext uri="{BB962C8B-B14F-4D97-AF65-F5344CB8AC3E}">
        <p14:creationId xmlns:p14="http://schemas.microsoft.com/office/powerpoint/2010/main" val="2919968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17512" y="184774"/>
            <a:ext cx="7483475" cy="835025"/>
          </a:xfrm>
        </p:spPr>
        <p:txBody>
          <a:bodyPr>
            <a:normAutofit/>
          </a:bodyPr>
          <a:lstStyle/>
          <a:p>
            <a:r>
              <a:rPr lang="en-US" sz="4800" dirty="0"/>
              <a:t>Financial Records Retention</a:t>
            </a:r>
          </a:p>
        </p:txBody>
      </p:sp>
      <p:sp>
        <p:nvSpPr>
          <p:cNvPr id="3" name="Content Placeholder 2"/>
          <p:cNvSpPr>
            <a:spLocks noGrp="1"/>
          </p:cNvSpPr>
          <p:nvPr>
            <p:ph idx="4294967295"/>
          </p:nvPr>
        </p:nvSpPr>
        <p:spPr>
          <a:xfrm>
            <a:off x="296861" y="1129024"/>
            <a:ext cx="7724775" cy="5118100"/>
          </a:xfrm>
        </p:spPr>
        <p:txBody>
          <a:bodyPr>
            <a:normAutofit/>
          </a:bodyPr>
          <a:lstStyle/>
          <a:p>
            <a:pPr marL="0" indent="0">
              <a:buNone/>
            </a:pPr>
            <a:r>
              <a:rPr lang="en-US" sz="3800" dirty="0"/>
              <a:t>Retain project-related cost documentation and transactions</a:t>
            </a:r>
          </a:p>
          <a:p>
            <a:pPr marL="514350" indent="-514350">
              <a:buFont typeface="+mj-lt"/>
              <a:buAutoNum type="alphaUcPeriod"/>
            </a:pPr>
            <a:r>
              <a:rPr lang="en-US" sz="2400" dirty="0"/>
              <a:t>Until approved record retention requirements have been met </a:t>
            </a:r>
          </a:p>
          <a:p>
            <a:pPr marL="971550" lvl="1" indent="-514350">
              <a:buFont typeface="+mj-lt"/>
              <a:buAutoNum type="alphaUcPeriod"/>
            </a:pPr>
            <a:r>
              <a:rPr lang="en-US" sz="2000" dirty="0"/>
              <a:t>Federal requirements may be different than State or Local requirements</a:t>
            </a:r>
          </a:p>
          <a:p>
            <a:pPr marL="514350" indent="-514350">
              <a:buFont typeface="+mj-lt"/>
              <a:buAutoNum type="alphaUcPeriod"/>
            </a:pPr>
            <a:r>
              <a:rPr lang="en-US" sz="2400" dirty="0"/>
              <a:t>Assign </a:t>
            </a:r>
            <a:r>
              <a:rPr lang="en-US" sz="2400" b="1" dirty="0"/>
              <a:t>unique project identifiers </a:t>
            </a:r>
            <a:r>
              <a:rPr lang="en-US" sz="2400" dirty="0"/>
              <a:t>for each project </a:t>
            </a:r>
          </a:p>
          <a:p>
            <a:pPr marL="971550" lvl="1" indent="-514350">
              <a:buFont typeface="+mj-lt"/>
              <a:buAutoNum type="arabicParenR"/>
            </a:pPr>
            <a:r>
              <a:rPr lang="en-US" sz="2000" dirty="0"/>
              <a:t>Project Number, Control Number, Agreement Number, Work Order Number, etc. </a:t>
            </a:r>
          </a:p>
          <a:p>
            <a:pPr marL="971550" lvl="1" indent="-514350">
              <a:buFont typeface="+mj-lt"/>
              <a:buAutoNum type="arabicParenR"/>
            </a:pPr>
            <a:r>
              <a:rPr lang="en-US" sz="2000" dirty="0"/>
              <a:t>Label or include unique project identifiers on all project-related documents including financial transactions (invoices, etc.).  Require contractors and consultants to do the same.  </a:t>
            </a:r>
          </a:p>
          <a:p>
            <a:pPr marL="971550" lvl="1" indent="-514350">
              <a:buFont typeface="+mj-lt"/>
              <a:buAutoNum type="arabicParenR"/>
            </a:pPr>
            <a:r>
              <a:rPr lang="en-US" sz="2000" dirty="0"/>
              <a:t>Prevents confusion or re-use on other projects</a:t>
            </a:r>
          </a:p>
          <a:p>
            <a:pPr marL="971550" lvl="1" indent="-514350">
              <a:buFont typeface="+mj-lt"/>
              <a:buAutoNum type="arabicParenR"/>
            </a:pPr>
            <a:endParaRPr lang="en-US" dirty="0"/>
          </a:p>
        </p:txBody>
      </p:sp>
      <p:sp>
        <p:nvSpPr>
          <p:cNvPr id="6" name="TextBox 5"/>
          <p:cNvSpPr txBox="1"/>
          <p:nvPr/>
        </p:nvSpPr>
        <p:spPr>
          <a:xfrm>
            <a:off x="8190146" y="2328570"/>
            <a:ext cx="750324" cy="769441"/>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4400" b="0" i="0" u="none" strike="noStrike" kern="1200" cap="none" spc="0" normalizeH="0" baseline="0" noProof="0" dirty="0">
                <a:ln>
                  <a:noFill/>
                </a:ln>
                <a:solidFill>
                  <a:srgbClr val="C00000"/>
                </a:solidFill>
                <a:effectLst/>
                <a:uLnTx/>
                <a:uFillTx/>
                <a:latin typeface="Calibri" charset="0"/>
                <a:ea typeface="ＭＳ Ｐゴシック" charset="0"/>
                <a:sym typeface="Webdings" panose="05030102010509060703" pitchFamily="18" charset="2"/>
              </a:rPr>
              <a:t></a:t>
            </a:r>
            <a:endParaRPr kumimoji="0" lang="en-US" sz="4400" b="0" i="0" u="none" strike="noStrike" kern="1200" cap="none" spc="0" normalizeH="0" baseline="0" noProof="0" dirty="0">
              <a:ln>
                <a:noFill/>
              </a:ln>
              <a:solidFill>
                <a:srgbClr val="C00000"/>
              </a:solidFill>
              <a:effectLst/>
              <a:uLnTx/>
              <a:uFillTx/>
              <a:latin typeface="Calibri" charset="0"/>
              <a:ea typeface="ＭＳ Ｐゴシック" charset="0"/>
            </a:endParaRPr>
          </a:p>
        </p:txBody>
      </p:sp>
      <p:sp>
        <p:nvSpPr>
          <p:cNvPr id="7" name="TextBox 6"/>
          <p:cNvSpPr txBox="1"/>
          <p:nvPr/>
        </p:nvSpPr>
        <p:spPr>
          <a:xfrm rot="16200000">
            <a:off x="7966358" y="4263160"/>
            <a:ext cx="1299898" cy="461665"/>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Calibri" charset="0"/>
                <a:ea typeface="ＭＳ Ｐゴシック" charset="0"/>
              </a:rPr>
              <a:t>58-1234</a:t>
            </a:r>
          </a:p>
        </p:txBody>
      </p:sp>
      <p:sp>
        <p:nvSpPr>
          <p:cNvPr id="13" name="Slide Number Placeholder 10">
            <a:extLst>
              <a:ext uri="{FF2B5EF4-FFF2-40B4-BE49-F238E27FC236}">
                <a16:creationId xmlns:a16="http://schemas.microsoft.com/office/drawing/2014/main" id="{C1856620-F7F3-46F2-9FF6-8E76497DC648}"/>
              </a:ext>
            </a:extLst>
          </p:cNvPr>
          <p:cNvSpPr txBox="1">
            <a:spLocks/>
          </p:cNvSpPr>
          <p:nvPr/>
        </p:nvSpPr>
        <p:spPr>
          <a:xfrm>
            <a:off x="8143875" y="6429375"/>
            <a:ext cx="1000125" cy="476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latin typeface="Calibri"/>
              </a:rPr>
              <a:t>Slide </a:t>
            </a:r>
            <a:fld id="{8B38DBA3-52F9-4AF4-A6A4-FA4D7DB2F99C}" type="slidenum">
              <a:rPr lang="en-US" smtClean="0">
                <a:solidFill>
                  <a:schemeClr val="bg1"/>
                </a:solidFill>
                <a:latin typeface="Calibri"/>
              </a:rPr>
              <a:pPr/>
              <a:t>25</a:t>
            </a:fld>
            <a:endParaRPr lang="en-US" dirty="0">
              <a:solidFill>
                <a:schemeClr val="bg1"/>
              </a:solidFill>
              <a:latin typeface="Calibri"/>
            </a:endParaRPr>
          </a:p>
        </p:txBody>
      </p:sp>
    </p:spTree>
    <p:custDataLst>
      <p:tags r:id="rId1"/>
    </p:custDataLst>
    <p:extLst>
      <p:ext uri="{BB962C8B-B14F-4D97-AF65-F5344CB8AC3E}">
        <p14:creationId xmlns:p14="http://schemas.microsoft.com/office/powerpoint/2010/main" val="8535192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00025"/>
            <a:ext cx="9081856" cy="1289050"/>
          </a:xfrm>
        </p:spPr>
        <p:txBody>
          <a:bodyPr>
            <a:normAutofit/>
          </a:bodyPr>
          <a:lstStyle/>
          <a:p>
            <a:pPr algn="ctr"/>
            <a:r>
              <a:rPr lang="en-US" sz="4000" b="1" dirty="0">
                <a:latin typeface="Arial Black" panose="020B0A04020102020204" pitchFamily="34" charset="0"/>
              </a:rPr>
              <a:t>Chapter 39</a:t>
            </a:r>
            <a:endParaRPr lang="en-US" sz="4000" dirty="0"/>
          </a:p>
        </p:txBody>
      </p:sp>
      <p:sp>
        <p:nvSpPr>
          <p:cNvPr id="3" name="Content Placeholder 2"/>
          <p:cNvSpPr>
            <a:spLocks noGrp="1"/>
          </p:cNvSpPr>
          <p:nvPr>
            <p:ph idx="4294967295"/>
          </p:nvPr>
        </p:nvSpPr>
        <p:spPr>
          <a:xfrm>
            <a:off x="1627188" y="1828800"/>
            <a:ext cx="7516812" cy="4429125"/>
          </a:xfrm>
        </p:spPr>
        <p:txBody>
          <a:bodyPr>
            <a:noAutofit/>
          </a:bodyPr>
          <a:lstStyle/>
          <a:p>
            <a:pPr marL="0" indent="0">
              <a:spcAft>
                <a:spcPts val="1200"/>
              </a:spcAft>
              <a:buNone/>
            </a:pPr>
            <a:r>
              <a:rPr lang="en-US" sz="3600" dirty="0">
                <a:solidFill>
                  <a:schemeClr val="bg1">
                    <a:lumMod val="75000"/>
                  </a:schemeClr>
                </a:solidFill>
                <a:latin typeface="Arial" panose="020B0604020202020204" pitchFamily="34" charset="0"/>
                <a:cs typeface="Arial" panose="020B0604020202020204" pitchFamily="34" charset="0"/>
              </a:rPr>
              <a:t>Key articles in Chapter 39:</a:t>
            </a:r>
          </a:p>
          <a:p>
            <a:pPr>
              <a:spcAft>
                <a:spcPts val="1200"/>
              </a:spcAft>
              <a:buFont typeface="Wingdings" panose="05000000000000000000" pitchFamily="2" charset="2"/>
              <a:buChar char="Ø"/>
            </a:pPr>
            <a:r>
              <a:rPr lang="en-US" sz="3600" dirty="0">
                <a:solidFill>
                  <a:schemeClr val="bg1">
                    <a:lumMod val="75000"/>
                  </a:schemeClr>
                </a:solidFill>
                <a:latin typeface="Arial" panose="020B0604020202020204" pitchFamily="34" charset="0"/>
                <a:cs typeface="Arial" panose="020B0604020202020204" pitchFamily="34" charset="0"/>
              </a:rPr>
              <a:t>21 – Functional Classification</a:t>
            </a:r>
          </a:p>
          <a:p>
            <a:pPr>
              <a:spcAft>
                <a:spcPts val="1200"/>
              </a:spcAft>
              <a:buFont typeface="Wingdings" panose="05000000000000000000" pitchFamily="2" charset="2"/>
              <a:buChar char="Ø"/>
            </a:pPr>
            <a:r>
              <a:rPr lang="en-US" sz="3600" dirty="0">
                <a:latin typeface="Arial" panose="020B0604020202020204" pitchFamily="34" charset="0"/>
                <a:cs typeface="Arial" panose="020B0604020202020204" pitchFamily="34" charset="0"/>
              </a:rPr>
              <a:t>23 – County Highway and City Street Superintendents Act</a:t>
            </a:r>
          </a:p>
          <a:p>
            <a:pPr>
              <a:spcAft>
                <a:spcPts val="1200"/>
              </a:spcAft>
              <a:buFont typeface="Wingdings" panose="05000000000000000000" pitchFamily="2" charset="2"/>
              <a:buChar char="Ø"/>
            </a:pPr>
            <a:r>
              <a:rPr lang="en-US" sz="3600" dirty="0">
                <a:solidFill>
                  <a:schemeClr val="bg1">
                    <a:lumMod val="85000"/>
                  </a:schemeClr>
                </a:solidFill>
                <a:latin typeface="Arial" panose="020B0604020202020204" pitchFamily="34" charset="0"/>
                <a:cs typeface="Arial" panose="020B0604020202020204" pitchFamily="34" charset="0"/>
              </a:rPr>
              <a:t>25 – Funding Distribution to Political Subdivisions </a:t>
            </a:r>
          </a:p>
        </p:txBody>
      </p:sp>
      <p:sp>
        <p:nvSpPr>
          <p:cNvPr id="4" name="TextBox 3"/>
          <p:cNvSpPr txBox="1"/>
          <p:nvPr/>
        </p:nvSpPr>
        <p:spPr>
          <a:xfrm>
            <a:off x="0" y="0"/>
            <a:ext cx="677108" cy="6858000"/>
          </a:xfrm>
          <a:prstGeom prst="rect">
            <a:avLst/>
          </a:prstGeom>
          <a:solidFill>
            <a:srgbClr val="FFFF00"/>
          </a:solidFill>
        </p:spPr>
        <p:txBody>
          <a:bodyPr vert="vert270" wrap="square" lIns="0" tIns="0" rIns="0" bIns="0" rtlCol="0" anchor="ctr" anchorCtr="1">
            <a:spAutoFit/>
          </a:bodyPr>
          <a:lstStyle/>
          <a:p>
            <a:pPr algn="ctr"/>
            <a:r>
              <a:rPr lang="en-US" sz="4400" dirty="0">
                <a:solidFill>
                  <a:prstClr val="black"/>
                </a:solidFill>
                <a:latin typeface="Calibri"/>
              </a:rPr>
              <a:t>State Law</a:t>
            </a:r>
          </a:p>
        </p:txBody>
      </p:sp>
      <p:pic>
        <p:nvPicPr>
          <p:cNvPr id="5" name="Picture 4"/>
          <p:cNvPicPr>
            <a:picLocks noChangeAspect="1"/>
          </p:cNvPicPr>
          <p:nvPr/>
        </p:nvPicPr>
        <p:blipFill>
          <a:blip r:embed="rId3"/>
          <a:stretch>
            <a:fillRect/>
          </a:stretch>
        </p:blipFill>
        <p:spPr>
          <a:xfrm>
            <a:off x="7536546" y="0"/>
            <a:ext cx="1607454" cy="1489476"/>
          </a:xfrm>
          <a:prstGeom prst="rect">
            <a:avLst/>
          </a:prstGeom>
        </p:spPr>
      </p:pic>
      <p:pic>
        <p:nvPicPr>
          <p:cNvPr id="6" name="Picture 5"/>
          <p:cNvPicPr>
            <a:picLocks noChangeAspect="1"/>
          </p:cNvPicPr>
          <p:nvPr/>
        </p:nvPicPr>
        <p:blipFill>
          <a:blip r:embed="rId4"/>
          <a:stretch>
            <a:fillRect/>
          </a:stretch>
        </p:blipFill>
        <p:spPr>
          <a:xfrm>
            <a:off x="0" y="-20887"/>
            <a:ext cx="1574586" cy="1531249"/>
          </a:xfrm>
          <a:prstGeom prst="rect">
            <a:avLst/>
          </a:prstGeom>
        </p:spPr>
      </p:pic>
      <p:sp>
        <p:nvSpPr>
          <p:cNvPr id="10" name="Slide Number Placeholder 10">
            <a:extLst>
              <a:ext uri="{FF2B5EF4-FFF2-40B4-BE49-F238E27FC236}">
                <a16:creationId xmlns:a16="http://schemas.microsoft.com/office/drawing/2014/main" id="{ABCCEC25-C77A-4604-B2CC-BAE49CF29E9D}"/>
              </a:ext>
            </a:extLst>
          </p:cNvPr>
          <p:cNvSpPr txBox="1">
            <a:spLocks/>
          </p:cNvSpPr>
          <p:nvPr/>
        </p:nvSpPr>
        <p:spPr>
          <a:xfrm>
            <a:off x="8143875" y="6429375"/>
            <a:ext cx="1000125" cy="476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bg1"/>
                </a:solidFill>
                <a:latin typeface="Calibri"/>
              </a:rPr>
              <a:t>Slide </a:t>
            </a:r>
            <a:fld id="{8B38DBA3-52F9-4AF4-A6A4-FA4D7DB2F99C}" type="slidenum">
              <a:rPr lang="en-US" smtClean="0">
                <a:solidFill>
                  <a:schemeClr val="bg1"/>
                </a:solidFill>
                <a:latin typeface="Calibri"/>
              </a:rPr>
              <a:pPr/>
              <a:t>26</a:t>
            </a:fld>
            <a:endParaRPr lang="en-US" dirty="0">
              <a:solidFill>
                <a:schemeClr val="bg1"/>
              </a:solidFill>
              <a:latin typeface="Calibri"/>
            </a:endParaRPr>
          </a:p>
        </p:txBody>
      </p:sp>
    </p:spTree>
    <p:extLst>
      <p:ext uri="{BB962C8B-B14F-4D97-AF65-F5344CB8AC3E}">
        <p14:creationId xmlns:p14="http://schemas.microsoft.com/office/powerpoint/2010/main" val="7247253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74586" y="0"/>
            <a:ext cx="5961960" cy="2638425"/>
          </a:xfrm>
        </p:spPr>
        <p:txBody>
          <a:bodyPr>
            <a:normAutofit/>
          </a:bodyPr>
          <a:lstStyle/>
          <a:p>
            <a:pPr algn="ctr"/>
            <a:r>
              <a:rPr lang="en-US" sz="4000" b="1" dirty="0">
                <a:latin typeface="Arial Black" panose="020B0A04020102020204" pitchFamily="34" charset="0"/>
                <a:cs typeface="Arial" panose="020B0604020202020204" pitchFamily="34" charset="0"/>
              </a:rPr>
              <a:t>County Highway and City Street Superintendent Act</a:t>
            </a:r>
            <a:br>
              <a:rPr lang="en-US" sz="4000" b="1" dirty="0">
                <a:latin typeface="Arial Black" panose="020B0A04020102020204" pitchFamily="34" charset="0"/>
                <a:cs typeface="Arial" panose="020B0604020202020204" pitchFamily="34" charset="0"/>
              </a:rPr>
            </a:br>
            <a:r>
              <a:rPr lang="en-US" sz="3600" b="1" dirty="0">
                <a:latin typeface="Arial Black" panose="020B0A04020102020204" pitchFamily="34" charset="0"/>
                <a:cs typeface="Arial" panose="020B0604020202020204" pitchFamily="34" charset="0"/>
              </a:rPr>
              <a:t>§</a:t>
            </a:r>
            <a:r>
              <a:rPr lang="en-US" sz="2800" b="1" dirty="0">
                <a:latin typeface="Arial Black" panose="020B0A04020102020204" pitchFamily="34" charset="0"/>
                <a:cs typeface="Arial" panose="020B0604020202020204" pitchFamily="34" charset="0"/>
              </a:rPr>
              <a:t>39-2301 to §39-2311</a:t>
            </a:r>
            <a:endParaRPr lang="en-US" sz="4000" dirty="0">
              <a:latin typeface="Arial Black" panose="020B0A04020102020204" pitchFamily="34" charset="0"/>
            </a:endParaRPr>
          </a:p>
        </p:txBody>
      </p:sp>
      <p:sp>
        <p:nvSpPr>
          <p:cNvPr id="3" name="Content Placeholder 2"/>
          <p:cNvSpPr>
            <a:spLocks noGrp="1"/>
          </p:cNvSpPr>
          <p:nvPr>
            <p:ph idx="4294967295"/>
          </p:nvPr>
        </p:nvSpPr>
        <p:spPr>
          <a:xfrm>
            <a:off x="914400" y="2638425"/>
            <a:ext cx="8229600" cy="4067175"/>
          </a:xfrm>
        </p:spPr>
        <p:txBody>
          <a:bodyPr>
            <a:normAutofit/>
          </a:bodyPr>
          <a:lstStyle/>
          <a:p>
            <a:pPr marL="0" indent="0">
              <a:spcBef>
                <a:spcPts val="600"/>
              </a:spcBef>
              <a:spcAft>
                <a:spcPts val="1200"/>
              </a:spcAft>
              <a:buNone/>
            </a:pPr>
            <a:r>
              <a:rPr lang="en-US" b="1" dirty="0">
                <a:latin typeface="Arial" panose="020B0604020202020204" pitchFamily="34" charset="0"/>
                <a:cs typeface="Arial" panose="020B0604020202020204" pitchFamily="34" charset="0"/>
              </a:rPr>
              <a:t>Purposes:</a:t>
            </a:r>
          </a:p>
          <a:p>
            <a:pPr marL="1028700" lvl="1" indent="-571500">
              <a:spcBef>
                <a:spcPts val="600"/>
              </a:spcBef>
              <a:spcAft>
                <a:spcPts val="1200"/>
              </a:spcAft>
              <a:buFont typeface="+mj-lt"/>
              <a:buAutoNum type="romanLcPeriod"/>
            </a:pPr>
            <a:r>
              <a:rPr lang="en-US" sz="3200" dirty="0">
                <a:latin typeface="Arial" panose="020B0604020202020204" pitchFamily="34" charset="0"/>
                <a:cs typeface="Arial" panose="020B0604020202020204" pitchFamily="34" charset="0"/>
              </a:rPr>
              <a:t>To Safeguard life, health, property</a:t>
            </a:r>
          </a:p>
          <a:p>
            <a:pPr marL="1028700" lvl="1" indent="-571500">
              <a:spcBef>
                <a:spcPts val="600"/>
              </a:spcBef>
              <a:spcAft>
                <a:spcPts val="1200"/>
              </a:spcAft>
              <a:buFont typeface="+mj-lt"/>
              <a:buAutoNum type="romanLcPeriod"/>
            </a:pPr>
            <a:r>
              <a:rPr lang="en-US" sz="3200" dirty="0">
                <a:latin typeface="Arial" panose="020B0604020202020204" pitchFamily="34" charset="0"/>
                <a:cs typeface="Arial" panose="020B0604020202020204" pitchFamily="34" charset="0"/>
              </a:rPr>
              <a:t>To further Professional Management of road &amp; street programs</a:t>
            </a:r>
          </a:p>
          <a:p>
            <a:pPr marL="1028700" lvl="1" indent="-571500">
              <a:spcBef>
                <a:spcPts val="600"/>
              </a:spcBef>
              <a:spcAft>
                <a:spcPts val="1200"/>
              </a:spcAft>
              <a:buFont typeface="+mj-lt"/>
              <a:buAutoNum type="romanLcPeriod"/>
            </a:pPr>
            <a:r>
              <a:rPr lang="en-US" sz="3200" dirty="0">
                <a:latin typeface="Arial" panose="020B0604020202020204" pitchFamily="34" charset="0"/>
                <a:cs typeface="Arial" panose="020B0604020202020204" pitchFamily="34" charset="0"/>
              </a:rPr>
              <a:t>Create the Board of Examiners (BEX)</a:t>
            </a:r>
          </a:p>
          <a:p>
            <a:pPr marL="1028700" lvl="1" indent="-571500">
              <a:spcBef>
                <a:spcPts val="600"/>
              </a:spcBef>
              <a:spcAft>
                <a:spcPts val="1200"/>
              </a:spcAft>
              <a:buFont typeface="+mj-lt"/>
              <a:buAutoNum type="romanLcPeriod"/>
            </a:pPr>
            <a:r>
              <a:rPr lang="en-US" sz="3200" dirty="0">
                <a:latin typeface="Arial" panose="020B0604020202020204" pitchFamily="34" charset="0"/>
                <a:cs typeface="Arial" panose="020B0604020202020204" pitchFamily="34" charset="0"/>
              </a:rPr>
              <a:t>Provide for Licenses</a:t>
            </a:r>
          </a:p>
        </p:txBody>
      </p:sp>
      <p:sp>
        <p:nvSpPr>
          <p:cNvPr id="4" name="TextBox 3"/>
          <p:cNvSpPr txBox="1"/>
          <p:nvPr/>
        </p:nvSpPr>
        <p:spPr>
          <a:xfrm>
            <a:off x="0" y="0"/>
            <a:ext cx="677108" cy="6858000"/>
          </a:xfrm>
          <a:prstGeom prst="rect">
            <a:avLst/>
          </a:prstGeom>
          <a:solidFill>
            <a:srgbClr val="FFFF00"/>
          </a:solidFill>
        </p:spPr>
        <p:txBody>
          <a:bodyPr vert="vert270" wrap="square" lIns="0" tIns="0" rIns="0" bIns="0" rtlCol="0" anchor="ctr" anchorCtr="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libri"/>
                <a:ea typeface="+mn-ea"/>
                <a:cs typeface="+mn-cs"/>
              </a:rPr>
              <a:t>State Law</a:t>
            </a:r>
          </a:p>
        </p:txBody>
      </p:sp>
      <p:pic>
        <p:nvPicPr>
          <p:cNvPr id="5" name="Picture 4"/>
          <p:cNvPicPr>
            <a:picLocks noChangeAspect="1"/>
          </p:cNvPicPr>
          <p:nvPr/>
        </p:nvPicPr>
        <p:blipFill>
          <a:blip r:embed="rId3"/>
          <a:stretch>
            <a:fillRect/>
          </a:stretch>
        </p:blipFill>
        <p:spPr>
          <a:xfrm>
            <a:off x="7536546" y="0"/>
            <a:ext cx="1607454" cy="1489476"/>
          </a:xfrm>
          <a:prstGeom prst="rect">
            <a:avLst/>
          </a:prstGeom>
        </p:spPr>
      </p:pic>
      <p:pic>
        <p:nvPicPr>
          <p:cNvPr id="6" name="Picture 5"/>
          <p:cNvPicPr>
            <a:picLocks noChangeAspect="1"/>
          </p:cNvPicPr>
          <p:nvPr/>
        </p:nvPicPr>
        <p:blipFill>
          <a:blip r:embed="rId4"/>
          <a:stretch>
            <a:fillRect/>
          </a:stretch>
        </p:blipFill>
        <p:spPr>
          <a:xfrm>
            <a:off x="0" y="-20887"/>
            <a:ext cx="1574586" cy="1531249"/>
          </a:xfrm>
          <a:prstGeom prst="rect">
            <a:avLst/>
          </a:prstGeom>
        </p:spPr>
      </p:pic>
      <p:sp>
        <p:nvSpPr>
          <p:cNvPr id="11" name="Slide Number Placeholder 10">
            <a:extLst>
              <a:ext uri="{FF2B5EF4-FFF2-40B4-BE49-F238E27FC236}">
                <a16:creationId xmlns:a16="http://schemas.microsoft.com/office/drawing/2014/main" id="{16431732-CA8C-4E0A-A9D7-379A79C18A11}"/>
              </a:ext>
            </a:extLst>
          </p:cNvPr>
          <p:cNvSpPr txBox="1">
            <a:spLocks/>
          </p:cNvSpPr>
          <p:nvPr/>
        </p:nvSpPr>
        <p:spPr>
          <a:xfrm>
            <a:off x="8143875" y="6429375"/>
            <a:ext cx="1000125" cy="476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latin typeface="Calibri"/>
              </a:rPr>
              <a:t>Slide </a:t>
            </a:r>
            <a:fld id="{8B38DBA3-52F9-4AF4-A6A4-FA4D7DB2F99C}" type="slidenum">
              <a:rPr lang="en-US" smtClean="0">
                <a:solidFill>
                  <a:schemeClr val="bg1"/>
                </a:solidFill>
                <a:latin typeface="Calibri"/>
              </a:rPr>
              <a:pPr/>
              <a:t>27</a:t>
            </a:fld>
            <a:endParaRPr lang="en-US" dirty="0">
              <a:solidFill>
                <a:schemeClr val="bg1"/>
              </a:solidFill>
              <a:latin typeface="Calibri"/>
            </a:endParaRPr>
          </a:p>
        </p:txBody>
      </p:sp>
    </p:spTree>
    <p:extLst>
      <p:ext uri="{BB962C8B-B14F-4D97-AF65-F5344CB8AC3E}">
        <p14:creationId xmlns:p14="http://schemas.microsoft.com/office/powerpoint/2010/main" val="371145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85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1100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1300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1700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2200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0"/>
            <a:ext cx="677108" cy="6858000"/>
          </a:xfrm>
          <a:prstGeom prst="rect">
            <a:avLst/>
          </a:prstGeom>
          <a:solidFill>
            <a:srgbClr val="FFFF00"/>
          </a:solidFill>
        </p:spPr>
        <p:txBody>
          <a:bodyPr vert="vert270" wrap="square" lIns="0" tIns="0" rIns="0" bIns="0" rtlCol="0" anchor="ctr" anchorCtr="1">
            <a:spAutoFit/>
          </a:bodyPr>
          <a:lstStyle/>
          <a:p>
            <a:pPr algn="ctr" defTabSz="457200"/>
            <a:r>
              <a:rPr lang="en-US" sz="4400" dirty="0">
                <a:solidFill>
                  <a:prstClr val="black"/>
                </a:solidFill>
                <a:latin typeface="Calibri"/>
              </a:rPr>
              <a:t>State Law</a:t>
            </a:r>
          </a:p>
        </p:txBody>
      </p:sp>
      <p:sp>
        <p:nvSpPr>
          <p:cNvPr id="2" name="Title 1"/>
          <p:cNvSpPr>
            <a:spLocks noGrp="1"/>
          </p:cNvSpPr>
          <p:nvPr>
            <p:ph type="title" idx="4294967295"/>
          </p:nvPr>
        </p:nvSpPr>
        <p:spPr>
          <a:xfrm>
            <a:off x="1574586" y="149225"/>
            <a:ext cx="5961960" cy="1233488"/>
          </a:xfrm>
        </p:spPr>
        <p:txBody>
          <a:bodyPr>
            <a:normAutofit/>
          </a:bodyPr>
          <a:lstStyle/>
          <a:p>
            <a:pPr algn="ctr"/>
            <a:r>
              <a:rPr lang="en-US" sz="3200" dirty="0">
                <a:latin typeface="Arial Black" panose="020B0A04020102020204" pitchFamily="34" charset="0"/>
              </a:rPr>
              <a:t>BEX </a:t>
            </a:r>
            <a:br>
              <a:rPr lang="en-US" sz="3200" dirty="0">
                <a:latin typeface="Arial Black" panose="020B0A04020102020204" pitchFamily="34" charset="0"/>
              </a:rPr>
            </a:br>
            <a:r>
              <a:rPr lang="en-US" sz="3200" dirty="0">
                <a:latin typeface="Arial Black" panose="020B0A04020102020204" pitchFamily="34" charset="0"/>
              </a:rPr>
              <a:t>RESPONSIBILITIES</a:t>
            </a:r>
          </a:p>
        </p:txBody>
      </p:sp>
      <p:sp>
        <p:nvSpPr>
          <p:cNvPr id="3" name="Content Placeholder 2"/>
          <p:cNvSpPr>
            <a:spLocks noGrp="1"/>
          </p:cNvSpPr>
          <p:nvPr>
            <p:ph idx="4294967295"/>
          </p:nvPr>
        </p:nvSpPr>
        <p:spPr>
          <a:xfrm>
            <a:off x="1402779" y="1558958"/>
            <a:ext cx="7505700" cy="4765675"/>
          </a:xfrm>
        </p:spPr>
        <p:txBody>
          <a:bodyPr>
            <a:normAutofit/>
          </a:bodyPr>
          <a:lstStyle/>
          <a:p>
            <a:pPr marL="457200" indent="-457200">
              <a:lnSpc>
                <a:spcPct val="100000"/>
              </a:lnSpc>
              <a:spcAft>
                <a:spcPts val="600"/>
              </a:spcAft>
              <a:buFont typeface="+mj-lt"/>
              <a:buAutoNum type="alphaLcParenR"/>
            </a:pPr>
            <a:r>
              <a:rPr lang="en-US" sz="2400" dirty="0">
                <a:latin typeface="Arial" panose="020B0604020202020204" pitchFamily="34" charset="0"/>
                <a:cs typeface="Arial" panose="020B0604020202020204" pitchFamily="34" charset="0"/>
              </a:rPr>
              <a:t>Receive Superintendent </a:t>
            </a:r>
            <a:r>
              <a:rPr lang="en-US" sz="2400" b="1" dirty="0">
                <a:latin typeface="Arial" panose="020B0604020202020204" pitchFamily="34" charset="0"/>
                <a:cs typeface="Arial" panose="020B0604020202020204" pitchFamily="34" charset="0"/>
              </a:rPr>
              <a:t>license applications</a:t>
            </a:r>
            <a:r>
              <a:rPr lang="en-US" sz="2400" dirty="0">
                <a:latin typeface="Arial" panose="020B0604020202020204" pitchFamily="34" charset="0"/>
                <a:cs typeface="Arial" panose="020B0604020202020204" pitchFamily="34" charset="0"/>
              </a:rPr>
              <a:t> (§39-2306) </a:t>
            </a:r>
          </a:p>
          <a:p>
            <a:pPr marL="457200" indent="-457200">
              <a:lnSpc>
                <a:spcPct val="100000"/>
              </a:lnSpc>
              <a:spcAft>
                <a:spcPts val="600"/>
              </a:spcAft>
              <a:buFont typeface="+mj-lt"/>
              <a:buAutoNum type="alphaLcParenR"/>
            </a:pPr>
            <a:r>
              <a:rPr lang="en-US" sz="2400" dirty="0">
                <a:latin typeface="Arial" panose="020B0604020202020204" pitchFamily="34" charset="0"/>
                <a:cs typeface="Arial" panose="020B0604020202020204" pitchFamily="34" charset="0"/>
              </a:rPr>
              <a:t>Conduct </a:t>
            </a:r>
            <a:r>
              <a:rPr lang="en-US" sz="2400" b="1" dirty="0">
                <a:latin typeface="Arial" panose="020B0604020202020204" pitchFamily="34" charset="0"/>
                <a:cs typeface="Arial" panose="020B0604020202020204" pitchFamily="34" charset="0"/>
              </a:rPr>
              <a:t>examinations</a:t>
            </a:r>
            <a:r>
              <a:rPr lang="en-US" sz="2400" dirty="0">
                <a:latin typeface="Arial" panose="020B0604020202020204" pitchFamily="34" charset="0"/>
                <a:cs typeface="Arial" panose="020B0604020202020204" pitchFamily="34" charset="0"/>
              </a:rPr>
              <a:t> of applicants (§39-2307)</a:t>
            </a:r>
          </a:p>
          <a:p>
            <a:pPr marL="457200" indent="-457200">
              <a:lnSpc>
                <a:spcPct val="100000"/>
              </a:lnSpc>
              <a:spcAft>
                <a:spcPts val="600"/>
              </a:spcAft>
              <a:buFont typeface="+mj-lt"/>
              <a:buAutoNum type="alphaLcParenR"/>
            </a:pPr>
            <a:r>
              <a:rPr lang="en-US" sz="2400" b="1" dirty="0">
                <a:latin typeface="Arial" panose="020B0604020202020204" pitchFamily="34" charset="0"/>
                <a:cs typeface="Arial" panose="020B0604020202020204" pitchFamily="34" charset="0"/>
              </a:rPr>
              <a:t>Renew licenses </a:t>
            </a:r>
            <a:r>
              <a:rPr lang="en-US" sz="2400" dirty="0">
                <a:latin typeface="Arial" panose="020B0604020202020204" pitchFamily="34" charset="0"/>
                <a:cs typeface="Arial" panose="020B0604020202020204" pitchFamily="34" charset="0"/>
              </a:rPr>
              <a:t>annually (§39-2308)</a:t>
            </a:r>
          </a:p>
          <a:p>
            <a:pPr marL="457200" indent="-457200">
              <a:lnSpc>
                <a:spcPct val="100000"/>
              </a:lnSpc>
              <a:spcAft>
                <a:spcPts val="600"/>
              </a:spcAft>
              <a:buFont typeface="+mj-lt"/>
              <a:buAutoNum type="alphaLcParenR"/>
            </a:pPr>
            <a:r>
              <a:rPr lang="en-US" sz="2400" dirty="0">
                <a:latin typeface="Arial" panose="020B0604020202020204" pitchFamily="34" charset="0"/>
                <a:cs typeface="Arial" panose="020B0604020202020204" pitchFamily="34" charset="0"/>
              </a:rPr>
              <a:t>Approve activities for </a:t>
            </a:r>
            <a:r>
              <a:rPr lang="en-US" sz="2400" b="1" dirty="0">
                <a:latin typeface="Arial" panose="020B0604020202020204" pitchFamily="34" charset="0"/>
                <a:cs typeface="Arial" panose="020B0604020202020204" pitchFamily="34" charset="0"/>
              </a:rPr>
              <a:t>professional development </a:t>
            </a:r>
            <a:r>
              <a:rPr lang="en-US" sz="2400" dirty="0">
                <a:latin typeface="Arial" panose="020B0604020202020204" pitchFamily="34" charset="0"/>
                <a:cs typeface="Arial" panose="020B0604020202020204" pitchFamily="34" charset="0"/>
              </a:rPr>
              <a:t>hours (§39-2308.02)</a:t>
            </a:r>
          </a:p>
          <a:p>
            <a:pPr marL="457200" indent="-457200">
              <a:lnSpc>
                <a:spcPct val="100000"/>
              </a:lnSpc>
              <a:spcAft>
                <a:spcPts val="600"/>
              </a:spcAft>
              <a:buFont typeface="+mj-lt"/>
              <a:buAutoNum type="alphaLcParenR"/>
            </a:pPr>
            <a:r>
              <a:rPr lang="en-US" sz="2400" b="1" dirty="0">
                <a:latin typeface="Arial" panose="020B0604020202020204" pitchFamily="34" charset="0"/>
                <a:cs typeface="Arial" panose="020B0604020202020204" pitchFamily="34" charset="0"/>
              </a:rPr>
              <a:t>Suspend or revoke licenses </a:t>
            </a:r>
            <a:r>
              <a:rPr lang="en-US" sz="2400" dirty="0">
                <a:latin typeface="Arial" panose="020B0604020202020204" pitchFamily="34" charset="0"/>
                <a:cs typeface="Arial" panose="020B0604020202020204" pitchFamily="34" charset="0"/>
              </a:rPr>
              <a:t>(§39-2309)</a:t>
            </a:r>
          </a:p>
          <a:p>
            <a:pPr marL="457200" indent="-457200">
              <a:lnSpc>
                <a:spcPct val="100000"/>
              </a:lnSpc>
              <a:spcAft>
                <a:spcPts val="600"/>
              </a:spcAft>
              <a:buFont typeface="+mj-lt"/>
              <a:buAutoNum type="alphaLcParenR"/>
            </a:pPr>
            <a:r>
              <a:rPr lang="en-US" sz="2400" b="1" dirty="0">
                <a:latin typeface="Arial" panose="020B0604020202020204" pitchFamily="34" charset="0"/>
                <a:cs typeface="Arial" panose="020B0604020202020204" pitchFamily="34" charset="0"/>
              </a:rPr>
              <a:t>Adopt rules and regulations </a:t>
            </a:r>
            <a:r>
              <a:rPr lang="en-US" sz="2400" dirty="0">
                <a:latin typeface="Arial" panose="020B0604020202020204" pitchFamily="34" charset="0"/>
                <a:cs typeface="Arial" panose="020B0604020202020204" pitchFamily="34" charset="0"/>
              </a:rPr>
              <a:t>for administering the County Highway and City Street Superintendents Act (§39-2311)</a:t>
            </a:r>
          </a:p>
        </p:txBody>
      </p:sp>
      <p:pic>
        <p:nvPicPr>
          <p:cNvPr id="4" name="Picture 3"/>
          <p:cNvPicPr>
            <a:picLocks noChangeAspect="1"/>
          </p:cNvPicPr>
          <p:nvPr/>
        </p:nvPicPr>
        <p:blipFill>
          <a:blip r:embed="rId3"/>
          <a:stretch>
            <a:fillRect/>
          </a:stretch>
        </p:blipFill>
        <p:spPr>
          <a:xfrm>
            <a:off x="7536546" y="0"/>
            <a:ext cx="1607454" cy="1489476"/>
          </a:xfrm>
          <a:prstGeom prst="rect">
            <a:avLst/>
          </a:prstGeom>
        </p:spPr>
      </p:pic>
      <p:pic>
        <p:nvPicPr>
          <p:cNvPr id="5" name="Picture 4"/>
          <p:cNvPicPr>
            <a:picLocks noChangeAspect="1"/>
          </p:cNvPicPr>
          <p:nvPr/>
        </p:nvPicPr>
        <p:blipFill>
          <a:blip r:embed="rId4"/>
          <a:stretch>
            <a:fillRect/>
          </a:stretch>
        </p:blipFill>
        <p:spPr>
          <a:xfrm>
            <a:off x="0" y="2"/>
            <a:ext cx="1574586" cy="1531249"/>
          </a:xfrm>
          <a:prstGeom prst="rect">
            <a:avLst/>
          </a:prstGeom>
        </p:spPr>
      </p:pic>
      <p:sp>
        <p:nvSpPr>
          <p:cNvPr id="11" name="Slide Number Placeholder 10">
            <a:extLst>
              <a:ext uri="{FF2B5EF4-FFF2-40B4-BE49-F238E27FC236}">
                <a16:creationId xmlns:a16="http://schemas.microsoft.com/office/drawing/2014/main" id="{C2AB4046-8726-4AFD-A9AF-B6ADD007408F}"/>
              </a:ext>
            </a:extLst>
          </p:cNvPr>
          <p:cNvSpPr txBox="1">
            <a:spLocks/>
          </p:cNvSpPr>
          <p:nvPr/>
        </p:nvSpPr>
        <p:spPr>
          <a:xfrm>
            <a:off x="8143875" y="6429375"/>
            <a:ext cx="1000125" cy="476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bg1"/>
                </a:solidFill>
                <a:latin typeface="Calibri"/>
              </a:rPr>
              <a:t>Slide </a:t>
            </a:r>
            <a:fld id="{8B38DBA3-52F9-4AF4-A6A4-FA4D7DB2F99C}" type="slidenum">
              <a:rPr lang="en-US" smtClean="0">
                <a:solidFill>
                  <a:schemeClr val="bg1"/>
                </a:solidFill>
                <a:latin typeface="Calibri"/>
              </a:rPr>
              <a:pPr/>
              <a:t>28</a:t>
            </a:fld>
            <a:endParaRPr lang="en-US" dirty="0">
              <a:solidFill>
                <a:schemeClr val="bg1"/>
              </a:solidFill>
              <a:latin typeface="Calibri"/>
            </a:endParaRPr>
          </a:p>
        </p:txBody>
      </p:sp>
    </p:spTree>
    <p:extLst>
      <p:ext uri="{BB962C8B-B14F-4D97-AF65-F5344CB8AC3E}">
        <p14:creationId xmlns:p14="http://schemas.microsoft.com/office/powerpoint/2010/main" val="1980060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64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900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1210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1440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1640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1900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74587" y="274638"/>
            <a:ext cx="5961960" cy="1143000"/>
          </a:xfrm>
        </p:spPr>
        <p:txBody>
          <a:bodyPr>
            <a:normAutofit/>
          </a:bodyPr>
          <a:lstStyle/>
          <a:p>
            <a:pPr algn="ctr"/>
            <a:r>
              <a:rPr lang="en-US" dirty="0">
                <a:latin typeface="Arial Black" panose="020B0A04020102020204" pitchFamily="34" charset="0"/>
              </a:rPr>
              <a:t>Superintending</a:t>
            </a:r>
            <a:br>
              <a:rPr lang="en-US" dirty="0">
                <a:latin typeface="Arial Black" panose="020B0A04020102020204" pitchFamily="34" charset="0"/>
              </a:rPr>
            </a:br>
            <a:r>
              <a:rPr lang="en-US" sz="4000" dirty="0">
                <a:latin typeface="Arial Black" panose="020B0A04020102020204" pitchFamily="34" charset="0"/>
              </a:rPr>
              <a:t>§39-2301.01</a:t>
            </a:r>
            <a:endParaRPr lang="en-US" dirty="0"/>
          </a:p>
        </p:txBody>
      </p:sp>
      <p:sp>
        <p:nvSpPr>
          <p:cNvPr id="3" name="Content Placeholder 2"/>
          <p:cNvSpPr>
            <a:spLocks noGrp="1"/>
          </p:cNvSpPr>
          <p:nvPr>
            <p:ph idx="4294967295"/>
          </p:nvPr>
        </p:nvSpPr>
        <p:spPr>
          <a:xfrm>
            <a:off x="677863" y="1489476"/>
            <a:ext cx="8466137" cy="4716463"/>
          </a:xfrm>
        </p:spPr>
        <p:txBody>
          <a:bodyPr>
            <a:normAutofit fontScale="85000" lnSpcReduction="10000"/>
          </a:bodyPr>
          <a:lstStyle/>
          <a:p>
            <a:pPr marL="1087437" indent="-742950">
              <a:lnSpc>
                <a:spcPct val="120000"/>
              </a:lnSpc>
              <a:spcBef>
                <a:spcPts val="600"/>
              </a:spcBef>
              <a:buFont typeface="+mj-lt"/>
              <a:buAutoNum type="alphaUcPeriod"/>
              <a:defRPr/>
            </a:pPr>
            <a:r>
              <a:rPr lang="en-US" sz="3800" dirty="0">
                <a:latin typeface="Arial" pitchFamily="34" charset="0"/>
                <a:cs typeface="Arial" pitchFamily="34" charset="0"/>
              </a:rPr>
              <a:t>Developing and annually updating long-range plans </a:t>
            </a:r>
          </a:p>
          <a:p>
            <a:pPr marL="1087437" indent="-742950">
              <a:lnSpc>
                <a:spcPct val="120000"/>
              </a:lnSpc>
              <a:spcBef>
                <a:spcPts val="600"/>
              </a:spcBef>
              <a:buFont typeface="+mj-lt"/>
              <a:buAutoNum type="alphaUcPeriod"/>
              <a:defRPr/>
            </a:pPr>
            <a:r>
              <a:rPr lang="en-US" sz="3800" dirty="0">
                <a:latin typeface="Arial" pitchFamily="34" charset="0"/>
                <a:cs typeface="Arial" pitchFamily="34" charset="0"/>
              </a:rPr>
              <a:t>Developing annual programs</a:t>
            </a:r>
          </a:p>
          <a:p>
            <a:pPr marL="1087437" indent="-742950">
              <a:lnSpc>
                <a:spcPct val="120000"/>
              </a:lnSpc>
              <a:spcBef>
                <a:spcPts val="600"/>
              </a:spcBef>
              <a:buFont typeface="+mj-lt"/>
              <a:buAutoNum type="alphaUcPeriod"/>
              <a:defRPr/>
            </a:pPr>
            <a:r>
              <a:rPr lang="en-US" sz="3800" dirty="0">
                <a:latin typeface="Arial" pitchFamily="34" charset="0"/>
                <a:cs typeface="Arial" pitchFamily="34" charset="0"/>
              </a:rPr>
              <a:t>Developing annual budgets</a:t>
            </a:r>
          </a:p>
          <a:p>
            <a:pPr marL="1087437" indent="-742950">
              <a:lnSpc>
                <a:spcPct val="120000"/>
              </a:lnSpc>
              <a:spcBef>
                <a:spcPts val="600"/>
              </a:spcBef>
              <a:buFont typeface="+mj-lt"/>
              <a:buAutoNum type="alphaUcPeriod"/>
              <a:defRPr/>
            </a:pPr>
            <a:r>
              <a:rPr lang="en-US" sz="3800" dirty="0">
                <a:latin typeface="Arial" pitchFamily="34" charset="0"/>
                <a:cs typeface="Arial" pitchFamily="34" charset="0"/>
              </a:rPr>
              <a:t>Implementing the capital improvements and maintenance activities</a:t>
            </a:r>
          </a:p>
          <a:p>
            <a:pPr marL="1087437" indent="-742950">
              <a:lnSpc>
                <a:spcPct val="120000"/>
              </a:lnSpc>
              <a:spcBef>
                <a:spcPts val="600"/>
              </a:spcBef>
              <a:buFont typeface="+mj-lt"/>
              <a:buAutoNum type="alphaUcPeriod"/>
              <a:defRPr/>
            </a:pPr>
            <a:r>
              <a:rPr lang="en-US" sz="3800" dirty="0">
                <a:latin typeface="Arial" pitchFamily="34" charset="0"/>
                <a:cs typeface="Arial" pitchFamily="34" charset="0"/>
              </a:rPr>
              <a:t>Managing personnel, consultants, contractors, and equipment  </a:t>
            </a:r>
            <a:endParaRPr lang="en-US" sz="3400" dirty="0"/>
          </a:p>
        </p:txBody>
      </p:sp>
      <p:sp>
        <p:nvSpPr>
          <p:cNvPr id="4" name="TextBox 3"/>
          <p:cNvSpPr txBox="1"/>
          <p:nvPr/>
        </p:nvSpPr>
        <p:spPr>
          <a:xfrm>
            <a:off x="0" y="0"/>
            <a:ext cx="677108" cy="6858000"/>
          </a:xfrm>
          <a:prstGeom prst="rect">
            <a:avLst/>
          </a:prstGeom>
          <a:solidFill>
            <a:srgbClr val="FFFF00"/>
          </a:solidFill>
        </p:spPr>
        <p:txBody>
          <a:bodyPr vert="vert270" wrap="square" lIns="0" tIns="0" rIns="0" bIns="0" rtlCol="0" anchor="ctr" anchorCtr="1">
            <a:spAutoFit/>
          </a:bodyPr>
          <a:lstStyle/>
          <a:p>
            <a:pPr algn="ctr"/>
            <a:r>
              <a:rPr lang="en-US" sz="4400" dirty="0">
                <a:solidFill>
                  <a:prstClr val="black"/>
                </a:solidFill>
                <a:latin typeface="Calibri"/>
              </a:rPr>
              <a:t>State Law</a:t>
            </a:r>
          </a:p>
        </p:txBody>
      </p:sp>
      <p:pic>
        <p:nvPicPr>
          <p:cNvPr id="5" name="Picture 4"/>
          <p:cNvPicPr>
            <a:picLocks noChangeAspect="1"/>
          </p:cNvPicPr>
          <p:nvPr/>
        </p:nvPicPr>
        <p:blipFill>
          <a:blip r:embed="rId3"/>
          <a:stretch>
            <a:fillRect/>
          </a:stretch>
        </p:blipFill>
        <p:spPr>
          <a:xfrm>
            <a:off x="7536546" y="0"/>
            <a:ext cx="1607454" cy="1489476"/>
          </a:xfrm>
          <a:prstGeom prst="rect">
            <a:avLst/>
          </a:prstGeom>
        </p:spPr>
      </p:pic>
      <p:pic>
        <p:nvPicPr>
          <p:cNvPr id="6" name="Picture 5"/>
          <p:cNvPicPr>
            <a:picLocks noChangeAspect="1"/>
          </p:cNvPicPr>
          <p:nvPr/>
        </p:nvPicPr>
        <p:blipFill>
          <a:blip r:embed="rId4"/>
          <a:stretch>
            <a:fillRect/>
          </a:stretch>
        </p:blipFill>
        <p:spPr>
          <a:xfrm>
            <a:off x="0" y="-20887"/>
            <a:ext cx="1574586" cy="1531249"/>
          </a:xfrm>
          <a:prstGeom prst="rect">
            <a:avLst/>
          </a:prstGeom>
        </p:spPr>
      </p:pic>
      <p:sp>
        <p:nvSpPr>
          <p:cNvPr id="15" name="Slide Number Placeholder 10">
            <a:extLst>
              <a:ext uri="{FF2B5EF4-FFF2-40B4-BE49-F238E27FC236}">
                <a16:creationId xmlns:a16="http://schemas.microsoft.com/office/drawing/2014/main" id="{41F67233-F09F-46D8-8F43-188ECF826B52}"/>
              </a:ext>
            </a:extLst>
          </p:cNvPr>
          <p:cNvSpPr>
            <a:spLocks noGrp="1"/>
          </p:cNvSpPr>
          <p:nvPr>
            <p:ph type="sldNum" idx="4294967295"/>
          </p:nvPr>
        </p:nvSpPr>
        <p:spPr>
          <a:xfrm>
            <a:off x="8143875" y="6429375"/>
            <a:ext cx="1000125" cy="476250"/>
          </a:xfrm>
          <a:prstGeom prst="rect">
            <a:avLst/>
          </a:prstGeom>
        </p:spPr>
        <p:txBody>
          <a:bodyPr/>
          <a:lstStyle/>
          <a:p>
            <a:r>
              <a:rPr lang="en-US" dirty="0">
                <a:solidFill>
                  <a:schemeClr val="bg1"/>
                </a:solidFill>
                <a:latin typeface="Calibri"/>
              </a:rPr>
              <a:t>Slide </a:t>
            </a:r>
            <a:fld id="{8B38DBA3-52F9-4AF4-A6A4-FA4D7DB2F99C}" type="slidenum">
              <a:rPr lang="en-US">
                <a:solidFill>
                  <a:schemeClr val="bg1"/>
                </a:solidFill>
                <a:latin typeface="Calibri"/>
              </a:rPr>
              <a:pPr/>
              <a:t>29</a:t>
            </a:fld>
            <a:endParaRPr lang="en-US" dirty="0">
              <a:solidFill>
                <a:schemeClr val="bg1"/>
              </a:solidFill>
              <a:latin typeface="Calibri"/>
            </a:endParaRPr>
          </a:p>
        </p:txBody>
      </p:sp>
    </p:spTree>
    <p:extLst>
      <p:ext uri="{BB962C8B-B14F-4D97-AF65-F5344CB8AC3E}">
        <p14:creationId xmlns:p14="http://schemas.microsoft.com/office/powerpoint/2010/main" val="3578984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43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1240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1640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2100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2720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74586" y="200025"/>
            <a:ext cx="5961960" cy="1289050"/>
          </a:xfrm>
        </p:spPr>
        <p:txBody>
          <a:bodyPr>
            <a:normAutofit/>
          </a:bodyPr>
          <a:lstStyle/>
          <a:p>
            <a:pPr algn="ctr"/>
            <a:r>
              <a:rPr lang="en-US" sz="4000" b="1" dirty="0">
                <a:latin typeface="Arial Black" panose="020B0A04020102020204" pitchFamily="34" charset="0"/>
              </a:rPr>
              <a:t>Chapter 39</a:t>
            </a:r>
            <a:endParaRPr lang="en-US" sz="4000" dirty="0"/>
          </a:p>
        </p:txBody>
      </p:sp>
      <p:sp>
        <p:nvSpPr>
          <p:cNvPr id="3" name="Content Placeholder 2"/>
          <p:cNvSpPr>
            <a:spLocks noGrp="1"/>
          </p:cNvSpPr>
          <p:nvPr>
            <p:ph idx="4294967295"/>
          </p:nvPr>
        </p:nvSpPr>
        <p:spPr>
          <a:xfrm>
            <a:off x="1627188" y="1828800"/>
            <a:ext cx="7516812" cy="4429125"/>
          </a:xfrm>
        </p:spPr>
        <p:txBody>
          <a:bodyPr>
            <a:noAutofit/>
          </a:bodyPr>
          <a:lstStyle/>
          <a:p>
            <a:pPr marL="0" indent="0">
              <a:spcAft>
                <a:spcPts val="1200"/>
              </a:spcAft>
              <a:buNone/>
            </a:pPr>
            <a:r>
              <a:rPr lang="en-US" sz="3600" dirty="0">
                <a:latin typeface="Arial" panose="020B0604020202020204" pitchFamily="34" charset="0"/>
                <a:cs typeface="Arial" panose="020B0604020202020204" pitchFamily="34" charset="0"/>
              </a:rPr>
              <a:t>Key articles in Chapter 39:</a:t>
            </a:r>
          </a:p>
          <a:p>
            <a:pPr>
              <a:spcAft>
                <a:spcPts val="1200"/>
              </a:spcAft>
              <a:buFont typeface="Wingdings" panose="05000000000000000000" pitchFamily="2" charset="2"/>
              <a:buChar char="Ø"/>
            </a:pPr>
            <a:r>
              <a:rPr lang="en-US" sz="3600" dirty="0">
                <a:latin typeface="Arial" panose="020B0604020202020204" pitchFamily="34" charset="0"/>
                <a:cs typeface="Arial" panose="020B0604020202020204" pitchFamily="34" charset="0"/>
              </a:rPr>
              <a:t>21 – Functional Classification</a:t>
            </a:r>
          </a:p>
          <a:p>
            <a:pPr>
              <a:spcAft>
                <a:spcPts val="1200"/>
              </a:spcAft>
              <a:buFont typeface="Wingdings" panose="05000000000000000000" pitchFamily="2" charset="2"/>
              <a:buChar char="Ø"/>
            </a:pPr>
            <a:r>
              <a:rPr lang="en-US" sz="3600" dirty="0">
                <a:latin typeface="Arial" panose="020B0604020202020204" pitchFamily="34" charset="0"/>
                <a:cs typeface="Arial" panose="020B0604020202020204" pitchFamily="34" charset="0"/>
              </a:rPr>
              <a:t>23 – County Highway and City Street Superintendents Act </a:t>
            </a:r>
          </a:p>
          <a:p>
            <a:pPr>
              <a:spcAft>
                <a:spcPts val="1200"/>
              </a:spcAft>
              <a:buFont typeface="Wingdings" panose="05000000000000000000" pitchFamily="2" charset="2"/>
              <a:buChar char="Ø"/>
            </a:pPr>
            <a:r>
              <a:rPr lang="en-US" sz="3600" dirty="0">
                <a:latin typeface="Arial" panose="020B0604020202020204" pitchFamily="34" charset="0"/>
                <a:cs typeface="Arial" panose="020B0604020202020204" pitchFamily="34" charset="0"/>
              </a:rPr>
              <a:t>25 – Funding Distribution to Political Subdivisions</a:t>
            </a:r>
          </a:p>
        </p:txBody>
      </p:sp>
      <p:sp>
        <p:nvSpPr>
          <p:cNvPr id="4" name="TextBox 3"/>
          <p:cNvSpPr txBox="1"/>
          <p:nvPr/>
        </p:nvSpPr>
        <p:spPr>
          <a:xfrm>
            <a:off x="0" y="0"/>
            <a:ext cx="677108" cy="6858000"/>
          </a:xfrm>
          <a:prstGeom prst="rect">
            <a:avLst/>
          </a:prstGeom>
          <a:solidFill>
            <a:srgbClr val="FFFF00"/>
          </a:solidFill>
        </p:spPr>
        <p:txBody>
          <a:bodyPr vert="vert270" wrap="square" lIns="0" tIns="0" rIns="0" bIns="0" rtlCol="0" anchor="ctr" anchorCtr="1">
            <a:spAutoFit/>
          </a:bodyPr>
          <a:lstStyle/>
          <a:p>
            <a:pPr algn="ctr"/>
            <a:r>
              <a:rPr lang="en-US" sz="4400" dirty="0">
                <a:solidFill>
                  <a:prstClr val="black"/>
                </a:solidFill>
                <a:latin typeface="Calibri"/>
              </a:rPr>
              <a:t>State Law</a:t>
            </a:r>
          </a:p>
        </p:txBody>
      </p:sp>
      <p:pic>
        <p:nvPicPr>
          <p:cNvPr id="5" name="Picture 4"/>
          <p:cNvPicPr>
            <a:picLocks noChangeAspect="1"/>
          </p:cNvPicPr>
          <p:nvPr/>
        </p:nvPicPr>
        <p:blipFill>
          <a:blip r:embed="rId3"/>
          <a:stretch>
            <a:fillRect/>
          </a:stretch>
        </p:blipFill>
        <p:spPr>
          <a:xfrm>
            <a:off x="7536546" y="0"/>
            <a:ext cx="1607454" cy="1489476"/>
          </a:xfrm>
          <a:prstGeom prst="rect">
            <a:avLst/>
          </a:prstGeom>
        </p:spPr>
      </p:pic>
      <p:pic>
        <p:nvPicPr>
          <p:cNvPr id="6" name="Picture 5"/>
          <p:cNvPicPr>
            <a:picLocks noChangeAspect="1"/>
          </p:cNvPicPr>
          <p:nvPr/>
        </p:nvPicPr>
        <p:blipFill>
          <a:blip r:embed="rId4"/>
          <a:stretch>
            <a:fillRect/>
          </a:stretch>
        </p:blipFill>
        <p:spPr>
          <a:xfrm>
            <a:off x="0" y="-20887"/>
            <a:ext cx="1574586" cy="1531249"/>
          </a:xfrm>
          <a:prstGeom prst="rect">
            <a:avLst/>
          </a:prstGeom>
        </p:spPr>
      </p:pic>
      <p:sp>
        <p:nvSpPr>
          <p:cNvPr id="13" name="Slide Number Placeholder 10">
            <a:extLst>
              <a:ext uri="{FF2B5EF4-FFF2-40B4-BE49-F238E27FC236}">
                <a16:creationId xmlns:a16="http://schemas.microsoft.com/office/drawing/2014/main" id="{1338F832-846A-4A9C-9614-1FDC23FA92BF}"/>
              </a:ext>
            </a:extLst>
          </p:cNvPr>
          <p:cNvSpPr txBox="1">
            <a:spLocks/>
          </p:cNvSpPr>
          <p:nvPr/>
        </p:nvSpPr>
        <p:spPr>
          <a:xfrm>
            <a:off x="8143875" y="6429375"/>
            <a:ext cx="1000125" cy="476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bg1"/>
                </a:solidFill>
                <a:latin typeface="Calibri"/>
              </a:rPr>
              <a:t>Slide </a:t>
            </a:r>
            <a:fld id="{8B38DBA3-52F9-4AF4-A6A4-FA4D7DB2F99C}" type="slidenum">
              <a:rPr lang="en-US" smtClean="0">
                <a:solidFill>
                  <a:schemeClr val="bg1"/>
                </a:solidFill>
                <a:latin typeface="Calibri"/>
              </a:rPr>
              <a:pPr/>
              <a:t>3</a:t>
            </a:fld>
            <a:endParaRPr lang="en-US" dirty="0">
              <a:solidFill>
                <a:schemeClr val="bg1"/>
              </a:solidFill>
              <a:latin typeface="Calibri"/>
            </a:endParaRPr>
          </a:p>
        </p:txBody>
      </p:sp>
    </p:spTree>
    <p:extLst>
      <p:ext uri="{BB962C8B-B14F-4D97-AF65-F5344CB8AC3E}">
        <p14:creationId xmlns:p14="http://schemas.microsoft.com/office/powerpoint/2010/main" val="291342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250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400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550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54000"/>
            <a:ext cx="5181510" cy="1446646"/>
          </a:xfrm>
        </p:spPr>
        <p:txBody>
          <a:bodyPr>
            <a:normAutofit/>
          </a:bodyPr>
          <a:lstStyle/>
          <a:p>
            <a:r>
              <a:rPr lang="en-US" sz="4800" dirty="0"/>
              <a:t>The Superintendent</a:t>
            </a:r>
          </a:p>
        </p:txBody>
      </p:sp>
      <p:sp>
        <p:nvSpPr>
          <p:cNvPr id="3" name="Content Placeholder 2"/>
          <p:cNvSpPr>
            <a:spLocks noGrp="1"/>
          </p:cNvSpPr>
          <p:nvPr>
            <p:ph idx="4294967295"/>
          </p:nvPr>
        </p:nvSpPr>
        <p:spPr>
          <a:xfrm>
            <a:off x="777875" y="2258290"/>
            <a:ext cx="8366125" cy="3330575"/>
          </a:xfrm>
        </p:spPr>
        <p:txBody>
          <a:bodyPr numCol="1" spcCol="0">
            <a:normAutofit/>
          </a:bodyPr>
          <a:lstStyle/>
          <a:p>
            <a:pPr marL="514350" indent="-514350">
              <a:spcBef>
                <a:spcPts val="450"/>
              </a:spcBef>
              <a:spcAft>
                <a:spcPts val="1200"/>
              </a:spcAft>
              <a:buFont typeface="+mj-lt"/>
              <a:buAutoNum type="alphaLcParenR"/>
            </a:pPr>
            <a:r>
              <a:rPr lang="en-US" sz="3600" dirty="0">
                <a:latin typeface="Arial" pitchFamily="34" charset="0"/>
                <a:cs typeface="Arial" pitchFamily="34" charset="0"/>
              </a:rPr>
              <a:t>Actual job titles vary </a:t>
            </a:r>
          </a:p>
          <a:p>
            <a:pPr marL="514350" indent="-514350">
              <a:spcBef>
                <a:spcPts val="450"/>
              </a:spcBef>
              <a:spcAft>
                <a:spcPts val="1200"/>
              </a:spcAft>
              <a:buFont typeface="+mj-lt"/>
              <a:buAutoNum type="alphaLcParenR"/>
              <a:defRPr/>
            </a:pPr>
            <a:r>
              <a:rPr lang="en-US" sz="3600" i="1" dirty="0">
                <a:latin typeface="Arial" pitchFamily="34" charset="0"/>
                <a:cs typeface="Arial" pitchFamily="34" charset="0"/>
              </a:rPr>
              <a:t>Employed</a:t>
            </a:r>
            <a:r>
              <a:rPr lang="en-US" sz="3600" dirty="0">
                <a:latin typeface="Arial" pitchFamily="34" charset="0"/>
                <a:cs typeface="Arial" pitchFamily="34" charset="0"/>
              </a:rPr>
              <a:t> or </a:t>
            </a:r>
            <a:r>
              <a:rPr lang="en-US" sz="3600" i="1" dirty="0">
                <a:latin typeface="Arial" pitchFamily="34" charset="0"/>
                <a:cs typeface="Arial" pitchFamily="34" charset="0"/>
              </a:rPr>
              <a:t>consulting</a:t>
            </a:r>
          </a:p>
          <a:p>
            <a:pPr marL="514350" indent="-514350">
              <a:spcBef>
                <a:spcPts val="450"/>
              </a:spcBef>
              <a:spcAft>
                <a:spcPts val="1200"/>
              </a:spcAft>
              <a:buFont typeface="+mj-lt"/>
              <a:buAutoNum type="alphaLcParenR"/>
              <a:defRPr/>
            </a:pPr>
            <a:r>
              <a:rPr lang="en-US" sz="3600" dirty="0">
                <a:latin typeface="Arial" pitchFamily="34" charset="0"/>
                <a:cs typeface="Arial" pitchFamily="34" charset="0"/>
              </a:rPr>
              <a:t>May require a bond – counties          (§39-1507)</a:t>
            </a:r>
          </a:p>
        </p:txBody>
      </p:sp>
      <p:pic>
        <p:nvPicPr>
          <p:cNvPr id="5" name="Picture 4"/>
          <p:cNvPicPr>
            <a:picLocks noChangeAspect="1"/>
          </p:cNvPicPr>
          <p:nvPr/>
        </p:nvPicPr>
        <p:blipFill>
          <a:blip r:embed="rId3"/>
          <a:stretch>
            <a:fillRect/>
          </a:stretch>
        </p:blipFill>
        <p:spPr>
          <a:xfrm>
            <a:off x="5181510" y="254793"/>
            <a:ext cx="3380122" cy="1771650"/>
          </a:xfrm>
          <a:prstGeom prst="rect">
            <a:avLst/>
          </a:prstGeom>
        </p:spPr>
      </p:pic>
      <p:sp>
        <p:nvSpPr>
          <p:cNvPr id="16" name="Slide Number Placeholder 10">
            <a:extLst>
              <a:ext uri="{FF2B5EF4-FFF2-40B4-BE49-F238E27FC236}">
                <a16:creationId xmlns:a16="http://schemas.microsoft.com/office/drawing/2014/main" id="{6903D892-396D-4535-95E9-66A22FCA3411}"/>
              </a:ext>
            </a:extLst>
          </p:cNvPr>
          <p:cNvSpPr>
            <a:spLocks noGrp="1"/>
          </p:cNvSpPr>
          <p:nvPr>
            <p:ph type="sldNum" idx="4294967295"/>
          </p:nvPr>
        </p:nvSpPr>
        <p:spPr>
          <a:xfrm>
            <a:off x="8143875" y="6429375"/>
            <a:ext cx="1000125" cy="476250"/>
          </a:xfrm>
          <a:prstGeom prst="rect">
            <a:avLst/>
          </a:prstGeom>
        </p:spPr>
        <p:txBody>
          <a:bodyPr/>
          <a:lstStyle/>
          <a:p>
            <a:r>
              <a:rPr lang="en-US" dirty="0">
                <a:solidFill>
                  <a:schemeClr val="bg1"/>
                </a:solidFill>
                <a:latin typeface="Calibri"/>
              </a:rPr>
              <a:t>Slide </a:t>
            </a:r>
            <a:fld id="{8B38DBA3-52F9-4AF4-A6A4-FA4D7DB2F99C}" type="slidenum">
              <a:rPr lang="en-US">
                <a:solidFill>
                  <a:schemeClr val="bg1"/>
                </a:solidFill>
                <a:latin typeface="Calibri"/>
              </a:rPr>
              <a:pPr/>
              <a:t>30</a:t>
            </a:fld>
            <a:endParaRPr lang="en-US" dirty="0">
              <a:solidFill>
                <a:schemeClr val="bg1"/>
              </a:solidFill>
              <a:latin typeface="Calibri"/>
            </a:endParaRPr>
          </a:p>
        </p:txBody>
      </p:sp>
    </p:spTree>
    <p:extLst>
      <p:ext uri="{BB962C8B-B14F-4D97-AF65-F5344CB8AC3E}">
        <p14:creationId xmlns:p14="http://schemas.microsoft.com/office/powerpoint/2010/main" val="1629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20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2490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3450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55637E9-7BE5-4C52-A8F0-3CEFF74DA758}"/>
              </a:ext>
            </a:extLst>
          </p:cNvPr>
          <p:cNvPicPr>
            <a:picLocks noChangeAspect="1"/>
          </p:cNvPicPr>
          <p:nvPr/>
        </p:nvPicPr>
        <p:blipFill>
          <a:blip r:embed="rId3"/>
          <a:stretch>
            <a:fillRect/>
          </a:stretch>
        </p:blipFill>
        <p:spPr>
          <a:xfrm>
            <a:off x="546266" y="152400"/>
            <a:ext cx="8051470" cy="5988553"/>
          </a:xfrm>
          <a:prstGeom prst="rect">
            <a:avLst/>
          </a:prstGeom>
        </p:spPr>
      </p:pic>
      <p:sp>
        <p:nvSpPr>
          <p:cNvPr id="10" name="Slide Number Placeholder 10">
            <a:extLst>
              <a:ext uri="{FF2B5EF4-FFF2-40B4-BE49-F238E27FC236}">
                <a16:creationId xmlns:a16="http://schemas.microsoft.com/office/drawing/2014/main" id="{45365794-C5E5-4517-AA23-C2CB370D68BA}"/>
              </a:ext>
            </a:extLst>
          </p:cNvPr>
          <p:cNvSpPr>
            <a:spLocks noGrp="1"/>
          </p:cNvSpPr>
          <p:nvPr>
            <p:ph type="sldNum" idx="4294967295"/>
          </p:nvPr>
        </p:nvSpPr>
        <p:spPr>
          <a:xfrm>
            <a:off x="8143875" y="6429375"/>
            <a:ext cx="1000125" cy="476250"/>
          </a:xfrm>
          <a:prstGeom prst="rect">
            <a:avLst/>
          </a:prstGeom>
        </p:spPr>
        <p:txBody>
          <a:bodyPr/>
          <a:lstStyle/>
          <a:p>
            <a:r>
              <a:rPr lang="en-US" dirty="0">
                <a:solidFill>
                  <a:schemeClr val="bg1"/>
                </a:solidFill>
                <a:latin typeface="Calibri"/>
              </a:rPr>
              <a:t>Slide </a:t>
            </a:r>
            <a:fld id="{8B38DBA3-52F9-4AF4-A6A4-FA4D7DB2F99C}" type="slidenum">
              <a:rPr lang="en-US">
                <a:solidFill>
                  <a:schemeClr val="bg1"/>
                </a:solidFill>
                <a:latin typeface="Calibri"/>
              </a:rPr>
              <a:pPr/>
              <a:t>31</a:t>
            </a:fld>
            <a:endParaRPr lang="en-US" dirty="0">
              <a:solidFill>
                <a:schemeClr val="bg1"/>
              </a:solidFill>
              <a:latin typeface="Calibri"/>
            </a:endParaRPr>
          </a:p>
        </p:txBody>
      </p:sp>
    </p:spTree>
    <p:extLst>
      <p:ext uri="{BB962C8B-B14F-4D97-AF65-F5344CB8AC3E}">
        <p14:creationId xmlns:p14="http://schemas.microsoft.com/office/powerpoint/2010/main" val="19750292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61913"/>
            <a:ext cx="9144000" cy="1143000"/>
          </a:xfrm>
        </p:spPr>
        <p:txBody>
          <a:bodyPr/>
          <a:lstStyle/>
          <a:p>
            <a:pPr algn="ctr"/>
            <a:r>
              <a:rPr lang="en-US" dirty="0"/>
              <a:t>Managing Opportunities and Risks</a:t>
            </a:r>
          </a:p>
        </p:txBody>
      </p:sp>
      <p:sp>
        <p:nvSpPr>
          <p:cNvPr id="3" name="Content Placeholder 2"/>
          <p:cNvSpPr>
            <a:spLocks noGrp="1"/>
          </p:cNvSpPr>
          <p:nvPr>
            <p:ph idx="4294967295"/>
          </p:nvPr>
        </p:nvSpPr>
        <p:spPr>
          <a:xfrm>
            <a:off x="346228" y="1204913"/>
            <a:ext cx="7064221" cy="4929557"/>
          </a:xfrm>
        </p:spPr>
        <p:txBody>
          <a:bodyPr/>
          <a:lstStyle/>
          <a:p>
            <a:pPr marL="0" indent="0">
              <a:spcBef>
                <a:spcPts val="600"/>
              </a:spcBef>
              <a:spcAft>
                <a:spcPts val="600"/>
              </a:spcAft>
              <a:buNone/>
              <a:defRPr/>
            </a:pPr>
            <a:r>
              <a:rPr lang="en-US" sz="2800" b="1" dirty="0">
                <a:latin typeface="Arial" pitchFamily="34" charset="0"/>
                <a:cs typeface="Arial" pitchFamily="34" charset="0"/>
              </a:rPr>
              <a:t>State &amp; Federal funding programs</a:t>
            </a:r>
          </a:p>
          <a:p>
            <a:pPr marL="857250" lvl="1" indent="-457200">
              <a:spcBef>
                <a:spcPts val="600"/>
              </a:spcBef>
              <a:spcAft>
                <a:spcPts val="600"/>
              </a:spcAft>
              <a:buFont typeface="+mj-lt"/>
              <a:buAutoNum type="alphaUcPeriod"/>
              <a:defRPr/>
            </a:pPr>
            <a:r>
              <a:rPr lang="en-US" sz="2400" dirty="0">
                <a:latin typeface="Arial" pitchFamily="34" charset="0"/>
                <a:cs typeface="Arial" pitchFamily="34" charset="0"/>
              </a:rPr>
              <a:t>Provide significant resources - </a:t>
            </a:r>
            <a:r>
              <a:rPr lang="en-US" sz="2400" i="1" dirty="0">
                <a:latin typeface="Arial" pitchFamily="34" charset="0"/>
                <a:cs typeface="Arial" pitchFamily="34" charset="0"/>
              </a:rPr>
              <a:t>use them wisely and effectively</a:t>
            </a:r>
          </a:p>
          <a:p>
            <a:pPr marL="857250" lvl="1" indent="-457200">
              <a:spcBef>
                <a:spcPts val="600"/>
              </a:spcBef>
              <a:spcAft>
                <a:spcPts val="600"/>
              </a:spcAft>
              <a:buFont typeface="+mj-lt"/>
              <a:buAutoNum type="alphaUcPeriod"/>
              <a:defRPr/>
            </a:pPr>
            <a:r>
              <a:rPr lang="en-US" sz="2400" dirty="0">
                <a:latin typeface="Arial" pitchFamily="34" charset="0"/>
                <a:cs typeface="Arial" pitchFamily="34" charset="0"/>
              </a:rPr>
              <a:t>Come with complex requirements - </a:t>
            </a:r>
            <a:r>
              <a:rPr lang="en-US" sz="2400" i="1" dirty="0">
                <a:latin typeface="Arial" pitchFamily="34" charset="0"/>
                <a:cs typeface="Arial" pitchFamily="34" charset="0"/>
              </a:rPr>
              <a:t>follow them carefully</a:t>
            </a:r>
          </a:p>
          <a:p>
            <a:pPr marL="857250" lvl="1" indent="-457200">
              <a:spcBef>
                <a:spcPts val="600"/>
              </a:spcBef>
              <a:spcAft>
                <a:spcPts val="600"/>
              </a:spcAft>
              <a:buFont typeface="+mj-lt"/>
              <a:buAutoNum type="alphaUcPeriod"/>
              <a:defRPr/>
            </a:pPr>
            <a:r>
              <a:rPr lang="en-US" sz="2400" i="1" dirty="0">
                <a:latin typeface="Arial" pitchFamily="34" charset="0"/>
                <a:cs typeface="Arial" pitchFamily="34" charset="0"/>
              </a:rPr>
              <a:t>Don’t miss out on </a:t>
            </a:r>
            <a:r>
              <a:rPr lang="en-US" sz="2400" dirty="0">
                <a:latin typeface="Arial" pitchFamily="34" charset="0"/>
                <a:cs typeface="Arial" pitchFamily="34" charset="0"/>
              </a:rPr>
              <a:t>economic development opportunities</a:t>
            </a:r>
            <a:endParaRPr lang="en-US" sz="2400" i="1" dirty="0">
              <a:latin typeface="Arial" pitchFamily="34" charset="0"/>
              <a:cs typeface="Arial" pitchFamily="34" charset="0"/>
            </a:endParaRPr>
          </a:p>
          <a:p>
            <a:pPr marL="0" indent="0">
              <a:spcBef>
                <a:spcPts val="600"/>
              </a:spcBef>
              <a:spcAft>
                <a:spcPts val="600"/>
              </a:spcAft>
              <a:buNone/>
              <a:defRPr/>
            </a:pPr>
            <a:endParaRPr lang="en-US" sz="600" b="1" dirty="0">
              <a:latin typeface="Arial" pitchFamily="34" charset="0"/>
              <a:cs typeface="Arial" pitchFamily="34" charset="0"/>
            </a:endParaRPr>
          </a:p>
          <a:p>
            <a:pPr marL="0" indent="0">
              <a:spcBef>
                <a:spcPts val="600"/>
              </a:spcBef>
              <a:spcAft>
                <a:spcPts val="600"/>
              </a:spcAft>
              <a:buNone/>
              <a:defRPr/>
            </a:pPr>
            <a:r>
              <a:rPr lang="en-US" sz="2800" b="1" dirty="0">
                <a:latin typeface="Arial" pitchFamily="34" charset="0"/>
                <a:cs typeface="Arial" pitchFamily="34" charset="0"/>
              </a:rPr>
              <a:t>“Flying under the radar” won’t work</a:t>
            </a:r>
            <a:endParaRPr lang="en-US" sz="2800" dirty="0">
              <a:latin typeface="Arial" pitchFamily="34" charset="0"/>
              <a:cs typeface="Arial" pitchFamily="34" charset="0"/>
            </a:endParaRPr>
          </a:p>
          <a:p>
            <a:pPr marL="685800" lvl="1">
              <a:spcBef>
                <a:spcPts val="600"/>
              </a:spcBef>
              <a:spcAft>
                <a:spcPts val="600"/>
              </a:spcAft>
              <a:buFont typeface="Wingdings" panose="05000000000000000000" pitchFamily="2" charset="2"/>
              <a:buChar char="Ø"/>
            </a:pPr>
            <a:r>
              <a:rPr lang="en-US" sz="2400" i="1" dirty="0">
                <a:latin typeface="Arial" pitchFamily="34" charset="0"/>
                <a:cs typeface="Arial" pitchFamily="34" charset="0"/>
              </a:rPr>
              <a:t>Protect your county / municipality </a:t>
            </a:r>
            <a:r>
              <a:rPr lang="en-US" sz="2400" dirty="0">
                <a:latin typeface="Arial" pitchFamily="34" charset="0"/>
                <a:cs typeface="Arial" pitchFamily="34" charset="0"/>
              </a:rPr>
              <a:t>against:  deteriorating facilities; set-backs and delays on projects; penalties; increased liability</a:t>
            </a:r>
          </a:p>
        </p:txBody>
      </p:sp>
      <p:sp>
        <p:nvSpPr>
          <p:cNvPr id="4" name="Rectangle 3"/>
          <p:cNvSpPr/>
          <p:nvPr/>
        </p:nvSpPr>
        <p:spPr>
          <a:xfrm>
            <a:off x="8255736" y="1770298"/>
            <a:ext cx="652743" cy="1200329"/>
          </a:xfrm>
          <a:prstGeom prst="rect">
            <a:avLst/>
          </a:prstGeom>
          <a:noFill/>
        </p:spPr>
        <p:txBody>
          <a:bodyPr wrap="none" lIns="91440" tIns="45720" rIns="91440" bIns="45720">
            <a:spAutoFit/>
          </a:bodyPr>
          <a:lstStyle/>
          <a:p>
            <a:pPr algn="ctr" defTabSz="457200" fontAlgn="base">
              <a:spcBef>
                <a:spcPct val="0"/>
              </a:spcBef>
              <a:spcAft>
                <a:spcPct val="0"/>
              </a:spcAft>
            </a:pPr>
            <a:r>
              <a:rPr lang="en-US" sz="7200" b="1" dirty="0">
                <a:ln w="12700" cmpd="sng">
                  <a:solidFill>
                    <a:srgbClr val="8064A2"/>
                  </a:solidFill>
                  <a:prstDash val="solid"/>
                </a:ln>
                <a:gradFill>
                  <a:gsLst>
                    <a:gs pos="0">
                      <a:srgbClr val="8064A2"/>
                    </a:gs>
                    <a:gs pos="4000">
                      <a:srgbClr val="8064A2">
                        <a:lumMod val="60000"/>
                        <a:lumOff val="40000"/>
                      </a:srgbClr>
                    </a:gs>
                    <a:gs pos="87000">
                      <a:srgbClr val="8064A2">
                        <a:lumMod val="20000"/>
                        <a:lumOff val="80000"/>
                      </a:srgbClr>
                    </a:gs>
                  </a:gsLst>
                  <a:lin ang="5400000"/>
                </a:gradFill>
                <a:latin typeface="Calibri" charset="0"/>
                <a:ea typeface="ＭＳ Ｐゴシック" charset="0"/>
              </a:rPr>
              <a:t>$</a:t>
            </a:r>
          </a:p>
        </p:txBody>
      </p:sp>
      <p:pic>
        <p:nvPicPr>
          <p:cNvPr id="15" name="Picture 14" descr="jpg photo of a &lt;strong&gt;gavel&lt;/strong&g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06749" y="4765850"/>
            <a:ext cx="1201730" cy="800352"/>
          </a:xfrm>
          <a:prstGeom prst="rect">
            <a:avLst/>
          </a:prstGeom>
        </p:spPr>
      </p:pic>
      <p:sp>
        <p:nvSpPr>
          <p:cNvPr id="10" name="Slide Number Placeholder 10">
            <a:extLst>
              <a:ext uri="{FF2B5EF4-FFF2-40B4-BE49-F238E27FC236}">
                <a16:creationId xmlns:a16="http://schemas.microsoft.com/office/drawing/2014/main" id="{5E16B413-7F45-4AB0-BEA3-517FCAABB372}"/>
              </a:ext>
            </a:extLst>
          </p:cNvPr>
          <p:cNvSpPr>
            <a:spLocks noGrp="1"/>
          </p:cNvSpPr>
          <p:nvPr>
            <p:ph type="sldNum" idx="4294967295"/>
          </p:nvPr>
        </p:nvSpPr>
        <p:spPr>
          <a:xfrm>
            <a:off x="8143875" y="6429375"/>
            <a:ext cx="1000125" cy="476250"/>
          </a:xfrm>
          <a:prstGeom prst="rect">
            <a:avLst/>
          </a:prstGeom>
        </p:spPr>
        <p:txBody>
          <a:bodyPr/>
          <a:lstStyle/>
          <a:p>
            <a:r>
              <a:rPr lang="en-US" dirty="0">
                <a:solidFill>
                  <a:schemeClr val="bg1"/>
                </a:solidFill>
                <a:latin typeface="Calibri"/>
              </a:rPr>
              <a:t>Slide </a:t>
            </a:r>
            <a:fld id="{8B38DBA3-52F9-4AF4-A6A4-FA4D7DB2F99C}" type="slidenum">
              <a:rPr lang="en-US">
                <a:solidFill>
                  <a:schemeClr val="bg1"/>
                </a:solidFill>
                <a:latin typeface="Calibri"/>
              </a:rPr>
              <a:pPr/>
              <a:t>32</a:t>
            </a:fld>
            <a:endParaRPr lang="en-US" dirty="0">
              <a:solidFill>
                <a:schemeClr val="bg1"/>
              </a:solidFill>
              <a:latin typeface="Calibri"/>
            </a:endParaRPr>
          </a:p>
        </p:txBody>
      </p:sp>
    </p:spTree>
    <p:extLst>
      <p:ext uri="{BB962C8B-B14F-4D97-AF65-F5344CB8AC3E}">
        <p14:creationId xmlns:p14="http://schemas.microsoft.com/office/powerpoint/2010/main" val="1668184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250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320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1000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1200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1540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1630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1720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74586" y="200025"/>
            <a:ext cx="5961960" cy="1289050"/>
          </a:xfrm>
        </p:spPr>
        <p:txBody>
          <a:bodyPr>
            <a:normAutofit/>
          </a:bodyPr>
          <a:lstStyle/>
          <a:p>
            <a:pPr algn="ctr"/>
            <a:r>
              <a:rPr lang="en-US" sz="4000" b="1" dirty="0">
                <a:latin typeface="Arial Black" panose="020B0A04020102020204" pitchFamily="34" charset="0"/>
              </a:rPr>
              <a:t>Chapter 39</a:t>
            </a:r>
            <a:endParaRPr lang="en-US" sz="4000" dirty="0"/>
          </a:p>
        </p:txBody>
      </p:sp>
      <p:sp>
        <p:nvSpPr>
          <p:cNvPr id="3" name="Content Placeholder 2"/>
          <p:cNvSpPr>
            <a:spLocks noGrp="1"/>
          </p:cNvSpPr>
          <p:nvPr>
            <p:ph idx="4294967295"/>
          </p:nvPr>
        </p:nvSpPr>
        <p:spPr>
          <a:xfrm>
            <a:off x="1627188" y="1828800"/>
            <a:ext cx="7516812" cy="4429125"/>
          </a:xfrm>
        </p:spPr>
        <p:txBody>
          <a:bodyPr>
            <a:noAutofit/>
          </a:bodyPr>
          <a:lstStyle/>
          <a:p>
            <a:pPr marL="0" indent="0">
              <a:spcAft>
                <a:spcPts val="1200"/>
              </a:spcAft>
              <a:buNone/>
            </a:pPr>
            <a:r>
              <a:rPr lang="en-US" sz="3600" dirty="0">
                <a:latin typeface="Arial" panose="020B0604020202020204" pitchFamily="34" charset="0"/>
                <a:cs typeface="Arial" panose="020B0604020202020204" pitchFamily="34" charset="0"/>
              </a:rPr>
              <a:t>Key articles in Chapter 39:</a:t>
            </a:r>
          </a:p>
          <a:p>
            <a:pPr>
              <a:spcAft>
                <a:spcPts val="1200"/>
              </a:spcAft>
              <a:buFont typeface="Wingdings" panose="05000000000000000000" pitchFamily="2" charset="2"/>
              <a:buChar char="Ø"/>
            </a:pPr>
            <a:r>
              <a:rPr lang="en-US" sz="3600" dirty="0">
                <a:solidFill>
                  <a:schemeClr val="bg1">
                    <a:lumMod val="85000"/>
                  </a:schemeClr>
                </a:solidFill>
                <a:latin typeface="Arial" panose="020B0604020202020204" pitchFamily="34" charset="0"/>
                <a:cs typeface="Arial" panose="020B0604020202020204" pitchFamily="34" charset="0"/>
              </a:rPr>
              <a:t>21 – Functional Classification</a:t>
            </a:r>
          </a:p>
          <a:p>
            <a:pPr>
              <a:spcAft>
                <a:spcPts val="1200"/>
              </a:spcAft>
              <a:buFont typeface="Wingdings" panose="05000000000000000000" pitchFamily="2" charset="2"/>
              <a:buChar char="Ø"/>
            </a:pPr>
            <a:r>
              <a:rPr lang="en-US" sz="3600" dirty="0">
                <a:solidFill>
                  <a:schemeClr val="bg1">
                    <a:lumMod val="85000"/>
                  </a:schemeClr>
                </a:solidFill>
                <a:latin typeface="Arial" panose="020B0604020202020204" pitchFamily="34" charset="0"/>
                <a:cs typeface="Arial" panose="020B0604020202020204" pitchFamily="34" charset="0"/>
              </a:rPr>
              <a:t>23 – County Highway and City Street Superintendents Act </a:t>
            </a:r>
          </a:p>
          <a:p>
            <a:pPr>
              <a:spcAft>
                <a:spcPts val="1200"/>
              </a:spcAft>
              <a:buFont typeface="Wingdings" panose="05000000000000000000" pitchFamily="2" charset="2"/>
              <a:buChar char="Ø"/>
            </a:pPr>
            <a:r>
              <a:rPr lang="en-US" sz="3600" dirty="0">
                <a:latin typeface="Arial" panose="020B0604020202020204" pitchFamily="34" charset="0"/>
                <a:cs typeface="Arial" panose="020B0604020202020204" pitchFamily="34" charset="0"/>
              </a:rPr>
              <a:t>25 – Funding Distribution to Political Subdivisions</a:t>
            </a:r>
          </a:p>
        </p:txBody>
      </p:sp>
      <p:sp>
        <p:nvSpPr>
          <p:cNvPr id="4" name="TextBox 3"/>
          <p:cNvSpPr txBox="1"/>
          <p:nvPr/>
        </p:nvSpPr>
        <p:spPr>
          <a:xfrm>
            <a:off x="0" y="0"/>
            <a:ext cx="677108" cy="6858000"/>
          </a:xfrm>
          <a:prstGeom prst="rect">
            <a:avLst/>
          </a:prstGeom>
          <a:solidFill>
            <a:srgbClr val="FFFF00"/>
          </a:solidFill>
        </p:spPr>
        <p:txBody>
          <a:bodyPr vert="vert270" wrap="square" lIns="0" tIns="0" rIns="0" bIns="0" rtlCol="0" anchor="ctr" anchorCtr="1">
            <a:spAutoFit/>
          </a:bodyPr>
          <a:lstStyle/>
          <a:p>
            <a:pPr algn="ctr"/>
            <a:r>
              <a:rPr lang="en-US" sz="4400" dirty="0">
                <a:solidFill>
                  <a:prstClr val="black"/>
                </a:solidFill>
                <a:latin typeface="Calibri"/>
              </a:rPr>
              <a:t>State Law</a:t>
            </a:r>
          </a:p>
        </p:txBody>
      </p:sp>
      <p:pic>
        <p:nvPicPr>
          <p:cNvPr id="5" name="Picture 4"/>
          <p:cNvPicPr>
            <a:picLocks noChangeAspect="1"/>
          </p:cNvPicPr>
          <p:nvPr/>
        </p:nvPicPr>
        <p:blipFill>
          <a:blip r:embed="rId3"/>
          <a:stretch>
            <a:fillRect/>
          </a:stretch>
        </p:blipFill>
        <p:spPr>
          <a:xfrm>
            <a:off x="7536546" y="0"/>
            <a:ext cx="1607454" cy="1489476"/>
          </a:xfrm>
          <a:prstGeom prst="rect">
            <a:avLst/>
          </a:prstGeom>
        </p:spPr>
      </p:pic>
      <p:pic>
        <p:nvPicPr>
          <p:cNvPr id="6" name="Picture 5"/>
          <p:cNvPicPr>
            <a:picLocks noChangeAspect="1"/>
          </p:cNvPicPr>
          <p:nvPr/>
        </p:nvPicPr>
        <p:blipFill>
          <a:blip r:embed="rId4"/>
          <a:stretch>
            <a:fillRect/>
          </a:stretch>
        </p:blipFill>
        <p:spPr>
          <a:xfrm>
            <a:off x="0" y="-20887"/>
            <a:ext cx="1574586" cy="1531249"/>
          </a:xfrm>
          <a:prstGeom prst="rect">
            <a:avLst/>
          </a:prstGeom>
        </p:spPr>
      </p:pic>
      <p:sp>
        <p:nvSpPr>
          <p:cNvPr id="13" name="Slide Number Placeholder 10">
            <a:extLst>
              <a:ext uri="{FF2B5EF4-FFF2-40B4-BE49-F238E27FC236}">
                <a16:creationId xmlns:a16="http://schemas.microsoft.com/office/drawing/2014/main" id="{1338F832-846A-4A9C-9614-1FDC23FA92BF}"/>
              </a:ext>
            </a:extLst>
          </p:cNvPr>
          <p:cNvSpPr txBox="1">
            <a:spLocks/>
          </p:cNvSpPr>
          <p:nvPr/>
        </p:nvSpPr>
        <p:spPr>
          <a:xfrm>
            <a:off x="8143875" y="6429375"/>
            <a:ext cx="1000125" cy="476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bg1"/>
                </a:solidFill>
                <a:latin typeface="Calibri"/>
              </a:rPr>
              <a:t>Slide </a:t>
            </a:r>
            <a:fld id="{8B38DBA3-52F9-4AF4-A6A4-FA4D7DB2F99C}" type="slidenum">
              <a:rPr lang="en-US" smtClean="0">
                <a:solidFill>
                  <a:schemeClr val="bg1"/>
                </a:solidFill>
                <a:latin typeface="Calibri"/>
              </a:rPr>
              <a:pPr/>
              <a:t>33</a:t>
            </a:fld>
            <a:endParaRPr lang="en-US" dirty="0">
              <a:solidFill>
                <a:schemeClr val="bg1"/>
              </a:solidFill>
              <a:latin typeface="Calibri"/>
            </a:endParaRPr>
          </a:p>
        </p:txBody>
      </p:sp>
    </p:spTree>
    <p:extLst>
      <p:ext uri="{BB962C8B-B14F-4D97-AF65-F5344CB8AC3E}">
        <p14:creationId xmlns:p14="http://schemas.microsoft.com/office/powerpoint/2010/main" val="3095162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350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053386"/>
            <a:ext cx="9144000" cy="4916974"/>
          </a:xfrm>
          <a:prstGeom prst="rect">
            <a:avLst/>
          </a:prstGeom>
        </p:spPr>
      </p:pic>
      <p:pic>
        <p:nvPicPr>
          <p:cNvPr id="6" name="Picture 5" descr="Some of Nebraska's state symbols are:"/>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2391" y="4589866"/>
            <a:ext cx="1543069" cy="1071576"/>
          </a:xfrm>
          <a:prstGeom prst="rect">
            <a:avLst/>
          </a:prstGeom>
        </p:spPr>
      </p:pic>
      <p:sp>
        <p:nvSpPr>
          <p:cNvPr id="8" name="Rectangle 3"/>
          <p:cNvSpPr txBox="1">
            <a:spLocks noChangeArrowheads="1"/>
          </p:cNvSpPr>
          <p:nvPr/>
        </p:nvSpPr>
        <p:spPr>
          <a:xfrm>
            <a:off x="242391" y="2122889"/>
            <a:ext cx="7183302" cy="2037935"/>
          </a:xfrm>
          <a:prstGeom prst="rect">
            <a:avLst/>
          </a:prstGeom>
          <a:solidFill>
            <a:schemeClr val="bg1"/>
          </a:solidFill>
        </p:spPr>
        <p:txBody>
          <a:bodyPr vert="horz" lIns="91440" tIns="45720" rIns="91440" bIns="45720" rtlCol="0">
            <a:noAutofit/>
          </a:bodyPr>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Provide encouragement to appoint licensed superintendents to manage the road or street program </a:t>
            </a:r>
          </a:p>
        </p:txBody>
      </p:sp>
      <p:sp>
        <p:nvSpPr>
          <p:cNvPr id="10" name="Rectangle 2"/>
          <p:cNvSpPr txBox="1">
            <a:spLocks noChangeArrowheads="1"/>
          </p:cNvSpPr>
          <p:nvPr/>
        </p:nvSpPr>
        <p:spPr>
          <a:xfrm>
            <a:off x="0" y="88556"/>
            <a:ext cx="9143999"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rial Black" pitchFamily="34" charset="0"/>
                <a:ea typeface="+mn-ea"/>
                <a:cs typeface="+mn-cs"/>
              </a:rPr>
              <a:t>Purpose of Incentive Payments</a:t>
            </a:r>
          </a:p>
        </p:txBody>
      </p:sp>
      <p:sp>
        <p:nvSpPr>
          <p:cNvPr id="11" name="TextBox 10"/>
          <p:cNvSpPr txBox="1"/>
          <p:nvPr/>
        </p:nvSpPr>
        <p:spPr>
          <a:xfrm>
            <a:off x="8007923" y="6400793"/>
            <a:ext cx="113607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bg1"/>
                </a:solidFill>
                <a:effectLst/>
                <a:uLnTx/>
                <a:uFillTx/>
                <a:latin typeface="Calibri"/>
                <a:ea typeface="+mn-ea"/>
                <a:cs typeface="+mn-cs"/>
              </a:rPr>
              <a:t>Slide </a:t>
            </a:r>
            <a:fld id="{A52E2710-AF21-44F9-9004-155A7FCB9E4E}" type="slidenum">
              <a:rPr kumimoji="0" lang="en-US" sz="1800" b="0" i="0" u="none" strike="noStrike" kern="1200" cap="none" spc="0" normalizeH="0" baseline="0" noProof="0">
                <a:ln>
                  <a:noFill/>
                </a:ln>
                <a:solidFill>
                  <a:schemeClr val="bg1"/>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34</a:t>
            </a:fld>
            <a:endParaRPr kumimoji="0" lang="en-US" sz="1800" b="0" i="0" u="none" strike="noStrike" kern="1200" cap="none" spc="0" normalizeH="0" baseline="0" noProof="0" dirty="0">
              <a:ln>
                <a:noFill/>
              </a:ln>
              <a:solidFill>
                <a:schemeClr val="bg1"/>
              </a:solidFill>
              <a:effectLst/>
              <a:uLnTx/>
              <a:uFillTx/>
              <a:latin typeface="Calibri"/>
              <a:ea typeface="+mn-ea"/>
              <a:cs typeface="+mn-cs"/>
            </a:endParaRPr>
          </a:p>
        </p:txBody>
      </p:sp>
    </p:spTree>
    <p:custDataLst>
      <p:tags r:id="rId1"/>
    </p:custDataLst>
    <p:extLst>
      <p:ext uri="{BB962C8B-B14F-4D97-AF65-F5344CB8AC3E}">
        <p14:creationId xmlns:p14="http://schemas.microsoft.com/office/powerpoint/2010/main" val="30610800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0"/>
            <a:ext cx="677108" cy="6858000"/>
          </a:xfrm>
          <a:prstGeom prst="rect">
            <a:avLst/>
          </a:prstGeom>
          <a:solidFill>
            <a:srgbClr val="FFFF00"/>
          </a:solidFill>
        </p:spPr>
        <p:txBody>
          <a:bodyPr vert="vert270" wrap="square" lIns="0" tIns="0" rIns="0" bIns="0" rtlCol="0" anchor="ctr" anchorCtr="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libri"/>
                <a:ea typeface="+mn-ea"/>
                <a:cs typeface="+mn-cs"/>
              </a:rPr>
              <a:t>State Law</a:t>
            </a:r>
          </a:p>
        </p:txBody>
      </p:sp>
      <p:sp>
        <p:nvSpPr>
          <p:cNvPr id="2" name="Title 1"/>
          <p:cNvSpPr>
            <a:spLocks noGrp="1"/>
          </p:cNvSpPr>
          <p:nvPr>
            <p:ph type="title"/>
          </p:nvPr>
        </p:nvSpPr>
        <p:spPr>
          <a:xfrm>
            <a:off x="304898" y="33556"/>
            <a:ext cx="8534203" cy="1114882"/>
          </a:xfrm>
        </p:spPr>
        <p:txBody>
          <a:bodyPr>
            <a:noAutofit/>
          </a:bodyPr>
          <a:lstStyle/>
          <a:p>
            <a:pPr algn="ctr"/>
            <a:r>
              <a:rPr lang="en-US" sz="4000" dirty="0">
                <a:latin typeface="Arial Black" panose="020B0A04020102020204" pitchFamily="34" charset="0"/>
                <a:cs typeface="Arial" pitchFamily="34" charset="0"/>
              </a:rPr>
              <a:t>§39-2502</a:t>
            </a:r>
            <a:endParaRPr lang="en-US" sz="4000" dirty="0">
              <a:latin typeface="Arial Black" panose="020B0A04020102020204" pitchFamily="34" charset="0"/>
            </a:endParaRPr>
          </a:p>
        </p:txBody>
      </p:sp>
      <p:sp>
        <p:nvSpPr>
          <p:cNvPr id="3" name="Content Placeholder 2"/>
          <p:cNvSpPr>
            <a:spLocks noGrp="1"/>
          </p:cNvSpPr>
          <p:nvPr>
            <p:ph idx="1"/>
          </p:nvPr>
        </p:nvSpPr>
        <p:spPr>
          <a:xfrm>
            <a:off x="1658517" y="1904064"/>
            <a:ext cx="5991911" cy="4584604"/>
          </a:xfrm>
        </p:spPr>
        <p:txBody>
          <a:bodyPr>
            <a:noAutofit/>
          </a:bodyPr>
          <a:lstStyle/>
          <a:p>
            <a:pPr marL="0" indent="0">
              <a:spcBef>
                <a:spcPts val="450"/>
              </a:spcBef>
              <a:spcAft>
                <a:spcPts val="1800"/>
              </a:spcAft>
              <a:buNone/>
            </a:pPr>
            <a:r>
              <a:rPr lang="en-US" sz="2000" dirty="0">
                <a:latin typeface="Arial" pitchFamily="34" charset="0"/>
                <a:cs typeface="Arial" pitchFamily="34" charset="0"/>
              </a:rPr>
              <a:t>Incentive Payment is made to each county having an </a:t>
            </a:r>
            <a:r>
              <a:rPr lang="en-US" sz="2000" b="1" dirty="0">
                <a:latin typeface="Arial" pitchFamily="34" charset="0"/>
                <a:cs typeface="Arial" pitchFamily="34" charset="0"/>
              </a:rPr>
              <a:t>Appointed </a:t>
            </a:r>
            <a:r>
              <a:rPr lang="en-US" sz="2000" dirty="0">
                <a:latin typeface="Arial" pitchFamily="34" charset="0"/>
                <a:cs typeface="Arial" pitchFamily="34" charset="0"/>
              </a:rPr>
              <a:t>Employed Licensed Superintendent </a:t>
            </a:r>
            <a:r>
              <a:rPr lang="en-US" sz="2000" b="1" dirty="0">
                <a:latin typeface="Arial" pitchFamily="34" charset="0"/>
                <a:cs typeface="Arial" pitchFamily="34" charset="0"/>
              </a:rPr>
              <a:t>for the prior calendar year</a:t>
            </a:r>
            <a:r>
              <a:rPr lang="en-US" sz="2000" dirty="0">
                <a:latin typeface="Arial" pitchFamily="34" charset="0"/>
                <a:cs typeface="Arial" pitchFamily="34" charset="0"/>
              </a:rPr>
              <a:t>, who performs the following duties:</a:t>
            </a:r>
          </a:p>
          <a:p>
            <a:pPr marL="457200" indent="-457200">
              <a:spcBef>
                <a:spcPts val="450"/>
              </a:spcBef>
              <a:buFont typeface="+mj-lt"/>
              <a:buAutoNum type="arabicParenR"/>
            </a:pPr>
            <a:r>
              <a:rPr lang="en-US" sz="1800" dirty="0">
                <a:latin typeface="Arial" panose="020B0604020202020204" pitchFamily="34" charset="0"/>
                <a:cs typeface="Arial" panose="020B0604020202020204" pitchFamily="34" charset="0"/>
              </a:rPr>
              <a:t>Developing annually a </a:t>
            </a:r>
            <a:r>
              <a:rPr lang="en-US" sz="1800" b="1" dirty="0">
                <a:latin typeface="Arial" panose="020B0604020202020204" pitchFamily="34" charset="0"/>
                <a:cs typeface="Arial" panose="020B0604020202020204" pitchFamily="34" charset="0"/>
              </a:rPr>
              <a:t>long-range plan (OneAndSix)</a:t>
            </a:r>
          </a:p>
          <a:p>
            <a:pPr marL="457200" indent="-457200">
              <a:spcBef>
                <a:spcPts val="450"/>
              </a:spcBef>
              <a:buFont typeface="+mj-lt"/>
              <a:buAutoNum type="arabicParenR"/>
            </a:pPr>
            <a:r>
              <a:rPr lang="en-US" sz="1800" dirty="0">
                <a:latin typeface="Arial" panose="020B0604020202020204" pitchFamily="34" charset="0"/>
                <a:cs typeface="Arial" panose="020B0604020202020204" pitchFamily="34" charset="0"/>
              </a:rPr>
              <a:t>Developing an </a:t>
            </a:r>
            <a:r>
              <a:rPr lang="en-US" sz="1800" b="1" dirty="0">
                <a:latin typeface="Arial" panose="020B0604020202020204" pitchFamily="34" charset="0"/>
                <a:cs typeface="Arial" panose="020B0604020202020204" pitchFamily="34" charset="0"/>
              </a:rPr>
              <a:t>annual program</a:t>
            </a:r>
            <a:r>
              <a:rPr lang="en-US" sz="1800" dirty="0">
                <a:latin typeface="Arial" panose="020B0604020202020204" pitchFamily="34" charset="0"/>
                <a:cs typeface="Arial" panose="020B0604020202020204" pitchFamily="34" charset="0"/>
              </a:rPr>
              <a:t> for design, construction, and maintenance</a:t>
            </a:r>
          </a:p>
          <a:p>
            <a:pPr marL="457200" indent="-457200">
              <a:spcBef>
                <a:spcPts val="450"/>
              </a:spcBef>
              <a:buFont typeface="+mj-lt"/>
              <a:buAutoNum type="arabicParenR"/>
            </a:pPr>
            <a:r>
              <a:rPr lang="en-US" sz="1800" dirty="0">
                <a:latin typeface="Arial" panose="020B0604020202020204" pitchFamily="34" charset="0"/>
                <a:cs typeface="Arial" panose="020B0604020202020204" pitchFamily="34" charset="0"/>
              </a:rPr>
              <a:t>Developing an </a:t>
            </a:r>
            <a:r>
              <a:rPr lang="en-US" sz="1800" b="1" dirty="0">
                <a:latin typeface="Arial" panose="020B0604020202020204" pitchFamily="34" charset="0"/>
                <a:cs typeface="Arial" panose="020B0604020202020204" pitchFamily="34" charset="0"/>
              </a:rPr>
              <a:t>annual budget </a:t>
            </a:r>
            <a:r>
              <a:rPr lang="en-US" sz="1800" dirty="0">
                <a:latin typeface="Arial" panose="020B0604020202020204" pitchFamily="34" charset="0"/>
                <a:cs typeface="Arial" panose="020B0604020202020204" pitchFamily="34" charset="0"/>
              </a:rPr>
              <a:t>for that program</a:t>
            </a:r>
            <a:r>
              <a:rPr lang="en-US" sz="1800" b="1" dirty="0">
                <a:latin typeface="Arial" panose="020B0604020202020204" pitchFamily="34" charset="0"/>
                <a:cs typeface="Arial" panose="020B0604020202020204" pitchFamily="34" charset="0"/>
              </a:rPr>
              <a:t> </a:t>
            </a:r>
          </a:p>
          <a:p>
            <a:pPr marL="457200" indent="-457200">
              <a:spcBef>
                <a:spcPts val="450"/>
              </a:spcBef>
              <a:buFont typeface="+mj-lt"/>
              <a:buAutoNum type="arabicParenR"/>
            </a:pPr>
            <a:r>
              <a:rPr lang="en-US" sz="1800" dirty="0">
                <a:latin typeface="Arial" panose="020B0604020202020204" pitchFamily="34" charset="0"/>
                <a:cs typeface="Arial" panose="020B0604020202020204" pitchFamily="34" charset="0"/>
              </a:rPr>
              <a:t>Submitting 1-3 above to the </a:t>
            </a:r>
            <a:r>
              <a:rPr lang="en-US" sz="1800" b="1" dirty="0">
                <a:latin typeface="Arial" panose="020B0604020202020204" pitchFamily="34" charset="0"/>
                <a:cs typeface="Arial" panose="020B0604020202020204" pitchFamily="34" charset="0"/>
              </a:rPr>
              <a:t>local governing body </a:t>
            </a:r>
            <a:r>
              <a:rPr lang="en-US" sz="1800" dirty="0">
                <a:latin typeface="Arial" panose="020B0604020202020204" pitchFamily="34" charset="0"/>
                <a:cs typeface="Arial" panose="020B0604020202020204" pitchFamily="34" charset="0"/>
              </a:rPr>
              <a:t>for approval</a:t>
            </a:r>
          </a:p>
          <a:p>
            <a:pPr marL="457200" indent="-457200">
              <a:spcBef>
                <a:spcPts val="450"/>
              </a:spcBef>
              <a:buFont typeface="+mj-lt"/>
              <a:buAutoNum type="arabicParenR"/>
            </a:pPr>
            <a:r>
              <a:rPr lang="en-US" sz="1800" b="1" dirty="0">
                <a:latin typeface="Arial" panose="020B0604020202020204" pitchFamily="34" charset="0"/>
                <a:cs typeface="Arial" panose="020B0604020202020204" pitchFamily="34" charset="0"/>
              </a:rPr>
              <a:t>Implementing</a:t>
            </a:r>
            <a:r>
              <a:rPr lang="en-US" sz="1800" dirty="0">
                <a:latin typeface="Arial" panose="020B0604020202020204" pitchFamily="34" charset="0"/>
                <a:cs typeface="Arial" panose="020B0604020202020204" pitchFamily="34" charset="0"/>
              </a:rPr>
              <a:t> 1-3 above </a:t>
            </a:r>
          </a:p>
        </p:txBody>
      </p:sp>
      <p:pic>
        <p:nvPicPr>
          <p:cNvPr id="6" name="Picture 5"/>
          <p:cNvPicPr>
            <a:picLocks noChangeAspect="1"/>
          </p:cNvPicPr>
          <p:nvPr/>
        </p:nvPicPr>
        <p:blipFill>
          <a:blip r:embed="rId3"/>
          <a:stretch>
            <a:fillRect/>
          </a:stretch>
        </p:blipFill>
        <p:spPr>
          <a:xfrm>
            <a:off x="7926866" y="0"/>
            <a:ext cx="1205591" cy="1117107"/>
          </a:xfrm>
          <a:prstGeom prst="rect">
            <a:avLst/>
          </a:prstGeom>
        </p:spPr>
      </p:pic>
      <p:pic>
        <p:nvPicPr>
          <p:cNvPr id="8" name="Picture 7"/>
          <p:cNvPicPr>
            <a:picLocks noChangeAspect="1"/>
          </p:cNvPicPr>
          <p:nvPr/>
        </p:nvPicPr>
        <p:blipFill>
          <a:blip r:embed="rId4"/>
          <a:stretch>
            <a:fillRect/>
          </a:stretch>
        </p:blipFill>
        <p:spPr>
          <a:xfrm>
            <a:off x="-11543" y="0"/>
            <a:ext cx="1180940" cy="1148437"/>
          </a:xfrm>
          <a:prstGeom prst="rect">
            <a:avLst/>
          </a:prstGeom>
        </p:spPr>
      </p:pic>
      <p:sp>
        <p:nvSpPr>
          <p:cNvPr id="9" name="TextBox 8"/>
          <p:cNvSpPr txBox="1"/>
          <p:nvPr/>
        </p:nvSpPr>
        <p:spPr>
          <a:xfrm>
            <a:off x="7467600" y="6488668"/>
            <a:ext cx="1143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bg1"/>
                </a:solidFill>
                <a:effectLst/>
                <a:uLnTx/>
                <a:uFillTx/>
                <a:latin typeface="Calibri" panose="020F0502020204030204"/>
                <a:ea typeface="+mn-ea"/>
                <a:cs typeface="+mn-cs"/>
              </a:rPr>
              <a:t>Slide </a:t>
            </a:r>
            <a:fld id="{D1C1536C-6065-45C5-8457-6097AB9EE6C5}" type="slidenum">
              <a:rPr kumimoji="0" lang="en-US" sz="1800" b="0" i="0" u="none" strike="noStrike" kern="1200" cap="none" spc="0" normalizeH="0" baseline="0" noProof="0" smtClean="0">
                <a:ln>
                  <a:noFill/>
                </a:ln>
                <a:solidFill>
                  <a:schemeClr val="bg1"/>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a:t>
            </a:fld>
            <a:endParaRPr kumimoji="0" lang="en-US" sz="18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4" name="TextBox 3"/>
          <p:cNvSpPr txBox="1"/>
          <p:nvPr/>
        </p:nvSpPr>
        <p:spPr>
          <a:xfrm>
            <a:off x="569843" y="798036"/>
            <a:ext cx="8040757" cy="89255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Incentive Payments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Conditional Duties of </a:t>
            </a:r>
            <a:r>
              <a:rPr kumimoji="0" lang="en-US" sz="2400" b="1" i="0" u="sng" strike="noStrike" kern="1200" cap="none" spc="0" normalizeH="0" baseline="0" noProof="0" dirty="0">
                <a:ln>
                  <a:noFill/>
                </a:ln>
                <a:solidFill>
                  <a:prstClr val="black"/>
                </a:solidFill>
                <a:effectLst/>
                <a:uLnTx/>
                <a:uFillTx/>
                <a:latin typeface="Calibri" panose="020F0502020204030204"/>
                <a:ea typeface="+mn-ea"/>
                <a:cs typeface="+mn-cs"/>
              </a:rPr>
              <a:t>Appointed Licensed Superintendent</a:t>
            </a:r>
          </a:p>
        </p:txBody>
      </p:sp>
      <p:sp>
        <p:nvSpPr>
          <p:cNvPr id="12" name="TextBox 11"/>
          <p:cNvSpPr txBox="1"/>
          <p:nvPr/>
        </p:nvSpPr>
        <p:spPr>
          <a:xfrm rot="2907502">
            <a:off x="6875366" y="3258947"/>
            <a:ext cx="948549" cy="600164"/>
          </a:xfrm>
          <a:prstGeom prst="rect">
            <a:avLst/>
          </a:prstGeom>
          <a:solidFill>
            <a:schemeClr val="bg1">
              <a:lumMod val="7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sng" strike="noStrike" kern="1200" cap="none" spc="0" normalizeH="0" baseline="0" noProof="0" dirty="0">
                <a:ln>
                  <a:noFill/>
                </a:ln>
                <a:solidFill>
                  <a:prstClr val="black"/>
                </a:solidFill>
                <a:effectLst/>
                <a:uLnTx/>
                <a:uFillTx/>
                <a:latin typeface="Calibri" panose="020F0502020204030204"/>
                <a:ea typeface="+mn-ea"/>
                <a:cs typeface="+mn-cs"/>
              </a:rPr>
              <a:t>Project No.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C-46(1)A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C-46(2)</a:t>
            </a:r>
          </a:p>
        </p:txBody>
      </p:sp>
    </p:spTree>
    <p:extLst>
      <p:ext uri="{BB962C8B-B14F-4D97-AF65-F5344CB8AC3E}">
        <p14:creationId xmlns:p14="http://schemas.microsoft.com/office/powerpoint/2010/main" val="9249749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410546" y="0"/>
            <a:ext cx="3769567" cy="1335157"/>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rial Black" pitchFamily="34" charset="0"/>
                <a:ea typeface="+mn-ea"/>
                <a:cs typeface="+mn-cs"/>
              </a:rPr>
              <a:t>Incentive Funds Certification</a:t>
            </a:r>
          </a:p>
        </p:txBody>
      </p:sp>
      <p:sp>
        <p:nvSpPr>
          <p:cNvPr id="6" name="Rectangle 3"/>
          <p:cNvSpPr txBox="1">
            <a:spLocks noChangeArrowheads="1"/>
          </p:cNvSpPr>
          <p:nvPr/>
        </p:nvSpPr>
        <p:spPr>
          <a:xfrm>
            <a:off x="279918" y="1335157"/>
            <a:ext cx="3769567" cy="4580899"/>
          </a:xfrm>
          <a:prstGeom prst="rect">
            <a:avLst/>
          </a:prstGeom>
        </p:spPr>
        <p:txBody>
          <a:bodyPr vert="horz" lIns="91440" tIns="45720" rIns="91440" bIns="45720" rtlCol="0">
            <a:normAutofit fontScale="62500" lnSpcReduction="20000"/>
          </a:bodyPr>
          <a:lstStyle/>
          <a:p>
            <a:pPr marL="285750" marR="0" lvl="0" indent="-285750" algn="l" defTabSz="914400" rtl="0" eaLnBrk="1" fontAlgn="base" latinLnBrk="0" hangingPunct="1">
              <a:lnSpc>
                <a:spcPct val="110000"/>
              </a:lnSpc>
              <a:spcBef>
                <a:spcPts val="600"/>
              </a:spcBef>
              <a:spcAft>
                <a:spcPts val="600"/>
              </a:spcAft>
              <a:buClrTx/>
              <a:buSzTx/>
              <a:buFont typeface="Wingdings" panose="05000000000000000000" pitchFamily="2" charset="2"/>
              <a:buChar char="Ø"/>
              <a:tabLst/>
              <a:defRPr/>
            </a:pPr>
            <a:r>
              <a:rPr kumimoji="0" lang="en-US" sz="2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Annual certification, to NDOT, of your </a:t>
            </a:r>
            <a:r>
              <a:rPr kumimoji="0" lang="en-US" sz="2800" b="1" i="1" u="none" strike="noStrike" kern="1200" cap="none" spc="0" normalizeH="0" baseline="0" noProof="0" dirty="0">
                <a:ln>
                  <a:noFill/>
                </a:ln>
                <a:solidFill>
                  <a:prstClr val="black"/>
                </a:solidFill>
                <a:effectLst/>
                <a:uLnTx/>
                <a:uFillTx/>
                <a:latin typeface="Arial" pitchFamily="34" charset="0"/>
                <a:ea typeface="+mn-ea"/>
                <a:cs typeface="Arial" pitchFamily="34" charset="0"/>
              </a:rPr>
              <a:t>appointed</a:t>
            </a:r>
            <a:r>
              <a:rPr kumimoji="0" lang="en-US" sz="2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a:t>
            </a:r>
            <a:r>
              <a:rPr kumimoji="0" lang="en-US" sz="2800" b="1" i="1" u="none" strike="noStrike" kern="1200" cap="none" spc="0" normalizeH="0" baseline="0" noProof="0" dirty="0">
                <a:ln>
                  <a:noFill/>
                </a:ln>
                <a:solidFill>
                  <a:prstClr val="black"/>
                </a:solidFill>
                <a:effectLst/>
                <a:uLnTx/>
                <a:uFillTx/>
                <a:latin typeface="Arial" pitchFamily="34" charset="0"/>
                <a:ea typeface="+mn-ea"/>
                <a:cs typeface="Arial" pitchFamily="34" charset="0"/>
              </a:rPr>
              <a:t>licensed</a:t>
            </a:r>
            <a:r>
              <a:rPr kumimoji="0" lang="en-US" sz="2800" b="0" i="1" u="none" strike="noStrike" kern="1200" cap="none" spc="0" normalizeH="0" baseline="0" noProof="0" dirty="0">
                <a:ln>
                  <a:noFill/>
                </a:ln>
                <a:solidFill>
                  <a:prstClr val="black"/>
                </a:solidFill>
                <a:effectLst/>
                <a:uLnTx/>
                <a:uFillTx/>
                <a:latin typeface="Arial" pitchFamily="34" charset="0"/>
                <a:ea typeface="+mn-ea"/>
                <a:cs typeface="Arial" pitchFamily="34" charset="0"/>
              </a:rPr>
              <a:t> superintendent </a:t>
            </a:r>
            <a:r>
              <a:rPr kumimoji="0" lang="en-US" sz="2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for previous calendar year</a:t>
            </a:r>
          </a:p>
          <a:p>
            <a:pPr marL="285750" marR="0" lvl="0" indent="-285750" algn="l" defTabSz="914400" rtl="0" eaLnBrk="1" fontAlgn="base" latinLnBrk="0" hangingPunct="1">
              <a:lnSpc>
                <a:spcPct val="110000"/>
              </a:lnSpc>
              <a:spcBef>
                <a:spcPts val="600"/>
              </a:spcBef>
              <a:spcAft>
                <a:spcPts val="600"/>
              </a:spcAft>
              <a:buClrTx/>
              <a:buSzTx/>
              <a:buFont typeface="Wingdings" panose="05000000000000000000" pitchFamily="2" charset="2"/>
              <a:buChar char="Ø"/>
              <a:tabLst/>
              <a:defRPr/>
            </a:pPr>
            <a:r>
              <a:rPr kumimoji="0" lang="en-US" sz="2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For your town or county to receive Incentive Funds, your superintendent must be </a:t>
            </a:r>
            <a:r>
              <a:rPr kumimoji="0" lang="en-US" sz="2800" b="0" i="1" u="none" strike="noStrike" kern="1200" cap="none" spc="0" normalizeH="0" baseline="0" noProof="0" dirty="0">
                <a:ln>
                  <a:noFill/>
                </a:ln>
                <a:solidFill>
                  <a:prstClr val="black"/>
                </a:solidFill>
                <a:effectLst/>
                <a:uLnTx/>
                <a:uFillTx/>
                <a:latin typeface="Arial" pitchFamily="34" charset="0"/>
                <a:ea typeface="+mn-ea"/>
                <a:cs typeface="Arial" pitchFamily="34" charset="0"/>
              </a:rPr>
              <a:t>licensed</a:t>
            </a:r>
            <a:r>
              <a:rPr kumimoji="0" lang="en-US" sz="2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and </a:t>
            </a:r>
            <a:r>
              <a:rPr kumimoji="0" lang="en-US" sz="2800" b="0" i="1" u="none" strike="noStrike" kern="1200" cap="none" spc="0" normalizeH="0" baseline="0" noProof="0" dirty="0">
                <a:ln>
                  <a:noFill/>
                </a:ln>
                <a:solidFill>
                  <a:prstClr val="black"/>
                </a:solidFill>
                <a:effectLst/>
                <a:uLnTx/>
                <a:uFillTx/>
                <a:latin typeface="Arial" pitchFamily="34" charset="0"/>
                <a:ea typeface="+mn-ea"/>
                <a:cs typeface="Arial" pitchFamily="34" charset="0"/>
              </a:rPr>
              <a:t>actually performing </a:t>
            </a:r>
            <a:r>
              <a:rPr kumimoji="0" lang="en-US" sz="2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duties (is </a:t>
            </a:r>
            <a:r>
              <a:rPr kumimoji="0" lang="en-US" sz="2800" b="0" i="0" u="sng" strike="noStrike" kern="1200" cap="none" spc="0" normalizeH="0" baseline="0" noProof="0" dirty="0">
                <a:ln>
                  <a:noFill/>
                </a:ln>
                <a:solidFill>
                  <a:prstClr val="black"/>
                </a:solidFill>
                <a:effectLst/>
                <a:uLnTx/>
                <a:uFillTx/>
                <a:latin typeface="Arial" pitchFamily="34" charset="0"/>
                <a:ea typeface="+mn-ea"/>
                <a:cs typeface="Arial" pitchFamily="34" charset="0"/>
              </a:rPr>
              <a:t>responsible</a:t>
            </a:r>
            <a:r>
              <a:rPr kumimoji="0" lang="en-US" sz="2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for them)</a:t>
            </a:r>
          </a:p>
          <a:p>
            <a:pPr marL="285750" marR="0" lvl="0" indent="-285750" algn="l" defTabSz="914400" rtl="0" eaLnBrk="1" fontAlgn="base" latinLnBrk="0" hangingPunct="1">
              <a:lnSpc>
                <a:spcPct val="110000"/>
              </a:lnSpc>
              <a:spcBef>
                <a:spcPts val="600"/>
              </a:spcBef>
              <a:spcAft>
                <a:spcPts val="600"/>
              </a:spcAft>
              <a:buClrTx/>
              <a:buSzTx/>
              <a:buFont typeface="Wingdings" panose="05000000000000000000" pitchFamily="2" charset="2"/>
              <a:buChar char="Ø"/>
              <a:tabLst/>
              <a:defRPr/>
            </a:pPr>
            <a:r>
              <a:rPr kumimoji="0" lang="en-US" sz="2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One-page form, </a:t>
            </a:r>
            <a:r>
              <a:rPr kumimoji="0" lang="en-US" sz="2800" b="0" i="1" u="none" strike="noStrike" kern="1200" cap="none" spc="0" normalizeH="0" baseline="0" noProof="0" dirty="0">
                <a:ln>
                  <a:noFill/>
                </a:ln>
                <a:solidFill>
                  <a:prstClr val="black"/>
                </a:solidFill>
                <a:effectLst/>
                <a:uLnTx/>
                <a:uFillTx/>
                <a:latin typeface="Arial" pitchFamily="34" charset="0"/>
                <a:ea typeface="+mn-ea"/>
                <a:cs typeface="Arial" pitchFamily="34" charset="0"/>
              </a:rPr>
              <a:t>due Dec. 31</a:t>
            </a:r>
            <a:r>
              <a:rPr kumimoji="0" lang="en-US" sz="2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Form is mailed to clerks from NDOT – Liaison Services.  Funds disbursed by </a:t>
            </a:r>
            <a:r>
              <a:rPr kumimoji="0" lang="en-US" sz="2800" b="0" i="1" u="none" strike="noStrike" kern="1200" cap="none" spc="0" normalizeH="0" baseline="0" noProof="0" dirty="0">
                <a:ln>
                  <a:noFill/>
                </a:ln>
                <a:solidFill>
                  <a:prstClr val="black"/>
                </a:solidFill>
                <a:effectLst/>
                <a:uLnTx/>
                <a:uFillTx/>
                <a:latin typeface="Arial" pitchFamily="34" charset="0"/>
                <a:ea typeface="+mn-ea"/>
                <a:cs typeface="Arial" pitchFamily="34" charset="0"/>
              </a:rPr>
              <a:t>February 15</a:t>
            </a:r>
            <a:endParaRPr kumimoji="0" lang="en-US" sz="2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285750" marR="0" lvl="0" indent="-285750" algn="l" defTabSz="914400" rtl="0" eaLnBrk="1" fontAlgn="base" latinLnBrk="0" hangingPunct="1">
              <a:lnSpc>
                <a:spcPct val="110000"/>
              </a:lnSpc>
              <a:spcBef>
                <a:spcPts val="600"/>
              </a:spcBef>
              <a:spcAft>
                <a:spcPts val="600"/>
              </a:spcAft>
              <a:buClrTx/>
              <a:buSzTx/>
              <a:buFont typeface="Wingdings" panose="05000000000000000000" pitchFamily="2" charset="2"/>
              <a:buChar char="Ø"/>
              <a:tabLst/>
              <a:defRPr/>
            </a:pPr>
            <a:r>
              <a:rPr kumimoji="0" lang="en-US" sz="2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The appointed superintendent must be </a:t>
            </a:r>
            <a:r>
              <a:rPr kumimoji="0" lang="en-US" sz="2800" b="0" i="1" u="none" strike="noStrike" kern="1200" cap="none" spc="0" normalizeH="0" baseline="0" noProof="0" dirty="0">
                <a:ln>
                  <a:noFill/>
                </a:ln>
                <a:solidFill>
                  <a:prstClr val="black"/>
                </a:solidFill>
                <a:effectLst/>
                <a:uLnTx/>
                <a:uFillTx/>
                <a:latin typeface="Arial" pitchFamily="34" charset="0"/>
                <a:ea typeface="+mn-ea"/>
                <a:cs typeface="Arial" pitchFamily="34" charset="0"/>
              </a:rPr>
              <a:t>involved in the total road / street program</a:t>
            </a:r>
            <a:endParaRPr kumimoji="0" lang="en-US" sz="2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4" name="TextBox 3"/>
          <p:cNvSpPr txBox="1"/>
          <p:nvPr/>
        </p:nvSpPr>
        <p:spPr>
          <a:xfrm>
            <a:off x="8007924" y="6352398"/>
            <a:ext cx="113607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bg1"/>
                </a:solidFill>
                <a:effectLst/>
                <a:uLnTx/>
                <a:uFillTx/>
                <a:latin typeface="Calibri"/>
                <a:ea typeface="+mn-ea"/>
                <a:cs typeface="+mn-cs"/>
              </a:rPr>
              <a:t>Slide </a:t>
            </a:r>
            <a:fld id="{A52E2710-AF21-44F9-9004-155A7FCB9E4E}" type="slidenum">
              <a:rPr kumimoji="0" lang="en-US" sz="1800" b="0" i="0" u="none" strike="noStrike" kern="1200" cap="none" spc="0" normalizeH="0" baseline="0" noProof="0">
                <a:ln>
                  <a:noFill/>
                </a:ln>
                <a:solidFill>
                  <a:schemeClr val="bg1"/>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36</a:t>
            </a:fld>
            <a:endParaRPr kumimoji="0" lang="en-US" sz="1800" b="0" i="0" u="none" strike="noStrike" kern="1200" cap="none" spc="0" normalizeH="0" baseline="0" noProof="0" dirty="0">
              <a:ln>
                <a:noFill/>
              </a:ln>
              <a:solidFill>
                <a:schemeClr val="bg1"/>
              </a:solidFill>
              <a:effectLst/>
              <a:uLnTx/>
              <a:uFillTx/>
              <a:latin typeface="Calibri"/>
              <a:ea typeface="+mn-ea"/>
              <a:cs typeface="+mn-cs"/>
            </a:endParaRPr>
          </a:p>
        </p:txBody>
      </p:sp>
      <p:pic>
        <p:nvPicPr>
          <p:cNvPr id="2" name="Picture 1">
            <a:extLst>
              <a:ext uri="{FF2B5EF4-FFF2-40B4-BE49-F238E27FC236}">
                <a16:creationId xmlns:a16="http://schemas.microsoft.com/office/drawing/2014/main" id="{C991B23A-A92A-4A52-BAD9-3D4BD93F231A}"/>
              </a:ext>
            </a:extLst>
          </p:cNvPr>
          <p:cNvPicPr>
            <a:picLocks noChangeAspect="1"/>
          </p:cNvPicPr>
          <p:nvPr/>
        </p:nvPicPr>
        <p:blipFill>
          <a:blip r:embed="rId3"/>
          <a:stretch>
            <a:fillRect/>
          </a:stretch>
        </p:blipFill>
        <p:spPr>
          <a:xfrm>
            <a:off x="4395314" y="136270"/>
            <a:ext cx="4599398" cy="5886574"/>
          </a:xfrm>
          <a:prstGeom prst="rect">
            <a:avLst/>
          </a:prstGeom>
        </p:spPr>
      </p:pic>
    </p:spTree>
    <p:extLst>
      <p:ext uri="{BB962C8B-B14F-4D97-AF65-F5344CB8AC3E}">
        <p14:creationId xmlns:p14="http://schemas.microsoft.com/office/powerpoint/2010/main" val="23931644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359427" y="2190033"/>
            <a:ext cx="6684841" cy="4286971"/>
          </a:xfrm>
          <a:prstGeom prst="rect">
            <a:avLst/>
          </a:prstGeom>
        </p:spPr>
        <p:txBody>
          <a:bodyPr vert="horz" lIns="91440" tIns="45720" rIns="91440" bIns="45720" rtlCol="0">
            <a:normAutofit/>
          </a:bodyPr>
          <a:lstStyle/>
          <a:p>
            <a:pPr marL="514350" marR="0" lvl="0" indent="-514350" algn="l" defTabSz="457200" rtl="0" eaLnBrk="1" fontAlgn="auto" latinLnBrk="0" hangingPunct="1">
              <a:lnSpc>
                <a:spcPct val="100000"/>
              </a:lnSpc>
              <a:spcBef>
                <a:spcPct val="20000"/>
              </a:spcBef>
              <a:spcAft>
                <a:spcPts val="1800"/>
              </a:spcAft>
              <a:buClrTx/>
              <a:buSzTx/>
              <a:buFont typeface="+mj-lt"/>
              <a:buAutoNum type="arabicPeriod"/>
              <a:tabLst/>
              <a:defRPr/>
            </a:pPr>
            <a:r>
              <a:rPr kumimoji="0" lang="en-US" sz="2800" b="1" i="1" u="none" strike="noStrike" kern="1200" cap="none" spc="0" normalizeH="0" baseline="0" noProof="0" dirty="0">
                <a:ln>
                  <a:noFill/>
                </a:ln>
                <a:solidFill>
                  <a:prstClr val="black"/>
                </a:solidFill>
                <a:effectLst/>
                <a:highlight>
                  <a:srgbClr val="FFFF00"/>
                </a:highlight>
                <a:uLnTx/>
                <a:uFillTx/>
                <a:latin typeface="Arial" panose="020B0604020202020204" pitchFamily="34" charset="0"/>
                <a:ea typeface="+mn-ea"/>
                <a:cs typeface="Arial" panose="020B0604020202020204" pitchFamily="34" charset="0"/>
              </a:rPr>
              <a:t>Highway Allocation Fund </a:t>
            </a:r>
            <a:r>
              <a:rPr kumimoji="0" lang="en-US" sz="28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(HAF) Distributions</a:t>
            </a:r>
          </a:p>
          <a:p>
            <a:pPr marL="514350" marR="0" lvl="0" indent="-514350" algn="l" defTabSz="457200" rtl="0" eaLnBrk="1" fontAlgn="auto" latinLnBrk="0" hangingPunct="1">
              <a:lnSpc>
                <a:spcPct val="100000"/>
              </a:lnSpc>
              <a:spcBef>
                <a:spcPct val="20000"/>
              </a:spcBef>
              <a:spcAft>
                <a:spcPts val="1800"/>
              </a:spcAft>
              <a:buClrTx/>
              <a:buSzTx/>
              <a:buFont typeface="+mj-lt"/>
              <a:buAutoNum type="arabicPeriod"/>
              <a:tabLst/>
              <a:defRPr/>
            </a:pPr>
            <a:r>
              <a:rPr kumimoji="0" lang="en-US" sz="28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Local </a:t>
            </a:r>
            <a:r>
              <a:rPr kumimoji="0" lang="en-US" sz="24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(Motor Vehicle Fee, Property Tax, Wheel Tax, Bonds, etc.)</a:t>
            </a:r>
            <a:endParaRPr kumimoji="0" lang="en-US" sz="28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514350" marR="0" lvl="0" indent="-514350" algn="l" defTabSz="457200" rtl="0" eaLnBrk="1" fontAlgn="auto" latinLnBrk="0" hangingPunct="1">
              <a:lnSpc>
                <a:spcPct val="100000"/>
              </a:lnSpc>
              <a:spcBef>
                <a:spcPct val="20000"/>
              </a:spcBef>
              <a:spcAft>
                <a:spcPts val="1800"/>
              </a:spcAft>
              <a:buClrTx/>
              <a:buSzTx/>
              <a:buFont typeface="+mj-lt"/>
              <a:buAutoNum type="arabicPeriod"/>
              <a:tabLst/>
              <a:defRPr/>
            </a:pPr>
            <a:r>
              <a:rPr kumimoji="0" lang="en-US" sz="28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State </a:t>
            </a:r>
            <a:r>
              <a:rPr kumimoji="0" lang="en-US" sz="24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(Federal Funds Buyout, State-aid Bridge, etc.)</a:t>
            </a:r>
            <a:endParaRPr kumimoji="0" lang="en-US" sz="28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514350" marR="0" lvl="0" indent="-514350" algn="l" defTabSz="457200" rtl="0" eaLnBrk="1" fontAlgn="auto" latinLnBrk="0" hangingPunct="1">
              <a:lnSpc>
                <a:spcPct val="100000"/>
              </a:lnSpc>
              <a:spcBef>
                <a:spcPct val="20000"/>
              </a:spcBef>
              <a:spcAft>
                <a:spcPts val="1800"/>
              </a:spcAft>
              <a:buClrTx/>
              <a:buSzTx/>
              <a:buFont typeface="+mj-lt"/>
              <a:buAutoNum type="arabicPeriod"/>
              <a:tabLst/>
              <a:defRPr/>
            </a:pPr>
            <a:r>
              <a:rPr kumimoji="0" lang="en-US" sz="28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Federal, </a:t>
            </a:r>
            <a:r>
              <a:rPr kumimoji="0" lang="en-US" sz="24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mainly FHWA)</a:t>
            </a:r>
          </a:p>
        </p:txBody>
      </p:sp>
      <p:sp>
        <p:nvSpPr>
          <p:cNvPr id="8" name="Rectangle 3"/>
          <p:cNvSpPr txBox="1">
            <a:spLocks noChangeArrowheads="1"/>
          </p:cNvSpPr>
          <p:nvPr/>
        </p:nvSpPr>
        <p:spPr>
          <a:xfrm>
            <a:off x="359427" y="366493"/>
            <a:ext cx="8577543" cy="1500079"/>
          </a:xfrm>
          <a:prstGeom prst="rect">
            <a:avLst/>
          </a:prstGeom>
        </p:spPr>
        <p:txBody>
          <a:bodyPr vert="horz" lIns="91440" tIns="45720" rIns="91440" bIns="45720" rtlCol="0" anchor="ctr">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Funding </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Main Sources</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Counties and Municipalities</a:t>
            </a:r>
          </a:p>
        </p:txBody>
      </p:sp>
      <p:sp>
        <p:nvSpPr>
          <p:cNvPr id="10" name="Rectangle 9"/>
          <p:cNvSpPr/>
          <p:nvPr/>
        </p:nvSpPr>
        <p:spPr>
          <a:xfrm>
            <a:off x="7712729" y="245433"/>
            <a:ext cx="652743" cy="1200329"/>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uLnTx/>
                <a:uFillTx/>
                <a:latin typeface="Calibri" panose="020F0502020204030204"/>
                <a:ea typeface="+mn-ea"/>
                <a:cs typeface="+mn-cs"/>
              </a:rPr>
              <a:t>$</a:t>
            </a:r>
          </a:p>
        </p:txBody>
      </p:sp>
      <p:sp>
        <p:nvSpPr>
          <p:cNvPr id="5" name="TextBox 4"/>
          <p:cNvSpPr txBox="1"/>
          <p:nvPr/>
        </p:nvSpPr>
        <p:spPr>
          <a:xfrm>
            <a:off x="7887320" y="6427901"/>
            <a:ext cx="114300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bg1"/>
                </a:solidFill>
                <a:effectLst/>
                <a:uLnTx/>
                <a:uFillTx/>
                <a:latin typeface="Calibri" panose="020F0502020204030204"/>
                <a:ea typeface="+mn-ea"/>
                <a:cs typeface="+mn-cs"/>
              </a:rPr>
              <a:t>Slide </a:t>
            </a:r>
            <a:fld id="{D1C1536C-6065-45C5-8457-6097AB9EE6C5}" type="slidenum">
              <a:rPr kumimoji="0" lang="en-US" sz="1800" b="0" i="0" u="none" strike="noStrike" kern="1200" cap="none" spc="0" normalizeH="0" baseline="0" noProof="0" smtClean="0">
                <a:ln>
                  <a:noFill/>
                </a:ln>
                <a:solidFill>
                  <a:schemeClr val="bg1"/>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37</a:t>
            </a:fld>
            <a:endParaRPr kumimoji="0" lang="en-US" sz="18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pic>
        <p:nvPicPr>
          <p:cNvPr id="6" name="Picture 5"/>
          <p:cNvPicPr>
            <a:picLocks noChangeAspect="1"/>
          </p:cNvPicPr>
          <p:nvPr/>
        </p:nvPicPr>
        <p:blipFill>
          <a:blip r:embed="rId3"/>
          <a:stretch>
            <a:fillRect/>
          </a:stretch>
        </p:blipFill>
        <p:spPr>
          <a:xfrm>
            <a:off x="6649114" y="2190033"/>
            <a:ext cx="1433775" cy="983375"/>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15819" y="4077373"/>
            <a:ext cx="1446562" cy="1446562"/>
          </a:xfrm>
          <a:prstGeom prst="rect">
            <a:avLst/>
          </a:prstGeom>
        </p:spPr>
      </p:pic>
      <p:pic>
        <p:nvPicPr>
          <p:cNvPr id="12" name="Picture 11" descr="FHWA_horizontal_2013.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94659" y="5161911"/>
            <a:ext cx="2571342" cy="10115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4488376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a:xfrm>
            <a:off x="304800" y="1524000"/>
            <a:ext cx="8534400" cy="4572000"/>
          </a:xfrm>
          <a:prstGeom prst="rect">
            <a:avLst/>
          </a:prstGeom>
        </p:spPr>
        <p:txBody>
          <a:bodyPr vert="horz" lIns="91440" tIns="45720" rIns="91440" bIns="45720" rtlCol="0">
            <a:normAutofit/>
          </a:bodyPr>
          <a:lstStyle/>
          <a:p>
            <a:pPr marL="0" marR="0" lvl="0" indent="0" algn="l" defTabSz="344488" rtl="0" eaLnBrk="1" fontAlgn="auto" latinLnBrk="0" hangingPunct="1">
              <a:lnSpc>
                <a:spcPct val="100000"/>
              </a:lnSpc>
              <a:spcBef>
                <a:spcPct val="2000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a:t>
            </a:r>
          </a:p>
        </p:txBody>
      </p:sp>
      <p:sp>
        <p:nvSpPr>
          <p:cNvPr id="9" name="Rectangle 5"/>
          <p:cNvSpPr>
            <a:spLocks noChangeArrowheads="1"/>
          </p:cNvSpPr>
          <p:nvPr/>
        </p:nvSpPr>
        <p:spPr bwMode="auto">
          <a:xfrm>
            <a:off x="1981200" y="152400"/>
            <a:ext cx="5638800" cy="1143000"/>
          </a:xfrm>
          <a:prstGeom prst="rect">
            <a:avLst/>
          </a:prstGeom>
          <a:noFill/>
          <a:ln w="9525">
            <a:noFill/>
            <a:miter lim="800000"/>
            <a:headEnd/>
            <a:tailEnd/>
          </a:ln>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Arial Black" pitchFamily="34" charset="0"/>
              <a:ea typeface="+mn-ea"/>
              <a:cs typeface="+mn-cs"/>
            </a:endParaRPr>
          </a:p>
        </p:txBody>
      </p:sp>
      <p:sp>
        <p:nvSpPr>
          <p:cNvPr id="2" name="Title 1"/>
          <p:cNvSpPr>
            <a:spLocks noGrp="1"/>
          </p:cNvSpPr>
          <p:nvPr>
            <p:ph type="title" idx="4294967295"/>
          </p:nvPr>
        </p:nvSpPr>
        <p:spPr>
          <a:xfrm>
            <a:off x="0" y="152400"/>
            <a:ext cx="8229600" cy="715963"/>
          </a:xfrm>
          <a:prstGeom prst="rect">
            <a:avLst/>
          </a:prstGeom>
        </p:spPr>
        <p:txBody>
          <a:bodyPr>
            <a:normAutofit/>
          </a:bodyPr>
          <a:lstStyle/>
          <a:p>
            <a:pPr algn="ctr"/>
            <a:r>
              <a:rPr lang="en-US" sz="2800" dirty="0">
                <a:latin typeface="Arial Black" panose="020B0A04020102020204" pitchFamily="34" charset="0"/>
                <a:hlinkClick r:id="rId3"/>
              </a:rPr>
              <a:t>§39-2510 (1)</a:t>
            </a:r>
            <a:r>
              <a:rPr lang="en-US" sz="2800" dirty="0">
                <a:latin typeface="Arial Black" panose="020B0A04020102020204" pitchFamily="34" charset="0"/>
              </a:rPr>
              <a:t>, </a:t>
            </a:r>
            <a:r>
              <a:rPr lang="en-US" sz="2800" dirty="0">
                <a:latin typeface="Arial Black" panose="020B0A04020102020204" pitchFamily="34" charset="0"/>
                <a:hlinkClick r:id="rId4"/>
              </a:rPr>
              <a:t>§39-2520 (1)</a:t>
            </a:r>
            <a:r>
              <a:rPr lang="en-US" sz="2800" dirty="0">
                <a:latin typeface="Arial Black" panose="020B0A04020102020204" pitchFamily="34" charset="0"/>
              </a:rPr>
              <a:t> </a:t>
            </a:r>
          </a:p>
        </p:txBody>
      </p:sp>
      <p:sp>
        <p:nvSpPr>
          <p:cNvPr id="16" name="Content Placeholder 2"/>
          <p:cNvSpPr>
            <a:spLocks noGrp="1"/>
          </p:cNvSpPr>
          <p:nvPr>
            <p:ph idx="4294967295"/>
          </p:nvPr>
        </p:nvSpPr>
        <p:spPr>
          <a:xfrm>
            <a:off x="2596274" y="1798247"/>
            <a:ext cx="5594350" cy="1909762"/>
          </a:xfrm>
          <a:prstGeom prst="rect">
            <a:avLst/>
          </a:prstGeom>
        </p:spPr>
        <p:txBody>
          <a:bodyPr>
            <a:normAutofit/>
          </a:bodyPr>
          <a:lstStyle/>
          <a:p>
            <a:pPr marL="0" lvl="0" indent="0">
              <a:buNone/>
            </a:pPr>
            <a:r>
              <a:rPr lang="en-US" sz="3000" b="1" i="1" dirty="0">
                <a:latin typeface="Arial" panose="020B0604020202020204" pitchFamily="34" charset="0"/>
                <a:cs typeface="Arial" panose="020B0604020202020204" pitchFamily="34" charset="0"/>
              </a:rPr>
              <a:t>HAF and Local Match may </a:t>
            </a:r>
            <a:r>
              <a:rPr lang="en-US" sz="3000" b="1" i="1" u="sng" dirty="0">
                <a:latin typeface="Arial" panose="020B0604020202020204" pitchFamily="34" charset="0"/>
                <a:cs typeface="Arial" panose="020B0604020202020204" pitchFamily="34" charset="0"/>
              </a:rPr>
              <a:t>only</a:t>
            </a:r>
            <a:r>
              <a:rPr lang="en-US" sz="3000" b="1" i="1" dirty="0">
                <a:latin typeface="Arial" panose="020B0604020202020204" pitchFamily="34" charset="0"/>
                <a:cs typeface="Arial" panose="020B0604020202020204" pitchFamily="34" charset="0"/>
              </a:rPr>
              <a:t> be spent on highways, streets and roads and related items/activities!</a:t>
            </a:r>
          </a:p>
          <a:p>
            <a:pPr>
              <a:buFont typeface="Wingdings" panose="05000000000000000000" pitchFamily="2" charset="2"/>
              <a:buChar char="Ø"/>
            </a:pPr>
            <a:endParaRPr lang="en-US" sz="3000" dirty="0"/>
          </a:p>
        </p:txBody>
      </p:sp>
      <p:pic>
        <p:nvPicPr>
          <p:cNvPr id="6" name="Picture 5"/>
          <p:cNvPicPr>
            <a:picLocks noChangeAspect="1"/>
          </p:cNvPicPr>
          <p:nvPr/>
        </p:nvPicPr>
        <p:blipFill>
          <a:blip r:embed="rId5"/>
          <a:stretch>
            <a:fillRect/>
          </a:stretch>
        </p:blipFill>
        <p:spPr>
          <a:xfrm>
            <a:off x="7536546" y="0"/>
            <a:ext cx="1607454" cy="1489476"/>
          </a:xfrm>
          <a:prstGeom prst="rect">
            <a:avLst/>
          </a:prstGeom>
        </p:spPr>
      </p:pic>
      <p:pic>
        <p:nvPicPr>
          <p:cNvPr id="8" name="Picture 7"/>
          <p:cNvPicPr>
            <a:picLocks noChangeAspect="1"/>
          </p:cNvPicPr>
          <p:nvPr/>
        </p:nvPicPr>
        <p:blipFill>
          <a:blip r:embed="rId6"/>
          <a:stretch>
            <a:fillRect/>
          </a:stretch>
        </p:blipFill>
        <p:spPr>
          <a:xfrm>
            <a:off x="0" y="-20887"/>
            <a:ext cx="1574586" cy="1531249"/>
          </a:xfrm>
          <a:prstGeom prst="rect">
            <a:avLst/>
          </a:prstGeom>
        </p:spPr>
      </p:pic>
      <p:sp>
        <p:nvSpPr>
          <p:cNvPr id="10" name="Content Placeholder 2"/>
          <p:cNvSpPr txBox="1">
            <a:spLocks/>
          </p:cNvSpPr>
          <p:nvPr/>
        </p:nvSpPr>
        <p:spPr>
          <a:xfrm>
            <a:off x="1591020" y="762002"/>
            <a:ext cx="5961960" cy="76988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Use of Funds</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TextBox 10"/>
          <p:cNvSpPr txBox="1"/>
          <p:nvPr/>
        </p:nvSpPr>
        <p:spPr>
          <a:xfrm rot="16200000">
            <a:off x="-2381431" y="3891792"/>
            <a:ext cx="5347637" cy="584775"/>
          </a:xfrm>
          <a:prstGeom prst="rect">
            <a:avLst/>
          </a:prstGeom>
          <a:solidFill>
            <a:srgbClr val="FFC000"/>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COUNTY</a:t>
            </a:r>
          </a:p>
        </p:txBody>
      </p:sp>
      <p:sp>
        <p:nvSpPr>
          <p:cNvPr id="4" name="TextBox 3"/>
          <p:cNvSpPr txBox="1"/>
          <p:nvPr/>
        </p:nvSpPr>
        <p:spPr>
          <a:xfrm>
            <a:off x="597188" y="3623601"/>
            <a:ext cx="7949624" cy="175432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Can’t borrow from the Road/Street fund to pay for non-Roads items!   </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Examples: water tower, jail, county fair building, a library, swimming pool, wastewater treatment plant   </a:t>
            </a:r>
          </a:p>
        </p:txBody>
      </p:sp>
      <p:sp>
        <p:nvSpPr>
          <p:cNvPr id="13" name="TextBox 12"/>
          <p:cNvSpPr txBox="1"/>
          <p:nvPr/>
        </p:nvSpPr>
        <p:spPr>
          <a:xfrm>
            <a:off x="7478396" y="6466089"/>
            <a:ext cx="114300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bg1"/>
                </a:solidFill>
                <a:effectLst/>
                <a:uLnTx/>
                <a:uFillTx/>
                <a:latin typeface="Calibri" panose="020F0502020204030204"/>
                <a:ea typeface="+mn-ea"/>
                <a:cs typeface="+mn-cs"/>
              </a:rPr>
              <a:t>Slide </a:t>
            </a:r>
            <a:fld id="{D1C1536C-6065-45C5-8457-6097AB9EE6C5}" type="slidenum">
              <a:rPr kumimoji="0" lang="en-US" sz="1800" b="0" i="0" u="none" strike="noStrike" kern="1200" cap="none" spc="0" normalizeH="0" baseline="0" noProof="0" smtClean="0">
                <a:ln>
                  <a:noFill/>
                </a:ln>
                <a:solidFill>
                  <a:schemeClr val="bg1"/>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38</a:t>
            </a:fld>
            <a:endParaRPr kumimoji="0" lang="en-US" sz="18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pic>
        <p:nvPicPr>
          <p:cNvPr id="14" name="Picture 13"/>
          <p:cNvPicPr>
            <a:picLocks noChangeAspect="1"/>
          </p:cNvPicPr>
          <p:nvPr/>
        </p:nvPicPr>
        <p:blipFill>
          <a:blip r:embed="rId7"/>
          <a:stretch>
            <a:fillRect/>
          </a:stretch>
        </p:blipFill>
        <p:spPr>
          <a:xfrm>
            <a:off x="857698" y="1922153"/>
            <a:ext cx="1433775" cy="983375"/>
          </a:xfrm>
          <a:prstGeom prst="rect">
            <a:avLst/>
          </a:prstGeom>
        </p:spPr>
      </p:pic>
      <p:sp>
        <p:nvSpPr>
          <p:cNvPr id="15" name="TextBox 14"/>
          <p:cNvSpPr txBox="1"/>
          <p:nvPr/>
        </p:nvSpPr>
        <p:spPr>
          <a:xfrm rot="16200000">
            <a:off x="6154938" y="3881349"/>
            <a:ext cx="5368523" cy="584775"/>
          </a:xfrm>
          <a:prstGeom prst="rect">
            <a:avLst/>
          </a:prstGeom>
          <a:solidFill>
            <a:srgbClr val="0070C0"/>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MUNICIPALITY</a:t>
            </a:r>
          </a:p>
        </p:txBody>
      </p:sp>
      <p:sp>
        <p:nvSpPr>
          <p:cNvPr id="12" name="TextBox 11"/>
          <p:cNvSpPr txBox="1"/>
          <p:nvPr/>
        </p:nvSpPr>
        <p:spPr>
          <a:xfrm>
            <a:off x="597188" y="5668859"/>
            <a:ext cx="7937211" cy="49244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600" b="1" i="1" u="none" strike="noStrike" kern="1200" cap="none" spc="0" normalizeH="0" baseline="0" noProof="0" dirty="0">
                <a:ln>
                  <a:noFill/>
                </a:ln>
                <a:solidFill>
                  <a:prstClr val="black"/>
                </a:solidFill>
                <a:effectLst/>
                <a:uLnTx/>
                <a:uFillTx/>
                <a:latin typeface="Calibri" panose="020F0502020204030204"/>
                <a:ea typeface="+mn-ea"/>
                <a:cs typeface="+mn-cs"/>
              </a:rPr>
              <a:t>Other State and Federal funds have similar restrictions</a:t>
            </a:r>
          </a:p>
        </p:txBody>
      </p:sp>
    </p:spTree>
    <p:extLst>
      <p:ext uri="{BB962C8B-B14F-4D97-AF65-F5344CB8AC3E}">
        <p14:creationId xmlns:p14="http://schemas.microsoft.com/office/powerpoint/2010/main" val="1811026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1730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a:xfrm>
            <a:off x="381000" y="762000"/>
            <a:ext cx="8458200" cy="4800600"/>
          </a:xfrm>
          <a:prstGeom prst="rect">
            <a:avLst/>
          </a:prstGeom>
        </p:spPr>
        <p:txBody>
          <a:bodyPr vert="horz" lIns="91440" tIns="45720" rIns="91440" bIns="45720" rtlCol="0">
            <a:normAutofit/>
          </a:bodyPr>
          <a:lstStyle/>
          <a:p>
            <a:pPr marL="609600" marR="0" lvl="0" indent="-609600" algn="ctr" defTabSz="457200" rtl="0" eaLnBrk="1" fontAlgn="auto" latinLnBrk="0" hangingPunct="1">
              <a:lnSpc>
                <a:spcPct val="100000"/>
              </a:lnSpc>
              <a:spcBef>
                <a:spcPct val="20000"/>
              </a:spcBef>
              <a:spcAft>
                <a:spcPts val="0"/>
              </a:spcAft>
              <a:buClrTx/>
              <a:buSzTx/>
              <a:buFontTx/>
              <a:buNone/>
              <a:tabLst/>
              <a:defRPr/>
            </a:pPr>
            <a:endParaRPr kumimoji="0" lang="en-US" sz="28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 name="Title 1"/>
          <p:cNvSpPr>
            <a:spLocks noGrp="1"/>
          </p:cNvSpPr>
          <p:nvPr>
            <p:ph type="title" idx="4294967295"/>
          </p:nvPr>
        </p:nvSpPr>
        <p:spPr>
          <a:xfrm>
            <a:off x="0" y="17463"/>
            <a:ext cx="5945188" cy="1000125"/>
          </a:xfrm>
        </p:spPr>
        <p:txBody>
          <a:bodyPr>
            <a:noAutofit/>
          </a:bodyPr>
          <a:lstStyle/>
          <a:p>
            <a:pPr algn="ctr"/>
            <a:r>
              <a:rPr lang="en-US" sz="3600" dirty="0">
                <a:latin typeface="Arial Black" panose="020B0A04020102020204" pitchFamily="34" charset="0"/>
              </a:rPr>
              <a:t>Distributing the HAF</a:t>
            </a:r>
            <a:endParaRPr lang="en-US" sz="2800" dirty="0">
              <a:latin typeface="Arial" panose="020B0604020202020204" pitchFamily="34" charset="0"/>
              <a:cs typeface="Arial" panose="020B0604020202020204" pitchFamily="34" charset="0"/>
            </a:endParaRPr>
          </a:p>
        </p:txBody>
      </p:sp>
      <p:sp>
        <p:nvSpPr>
          <p:cNvPr id="9" name="Content Placeholder 8">
            <a:extLst>
              <a:ext uri="{FF2B5EF4-FFF2-40B4-BE49-F238E27FC236}">
                <a16:creationId xmlns:a16="http://schemas.microsoft.com/office/drawing/2014/main" id="{584511F9-F655-4A1D-9798-DAFEB10BDF9F}"/>
              </a:ext>
            </a:extLst>
          </p:cNvPr>
          <p:cNvSpPr>
            <a:spLocks noGrp="1"/>
          </p:cNvSpPr>
          <p:nvPr>
            <p:ph idx="4294967295"/>
          </p:nvPr>
        </p:nvSpPr>
        <p:spPr>
          <a:xfrm>
            <a:off x="2861604" y="4332138"/>
            <a:ext cx="4427537" cy="619125"/>
          </a:xfrm>
        </p:spPr>
        <p:txBody>
          <a:bodyPr>
            <a:normAutofit fontScale="92500"/>
          </a:bodyPr>
          <a:lstStyle/>
          <a:p>
            <a:pPr marL="0" indent="0">
              <a:buNone/>
            </a:pPr>
            <a:r>
              <a:rPr lang="en-US" sz="2800" dirty="0"/>
              <a:t>Counties and Municipalities</a:t>
            </a:r>
          </a:p>
        </p:txBody>
      </p:sp>
      <p:pic>
        <p:nvPicPr>
          <p:cNvPr id="5" name="Picture 4"/>
          <p:cNvPicPr>
            <a:picLocks noChangeAspect="1"/>
          </p:cNvPicPr>
          <p:nvPr/>
        </p:nvPicPr>
        <p:blipFill>
          <a:blip r:embed="rId3"/>
          <a:stretch>
            <a:fillRect/>
          </a:stretch>
        </p:blipFill>
        <p:spPr>
          <a:xfrm>
            <a:off x="7536546" y="0"/>
            <a:ext cx="1607454" cy="1489476"/>
          </a:xfrm>
          <a:prstGeom prst="rect">
            <a:avLst/>
          </a:prstGeom>
        </p:spPr>
      </p:pic>
      <p:pic>
        <p:nvPicPr>
          <p:cNvPr id="6" name="Picture 5"/>
          <p:cNvPicPr>
            <a:picLocks noChangeAspect="1"/>
          </p:cNvPicPr>
          <p:nvPr/>
        </p:nvPicPr>
        <p:blipFill>
          <a:blip r:embed="rId4"/>
          <a:stretch>
            <a:fillRect/>
          </a:stretch>
        </p:blipFill>
        <p:spPr>
          <a:xfrm>
            <a:off x="0" y="-20887"/>
            <a:ext cx="1574586" cy="1531249"/>
          </a:xfrm>
          <a:prstGeom prst="rect">
            <a:avLst/>
          </a:prstGeom>
        </p:spPr>
      </p:pic>
      <p:pic>
        <p:nvPicPr>
          <p:cNvPr id="11" name="Picture 10"/>
          <p:cNvPicPr>
            <a:picLocks noChangeAspect="1"/>
          </p:cNvPicPr>
          <p:nvPr/>
        </p:nvPicPr>
        <p:blipFill>
          <a:blip r:embed="rId5"/>
          <a:stretch>
            <a:fillRect/>
          </a:stretch>
        </p:blipFill>
        <p:spPr>
          <a:xfrm>
            <a:off x="3607904" y="1625465"/>
            <a:ext cx="2004391" cy="1374741"/>
          </a:xfrm>
          <a:prstGeom prst="rect">
            <a:avLst/>
          </a:prstGeom>
        </p:spPr>
      </p:pic>
      <p:sp>
        <p:nvSpPr>
          <p:cNvPr id="17" name="TextBox 16"/>
          <p:cNvSpPr txBox="1"/>
          <p:nvPr/>
        </p:nvSpPr>
        <p:spPr>
          <a:xfrm>
            <a:off x="7433158" y="6471733"/>
            <a:ext cx="114300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bg1"/>
                </a:solidFill>
                <a:effectLst/>
                <a:uLnTx/>
                <a:uFillTx/>
                <a:latin typeface="Calibri" panose="020F0502020204030204"/>
                <a:ea typeface="+mn-ea"/>
                <a:cs typeface="+mn-cs"/>
              </a:rPr>
              <a:t>Slide </a:t>
            </a:r>
            <a:fld id="{D1C1536C-6065-45C5-8457-6097AB9EE6C5}" type="slidenum">
              <a:rPr kumimoji="0" lang="en-US" sz="1800" b="0" i="0" u="none" strike="noStrike" kern="1200" cap="none" spc="0" normalizeH="0" baseline="0" noProof="0" smtClean="0">
                <a:ln>
                  <a:noFill/>
                </a:ln>
                <a:solidFill>
                  <a:schemeClr val="bg1"/>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39</a:t>
            </a:fld>
            <a:endParaRPr kumimoji="0" lang="en-US" sz="18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19" name="TextBox 18"/>
          <p:cNvSpPr txBox="1"/>
          <p:nvPr/>
        </p:nvSpPr>
        <p:spPr>
          <a:xfrm rot="16200000">
            <a:off x="6188294" y="3868426"/>
            <a:ext cx="5360503" cy="584775"/>
          </a:xfrm>
          <a:prstGeom prst="rect">
            <a:avLst/>
          </a:prstGeom>
          <a:solidFill>
            <a:srgbClr val="FFC000"/>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HAF (COUNTY) FUNDING</a:t>
            </a:r>
          </a:p>
        </p:txBody>
      </p:sp>
      <p:sp>
        <p:nvSpPr>
          <p:cNvPr id="20" name="TextBox 19"/>
          <p:cNvSpPr txBox="1"/>
          <p:nvPr/>
        </p:nvSpPr>
        <p:spPr>
          <a:xfrm rot="16200000">
            <a:off x="-2391874" y="3881349"/>
            <a:ext cx="5368523" cy="584775"/>
          </a:xfrm>
          <a:prstGeom prst="rect">
            <a:avLst/>
          </a:prstGeom>
          <a:solidFill>
            <a:srgbClr val="0070C0"/>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HAF (MUNI) FUNDING</a:t>
            </a:r>
          </a:p>
        </p:txBody>
      </p:sp>
      <p:sp>
        <p:nvSpPr>
          <p:cNvPr id="15" name="Arrow: Right 14"/>
          <p:cNvSpPr/>
          <p:nvPr/>
        </p:nvSpPr>
        <p:spPr>
          <a:xfrm rot="5400000">
            <a:off x="4252799" y="3230206"/>
            <a:ext cx="724315" cy="609600"/>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40268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74586" y="200025"/>
            <a:ext cx="5961960" cy="1289050"/>
          </a:xfrm>
        </p:spPr>
        <p:txBody>
          <a:bodyPr>
            <a:normAutofit/>
          </a:bodyPr>
          <a:lstStyle/>
          <a:p>
            <a:pPr algn="ctr"/>
            <a:r>
              <a:rPr lang="en-US" sz="4000" b="1" dirty="0">
                <a:latin typeface="Arial Black" panose="020B0A04020102020204" pitchFamily="34" charset="0"/>
              </a:rPr>
              <a:t>Chapter 39</a:t>
            </a:r>
            <a:endParaRPr lang="en-US" sz="4000" dirty="0"/>
          </a:p>
        </p:txBody>
      </p:sp>
      <p:sp>
        <p:nvSpPr>
          <p:cNvPr id="3" name="Content Placeholder 2"/>
          <p:cNvSpPr>
            <a:spLocks noGrp="1"/>
          </p:cNvSpPr>
          <p:nvPr>
            <p:ph idx="4294967295"/>
          </p:nvPr>
        </p:nvSpPr>
        <p:spPr>
          <a:xfrm>
            <a:off x="1627188" y="1828800"/>
            <a:ext cx="7516812" cy="4429125"/>
          </a:xfrm>
        </p:spPr>
        <p:txBody>
          <a:bodyPr>
            <a:noAutofit/>
          </a:bodyPr>
          <a:lstStyle/>
          <a:p>
            <a:pPr marL="0" indent="0">
              <a:spcAft>
                <a:spcPts val="1200"/>
              </a:spcAft>
              <a:buNone/>
            </a:pPr>
            <a:r>
              <a:rPr lang="en-US" sz="3600" dirty="0">
                <a:solidFill>
                  <a:schemeClr val="bg1">
                    <a:lumMod val="75000"/>
                  </a:schemeClr>
                </a:solidFill>
                <a:latin typeface="Arial" panose="020B0604020202020204" pitchFamily="34" charset="0"/>
                <a:cs typeface="Arial" panose="020B0604020202020204" pitchFamily="34" charset="0"/>
              </a:rPr>
              <a:t>Key articles in Chapter 39:</a:t>
            </a:r>
          </a:p>
          <a:p>
            <a:pPr>
              <a:spcAft>
                <a:spcPts val="1200"/>
              </a:spcAft>
              <a:buFont typeface="Wingdings" panose="05000000000000000000" pitchFamily="2" charset="2"/>
              <a:buChar char="Ø"/>
            </a:pPr>
            <a:r>
              <a:rPr lang="en-US" sz="3600" dirty="0">
                <a:latin typeface="Arial" panose="020B0604020202020204" pitchFamily="34" charset="0"/>
                <a:cs typeface="Arial" panose="020B0604020202020204" pitchFamily="34" charset="0"/>
              </a:rPr>
              <a:t>21 – Functional Classification</a:t>
            </a:r>
          </a:p>
          <a:p>
            <a:pPr>
              <a:spcAft>
                <a:spcPts val="1200"/>
              </a:spcAft>
              <a:buFont typeface="Wingdings" panose="05000000000000000000" pitchFamily="2" charset="2"/>
              <a:buChar char="Ø"/>
            </a:pPr>
            <a:r>
              <a:rPr lang="en-US" sz="3600" dirty="0">
                <a:solidFill>
                  <a:schemeClr val="bg1">
                    <a:lumMod val="75000"/>
                  </a:schemeClr>
                </a:solidFill>
                <a:latin typeface="Arial" panose="020B0604020202020204" pitchFamily="34" charset="0"/>
                <a:cs typeface="Arial" panose="020B0604020202020204" pitchFamily="34" charset="0"/>
              </a:rPr>
              <a:t>23 – County Highway and City Street Superintendents Act</a:t>
            </a:r>
          </a:p>
          <a:p>
            <a:pPr>
              <a:spcAft>
                <a:spcPts val="1200"/>
              </a:spcAft>
              <a:buFont typeface="Wingdings" panose="05000000000000000000" pitchFamily="2" charset="2"/>
              <a:buChar char="Ø"/>
            </a:pPr>
            <a:r>
              <a:rPr lang="en-US" sz="3600" dirty="0">
                <a:solidFill>
                  <a:schemeClr val="bg1">
                    <a:lumMod val="75000"/>
                  </a:schemeClr>
                </a:solidFill>
                <a:latin typeface="Arial" panose="020B0604020202020204" pitchFamily="34" charset="0"/>
                <a:cs typeface="Arial" panose="020B0604020202020204" pitchFamily="34" charset="0"/>
              </a:rPr>
              <a:t>25 – Funding Distribution to Political Subdivisions </a:t>
            </a:r>
          </a:p>
        </p:txBody>
      </p:sp>
      <p:sp>
        <p:nvSpPr>
          <p:cNvPr id="4" name="TextBox 3"/>
          <p:cNvSpPr txBox="1"/>
          <p:nvPr/>
        </p:nvSpPr>
        <p:spPr>
          <a:xfrm>
            <a:off x="0" y="0"/>
            <a:ext cx="677108" cy="6858000"/>
          </a:xfrm>
          <a:prstGeom prst="rect">
            <a:avLst/>
          </a:prstGeom>
          <a:solidFill>
            <a:srgbClr val="FFFF00"/>
          </a:solidFill>
        </p:spPr>
        <p:txBody>
          <a:bodyPr vert="vert270" wrap="square" lIns="0" tIns="0" rIns="0" bIns="0" rtlCol="0" anchor="ctr" anchorCtr="1">
            <a:spAutoFit/>
          </a:bodyPr>
          <a:lstStyle/>
          <a:p>
            <a:pPr algn="ctr"/>
            <a:r>
              <a:rPr lang="en-US" sz="4400" dirty="0">
                <a:solidFill>
                  <a:prstClr val="black"/>
                </a:solidFill>
                <a:latin typeface="Calibri"/>
              </a:rPr>
              <a:t>State Law</a:t>
            </a:r>
          </a:p>
        </p:txBody>
      </p:sp>
      <p:pic>
        <p:nvPicPr>
          <p:cNvPr id="5" name="Picture 4"/>
          <p:cNvPicPr>
            <a:picLocks noChangeAspect="1"/>
          </p:cNvPicPr>
          <p:nvPr/>
        </p:nvPicPr>
        <p:blipFill>
          <a:blip r:embed="rId3"/>
          <a:stretch>
            <a:fillRect/>
          </a:stretch>
        </p:blipFill>
        <p:spPr>
          <a:xfrm>
            <a:off x="7536546" y="0"/>
            <a:ext cx="1607454" cy="1489476"/>
          </a:xfrm>
          <a:prstGeom prst="rect">
            <a:avLst/>
          </a:prstGeom>
        </p:spPr>
      </p:pic>
      <p:pic>
        <p:nvPicPr>
          <p:cNvPr id="6" name="Picture 5"/>
          <p:cNvPicPr>
            <a:picLocks noChangeAspect="1"/>
          </p:cNvPicPr>
          <p:nvPr/>
        </p:nvPicPr>
        <p:blipFill>
          <a:blip r:embed="rId4"/>
          <a:stretch>
            <a:fillRect/>
          </a:stretch>
        </p:blipFill>
        <p:spPr>
          <a:xfrm>
            <a:off x="0" y="-20887"/>
            <a:ext cx="1574586" cy="1531249"/>
          </a:xfrm>
          <a:prstGeom prst="rect">
            <a:avLst/>
          </a:prstGeom>
        </p:spPr>
      </p:pic>
      <p:sp>
        <p:nvSpPr>
          <p:cNvPr id="10" name="Slide Number Placeholder 10">
            <a:extLst>
              <a:ext uri="{FF2B5EF4-FFF2-40B4-BE49-F238E27FC236}">
                <a16:creationId xmlns:a16="http://schemas.microsoft.com/office/drawing/2014/main" id="{C22287CF-0269-448C-B20A-F1FBC1F6132C}"/>
              </a:ext>
            </a:extLst>
          </p:cNvPr>
          <p:cNvSpPr txBox="1">
            <a:spLocks/>
          </p:cNvSpPr>
          <p:nvPr/>
        </p:nvSpPr>
        <p:spPr>
          <a:xfrm>
            <a:off x="8143875" y="6429375"/>
            <a:ext cx="1000125" cy="476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bg1"/>
                </a:solidFill>
                <a:latin typeface="Calibri"/>
              </a:rPr>
              <a:t>Slide </a:t>
            </a:r>
            <a:fld id="{8B38DBA3-52F9-4AF4-A6A4-FA4D7DB2F99C}" type="slidenum">
              <a:rPr lang="en-US" smtClean="0">
                <a:solidFill>
                  <a:schemeClr val="bg1"/>
                </a:solidFill>
                <a:latin typeface="Calibri"/>
              </a:rPr>
              <a:pPr/>
              <a:t>4</a:t>
            </a:fld>
            <a:endParaRPr lang="en-US" dirty="0">
              <a:solidFill>
                <a:schemeClr val="bg1"/>
              </a:solidFill>
              <a:latin typeface="Calibri"/>
            </a:endParaRPr>
          </a:p>
        </p:txBody>
      </p:sp>
    </p:spTree>
    <p:extLst>
      <p:ext uri="{BB962C8B-B14F-4D97-AF65-F5344CB8AC3E}">
        <p14:creationId xmlns:p14="http://schemas.microsoft.com/office/powerpoint/2010/main" val="1261992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
          <p:cNvSpPr txBox="1">
            <a:spLocks noChangeArrowheads="1"/>
          </p:cNvSpPr>
          <p:nvPr/>
        </p:nvSpPr>
        <p:spPr>
          <a:xfrm>
            <a:off x="457200" y="990600"/>
            <a:ext cx="8305800" cy="4800600"/>
          </a:xfrm>
          <a:prstGeom prst="rect">
            <a:avLst/>
          </a:prstGeom>
        </p:spPr>
        <p:txBody>
          <a:bodyPr vert="horz" lIns="91440" tIns="45720" rIns="91440" bIns="45720" rtlCol="0">
            <a:normAutofit/>
          </a:bodyPr>
          <a:lstStyle/>
          <a:p>
            <a:pPr marL="0" marR="0" lvl="0" indent="0" algn="l" defTabSz="457200" rtl="0" eaLnBrk="1" fontAlgn="auto" latinLnBrk="0" hangingPunct="1">
              <a:lnSpc>
                <a:spcPct val="90000"/>
              </a:lnSpc>
              <a:spcBef>
                <a:spcPct val="20000"/>
              </a:spcBef>
              <a:spcAft>
                <a:spcPts val="0"/>
              </a:spcAft>
              <a:buClrTx/>
              <a:buSzTx/>
              <a:buFontTx/>
              <a:buNone/>
              <a:tabLst/>
              <a:defRPr/>
            </a:pPr>
            <a:endParaRPr kumimoji="0" lang="en-US" sz="2000" b="0" i="1"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2" name="Title 1"/>
          <p:cNvSpPr>
            <a:spLocks noGrp="1"/>
          </p:cNvSpPr>
          <p:nvPr>
            <p:ph type="title" idx="4294967295"/>
          </p:nvPr>
        </p:nvSpPr>
        <p:spPr>
          <a:xfrm>
            <a:off x="0" y="-6350"/>
            <a:ext cx="7886700" cy="996950"/>
          </a:xfrm>
        </p:spPr>
        <p:txBody>
          <a:bodyPr>
            <a:normAutofit/>
          </a:bodyPr>
          <a:lstStyle/>
          <a:p>
            <a:pPr algn="ctr"/>
            <a:r>
              <a:rPr lang="en-US" sz="2800" dirty="0">
                <a:latin typeface="Arial Black" panose="020B0A04020102020204" pitchFamily="34" charset="0"/>
                <a:hlinkClick r:id="rId3"/>
              </a:rPr>
              <a:t>§66-4,148</a:t>
            </a:r>
            <a:endParaRPr lang="en-US" sz="2800" dirty="0">
              <a:latin typeface="Arial Black" panose="020B0A04020102020204" pitchFamily="34" charset="0"/>
            </a:endParaRPr>
          </a:p>
        </p:txBody>
      </p:sp>
      <p:sp>
        <p:nvSpPr>
          <p:cNvPr id="3" name="Content Placeholder 2"/>
          <p:cNvSpPr>
            <a:spLocks noGrp="1"/>
          </p:cNvSpPr>
          <p:nvPr>
            <p:ph idx="4294967295"/>
          </p:nvPr>
        </p:nvSpPr>
        <p:spPr>
          <a:xfrm>
            <a:off x="987731" y="2745852"/>
            <a:ext cx="6898969" cy="3121548"/>
          </a:xfrm>
        </p:spPr>
        <p:txBody>
          <a:bodyPr>
            <a:normAutofit/>
          </a:bodyPr>
          <a:lstStyle/>
          <a:p>
            <a:pPr>
              <a:buFont typeface="Wingdings" panose="05000000000000000000" pitchFamily="2" charset="2"/>
              <a:buChar char="Ø"/>
            </a:pPr>
            <a:r>
              <a:rPr lang="en-US" sz="2800" dirty="0">
                <a:latin typeface="Arial" panose="020B0604020202020204" pitchFamily="34" charset="0"/>
                <a:cs typeface="Arial" panose="020B0604020202020204" pitchFamily="34" charset="0"/>
              </a:rPr>
              <a:t>Distribution of Highway Allocation Funds</a:t>
            </a:r>
          </a:p>
          <a:p>
            <a:pPr lvl="1">
              <a:buFont typeface="Wingdings" panose="05000000000000000000" pitchFamily="2" charset="2"/>
              <a:buChar char="Ø"/>
            </a:pPr>
            <a:r>
              <a:rPr lang="en-US" sz="2400" dirty="0">
                <a:latin typeface="Arial" panose="020B0604020202020204" pitchFamily="34" charset="0"/>
                <a:cs typeface="Arial" panose="020B0604020202020204" pitchFamily="34" charset="0"/>
              </a:rPr>
              <a:t>Monthly ½ to counties </a:t>
            </a:r>
            <a:r>
              <a:rPr lang="en-US" sz="2400" dirty="0">
                <a:solidFill>
                  <a:srgbClr val="FF0000"/>
                </a:solidFill>
                <a:latin typeface="Arial" panose="020B0604020202020204" pitchFamily="34" charset="0"/>
                <a:cs typeface="Arial" panose="020B0604020202020204" pitchFamily="34" charset="0"/>
              </a:rPr>
              <a:t>($154 Million in FY19</a:t>
            </a:r>
            <a:r>
              <a:rPr lang="en-US" sz="2400" dirty="0">
                <a:latin typeface="Arial" panose="020B0604020202020204" pitchFamily="34" charset="0"/>
                <a:cs typeface="Arial" panose="020B0604020202020204" pitchFamily="34" charset="0"/>
              </a:rPr>
              <a:t>)</a:t>
            </a:r>
          </a:p>
          <a:p>
            <a:pPr lvl="1">
              <a:buFont typeface="Wingdings" panose="05000000000000000000" pitchFamily="2" charset="2"/>
              <a:buChar char="Ø"/>
            </a:pPr>
            <a:r>
              <a:rPr lang="en-US" sz="2400" dirty="0">
                <a:latin typeface="Arial" panose="020B0604020202020204" pitchFamily="34" charset="0"/>
                <a:cs typeface="Arial" panose="020B0604020202020204" pitchFamily="34" charset="0"/>
              </a:rPr>
              <a:t>Monthly ½ to municipalities </a:t>
            </a:r>
            <a:r>
              <a:rPr lang="en-US" sz="2400" dirty="0">
                <a:solidFill>
                  <a:srgbClr val="FF0000"/>
                </a:solidFill>
                <a:latin typeface="Arial" panose="020B0604020202020204" pitchFamily="34" charset="0"/>
                <a:cs typeface="Arial" panose="020B0604020202020204" pitchFamily="34" charset="0"/>
              </a:rPr>
              <a:t>($154 Million in FY19</a:t>
            </a:r>
            <a:r>
              <a:rPr lang="en-US" sz="2400" dirty="0">
                <a:latin typeface="Arial" panose="020B0604020202020204" pitchFamily="34" charset="0"/>
                <a:cs typeface="Arial" panose="020B0604020202020204" pitchFamily="34" charset="0"/>
              </a:rPr>
              <a:t>)</a:t>
            </a:r>
          </a:p>
          <a:p>
            <a:pPr>
              <a:buFont typeface="Wingdings" panose="05000000000000000000" pitchFamily="2" charset="2"/>
              <a:buChar char="Ø"/>
            </a:pPr>
            <a:endParaRPr lang="en-US" sz="2800" dirty="0">
              <a:latin typeface="Arial" panose="020B0604020202020204" pitchFamily="34" charset="0"/>
              <a:cs typeface="Arial" panose="020B0604020202020204" pitchFamily="34" charset="0"/>
            </a:endParaRPr>
          </a:p>
          <a:p>
            <a:pPr>
              <a:buFont typeface="Wingdings" panose="05000000000000000000" pitchFamily="2" charset="2"/>
              <a:buChar char="Ø"/>
            </a:pPr>
            <a:r>
              <a:rPr lang="en-US" sz="2800" dirty="0">
                <a:latin typeface="Arial" panose="020B0604020202020204" pitchFamily="34" charset="0"/>
                <a:cs typeface="Arial" panose="020B0604020202020204" pitchFamily="34" charset="0"/>
              </a:rPr>
              <a:t>Distribution of funds based on the provisions of Chapter 39, Article 25</a:t>
            </a:r>
          </a:p>
        </p:txBody>
      </p:sp>
      <p:pic>
        <p:nvPicPr>
          <p:cNvPr id="5" name="Picture 4"/>
          <p:cNvPicPr>
            <a:picLocks noChangeAspect="1"/>
          </p:cNvPicPr>
          <p:nvPr/>
        </p:nvPicPr>
        <p:blipFill>
          <a:blip r:embed="rId4"/>
          <a:stretch>
            <a:fillRect/>
          </a:stretch>
        </p:blipFill>
        <p:spPr>
          <a:xfrm>
            <a:off x="7536546" y="0"/>
            <a:ext cx="1607454" cy="1489476"/>
          </a:xfrm>
          <a:prstGeom prst="rect">
            <a:avLst/>
          </a:prstGeom>
        </p:spPr>
      </p:pic>
      <p:pic>
        <p:nvPicPr>
          <p:cNvPr id="6" name="Picture 5"/>
          <p:cNvPicPr>
            <a:picLocks noChangeAspect="1"/>
          </p:cNvPicPr>
          <p:nvPr/>
        </p:nvPicPr>
        <p:blipFill>
          <a:blip r:embed="rId5"/>
          <a:stretch>
            <a:fillRect/>
          </a:stretch>
        </p:blipFill>
        <p:spPr>
          <a:xfrm>
            <a:off x="0" y="-20887"/>
            <a:ext cx="1574586" cy="1531249"/>
          </a:xfrm>
          <a:prstGeom prst="rect">
            <a:avLst/>
          </a:prstGeom>
        </p:spPr>
      </p:pic>
      <p:pic>
        <p:nvPicPr>
          <p:cNvPr id="8" name="Picture 7"/>
          <p:cNvPicPr>
            <a:picLocks noChangeAspect="1"/>
          </p:cNvPicPr>
          <p:nvPr/>
        </p:nvPicPr>
        <p:blipFill>
          <a:blip r:embed="rId6"/>
          <a:stretch>
            <a:fillRect/>
          </a:stretch>
        </p:blipFill>
        <p:spPr>
          <a:xfrm>
            <a:off x="1615573" y="1123631"/>
            <a:ext cx="1819275" cy="1247775"/>
          </a:xfrm>
          <a:prstGeom prst="rect">
            <a:avLst/>
          </a:prstGeom>
        </p:spPr>
      </p:pic>
      <p:sp>
        <p:nvSpPr>
          <p:cNvPr id="9" name="TextBox 8"/>
          <p:cNvSpPr txBox="1"/>
          <p:nvPr/>
        </p:nvSpPr>
        <p:spPr>
          <a:xfrm rot="16200000">
            <a:off x="6171361" y="3885359"/>
            <a:ext cx="5360503" cy="584775"/>
          </a:xfrm>
          <a:prstGeom prst="rect">
            <a:avLst/>
          </a:prstGeom>
          <a:solidFill>
            <a:srgbClr val="FFC000"/>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HAF (COUNTY) DISTRIBUTION</a:t>
            </a:r>
          </a:p>
        </p:txBody>
      </p:sp>
      <p:sp>
        <p:nvSpPr>
          <p:cNvPr id="10" name="TextBox 9"/>
          <p:cNvSpPr txBox="1"/>
          <p:nvPr/>
        </p:nvSpPr>
        <p:spPr>
          <a:xfrm rot="16200000">
            <a:off x="-2391874" y="3881349"/>
            <a:ext cx="5368523" cy="584775"/>
          </a:xfrm>
          <a:prstGeom prst="rect">
            <a:avLst/>
          </a:prstGeom>
          <a:solidFill>
            <a:srgbClr val="0070C0"/>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HAF (MUNI) DISTRIBUTION</a:t>
            </a:r>
          </a:p>
        </p:txBody>
      </p:sp>
      <p:sp>
        <p:nvSpPr>
          <p:cNvPr id="12" name="TextBox 11"/>
          <p:cNvSpPr txBox="1"/>
          <p:nvPr/>
        </p:nvSpPr>
        <p:spPr>
          <a:xfrm>
            <a:off x="7416225" y="6496685"/>
            <a:ext cx="114300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bg1"/>
                </a:solidFill>
                <a:effectLst/>
                <a:uLnTx/>
                <a:uFillTx/>
                <a:latin typeface="Calibri" panose="020F0502020204030204"/>
                <a:ea typeface="+mn-ea"/>
                <a:cs typeface="+mn-cs"/>
              </a:rPr>
              <a:t>Slide </a:t>
            </a:r>
            <a:fld id="{D1C1536C-6065-45C5-8457-6097AB9EE6C5}" type="slidenum">
              <a:rPr kumimoji="0" lang="en-US" sz="1800" b="0" i="0" u="none" strike="noStrike" kern="1200" cap="none" spc="0" normalizeH="0" baseline="0" noProof="0" smtClean="0">
                <a:ln>
                  <a:noFill/>
                </a:ln>
                <a:solidFill>
                  <a:schemeClr val="bg1"/>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40</a:t>
            </a:fld>
            <a:endParaRPr kumimoji="0" lang="en-US" sz="18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11" name="Arrow: Right 10"/>
          <p:cNvSpPr/>
          <p:nvPr/>
        </p:nvSpPr>
        <p:spPr>
          <a:xfrm>
            <a:off x="3494179" y="1442719"/>
            <a:ext cx="1277892" cy="6096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Box 12"/>
          <p:cNvSpPr txBox="1"/>
          <p:nvPr/>
        </p:nvSpPr>
        <p:spPr>
          <a:xfrm>
            <a:off x="4858502" y="1170477"/>
            <a:ext cx="2637057" cy="584775"/>
          </a:xfrm>
          <a:prstGeom prst="rect">
            <a:avLst/>
          </a:prstGeom>
          <a:solidFill>
            <a:srgbClr val="FFC000"/>
          </a:solidFill>
          <a:ln>
            <a:solidFill>
              <a:schemeClr val="accent1">
                <a:shade val="50000"/>
              </a:schemeClr>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Each County</a:t>
            </a:r>
          </a:p>
        </p:txBody>
      </p:sp>
      <p:sp>
        <p:nvSpPr>
          <p:cNvPr id="14" name="TextBox 13"/>
          <p:cNvSpPr txBox="1"/>
          <p:nvPr/>
        </p:nvSpPr>
        <p:spPr>
          <a:xfrm>
            <a:off x="4858502" y="1747519"/>
            <a:ext cx="3297767" cy="584775"/>
          </a:xfrm>
          <a:prstGeom prst="rect">
            <a:avLst/>
          </a:prstGeom>
          <a:solidFill>
            <a:srgbClr val="0070C0"/>
          </a:solidFill>
          <a:ln>
            <a:solidFill>
              <a:schemeClr val="accent1">
                <a:shade val="50000"/>
              </a:schemeClr>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Each Municipality</a:t>
            </a:r>
          </a:p>
        </p:txBody>
      </p:sp>
    </p:spTree>
    <p:extLst>
      <p:ext uri="{BB962C8B-B14F-4D97-AF65-F5344CB8AC3E}">
        <p14:creationId xmlns:p14="http://schemas.microsoft.com/office/powerpoint/2010/main" val="18260277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1"/>
          <p:cNvSpPr txBox="1">
            <a:spLocks noChangeArrowheads="1"/>
          </p:cNvSpPr>
          <p:nvPr/>
        </p:nvSpPr>
        <p:spPr>
          <a:xfrm>
            <a:off x="574964" y="1338470"/>
            <a:ext cx="8534400" cy="4739202"/>
          </a:xfrm>
          <a:prstGeom prst="rect">
            <a:avLst/>
          </a:prstGeom>
        </p:spPr>
        <p:txBody>
          <a:bodyPr vert="horz" lIns="91440" tIns="45720" rIns="91440" bIns="45720" rtlCol="0">
            <a:normAutofit/>
          </a:bodyPr>
          <a:lstStyle/>
          <a:p>
            <a:pPr marL="0" marR="0" lvl="0" indent="0" algn="l" defTabSz="509588" rtl="0" eaLnBrk="1" fontAlgn="auto" latinLnBrk="0" hangingPunct="1">
              <a:lnSpc>
                <a:spcPct val="90000"/>
              </a:lnSpc>
              <a:spcBef>
                <a:spcPct val="20000"/>
              </a:spcBef>
              <a:spcAft>
                <a:spcPts val="0"/>
              </a:spcAft>
              <a:buClrTx/>
              <a:buSzTx/>
              <a:buFontTx/>
              <a:buNone/>
              <a:tabLst>
                <a:tab pos="509588" algn="l"/>
              </a:tabLst>
              <a:defRPr/>
            </a:pPr>
            <a:endParaRPr kumimoji="0" lang="en-US"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2" name="Title 1"/>
          <p:cNvSpPr>
            <a:spLocks noGrp="1"/>
          </p:cNvSpPr>
          <p:nvPr>
            <p:ph type="title" idx="4294967295"/>
          </p:nvPr>
        </p:nvSpPr>
        <p:spPr>
          <a:xfrm>
            <a:off x="685800" y="59635"/>
            <a:ext cx="8458200" cy="609600"/>
          </a:xfrm>
        </p:spPr>
        <p:txBody>
          <a:bodyPr>
            <a:noAutofit/>
          </a:bodyPr>
          <a:lstStyle/>
          <a:p>
            <a:pPr algn="ctr"/>
            <a:r>
              <a:rPr lang="en-US" sz="2800" dirty="0">
                <a:latin typeface="Arial Black" panose="020B0A04020102020204" pitchFamily="34" charset="0"/>
                <a:hlinkClick r:id="rId3"/>
              </a:rPr>
              <a:t>§39-2507</a:t>
            </a:r>
            <a:endParaRPr lang="en-US" sz="2800" dirty="0">
              <a:latin typeface="Arial Black" panose="020B0A04020102020204" pitchFamily="34" charset="0"/>
            </a:endParaRPr>
          </a:p>
        </p:txBody>
      </p:sp>
      <p:sp>
        <p:nvSpPr>
          <p:cNvPr id="3" name="Content Placeholder 2"/>
          <p:cNvSpPr>
            <a:spLocks noGrp="1"/>
          </p:cNvSpPr>
          <p:nvPr>
            <p:ph idx="4294967295"/>
          </p:nvPr>
        </p:nvSpPr>
        <p:spPr>
          <a:xfrm>
            <a:off x="619125" y="1779588"/>
            <a:ext cx="8524875" cy="4710112"/>
          </a:xfrm>
        </p:spPr>
        <p:txBody>
          <a:bodyPr>
            <a:normAutofit fontScale="92500"/>
          </a:bodyPr>
          <a:lstStyle/>
          <a:p>
            <a:pPr marL="457200" lvl="1" indent="-457200">
              <a:buFont typeface="+mj-lt"/>
              <a:buAutoNum type="arabicParenR"/>
            </a:pPr>
            <a:r>
              <a:rPr lang="en-US" sz="2000" b="1" dirty="0">
                <a:latin typeface="Arial" panose="020B0604020202020204" pitchFamily="34" charset="0"/>
                <a:cs typeface="Arial" panose="020B0604020202020204" pitchFamily="34" charset="0"/>
              </a:rPr>
              <a:t>Rural population</a:t>
            </a:r>
            <a:r>
              <a:rPr lang="en-US" sz="2000" dirty="0">
                <a:latin typeface="Arial" panose="020B0604020202020204" pitchFamily="34" charset="0"/>
                <a:cs typeface="Arial" panose="020B0604020202020204" pitchFamily="34" charset="0"/>
              </a:rPr>
              <a:t> of each county as determined by the most recent federal census </a:t>
            </a:r>
            <a:r>
              <a:rPr lang="en-US" sz="2000" b="1" dirty="0">
                <a:solidFill>
                  <a:srgbClr val="FF0000"/>
                </a:solidFill>
                <a:latin typeface="Arial" panose="020B0604020202020204" pitchFamily="34" charset="0"/>
                <a:cs typeface="Arial" panose="020B0604020202020204" pitchFamily="34" charset="0"/>
              </a:rPr>
              <a:t>20%</a:t>
            </a:r>
          </a:p>
          <a:p>
            <a:pPr marL="457200" lvl="1" indent="-457200">
              <a:buFont typeface="+mj-lt"/>
              <a:buAutoNum type="arabicParenR"/>
            </a:pPr>
            <a:r>
              <a:rPr lang="en-US" sz="2000" b="1" dirty="0">
                <a:latin typeface="Arial" panose="020B0604020202020204" pitchFamily="34" charset="0"/>
                <a:cs typeface="Arial" panose="020B0604020202020204" pitchFamily="34" charset="0"/>
              </a:rPr>
              <a:t>Total population </a:t>
            </a:r>
            <a:r>
              <a:rPr lang="en-US" sz="2000" dirty="0">
                <a:latin typeface="Arial" panose="020B0604020202020204" pitchFamily="34" charset="0"/>
                <a:cs typeface="Arial" panose="020B0604020202020204" pitchFamily="34" charset="0"/>
              </a:rPr>
              <a:t>of each county as determined by the most recent federal census </a:t>
            </a:r>
            <a:r>
              <a:rPr lang="en-US" sz="2000" b="1" dirty="0">
                <a:solidFill>
                  <a:srgbClr val="FF0000"/>
                </a:solidFill>
                <a:latin typeface="Arial" panose="020B0604020202020204" pitchFamily="34" charset="0"/>
                <a:cs typeface="Arial" panose="020B0604020202020204" pitchFamily="34" charset="0"/>
              </a:rPr>
              <a:t>10%</a:t>
            </a:r>
          </a:p>
          <a:p>
            <a:pPr marL="457200" lvl="1" indent="-457200">
              <a:buFont typeface="+mj-lt"/>
              <a:buAutoNum type="arabicParenR"/>
            </a:pPr>
            <a:r>
              <a:rPr lang="en-US" sz="2000" b="1" dirty="0">
                <a:latin typeface="Arial" panose="020B0604020202020204" pitchFamily="34" charset="0"/>
                <a:cs typeface="Arial" panose="020B0604020202020204" pitchFamily="34" charset="0"/>
              </a:rPr>
              <a:t>Lineal feet of bridges </a:t>
            </a:r>
            <a:r>
              <a:rPr lang="en-US" sz="2000" dirty="0">
                <a:latin typeface="Arial" panose="020B0604020202020204" pitchFamily="34" charset="0"/>
                <a:cs typeface="Arial" panose="020B0604020202020204" pitchFamily="34" charset="0"/>
              </a:rPr>
              <a:t>twenty feet or more in length and all overpasses in each county as determined by the most recent NDOT inventory </a:t>
            </a:r>
            <a:r>
              <a:rPr lang="en-US" sz="2000" b="1" dirty="0">
                <a:solidFill>
                  <a:srgbClr val="FF0000"/>
                </a:solidFill>
                <a:latin typeface="Arial" panose="020B0604020202020204" pitchFamily="34" charset="0"/>
                <a:cs typeface="Arial" panose="020B0604020202020204" pitchFamily="34" charset="0"/>
              </a:rPr>
              <a:t>10%</a:t>
            </a:r>
          </a:p>
          <a:p>
            <a:pPr marL="457200" lvl="1" indent="-457200">
              <a:buFont typeface="+mj-lt"/>
              <a:buAutoNum type="arabicParenR"/>
            </a:pPr>
            <a:r>
              <a:rPr lang="en-US" sz="2000" b="1" dirty="0">
                <a:latin typeface="Arial" panose="020B0604020202020204" pitchFamily="34" charset="0"/>
                <a:cs typeface="Arial" panose="020B0604020202020204" pitchFamily="34" charset="0"/>
              </a:rPr>
              <a:t>Total Motor vehicle registrations</a:t>
            </a:r>
            <a:r>
              <a:rPr lang="en-US" sz="2000" dirty="0">
                <a:latin typeface="Arial" panose="020B0604020202020204" pitchFamily="34" charset="0"/>
                <a:cs typeface="Arial" panose="020B0604020202020204" pitchFamily="34" charset="0"/>
              </a:rPr>
              <a:t>, other than prorated commercial vehicles, </a:t>
            </a:r>
            <a:r>
              <a:rPr lang="en-US" sz="2000" b="1" dirty="0">
                <a:latin typeface="Arial" panose="020B0604020202020204" pitchFamily="34" charset="0"/>
                <a:cs typeface="Arial" panose="020B0604020202020204" pitchFamily="34" charset="0"/>
              </a:rPr>
              <a:t>in the rural areas</a:t>
            </a:r>
            <a:r>
              <a:rPr lang="en-US" sz="2000" dirty="0">
                <a:latin typeface="Arial" panose="020B0604020202020204" pitchFamily="34" charset="0"/>
                <a:cs typeface="Arial" panose="020B0604020202020204" pitchFamily="34" charset="0"/>
              </a:rPr>
              <a:t> of each county as determined  from the most recent information available from the DMV </a:t>
            </a:r>
            <a:r>
              <a:rPr lang="en-US" sz="2000" b="1" dirty="0">
                <a:solidFill>
                  <a:srgbClr val="FF0000"/>
                </a:solidFill>
                <a:latin typeface="Arial" panose="020B0604020202020204" pitchFamily="34" charset="0"/>
                <a:cs typeface="Arial" panose="020B0604020202020204" pitchFamily="34" charset="0"/>
              </a:rPr>
              <a:t>20%</a:t>
            </a:r>
            <a:endParaRPr lang="en-US" sz="2000" dirty="0">
              <a:solidFill>
                <a:srgbClr val="FF0000"/>
              </a:solidFill>
              <a:latin typeface="Arial" panose="020B0604020202020204" pitchFamily="34" charset="0"/>
              <a:cs typeface="Arial" panose="020B0604020202020204" pitchFamily="34" charset="0"/>
            </a:endParaRPr>
          </a:p>
          <a:p>
            <a:pPr marL="457200" lvl="1" indent="-457200">
              <a:buFont typeface="+mj-lt"/>
              <a:buAutoNum type="arabicParenR"/>
            </a:pPr>
            <a:r>
              <a:rPr lang="en-US" sz="2000" b="1" dirty="0">
                <a:latin typeface="Arial" panose="020B0604020202020204" pitchFamily="34" charset="0"/>
                <a:cs typeface="Arial" panose="020B0604020202020204" pitchFamily="34" charset="0"/>
              </a:rPr>
              <a:t>Total Motor vehicle registrations</a:t>
            </a:r>
            <a:r>
              <a:rPr lang="en-US" sz="2000" dirty="0">
                <a:latin typeface="Arial" panose="020B0604020202020204" pitchFamily="34" charset="0"/>
                <a:cs typeface="Arial" panose="020B0604020202020204" pitchFamily="34" charset="0"/>
              </a:rPr>
              <a:t>, other than prorated commercial vehicles, </a:t>
            </a:r>
            <a:r>
              <a:rPr lang="en-US" sz="2000" b="1" dirty="0">
                <a:latin typeface="Arial" panose="020B0604020202020204" pitchFamily="34" charset="0"/>
                <a:cs typeface="Arial" panose="020B0604020202020204" pitchFamily="34" charset="0"/>
              </a:rPr>
              <a:t>in each county </a:t>
            </a:r>
            <a:r>
              <a:rPr lang="en-US" sz="2000" dirty="0">
                <a:latin typeface="Arial" panose="020B0604020202020204" pitchFamily="34" charset="0"/>
                <a:cs typeface="Arial" panose="020B0604020202020204" pitchFamily="34" charset="0"/>
              </a:rPr>
              <a:t>as determined from the most recent information available from the DMV </a:t>
            </a:r>
            <a:r>
              <a:rPr lang="en-US" sz="2000" b="1" dirty="0">
                <a:solidFill>
                  <a:srgbClr val="FF0000"/>
                </a:solidFill>
                <a:latin typeface="Arial" panose="020B0604020202020204" pitchFamily="34" charset="0"/>
                <a:cs typeface="Arial" panose="020B0604020202020204" pitchFamily="34" charset="0"/>
              </a:rPr>
              <a:t>10%</a:t>
            </a:r>
          </a:p>
          <a:p>
            <a:pPr marL="457200" lvl="1" indent="-457200">
              <a:buFont typeface="+mj-lt"/>
              <a:buAutoNum type="arabicParenR"/>
            </a:pPr>
            <a:r>
              <a:rPr lang="en-US" sz="2000" b="1" dirty="0">
                <a:latin typeface="Arial" panose="020B0604020202020204" pitchFamily="34" charset="0"/>
                <a:cs typeface="Arial" panose="020B0604020202020204" pitchFamily="34" charset="0"/>
              </a:rPr>
              <a:t>Miles of county and township roads </a:t>
            </a:r>
            <a:r>
              <a:rPr lang="en-US" sz="2000" dirty="0">
                <a:latin typeface="Arial" panose="020B0604020202020204" pitchFamily="34" charset="0"/>
                <a:cs typeface="Arial" panose="020B0604020202020204" pitchFamily="34" charset="0"/>
              </a:rPr>
              <a:t>within each county as determined by the most recent inventory available within the NDOT </a:t>
            </a:r>
            <a:r>
              <a:rPr lang="en-US" sz="2000" b="1" dirty="0">
                <a:solidFill>
                  <a:srgbClr val="FF0000"/>
                </a:solidFill>
                <a:latin typeface="Arial" panose="020B0604020202020204" pitchFamily="34" charset="0"/>
                <a:cs typeface="Arial" panose="020B0604020202020204" pitchFamily="34" charset="0"/>
              </a:rPr>
              <a:t>20%</a:t>
            </a:r>
          </a:p>
          <a:p>
            <a:pPr marL="457200" lvl="1" indent="-457200">
              <a:buFont typeface="+mj-lt"/>
              <a:buAutoNum type="arabicParenR"/>
            </a:pPr>
            <a:r>
              <a:rPr lang="en-US" sz="2000" b="1" dirty="0">
                <a:latin typeface="Arial" panose="020B0604020202020204" pitchFamily="34" charset="0"/>
                <a:cs typeface="Arial" panose="020B0604020202020204" pitchFamily="34" charset="0"/>
              </a:rPr>
              <a:t>Value of farm products sold </a:t>
            </a:r>
            <a:r>
              <a:rPr lang="en-US" sz="2000" dirty="0">
                <a:latin typeface="Arial" panose="020B0604020202020204" pitchFamily="34" charset="0"/>
                <a:cs typeface="Arial" panose="020B0604020202020204" pitchFamily="34" charset="0"/>
              </a:rPr>
              <a:t>from each county as determined from the most recent federal Census of Agriculture </a:t>
            </a:r>
            <a:r>
              <a:rPr lang="en-US" sz="2000" b="1" dirty="0">
                <a:solidFill>
                  <a:srgbClr val="FF0000"/>
                </a:solidFill>
                <a:latin typeface="Arial" panose="020B0604020202020204" pitchFamily="34" charset="0"/>
                <a:cs typeface="Arial" panose="020B0604020202020204" pitchFamily="34" charset="0"/>
              </a:rPr>
              <a:t>10%</a:t>
            </a:r>
          </a:p>
          <a:p>
            <a:pPr lvl="1">
              <a:buFont typeface="Wingdings" panose="05000000000000000000" pitchFamily="2" charset="2"/>
              <a:buChar char="Ø"/>
            </a:pPr>
            <a:endParaRPr lang="en-US" sz="2000" dirty="0">
              <a:solidFill>
                <a:srgbClr val="FF0000"/>
              </a:solidFill>
            </a:endParaRPr>
          </a:p>
        </p:txBody>
      </p:sp>
      <p:pic>
        <p:nvPicPr>
          <p:cNvPr id="5" name="Picture 4"/>
          <p:cNvPicPr>
            <a:picLocks noChangeAspect="1"/>
          </p:cNvPicPr>
          <p:nvPr/>
        </p:nvPicPr>
        <p:blipFill>
          <a:blip r:embed="rId4"/>
          <a:stretch>
            <a:fillRect/>
          </a:stretch>
        </p:blipFill>
        <p:spPr>
          <a:xfrm>
            <a:off x="7536546" y="0"/>
            <a:ext cx="1607454" cy="1489476"/>
          </a:xfrm>
          <a:prstGeom prst="rect">
            <a:avLst/>
          </a:prstGeom>
        </p:spPr>
      </p:pic>
      <p:pic>
        <p:nvPicPr>
          <p:cNvPr id="6" name="Picture 5"/>
          <p:cNvPicPr>
            <a:picLocks noChangeAspect="1"/>
          </p:cNvPicPr>
          <p:nvPr/>
        </p:nvPicPr>
        <p:blipFill>
          <a:blip r:embed="rId5"/>
          <a:stretch>
            <a:fillRect/>
          </a:stretch>
        </p:blipFill>
        <p:spPr>
          <a:xfrm>
            <a:off x="0" y="-20887"/>
            <a:ext cx="1574586" cy="1531249"/>
          </a:xfrm>
          <a:prstGeom prst="rect">
            <a:avLst/>
          </a:prstGeom>
        </p:spPr>
      </p:pic>
      <p:sp>
        <p:nvSpPr>
          <p:cNvPr id="4" name="TextBox 3"/>
          <p:cNvSpPr txBox="1"/>
          <p:nvPr/>
        </p:nvSpPr>
        <p:spPr>
          <a:xfrm>
            <a:off x="1862069" y="647836"/>
            <a:ext cx="3183696" cy="1015663"/>
          </a:xfrm>
          <a:prstGeom prst="rect">
            <a:avLst/>
          </a:prstGeom>
          <a:noFill/>
        </p:spPr>
        <p:txBody>
          <a:bodyPr wrap="square" rtlCol="0">
            <a:spAutoFit/>
          </a:bodyPr>
          <a:lstStyle/>
          <a:p>
            <a:pPr marL="0" marR="0" lvl="1"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Distribution of Highway Allocation Funds (HAF) to </a:t>
            </a:r>
            <a:r>
              <a:rPr kumimoji="0" lang="en-US" sz="20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Counties</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 7 Factors</a:t>
            </a:r>
          </a:p>
        </p:txBody>
      </p:sp>
      <p:pic>
        <p:nvPicPr>
          <p:cNvPr id="10" name="Picture 9"/>
          <p:cNvPicPr>
            <a:picLocks noChangeAspect="1"/>
          </p:cNvPicPr>
          <p:nvPr/>
        </p:nvPicPr>
        <p:blipFill>
          <a:blip r:embed="rId6"/>
          <a:stretch>
            <a:fillRect/>
          </a:stretch>
        </p:blipFill>
        <p:spPr>
          <a:xfrm>
            <a:off x="5462656" y="555933"/>
            <a:ext cx="1819275" cy="1247775"/>
          </a:xfrm>
          <a:prstGeom prst="rect">
            <a:avLst/>
          </a:prstGeom>
        </p:spPr>
      </p:pic>
      <p:sp>
        <p:nvSpPr>
          <p:cNvPr id="12" name="TextBox 11"/>
          <p:cNvSpPr txBox="1"/>
          <p:nvPr/>
        </p:nvSpPr>
        <p:spPr>
          <a:xfrm>
            <a:off x="7953375" y="6456485"/>
            <a:ext cx="114300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bg1"/>
                </a:solidFill>
                <a:effectLst/>
                <a:uLnTx/>
                <a:uFillTx/>
                <a:latin typeface="Calibri" panose="020F0502020204030204"/>
                <a:ea typeface="+mn-ea"/>
                <a:cs typeface="+mn-cs"/>
              </a:rPr>
              <a:t>Slide </a:t>
            </a:r>
            <a:fld id="{D1C1536C-6065-45C5-8457-6097AB9EE6C5}" type="slidenum">
              <a:rPr kumimoji="0" lang="en-US" sz="1800" b="0" i="0" u="none" strike="noStrike" kern="1200" cap="none" spc="0" normalizeH="0" baseline="0" noProof="0" smtClean="0">
                <a:ln>
                  <a:noFill/>
                </a:ln>
                <a:solidFill>
                  <a:schemeClr val="bg1"/>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41</a:t>
            </a:fld>
            <a:endParaRPr kumimoji="0" lang="en-US" sz="18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11" name="TextBox 10"/>
          <p:cNvSpPr txBox="1"/>
          <p:nvPr/>
        </p:nvSpPr>
        <p:spPr>
          <a:xfrm rot="16200000">
            <a:off x="-2387864" y="3885359"/>
            <a:ext cx="5360503" cy="584775"/>
          </a:xfrm>
          <a:prstGeom prst="rect">
            <a:avLst/>
          </a:prstGeom>
          <a:solidFill>
            <a:srgbClr val="FFC000"/>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HAF (COUNTY) DISTRIBUTION</a:t>
            </a:r>
          </a:p>
        </p:txBody>
      </p:sp>
    </p:spTree>
    <p:extLst>
      <p:ext uri="{BB962C8B-B14F-4D97-AF65-F5344CB8AC3E}">
        <p14:creationId xmlns:p14="http://schemas.microsoft.com/office/powerpoint/2010/main" val="8435068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5"/>
          <p:cNvSpPr txBox="1">
            <a:spLocks noChangeArrowheads="1"/>
          </p:cNvSpPr>
          <p:nvPr/>
        </p:nvSpPr>
        <p:spPr>
          <a:xfrm>
            <a:off x="381000" y="914400"/>
            <a:ext cx="8458200" cy="4293051"/>
          </a:xfrm>
          <a:prstGeom prst="rect">
            <a:avLst/>
          </a:prstGeom>
        </p:spPr>
        <p:txBody>
          <a:bodyPr vert="horz" lIns="91440" tIns="45720" rIns="91440" bIns="45720" rtlCol="0">
            <a:normAutofit/>
          </a:bodyPr>
          <a:lstStyle/>
          <a:p>
            <a:pPr marL="0" marR="0" lvl="0" indent="0" algn="l" defTabSz="630238" rtl="0" eaLnBrk="1" fontAlgn="auto" latinLnBrk="0" hangingPunct="1">
              <a:lnSpc>
                <a:spcPct val="100000"/>
              </a:lnSpc>
              <a:spcBef>
                <a:spcPct val="2000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2" name="Title 1"/>
          <p:cNvSpPr>
            <a:spLocks noGrp="1"/>
          </p:cNvSpPr>
          <p:nvPr>
            <p:ph type="title" idx="4294967295"/>
          </p:nvPr>
        </p:nvSpPr>
        <p:spPr>
          <a:xfrm>
            <a:off x="914400" y="-20638"/>
            <a:ext cx="8229600" cy="792163"/>
          </a:xfrm>
          <a:prstGeom prst="rect">
            <a:avLst/>
          </a:prstGeom>
        </p:spPr>
        <p:txBody>
          <a:bodyPr>
            <a:normAutofit/>
          </a:bodyPr>
          <a:lstStyle/>
          <a:p>
            <a:pPr algn="ctr"/>
            <a:r>
              <a:rPr lang="en-US" sz="2800" dirty="0">
                <a:latin typeface="Arial Black" panose="020B0A04020102020204" pitchFamily="34" charset="0"/>
                <a:hlinkClick r:id="rId3"/>
              </a:rPr>
              <a:t>§39-2517</a:t>
            </a:r>
            <a:endParaRPr lang="en-US" sz="2800" dirty="0">
              <a:latin typeface="Arial Black" panose="020B0A04020102020204" pitchFamily="34" charset="0"/>
            </a:endParaRPr>
          </a:p>
        </p:txBody>
      </p:sp>
      <p:sp>
        <p:nvSpPr>
          <p:cNvPr id="3" name="Content Placeholder 2"/>
          <p:cNvSpPr>
            <a:spLocks noGrp="1"/>
          </p:cNvSpPr>
          <p:nvPr>
            <p:ph idx="4294967295"/>
          </p:nvPr>
        </p:nvSpPr>
        <p:spPr>
          <a:xfrm>
            <a:off x="665664" y="2143537"/>
            <a:ext cx="8229600" cy="3063914"/>
          </a:xfrm>
          <a:prstGeom prst="rect">
            <a:avLst/>
          </a:prstGeom>
        </p:spPr>
        <p:txBody>
          <a:bodyPr>
            <a:normAutofit lnSpcReduction="10000"/>
          </a:bodyPr>
          <a:lstStyle/>
          <a:p>
            <a:pPr marL="971550" lvl="1" indent="-514350">
              <a:buFont typeface="+mj-lt"/>
              <a:buAutoNum type="arabicParenR"/>
            </a:pPr>
            <a:r>
              <a:rPr lang="en-US" sz="2400" b="1" dirty="0">
                <a:latin typeface="Arial" panose="020B0604020202020204" pitchFamily="34" charset="0"/>
                <a:cs typeface="Arial" panose="020B0604020202020204" pitchFamily="34" charset="0"/>
              </a:rPr>
              <a:t>Total Population </a:t>
            </a:r>
            <a:r>
              <a:rPr lang="en-US" sz="2400" dirty="0">
                <a:latin typeface="Arial" panose="020B0604020202020204" pitchFamily="34" charset="0"/>
                <a:cs typeface="Arial" panose="020B0604020202020204" pitchFamily="34" charset="0"/>
              </a:rPr>
              <a:t>as determined by the most recent federal census figures </a:t>
            </a:r>
            <a:r>
              <a:rPr lang="en-US" sz="2400" b="1" dirty="0">
                <a:latin typeface="Arial" panose="020B0604020202020204" pitchFamily="34" charset="0"/>
                <a:cs typeface="Arial" panose="020B0604020202020204" pitchFamily="34" charset="0"/>
              </a:rPr>
              <a:t>annually</a:t>
            </a:r>
            <a:r>
              <a:rPr lang="en-US" sz="2400" dirty="0">
                <a:latin typeface="Arial" panose="020B0604020202020204" pitchFamily="34" charset="0"/>
                <a:cs typeface="Arial" panose="020B0604020202020204" pitchFamily="34" charset="0"/>
              </a:rPr>
              <a:t> certified by the Tax Commissioner as provided in §77-3,119  </a:t>
            </a:r>
            <a:r>
              <a:rPr lang="en-US" sz="2400" b="1" dirty="0">
                <a:solidFill>
                  <a:srgbClr val="FF0000"/>
                </a:solidFill>
                <a:latin typeface="Arial" panose="020B0604020202020204" pitchFamily="34" charset="0"/>
                <a:cs typeface="Arial" panose="020B0604020202020204" pitchFamily="34" charset="0"/>
              </a:rPr>
              <a:t>50%</a:t>
            </a:r>
          </a:p>
          <a:p>
            <a:pPr marL="971550" lvl="1" indent="-514350">
              <a:buFont typeface="+mj-lt"/>
              <a:buAutoNum type="arabicParenR"/>
            </a:pPr>
            <a:r>
              <a:rPr lang="en-US" sz="2400" b="1" dirty="0">
                <a:latin typeface="Arial" panose="020B0604020202020204" pitchFamily="34" charset="0"/>
                <a:cs typeface="Arial" panose="020B0604020202020204" pitchFamily="34" charset="0"/>
              </a:rPr>
              <a:t>Total motor vehicle registrations </a:t>
            </a:r>
            <a:r>
              <a:rPr lang="en-US" sz="2400" dirty="0">
                <a:latin typeface="Arial" pitchFamily="34" charset="0"/>
                <a:cs typeface="Arial" pitchFamily="34" charset="0"/>
              </a:rPr>
              <a:t>as determined from the most recent information available from the DMV  </a:t>
            </a:r>
            <a:r>
              <a:rPr lang="en-US" sz="2400" b="1" dirty="0">
                <a:solidFill>
                  <a:srgbClr val="FF0000"/>
                </a:solidFill>
                <a:latin typeface="Arial" panose="020B0604020202020204" pitchFamily="34" charset="0"/>
                <a:cs typeface="Arial" panose="020B0604020202020204" pitchFamily="34" charset="0"/>
              </a:rPr>
              <a:t>30%</a:t>
            </a:r>
          </a:p>
          <a:p>
            <a:pPr marL="971550" lvl="1" indent="-514350">
              <a:buFont typeface="+mj-lt"/>
              <a:buAutoNum type="arabicParenR"/>
            </a:pPr>
            <a:r>
              <a:rPr lang="en-US" sz="2400" b="1" dirty="0">
                <a:latin typeface="Arial" panose="020B0604020202020204" pitchFamily="34" charset="0"/>
                <a:cs typeface="Arial" panose="020B0604020202020204" pitchFamily="34" charset="0"/>
              </a:rPr>
              <a:t>Total Miles of traffic lanes of streets </a:t>
            </a:r>
            <a:r>
              <a:rPr lang="en-US" sz="2400" dirty="0">
                <a:latin typeface="Arial" pitchFamily="34" charset="0"/>
                <a:cs typeface="Arial" pitchFamily="34" charset="0"/>
              </a:rPr>
              <a:t>as determined by the most recent inventory available within NDOT  </a:t>
            </a:r>
            <a:r>
              <a:rPr lang="en-US" sz="2400" b="1" dirty="0">
                <a:solidFill>
                  <a:srgbClr val="FF0000"/>
                </a:solidFill>
                <a:latin typeface="Arial" panose="020B0604020202020204" pitchFamily="34" charset="0"/>
                <a:cs typeface="Arial" panose="020B0604020202020204" pitchFamily="34" charset="0"/>
              </a:rPr>
              <a:t>20%</a:t>
            </a:r>
            <a:endParaRPr lang="en-US" sz="240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4"/>
          <a:stretch>
            <a:fillRect/>
          </a:stretch>
        </p:blipFill>
        <p:spPr>
          <a:xfrm>
            <a:off x="7536546" y="0"/>
            <a:ext cx="1607454" cy="1489476"/>
          </a:xfrm>
          <a:prstGeom prst="rect">
            <a:avLst/>
          </a:prstGeom>
        </p:spPr>
      </p:pic>
      <p:pic>
        <p:nvPicPr>
          <p:cNvPr id="6" name="Picture 5"/>
          <p:cNvPicPr>
            <a:picLocks noChangeAspect="1"/>
          </p:cNvPicPr>
          <p:nvPr/>
        </p:nvPicPr>
        <p:blipFill>
          <a:blip r:embed="rId5"/>
          <a:stretch>
            <a:fillRect/>
          </a:stretch>
        </p:blipFill>
        <p:spPr>
          <a:xfrm>
            <a:off x="0" y="-20887"/>
            <a:ext cx="1574586" cy="1531249"/>
          </a:xfrm>
          <a:prstGeom prst="rect">
            <a:avLst/>
          </a:prstGeom>
        </p:spPr>
      </p:pic>
      <p:sp>
        <p:nvSpPr>
          <p:cNvPr id="9" name="TextBox 8"/>
          <p:cNvSpPr txBox="1"/>
          <p:nvPr/>
        </p:nvSpPr>
        <p:spPr>
          <a:xfrm rot="16200000">
            <a:off x="-2391874" y="3881349"/>
            <a:ext cx="5368523" cy="584775"/>
          </a:xfrm>
          <a:prstGeom prst="rect">
            <a:avLst/>
          </a:prstGeom>
          <a:solidFill>
            <a:srgbClr val="0070C0"/>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HAF (MUNI) DISTRIBUTION</a:t>
            </a:r>
          </a:p>
        </p:txBody>
      </p:sp>
      <p:pic>
        <p:nvPicPr>
          <p:cNvPr id="10" name="Picture 9"/>
          <p:cNvPicPr>
            <a:picLocks noChangeAspect="1"/>
          </p:cNvPicPr>
          <p:nvPr/>
        </p:nvPicPr>
        <p:blipFill>
          <a:blip r:embed="rId6"/>
          <a:stretch>
            <a:fillRect/>
          </a:stretch>
        </p:blipFill>
        <p:spPr>
          <a:xfrm>
            <a:off x="5479938" y="475946"/>
            <a:ext cx="1819275" cy="1247775"/>
          </a:xfrm>
          <a:prstGeom prst="rect">
            <a:avLst/>
          </a:prstGeom>
        </p:spPr>
      </p:pic>
      <p:sp>
        <p:nvSpPr>
          <p:cNvPr id="11" name="TextBox 10"/>
          <p:cNvSpPr txBox="1"/>
          <p:nvPr/>
        </p:nvSpPr>
        <p:spPr>
          <a:xfrm>
            <a:off x="1669836" y="553618"/>
            <a:ext cx="3571185" cy="1015663"/>
          </a:xfrm>
          <a:prstGeom prst="rect">
            <a:avLst/>
          </a:prstGeom>
          <a:noFill/>
        </p:spPr>
        <p:txBody>
          <a:bodyPr wrap="square" rtlCol="0">
            <a:spAutoFit/>
          </a:bodyPr>
          <a:lstStyle/>
          <a:p>
            <a:pPr marL="0" marR="0" lvl="1"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Distribution of Highway Allocation Funds (HAF) to </a:t>
            </a:r>
            <a:r>
              <a:rPr kumimoji="0" lang="en-US" sz="20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Municipalities</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 3 Factors</a:t>
            </a:r>
          </a:p>
        </p:txBody>
      </p:sp>
      <p:sp>
        <p:nvSpPr>
          <p:cNvPr id="4" name="TextBox 3"/>
          <p:cNvSpPr txBox="1"/>
          <p:nvPr/>
        </p:nvSpPr>
        <p:spPr>
          <a:xfrm>
            <a:off x="3768438" y="5277208"/>
            <a:ext cx="4470544"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Note: municipalities use </a:t>
            </a: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lane-miles</a:t>
            </a: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 counties use </a:t>
            </a: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roadway miles</a:t>
            </a:r>
          </a:p>
        </p:txBody>
      </p:sp>
      <p:cxnSp>
        <p:nvCxnSpPr>
          <p:cNvPr id="12" name="Straight Arrow Connector 11"/>
          <p:cNvCxnSpPr>
            <a:cxnSpLocks/>
          </p:cNvCxnSpPr>
          <p:nvPr/>
        </p:nvCxnSpPr>
        <p:spPr>
          <a:xfrm>
            <a:off x="4757811" y="4758887"/>
            <a:ext cx="382225" cy="591439"/>
          </a:xfrm>
          <a:prstGeom prst="straightConnector1">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924800" y="6482003"/>
            <a:ext cx="114300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bg1"/>
                </a:solidFill>
                <a:effectLst/>
                <a:uLnTx/>
                <a:uFillTx/>
                <a:latin typeface="Calibri" panose="020F0502020204030204"/>
                <a:ea typeface="+mn-ea"/>
                <a:cs typeface="+mn-cs"/>
              </a:rPr>
              <a:t>Slide </a:t>
            </a:r>
            <a:fld id="{D1C1536C-6065-45C5-8457-6097AB9EE6C5}" type="slidenum">
              <a:rPr kumimoji="0" lang="en-US" sz="1800" b="0" i="0" u="none" strike="noStrike" kern="1200" cap="none" spc="0" normalizeH="0" baseline="0" noProof="0" smtClean="0">
                <a:ln>
                  <a:noFill/>
                </a:ln>
                <a:solidFill>
                  <a:schemeClr val="bg1"/>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42</a:t>
            </a:fld>
            <a:endParaRPr kumimoji="0" lang="en-US" sz="18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737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3270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3370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4"/>
          <p:cNvSpPr txBox="1">
            <a:spLocks noChangeArrowheads="1"/>
          </p:cNvSpPr>
          <p:nvPr/>
        </p:nvSpPr>
        <p:spPr>
          <a:xfrm>
            <a:off x="342900" y="1621584"/>
            <a:ext cx="8458200" cy="4800600"/>
          </a:xfrm>
          <a:prstGeom prst="rect">
            <a:avLst/>
          </a:prstGeom>
        </p:spPr>
        <p:txBody>
          <a:bodyPr vert="horz" lIns="91440" tIns="45720" rIns="91440" bIns="45720" rtlCol="0">
            <a:normAutofit/>
          </a:bodyPr>
          <a:lstStyle/>
          <a:p>
            <a:pPr marL="0" marR="0" lvl="0" indent="0" algn="l" defTabSz="457200" rtl="0" eaLnBrk="1" fontAlgn="auto" latinLnBrk="0" hangingPunct="1">
              <a:lnSpc>
                <a:spcPct val="100000"/>
              </a:lnSpc>
              <a:spcBef>
                <a:spcPct val="20000"/>
              </a:spcBef>
              <a:spcAft>
                <a:spcPts val="0"/>
              </a:spcAft>
              <a:buClrTx/>
              <a:buSzTx/>
              <a:buFontTx/>
              <a:buNone/>
              <a:tabLst/>
              <a:defRPr/>
            </a:pPr>
            <a:r>
              <a:rPr kumimoji="0" lang="en-US" sz="2000" b="0" i="1" u="none" strike="noStrike" kern="1200" cap="none" spc="0" normalizeH="0" baseline="0" noProof="0" dirty="0">
                <a:ln>
                  <a:noFill/>
                </a:ln>
                <a:solidFill>
                  <a:prstClr val="black"/>
                </a:solidFill>
                <a:effectLst/>
                <a:uLnTx/>
                <a:uFillTx/>
                <a:latin typeface="Arial" pitchFamily="34" charset="0"/>
                <a:ea typeface="+mn-ea"/>
                <a:cs typeface="Arial" pitchFamily="34" charset="0"/>
              </a:rPr>
              <a:t>	</a:t>
            </a:r>
            <a:endParaRPr kumimoji="0" lang="en-US"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2" name="Title 1"/>
          <p:cNvSpPr>
            <a:spLocks noGrp="1"/>
          </p:cNvSpPr>
          <p:nvPr>
            <p:ph type="title"/>
          </p:nvPr>
        </p:nvSpPr>
        <p:spPr>
          <a:xfrm>
            <a:off x="-16434" y="104975"/>
            <a:ext cx="9160434" cy="639762"/>
          </a:xfrm>
        </p:spPr>
        <p:txBody>
          <a:bodyPr>
            <a:normAutofit/>
          </a:bodyPr>
          <a:lstStyle/>
          <a:p>
            <a:pPr lvl="0" algn="ctr"/>
            <a:r>
              <a:rPr lang="en-US" sz="2800" dirty="0">
                <a:latin typeface="Arial Black" panose="020B0A04020102020204" pitchFamily="34" charset="0"/>
                <a:hlinkClick r:id="rId3"/>
              </a:rPr>
              <a:t>§39-2509</a:t>
            </a:r>
            <a:r>
              <a:rPr lang="en-US" sz="2800" dirty="0">
                <a:latin typeface="Arial Black" panose="020B0A04020102020204" pitchFamily="34" charset="0"/>
              </a:rPr>
              <a:t> </a:t>
            </a:r>
            <a:r>
              <a:rPr lang="en-US" sz="2800" dirty="0"/>
              <a:t>(Counties)</a:t>
            </a:r>
            <a:endParaRPr lang="en-US" sz="2400" i="1" dirty="0">
              <a:cs typeface="Arial" panose="020B0604020202020204" pitchFamily="34" charset="0"/>
            </a:endParaRPr>
          </a:p>
        </p:txBody>
      </p:sp>
      <p:sp>
        <p:nvSpPr>
          <p:cNvPr id="3" name="Content Placeholder 2"/>
          <p:cNvSpPr>
            <a:spLocks noGrp="1"/>
          </p:cNvSpPr>
          <p:nvPr>
            <p:ph idx="4294967295"/>
          </p:nvPr>
        </p:nvSpPr>
        <p:spPr>
          <a:xfrm>
            <a:off x="685800" y="2807608"/>
            <a:ext cx="8458200" cy="2882042"/>
          </a:xfrm>
        </p:spPr>
        <p:txBody>
          <a:bodyPr>
            <a:normAutofit/>
          </a:bodyPr>
          <a:lstStyle/>
          <a:p>
            <a:pPr>
              <a:lnSpc>
                <a:spcPct val="100000"/>
              </a:lnSpc>
              <a:spcAft>
                <a:spcPts val="1200"/>
              </a:spcAft>
              <a:buFont typeface="Wingdings" panose="05000000000000000000" pitchFamily="2" charset="2"/>
              <a:buChar char="Ø"/>
            </a:pPr>
            <a:r>
              <a:rPr lang="en-US" dirty="0">
                <a:latin typeface="Arial" panose="020B0604020202020204" pitchFamily="34" charset="0"/>
                <a:cs typeface="Arial" panose="020B0604020202020204" pitchFamily="34" charset="0"/>
              </a:rPr>
              <a:t>Counties, Cities of the First and Second Class, and Villages</a:t>
            </a:r>
          </a:p>
          <a:p>
            <a:pPr lvl="1">
              <a:lnSpc>
                <a:spcPct val="100000"/>
              </a:lnSpc>
              <a:spcAft>
                <a:spcPts val="1200"/>
              </a:spcAft>
              <a:buFont typeface="Wingdings" panose="05000000000000000000" pitchFamily="2" charset="2"/>
              <a:buChar char="Ø"/>
            </a:pPr>
            <a:r>
              <a:rPr lang="en-US" dirty="0">
                <a:latin typeface="Arial" panose="020B0604020202020204" pitchFamily="34" charset="0"/>
                <a:cs typeface="Arial" panose="020B0604020202020204" pitchFamily="34" charset="0"/>
              </a:rPr>
              <a:t>First ½ - no matching requirement</a:t>
            </a:r>
          </a:p>
          <a:p>
            <a:pPr lvl="1">
              <a:lnSpc>
                <a:spcPct val="100000"/>
              </a:lnSpc>
              <a:spcAft>
                <a:spcPts val="1200"/>
              </a:spcAft>
              <a:buFont typeface="Wingdings" panose="05000000000000000000" pitchFamily="2" charset="2"/>
              <a:buChar char="Ø"/>
            </a:pPr>
            <a:r>
              <a:rPr lang="en-US" dirty="0">
                <a:highlight>
                  <a:srgbClr val="FFFF00"/>
                </a:highlight>
                <a:latin typeface="Arial" panose="020B0604020202020204" pitchFamily="34" charset="0"/>
                <a:cs typeface="Arial" panose="020B0604020202020204" pitchFamily="34" charset="0"/>
              </a:rPr>
              <a:t>Second ½ - $1 for each $2 received </a:t>
            </a:r>
          </a:p>
          <a:p>
            <a:pPr>
              <a:lnSpc>
                <a:spcPct val="100000"/>
              </a:lnSpc>
              <a:spcAft>
                <a:spcPts val="1200"/>
              </a:spcAft>
              <a:buFont typeface="Wingdings" panose="05000000000000000000" pitchFamily="2" charset="2"/>
              <a:buChar char="Ø"/>
            </a:pPr>
            <a:r>
              <a:rPr lang="en-US" dirty="0">
                <a:latin typeface="Arial" panose="020B0604020202020204" pitchFamily="34" charset="0"/>
                <a:cs typeface="Arial" panose="020B0604020202020204" pitchFamily="34" charset="0"/>
              </a:rPr>
              <a:t>Match with ANY funds (Local, State or Federal) other than those from HAF – can’t match HAF $ with HAF $</a:t>
            </a:r>
          </a:p>
          <a:p>
            <a:pPr>
              <a:lnSpc>
                <a:spcPct val="100000"/>
              </a:lnSpc>
              <a:spcAft>
                <a:spcPts val="1200"/>
              </a:spcAft>
              <a:buFont typeface="Wingdings" panose="05000000000000000000" pitchFamily="2" charset="2"/>
              <a:buChar char="Ø"/>
            </a:pPr>
            <a:r>
              <a:rPr lang="en-US" dirty="0">
                <a:latin typeface="Arial" panose="020B0604020202020204" pitchFamily="34" charset="0"/>
                <a:cs typeface="Arial" panose="020B0604020202020204" pitchFamily="34" charset="0"/>
              </a:rPr>
              <a:t>Omaha and Lincoln have higher matching requirements</a:t>
            </a:r>
          </a:p>
        </p:txBody>
      </p:sp>
      <p:pic>
        <p:nvPicPr>
          <p:cNvPr id="5" name="Picture 4"/>
          <p:cNvPicPr>
            <a:picLocks noChangeAspect="1"/>
          </p:cNvPicPr>
          <p:nvPr/>
        </p:nvPicPr>
        <p:blipFill>
          <a:blip r:embed="rId4"/>
          <a:stretch>
            <a:fillRect/>
          </a:stretch>
        </p:blipFill>
        <p:spPr>
          <a:xfrm>
            <a:off x="7536546" y="0"/>
            <a:ext cx="1607454" cy="1489476"/>
          </a:xfrm>
          <a:prstGeom prst="rect">
            <a:avLst/>
          </a:prstGeom>
        </p:spPr>
      </p:pic>
      <p:pic>
        <p:nvPicPr>
          <p:cNvPr id="6" name="Picture 5"/>
          <p:cNvPicPr>
            <a:picLocks noChangeAspect="1"/>
          </p:cNvPicPr>
          <p:nvPr/>
        </p:nvPicPr>
        <p:blipFill>
          <a:blip r:embed="rId5"/>
          <a:stretch>
            <a:fillRect/>
          </a:stretch>
        </p:blipFill>
        <p:spPr>
          <a:xfrm>
            <a:off x="0" y="-20887"/>
            <a:ext cx="1574586" cy="1531249"/>
          </a:xfrm>
          <a:prstGeom prst="rect">
            <a:avLst/>
          </a:prstGeom>
        </p:spPr>
      </p:pic>
      <p:sp>
        <p:nvSpPr>
          <p:cNvPr id="4" name="TextBox 3"/>
          <p:cNvSpPr txBox="1"/>
          <p:nvPr/>
        </p:nvSpPr>
        <p:spPr>
          <a:xfrm>
            <a:off x="1465566" y="1490314"/>
            <a:ext cx="6180001" cy="95410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rPr>
              <a:t>Matching Funds </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Requirement for Monthly HAF Allocations</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TextBox 10"/>
          <p:cNvSpPr txBox="1"/>
          <p:nvPr/>
        </p:nvSpPr>
        <p:spPr>
          <a:xfrm>
            <a:off x="7810226" y="6460084"/>
            <a:ext cx="114300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bg1"/>
                </a:solidFill>
                <a:effectLst/>
                <a:uLnTx/>
                <a:uFillTx/>
                <a:latin typeface="Calibri" panose="020F0502020204030204"/>
                <a:ea typeface="+mn-ea"/>
                <a:cs typeface="+mn-cs"/>
              </a:rPr>
              <a:t>Slide </a:t>
            </a:r>
            <a:fld id="{D1C1536C-6065-45C5-8457-6097AB9EE6C5}" type="slidenum">
              <a:rPr kumimoji="0" lang="en-US" sz="1800" b="0" i="0" u="none" strike="noStrike" kern="1200" cap="none" spc="0" normalizeH="0" baseline="0" noProof="0" smtClean="0">
                <a:ln>
                  <a:noFill/>
                </a:ln>
                <a:solidFill>
                  <a:schemeClr val="bg1"/>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43</a:t>
            </a:fld>
            <a:endParaRPr kumimoji="0" lang="en-US" sz="18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pic>
        <p:nvPicPr>
          <p:cNvPr id="12" name="Picture 11"/>
          <p:cNvPicPr>
            <a:picLocks noChangeAspect="1"/>
          </p:cNvPicPr>
          <p:nvPr/>
        </p:nvPicPr>
        <p:blipFill>
          <a:blip r:embed="rId6"/>
          <a:stretch>
            <a:fillRect/>
          </a:stretch>
        </p:blipFill>
        <p:spPr>
          <a:xfrm>
            <a:off x="7678434" y="1564870"/>
            <a:ext cx="1368758" cy="938782"/>
          </a:xfrm>
          <a:prstGeom prst="rect">
            <a:avLst/>
          </a:prstGeom>
        </p:spPr>
      </p:pic>
      <p:sp>
        <p:nvSpPr>
          <p:cNvPr id="13" name="Title 3">
            <a:extLst>
              <a:ext uri="{FF2B5EF4-FFF2-40B4-BE49-F238E27FC236}">
                <a16:creationId xmlns:a16="http://schemas.microsoft.com/office/drawing/2014/main" id="{B71DB045-6414-4A74-B9AB-9B6946A4C678}"/>
              </a:ext>
            </a:extLst>
          </p:cNvPr>
          <p:cNvSpPr txBox="1">
            <a:spLocks/>
          </p:cNvSpPr>
          <p:nvPr/>
        </p:nvSpPr>
        <p:spPr>
          <a:xfrm>
            <a:off x="0" y="695690"/>
            <a:ext cx="9144001" cy="6397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a:latin typeface="Arial Black" panose="020B0A04020102020204" pitchFamily="34" charset="0"/>
                <a:hlinkClick r:id="rId7"/>
              </a:rPr>
              <a:t>§39-2519</a:t>
            </a:r>
            <a:r>
              <a:rPr lang="en-US" sz="2800" dirty="0">
                <a:latin typeface="Arial Black" panose="020B0A04020102020204" pitchFamily="34" charset="0"/>
              </a:rPr>
              <a:t> </a:t>
            </a:r>
            <a:r>
              <a:rPr lang="en-US" sz="2800" dirty="0"/>
              <a:t>(Municipalities)</a:t>
            </a:r>
          </a:p>
        </p:txBody>
      </p:sp>
    </p:spTree>
    <p:extLst>
      <p:ext uri="{BB962C8B-B14F-4D97-AF65-F5344CB8AC3E}">
        <p14:creationId xmlns:p14="http://schemas.microsoft.com/office/powerpoint/2010/main" val="15193561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28600"/>
            <a:ext cx="9144000" cy="800100"/>
          </a:xfrm>
        </p:spPr>
        <p:txBody>
          <a:bodyPr/>
          <a:lstStyle/>
          <a:p>
            <a:pPr algn="ctr"/>
            <a:r>
              <a:rPr lang="en-US" sz="4000" dirty="0"/>
              <a:t>What Does It Take to be Successful?</a:t>
            </a:r>
          </a:p>
        </p:txBody>
      </p:sp>
      <p:sp>
        <p:nvSpPr>
          <p:cNvPr id="3" name="Content Placeholder 2"/>
          <p:cNvSpPr>
            <a:spLocks noGrp="1"/>
          </p:cNvSpPr>
          <p:nvPr>
            <p:ph idx="4294967295"/>
          </p:nvPr>
        </p:nvSpPr>
        <p:spPr>
          <a:xfrm>
            <a:off x="1331628" y="1641570"/>
            <a:ext cx="7008812" cy="4306470"/>
          </a:xfrm>
        </p:spPr>
        <p:txBody>
          <a:bodyPr numCol="1" spcCol="0"/>
          <a:lstStyle/>
          <a:p>
            <a:pPr marL="0" indent="0">
              <a:spcBef>
                <a:spcPts val="450"/>
              </a:spcBef>
              <a:buNone/>
              <a:defRPr/>
            </a:pPr>
            <a:r>
              <a:rPr lang="en-US" sz="2800" b="1" u="sng" dirty="0">
                <a:latin typeface="Arial" pitchFamily="34" charset="0"/>
                <a:cs typeface="Arial" pitchFamily="34" charset="0"/>
              </a:rPr>
              <a:t>Good roads and streets require</a:t>
            </a:r>
            <a:r>
              <a:rPr lang="en-US" sz="2800" u="sng" dirty="0">
                <a:latin typeface="Arial" pitchFamily="34" charset="0"/>
                <a:cs typeface="Arial" pitchFamily="34" charset="0"/>
              </a:rPr>
              <a:t>:</a:t>
            </a:r>
          </a:p>
          <a:p>
            <a:pPr>
              <a:spcBef>
                <a:spcPts val="450"/>
              </a:spcBef>
              <a:defRPr/>
            </a:pPr>
            <a:endParaRPr lang="en-US" sz="1000" dirty="0">
              <a:latin typeface="Arial" pitchFamily="34" charset="0"/>
              <a:cs typeface="Arial" pitchFamily="34" charset="0"/>
            </a:endParaRPr>
          </a:p>
          <a:p>
            <a:pPr marL="214313" indent="-214313">
              <a:spcBef>
                <a:spcPts val="450"/>
              </a:spcBef>
              <a:spcAft>
                <a:spcPts val="1800"/>
              </a:spcAft>
              <a:buFont typeface="Wingdings" panose="05000000000000000000" pitchFamily="2" charset="2"/>
              <a:buChar char="Ø"/>
              <a:defRPr/>
            </a:pPr>
            <a:r>
              <a:rPr lang="en-US" sz="2800" i="1" u="sng" dirty="0">
                <a:latin typeface="Arial" pitchFamily="34" charset="0"/>
                <a:cs typeface="Arial" pitchFamily="34" charset="0"/>
              </a:rPr>
              <a:t>Funding</a:t>
            </a:r>
            <a:r>
              <a:rPr lang="en-US" sz="2800" dirty="0">
                <a:latin typeface="Arial" pitchFamily="34" charset="0"/>
                <a:cs typeface="Arial" pitchFamily="34" charset="0"/>
              </a:rPr>
              <a:t> - state, local &amp; federal</a:t>
            </a:r>
          </a:p>
          <a:p>
            <a:pPr marL="214313" indent="-214313">
              <a:spcBef>
                <a:spcPts val="450"/>
              </a:spcBef>
              <a:spcAft>
                <a:spcPts val="1800"/>
              </a:spcAft>
              <a:defRPr/>
            </a:pPr>
            <a:endParaRPr lang="en-US" sz="1000" dirty="0">
              <a:latin typeface="Arial" pitchFamily="34" charset="0"/>
              <a:cs typeface="Arial" pitchFamily="34" charset="0"/>
            </a:endParaRPr>
          </a:p>
          <a:p>
            <a:pPr marL="214313" indent="-214313">
              <a:spcBef>
                <a:spcPts val="450"/>
              </a:spcBef>
              <a:spcAft>
                <a:spcPts val="1800"/>
              </a:spcAft>
              <a:buFont typeface="Wingdings" panose="05000000000000000000" pitchFamily="2" charset="2"/>
              <a:buChar char="Ø"/>
              <a:defRPr/>
            </a:pPr>
            <a:r>
              <a:rPr lang="en-US" sz="2800" i="1" u="sng" dirty="0">
                <a:latin typeface="Arial" pitchFamily="34" charset="0"/>
                <a:cs typeface="Arial" pitchFamily="34" charset="0"/>
              </a:rPr>
              <a:t>People</a:t>
            </a:r>
            <a:r>
              <a:rPr lang="en-US" sz="2800" dirty="0">
                <a:latin typeface="Arial" pitchFamily="34" charset="0"/>
                <a:cs typeface="Arial" pitchFamily="34" charset="0"/>
              </a:rPr>
              <a:t> - professionals</a:t>
            </a:r>
          </a:p>
          <a:p>
            <a:pPr marL="214313" indent="-214313">
              <a:spcBef>
                <a:spcPts val="450"/>
              </a:spcBef>
              <a:spcAft>
                <a:spcPts val="1800"/>
              </a:spcAft>
              <a:defRPr/>
            </a:pPr>
            <a:endParaRPr lang="en-US" sz="1000" dirty="0">
              <a:latin typeface="Arial" pitchFamily="34" charset="0"/>
              <a:cs typeface="Arial" pitchFamily="34" charset="0"/>
            </a:endParaRPr>
          </a:p>
          <a:p>
            <a:pPr marL="214313" indent="-214313">
              <a:spcBef>
                <a:spcPts val="450"/>
              </a:spcBef>
              <a:spcAft>
                <a:spcPts val="1200"/>
              </a:spcAft>
              <a:buFont typeface="Wingdings" panose="05000000000000000000" pitchFamily="2" charset="2"/>
              <a:buChar char="Ø"/>
              <a:defRPr/>
            </a:pPr>
            <a:r>
              <a:rPr lang="en-US" sz="2800" i="1" u="sng" dirty="0">
                <a:latin typeface="Arial" pitchFamily="34" charset="0"/>
                <a:cs typeface="Arial" pitchFamily="34" charset="0"/>
              </a:rPr>
              <a:t>Organization</a:t>
            </a:r>
            <a:r>
              <a:rPr lang="en-US" sz="2800" dirty="0">
                <a:latin typeface="Arial" pitchFamily="34" charset="0"/>
                <a:cs typeface="Arial" pitchFamily="34" charset="0"/>
              </a:rPr>
              <a:t> - effective, efficient, accountable</a:t>
            </a:r>
          </a:p>
        </p:txBody>
      </p:sp>
      <p:pic>
        <p:nvPicPr>
          <p:cNvPr id="6" name="Picture 5"/>
          <p:cNvPicPr>
            <a:picLocks noChangeAspect="1"/>
          </p:cNvPicPr>
          <p:nvPr/>
        </p:nvPicPr>
        <p:blipFill>
          <a:blip r:embed="rId3"/>
          <a:stretch>
            <a:fillRect/>
          </a:stretch>
        </p:blipFill>
        <p:spPr>
          <a:xfrm>
            <a:off x="7020145" y="4199638"/>
            <a:ext cx="1772989" cy="1439162"/>
          </a:xfrm>
          <a:prstGeom prst="rect">
            <a:avLst/>
          </a:prstGeom>
        </p:spPr>
      </p:pic>
      <p:sp>
        <p:nvSpPr>
          <p:cNvPr id="7" name="Rectangle 6"/>
          <p:cNvSpPr/>
          <p:nvPr/>
        </p:nvSpPr>
        <p:spPr>
          <a:xfrm>
            <a:off x="7020145" y="1734272"/>
            <a:ext cx="528710" cy="1200329"/>
          </a:xfrm>
          <a:prstGeom prst="rect">
            <a:avLst/>
          </a:prstGeom>
          <a:noFill/>
        </p:spPr>
        <p:txBody>
          <a:bodyPr wrap="square" lIns="91440" tIns="45720" rIns="91440" bIns="45720">
            <a:spAutoFit/>
          </a:bodyPr>
          <a:lstStyle/>
          <a:p>
            <a:pPr algn="ctr" defTabSz="457200" fontAlgn="base">
              <a:spcBef>
                <a:spcPct val="0"/>
              </a:spcBef>
              <a:spcAft>
                <a:spcPct val="0"/>
              </a:spcAft>
            </a:pPr>
            <a:r>
              <a:rPr lang="en-US" sz="7200" b="1" dirty="0">
                <a:ln w="12700" cmpd="sng">
                  <a:solidFill>
                    <a:srgbClr val="8064A2"/>
                  </a:solidFill>
                  <a:prstDash val="solid"/>
                </a:ln>
                <a:solidFill>
                  <a:srgbClr val="00B050"/>
                </a:solidFill>
                <a:latin typeface="Calibri" charset="0"/>
                <a:ea typeface="ＭＳ Ｐゴシック" charset="0"/>
              </a:rPr>
              <a:t>$</a:t>
            </a:r>
          </a:p>
        </p:txBody>
      </p:sp>
      <p:pic>
        <p:nvPicPr>
          <p:cNvPr id="8" name="Picture 7"/>
          <p:cNvPicPr>
            <a:picLocks noChangeAspect="1"/>
          </p:cNvPicPr>
          <p:nvPr/>
        </p:nvPicPr>
        <p:blipFill>
          <a:blip r:embed="rId4"/>
          <a:stretch>
            <a:fillRect/>
          </a:stretch>
        </p:blipFill>
        <p:spPr>
          <a:xfrm>
            <a:off x="5577688" y="3018505"/>
            <a:ext cx="1257734" cy="1370032"/>
          </a:xfrm>
          <a:prstGeom prst="rect">
            <a:avLst/>
          </a:prstGeom>
        </p:spPr>
      </p:pic>
      <p:sp>
        <p:nvSpPr>
          <p:cNvPr id="11" name="Slide Number Placeholder 10">
            <a:extLst>
              <a:ext uri="{FF2B5EF4-FFF2-40B4-BE49-F238E27FC236}">
                <a16:creationId xmlns:a16="http://schemas.microsoft.com/office/drawing/2014/main" id="{D5A04D5D-0D79-4D6D-8FCC-395742F95824}"/>
              </a:ext>
            </a:extLst>
          </p:cNvPr>
          <p:cNvSpPr>
            <a:spLocks noGrp="1"/>
          </p:cNvSpPr>
          <p:nvPr>
            <p:ph type="sldNum" idx="4294967295"/>
          </p:nvPr>
        </p:nvSpPr>
        <p:spPr>
          <a:xfrm>
            <a:off x="8143875" y="6429375"/>
            <a:ext cx="1000125" cy="476250"/>
          </a:xfrm>
          <a:prstGeom prst="rect">
            <a:avLst/>
          </a:prstGeom>
        </p:spPr>
        <p:txBody>
          <a:bodyPr/>
          <a:lstStyle/>
          <a:p>
            <a:r>
              <a:rPr lang="en-US" dirty="0">
                <a:solidFill>
                  <a:schemeClr val="bg1"/>
                </a:solidFill>
                <a:latin typeface="Calibri"/>
              </a:rPr>
              <a:t>Slide </a:t>
            </a:r>
            <a:fld id="{8B38DBA3-52F9-4AF4-A6A4-FA4D7DB2F99C}" type="slidenum">
              <a:rPr lang="en-US">
                <a:solidFill>
                  <a:schemeClr val="bg1"/>
                </a:solidFill>
                <a:latin typeface="Calibri"/>
              </a:rPr>
              <a:pPr/>
              <a:t>44</a:t>
            </a:fld>
            <a:endParaRPr lang="en-US" dirty="0">
              <a:solidFill>
                <a:schemeClr val="bg1"/>
              </a:solidFill>
              <a:latin typeface="Calibri"/>
            </a:endParaRPr>
          </a:p>
        </p:txBody>
      </p:sp>
    </p:spTree>
    <p:extLst>
      <p:ext uri="{BB962C8B-B14F-4D97-AF65-F5344CB8AC3E}">
        <p14:creationId xmlns:p14="http://schemas.microsoft.com/office/powerpoint/2010/main" val="1225009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16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250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350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430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500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600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670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p:bld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60338"/>
            <a:ext cx="5994400" cy="1371600"/>
          </a:xfrm>
        </p:spPr>
        <p:txBody>
          <a:bodyPr/>
          <a:lstStyle/>
          <a:p>
            <a:pPr algn="ctr"/>
            <a:r>
              <a:rPr lang="en-US" dirty="0"/>
              <a:t>Organization and Duties </a:t>
            </a:r>
          </a:p>
        </p:txBody>
      </p:sp>
      <p:sp>
        <p:nvSpPr>
          <p:cNvPr id="3" name="Content Placeholder 2"/>
          <p:cNvSpPr>
            <a:spLocks noGrp="1"/>
          </p:cNvSpPr>
          <p:nvPr>
            <p:ph idx="4294967295"/>
          </p:nvPr>
        </p:nvSpPr>
        <p:spPr>
          <a:xfrm>
            <a:off x="1278385" y="1657769"/>
            <a:ext cx="7208838" cy="4384675"/>
          </a:xfrm>
        </p:spPr>
        <p:txBody>
          <a:bodyPr numCol="1" spcCol="0"/>
          <a:lstStyle/>
          <a:p>
            <a:pPr marL="457200" indent="-457200">
              <a:lnSpc>
                <a:spcPct val="110000"/>
              </a:lnSpc>
              <a:spcBef>
                <a:spcPts val="450"/>
              </a:spcBef>
              <a:buFont typeface="+mj-lt"/>
              <a:buAutoNum type="alphaLcParenR"/>
              <a:defRPr/>
            </a:pPr>
            <a:r>
              <a:rPr lang="en-US" sz="2400" b="1" dirty="0">
                <a:latin typeface="Arial" pitchFamily="34" charset="0"/>
                <a:cs typeface="Arial" pitchFamily="34" charset="0"/>
              </a:rPr>
              <a:t>Program </a:t>
            </a:r>
            <a:r>
              <a:rPr lang="en-US" sz="2400" b="1" i="1" dirty="0">
                <a:latin typeface="Arial" pitchFamily="34" charset="0"/>
                <a:cs typeface="Arial" pitchFamily="34" charset="0"/>
              </a:rPr>
              <a:t>Policy &amp; Oversight</a:t>
            </a:r>
            <a:r>
              <a:rPr lang="en-US" sz="2400" b="1" dirty="0">
                <a:latin typeface="Arial" pitchFamily="34" charset="0"/>
                <a:cs typeface="Arial" pitchFamily="34" charset="0"/>
              </a:rPr>
              <a:t> </a:t>
            </a:r>
          </a:p>
          <a:p>
            <a:pPr marL="857250" lvl="1" indent="-457200">
              <a:lnSpc>
                <a:spcPct val="110000"/>
              </a:lnSpc>
              <a:spcBef>
                <a:spcPts val="450"/>
              </a:spcBef>
              <a:buFont typeface="Wingdings" panose="05000000000000000000" pitchFamily="2" charset="2"/>
              <a:buChar char="§"/>
              <a:defRPr/>
            </a:pPr>
            <a:r>
              <a:rPr lang="en-US" sz="2000" dirty="0">
                <a:latin typeface="Arial" pitchFamily="34" charset="0"/>
                <a:cs typeface="Arial" pitchFamily="34" charset="0"/>
              </a:rPr>
              <a:t>County Board’s / City Mayor’s &amp; Council’s / Village Board’s responsibility</a:t>
            </a:r>
          </a:p>
          <a:p>
            <a:pPr marL="628650" lvl="1" indent="-228600">
              <a:lnSpc>
                <a:spcPct val="110000"/>
              </a:lnSpc>
              <a:spcBef>
                <a:spcPts val="450"/>
              </a:spcBef>
              <a:buFont typeface="+mj-lt"/>
              <a:buAutoNum type="alphaLcParenR"/>
              <a:defRPr/>
            </a:pPr>
            <a:endParaRPr lang="en-US" sz="1000" dirty="0">
              <a:latin typeface="Arial" pitchFamily="34" charset="0"/>
              <a:cs typeface="Arial" pitchFamily="34" charset="0"/>
            </a:endParaRPr>
          </a:p>
          <a:p>
            <a:pPr marL="457200" indent="-457200">
              <a:lnSpc>
                <a:spcPct val="110000"/>
              </a:lnSpc>
              <a:spcBef>
                <a:spcPts val="450"/>
              </a:spcBef>
              <a:buFont typeface="+mj-lt"/>
              <a:buAutoNum type="alphaLcParenR"/>
              <a:defRPr/>
            </a:pPr>
            <a:r>
              <a:rPr lang="en-US" sz="2400" b="1" dirty="0">
                <a:latin typeface="Arial" pitchFamily="34" charset="0"/>
                <a:cs typeface="Arial" pitchFamily="34" charset="0"/>
              </a:rPr>
              <a:t>Program </a:t>
            </a:r>
            <a:r>
              <a:rPr lang="en-US" sz="2400" b="1" i="1" dirty="0">
                <a:latin typeface="Arial" pitchFamily="34" charset="0"/>
                <a:cs typeface="Arial" pitchFamily="34" charset="0"/>
              </a:rPr>
              <a:t>Management</a:t>
            </a:r>
            <a:endParaRPr lang="en-US" sz="2400" b="1" dirty="0">
              <a:latin typeface="Arial" pitchFamily="34" charset="0"/>
              <a:cs typeface="Arial" pitchFamily="34" charset="0"/>
            </a:endParaRPr>
          </a:p>
          <a:p>
            <a:pPr marL="857250" lvl="1" indent="-457200">
              <a:lnSpc>
                <a:spcPct val="110000"/>
              </a:lnSpc>
              <a:spcBef>
                <a:spcPts val="450"/>
              </a:spcBef>
              <a:buFont typeface="Wingdings" panose="05000000000000000000" pitchFamily="2" charset="2"/>
              <a:buChar char="§"/>
              <a:defRPr/>
            </a:pPr>
            <a:r>
              <a:rPr lang="en-US" sz="2000" dirty="0">
                <a:latin typeface="Arial" pitchFamily="34" charset="0"/>
                <a:cs typeface="Arial" pitchFamily="34" charset="0"/>
              </a:rPr>
              <a:t>Superintendent’s role</a:t>
            </a:r>
          </a:p>
          <a:p>
            <a:pPr>
              <a:lnSpc>
                <a:spcPct val="110000"/>
              </a:lnSpc>
              <a:spcBef>
                <a:spcPts val="450"/>
              </a:spcBef>
              <a:buFont typeface="+mj-lt"/>
              <a:buAutoNum type="alphaLcParenR"/>
              <a:defRPr/>
            </a:pPr>
            <a:endParaRPr lang="en-US" sz="1000" dirty="0">
              <a:latin typeface="Arial" pitchFamily="34" charset="0"/>
              <a:cs typeface="Arial" pitchFamily="34" charset="0"/>
            </a:endParaRPr>
          </a:p>
          <a:p>
            <a:pPr marL="457200" indent="-457200">
              <a:lnSpc>
                <a:spcPct val="110000"/>
              </a:lnSpc>
              <a:spcBef>
                <a:spcPts val="450"/>
              </a:spcBef>
              <a:buFont typeface="+mj-lt"/>
              <a:buAutoNum type="alphaLcParenR"/>
              <a:defRPr/>
            </a:pPr>
            <a:r>
              <a:rPr lang="en-US" sz="2400" b="1" dirty="0">
                <a:latin typeface="Arial" pitchFamily="34" charset="0"/>
                <a:cs typeface="Arial" pitchFamily="34" charset="0"/>
              </a:rPr>
              <a:t>Interlocal Agreements - </a:t>
            </a:r>
            <a:r>
              <a:rPr lang="en-US" sz="2400" u="sng" dirty="0">
                <a:latin typeface="Arial" pitchFamily="34" charset="0"/>
                <a:cs typeface="Arial" pitchFamily="34" charset="0"/>
              </a:rPr>
              <a:t>important</a:t>
            </a:r>
            <a:r>
              <a:rPr lang="en-US" sz="2400" dirty="0">
                <a:latin typeface="Arial" pitchFamily="34" charset="0"/>
                <a:cs typeface="Arial" pitchFamily="34" charset="0"/>
              </a:rPr>
              <a:t> (State Statutes §39-2114 &amp; §13-513</a:t>
            </a:r>
            <a:r>
              <a:rPr lang="en-US" sz="2400" dirty="0">
                <a:solidFill>
                  <a:srgbClr val="FF0000"/>
                </a:solidFill>
                <a:latin typeface="Arial" pitchFamily="34" charset="0"/>
                <a:cs typeface="Arial" pitchFamily="34" charset="0"/>
              </a:rPr>
              <a:t>)</a:t>
            </a:r>
            <a:endParaRPr lang="en-US" sz="2400" b="1" dirty="0">
              <a:solidFill>
                <a:srgbClr val="FF0000"/>
              </a:solidFill>
              <a:latin typeface="Arial" panose="020B0604020202020204" pitchFamily="34" charset="0"/>
              <a:cs typeface="Arial" panose="020B0604020202020204" pitchFamily="34" charset="0"/>
            </a:endParaRPr>
          </a:p>
          <a:p>
            <a:pPr>
              <a:lnSpc>
                <a:spcPct val="110000"/>
              </a:lnSpc>
              <a:spcBef>
                <a:spcPts val="450"/>
              </a:spcBef>
              <a:buFont typeface="+mj-lt"/>
              <a:buAutoNum type="alphaLcParenR"/>
              <a:defRPr/>
            </a:pPr>
            <a:endParaRPr lang="en-US" sz="1000" b="1" dirty="0">
              <a:latin typeface="Arial" pitchFamily="34" charset="0"/>
              <a:cs typeface="Arial" pitchFamily="34" charset="0"/>
            </a:endParaRPr>
          </a:p>
          <a:p>
            <a:pPr marL="457200" indent="-457200">
              <a:lnSpc>
                <a:spcPct val="110000"/>
              </a:lnSpc>
              <a:spcBef>
                <a:spcPts val="450"/>
              </a:spcBef>
              <a:buFont typeface="+mj-lt"/>
              <a:buAutoNum type="alphaLcParenR"/>
              <a:defRPr/>
            </a:pPr>
            <a:r>
              <a:rPr lang="en-US" sz="2400" b="1" dirty="0">
                <a:latin typeface="Arial" pitchFamily="34" charset="0"/>
                <a:cs typeface="Arial" pitchFamily="34" charset="0"/>
              </a:rPr>
              <a:t>Townships - </a:t>
            </a:r>
            <a:r>
              <a:rPr lang="en-US" sz="2400" dirty="0">
                <a:latin typeface="Arial" pitchFamily="34" charset="0"/>
                <a:cs typeface="Arial" pitchFamily="34" charset="0"/>
              </a:rPr>
              <a:t>responsible for maintenance</a:t>
            </a:r>
            <a:endParaRPr lang="en-US" sz="2400" b="1" dirty="0">
              <a:latin typeface="Arial" pitchFamily="34" charset="0"/>
              <a:cs typeface="Arial" pitchFamily="34" charset="0"/>
            </a:endParaRPr>
          </a:p>
        </p:txBody>
      </p:sp>
      <p:pic>
        <p:nvPicPr>
          <p:cNvPr id="6" name="Picture 5"/>
          <p:cNvPicPr>
            <a:picLocks noChangeAspect="1"/>
          </p:cNvPicPr>
          <p:nvPr/>
        </p:nvPicPr>
        <p:blipFill>
          <a:blip r:embed="rId3"/>
          <a:stretch>
            <a:fillRect/>
          </a:stretch>
        </p:blipFill>
        <p:spPr>
          <a:xfrm>
            <a:off x="6739932" y="361080"/>
            <a:ext cx="1600508" cy="1298717"/>
          </a:xfrm>
          <a:prstGeom prst="rect">
            <a:avLst/>
          </a:prstGeom>
        </p:spPr>
      </p:pic>
      <p:sp>
        <p:nvSpPr>
          <p:cNvPr id="12" name="Slide Number Placeholder 10">
            <a:extLst>
              <a:ext uri="{FF2B5EF4-FFF2-40B4-BE49-F238E27FC236}">
                <a16:creationId xmlns:a16="http://schemas.microsoft.com/office/drawing/2014/main" id="{90380872-03E6-4A1F-96E8-3E5C1F86D6B6}"/>
              </a:ext>
            </a:extLst>
          </p:cNvPr>
          <p:cNvSpPr>
            <a:spLocks noGrp="1"/>
          </p:cNvSpPr>
          <p:nvPr>
            <p:ph type="sldNum" idx="4294967295"/>
          </p:nvPr>
        </p:nvSpPr>
        <p:spPr>
          <a:xfrm>
            <a:off x="8143875" y="6429375"/>
            <a:ext cx="1000125" cy="476250"/>
          </a:xfrm>
          <a:prstGeom prst="rect">
            <a:avLst/>
          </a:prstGeom>
        </p:spPr>
        <p:txBody>
          <a:bodyPr/>
          <a:lstStyle/>
          <a:p>
            <a:r>
              <a:rPr lang="en-US" dirty="0">
                <a:solidFill>
                  <a:schemeClr val="bg1"/>
                </a:solidFill>
                <a:latin typeface="Calibri"/>
              </a:rPr>
              <a:t>Slide </a:t>
            </a:r>
            <a:fld id="{8B38DBA3-52F9-4AF4-A6A4-FA4D7DB2F99C}" type="slidenum">
              <a:rPr lang="en-US">
                <a:solidFill>
                  <a:schemeClr val="bg1"/>
                </a:solidFill>
                <a:latin typeface="Calibri"/>
              </a:rPr>
              <a:pPr/>
              <a:t>45</a:t>
            </a:fld>
            <a:endParaRPr lang="en-US" dirty="0">
              <a:solidFill>
                <a:schemeClr val="bg1"/>
              </a:solidFill>
              <a:latin typeface="Calibri"/>
            </a:endParaRPr>
          </a:p>
        </p:txBody>
      </p:sp>
    </p:spTree>
    <p:extLst>
      <p:ext uri="{BB962C8B-B14F-4D97-AF65-F5344CB8AC3E}">
        <p14:creationId xmlns:p14="http://schemas.microsoft.com/office/powerpoint/2010/main" val="2194248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50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140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1200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1310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2210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2320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3740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4330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53386"/>
            <a:ext cx="9144000" cy="4916974"/>
          </a:xfrm>
          <a:prstGeom prst="rect">
            <a:avLst/>
          </a:prstGeom>
        </p:spPr>
      </p:pic>
      <p:pic>
        <p:nvPicPr>
          <p:cNvPr id="6" name="Picture 5" descr="Some of Nebraska's state symbols ar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130" y="4798739"/>
            <a:ext cx="1543069" cy="1071576"/>
          </a:xfrm>
          <a:prstGeom prst="rect">
            <a:avLst/>
          </a:prstGeom>
        </p:spPr>
      </p:pic>
      <p:sp>
        <p:nvSpPr>
          <p:cNvPr id="9" name="Title 1"/>
          <p:cNvSpPr>
            <a:spLocks noGrp="1"/>
          </p:cNvSpPr>
          <p:nvPr>
            <p:ph type="title" idx="4294967295"/>
          </p:nvPr>
        </p:nvSpPr>
        <p:spPr>
          <a:xfrm>
            <a:off x="-1" y="200025"/>
            <a:ext cx="9143999" cy="1000125"/>
          </a:xfrm>
        </p:spPr>
        <p:txBody>
          <a:bodyPr>
            <a:normAutofit/>
          </a:bodyPr>
          <a:lstStyle/>
          <a:p>
            <a:pPr algn="ctr"/>
            <a:r>
              <a:rPr lang="en-US" sz="4000" dirty="0">
                <a:latin typeface="Arial Black" panose="020B0A04020102020204" pitchFamily="34" charset="0"/>
              </a:rPr>
              <a:t>Nebraska’s Public Roads</a:t>
            </a:r>
            <a:endParaRPr lang="en-US" sz="4000" dirty="0"/>
          </a:p>
        </p:txBody>
      </p:sp>
      <p:sp>
        <p:nvSpPr>
          <p:cNvPr id="3" name="Content Placeholder 2"/>
          <p:cNvSpPr>
            <a:spLocks noGrp="1"/>
          </p:cNvSpPr>
          <p:nvPr>
            <p:ph idx="4294967295"/>
          </p:nvPr>
        </p:nvSpPr>
        <p:spPr>
          <a:xfrm>
            <a:off x="0" y="2247900"/>
            <a:ext cx="5954713" cy="1895475"/>
          </a:xfrm>
          <a:solidFill>
            <a:schemeClr val="bg1"/>
          </a:solidFill>
        </p:spPr>
        <p:txBody>
          <a:bodyPr>
            <a:normAutofit/>
          </a:bodyPr>
          <a:lstStyle/>
          <a:p>
            <a:pPr>
              <a:buFont typeface="Wingdings" panose="05000000000000000000" pitchFamily="2" charset="2"/>
              <a:buChar char="Ø"/>
            </a:pPr>
            <a:r>
              <a:rPr lang="en-US" sz="2400" dirty="0">
                <a:solidFill>
                  <a:srgbClr val="FF0000"/>
                </a:solidFill>
                <a:latin typeface="Arial" pitchFamily="34" charset="0"/>
                <a:cs typeface="Arial" pitchFamily="34" charset="0"/>
              </a:rPr>
              <a:t>Nebraska's large public roads system </a:t>
            </a:r>
          </a:p>
          <a:p>
            <a:pPr>
              <a:buFont typeface="Wingdings" panose="05000000000000000000" pitchFamily="2" charset="2"/>
              <a:buChar char="Ø"/>
            </a:pPr>
            <a:r>
              <a:rPr lang="en-US" sz="2400" dirty="0">
                <a:solidFill>
                  <a:srgbClr val="FF0000"/>
                </a:solidFill>
                <a:latin typeface="Arial" pitchFamily="34" charset="0"/>
                <a:cs typeface="Arial" pitchFamily="34" charset="0"/>
              </a:rPr>
              <a:t>Different standards for different functions</a:t>
            </a:r>
          </a:p>
          <a:p>
            <a:pPr>
              <a:buFont typeface="Wingdings" panose="05000000000000000000" pitchFamily="2" charset="2"/>
              <a:buChar char="Ø"/>
            </a:pPr>
            <a:r>
              <a:rPr lang="en-US" sz="2400" dirty="0">
                <a:solidFill>
                  <a:srgbClr val="FF0000"/>
                </a:solidFill>
                <a:latin typeface="Arial" pitchFamily="34" charset="0"/>
                <a:cs typeface="Arial" pitchFamily="34" charset="0"/>
              </a:rPr>
              <a:t>Public funds spent wisely</a:t>
            </a:r>
          </a:p>
          <a:p>
            <a:pPr>
              <a:buFont typeface="Wingdings" panose="05000000000000000000" pitchFamily="2" charset="2"/>
              <a:buChar char="Ø"/>
            </a:pPr>
            <a:r>
              <a:rPr lang="en-US" sz="2400" dirty="0">
                <a:solidFill>
                  <a:srgbClr val="FF0000"/>
                </a:solidFill>
                <a:latin typeface="Arial" pitchFamily="34" charset="0"/>
                <a:cs typeface="Arial" pitchFamily="34" charset="0"/>
              </a:rPr>
              <a:t>Professional management</a:t>
            </a:r>
            <a:endParaRPr lang="en-US" sz="2400" strike="sngStrike" dirty="0">
              <a:solidFill>
                <a:srgbClr val="FF0000"/>
              </a:solidFill>
              <a:latin typeface="Arial" pitchFamily="34" charset="0"/>
              <a:cs typeface="Arial" pitchFamily="34" charset="0"/>
            </a:endParaRPr>
          </a:p>
          <a:p>
            <a:pPr>
              <a:buFont typeface="Wingdings" panose="05000000000000000000" pitchFamily="2" charset="2"/>
              <a:buChar char="Ø"/>
            </a:pPr>
            <a:endParaRPr lang="en-US" sz="2400" dirty="0"/>
          </a:p>
        </p:txBody>
      </p:sp>
      <p:sp>
        <p:nvSpPr>
          <p:cNvPr id="10" name="Slide Number Placeholder 10">
            <a:extLst>
              <a:ext uri="{FF2B5EF4-FFF2-40B4-BE49-F238E27FC236}">
                <a16:creationId xmlns:a16="http://schemas.microsoft.com/office/drawing/2014/main" id="{31BB747C-ADAE-4221-BB22-9478C2EF148E}"/>
              </a:ext>
            </a:extLst>
          </p:cNvPr>
          <p:cNvSpPr>
            <a:spLocks noGrp="1"/>
          </p:cNvSpPr>
          <p:nvPr>
            <p:ph type="sldNum" idx="4294967295"/>
          </p:nvPr>
        </p:nvSpPr>
        <p:spPr>
          <a:xfrm>
            <a:off x="8143875" y="6429375"/>
            <a:ext cx="1000125" cy="476250"/>
          </a:xfrm>
          <a:prstGeom prst="rect">
            <a:avLst/>
          </a:prstGeom>
        </p:spPr>
        <p:txBody>
          <a:bodyPr/>
          <a:lstStyle/>
          <a:p>
            <a:r>
              <a:rPr lang="en-US" dirty="0">
                <a:solidFill>
                  <a:schemeClr val="bg1"/>
                </a:solidFill>
                <a:latin typeface="Calibri"/>
              </a:rPr>
              <a:t>Slide </a:t>
            </a:r>
            <a:fld id="{8B38DBA3-52F9-4AF4-A6A4-FA4D7DB2F99C}" type="slidenum">
              <a:rPr lang="en-US">
                <a:solidFill>
                  <a:schemeClr val="bg1"/>
                </a:solidFill>
                <a:latin typeface="Calibri"/>
              </a:rPr>
              <a:pPr/>
              <a:t>46</a:t>
            </a:fld>
            <a:endParaRPr lang="en-US" dirty="0">
              <a:solidFill>
                <a:schemeClr val="bg1"/>
              </a:solidFill>
              <a:latin typeface="Calibri"/>
            </a:endParaRPr>
          </a:p>
        </p:txBody>
      </p:sp>
    </p:spTree>
    <p:extLst>
      <p:ext uri="{BB962C8B-B14F-4D97-AF65-F5344CB8AC3E}">
        <p14:creationId xmlns:p14="http://schemas.microsoft.com/office/powerpoint/2010/main" val="3907607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50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100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grpId="0" nodeType="withEffect">
                                  <p:stCondLst>
                                    <p:cond delay="1120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1630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2680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1139371" y="-3"/>
            <a:ext cx="7257117" cy="4621980"/>
          </a:xfrm>
          <a:prstGeom prst="rect">
            <a:avLst/>
          </a:prstGeom>
        </p:spPr>
      </p:pic>
      <p:sp>
        <p:nvSpPr>
          <p:cNvPr id="2" name="Title 1"/>
          <p:cNvSpPr>
            <a:spLocks noGrp="1"/>
          </p:cNvSpPr>
          <p:nvPr>
            <p:ph type="title" idx="4294967295"/>
          </p:nvPr>
        </p:nvSpPr>
        <p:spPr>
          <a:xfrm rot="16200000">
            <a:off x="-2558944" y="2558942"/>
            <a:ext cx="6098965" cy="981075"/>
          </a:xfrm>
          <a:solidFill>
            <a:schemeClr val="bg1"/>
          </a:solidFill>
        </p:spPr>
        <p:txBody>
          <a:bodyPr/>
          <a:lstStyle/>
          <a:p>
            <a:pPr algn="ctr"/>
            <a:r>
              <a:rPr lang="en-US" dirty="0"/>
              <a:t>Online Resources</a:t>
            </a:r>
          </a:p>
        </p:txBody>
      </p:sp>
      <p:sp>
        <p:nvSpPr>
          <p:cNvPr id="3" name="Content Placeholder 2"/>
          <p:cNvSpPr>
            <a:spLocks noGrp="1"/>
          </p:cNvSpPr>
          <p:nvPr>
            <p:ph idx="4294967295"/>
          </p:nvPr>
        </p:nvSpPr>
        <p:spPr>
          <a:xfrm>
            <a:off x="890649" y="2760955"/>
            <a:ext cx="8253351" cy="3527890"/>
          </a:xfrm>
          <a:solidFill>
            <a:schemeClr val="bg1"/>
          </a:solidFill>
        </p:spPr>
        <p:txBody>
          <a:bodyPr numCol="1" spcCol="0">
            <a:normAutofit/>
          </a:bodyPr>
          <a:lstStyle/>
          <a:p>
            <a:pPr marL="0" indent="0">
              <a:buNone/>
              <a:defRPr/>
            </a:pPr>
            <a:r>
              <a:rPr lang="en-US" sz="2400" dirty="0">
                <a:latin typeface="Arial" pitchFamily="34" charset="0"/>
                <a:cs typeface="Arial" pitchFamily="34" charset="0"/>
              </a:rPr>
              <a:t>State Statutes: </a:t>
            </a:r>
            <a:r>
              <a:rPr lang="en-US" sz="2400" dirty="0">
                <a:latin typeface="Arial" pitchFamily="34" charset="0"/>
                <a:cs typeface="Arial" pitchFamily="34" charset="0"/>
                <a:hlinkClick r:id="rId4"/>
              </a:rPr>
              <a:t>http://nebraskalegislature.gov/laws/browse-statutes.php</a:t>
            </a:r>
            <a:endParaRPr lang="en-US" sz="2400" dirty="0">
              <a:latin typeface="Arial" pitchFamily="34" charset="0"/>
              <a:cs typeface="Arial" pitchFamily="34" charset="0"/>
            </a:endParaRPr>
          </a:p>
          <a:p>
            <a:pPr marL="0" indent="0">
              <a:buNone/>
              <a:defRPr/>
            </a:pPr>
            <a:endParaRPr lang="en-US" sz="1000" dirty="0">
              <a:latin typeface="Arial" pitchFamily="34" charset="0"/>
              <a:cs typeface="Arial" pitchFamily="34" charset="0"/>
            </a:endParaRPr>
          </a:p>
          <a:p>
            <a:pPr marL="0" indent="0">
              <a:buNone/>
              <a:defRPr/>
            </a:pPr>
            <a:r>
              <a:rPr lang="en-US" sz="2400" dirty="0">
                <a:latin typeface="Arial" pitchFamily="34" charset="0"/>
                <a:cs typeface="Arial" pitchFamily="34" charset="0"/>
              </a:rPr>
              <a:t>Rules and Regulations: </a:t>
            </a:r>
            <a:r>
              <a:rPr lang="en-US" sz="2400" dirty="0">
                <a:latin typeface="Arial" pitchFamily="34" charset="0"/>
                <a:cs typeface="Arial" pitchFamily="34" charset="0"/>
                <a:hlinkClick r:id="rId5"/>
              </a:rPr>
              <a:t>http://www.sos.ne.gov/rules-and-regs/regsearch/Rules/index.cgi?l=Roads_Dept_of</a:t>
            </a:r>
            <a:endParaRPr lang="en-US" sz="2400" dirty="0">
              <a:latin typeface="Arial" pitchFamily="34" charset="0"/>
              <a:cs typeface="Arial" pitchFamily="34" charset="0"/>
            </a:endParaRPr>
          </a:p>
          <a:p>
            <a:pPr marL="0" indent="0">
              <a:buNone/>
              <a:defRPr/>
            </a:pPr>
            <a:endParaRPr lang="en-US" sz="1000" dirty="0">
              <a:solidFill>
                <a:schemeClr val="tx1">
                  <a:tint val="75000"/>
                </a:schemeClr>
              </a:solidFill>
              <a:latin typeface="Arial" pitchFamily="34" charset="0"/>
              <a:cs typeface="Arial" pitchFamily="34" charset="0"/>
            </a:endParaRPr>
          </a:p>
          <a:p>
            <a:pPr marL="0" indent="0">
              <a:buNone/>
              <a:defRPr/>
            </a:pPr>
            <a:r>
              <a:rPr lang="en-US" sz="2400" dirty="0">
                <a:latin typeface="Arial" pitchFamily="34" charset="0"/>
                <a:cs typeface="Arial" pitchFamily="34" charset="0"/>
              </a:rPr>
              <a:t>NDOT Boards - Liaison Services Section: </a:t>
            </a:r>
            <a:r>
              <a:rPr lang="en-US" sz="2400" dirty="0">
                <a:latin typeface="Arial" pitchFamily="34" charset="0"/>
                <a:cs typeface="Arial" pitchFamily="34" charset="0"/>
                <a:hlinkClick r:id="rId6"/>
              </a:rPr>
              <a:t>https://dot.nebraska.gov/business-center/lpa/boards-liaison/</a:t>
            </a:r>
            <a:endParaRPr lang="en-US" sz="2400" dirty="0">
              <a:latin typeface="Arial" pitchFamily="34" charset="0"/>
              <a:cs typeface="Arial" pitchFamily="34" charset="0"/>
            </a:endParaRPr>
          </a:p>
          <a:p>
            <a:pPr lvl="3">
              <a:defRPr/>
            </a:pPr>
            <a:endParaRPr lang="en-US" sz="1000" b="1" dirty="0">
              <a:solidFill>
                <a:schemeClr val="tx1">
                  <a:tint val="75000"/>
                </a:schemeClr>
              </a:solidFill>
              <a:latin typeface="Arial" pitchFamily="34" charset="0"/>
              <a:cs typeface="Arial" pitchFamily="34" charset="0"/>
            </a:endParaRPr>
          </a:p>
          <a:p>
            <a:pPr marL="0" indent="0">
              <a:buNone/>
              <a:defRPr/>
            </a:pPr>
            <a:r>
              <a:rPr lang="en-US" sz="2400" dirty="0">
                <a:latin typeface="Arial" pitchFamily="34" charset="0"/>
                <a:cs typeface="Arial" pitchFamily="34" charset="0"/>
              </a:rPr>
              <a:t>NE LTAP website: </a:t>
            </a:r>
            <a:r>
              <a:rPr lang="en-US" sz="2400" dirty="0">
                <a:latin typeface="Arial" pitchFamily="34" charset="0"/>
                <a:cs typeface="Arial" pitchFamily="34" charset="0"/>
                <a:hlinkClick r:id="rId7"/>
              </a:rPr>
              <a:t>https://ltap.unl.edu/</a:t>
            </a:r>
            <a:endParaRPr lang="en-US" sz="2400" dirty="0">
              <a:latin typeface="Arial" pitchFamily="34" charset="0"/>
              <a:cs typeface="Arial" pitchFamily="34" charset="0"/>
            </a:endParaRPr>
          </a:p>
        </p:txBody>
      </p:sp>
      <p:sp>
        <p:nvSpPr>
          <p:cNvPr id="8" name="Slide Number Placeholder 10">
            <a:extLst>
              <a:ext uri="{FF2B5EF4-FFF2-40B4-BE49-F238E27FC236}">
                <a16:creationId xmlns:a16="http://schemas.microsoft.com/office/drawing/2014/main" id="{5B00677F-DE0F-4E73-A879-D04757751D39}"/>
              </a:ext>
            </a:extLst>
          </p:cNvPr>
          <p:cNvSpPr txBox="1">
            <a:spLocks/>
          </p:cNvSpPr>
          <p:nvPr/>
        </p:nvSpPr>
        <p:spPr>
          <a:xfrm>
            <a:off x="8143875" y="6429375"/>
            <a:ext cx="1000125" cy="476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bg1"/>
                </a:solidFill>
                <a:latin typeface="Calibri"/>
              </a:rPr>
              <a:t>Slide </a:t>
            </a:r>
            <a:fld id="{8B38DBA3-52F9-4AF4-A6A4-FA4D7DB2F99C}" type="slidenum">
              <a:rPr lang="en-US" smtClean="0">
                <a:solidFill>
                  <a:schemeClr val="bg1"/>
                </a:solidFill>
                <a:latin typeface="Calibri"/>
              </a:rPr>
              <a:pPr/>
              <a:t>47</a:t>
            </a:fld>
            <a:endParaRPr lang="en-US" dirty="0">
              <a:solidFill>
                <a:schemeClr val="bg1"/>
              </a:solidFill>
              <a:latin typeface="Calibri"/>
            </a:endParaRPr>
          </a:p>
        </p:txBody>
      </p:sp>
    </p:spTree>
    <p:extLst>
      <p:ext uri="{BB962C8B-B14F-4D97-AF65-F5344CB8AC3E}">
        <p14:creationId xmlns:p14="http://schemas.microsoft.com/office/powerpoint/2010/main" val="277025455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122363"/>
            <a:ext cx="9144000" cy="2387600"/>
          </a:xfrm>
        </p:spPr>
        <p:txBody>
          <a:bodyPr>
            <a:normAutofit/>
          </a:bodyPr>
          <a:lstStyle/>
          <a:p>
            <a:r>
              <a:rPr lang="en-US" dirty="0"/>
              <a:t>Managing Nebraska’s </a:t>
            </a:r>
            <a:br>
              <a:rPr lang="en-US" dirty="0"/>
            </a:br>
            <a:r>
              <a:rPr lang="en-US" dirty="0"/>
              <a:t>Public Roads and Streets</a:t>
            </a:r>
          </a:p>
        </p:txBody>
      </p:sp>
      <p:sp>
        <p:nvSpPr>
          <p:cNvPr id="3" name="Subtitle 2"/>
          <p:cNvSpPr>
            <a:spLocks noGrp="1"/>
          </p:cNvSpPr>
          <p:nvPr>
            <p:ph type="subTitle" idx="1"/>
          </p:nvPr>
        </p:nvSpPr>
        <p:spPr>
          <a:xfrm>
            <a:off x="2101412" y="3174847"/>
            <a:ext cx="5166803" cy="508305"/>
          </a:xfrm>
        </p:spPr>
        <p:txBody>
          <a:bodyPr>
            <a:normAutofit/>
          </a:bodyPr>
          <a:lstStyle/>
          <a:p>
            <a:r>
              <a:rPr lang="en-US" sz="2800" b="1" dirty="0">
                <a:solidFill>
                  <a:schemeClr val="tx1"/>
                </a:solidFill>
                <a:latin typeface="+mj-lt"/>
              </a:rPr>
              <a:t>Introduction </a:t>
            </a:r>
            <a:r>
              <a:rPr lang="en-US" sz="2800" dirty="0">
                <a:solidFill>
                  <a:schemeClr val="tx1"/>
                </a:solidFill>
              </a:rPr>
              <a:t>– The “Big Picture”</a:t>
            </a:r>
            <a:endParaRPr lang="en-US" sz="2800" b="1" dirty="0">
              <a:solidFill>
                <a:schemeClr val="tx1"/>
              </a:solidFill>
              <a:latin typeface="+mj-lt"/>
            </a:endParaRPr>
          </a:p>
        </p:txBody>
      </p:sp>
      <p:sp>
        <p:nvSpPr>
          <p:cNvPr id="7" name="Slide Number Placeholder 10"/>
          <p:cNvSpPr>
            <a:spLocks noGrp="1"/>
          </p:cNvSpPr>
          <p:nvPr>
            <p:ph type="sldNum" idx="4294967295"/>
          </p:nvPr>
        </p:nvSpPr>
        <p:spPr>
          <a:xfrm>
            <a:off x="8143875" y="6429375"/>
            <a:ext cx="1000125" cy="4762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Slide </a:t>
            </a:r>
            <a:fld id="{8B38DBA3-52F9-4AF4-A6A4-FA4D7DB2F99C}" type="slidenum">
              <a:rPr kumimoji="0" lang="en-US" sz="1800" b="0" i="0" u="none" strike="noStrike" kern="1200" cap="none" spc="0" normalizeH="0" baseline="0" noProof="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48</a:t>
            </a:fld>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4" name="Picture 3" descr="1 &amp; 6 year plan logoCS1-2.emf"/>
          <p:cNvPicPr>
            <a:picLocks noChangeAspect="1"/>
          </p:cNvPicPr>
          <p:nvPr/>
        </p:nvPicPr>
        <p:blipFill>
          <a:blip r:embed="rId3" cstate="print"/>
          <a:stretch>
            <a:fillRect/>
          </a:stretch>
        </p:blipFill>
        <p:spPr>
          <a:xfrm>
            <a:off x="125801" y="5019797"/>
            <a:ext cx="2305464" cy="1226088"/>
          </a:xfrm>
          <a:prstGeom prst="rect">
            <a:avLst/>
          </a:prstGeom>
        </p:spPr>
      </p:pic>
      <p:pic>
        <p:nvPicPr>
          <p:cNvPr id="6" name="Picture 5" descr="Nv_m_Extension__4c.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21966" y="5112942"/>
            <a:ext cx="3266500" cy="1306600"/>
          </a:xfrm>
          <a:prstGeom prst="rect">
            <a:avLst/>
          </a:prstGeom>
        </p:spPr>
      </p:pic>
      <p:sp>
        <p:nvSpPr>
          <p:cNvPr id="8" name="TextBox 7"/>
          <p:cNvSpPr txBox="1"/>
          <p:nvPr/>
        </p:nvSpPr>
        <p:spPr>
          <a:xfrm>
            <a:off x="2579778" y="6298168"/>
            <a:ext cx="139379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8/5/2019</a:t>
            </a:r>
          </a:p>
        </p:txBody>
      </p:sp>
      <p:pic>
        <p:nvPicPr>
          <p:cNvPr id="9" name="Picture 8"/>
          <p:cNvPicPr>
            <a:picLocks noChangeAspect="1"/>
          </p:cNvPicPr>
          <p:nvPr/>
        </p:nvPicPr>
        <p:blipFill>
          <a:blip r:embed="rId5"/>
          <a:stretch>
            <a:fillRect/>
          </a:stretch>
        </p:blipFill>
        <p:spPr>
          <a:xfrm>
            <a:off x="1803281" y="10530"/>
            <a:ext cx="2722715" cy="1574904"/>
          </a:xfrm>
          <a:prstGeom prst="rect">
            <a:avLst/>
          </a:prstGeom>
        </p:spPr>
      </p:pic>
      <p:pic>
        <p:nvPicPr>
          <p:cNvPr id="10" name="Picture 9"/>
          <p:cNvPicPr>
            <a:picLocks noChangeAspect="1"/>
          </p:cNvPicPr>
          <p:nvPr/>
        </p:nvPicPr>
        <p:blipFill>
          <a:blip r:embed="rId6"/>
          <a:stretch>
            <a:fillRect/>
          </a:stretch>
        </p:blipFill>
        <p:spPr>
          <a:xfrm>
            <a:off x="4805706" y="10530"/>
            <a:ext cx="2867751" cy="1568390"/>
          </a:xfrm>
          <a:prstGeom prst="rect">
            <a:avLst/>
          </a:prstGeom>
        </p:spPr>
      </p:pic>
      <p:pic>
        <p:nvPicPr>
          <p:cNvPr id="11" name="Picture 10"/>
          <p:cNvPicPr>
            <a:picLocks noChangeAspect="1"/>
          </p:cNvPicPr>
          <p:nvPr/>
        </p:nvPicPr>
        <p:blipFill>
          <a:blip r:embed="rId7"/>
          <a:stretch>
            <a:fillRect/>
          </a:stretch>
        </p:blipFill>
        <p:spPr>
          <a:xfrm>
            <a:off x="0" y="-19420"/>
            <a:ext cx="1226622" cy="1977843"/>
          </a:xfrm>
          <a:prstGeom prst="rect">
            <a:avLst/>
          </a:prstGeom>
        </p:spPr>
      </p:pic>
      <p:pic>
        <p:nvPicPr>
          <p:cNvPr id="12" name="Picture 11"/>
          <p:cNvPicPr>
            <a:picLocks noChangeAspect="1"/>
          </p:cNvPicPr>
          <p:nvPr/>
        </p:nvPicPr>
        <p:blipFill>
          <a:blip r:embed="rId8"/>
          <a:stretch>
            <a:fillRect/>
          </a:stretch>
        </p:blipFill>
        <p:spPr>
          <a:xfrm>
            <a:off x="6982334" y="3468257"/>
            <a:ext cx="2037331" cy="1367373"/>
          </a:xfrm>
          <a:prstGeom prst="rect">
            <a:avLst/>
          </a:prstGeom>
        </p:spPr>
      </p:pic>
      <p:pic>
        <p:nvPicPr>
          <p:cNvPr id="13" name="Picture 12"/>
          <p:cNvPicPr>
            <a:picLocks noChangeAspect="1"/>
          </p:cNvPicPr>
          <p:nvPr/>
        </p:nvPicPr>
        <p:blipFill>
          <a:blip r:embed="rId9"/>
          <a:stretch>
            <a:fillRect/>
          </a:stretch>
        </p:blipFill>
        <p:spPr>
          <a:xfrm>
            <a:off x="7873068" y="-7481"/>
            <a:ext cx="1253844" cy="1965903"/>
          </a:xfrm>
          <a:prstGeom prst="rect">
            <a:avLst/>
          </a:prstGeom>
        </p:spPr>
      </p:pic>
      <p:pic>
        <p:nvPicPr>
          <p:cNvPr id="14" name="Picture 13"/>
          <p:cNvPicPr>
            <a:picLocks noChangeAspect="1"/>
          </p:cNvPicPr>
          <p:nvPr/>
        </p:nvPicPr>
        <p:blipFill>
          <a:blip r:embed="rId10"/>
          <a:stretch>
            <a:fillRect/>
          </a:stretch>
        </p:blipFill>
        <p:spPr>
          <a:xfrm>
            <a:off x="-1" y="3468257"/>
            <a:ext cx="2227217" cy="1384301"/>
          </a:xfrm>
          <a:prstGeom prst="rect">
            <a:avLst/>
          </a:prstGeom>
        </p:spPr>
      </p:pic>
      <p:sp>
        <p:nvSpPr>
          <p:cNvPr id="15" name="TextBox 14"/>
          <p:cNvSpPr txBox="1"/>
          <p:nvPr/>
        </p:nvSpPr>
        <p:spPr>
          <a:xfrm>
            <a:off x="125801" y="6496880"/>
            <a:ext cx="197561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Video A</a:t>
            </a:r>
          </a:p>
        </p:txBody>
      </p:sp>
      <p:sp>
        <p:nvSpPr>
          <p:cNvPr id="20" name="TextBox 19">
            <a:extLst>
              <a:ext uri="{FF2B5EF4-FFF2-40B4-BE49-F238E27FC236}">
                <a16:creationId xmlns:a16="http://schemas.microsoft.com/office/drawing/2014/main" id="{3EE7BA43-1188-4E25-8EF0-8D81A1B6E7DE}"/>
              </a:ext>
            </a:extLst>
          </p:cNvPr>
          <p:cNvSpPr txBox="1"/>
          <p:nvPr/>
        </p:nvSpPr>
        <p:spPr>
          <a:xfrm>
            <a:off x="3200400" y="5182613"/>
            <a:ext cx="274320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Boards - Liaison Services Section</a:t>
            </a:r>
          </a:p>
        </p:txBody>
      </p:sp>
      <p:sp>
        <p:nvSpPr>
          <p:cNvPr id="21" name="TextBox 20">
            <a:extLst>
              <a:ext uri="{FF2B5EF4-FFF2-40B4-BE49-F238E27FC236}">
                <a16:creationId xmlns:a16="http://schemas.microsoft.com/office/drawing/2014/main" id="{B6F6F723-AF62-4305-A192-1466F8586162}"/>
              </a:ext>
            </a:extLst>
          </p:cNvPr>
          <p:cNvSpPr txBox="1"/>
          <p:nvPr/>
        </p:nvSpPr>
        <p:spPr>
          <a:xfrm>
            <a:off x="2181212" y="5513181"/>
            <a:ext cx="468956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11"/>
              </a:rPr>
              <a:t>https://dot.nebraska.gov/business-center/lpa/boards-liaison/training/</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64476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74586" y="200025"/>
            <a:ext cx="5961960" cy="2043113"/>
          </a:xfrm>
        </p:spPr>
        <p:txBody>
          <a:bodyPr>
            <a:normAutofit fontScale="90000"/>
          </a:bodyPr>
          <a:lstStyle/>
          <a:p>
            <a:pPr algn="ctr"/>
            <a:r>
              <a:rPr lang="en-US" sz="4000" b="1" dirty="0">
                <a:latin typeface="Arial Black" panose="020B0A04020102020204" pitchFamily="34" charset="0"/>
              </a:rPr>
              <a:t>Chapter 39 Article 21</a:t>
            </a:r>
            <a:br>
              <a:rPr lang="en-US" sz="4000" b="1" dirty="0">
                <a:latin typeface="Arial Black" panose="020B0A04020102020204" pitchFamily="34" charset="0"/>
              </a:rPr>
            </a:br>
            <a:r>
              <a:rPr lang="en-US" sz="4000" b="1" dirty="0">
                <a:latin typeface="Arial Black" panose="020B0A04020102020204" pitchFamily="34" charset="0"/>
              </a:rPr>
              <a:t>§39-2101 Provides</a:t>
            </a:r>
            <a:br>
              <a:rPr lang="en-US" sz="4000" b="1" dirty="0">
                <a:latin typeface="Arial Black" panose="020B0A04020102020204" pitchFamily="34" charset="0"/>
              </a:rPr>
            </a:br>
            <a:r>
              <a:rPr lang="en-US" sz="4000" b="1" dirty="0">
                <a:latin typeface="Arial Black" panose="020B0A04020102020204" pitchFamily="34" charset="0"/>
              </a:rPr>
              <a:t>“</a:t>
            </a:r>
            <a:r>
              <a:rPr lang="en-US" sz="4000" dirty="0">
                <a:latin typeface="Arial Black" panose="020B0A04020102020204" pitchFamily="34" charset="0"/>
              </a:rPr>
              <a:t>The Big Picture”</a:t>
            </a:r>
            <a:endParaRPr lang="en-US" sz="4000" dirty="0"/>
          </a:p>
        </p:txBody>
      </p:sp>
      <p:sp>
        <p:nvSpPr>
          <p:cNvPr id="3" name="Content Placeholder 2"/>
          <p:cNvSpPr>
            <a:spLocks noGrp="1"/>
          </p:cNvSpPr>
          <p:nvPr>
            <p:ph idx="4294967295"/>
          </p:nvPr>
        </p:nvSpPr>
        <p:spPr>
          <a:xfrm>
            <a:off x="897478" y="2199599"/>
            <a:ext cx="8197850" cy="3561424"/>
          </a:xfrm>
        </p:spPr>
        <p:txBody>
          <a:bodyPr>
            <a:noAutofit/>
          </a:bodyPr>
          <a:lstStyle/>
          <a:p>
            <a:pPr marL="0" indent="0">
              <a:spcAft>
                <a:spcPts val="1200"/>
              </a:spcAft>
              <a:buNone/>
            </a:pPr>
            <a:r>
              <a:rPr lang="en-US" sz="2800" dirty="0">
                <a:latin typeface="Arial" panose="020B0604020202020204" pitchFamily="34" charset="0"/>
                <a:cs typeface="Arial" panose="020B0604020202020204" pitchFamily="34" charset="0"/>
              </a:rPr>
              <a:t>In 1969, Nebraska Legislature declared the importance of:</a:t>
            </a:r>
          </a:p>
          <a:p>
            <a:pPr>
              <a:spcAft>
                <a:spcPts val="1200"/>
              </a:spcAft>
              <a:buFont typeface="Wingdings" panose="05000000000000000000" pitchFamily="2" charset="2"/>
              <a:buChar char="Ø"/>
            </a:pPr>
            <a:r>
              <a:rPr lang="en-US" sz="3600" dirty="0">
                <a:latin typeface="Arial" panose="020B0604020202020204" pitchFamily="34" charset="0"/>
                <a:cs typeface="Arial" panose="020B0604020202020204" pitchFamily="34" charset="0"/>
              </a:rPr>
              <a:t>Safe and efficient transportation over public roads is a priority</a:t>
            </a:r>
          </a:p>
          <a:p>
            <a:pPr marL="213122" lvl="1" indent="-213122">
              <a:spcBef>
                <a:spcPts val="450"/>
              </a:spcBef>
              <a:spcAft>
                <a:spcPts val="1200"/>
              </a:spcAft>
              <a:buFont typeface="Wingdings" panose="05000000000000000000" pitchFamily="2" charset="2"/>
              <a:buChar char="Ø"/>
            </a:pPr>
            <a:r>
              <a:rPr lang="en-US" sz="2400" dirty="0">
                <a:latin typeface="Arial" panose="020B0604020202020204" pitchFamily="34" charset="0"/>
                <a:cs typeface="Arial" panose="020B0604020202020204" pitchFamily="34" charset="0"/>
              </a:rPr>
              <a:t> An integrated system of public roads is needed</a:t>
            </a:r>
          </a:p>
          <a:p>
            <a:pPr marL="213122" lvl="1" indent="-213122">
              <a:spcBef>
                <a:spcPts val="450"/>
              </a:spcBef>
              <a:spcAft>
                <a:spcPts val="1200"/>
              </a:spcAft>
              <a:buFont typeface="Wingdings" panose="05000000000000000000" pitchFamily="2" charset="2"/>
              <a:buChar char="Ø"/>
            </a:pPr>
            <a:r>
              <a:rPr lang="en-US" sz="2400" dirty="0">
                <a:latin typeface="Arial" panose="020B0604020202020204" pitchFamily="34" charset="0"/>
                <a:cs typeface="Arial" panose="020B0604020202020204" pitchFamily="34" charset="0"/>
              </a:rPr>
              <a:t> Adequate Public Roads have many benefits</a:t>
            </a:r>
          </a:p>
        </p:txBody>
      </p:sp>
      <p:sp>
        <p:nvSpPr>
          <p:cNvPr id="4" name="TextBox 3"/>
          <p:cNvSpPr txBox="1"/>
          <p:nvPr/>
        </p:nvSpPr>
        <p:spPr>
          <a:xfrm>
            <a:off x="0" y="0"/>
            <a:ext cx="677108" cy="6858000"/>
          </a:xfrm>
          <a:prstGeom prst="rect">
            <a:avLst/>
          </a:prstGeom>
          <a:solidFill>
            <a:srgbClr val="FFFF00"/>
          </a:solidFill>
        </p:spPr>
        <p:txBody>
          <a:bodyPr vert="vert270" wrap="square" lIns="0" tIns="0" rIns="0" bIns="0" rtlCol="0" anchor="ctr" anchorCtr="1">
            <a:spAutoFit/>
          </a:bodyPr>
          <a:lstStyle/>
          <a:p>
            <a:pPr algn="ctr"/>
            <a:r>
              <a:rPr lang="en-US" sz="4400" dirty="0">
                <a:solidFill>
                  <a:prstClr val="black"/>
                </a:solidFill>
                <a:latin typeface="Calibri"/>
              </a:rPr>
              <a:t>State Law</a:t>
            </a:r>
          </a:p>
        </p:txBody>
      </p:sp>
      <p:pic>
        <p:nvPicPr>
          <p:cNvPr id="5" name="Picture 4"/>
          <p:cNvPicPr>
            <a:picLocks noChangeAspect="1"/>
          </p:cNvPicPr>
          <p:nvPr/>
        </p:nvPicPr>
        <p:blipFill>
          <a:blip r:embed="rId3"/>
          <a:stretch>
            <a:fillRect/>
          </a:stretch>
        </p:blipFill>
        <p:spPr>
          <a:xfrm>
            <a:off x="7536546" y="0"/>
            <a:ext cx="1607454" cy="1489476"/>
          </a:xfrm>
          <a:prstGeom prst="rect">
            <a:avLst/>
          </a:prstGeom>
        </p:spPr>
      </p:pic>
      <p:pic>
        <p:nvPicPr>
          <p:cNvPr id="6" name="Picture 5"/>
          <p:cNvPicPr>
            <a:picLocks noChangeAspect="1"/>
          </p:cNvPicPr>
          <p:nvPr/>
        </p:nvPicPr>
        <p:blipFill>
          <a:blip r:embed="rId4"/>
          <a:stretch>
            <a:fillRect/>
          </a:stretch>
        </p:blipFill>
        <p:spPr>
          <a:xfrm>
            <a:off x="0" y="-20887"/>
            <a:ext cx="1574586" cy="1531249"/>
          </a:xfrm>
          <a:prstGeom prst="rect">
            <a:avLst/>
          </a:prstGeom>
        </p:spPr>
      </p:pic>
      <p:sp>
        <p:nvSpPr>
          <p:cNvPr id="13" name="Slide Number Placeholder 10">
            <a:extLst>
              <a:ext uri="{FF2B5EF4-FFF2-40B4-BE49-F238E27FC236}">
                <a16:creationId xmlns:a16="http://schemas.microsoft.com/office/drawing/2014/main" id="{66262CFF-E66B-4124-A72D-F50A6E140184}"/>
              </a:ext>
            </a:extLst>
          </p:cNvPr>
          <p:cNvSpPr txBox="1">
            <a:spLocks/>
          </p:cNvSpPr>
          <p:nvPr/>
        </p:nvSpPr>
        <p:spPr>
          <a:xfrm>
            <a:off x="8143875" y="6429375"/>
            <a:ext cx="1000125" cy="476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bg1"/>
                </a:solidFill>
                <a:latin typeface="Calibri"/>
              </a:rPr>
              <a:t>Slide </a:t>
            </a:r>
            <a:fld id="{8B38DBA3-52F9-4AF4-A6A4-FA4D7DB2F99C}" type="slidenum">
              <a:rPr lang="en-US" smtClean="0">
                <a:solidFill>
                  <a:schemeClr val="bg1"/>
                </a:solidFill>
                <a:latin typeface="Calibri"/>
              </a:rPr>
              <a:pPr/>
              <a:t>5</a:t>
            </a:fld>
            <a:endParaRPr lang="en-US" dirty="0">
              <a:solidFill>
                <a:schemeClr val="bg1"/>
              </a:solidFill>
              <a:latin typeface="Calibri"/>
            </a:endParaRPr>
          </a:p>
        </p:txBody>
      </p:sp>
    </p:spTree>
    <p:extLst>
      <p:ext uri="{BB962C8B-B14F-4D97-AF65-F5344CB8AC3E}">
        <p14:creationId xmlns:p14="http://schemas.microsoft.com/office/powerpoint/2010/main" val="3257558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80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1950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2540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4330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776288" y="1725613"/>
            <a:ext cx="8367712" cy="4916487"/>
          </a:xfrm>
        </p:spPr>
        <p:txBody>
          <a:bodyPr>
            <a:noAutofit/>
          </a:bodyPr>
          <a:lstStyle/>
          <a:p>
            <a:pPr marL="514350" indent="-514350">
              <a:spcBef>
                <a:spcPts val="225"/>
              </a:spcBef>
              <a:buFont typeface="+mj-lt"/>
              <a:buAutoNum type="alphaLcParenR"/>
              <a:defRPr/>
            </a:pPr>
            <a:r>
              <a:rPr lang="en-US" sz="2800" dirty="0">
                <a:latin typeface="Arial" pitchFamily="34" charset="0"/>
                <a:cs typeface="Arial" pitchFamily="34" charset="0"/>
              </a:rPr>
              <a:t>Establishes a system of </a:t>
            </a:r>
            <a:r>
              <a:rPr lang="en-US" sz="2800" b="1" dirty="0">
                <a:latin typeface="Arial" pitchFamily="34" charset="0"/>
                <a:cs typeface="Arial" pitchFamily="34" charset="0"/>
              </a:rPr>
              <a:t>functional classification</a:t>
            </a:r>
            <a:r>
              <a:rPr lang="en-US" sz="2800" dirty="0">
                <a:latin typeface="Arial" pitchFamily="34" charset="0"/>
                <a:cs typeface="Arial" pitchFamily="34" charset="0"/>
              </a:rPr>
              <a:t> (§39-2103 and §39-2104)</a:t>
            </a:r>
            <a:endParaRPr lang="en-US" sz="2800" b="1" dirty="0">
              <a:latin typeface="Arial" pitchFamily="34" charset="0"/>
              <a:cs typeface="Arial" pitchFamily="34" charset="0"/>
            </a:endParaRPr>
          </a:p>
          <a:p>
            <a:pPr marL="342900" indent="-342900">
              <a:spcBef>
                <a:spcPts val="225"/>
              </a:spcBef>
              <a:buFont typeface="+mj-lt"/>
              <a:buAutoNum type="alphaLcParenR"/>
              <a:defRPr/>
            </a:pPr>
            <a:endParaRPr lang="en-US" sz="1400" dirty="0">
              <a:latin typeface="Arial" pitchFamily="34" charset="0"/>
              <a:cs typeface="Arial" pitchFamily="34" charset="0"/>
            </a:endParaRPr>
          </a:p>
          <a:p>
            <a:pPr marL="514350" indent="-514350">
              <a:spcBef>
                <a:spcPts val="225"/>
              </a:spcBef>
              <a:buFont typeface="+mj-lt"/>
              <a:buAutoNum type="alphaLcParenR"/>
              <a:defRPr/>
            </a:pPr>
            <a:r>
              <a:rPr lang="en-US" sz="2800" dirty="0">
                <a:latin typeface="Arial" pitchFamily="34" charset="0"/>
                <a:cs typeface="Arial" pitchFamily="34" charset="0"/>
              </a:rPr>
              <a:t>Requires identification of </a:t>
            </a:r>
            <a:r>
              <a:rPr lang="en-US" sz="2800" b="1" dirty="0">
                <a:latin typeface="Arial" pitchFamily="34" charset="0"/>
                <a:cs typeface="Arial" pitchFamily="34" charset="0"/>
              </a:rPr>
              <a:t>each segment </a:t>
            </a:r>
            <a:r>
              <a:rPr lang="en-US" sz="2800" dirty="0">
                <a:latin typeface="Arial" pitchFamily="34" charset="0"/>
                <a:cs typeface="Arial" pitchFamily="34" charset="0"/>
              </a:rPr>
              <a:t>of public road or street according to the function it serves (§39-2109 thru §39-2112)</a:t>
            </a:r>
          </a:p>
          <a:p>
            <a:pPr marL="342900" indent="-342900">
              <a:spcBef>
                <a:spcPts val="225"/>
              </a:spcBef>
              <a:buFont typeface="+mj-lt"/>
              <a:buAutoNum type="alphaLcParenR"/>
              <a:defRPr/>
            </a:pPr>
            <a:endParaRPr lang="en-US" sz="1400" dirty="0">
              <a:latin typeface="Arial" pitchFamily="34" charset="0"/>
              <a:cs typeface="Arial" pitchFamily="34" charset="0"/>
            </a:endParaRPr>
          </a:p>
          <a:p>
            <a:pPr marL="514350" indent="-514350">
              <a:spcBef>
                <a:spcPts val="225"/>
              </a:spcBef>
              <a:buFont typeface="+mj-lt"/>
              <a:buAutoNum type="alphaLcParenR"/>
            </a:pPr>
            <a:r>
              <a:rPr lang="en-US" sz="2800" dirty="0">
                <a:latin typeface="Arial" pitchFamily="34" charset="0"/>
                <a:cs typeface="Arial" pitchFamily="34" charset="0"/>
              </a:rPr>
              <a:t>Enables uniform, reasonable, </a:t>
            </a:r>
            <a:r>
              <a:rPr lang="en-US" sz="2800" b="1" dirty="0">
                <a:latin typeface="Arial" pitchFamily="34" charset="0"/>
                <a:cs typeface="Arial" pitchFamily="34" charset="0"/>
              </a:rPr>
              <a:t>standards</a:t>
            </a:r>
            <a:r>
              <a:rPr lang="en-US" sz="2800" dirty="0">
                <a:latin typeface="Arial" pitchFamily="34" charset="0"/>
                <a:cs typeface="Arial" pitchFamily="34" charset="0"/>
              </a:rPr>
              <a:t> for each functional classification (§39-21139)</a:t>
            </a:r>
          </a:p>
          <a:p>
            <a:pPr marL="213122" lvl="1" indent="0">
              <a:spcBef>
                <a:spcPts val="225"/>
              </a:spcBef>
              <a:buNone/>
            </a:pPr>
            <a:r>
              <a:rPr lang="en-US" sz="2000" dirty="0">
                <a:latin typeface="Arial" pitchFamily="34" charset="0"/>
                <a:cs typeface="Arial" pitchFamily="34" charset="0"/>
              </a:rPr>
              <a:t>- </a:t>
            </a:r>
            <a:r>
              <a:rPr lang="en-US" sz="2000" b="1" dirty="0">
                <a:latin typeface="Arial" pitchFamily="34" charset="0"/>
                <a:cs typeface="Arial" pitchFamily="34" charset="0"/>
              </a:rPr>
              <a:t>Design</a:t>
            </a:r>
          </a:p>
          <a:p>
            <a:pPr marL="213122" lvl="1" indent="0">
              <a:spcBef>
                <a:spcPts val="225"/>
              </a:spcBef>
              <a:buNone/>
            </a:pPr>
            <a:r>
              <a:rPr lang="en-US" sz="2000" dirty="0">
                <a:latin typeface="Arial" pitchFamily="34" charset="0"/>
                <a:cs typeface="Arial" pitchFamily="34" charset="0"/>
              </a:rPr>
              <a:t>- </a:t>
            </a:r>
            <a:r>
              <a:rPr lang="en-US" sz="2000" b="1" dirty="0">
                <a:latin typeface="Arial" pitchFamily="34" charset="0"/>
                <a:cs typeface="Arial" pitchFamily="34" charset="0"/>
              </a:rPr>
              <a:t>Construction</a:t>
            </a:r>
          </a:p>
          <a:p>
            <a:pPr marL="213122" lvl="1" indent="0">
              <a:spcBef>
                <a:spcPts val="225"/>
              </a:spcBef>
              <a:buNone/>
            </a:pPr>
            <a:r>
              <a:rPr lang="en-US" sz="2000" dirty="0">
                <a:latin typeface="Arial" pitchFamily="34" charset="0"/>
                <a:cs typeface="Arial" pitchFamily="34" charset="0"/>
              </a:rPr>
              <a:t>- Operation (Local Decision)</a:t>
            </a:r>
          </a:p>
          <a:p>
            <a:pPr marL="213122" lvl="1" indent="0">
              <a:spcBef>
                <a:spcPts val="225"/>
              </a:spcBef>
              <a:buFontTx/>
              <a:buChar char="-"/>
            </a:pPr>
            <a:r>
              <a:rPr lang="en-US" sz="2000" dirty="0">
                <a:latin typeface="Arial" pitchFamily="34" charset="0"/>
                <a:cs typeface="Arial" pitchFamily="34" charset="0"/>
              </a:rPr>
              <a:t> </a:t>
            </a:r>
            <a:r>
              <a:rPr lang="en-US" sz="2000" b="1" dirty="0">
                <a:latin typeface="Arial" pitchFamily="34" charset="0"/>
                <a:cs typeface="Arial" pitchFamily="34" charset="0"/>
              </a:rPr>
              <a:t>Maintenance</a:t>
            </a:r>
            <a:endParaRPr lang="en-US" sz="2000" b="1" dirty="0"/>
          </a:p>
        </p:txBody>
      </p:sp>
      <p:sp>
        <p:nvSpPr>
          <p:cNvPr id="11" name="Title 1"/>
          <p:cNvSpPr>
            <a:spLocks noGrp="1"/>
          </p:cNvSpPr>
          <p:nvPr>
            <p:ph type="title" idx="4294967295"/>
          </p:nvPr>
        </p:nvSpPr>
        <p:spPr>
          <a:xfrm>
            <a:off x="1574586" y="34925"/>
            <a:ext cx="5961960" cy="1778000"/>
          </a:xfrm>
        </p:spPr>
        <p:txBody>
          <a:bodyPr>
            <a:normAutofit/>
          </a:bodyPr>
          <a:lstStyle/>
          <a:p>
            <a:pPr algn="ctr"/>
            <a:r>
              <a:rPr lang="en-US" sz="4000" b="1" dirty="0">
                <a:solidFill>
                  <a:schemeClr val="tx1"/>
                </a:solidFill>
                <a:latin typeface="Arial Black" panose="020B0A04020102020204" pitchFamily="34" charset="0"/>
              </a:rPr>
              <a:t>§39-2101 </a:t>
            </a:r>
            <a:br>
              <a:rPr lang="en-US" sz="4000" b="1" dirty="0">
                <a:solidFill>
                  <a:schemeClr val="tx1"/>
                </a:solidFill>
                <a:latin typeface="Arial Black" panose="020B0A04020102020204" pitchFamily="34" charset="0"/>
              </a:rPr>
            </a:br>
            <a:r>
              <a:rPr lang="en-US" sz="4000" b="1" dirty="0">
                <a:solidFill>
                  <a:schemeClr val="tx1"/>
                </a:solidFill>
                <a:latin typeface="Arial Black" panose="020B0A04020102020204" pitchFamily="34" charset="0"/>
              </a:rPr>
              <a:t>“</a:t>
            </a:r>
            <a:r>
              <a:rPr lang="en-US" sz="4000" dirty="0">
                <a:solidFill>
                  <a:schemeClr val="tx1"/>
                </a:solidFill>
                <a:latin typeface="Arial Black" panose="020B0A04020102020204" pitchFamily="34" charset="0"/>
              </a:rPr>
              <a:t>The Big Picture” </a:t>
            </a:r>
            <a:br>
              <a:rPr lang="en-US" sz="4000" dirty="0">
                <a:latin typeface="Arial Black" panose="020B0A04020102020204" pitchFamily="34" charset="0"/>
              </a:rPr>
            </a:br>
            <a:r>
              <a:rPr lang="en-US" sz="3100" dirty="0"/>
              <a:t>(continued)</a:t>
            </a:r>
            <a:endParaRPr lang="en-US" sz="4000" dirty="0"/>
          </a:p>
        </p:txBody>
      </p:sp>
      <p:sp>
        <p:nvSpPr>
          <p:cNvPr id="4" name="TextBox 3"/>
          <p:cNvSpPr txBox="1"/>
          <p:nvPr/>
        </p:nvSpPr>
        <p:spPr>
          <a:xfrm>
            <a:off x="0" y="0"/>
            <a:ext cx="677108" cy="6858000"/>
          </a:xfrm>
          <a:prstGeom prst="rect">
            <a:avLst/>
          </a:prstGeom>
          <a:solidFill>
            <a:srgbClr val="FFFF00"/>
          </a:solidFill>
        </p:spPr>
        <p:txBody>
          <a:bodyPr vert="vert270" wrap="square" lIns="0" tIns="0" rIns="0" bIns="0" rtlCol="0" anchor="ctr" anchorCtr="1">
            <a:spAutoFit/>
          </a:bodyPr>
          <a:lstStyle/>
          <a:p>
            <a:pPr algn="ctr"/>
            <a:r>
              <a:rPr lang="en-US" sz="4400" dirty="0">
                <a:solidFill>
                  <a:prstClr val="black"/>
                </a:solidFill>
                <a:latin typeface="Calibri"/>
              </a:rPr>
              <a:t>State Law</a:t>
            </a:r>
          </a:p>
        </p:txBody>
      </p:sp>
      <p:pic>
        <p:nvPicPr>
          <p:cNvPr id="5" name="Picture 4"/>
          <p:cNvPicPr>
            <a:picLocks noChangeAspect="1"/>
          </p:cNvPicPr>
          <p:nvPr/>
        </p:nvPicPr>
        <p:blipFill>
          <a:blip r:embed="rId3"/>
          <a:stretch>
            <a:fillRect/>
          </a:stretch>
        </p:blipFill>
        <p:spPr>
          <a:xfrm>
            <a:off x="7536546" y="0"/>
            <a:ext cx="1607454" cy="1489476"/>
          </a:xfrm>
          <a:prstGeom prst="rect">
            <a:avLst/>
          </a:prstGeom>
        </p:spPr>
      </p:pic>
      <p:pic>
        <p:nvPicPr>
          <p:cNvPr id="6" name="Picture 5"/>
          <p:cNvPicPr>
            <a:picLocks noChangeAspect="1"/>
          </p:cNvPicPr>
          <p:nvPr/>
        </p:nvPicPr>
        <p:blipFill>
          <a:blip r:embed="rId4"/>
          <a:stretch>
            <a:fillRect/>
          </a:stretch>
        </p:blipFill>
        <p:spPr>
          <a:xfrm>
            <a:off x="0" y="-20887"/>
            <a:ext cx="1574586" cy="1531249"/>
          </a:xfrm>
          <a:prstGeom prst="rect">
            <a:avLst/>
          </a:prstGeom>
        </p:spPr>
      </p:pic>
      <p:sp>
        <p:nvSpPr>
          <p:cNvPr id="14" name="Slide Number Placeholder 10">
            <a:extLst>
              <a:ext uri="{FF2B5EF4-FFF2-40B4-BE49-F238E27FC236}">
                <a16:creationId xmlns:a16="http://schemas.microsoft.com/office/drawing/2014/main" id="{244BAE1C-2ABF-419C-857A-8CEEC5F8B149}"/>
              </a:ext>
            </a:extLst>
          </p:cNvPr>
          <p:cNvSpPr txBox="1">
            <a:spLocks/>
          </p:cNvSpPr>
          <p:nvPr/>
        </p:nvSpPr>
        <p:spPr>
          <a:xfrm>
            <a:off x="8143875" y="6429375"/>
            <a:ext cx="1000125" cy="476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bg1"/>
                </a:solidFill>
                <a:latin typeface="Calibri"/>
              </a:rPr>
              <a:t>Slide </a:t>
            </a:r>
            <a:fld id="{8B38DBA3-52F9-4AF4-A6A4-FA4D7DB2F99C}" type="slidenum">
              <a:rPr lang="en-US" smtClean="0">
                <a:solidFill>
                  <a:schemeClr val="bg1"/>
                </a:solidFill>
                <a:latin typeface="Calibri"/>
              </a:rPr>
              <a:pPr/>
              <a:t>6</a:t>
            </a:fld>
            <a:endParaRPr lang="en-US" dirty="0">
              <a:solidFill>
                <a:schemeClr val="bg1"/>
              </a:solidFill>
              <a:latin typeface="Calibri"/>
            </a:endParaRPr>
          </a:p>
        </p:txBody>
      </p:sp>
    </p:spTree>
    <p:extLst>
      <p:ext uri="{BB962C8B-B14F-4D97-AF65-F5344CB8AC3E}">
        <p14:creationId xmlns:p14="http://schemas.microsoft.com/office/powerpoint/2010/main" val="781452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870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1980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grpId="0" nodeType="withEffect">
                                  <p:stCondLst>
                                    <p:cond delay="2390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grpId="0" nodeType="withEffect">
                                  <p:stCondLst>
                                    <p:cond delay="2460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grpId="0" nodeType="withEffect">
                                  <p:stCondLst>
                                    <p:cond delay="2540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grpId="0" nodeType="withEffect">
                                  <p:stCondLst>
                                    <p:cond delay="2590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idx="4294967295"/>
          </p:nvPr>
        </p:nvSpPr>
        <p:spPr>
          <a:xfrm>
            <a:off x="1574586" y="200025"/>
            <a:ext cx="5961960" cy="1325563"/>
          </a:xfrm>
        </p:spPr>
        <p:txBody>
          <a:bodyPr>
            <a:normAutofit fontScale="90000"/>
          </a:bodyPr>
          <a:lstStyle/>
          <a:p>
            <a:pPr algn="ctr"/>
            <a:r>
              <a:rPr lang="en-US" sz="4000" b="1" dirty="0">
                <a:latin typeface="Arial Black" panose="020B0A04020102020204" pitchFamily="34" charset="0"/>
              </a:rPr>
              <a:t>§39-2101 </a:t>
            </a:r>
            <a:br>
              <a:rPr lang="en-US" sz="4000" b="1" dirty="0">
                <a:latin typeface="Arial Black" panose="020B0A04020102020204" pitchFamily="34" charset="0"/>
              </a:rPr>
            </a:br>
            <a:r>
              <a:rPr lang="en-US" sz="4000" dirty="0">
                <a:latin typeface="Arial Black" panose="020B0A04020102020204" pitchFamily="34" charset="0"/>
              </a:rPr>
              <a:t>The Big Picture </a:t>
            </a:r>
            <a:br>
              <a:rPr lang="en-US" sz="4000" dirty="0">
                <a:latin typeface="Arial Black" panose="020B0A04020102020204" pitchFamily="34" charset="0"/>
              </a:rPr>
            </a:br>
            <a:r>
              <a:rPr lang="en-US" sz="3100" dirty="0">
                <a:latin typeface="Arial" panose="020B0604020202020204" pitchFamily="34" charset="0"/>
                <a:cs typeface="Arial" panose="020B0604020202020204" pitchFamily="34" charset="0"/>
              </a:rPr>
              <a:t>(continued)</a:t>
            </a:r>
            <a:endParaRPr lang="en-US" sz="4000" dirty="0">
              <a:latin typeface="Arial" panose="020B0604020202020204" pitchFamily="34" charset="0"/>
              <a:cs typeface="Arial" panose="020B0604020202020204" pitchFamily="34" charset="0"/>
            </a:endParaRPr>
          </a:p>
        </p:txBody>
      </p:sp>
      <p:sp>
        <p:nvSpPr>
          <p:cNvPr id="3" name="Content Placeholder 2"/>
          <p:cNvSpPr>
            <a:spLocks noGrp="1"/>
          </p:cNvSpPr>
          <p:nvPr>
            <p:ph idx="4294967295"/>
          </p:nvPr>
        </p:nvSpPr>
        <p:spPr>
          <a:xfrm>
            <a:off x="628650" y="1900238"/>
            <a:ext cx="8515350" cy="4487862"/>
          </a:xfrm>
        </p:spPr>
        <p:txBody>
          <a:bodyPr>
            <a:normAutofit fontScale="92500" lnSpcReduction="20000"/>
          </a:bodyPr>
          <a:lstStyle/>
          <a:p>
            <a:pPr marL="514350" lvl="1" indent="-514350">
              <a:lnSpc>
                <a:spcPct val="120000"/>
              </a:lnSpc>
              <a:buFont typeface="+mj-lt"/>
              <a:buAutoNum type="alphaLcParenR" startAt="4"/>
            </a:pPr>
            <a:r>
              <a:rPr lang="en-US" sz="2800" dirty="0">
                <a:latin typeface="Arial" pitchFamily="34" charset="0"/>
                <a:cs typeface="Arial" pitchFamily="34" charset="0"/>
              </a:rPr>
              <a:t>Assigns </a:t>
            </a:r>
            <a:r>
              <a:rPr lang="en-US" sz="2800" b="1" dirty="0">
                <a:latin typeface="Arial" pitchFamily="34" charset="0"/>
                <a:cs typeface="Arial" pitchFamily="34" charset="0"/>
              </a:rPr>
              <a:t>responsibility</a:t>
            </a:r>
            <a:r>
              <a:rPr lang="en-US" sz="2800" dirty="0">
                <a:latin typeface="Arial" pitchFamily="34" charset="0"/>
                <a:cs typeface="Arial" pitchFamily="34" charset="0"/>
              </a:rPr>
              <a:t> for each segment of highway, road and street generally based on functional classification (§39-2105)</a:t>
            </a:r>
          </a:p>
          <a:p>
            <a:pPr marL="514350" lvl="1" indent="-514350">
              <a:lnSpc>
                <a:spcPct val="120000"/>
              </a:lnSpc>
              <a:buFont typeface="+mj-lt"/>
              <a:buAutoNum type="alphaLcParenR" startAt="4"/>
            </a:pPr>
            <a:endParaRPr lang="en-US" sz="2800" dirty="0">
              <a:latin typeface="Arial" pitchFamily="34" charset="0"/>
              <a:cs typeface="Arial" pitchFamily="34" charset="0"/>
            </a:endParaRPr>
          </a:p>
          <a:p>
            <a:pPr marL="514350" lvl="1" indent="-514350">
              <a:lnSpc>
                <a:spcPct val="120000"/>
              </a:lnSpc>
              <a:buFont typeface="+mj-lt"/>
              <a:buAutoNum type="alphaLcParenR" startAt="4"/>
            </a:pPr>
            <a:r>
              <a:rPr lang="en-US" sz="2800" dirty="0">
                <a:latin typeface="Arial" pitchFamily="34" charset="0"/>
                <a:cs typeface="Arial" pitchFamily="34" charset="0"/>
              </a:rPr>
              <a:t>Intends that each highway, road and street on the system be </a:t>
            </a:r>
            <a:r>
              <a:rPr lang="en-US" sz="2800" b="1" dirty="0">
                <a:latin typeface="Arial" pitchFamily="34" charset="0"/>
                <a:cs typeface="Arial" pitchFamily="34" charset="0"/>
              </a:rPr>
              <a:t>brought up to adequate standards </a:t>
            </a:r>
            <a:r>
              <a:rPr lang="en-US" sz="2800" dirty="0">
                <a:latin typeface="Arial" pitchFamily="34" charset="0"/>
                <a:cs typeface="Arial" pitchFamily="34" charset="0"/>
              </a:rPr>
              <a:t>over time</a:t>
            </a:r>
          </a:p>
          <a:p>
            <a:pPr marL="514350" lvl="1" indent="-514350">
              <a:lnSpc>
                <a:spcPct val="120000"/>
              </a:lnSpc>
              <a:buFont typeface="+mj-lt"/>
              <a:buAutoNum type="alphaLcParenR" startAt="4"/>
            </a:pPr>
            <a:endParaRPr lang="en-US" sz="2800" dirty="0">
              <a:latin typeface="Arial" pitchFamily="34" charset="0"/>
              <a:cs typeface="Arial" pitchFamily="34" charset="0"/>
            </a:endParaRPr>
          </a:p>
          <a:p>
            <a:pPr marL="514350" lvl="1" indent="-514350">
              <a:lnSpc>
                <a:spcPct val="120000"/>
              </a:lnSpc>
              <a:buFont typeface="+mj-lt"/>
              <a:buAutoNum type="alphaLcParenR" startAt="4"/>
            </a:pPr>
            <a:r>
              <a:rPr lang="en-US" sz="2800" dirty="0">
                <a:latin typeface="Arial" pitchFamily="34" charset="0"/>
                <a:cs typeface="Arial" pitchFamily="34" charset="0"/>
              </a:rPr>
              <a:t>Intends to provide reasonable financing and equitable distribution of </a:t>
            </a:r>
            <a:r>
              <a:rPr lang="en-US" sz="2800" b="1" dirty="0">
                <a:latin typeface="Arial" pitchFamily="34" charset="0"/>
                <a:cs typeface="Arial" pitchFamily="34" charset="0"/>
              </a:rPr>
              <a:t>revenue</a:t>
            </a:r>
          </a:p>
        </p:txBody>
      </p:sp>
      <p:sp>
        <p:nvSpPr>
          <p:cNvPr id="4" name="TextBox 3"/>
          <p:cNvSpPr txBox="1"/>
          <p:nvPr/>
        </p:nvSpPr>
        <p:spPr>
          <a:xfrm>
            <a:off x="0" y="0"/>
            <a:ext cx="677108" cy="6858000"/>
          </a:xfrm>
          <a:prstGeom prst="rect">
            <a:avLst/>
          </a:prstGeom>
          <a:solidFill>
            <a:srgbClr val="FFFF00"/>
          </a:solidFill>
        </p:spPr>
        <p:txBody>
          <a:bodyPr vert="vert270" wrap="square" lIns="0" tIns="0" rIns="0" bIns="0" rtlCol="0" anchor="ctr" anchorCtr="1">
            <a:spAutoFit/>
          </a:bodyPr>
          <a:lstStyle/>
          <a:p>
            <a:pPr algn="ctr"/>
            <a:r>
              <a:rPr lang="en-US" sz="4400" dirty="0">
                <a:solidFill>
                  <a:prstClr val="black"/>
                </a:solidFill>
                <a:latin typeface="Calibri"/>
              </a:rPr>
              <a:t>State Law</a:t>
            </a:r>
          </a:p>
        </p:txBody>
      </p:sp>
      <p:pic>
        <p:nvPicPr>
          <p:cNvPr id="5" name="Picture 4"/>
          <p:cNvPicPr>
            <a:picLocks noChangeAspect="1"/>
          </p:cNvPicPr>
          <p:nvPr/>
        </p:nvPicPr>
        <p:blipFill>
          <a:blip r:embed="rId3"/>
          <a:stretch>
            <a:fillRect/>
          </a:stretch>
        </p:blipFill>
        <p:spPr>
          <a:xfrm>
            <a:off x="7536546" y="0"/>
            <a:ext cx="1607454" cy="1489476"/>
          </a:xfrm>
          <a:prstGeom prst="rect">
            <a:avLst/>
          </a:prstGeom>
        </p:spPr>
      </p:pic>
      <p:pic>
        <p:nvPicPr>
          <p:cNvPr id="6" name="Picture 5"/>
          <p:cNvPicPr>
            <a:picLocks noChangeAspect="1"/>
          </p:cNvPicPr>
          <p:nvPr/>
        </p:nvPicPr>
        <p:blipFill>
          <a:blip r:embed="rId4"/>
          <a:stretch>
            <a:fillRect/>
          </a:stretch>
        </p:blipFill>
        <p:spPr>
          <a:xfrm>
            <a:off x="0" y="-20887"/>
            <a:ext cx="1574586" cy="1531249"/>
          </a:xfrm>
          <a:prstGeom prst="rect">
            <a:avLst/>
          </a:prstGeom>
        </p:spPr>
      </p:pic>
      <p:sp>
        <p:nvSpPr>
          <p:cNvPr id="12" name="Slide Number Placeholder 10">
            <a:extLst>
              <a:ext uri="{FF2B5EF4-FFF2-40B4-BE49-F238E27FC236}">
                <a16:creationId xmlns:a16="http://schemas.microsoft.com/office/drawing/2014/main" id="{C5F909C9-C4E4-44B7-99BF-8B0E4AA7BDEC}"/>
              </a:ext>
            </a:extLst>
          </p:cNvPr>
          <p:cNvSpPr txBox="1">
            <a:spLocks/>
          </p:cNvSpPr>
          <p:nvPr/>
        </p:nvSpPr>
        <p:spPr>
          <a:xfrm>
            <a:off x="8143875" y="6429375"/>
            <a:ext cx="1000125" cy="476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bg1"/>
                </a:solidFill>
                <a:latin typeface="Calibri"/>
              </a:rPr>
              <a:t>Slide </a:t>
            </a:r>
            <a:fld id="{8B38DBA3-52F9-4AF4-A6A4-FA4D7DB2F99C}" type="slidenum">
              <a:rPr lang="en-US" smtClean="0">
                <a:solidFill>
                  <a:schemeClr val="bg1"/>
                </a:solidFill>
                <a:latin typeface="Calibri"/>
              </a:rPr>
              <a:pPr/>
              <a:t>7</a:t>
            </a:fld>
            <a:endParaRPr lang="en-US" dirty="0">
              <a:solidFill>
                <a:schemeClr val="bg1"/>
              </a:solidFill>
              <a:latin typeface="Calibri"/>
            </a:endParaRPr>
          </a:p>
        </p:txBody>
      </p:sp>
    </p:spTree>
    <p:extLst>
      <p:ext uri="{BB962C8B-B14F-4D97-AF65-F5344CB8AC3E}">
        <p14:creationId xmlns:p14="http://schemas.microsoft.com/office/powerpoint/2010/main" val="4122931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1260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1890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idx="4294967295"/>
          </p:nvPr>
        </p:nvSpPr>
        <p:spPr>
          <a:xfrm>
            <a:off x="1574586" y="200025"/>
            <a:ext cx="5961960" cy="1325563"/>
          </a:xfrm>
        </p:spPr>
        <p:txBody>
          <a:bodyPr>
            <a:normAutofit fontScale="90000"/>
          </a:bodyPr>
          <a:lstStyle/>
          <a:p>
            <a:pPr algn="ctr"/>
            <a:r>
              <a:rPr lang="en-US" sz="4000" b="1" dirty="0">
                <a:latin typeface="Arial Black" panose="020B0A04020102020204" pitchFamily="34" charset="0"/>
              </a:rPr>
              <a:t>§39-2101 </a:t>
            </a:r>
            <a:br>
              <a:rPr lang="en-US" sz="4000" b="1" dirty="0">
                <a:latin typeface="Arial Black" panose="020B0A04020102020204" pitchFamily="34" charset="0"/>
              </a:rPr>
            </a:br>
            <a:r>
              <a:rPr lang="en-US" sz="4000" dirty="0">
                <a:latin typeface="Arial Black" panose="020B0A04020102020204" pitchFamily="34" charset="0"/>
              </a:rPr>
              <a:t>The Big Picture </a:t>
            </a:r>
            <a:br>
              <a:rPr lang="en-US" sz="4000" dirty="0">
                <a:latin typeface="Arial Black" panose="020B0A04020102020204" pitchFamily="34" charset="0"/>
              </a:rPr>
            </a:br>
            <a:r>
              <a:rPr lang="en-US" sz="3100" dirty="0">
                <a:latin typeface="Arial" panose="020B0604020202020204" pitchFamily="34" charset="0"/>
                <a:cs typeface="Arial" panose="020B0604020202020204" pitchFamily="34" charset="0"/>
              </a:rPr>
              <a:t>(continued)</a:t>
            </a:r>
            <a:endParaRPr lang="en-US" sz="4000" dirty="0">
              <a:latin typeface="Arial" panose="020B0604020202020204" pitchFamily="34" charset="0"/>
              <a:cs typeface="Arial" panose="020B0604020202020204" pitchFamily="34" charset="0"/>
            </a:endParaRPr>
          </a:p>
        </p:txBody>
      </p:sp>
      <p:sp>
        <p:nvSpPr>
          <p:cNvPr id="3" name="Content Placeholder 2"/>
          <p:cNvSpPr>
            <a:spLocks noGrp="1"/>
          </p:cNvSpPr>
          <p:nvPr>
            <p:ph idx="4294967295"/>
          </p:nvPr>
        </p:nvSpPr>
        <p:spPr>
          <a:xfrm>
            <a:off x="787293" y="1816172"/>
            <a:ext cx="8515350" cy="4465638"/>
          </a:xfrm>
        </p:spPr>
        <p:txBody>
          <a:bodyPr>
            <a:normAutofit fontScale="85000" lnSpcReduction="20000"/>
          </a:bodyPr>
          <a:lstStyle/>
          <a:p>
            <a:pPr marL="514350" lvl="1" indent="-514350">
              <a:lnSpc>
                <a:spcPct val="110000"/>
              </a:lnSpc>
              <a:buFont typeface="+mj-lt"/>
              <a:buAutoNum type="alphaLcParenR" startAt="7"/>
            </a:pPr>
            <a:r>
              <a:rPr lang="en-US" sz="3200" dirty="0">
                <a:latin typeface="Arial" pitchFamily="34" charset="0"/>
                <a:cs typeface="Arial" pitchFamily="34" charset="0"/>
              </a:rPr>
              <a:t>Encourages efficient management, operation, and control of public roads, and requires transparency</a:t>
            </a:r>
          </a:p>
          <a:p>
            <a:pPr marL="514350" indent="-514350">
              <a:lnSpc>
                <a:spcPct val="120000"/>
              </a:lnSpc>
              <a:spcAft>
                <a:spcPts val="600"/>
              </a:spcAft>
              <a:buFont typeface="+mj-lt"/>
              <a:buAutoNum type="alphaLcParenR" startAt="8"/>
            </a:pPr>
            <a:r>
              <a:rPr lang="en-US" sz="3200" dirty="0">
                <a:latin typeface="Arial" pitchFamily="34" charset="0"/>
                <a:cs typeface="Arial" pitchFamily="34" charset="0"/>
              </a:rPr>
              <a:t>Requires continuous planning and development</a:t>
            </a:r>
          </a:p>
          <a:p>
            <a:pPr lvl="1">
              <a:lnSpc>
                <a:spcPct val="110000"/>
              </a:lnSpc>
              <a:spcAft>
                <a:spcPts val="600"/>
              </a:spcAft>
              <a:buFont typeface="Wingdings" panose="05000000000000000000" pitchFamily="2" charset="2"/>
              <a:buChar char="Ø"/>
            </a:pPr>
            <a:r>
              <a:rPr lang="en-US" sz="2800" dirty="0">
                <a:latin typeface="Arial" panose="020B0604020202020204" pitchFamily="34" charset="0"/>
                <a:cs typeface="Arial" panose="020B0604020202020204" pitchFamily="34" charset="0"/>
              </a:rPr>
              <a:t>Long-range planning via a </a:t>
            </a:r>
            <a:r>
              <a:rPr lang="en-US" sz="2800" i="1" dirty="0">
                <a:latin typeface="Arial" panose="020B0604020202020204" pitchFamily="34" charset="0"/>
                <a:cs typeface="Arial" panose="020B0604020202020204" pitchFamily="34" charset="0"/>
              </a:rPr>
              <a:t>6-Year Plan </a:t>
            </a:r>
            <a:r>
              <a:rPr lang="en-US" sz="2800" dirty="0">
                <a:latin typeface="Arial" panose="020B0604020202020204" pitchFamily="34" charset="0"/>
                <a:cs typeface="Arial" panose="020B0604020202020204" pitchFamily="34" charset="0"/>
              </a:rPr>
              <a:t>(§39-2115)</a:t>
            </a:r>
          </a:p>
          <a:p>
            <a:pPr lvl="1">
              <a:spcAft>
                <a:spcPts val="600"/>
              </a:spcAft>
              <a:buFont typeface="Wingdings" panose="05000000000000000000" pitchFamily="2" charset="2"/>
              <a:buChar char="Ø"/>
            </a:pPr>
            <a:r>
              <a:rPr lang="en-US" sz="2800" dirty="0">
                <a:latin typeface="Arial" panose="020B0604020202020204" pitchFamily="34" charset="0"/>
                <a:cs typeface="Arial" panose="020B0604020202020204" pitchFamily="34" charset="0"/>
              </a:rPr>
              <a:t>Annual Programming via a </a:t>
            </a:r>
            <a:r>
              <a:rPr lang="en-US" sz="2800" i="1" dirty="0">
                <a:latin typeface="Arial" panose="020B0604020202020204" pitchFamily="34" charset="0"/>
                <a:cs typeface="Arial" panose="020B0604020202020204" pitchFamily="34" charset="0"/>
              </a:rPr>
              <a:t>1-Year Plan </a:t>
            </a:r>
            <a:r>
              <a:rPr lang="en-US" sz="2800" dirty="0">
                <a:latin typeface="Arial" panose="020B0604020202020204" pitchFamily="34" charset="0"/>
                <a:cs typeface="Arial" panose="020B0604020202020204" pitchFamily="34" charset="0"/>
              </a:rPr>
              <a:t>(§39-2119)</a:t>
            </a:r>
          </a:p>
          <a:p>
            <a:pPr lvl="1">
              <a:spcAft>
                <a:spcPts val="600"/>
              </a:spcAft>
              <a:buFont typeface="Wingdings" panose="05000000000000000000" pitchFamily="2" charset="2"/>
              <a:buChar char="Ø"/>
            </a:pPr>
            <a:r>
              <a:rPr lang="en-US" sz="2800" dirty="0">
                <a:latin typeface="Arial" panose="020B0604020202020204" pitchFamily="34" charset="0"/>
                <a:cs typeface="Arial" panose="020B0604020202020204" pitchFamily="34" charset="0"/>
              </a:rPr>
              <a:t>Systems of Budgeting, Accounting and Inventory (§39-2120)</a:t>
            </a:r>
          </a:p>
          <a:p>
            <a:pPr marL="514350" indent="-514350">
              <a:lnSpc>
                <a:spcPct val="120000"/>
              </a:lnSpc>
              <a:spcAft>
                <a:spcPts val="600"/>
              </a:spcAft>
              <a:buFont typeface="+mj-lt"/>
              <a:buAutoNum type="alphaLcParenR" startAt="9"/>
            </a:pPr>
            <a:r>
              <a:rPr lang="en-US" sz="3200" dirty="0">
                <a:latin typeface="Arial" panose="020B0604020202020204" pitchFamily="34" charset="0"/>
                <a:cs typeface="Arial" panose="020B0604020202020204" pitchFamily="34" charset="0"/>
              </a:rPr>
              <a:t>Encourages the state, its counties, and its municipalities to work in cooperation and as equal partners (§39-2114)</a:t>
            </a:r>
          </a:p>
          <a:p>
            <a:pPr>
              <a:spcAft>
                <a:spcPts val="600"/>
              </a:spcAft>
              <a:buFont typeface="Wingdings" panose="05000000000000000000" pitchFamily="2" charset="2"/>
              <a:buChar char="Ø"/>
            </a:pPr>
            <a:endParaRPr lang="en-US" sz="3200" dirty="0">
              <a:latin typeface="Arial" panose="020B0604020202020204" pitchFamily="34" charset="0"/>
              <a:cs typeface="Arial" panose="020B0604020202020204" pitchFamily="34" charset="0"/>
            </a:endParaRPr>
          </a:p>
          <a:p>
            <a:pPr marL="342900" lvl="1" indent="-342900">
              <a:buFont typeface="Wingdings" panose="05000000000000000000" pitchFamily="2" charset="2"/>
              <a:buChar char="Ø"/>
            </a:pPr>
            <a:endParaRPr lang="en-US" sz="3200" dirty="0">
              <a:latin typeface="Arial" panose="020B0604020202020204" pitchFamily="34" charset="0"/>
              <a:cs typeface="Arial" panose="020B0604020202020204" pitchFamily="34" charset="0"/>
            </a:endParaRPr>
          </a:p>
          <a:p>
            <a:endParaRPr lang="en-US" sz="3600" dirty="0"/>
          </a:p>
        </p:txBody>
      </p:sp>
      <p:sp>
        <p:nvSpPr>
          <p:cNvPr id="4" name="TextBox 3"/>
          <p:cNvSpPr txBox="1"/>
          <p:nvPr/>
        </p:nvSpPr>
        <p:spPr>
          <a:xfrm>
            <a:off x="0" y="0"/>
            <a:ext cx="677108" cy="6858000"/>
          </a:xfrm>
          <a:prstGeom prst="rect">
            <a:avLst/>
          </a:prstGeom>
          <a:solidFill>
            <a:srgbClr val="FFFF00"/>
          </a:solidFill>
        </p:spPr>
        <p:txBody>
          <a:bodyPr vert="vert270" wrap="square" lIns="0" tIns="0" rIns="0" bIns="0" rtlCol="0" anchor="ctr" anchorCtr="1">
            <a:spAutoFit/>
          </a:bodyPr>
          <a:lstStyle/>
          <a:p>
            <a:pPr algn="ctr"/>
            <a:r>
              <a:rPr lang="en-US" sz="4400" dirty="0">
                <a:solidFill>
                  <a:prstClr val="black"/>
                </a:solidFill>
                <a:latin typeface="Calibri"/>
              </a:rPr>
              <a:t>State Law</a:t>
            </a:r>
          </a:p>
        </p:txBody>
      </p:sp>
      <p:pic>
        <p:nvPicPr>
          <p:cNvPr id="5" name="Picture 4"/>
          <p:cNvPicPr>
            <a:picLocks noChangeAspect="1"/>
          </p:cNvPicPr>
          <p:nvPr/>
        </p:nvPicPr>
        <p:blipFill>
          <a:blip r:embed="rId3"/>
          <a:stretch>
            <a:fillRect/>
          </a:stretch>
        </p:blipFill>
        <p:spPr>
          <a:xfrm>
            <a:off x="7536546" y="0"/>
            <a:ext cx="1607454" cy="1489476"/>
          </a:xfrm>
          <a:prstGeom prst="rect">
            <a:avLst/>
          </a:prstGeom>
        </p:spPr>
      </p:pic>
      <p:pic>
        <p:nvPicPr>
          <p:cNvPr id="6" name="Picture 5"/>
          <p:cNvPicPr>
            <a:picLocks noChangeAspect="1"/>
          </p:cNvPicPr>
          <p:nvPr/>
        </p:nvPicPr>
        <p:blipFill>
          <a:blip r:embed="rId4"/>
          <a:stretch>
            <a:fillRect/>
          </a:stretch>
        </p:blipFill>
        <p:spPr>
          <a:xfrm>
            <a:off x="0" y="-20887"/>
            <a:ext cx="1574586" cy="1531249"/>
          </a:xfrm>
          <a:prstGeom prst="rect">
            <a:avLst/>
          </a:prstGeom>
        </p:spPr>
      </p:pic>
      <p:sp>
        <p:nvSpPr>
          <p:cNvPr id="12" name="Slide Number Placeholder 10">
            <a:extLst>
              <a:ext uri="{FF2B5EF4-FFF2-40B4-BE49-F238E27FC236}">
                <a16:creationId xmlns:a16="http://schemas.microsoft.com/office/drawing/2014/main" id="{E69E67DA-8175-4C64-870B-B8A6B3AC926D}"/>
              </a:ext>
            </a:extLst>
          </p:cNvPr>
          <p:cNvSpPr txBox="1">
            <a:spLocks/>
          </p:cNvSpPr>
          <p:nvPr/>
        </p:nvSpPr>
        <p:spPr>
          <a:xfrm>
            <a:off x="8143875" y="6429375"/>
            <a:ext cx="1000125" cy="476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bg1"/>
                </a:solidFill>
                <a:latin typeface="Calibri"/>
              </a:rPr>
              <a:t>Slide </a:t>
            </a:r>
            <a:fld id="{8B38DBA3-52F9-4AF4-A6A4-FA4D7DB2F99C}" type="slidenum">
              <a:rPr lang="en-US" smtClean="0">
                <a:solidFill>
                  <a:schemeClr val="bg1"/>
                </a:solidFill>
                <a:latin typeface="Calibri"/>
              </a:rPr>
              <a:pPr/>
              <a:t>8</a:t>
            </a:fld>
            <a:endParaRPr lang="en-US" dirty="0">
              <a:solidFill>
                <a:schemeClr val="bg1"/>
              </a:solidFill>
              <a:latin typeface="Calibri"/>
            </a:endParaRPr>
          </a:p>
        </p:txBody>
      </p:sp>
    </p:spTree>
    <p:extLst>
      <p:ext uri="{BB962C8B-B14F-4D97-AF65-F5344CB8AC3E}">
        <p14:creationId xmlns:p14="http://schemas.microsoft.com/office/powerpoint/2010/main" val="2728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2300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2690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2830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3030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3240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06363"/>
            <a:ext cx="9144000" cy="1539875"/>
          </a:xfrm>
        </p:spPr>
        <p:txBody>
          <a:bodyPr>
            <a:noAutofit/>
          </a:bodyPr>
          <a:lstStyle/>
          <a:p>
            <a:pPr lvl="0" algn="ctr"/>
            <a:r>
              <a:rPr lang="en-US" sz="3200" dirty="0">
                <a:latin typeface="Arial Black" panose="020B0A04020102020204" pitchFamily="34" charset="0"/>
              </a:rPr>
              <a:t>State Oversight &amp; Support </a:t>
            </a:r>
            <a:br>
              <a:rPr lang="en-US" sz="3200" dirty="0">
                <a:latin typeface="Arial Black" panose="020B0A04020102020204" pitchFamily="34" charset="0"/>
              </a:rPr>
            </a:br>
            <a:r>
              <a:rPr lang="en-US" sz="3200" dirty="0">
                <a:latin typeface="Arial Black" panose="020B0A04020102020204" pitchFamily="34" charset="0"/>
              </a:rPr>
              <a:t>Two Regulatory Boards</a:t>
            </a:r>
          </a:p>
        </p:txBody>
      </p:sp>
      <p:sp>
        <p:nvSpPr>
          <p:cNvPr id="3" name="Content Placeholder 2"/>
          <p:cNvSpPr>
            <a:spLocks noGrp="1"/>
          </p:cNvSpPr>
          <p:nvPr>
            <p:ph idx="4294967295"/>
          </p:nvPr>
        </p:nvSpPr>
        <p:spPr>
          <a:xfrm>
            <a:off x="679450" y="1673225"/>
            <a:ext cx="8464550" cy="3752850"/>
          </a:xfrm>
        </p:spPr>
        <p:txBody>
          <a:bodyPr>
            <a:normAutofit/>
          </a:bodyPr>
          <a:lstStyle/>
          <a:p>
            <a:pPr marL="0" indent="0" algn="ctr">
              <a:buNone/>
            </a:pPr>
            <a:r>
              <a:rPr lang="en-US" b="1" dirty="0">
                <a:latin typeface="Arial" panose="020B0604020202020204" pitchFamily="34" charset="0"/>
                <a:cs typeface="Arial" panose="020B0604020202020204" pitchFamily="34" charset="0"/>
              </a:rPr>
              <a:t>Board of Public Roads Classifications and Standards </a:t>
            </a:r>
            <a:r>
              <a:rPr lang="en-US" dirty="0">
                <a:latin typeface="Arial" panose="020B0604020202020204" pitchFamily="34" charset="0"/>
                <a:cs typeface="Arial" panose="020B0604020202020204" pitchFamily="34" charset="0"/>
              </a:rPr>
              <a:t>(NBCS) </a:t>
            </a:r>
          </a:p>
          <a:p>
            <a:pPr marL="0" indent="0" algn="ctr">
              <a:buNone/>
            </a:pPr>
            <a:r>
              <a:rPr lang="en-US" dirty="0">
                <a:latin typeface="Arial" panose="020B0604020202020204" pitchFamily="34" charset="0"/>
                <a:cs typeface="Arial" panose="020B0604020202020204" pitchFamily="34" charset="0"/>
              </a:rPr>
              <a:t>§</a:t>
            </a:r>
            <a:r>
              <a:rPr lang="en-US" b="1" dirty="0">
                <a:latin typeface="Arial" panose="020B0604020202020204" pitchFamily="34" charset="0"/>
                <a:cs typeface="Arial" panose="020B0604020202020204" pitchFamily="34" charset="0"/>
              </a:rPr>
              <a:t>39-2106 thru §39-2108</a:t>
            </a:r>
          </a:p>
          <a:p>
            <a:pPr marL="0" indent="0" algn="ctr">
              <a:buNone/>
            </a:pPr>
            <a:r>
              <a:rPr lang="en-US" b="1" dirty="0">
                <a:latin typeface="Arial" panose="020B0604020202020204" pitchFamily="34" charset="0"/>
                <a:cs typeface="Arial" panose="020B0604020202020204" pitchFamily="34" charset="0"/>
              </a:rPr>
              <a:t>428 NAC</a:t>
            </a:r>
          </a:p>
          <a:p>
            <a:pPr marL="0" indent="0">
              <a:buNone/>
            </a:pPr>
            <a:endParaRPr lang="en-US" sz="1050" dirty="0">
              <a:latin typeface="Arial" panose="020B0604020202020204" pitchFamily="34" charset="0"/>
              <a:cs typeface="Arial" panose="020B0604020202020204" pitchFamily="34" charset="0"/>
            </a:endParaRPr>
          </a:p>
          <a:p>
            <a:pPr marL="0" indent="0" algn="ctr">
              <a:buNone/>
            </a:pPr>
            <a:r>
              <a:rPr lang="en-US" b="1" dirty="0">
                <a:latin typeface="Arial" panose="020B0604020202020204" pitchFamily="34" charset="0"/>
                <a:cs typeface="Arial" panose="020B0604020202020204" pitchFamily="34" charset="0"/>
              </a:rPr>
              <a:t>Board of Examiners for County Highway and City Street Superintendents </a:t>
            </a:r>
            <a:r>
              <a:rPr lang="en-US" dirty="0">
                <a:latin typeface="Arial" panose="020B0604020202020204" pitchFamily="34" charset="0"/>
                <a:cs typeface="Arial" panose="020B0604020202020204" pitchFamily="34" charset="0"/>
              </a:rPr>
              <a:t>(BEX) </a:t>
            </a:r>
          </a:p>
          <a:p>
            <a:pPr marL="0" indent="0" algn="ctr">
              <a:buNone/>
            </a:pPr>
            <a:r>
              <a:rPr lang="en-US" dirty="0">
                <a:latin typeface="Arial" panose="020B0604020202020204" pitchFamily="34" charset="0"/>
                <a:cs typeface="Arial" panose="020B0604020202020204" pitchFamily="34" charset="0"/>
              </a:rPr>
              <a:t>§</a:t>
            </a:r>
            <a:r>
              <a:rPr lang="en-US" b="1" dirty="0">
                <a:latin typeface="Arial" panose="020B0604020202020204" pitchFamily="34" charset="0"/>
                <a:cs typeface="Arial" panose="020B0604020202020204" pitchFamily="34" charset="0"/>
              </a:rPr>
              <a:t>39-2304 &amp; §39-2305</a:t>
            </a:r>
          </a:p>
          <a:p>
            <a:pPr marL="0" indent="0" algn="ctr">
              <a:buNone/>
            </a:pPr>
            <a:r>
              <a:rPr lang="en-US" b="1" dirty="0">
                <a:latin typeface="Arial" panose="020B0604020202020204" pitchFamily="34" charset="0"/>
                <a:cs typeface="Arial" panose="020B0604020202020204" pitchFamily="34" charset="0"/>
              </a:rPr>
              <a:t>425 NAC</a:t>
            </a:r>
            <a:endParaRPr lang="en-US" dirty="0">
              <a:latin typeface="Arial" panose="020B0604020202020204" pitchFamily="34" charset="0"/>
              <a:cs typeface="Arial" panose="020B0604020202020204" pitchFamily="34" charset="0"/>
            </a:endParaRPr>
          </a:p>
        </p:txBody>
      </p:sp>
      <p:sp>
        <p:nvSpPr>
          <p:cNvPr id="14" name="TextBox 13"/>
          <p:cNvSpPr txBox="1"/>
          <p:nvPr/>
        </p:nvSpPr>
        <p:spPr>
          <a:xfrm>
            <a:off x="0" y="0"/>
            <a:ext cx="677108" cy="6858000"/>
          </a:xfrm>
          <a:prstGeom prst="rect">
            <a:avLst/>
          </a:prstGeom>
          <a:solidFill>
            <a:srgbClr val="FFFF00"/>
          </a:solidFill>
        </p:spPr>
        <p:txBody>
          <a:bodyPr vert="vert270" wrap="square" lIns="0" tIns="0" rIns="0" bIns="0" rtlCol="0" anchor="ctr" anchorCtr="1">
            <a:spAutoFit/>
          </a:bodyPr>
          <a:lstStyle/>
          <a:p>
            <a:pPr algn="ctr"/>
            <a:r>
              <a:rPr lang="en-US" sz="4400" dirty="0">
                <a:solidFill>
                  <a:prstClr val="black"/>
                </a:solidFill>
                <a:latin typeface="Calibri"/>
              </a:rPr>
              <a:t>State Law</a:t>
            </a:r>
          </a:p>
        </p:txBody>
      </p:sp>
      <p:pic>
        <p:nvPicPr>
          <p:cNvPr id="17" name="Picture 16"/>
          <p:cNvPicPr>
            <a:picLocks noChangeAspect="1"/>
          </p:cNvPicPr>
          <p:nvPr/>
        </p:nvPicPr>
        <p:blipFill>
          <a:blip r:embed="rId3"/>
          <a:stretch>
            <a:fillRect/>
          </a:stretch>
        </p:blipFill>
        <p:spPr>
          <a:xfrm>
            <a:off x="7536546" y="0"/>
            <a:ext cx="1607454" cy="1489476"/>
          </a:xfrm>
          <a:prstGeom prst="rect">
            <a:avLst/>
          </a:prstGeom>
        </p:spPr>
      </p:pic>
      <p:pic>
        <p:nvPicPr>
          <p:cNvPr id="18" name="Picture 17"/>
          <p:cNvPicPr>
            <a:picLocks noChangeAspect="1"/>
          </p:cNvPicPr>
          <p:nvPr/>
        </p:nvPicPr>
        <p:blipFill>
          <a:blip r:embed="rId4"/>
          <a:stretch>
            <a:fillRect/>
          </a:stretch>
        </p:blipFill>
        <p:spPr>
          <a:xfrm>
            <a:off x="0" y="-20887"/>
            <a:ext cx="1574586" cy="1531249"/>
          </a:xfrm>
          <a:prstGeom prst="rect">
            <a:avLst/>
          </a:prstGeom>
        </p:spPr>
      </p:pic>
      <p:sp>
        <p:nvSpPr>
          <p:cNvPr id="12" name="TextBox 11"/>
          <p:cNvSpPr txBox="1"/>
          <p:nvPr/>
        </p:nvSpPr>
        <p:spPr>
          <a:xfrm>
            <a:off x="677107" y="4779977"/>
            <a:ext cx="8466892" cy="430887"/>
          </a:xfrm>
          <a:prstGeom prst="rect">
            <a:avLst/>
          </a:prstGeom>
          <a:noFill/>
        </p:spPr>
        <p:txBody>
          <a:bodyPr wrap="square" rtlCol="0">
            <a:spAutoFit/>
          </a:bodyPr>
          <a:lstStyle/>
          <a:p>
            <a:pPr algn="ctr"/>
            <a:r>
              <a:rPr lang="en-US" sz="2200" dirty="0">
                <a:hlinkClick r:id="rId5"/>
              </a:rPr>
              <a:t>https://dot.nebraska.gov/business-center/lpa/boards-liaison/</a:t>
            </a:r>
            <a:endParaRPr lang="en-US" sz="2200" dirty="0"/>
          </a:p>
        </p:txBody>
      </p:sp>
      <p:sp>
        <p:nvSpPr>
          <p:cNvPr id="13" name="TextBox 12"/>
          <p:cNvSpPr txBox="1"/>
          <p:nvPr/>
        </p:nvSpPr>
        <p:spPr>
          <a:xfrm>
            <a:off x="658119" y="5309864"/>
            <a:ext cx="8466892" cy="369332"/>
          </a:xfrm>
          <a:prstGeom prst="rect">
            <a:avLst/>
          </a:prstGeom>
          <a:noFill/>
        </p:spPr>
        <p:txBody>
          <a:bodyPr wrap="square" rtlCol="0">
            <a:spAutoFit/>
          </a:bodyPr>
          <a:lstStyle/>
          <a:p>
            <a:pPr algn="ctr"/>
            <a:r>
              <a:rPr lang="en-US" dirty="0">
                <a:hlinkClick r:id="rId6"/>
              </a:rPr>
              <a:t>https://dot.nebraska.gov/business-center/lpa/boards-liaison/nbcs/downloads/</a:t>
            </a:r>
            <a:endParaRPr lang="en-US" dirty="0"/>
          </a:p>
        </p:txBody>
      </p:sp>
      <p:sp>
        <p:nvSpPr>
          <p:cNvPr id="20" name="Slide Number Placeholder 10">
            <a:extLst>
              <a:ext uri="{FF2B5EF4-FFF2-40B4-BE49-F238E27FC236}">
                <a16:creationId xmlns:a16="http://schemas.microsoft.com/office/drawing/2014/main" id="{CB9DEA4D-79C5-49B6-A42C-392BFEB002BA}"/>
              </a:ext>
            </a:extLst>
          </p:cNvPr>
          <p:cNvSpPr txBox="1">
            <a:spLocks/>
          </p:cNvSpPr>
          <p:nvPr/>
        </p:nvSpPr>
        <p:spPr>
          <a:xfrm>
            <a:off x="8143875" y="6429375"/>
            <a:ext cx="1000125" cy="476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bg1"/>
                </a:solidFill>
                <a:latin typeface="Calibri"/>
              </a:rPr>
              <a:t>Slide </a:t>
            </a:r>
            <a:fld id="{8B38DBA3-52F9-4AF4-A6A4-FA4D7DB2F99C}" type="slidenum">
              <a:rPr lang="en-US" smtClean="0">
                <a:solidFill>
                  <a:schemeClr val="bg1"/>
                </a:solidFill>
                <a:latin typeface="Calibri"/>
              </a:rPr>
              <a:pPr/>
              <a:t>9</a:t>
            </a:fld>
            <a:endParaRPr lang="en-US" dirty="0">
              <a:solidFill>
                <a:schemeClr val="bg1"/>
              </a:solidFill>
              <a:latin typeface="Calibri"/>
            </a:endParaRPr>
          </a:p>
        </p:txBody>
      </p:sp>
      <p:sp>
        <p:nvSpPr>
          <p:cNvPr id="4" name="TextBox 3">
            <a:extLst>
              <a:ext uri="{FF2B5EF4-FFF2-40B4-BE49-F238E27FC236}">
                <a16:creationId xmlns:a16="http://schemas.microsoft.com/office/drawing/2014/main" id="{778B9DB0-44AC-4702-8F4D-A388EF33E41E}"/>
              </a:ext>
            </a:extLst>
          </p:cNvPr>
          <p:cNvSpPr txBox="1"/>
          <p:nvPr/>
        </p:nvSpPr>
        <p:spPr>
          <a:xfrm>
            <a:off x="658120" y="5806922"/>
            <a:ext cx="8466891" cy="369332"/>
          </a:xfrm>
          <a:prstGeom prst="rect">
            <a:avLst/>
          </a:prstGeom>
          <a:noFill/>
        </p:spPr>
        <p:txBody>
          <a:bodyPr wrap="square" rtlCol="0">
            <a:spAutoFit/>
          </a:bodyPr>
          <a:lstStyle/>
          <a:p>
            <a:pPr algn="ctr"/>
            <a:r>
              <a:rPr lang="en-US" dirty="0">
                <a:hlinkClick r:id="rId7"/>
              </a:rPr>
              <a:t>https://dot.nebraska.gov/business-center/lpa/boards-liaison/bex/downloads/</a:t>
            </a:r>
            <a:endParaRPr lang="en-US" dirty="0"/>
          </a:p>
        </p:txBody>
      </p:sp>
    </p:spTree>
    <p:extLst>
      <p:ext uri="{BB962C8B-B14F-4D97-AF65-F5344CB8AC3E}">
        <p14:creationId xmlns:p14="http://schemas.microsoft.com/office/powerpoint/2010/main" val="3743883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75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1290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grpId="0" nodeType="withEffect">
                                  <p:stCondLst>
                                    <p:cond delay="1820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2280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grpId="0" nodeType="withEffect">
                                  <p:stCondLst>
                                    <p:cond delay="4010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4350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NDOT Theme - Standard Size">
  <a:themeElements>
    <a:clrScheme name="New Color Scheme">
      <a:dk1>
        <a:sysClr val="windowText" lastClr="000000"/>
      </a:dk1>
      <a:lt1>
        <a:sysClr val="window" lastClr="FFFFFF"/>
      </a:lt1>
      <a:dk2>
        <a:srgbClr val="00607F"/>
      </a:dk2>
      <a:lt2>
        <a:srgbClr val="EEECE1"/>
      </a:lt2>
      <a:accent1>
        <a:srgbClr val="00607F"/>
      </a:accent1>
      <a:accent2>
        <a:srgbClr val="FFC843"/>
      </a:accent2>
      <a:accent3>
        <a:srgbClr val="BABF33"/>
      </a:accent3>
      <a:accent4>
        <a:srgbClr val="BB1F53"/>
      </a:accent4>
      <a:accent5>
        <a:srgbClr val="B9C8D3"/>
      </a:accent5>
      <a:accent6>
        <a:srgbClr val="F79646"/>
      </a:accent6>
      <a:hlink>
        <a:srgbClr val="00607F"/>
      </a:hlink>
      <a:folHlink>
        <a:srgbClr val="00607F"/>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DOT Theme - Standard Size" id="{E75D585A-F559-478F-A437-1F88C95CF80A}" vid="{CA010D60-D6E2-4A40-8BD4-A2E4BA3FFC47}"/>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NDOT Theme - Standard Size">
  <a:themeElements>
    <a:clrScheme name="New Color Scheme">
      <a:dk1>
        <a:sysClr val="windowText" lastClr="000000"/>
      </a:dk1>
      <a:lt1>
        <a:sysClr val="window" lastClr="FFFFFF"/>
      </a:lt1>
      <a:dk2>
        <a:srgbClr val="00607F"/>
      </a:dk2>
      <a:lt2>
        <a:srgbClr val="EEECE1"/>
      </a:lt2>
      <a:accent1>
        <a:srgbClr val="00607F"/>
      </a:accent1>
      <a:accent2>
        <a:srgbClr val="FFC843"/>
      </a:accent2>
      <a:accent3>
        <a:srgbClr val="BABF33"/>
      </a:accent3>
      <a:accent4>
        <a:srgbClr val="BB1F53"/>
      </a:accent4>
      <a:accent5>
        <a:srgbClr val="B9C8D3"/>
      </a:accent5>
      <a:accent6>
        <a:srgbClr val="F79646"/>
      </a:accent6>
      <a:hlink>
        <a:srgbClr val="00607F"/>
      </a:hlink>
      <a:folHlink>
        <a:srgbClr val="00607F"/>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DOT Theme - Standard Size" id="{E75D585A-F559-478F-A437-1F88C95CF80A}" vid="{CA010D60-D6E2-4A40-8BD4-A2E4BA3FFC47}"/>
    </a:ext>
  </a:extLst>
</a:theme>
</file>

<file path=ppt/theme/theme4.xml><?xml version="1.0" encoding="utf-8"?>
<a:theme xmlns:a="http://schemas.openxmlformats.org/drawingml/2006/main" name="2_NDOT Theme - Standard Size">
  <a:themeElements>
    <a:clrScheme name="New Color Scheme">
      <a:dk1>
        <a:sysClr val="windowText" lastClr="000000"/>
      </a:dk1>
      <a:lt1>
        <a:sysClr val="window" lastClr="FFFFFF"/>
      </a:lt1>
      <a:dk2>
        <a:srgbClr val="00607F"/>
      </a:dk2>
      <a:lt2>
        <a:srgbClr val="EEECE1"/>
      </a:lt2>
      <a:accent1>
        <a:srgbClr val="00607F"/>
      </a:accent1>
      <a:accent2>
        <a:srgbClr val="FFC843"/>
      </a:accent2>
      <a:accent3>
        <a:srgbClr val="BABF33"/>
      </a:accent3>
      <a:accent4>
        <a:srgbClr val="BB1F53"/>
      </a:accent4>
      <a:accent5>
        <a:srgbClr val="B9C8D3"/>
      </a:accent5>
      <a:accent6>
        <a:srgbClr val="F79646"/>
      </a:accent6>
      <a:hlink>
        <a:srgbClr val="00607F"/>
      </a:hlink>
      <a:folHlink>
        <a:srgbClr val="00607F"/>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DOT Theme - Standard Size" id="{E75D585A-F559-478F-A437-1F88C95CF80A}" vid="{CA010D60-D6E2-4A40-8BD4-A2E4BA3FFC47}"/>
    </a:ext>
  </a:extLst>
</a:theme>
</file>

<file path=ppt/theme/theme5.xml><?xml version="1.0" encoding="utf-8"?>
<a:theme xmlns:a="http://schemas.openxmlformats.org/drawingml/2006/main" name="3_NDOT Theme - Standard Size">
  <a:themeElements>
    <a:clrScheme name="New Color Scheme">
      <a:dk1>
        <a:sysClr val="windowText" lastClr="000000"/>
      </a:dk1>
      <a:lt1>
        <a:sysClr val="window" lastClr="FFFFFF"/>
      </a:lt1>
      <a:dk2>
        <a:srgbClr val="00607F"/>
      </a:dk2>
      <a:lt2>
        <a:srgbClr val="EEECE1"/>
      </a:lt2>
      <a:accent1>
        <a:srgbClr val="00607F"/>
      </a:accent1>
      <a:accent2>
        <a:srgbClr val="FFC843"/>
      </a:accent2>
      <a:accent3>
        <a:srgbClr val="BABF33"/>
      </a:accent3>
      <a:accent4>
        <a:srgbClr val="BB1F53"/>
      </a:accent4>
      <a:accent5>
        <a:srgbClr val="B9C8D3"/>
      </a:accent5>
      <a:accent6>
        <a:srgbClr val="F79646"/>
      </a:accent6>
      <a:hlink>
        <a:srgbClr val="00607F"/>
      </a:hlink>
      <a:folHlink>
        <a:srgbClr val="00607F"/>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DOT Theme - Standard Size" id="{E75D585A-F559-478F-A437-1F88C95CF80A}" vid="{CA010D60-D6E2-4A40-8BD4-A2E4BA3FFC47}"/>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3653</TotalTime>
  <Words>9638</Words>
  <Application>Microsoft Office PowerPoint</Application>
  <PresentationFormat>On-screen Show (4:3)</PresentationFormat>
  <Paragraphs>1073</Paragraphs>
  <Slides>48</Slides>
  <Notes>48</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48</vt:i4>
      </vt:variant>
    </vt:vector>
  </HeadingPairs>
  <TitlesOfParts>
    <vt:vector size="60" baseType="lpstr">
      <vt:lpstr>Arial</vt:lpstr>
      <vt:lpstr>Arial Black</vt:lpstr>
      <vt:lpstr>Calibri</vt:lpstr>
      <vt:lpstr>Calibri Light</vt:lpstr>
      <vt:lpstr>Montserrat</vt:lpstr>
      <vt:lpstr>Roboto Light</vt:lpstr>
      <vt:lpstr>Wingdings</vt:lpstr>
      <vt:lpstr>NDOT Theme - Standard Size</vt:lpstr>
      <vt:lpstr>Custom Design</vt:lpstr>
      <vt:lpstr>1_NDOT Theme - Standard Size</vt:lpstr>
      <vt:lpstr>2_NDOT Theme - Standard Size</vt:lpstr>
      <vt:lpstr>3_NDOT Theme - Standard Size</vt:lpstr>
      <vt:lpstr>Managing Nebraska’s  Public Roads and Streets</vt:lpstr>
      <vt:lpstr>PowerPoint Presentation</vt:lpstr>
      <vt:lpstr>Chapter 39</vt:lpstr>
      <vt:lpstr>Chapter 39</vt:lpstr>
      <vt:lpstr>Chapter 39 Article 21 §39-2101 Provides “The Big Picture”</vt:lpstr>
      <vt:lpstr>§39-2101  “The Big Picture”  (continued)</vt:lpstr>
      <vt:lpstr>§39-2101  The Big Picture  (continued)</vt:lpstr>
      <vt:lpstr>§39-2101  The Big Picture  (continued)</vt:lpstr>
      <vt:lpstr>State Oversight &amp; Support  Two Regulatory Boards</vt:lpstr>
      <vt:lpstr>NBCS  RESPONSIBILITIES</vt:lpstr>
      <vt:lpstr>Managing Nebraska’s  Public Roads and Streets</vt:lpstr>
      <vt:lpstr>PowerPoint Presentation</vt:lpstr>
      <vt:lpstr>PowerPoint Presentation</vt:lpstr>
      <vt:lpstr>PowerPoint Presentation</vt:lpstr>
      <vt:lpstr>Example – NDOT’s Program</vt:lpstr>
      <vt:lpstr>PowerPoint Presentation</vt:lpstr>
      <vt:lpstr>Managing Nebraska’s  Public Roads and Streets</vt:lpstr>
      <vt:lpstr>PowerPoint Presentation</vt:lpstr>
      <vt:lpstr>PowerPoint Presentation</vt:lpstr>
      <vt:lpstr>PowerPoint Presentation</vt:lpstr>
      <vt:lpstr>PowerPoint Presentation</vt:lpstr>
      <vt:lpstr>Annual Budget Report to:</vt:lpstr>
      <vt:lpstr>Annual Audit </vt:lpstr>
      <vt:lpstr>Independent Audits  Federal-aid Projects</vt:lpstr>
      <vt:lpstr>Financial Records Retention</vt:lpstr>
      <vt:lpstr>Chapter 39</vt:lpstr>
      <vt:lpstr>County Highway and City Street Superintendent Act §39-2301 to §39-2311</vt:lpstr>
      <vt:lpstr>BEX  RESPONSIBILITIES</vt:lpstr>
      <vt:lpstr>Superintending §39-2301.01</vt:lpstr>
      <vt:lpstr>The Superintendent</vt:lpstr>
      <vt:lpstr>PowerPoint Presentation</vt:lpstr>
      <vt:lpstr>Managing Opportunities and Risks</vt:lpstr>
      <vt:lpstr>Chapter 39</vt:lpstr>
      <vt:lpstr>PowerPoint Presentation</vt:lpstr>
      <vt:lpstr>§39-2502</vt:lpstr>
      <vt:lpstr>PowerPoint Presentation</vt:lpstr>
      <vt:lpstr>PowerPoint Presentation</vt:lpstr>
      <vt:lpstr>§39-2510 (1), §39-2520 (1) </vt:lpstr>
      <vt:lpstr>Distributing the HAF</vt:lpstr>
      <vt:lpstr>§66-4,148</vt:lpstr>
      <vt:lpstr>§39-2507</vt:lpstr>
      <vt:lpstr>§39-2517</vt:lpstr>
      <vt:lpstr>§39-2509 (Counties)</vt:lpstr>
      <vt:lpstr>What Does It Take to be Successful?</vt:lpstr>
      <vt:lpstr>Organization and Duties </vt:lpstr>
      <vt:lpstr>Nebraska’s Public Roads</vt:lpstr>
      <vt:lpstr>Online Resources</vt:lpstr>
      <vt:lpstr>Managing Nebraska’s  Public Roads and Streets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Wilkinson</dc:creator>
  <cp:lastModifiedBy>James Wilkinson</cp:lastModifiedBy>
  <cp:revision>325</cp:revision>
  <dcterms:created xsi:type="dcterms:W3CDTF">2017-01-31T21:14:27Z</dcterms:created>
  <dcterms:modified xsi:type="dcterms:W3CDTF">2019-08-06T03:06:31Z</dcterms:modified>
</cp:coreProperties>
</file>