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7" r:id="rId4"/>
    <p:sldMasterId id="2147483709" r:id="rId5"/>
    <p:sldMasterId id="2147483721" r:id="rId6"/>
  </p:sldMasterIdLst>
  <p:notesMasterIdLst>
    <p:notesMasterId r:id="rId70"/>
  </p:notesMasterIdLst>
  <p:handoutMasterIdLst>
    <p:handoutMasterId r:id="rId71"/>
  </p:handoutMasterIdLst>
  <p:sldIdLst>
    <p:sldId id="257" r:id="rId7"/>
    <p:sldId id="290" r:id="rId8"/>
    <p:sldId id="291" r:id="rId9"/>
    <p:sldId id="261" r:id="rId10"/>
    <p:sldId id="292" r:id="rId11"/>
    <p:sldId id="312" r:id="rId12"/>
    <p:sldId id="293" r:id="rId13"/>
    <p:sldId id="311" r:id="rId14"/>
    <p:sldId id="263" r:id="rId15"/>
    <p:sldId id="308" r:id="rId16"/>
    <p:sldId id="309" r:id="rId17"/>
    <p:sldId id="269" r:id="rId18"/>
    <p:sldId id="271" r:id="rId19"/>
    <p:sldId id="272" r:id="rId20"/>
    <p:sldId id="264" r:id="rId21"/>
    <p:sldId id="265" r:id="rId22"/>
    <p:sldId id="320" r:id="rId23"/>
    <p:sldId id="325" r:id="rId24"/>
    <p:sldId id="326" r:id="rId25"/>
    <p:sldId id="321" r:id="rId26"/>
    <p:sldId id="319" r:id="rId27"/>
    <p:sldId id="322" r:id="rId28"/>
    <p:sldId id="266" r:id="rId29"/>
    <p:sldId id="267" r:id="rId30"/>
    <p:sldId id="276" r:id="rId31"/>
    <p:sldId id="310" r:id="rId32"/>
    <p:sldId id="295" r:id="rId33"/>
    <p:sldId id="296" r:id="rId34"/>
    <p:sldId id="297" r:id="rId35"/>
    <p:sldId id="298" r:id="rId36"/>
    <p:sldId id="299" r:id="rId37"/>
    <p:sldId id="300" r:id="rId38"/>
    <p:sldId id="301" r:id="rId39"/>
    <p:sldId id="302" r:id="rId40"/>
    <p:sldId id="304" r:id="rId41"/>
    <p:sldId id="318" r:id="rId42"/>
    <p:sldId id="314" r:id="rId43"/>
    <p:sldId id="315" r:id="rId44"/>
    <p:sldId id="280" r:id="rId45"/>
    <p:sldId id="323" r:id="rId46"/>
    <p:sldId id="333" r:id="rId47"/>
    <p:sldId id="334" r:id="rId48"/>
    <p:sldId id="332" r:id="rId49"/>
    <p:sldId id="328" r:id="rId50"/>
    <p:sldId id="258" r:id="rId51"/>
    <p:sldId id="324" r:id="rId52"/>
    <p:sldId id="337" r:id="rId53"/>
    <p:sldId id="338" r:id="rId54"/>
    <p:sldId id="335" r:id="rId55"/>
    <p:sldId id="327" r:id="rId56"/>
    <p:sldId id="336" r:id="rId57"/>
    <p:sldId id="478" r:id="rId58"/>
    <p:sldId id="966" r:id="rId59"/>
    <p:sldId id="317" r:id="rId60"/>
    <p:sldId id="339" r:id="rId61"/>
    <p:sldId id="340" r:id="rId62"/>
    <p:sldId id="341" r:id="rId63"/>
    <p:sldId id="474" r:id="rId64"/>
    <p:sldId id="475" r:id="rId65"/>
    <p:sldId id="476" r:id="rId66"/>
    <p:sldId id="477" r:id="rId67"/>
    <p:sldId id="303" r:id="rId68"/>
    <p:sldId id="307" r:id="rId6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Wilkinson" initials="JW" lastIdx="11" clrIdx="0">
    <p:extLst>
      <p:ext uri="{19B8F6BF-5375-455C-9EA6-DF929625EA0E}">
        <p15:presenceInfo xmlns:p15="http://schemas.microsoft.com/office/powerpoint/2012/main" userId="833d9b03ec7fd70f" providerId="Windows Live"/>
      </p:ext>
    </p:extLst>
  </p:cmAuthor>
  <p:cmAuthor id="2" name="Nicole Frankl" initials="NF" lastIdx="7" clrIdx="1">
    <p:extLst>
      <p:ext uri="{19B8F6BF-5375-455C-9EA6-DF929625EA0E}">
        <p15:presenceInfo xmlns:p15="http://schemas.microsoft.com/office/powerpoint/2012/main" userId="S-1-5-21-527237240-492894223-682003330-194701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25" autoAdjust="0"/>
    <p:restoredTop sz="70789" autoAdjust="0"/>
  </p:normalViewPr>
  <p:slideViewPr>
    <p:cSldViewPr snapToGrid="0">
      <p:cViewPr varScale="1">
        <p:scale>
          <a:sx n="65" d="100"/>
          <a:sy n="65" d="100"/>
        </p:scale>
        <p:origin x="1374" y="60"/>
      </p:cViewPr>
      <p:guideLst/>
    </p:cSldViewPr>
  </p:slideViewPr>
  <p:notesTextViewPr>
    <p:cViewPr>
      <p:scale>
        <a:sx n="98" d="100"/>
        <a:sy n="98"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file:///K:\COI%20pie%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title>
      <c:tx>
        <c:rich>
          <a:bodyPr/>
          <a:lstStyle/>
          <a:p>
            <a:pPr>
              <a:defRPr sz="3200"/>
            </a:pPr>
            <a:r>
              <a:rPr lang="en-US" sz="3200"/>
              <a:t>Conflict</a:t>
            </a:r>
            <a:r>
              <a:rPr lang="en-US" sz="3200" baseline="0"/>
              <a:t> of Interest</a:t>
            </a:r>
            <a:endParaRPr lang="en-US" sz="3200"/>
          </a:p>
        </c:rich>
      </c:tx>
      <c:layout>
        <c:manualLayout>
          <c:xMode val="edge"/>
          <c:yMode val="edge"/>
          <c:x val="0.28990000000000032"/>
          <c:y val="6.25E-2"/>
        </c:manualLayout>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dLbls>
            <c:dLbl>
              <c:idx val="0"/>
              <c:layout>
                <c:manualLayout>
                  <c:x val="-0.22349212598425197"/>
                  <c:y val="4.4149897929425523E-2"/>
                </c:manualLayout>
              </c:layout>
              <c:tx>
                <c:rich>
                  <a:bodyPr/>
                  <a:lstStyle/>
                  <a:p>
                    <a:r>
                      <a:rPr lang="en-US" sz="2800"/>
                      <a:t>Public Interest</a:t>
                    </a:r>
                    <a:endParaRPr lang="en-US" sz="160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94EA-438E-89AB-4B67A7EA9C8A}"/>
                </c:ext>
              </c:extLst>
            </c:dLbl>
            <c:dLbl>
              <c:idx val="1"/>
              <c:layout>
                <c:manualLayout>
                  <c:x val="-4.1248031496062898E-3"/>
                  <c:y val="-0.29240748031496161"/>
                </c:manualLayout>
              </c:layout>
              <c:tx>
                <c:rich>
                  <a:bodyPr/>
                  <a:lstStyle/>
                  <a:p>
                    <a:r>
                      <a:rPr lang="en-US" sz="2800"/>
                      <a:t>Overlap: Two Masters</a:t>
                    </a:r>
                    <a:endParaRPr lang="en-US" sz="160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4EA-438E-89AB-4B67A7EA9C8A}"/>
                </c:ext>
              </c:extLst>
            </c:dLbl>
            <c:dLbl>
              <c:idx val="2"/>
              <c:layout>
                <c:manualLayout>
                  <c:x val="0.20786242344706948"/>
                  <c:y val="9.9963546223388738E-3"/>
                </c:manualLayout>
              </c:layout>
              <c:tx>
                <c:rich>
                  <a:bodyPr/>
                  <a:lstStyle/>
                  <a:p>
                    <a:r>
                      <a:rPr lang="en-US" sz="2800"/>
                      <a:t>Financial or Personal Interest</a:t>
                    </a:r>
                    <a:endParaRPr lang="en-US" sz="1600"/>
                  </a:p>
                </c:rich>
              </c:tx>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94EA-438E-89AB-4B67A7EA9C8A}"/>
                </c:ext>
              </c:extLst>
            </c:dLbl>
            <c:spPr>
              <a:noFill/>
              <a:ln>
                <a:noFill/>
              </a:ln>
              <a:effectLst/>
            </c:spPr>
            <c:txPr>
              <a:bodyPr/>
              <a:lstStyle/>
              <a:p>
                <a:pPr>
                  <a:defRPr sz="2800"/>
                </a:pPr>
                <a:endParaRPr lang="en-US"/>
              </a:p>
            </c:txPr>
            <c:showLegendKey val="0"/>
            <c:showVal val="0"/>
            <c:showCatName val="1"/>
            <c:showSerName val="0"/>
            <c:showPercent val="0"/>
            <c:showBubbleSize val="0"/>
            <c:showLeaderLines val="1"/>
            <c:extLst>
              <c:ext xmlns:c15="http://schemas.microsoft.com/office/drawing/2012/chart" uri="{CE6537A1-D6FC-4f65-9D91-7224C49458BB}"/>
            </c:extLst>
          </c:dLbls>
          <c:val>
            <c:numRef>
              <c:f>Sheet1!$D$5:$D$7</c:f>
              <c:numCache>
                <c:formatCode>General</c:formatCode>
                <c:ptCount val="3"/>
                <c:pt idx="0">
                  <c:v>40</c:v>
                </c:pt>
                <c:pt idx="1">
                  <c:v>20</c:v>
                </c:pt>
                <c:pt idx="2">
                  <c:v>40</c:v>
                </c:pt>
              </c:numCache>
            </c:numRef>
          </c:val>
          <c:extLst>
            <c:ext xmlns:c16="http://schemas.microsoft.com/office/drawing/2014/chart" uri="{C3380CC4-5D6E-409C-BE32-E72D297353CC}">
              <c16:uniqueId val="{00000003-94EA-438E-89AB-4B67A7EA9C8A}"/>
            </c:ext>
          </c:extLst>
        </c:ser>
        <c:dLbls>
          <c:showLegendKey val="0"/>
          <c:showVal val="0"/>
          <c:showCatName val="1"/>
          <c:showSerName val="0"/>
          <c:showPercent val="1"/>
          <c:showBubbleSize val="0"/>
          <c:showLeaderLines val="1"/>
        </c:dLbls>
      </c:pie3DChart>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D37CF32-B409-49A3-8146-2C18B14ACC04}" type="datetimeFigureOut">
              <a:rPr lang="en-US" smtClean="0"/>
              <a:t>2/6/2023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C196CC9-0BC2-46E1-8599-ABB500BB3A9D}" type="slidenum">
              <a:rPr lang="en-US" smtClean="0"/>
              <a:t>‹#›</a:t>
            </a:fld>
            <a:endParaRPr lang="en-US"/>
          </a:p>
        </p:txBody>
      </p:sp>
    </p:spTree>
    <p:extLst>
      <p:ext uri="{BB962C8B-B14F-4D97-AF65-F5344CB8AC3E}">
        <p14:creationId xmlns:p14="http://schemas.microsoft.com/office/powerpoint/2010/main" val="1620818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B896B0E-06FC-4249-8177-B563C35F8BE2}" type="datetimeFigureOut">
              <a:rPr lang="en-US" smtClean="0"/>
              <a:t>2/6/2023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5DA68AB-A451-4727-9490-B1371905BB4B}" type="slidenum">
              <a:rPr lang="en-US" smtClean="0"/>
              <a:t>‹#›</a:t>
            </a:fld>
            <a:endParaRPr lang="en-US"/>
          </a:p>
        </p:txBody>
      </p:sp>
    </p:spTree>
    <p:extLst>
      <p:ext uri="{BB962C8B-B14F-4D97-AF65-F5344CB8AC3E}">
        <p14:creationId xmlns:p14="http://schemas.microsoft.com/office/powerpoint/2010/main" val="4169411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en.wikipedia.org/wiki/Individual" TargetMode="External"/><Relationship Id="rId2" Type="http://schemas.openxmlformats.org/officeDocument/2006/relationships/slide" Target="../slides/slide41.xml"/><Relationship Id="rId1" Type="http://schemas.openxmlformats.org/officeDocument/2006/relationships/notesMaster" Target="../notesMasters/notesMaster1.xml"/><Relationship Id="rId5" Type="http://schemas.openxmlformats.org/officeDocument/2006/relationships/hyperlink" Target="http://en.wikipedia.org/wiki/Corrupt" TargetMode="External"/><Relationship Id="rId4" Type="http://schemas.openxmlformats.org/officeDocument/2006/relationships/hyperlink" Target="http://en.wikipedia.org/wiki/Organization"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nebraskalegislature.gov/laws/statutes.php?statute=13-912"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s://nebraskalegislature.gov/laws/statutes.php?statute=39-2113" TargetMode="External"/><Relationship Id="rId4" Type="http://schemas.openxmlformats.org/officeDocument/2006/relationships/hyperlink" Target="https://nebraskalegislature.gov/laws/statutes.php?statute=13-913"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nebraskalegislature.gov/laws/statutes.php?statute=32-602"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ebraskalegislature.gov/laws/statutes.php?statute=13-912"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nebraskalegislature.gov/laws/statutes.php?statute=39-2113" TargetMode="External"/><Relationship Id="rId4" Type="http://schemas.openxmlformats.org/officeDocument/2006/relationships/hyperlink" Target="https://nebraskalegislature.gov/laws/statutes.php?statute=13-913" TargetMode="Externa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9/12/2022 Slide 1 updated with 3-ring-binder Tab number, minor changes to slides 28, 30, 31, 56, 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10/11/2021 updated Slide 2, five slides (22-25) moved up and are now slides 10-14.  Duplicate slide (“Selected Statutes of Highway Law”) deleted – there is only one of those slides now, Slide 25.  Added some clarification to slides 21 and 22 (county classes, municipality classes, and equal representation on the two Boards), Delete Slide 43 (Gollum) – no one gets this reference.  Deleted slides 45-46 (finding money on the street) to save some time.  Updated Slide 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9/9/2021 Hid Slides 44 (Gollum), 47 and 48, need to update slide 57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8/10/2021 Updated – minor.  Slide 31 added “Jurisdictional Responsibility” in 2</a:t>
            </a:r>
            <a:r>
              <a:rPr lang="en-US" i="1" baseline="30000" dirty="0"/>
              <a:t>nd</a:t>
            </a:r>
            <a:r>
              <a:rPr lang="en-US" i="1" dirty="0"/>
              <a:t> bullet to make sure they see that term.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6/21/2021 Updated slides 3 and 28, and added slide 57 (the house analogy)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6/19/2021 Update – added slides 56-64 from the first PowerPoint file from old one-day Exam Review class.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4/23/2021 Update – added another slide to the Conflict-of-Interest part (making 15 slides in that part) regarding the Valparaiso librarian using the library’s Amazon account for personal use.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4/21/2021 Update – added Slide 17 showing classes of counties since it matters when determining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4/18/2021 Update – modified added slide 18 (classes of cities) for under 100 populations.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4/17/2021 Update – added slide 51 (Douglas Co landfill scam).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4/16/2021 Update – added two more slides showing a listing of Township Counties and explaining County Road Unit System, and 13 slides on Conflict of Interest/Ethics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3/31/2021 Updated – added three slides (13-15) how counties and municipalities are organized.  4/21/2021 note: Ultimately this expanded to six slides, 13 thru 18 with changes occurring 4/16/2021 thru 4/21/2021.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1/30/2020 Updated slide 2 (notes field) and slide 7.  Previous version was 8/13/2019.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8/13/2019 Updates made to this presentation some based on LB82 (2019).  Previous version dated 7/29/2018.  Eleven (11) slides updated. Slides 3, 7, 9, 11 thru 14, 16, 18, 27, 28 and 34 were updated.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Handouts – describe to audience</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Note that Nebraska State Statutes are available online, free.  </a:t>
            </a:r>
            <a:endParaRPr lang="en-US" dirty="0"/>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1</a:t>
            </a:fld>
            <a:endParaRPr lang="en-US" dirty="0"/>
          </a:p>
        </p:txBody>
      </p:sp>
    </p:spTree>
    <p:extLst>
      <p:ext uri="{BB962C8B-B14F-4D97-AF65-F5344CB8AC3E}">
        <p14:creationId xmlns:p14="http://schemas.microsoft.com/office/powerpoint/2010/main" val="38248666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8/13/2019 Updated web link.  </a:t>
            </a:r>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15</a:t>
            </a:fld>
            <a:endParaRPr lang="en-US"/>
          </a:p>
        </p:txBody>
      </p:sp>
    </p:spTree>
    <p:extLst>
      <p:ext uri="{BB962C8B-B14F-4D97-AF65-F5344CB8AC3E}">
        <p14:creationId xmlns:p14="http://schemas.microsoft.com/office/powerpoint/2010/main" val="2007918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8/13/2019 Updated web link.  </a:t>
            </a:r>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16</a:t>
            </a:fld>
            <a:endParaRPr lang="en-US"/>
          </a:p>
        </p:txBody>
      </p:sp>
    </p:spTree>
    <p:extLst>
      <p:ext uri="{BB962C8B-B14F-4D97-AF65-F5344CB8AC3E}">
        <p14:creationId xmlns:p14="http://schemas.microsoft.com/office/powerpoint/2010/main" val="1213559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3/31/2021 New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purpose of a township is “to carry into effect with ease and facility certain powers and functions  .    .    .   Which may be more readily and conveniently carried on by subdivision of the territory of the state into smaller areas.”  i.e. </a:t>
            </a:r>
            <a:r>
              <a:rPr lang="en-US" b="1" dirty="0"/>
              <a:t>local control</a:t>
            </a:r>
            <a:r>
              <a:rPr lang="en-US" dirty="0"/>
              <a:t>.  vs. efficiencies of scale via the Commissioner form.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Township employees are NOT considered county employees.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Most townships limit their activities to roads</a:t>
            </a:r>
            <a:r>
              <a:rPr lang="en-US" dirty="0"/>
              <a:t>.  </a:t>
            </a:r>
          </a:p>
          <a:p>
            <a:r>
              <a:rPr lang="en-US" dirty="0"/>
              <a:t>Some townships contract with the county to perform road functions, so they have no employees and are considered inactive.  </a:t>
            </a:r>
          </a:p>
          <a:p>
            <a:r>
              <a:rPr lang="en-US" dirty="0"/>
              <a:t>Counties collect the taxes and distribution money to Townships.  Townships are limited to a levy of 28 cents /$100,000 but Counties are only allowed to allocate up to 15 cents.  (1996 statutes - levy limits).  Townships can override the county’s levy allocation by vote.  </a:t>
            </a:r>
          </a:p>
          <a:p>
            <a:endParaRPr lang="en-US" dirty="0"/>
          </a:p>
          <a:p>
            <a:pPr marL="0" marR="0">
              <a:spcBef>
                <a:spcPts val="0"/>
              </a:spcBef>
              <a:spcAft>
                <a:spcPts val="0"/>
              </a:spcAft>
            </a:pPr>
            <a:r>
              <a:rPr lang="en-US" sz="1800" dirty="0">
                <a:effectLst/>
                <a:latin typeface="Calibri" panose="020F0502020204030204" pitchFamily="34" charset="0"/>
              </a:rPr>
              <a:t>Recently, several counties dissolved their Township form a government: </a:t>
            </a:r>
          </a:p>
          <a:p>
            <a:pPr marL="0" marR="0">
              <a:spcBef>
                <a:spcPts val="0"/>
              </a:spcBef>
              <a:spcAft>
                <a:spcPts val="0"/>
              </a:spcAft>
            </a:pPr>
            <a:r>
              <a:rPr lang="en-US" sz="1800" dirty="0">
                <a:effectLst/>
                <a:latin typeface="Calibri" panose="020F0502020204030204" pitchFamily="34" charset="0"/>
              </a:rPr>
              <a:t>Phelps (2008), Buffalo (2015), Antelope (2017), Hall (2021).  Two more will do so: Adams and Kearney.</a:t>
            </a:r>
          </a:p>
          <a:p>
            <a:pPr marL="0" marR="0">
              <a:spcBef>
                <a:spcPts val="0"/>
              </a:spcBef>
              <a:spcAft>
                <a:spcPts val="0"/>
              </a:spcAft>
            </a:pPr>
            <a:r>
              <a:rPr lang="en-US" sz="1800" dirty="0">
                <a:effectLst/>
                <a:latin typeface="Calibri" panose="020F0502020204030204" pitchFamily="34" charset="0"/>
              </a:rPr>
              <a:t>Recently, three counties tried to dissolve but was voted down: Dixon, Fillmore, Harlan.</a:t>
            </a:r>
          </a:p>
          <a:p>
            <a:endParaRPr lang="en-US" dirty="0"/>
          </a:p>
          <a:p>
            <a:endParaRPr lang="en-US" dirty="0"/>
          </a:p>
          <a:p>
            <a:r>
              <a:rPr lang="en-US" dirty="0"/>
              <a:t>This slide is taken from a NACO document, circa 2020, titled “Township Government”</a:t>
            </a:r>
          </a:p>
          <a:p>
            <a:r>
              <a:rPr lang="en-US" dirty="0"/>
              <a:t>References cited by that document:</a:t>
            </a:r>
          </a:p>
          <a:p>
            <a:r>
              <a:rPr lang="en-US" dirty="0"/>
              <a:t>Nebraska Constitution, Article IX, section 4 and 5</a:t>
            </a:r>
          </a:p>
          <a:p>
            <a:r>
              <a:rPr lang="en-US" dirty="0"/>
              <a:t>Gordon, Harold F., </a:t>
            </a:r>
            <a:r>
              <a:rPr lang="en-US" i="1" dirty="0"/>
              <a:t>Nebraska Township Government: A Handbook for Officials</a:t>
            </a:r>
            <a:r>
              <a:rPr lang="en-US" dirty="0"/>
              <a:t>, Department of Public Administration, University of Nebraska at Omaha, April, 1975</a:t>
            </a:r>
          </a:p>
          <a:p>
            <a:r>
              <a:rPr lang="en-US" dirty="0"/>
              <a:t>§23-224 (includes authority to spend), §32-101 et seq., §32-530, §23-260, §77-3443 and -3444, §23-252, §84-304, §84-1408 et seq., §23-293 thru - 297   </a:t>
            </a:r>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17</a:t>
            </a:fld>
            <a:endParaRPr lang="en-US"/>
          </a:p>
        </p:txBody>
      </p:sp>
    </p:spTree>
    <p:extLst>
      <p:ext uri="{BB962C8B-B14F-4D97-AF65-F5344CB8AC3E}">
        <p14:creationId xmlns:p14="http://schemas.microsoft.com/office/powerpoint/2010/main" val="3900458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4/16/2021 New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18</a:t>
            </a:fld>
            <a:endParaRPr lang="en-US"/>
          </a:p>
        </p:txBody>
      </p:sp>
    </p:spTree>
    <p:extLst>
      <p:ext uri="{BB962C8B-B14F-4D97-AF65-F5344CB8AC3E}">
        <p14:creationId xmlns:p14="http://schemas.microsoft.com/office/powerpoint/2010/main" val="1095703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4/16/2021 New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case, the County maintains all roads except municipal streets and State highways.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Valley is the only county that has a </a:t>
            </a:r>
            <a:r>
              <a:rPr lang="en-US" b="1" dirty="0"/>
              <a:t>county road unit system</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Some townships contract with the county to perform road functions, so they have no employees and are considered inactive.  </a:t>
            </a:r>
          </a:p>
          <a:p>
            <a:endParaRPr lang="en-US" dirty="0"/>
          </a:p>
          <a:p>
            <a:r>
              <a:rPr lang="en-US" dirty="0"/>
              <a:t>39-1514 says that the county can abandon the county road unit system at any GENERAL ELECTION after two years from the date of such adoption, and return to the county and township system, as long as every contract has been satisfied and complied with.  </a:t>
            </a:r>
          </a:p>
          <a:p>
            <a:endParaRPr lang="en-US" dirty="0"/>
          </a:p>
          <a:p>
            <a:endParaRPr lang="en-US" dirty="0"/>
          </a:p>
          <a:p>
            <a:pPr algn="l"/>
            <a:r>
              <a:rPr lang="en-US" b="0" i="0" dirty="0">
                <a:solidFill>
                  <a:srgbClr val="212529"/>
                </a:solidFill>
                <a:effectLst/>
                <a:latin typeface="-apple-system"/>
              </a:rPr>
              <a:t>39-1513.</a:t>
            </a:r>
          </a:p>
          <a:p>
            <a:pPr algn="l"/>
            <a:r>
              <a:rPr lang="en-US" b="0" i="0" dirty="0">
                <a:solidFill>
                  <a:srgbClr val="212529"/>
                </a:solidFill>
                <a:effectLst/>
                <a:latin typeface="-apple-system"/>
              </a:rPr>
              <a:t>County road unit system; optional for township counties; procedure for adoption.</a:t>
            </a:r>
          </a:p>
          <a:p>
            <a:pPr algn="just"/>
            <a:r>
              <a:rPr lang="en-US" b="0" i="0" dirty="0">
                <a:solidFill>
                  <a:srgbClr val="212529"/>
                </a:solidFill>
                <a:effectLst/>
                <a:latin typeface="-apple-system"/>
              </a:rPr>
              <a:t>In the event of the filing with the county clerk of a </a:t>
            </a:r>
            <a:r>
              <a:rPr lang="en-US" b="1" i="0" dirty="0">
                <a:solidFill>
                  <a:srgbClr val="212529"/>
                </a:solidFill>
                <a:effectLst/>
                <a:latin typeface="-apple-system"/>
              </a:rPr>
              <a:t>petition signed by ten percent of the qualified electors in the county</a:t>
            </a:r>
            <a:r>
              <a:rPr lang="en-US" b="0" i="0" dirty="0">
                <a:solidFill>
                  <a:srgbClr val="212529"/>
                </a:solidFill>
                <a:effectLst/>
                <a:latin typeface="-apple-system"/>
              </a:rPr>
              <a:t>, the board of county supervisors shall adopt the provisions of the county road unit system by resolution at the next regular meeting of the board. The resolution shall be published once a week for three consecutive weeks in a legal newspaper published in the county or, if none is published in the county, in a legal newspaper of general circulation in the county. The adoption of the county unit plan </a:t>
            </a:r>
            <a:r>
              <a:rPr lang="en-US" b="1" i="0" dirty="0">
                <a:solidFill>
                  <a:srgbClr val="212529"/>
                </a:solidFill>
                <a:effectLst/>
                <a:latin typeface="-apple-system"/>
              </a:rPr>
              <a:t>shall take effect ninety days after the date of the first publication of the resolution </a:t>
            </a:r>
            <a:r>
              <a:rPr lang="en-US" b="0" i="0" dirty="0">
                <a:solidFill>
                  <a:srgbClr val="212529"/>
                </a:solidFill>
                <a:effectLst/>
                <a:latin typeface="-apple-system"/>
              </a:rPr>
              <a:t>providing for such adoption or any later date designated by the resolution, but not later than one year after the date of the first publication of the resolution </a:t>
            </a:r>
            <a:r>
              <a:rPr lang="en-US" b="1" i="0" dirty="0">
                <a:solidFill>
                  <a:srgbClr val="212529"/>
                </a:solidFill>
                <a:effectLst/>
                <a:latin typeface="-apple-system"/>
              </a:rPr>
              <a:t>unless before the effective date of adoption there is filed with the county clerk a petition signed by ten percent of the qualified electors in the county protesting such adoption</a:t>
            </a:r>
            <a:r>
              <a:rPr lang="en-US" b="0" i="0" dirty="0">
                <a:solidFill>
                  <a:srgbClr val="212529"/>
                </a:solidFill>
                <a:effectLst/>
                <a:latin typeface="-apple-system"/>
              </a:rPr>
              <a:t>. In that event, the board of county supervisors shall submit the question of a county road unit system to the electors of the respective counties.</a:t>
            </a:r>
          </a:p>
          <a:p>
            <a:pPr algn="l"/>
            <a:r>
              <a:rPr lang="en-US" b="0" i="0" dirty="0">
                <a:solidFill>
                  <a:srgbClr val="212529"/>
                </a:solidFill>
                <a:effectLst/>
                <a:latin typeface="-apple-system"/>
              </a:rPr>
              <a:t>Source</a:t>
            </a:r>
          </a:p>
          <a:p>
            <a:pPr algn="l">
              <a:buFont typeface="Arial" panose="020B0604020202020204" pitchFamily="34" charset="0"/>
              <a:buChar char="•"/>
            </a:pPr>
            <a:r>
              <a:rPr lang="en-US" b="0" i="0" dirty="0">
                <a:solidFill>
                  <a:srgbClr val="212529"/>
                </a:solidFill>
                <a:effectLst/>
                <a:latin typeface="-apple-system"/>
              </a:rPr>
              <a:t>Laws 1957, c. 155, art. II, § 13, p. 517;</a:t>
            </a:r>
          </a:p>
          <a:p>
            <a:pPr algn="l">
              <a:buFont typeface="Arial" panose="020B0604020202020204" pitchFamily="34" charset="0"/>
              <a:buChar char="•"/>
            </a:pPr>
            <a:r>
              <a:rPr lang="en-US" b="0" i="0" dirty="0">
                <a:solidFill>
                  <a:srgbClr val="212529"/>
                </a:solidFill>
                <a:effectLst/>
                <a:latin typeface="-apple-system"/>
              </a:rPr>
              <a:t>Laws 1959, c. 167, § 4, p. 610;</a:t>
            </a:r>
          </a:p>
          <a:p>
            <a:pPr algn="l">
              <a:buFont typeface="Arial" panose="020B0604020202020204" pitchFamily="34" charset="0"/>
              <a:buChar char="•"/>
            </a:pPr>
            <a:r>
              <a:rPr lang="en-US" b="0" i="0" dirty="0">
                <a:solidFill>
                  <a:srgbClr val="212529"/>
                </a:solidFill>
                <a:effectLst/>
                <a:latin typeface="-apple-system"/>
              </a:rPr>
              <a:t>Laws 1986, LB 960, § 29.</a:t>
            </a:r>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19</a:t>
            </a:fld>
            <a:endParaRPr lang="en-US"/>
          </a:p>
        </p:txBody>
      </p:sp>
    </p:spTree>
    <p:extLst>
      <p:ext uri="{BB962C8B-B14F-4D97-AF65-F5344CB8AC3E}">
        <p14:creationId xmlns:p14="http://schemas.microsoft.com/office/powerpoint/2010/main" val="8608034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3/31/2021 New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Starting in 2023, there will be 21 of the 93 counties having a Township form of government.   </a:t>
            </a:r>
            <a:r>
              <a:rPr lang="en-US" b="1" dirty="0"/>
              <a:t>Valley</a:t>
            </a:r>
            <a:r>
              <a:rPr lang="en-US" dirty="0"/>
              <a:t> is a Township form of government, but it voted for the County Unit Road System (§39-1501, §39-1503, §39-1513 thru §39-1519, §39-1520.01.   </a:t>
            </a:r>
          </a:p>
          <a:p>
            <a:endParaRPr lang="en-US" dirty="0"/>
          </a:p>
          <a:p>
            <a:r>
              <a:rPr lang="en-US" sz="1800" b="0" i="0" u="none" strike="noStrike" dirty="0">
                <a:solidFill>
                  <a:srgbClr val="000000"/>
                </a:solidFill>
                <a:effectLst/>
                <a:latin typeface="Calibri" panose="020F0502020204030204" pitchFamily="34" charset="0"/>
              </a:rPr>
              <a:t>Number</a:t>
            </a:r>
            <a:r>
              <a:rPr lang="en-US" dirty="0"/>
              <a:t> </a:t>
            </a:r>
            <a:r>
              <a:rPr lang="en-US" sz="1800" b="1" i="0" u="none" strike="noStrike" dirty="0">
                <a:solidFill>
                  <a:srgbClr val="FFFFFF"/>
                </a:solidFill>
                <a:effectLst/>
                <a:latin typeface="Calibri" panose="020F0502020204030204" pitchFamily="34" charset="0"/>
              </a:rPr>
              <a:t>County</a:t>
            </a:r>
            <a:r>
              <a:rPr lang="en-US" dirty="0"/>
              <a:t> </a:t>
            </a:r>
            <a:r>
              <a:rPr lang="en-US" sz="1800" b="1" i="0" u="none" strike="noStrike" dirty="0">
                <a:solidFill>
                  <a:srgbClr val="FFFFFF"/>
                </a:solidFill>
                <a:effectLst/>
                <a:latin typeface="Calibri" panose="020F0502020204030204" pitchFamily="34" charset="0"/>
              </a:rPr>
              <a:t># Townships</a:t>
            </a:r>
            <a:r>
              <a:rPr lang="en-US" dirty="0"/>
              <a:t> </a:t>
            </a:r>
            <a:r>
              <a:rPr lang="en-US" sz="1800" b="1" i="0" u="none" strike="noStrike" dirty="0">
                <a:solidFill>
                  <a:srgbClr val="FFFFFF"/>
                </a:solidFill>
                <a:effectLst/>
                <a:latin typeface="Calibri" panose="020F0502020204030204" pitchFamily="34" charset="0"/>
              </a:rPr>
              <a:t>Population</a:t>
            </a:r>
            <a:r>
              <a:rPr lang="en-US" dirty="0"/>
              <a:t> </a:t>
            </a:r>
            <a:r>
              <a:rPr lang="en-US" sz="1800" b="0" i="0" u="none" strike="noStrike" dirty="0">
                <a:solidFill>
                  <a:srgbClr val="000000"/>
                </a:solidFill>
                <a:effectLst/>
                <a:latin typeface="Calibri" panose="020F0502020204030204" pitchFamily="34" charset="0"/>
              </a:rPr>
              <a:t>1</a:t>
            </a:r>
            <a:r>
              <a:rPr lang="en-US" dirty="0"/>
              <a:t> </a:t>
            </a:r>
            <a:r>
              <a:rPr lang="en-US" sz="1800" b="0" i="0" u="none" strike="noStrike" dirty="0">
                <a:solidFill>
                  <a:srgbClr val="000000"/>
                </a:solidFill>
                <a:effectLst/>
                <a:latin typeface="Calibri" panose="020F0502020204030204" pitchFamily="34" charset="0"/>
              </a:rPr>
              <a:t>Boyd</a:t>
            </a:r>
            <a:r>
              <a:rPr lang="en-US" dirty="0"/>
              <a:t> </a:t>
            </a:r>
            <a:r>
              <a:rPr lang="en-US" sz="1800" b="0" i="0" u="none" strike="noStrike" dirty="0">
                <a:solidFill>
                  <a:srgbClr val="000000"/>
                </a:solidFill>
                <a:effectLst/>
                <a:latin typeface="Calibri" panose="020F0502020204030204" pitchFamily="34" charset="0"/>
              </a:rPr>
              <a:t>9</a:t>
            </a:r>
            <a:r>
              <a:rPr lang="en-US" dirty="0"/>
              <a:t> </a:t>
            </a:r>
            <a:r>
              <a:rPr lang="en-US" sz="1800" b="0" i="0" u="none" strike="noStrike" dirty="0">
                <a:solidFill>
                  <a:srgbClr val="000000"/>
                </a:solidFill>
                <a:effectLst/>
                <a:latin typeface="Calibri" panose="020F0502020204030204" pitchFamily="34" charset="0"/>
              </a:rPr>
              <a:t>2,099</a:t>
            </a:r>
            <a:r>
              <a:rPr lang="en-US" dirty="0"/>
              <a:t> </a:t>
            </a:r>
            <a:r>
              <a:rPr lang="en-US" sz="1800" b="0" i="0" u="none" strike="noStrike" dirty="0">
                <a:solidFill>
                  <a:srgbClr val="000000"/>
                </a:solidFill>
                <a:effectLst/>
                <a:latin typeface="Calibri" panose="020F0502020204030204" pitchFamily="34" charset="0"/>
              </a:rPr>
              <a:t>2</a:t>
            </a:r>
            <a:r>
              <a:rPr lang="en-US" dirty="0"/>
              <a:t> </a:t>
            </a:r>
            <a:r>
              <a:rPr lang="en-US" sz="1800" b="0" i="0" u="none" strike="noStrike" dirty="0">
                <a:solidFill>
                  <a:srgbClr val="000000"/>
                </a:solidFill>
                <a:effectLst/>
                <a:latin typeface="Calibri" panose="020F0502020204030204" pitchFamily="34" charset="0"/>
              </a:rPr>
              <a:t>Burt</a:t>
            </a:r>
            <a:r>
              <a:rPr lang="en-US" dirty="0"/>
              <a:t> </a:t>
            </a:r>
            <a:r>
              <a:rPr lang="en-US" sz="1800" b="0" i="0" u="none" strike="noStrike" dirty="0">
                <a:solidFill>
                  <a:srgbClr val="000000"/>
                </a:solidFill>
                <a:effectLst/>
                <a:latin typeface="Calibri" panose="020F0502020204030204" pitchFamily="34" charset="0"/>
              </a:rPr>
              <a:t>7</a:t>
            </a:r>
            <a:r>
              <a:rPr lang="en-US" dirty="0"/>
              <a:t> </a:t>
            </a:r>
            <a:r>
              <a:rPr lang="en-US" sz="1800" b="0" i="0" u="none" strike="noStrike" dirty="0">
                <a:solidFill>
                  <a:srgbClr val="000000"/>
                </a:solidFill>
                <a:effectLst/>
                <a:latin typeface="Calibri" panose="020F0502020204030204" pitchFamily="34" charset="0"/>
              </a:rPr>
              <a:t>6,858</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Butler</a:t>
            </a:r>
            <a:r>
              <a:rPr lang="en-US" dirty="0"/>
              <a:t> </a:t>
            </a:r>
            <a:r>
              <a:rPr lang="en-US" sz="1800" b="0" i="0" u="none" strike="noStrike" dirty="0">
                <a:solidFill>
                  <a:srgbClr val="000000"/>
                </a:solidFill>
                <a:effectLst/>
                <a:latin typeface="Calibri" panose="020F0502020204030204" pitchFamily="34" charset="0"/>
              </a:rPr>
              <a:t>17</a:t>
            </a:r>
            <a:r>
              <a:rPr lang="en-US" dirty="0"/>
              <a:t> </a:t>
            </a:r>
            <a:r>
              <a:rPr lang="en-US" sz="1800" b="0" i="0" u="none" strike="noStrike" dirty="0">
                <a:solidFill>
                  <a:srgbClr val="000000"/>
                </a:solidFill>
                <a:effectLst/>
                <a:latin typeface="Calibri" panose="020F0502020204030204" pitchFamily="34" charset="0"/>
              </a:rPr>
              <a:t>8,395</a:t>
            </a:r>
            <a:r>
              <a:rPr lang="en-US" dirty="0"/>
              <a:t> </a:t>
            </a:r>
            <a:r>
              <a:rPr lang="en-US" sz="1800" b="0" i="0" u="none" strike="noStrike" dirty="0">
                <a:solidFill>
                  <a:srgbClr val="000000"/>
                </a:solidFill>
                <a:effectLst/>
                <a:latin typeface="Calibri" panose="020F0502020204030204" pitchFamily="34" charset="0"/>
              </a:rPr>
              <a:t>4</a:t>
            </a:r>
            <a:r>
              <a:rPr lang="en-US" dirty="0"/>
              <a:t> </a:t>
            </a:r>
            <a:r>
              <a:rPr lang="en-US" sz="1800" b="0" i="0" u="none" strike="noStrike" dirty="0">
                <a:solidFill>
                  <a:srgbClr val="000000"/>
                </a:solidFill>
                <a:effectLst/>
                <a:latin typeface="Calibri" panose="020F0502020204030204" pitchFamily="34" charset="0"/>
              </a:rPr>
              <a:t>Clay</a:t>
            </a:r>
            <a:r>
              <a:rPr lang="en-US" dirty="0"/>
              <a:t> </a:t>
            </a:r>
            <a:r>
              <a:rPr lang="en-US" sz="1800" b="0" i="0" u="none" strike="noStrike" dirty="0">
                <a:solidFill>
                  <a:srgbClr val="000000"/>
                </a:solidFill>
                <a:effectLst/>
                <a:latin typeface="Calibri" panose="020F0502020204030204" pitchFamily="34" charset="0"/>
              </a:rPr>
              <a:t>16</a:t>
            </a:r>
            <a:r>
              <a:rPr lang="en-US" dirty="0"/>
              <a:t> </a:t>
            </a:r>
            <a:r>
              <a:rPr lang="en-US" sz="1800" b="0" i="0" u="none" strike="noStrike" dirty="0">
                <a:solidFill>
                  <a:srgbClr val="000000"/>
                </a:solidFill>
                <a:effectLst/>
                <a:latin typeface="Calibri" panose="020F0502020204030204" pitchFamily="34" charset="0"/>
              </a:rPr>
              <a:t>6,542</a:t>
            </a:r>
            <a:r>
              <a:rPr lang="en-US" dirty="0"/>
              <a:t> </a:t>
            </a:r>
            <a:r>
              <a:rPr lang="en-US" sz="1800" b="0" i="0" u="none" strike="noStrike" dirty="0">
                <a:solidFill>
                  <a:srgbClr val="000000"/>
                </a:solidFill>
                <a:effectLst/>
                <a:latin typeface="Calibri" panose="020F0502020204030204" pitchFamily="34" charset="0"/>
              </a:rPr>
              <a:t>5</a:t>
            </a:r>
            <a:r>
              <a:rPr lang="en-US" dirty="0"/>
              <a:t> </a:t>
            </a:r>
            <a:r>
              <a:rPr lang="en-US" sz="1800" b="0" i="0" u="none" strike="noStrike" dirty="0">
                <a:solidFill>
                  <a:srgbClr val="000000"/>
                </a:solidFill>
                <a:effectLst/>
                <a:latin typeface="Calibri" panose="020F0502020204030204" pitchFamily="34" charset="0"/>
              </a:rPr>
              <a:t>Cuming</a:t>
            </a:r>
            <a:r>
              <a:rPr lang="en-US" dirty="0"/>
              <a:t> </a:t>
            </a:r>
            <a:r>
              <a:rPr lang="en-US" sz="1800" b="0" i="0" u="none" strike="noStrike" dirty="0">
                <a:solidFill>
                  <a:srgbClr val="000000"/>
                </a:solidFill>
                <a:effectLst/>
                <a:latin typeface="Calibri" panose="020F0502020204030204" pitchFamily="34" charset="0"/>
              </a:rPr>
              <a:t>16</a:t>
            </a:r>
            <a:r>
              <a:rPr lang="en-US" dirty="0"/>
              <a:t> </a:t>
            </a:r>
            <a:r>
              <a:rPr lang="en-US" sz="1800" b="0" i="0" u="none" strike="noStrike" dirty="0">
                <a:solidFill>
                  <a:srgbClr val="000000"/>
                </a:solidFill>
                <a:effectLst/>
                <a:latin typeface="Calibri" panose="020F0502020204030204" pitchFamily="34" charset="0"/>
              </a:rPr>
              <a:t>9,139</a:t>
            </a:r>
            <a:r>
              <a:rPr lang="en-US" dirty="0"/>
              <a:t> </a:t>
            </a:r>
            <a:r>
              <a:rPr lang="en-US" sz="1800" b="0" i="0" u="none" strike="noStrike" dirty="0">
                <a:solidFill>
                  <a:srgbClr val="000000"/>
                </a:solidFill>
                <a:effectLst/>
                <a:latin typeface="Calibri" panose="020F0502020204030204" pitchFamily="34" charset="0"/>
              </a:rPr>
              <a:t>6</a:t>
            </a:r>
            <a:r>
              <a:rPr lang="en-US" dirty="0"/>
              <a:t> </a:t>
            </a:r>
            <a:r>
              <a:rPr lang="en-US" sz="1800" b="0" i="0" u="none" strike="noStrike" dirty="0">
                <a:solidFill>
                  <a:srgbClr val="000000"/>
                </a:solidFill>
                <a:effectLst/>
                <a:latin typeface="Calibri" panose="020F0502020204030204" pitchFamily="34" charset="0"/>
              </a:rPr>
              <a:t>Custer</a:t>
            </a:r>
            <a:r>
              <a:rPr lang="en-US" dirty="0"/>
              <a:t> </a:t>
            </a:r>
            <a:r>
              <a:rPr lang="en-US" sz="1800" b="0" i="0" u="none" strike="noStrike" dirty="0">
                <a:solidFill>
                  <a:srgbClr val="000000"/>
                </a:solidFill>
                <a:effectLst/>
                <a:latin typeface="Calibri" panose="020F0502020204030204" pitchFamily="34" charset="0"/>
              </a:rPr>
              <a:t>31</a:t>
            </a:r>
            <a:r>
              <a:rPr lang="en-US" dirty="0"/>
              <a:t> </a:t>
            </a:r>
            <a:r>
              <a:rPr lang="en-US" sz="1800" b="0" i="0" u="none" strike="noStrike" dirty="0">
                <a:solidFill>
                  <a:srgbClr val="000000"/>
                </a:solidFill>
                <a:effectLst/>
                <a:latin typeface="Calibri" panose="020F0502020204030204" pitchFamily="34" charset="0"/>
              </a:rPr>
              <a:t>10,939</a:t>
            </a:r>
            <a:r>
              <a:rPr lang="en-US" dirty="0"/>
              <a:t> </a:t>
            </a:r>
            <a:r>
              <a:rPr lang="en-US" sz="1800" b="0" i="0" u="none" strike="noStrike" dirty="0">
                <a:solidFill>
                  <a:srgbClr val="000000"/>
                </a:solidFill>
                <a:effectLst/>
                <a:latin typeface="Calibri" panose="020F0502020204030204" pitchFamily="34" charset="0"/>
              </a:rPr>
              <a:t>7</a:t>
            </a:r>
            <a:r>
              <a:rPr lang="en-US" dirty="0"/>
              <a:t> </a:t>
            </a:r>
            <a:r>
              <a:rPr lang="en-US" sz="1800" b="0" i="0" u="none" strike="noStrike" dirty="0">
                <a:solidFill>
                  <a:srgbClr val="000000"/>
                </a:solidFill>
                <a:effectLst/>
                <a:latin typeface="Calibri" panose="020F0502020204030204" pitchFamily="34" charset="0"/>
              </a:rPr>
              <a:t>Dixon</a:t>
            </a:r>
            <a:r>
              <a:rPr lang="en-US" dirty="0"/>
              <a:t> </a:t>
            </a:r>
            <a:r>
              <a:rPr lang="en-US" sz="1800" b="0" i="0" u="none" strike="noStrike" dirty="0">
                <a:solidFill>
                  <a:srgbClr val="000000"/>
                </a:solidFill>
                <a:effectLst/>
                <a:latin typeface="Calibri" panose="020F0502020204030204" pitchFamily="34" charset="0"/>
              </a:rPr>
              <a:t>13</a:t>
            </a:r>
            <a:r>
              <a:rPr lang="en-US" dirty="0"/>
              <a:t> </a:t>
            </a:r>
            <a:r>
              <a:rPr lang="en-US" sz="1800" b="0" i="0" u="none" strike="noStrike" dirty="0">
                <a:solidFill>
                  <a:srgbClr val="000000"/>
                </a:solidFill>
                <a:effectLst/>
                <a:latin typeface="Calibri" panose="020F0502020204030204" pitchFamily="34" charset="0"/>
              </a:rPr>
              <a:t>6,000</a:t>
            </a:r>
            <a:r>
              <a:rPr lang="en-US" dirty="0"/>
              <a:t> </a:t>
            </a:r>
            <a:r>
              <a:rPr lang="en-US" sz="1800" b="0" i="0" u="none" strike="noStrike" dirty="0">
                <a:solidFill>
                  <a:srgbClr val="000000"/>
                </a:solidFill>
                <a:effectLst/>
                <a:latin typeface="Calibri" panose="020F0502020204030204" pitchFamily="34" charset="0"/>
              </a:rPr>
              <a:t>8</a:t>
            </a:r>
            <a:r>
              <a:rPr lang="en-US" dirty="0"/>
              <a:t> </a:t>
            </a:r>
            <a:r>
              <a:rPr lang="en-US" sz="1800" b="0" i="0" u="none" strike="noStrike" dirty="0">
                <a:solidFill>
                  <a:srgbClr val="000000"/>
                </a:solidFill>
                <a:effectLst/>
                <a:latin typeface="Calibri" panose="020F0502020204030204" pitchFamily="34" charset="0"/>
              </a:rPr>
              <a:t>Dodge</a:t>
            </a:r>
            <a:r>
              <a:rPr lang="en-US" dirty="0"/>
              <a:t> </a:t>
            </a:r>
            <a:r>
              <a:rPr lang="en-US" sz="1800" b="0" i="0" u="none" strike="noStrike" dirty="0">
                <a:solidFill>
                  <a:srgbClr val="000000"/>
                </a:solidFill>
                <a:effectLst/>
                <a:latin typeface="Calibri" panose="020F0502020204030204" pitchFamily="34" charset="0"/>
              </a:rPr>
              <a:t>14</a:t>
            </a:r>
            <a:r>
              <a:rPr lang="en-US" dirty="0"/>
              <a:t> </a:t>
            </a:r>
            <a:r>
              <a:rPr lang="en-US" sz="1800" b="0" i="0" u="none" strike="noStrike" dirty="0">
                <a:solidFill>
                  <a:srgbClr val="000000"/>
                </a:solidFill>
                <a:effectLst/>
                <a:latin typeface="Calibri" panose="020F0502020204030204" pitchFamily="34" charset="0"/>
              </a:rPr>
              <a:t>36,691</a:t>
            </a:r>
            <a:r>
              <a:rPr lang="en-US" dirty="0"/>
              <a:t> </a:t>
            </a:r>
            <a:r>
              <a:rPr lang="en-US" sz="1800" b="0" i="0" u="none" strike="noStrike" dirty="0">
                <a:solidFill>
                  <a:srgbClr val="000000"/>
                </a:solidFill>
                <a:effectLst/>
                <a:latin typeface="Calibri" panose="020F0502020204030204" pitchFamily="34" charset="0"/>
              </a:rPr>
              <a:t>9</a:t>
            </a:r>
            <a:r>
              <a:rPr lang="en-US" dirty="0"/>
              <a:t> </a:t>
            </a:r>
            <a:r>
              <a:rPr lang="en-US" sz="1800" b="0" i="0" u="none" strike="noStrike" dirty="0">
                <a:solidFill>
                  <a:srgbClr val="000000"/>
                </a:solidFill>
                <a:effectLst/>
                <a:latin typeface="Calibri" panose="020F0502020204030204" pitchFamily="34" charset="0"/>
              </a:rPr>
              <a:t>Fillmore</a:t>
            </a:r>
            <a:r>
              <a:rPr lang="en-US" dirty="0"/>
              <a:t> </a:t>
            </a:r>
            <a:r>
              <a:rPr lang="en-US" sz="1800" b="0" i="0" u="none" strike="noStrike" dirty="0">
                <a:solidFill>
                  <a:srgbClr val="000000"/>
                </a:solidFill>
                <a:effectLst/>
                <a:latin typeface="Calibri" panose="020F0502020204030204" pitchFamily="34" charset="0"/>
              </a:rPr>
              <a:t>28</a:t>
            </a:r>
            <a:r>
              <a:rPr lang="en-US" dirty="0"/>
              <a:t> </a:t>
            </a:r>
            <a:r>
              <a:rPr lang="en-US" sz="1800" b="0" i="0" u="none" strike="noStrike" dirty="0">
                <a:solidFill>
                  <a:srgbClr val="000000"/>
                </a:solidFill>
                <a:effectLst/>
                <a:latin typeface="Calibri" panose="020F0502020204030204" pitchFamily="34" charset="0"/>
              </a:rPr>
              <a:t>5,890</a:t>
            </a:r>
            <a:r>
              <a:rPr lang="en-US" dirty="0"/>
              <a:t> </a:t>
            </a:r>
            <a:r>
              <a:rPr lang="en-US" sz="1800" b="0" i="0" u="none" strike="noStrike" dirty="0">
                <a:solidFill>
                  <a:srgbClr val="000000"/>
                </a:solidFill>
                <a:effectLst/>
                <a:latin typeface="Calibri" panose="020F0502020204030204" pitchFamily="34" charset="0"/>
              </a:rPr>
              <a:t>10</a:t>
            </a:r>
            <a:r>
              <a:rPr lang="en-US" dirty="0"/>
              <a:t> </a:t>
            </a:r>
            <a:r>
              <a:rPr lang="en-US" sz="1800" b="0" i="0" u="none" strike="noStrike" dirty="0">
                <a:solidFill>
                  <a:srgbClr val="000000"/>
                </a:solidFill>
                <a:effectLst/>
                <a:latin typeface="Calibri" panose="020F0502020204030204" pitchFamily="34" charset="0"/>
              </a:rPr>
              <a:t>Franklin</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3,225</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Gage</a:t>
            </a:r>
            <a:r>
              <a:rPr lang="en-US" dirty="0"/>
              <a:t> </a:t>
            </a:r>
            <a:r>
              <a:rPr lang="en-US" sz="1800" b="0" i="0" u="none" strike="noStrike" dirty="0">
                <a:solidFill>
                  <a:srgbClr val="000000"/>
                </a:solidFill>
                <a:effectLst/>
                <a:latin typeface="Calibri" panose="020F0502020204030204" pitchFamily="34" charset="0"/>
              </a:rPr>
              <a:t>24</a:t>
            </a:r>
            <a:r>
              <a:rPr lang="en-US" dirty="0"/>
              <a:t> </a:t>
            </a:r>
            <a:r>
              <a:rPr lang="en-US" sz="1800" b="0" i="0" u="none" strike="noStrike" dirty="0">
                <a:solidFill>
                  <a:srgbClr val="000000"/>
                </a:solidFill>
                <a:effectLst/>
                <a:latin typeface="Calibri" panose="020F0502020204030204" pitchFamily="34" charset="0"/>
              </a:rPr>
              <a:t>22,311</a:t>
            </a:r>
            <a:r>
              <a:rPr lang="en-US" dirty="0"/>
              <a:t> </a:t>
            </a:r>
            <a:r>
              <a:rPr lang="en-US" sz="1800" b="0" i="0" u="none" strike="noStrike" dirty="0">
                <a:solidFill>
                  <a:srgbClr val="000000"/>
                </a:solidFill>
                <a:effectLst/>
                <a:latin typeface="Calibri" panose="020F0502020204030204" pitchFamily="34" charset="0"/>
              </a:rPr>
              <a:t>12</a:t>
            </a:r>
            <a:r>
              <a:rPr lang="en-US" dirty="0"/>
              <a:t> </a:t>
            </a:r>
            <a:r>
              <a:rPr lang="en-US" sz="1800" b="0" i="0" u="none" strike="noStrike" dirty="0">
                <a:solidFill>
                  <a:srgbClr val="000000"/>
                </a:solidFill>
                <a:effectLst/>
                <a:latin typeface="Calibri" panose="020F0502020204030204" pitchFamily="34" charset="0"/>
              </a:rPr>
              <a:t>Harlan</a:t>
            </a:r>
            <a:r>
              <a:rPr lang="en-US" dirty="0"/>
              <a:t> </a:t>
            </a:r>
            <a:r>
              <a:rPr lang="en-US" sz="1800" b="0" i="0" u="none" strike="noStrike" dirty="0">
                <a:solidFill>
                  <a:srgbClr val="000000"/>
                </a:solidFill>
                <a:effectLst/>
                <a:latin typeface="Calibri" panose="020F0502020204030204" pitchFamily="34" charset="0"/>
              </a:rPr>
              <a:t>16</a:t>
            </a:r>
            <a:r>
              <a:rPr lang="en-US" dirty="0"/>
              <a:t> </a:t>
            </a:r>
            <a:r>
              <a:rPr lang="en-US" sz="1800" b="0" i="0" u="none" strike="noStrike" dirty="0">
                <a:solidFill>
                  <a:srgbClr val="000000"/>
                </a:solidFill>
                <a:effectLst/>
                <a:latin typeface="Calibri" panose="020F0502020204030204" pitchFamily="34" charset="0"/>
              </a:rPr>
              <a:t>3,423</a:t>
            </a:r>
            <a:r>
              <a:rPr lang="en-US" dirty="0"/>
              <a:t> </a:t>
            </a:r>
            <a:r>
              <a:rPr lang="en-US" sz="1800" b="0" i="0" u="none" strike="noStrike" dirty="0">
                <a:solidFill>
                  <a:srgbClr val="000000"/>
                </a:solidFill>
                <a:effectLst/>
                <a:latin typeface="Calibri" panose="020F0502020204030204" pitchFamily="34" charset="0"/>
              </a:rPr>
              <a:t>13</a:t>
            </a:r>
            <a:r>
              <a:rPr lang="en-US" dirty="0"/>
              <a:t> </a:t>
            </a:r>
            <a:r>
              <a:rPr lang="en-US" sz="1800" b="0" i="0" u="none" strike="noStrike" dirty="0">
                <a:solidFill>
                  <a:srgbClr val="000000"/>
                </a:solidFill>
                <a:effectLst/>
                <a:latin typeface="Calibri" panose="020F0502020204030204" pitchFamily="34" charset="0"/>
              </a:rPr>
              <a:t>Holt</a:t>
            </a:r>
            <a:r>
              <a:rPr lang="en-US" dirty="0"/>
              <a:t> </a:t>
            </a:r>
            <a:r>
              <a:rPr lang="en-US" sz="1800" b="0" i="0" u="none" strike="noStrike" dirty="0">
                <a:solidFill>
                  <a:srgbClr val="000000"/>
                </a:solidFill>
                <a:effectLst/>
                <a:latin typeface="Calibri" panose="020F0502020204030204" pitchFamily="34" charset="0"/>
              </a:rPr>
              <a:t>37</a:t>
            </a:r>
            <a:r>
              <a:rPr lang="en-US" dirty="0"/>
              <a:t> </a:t>
            </a:r>
            <a:r>
              <a:rPr lang="en-US" sz="1800" b="0" i="0" u="none" strike="noStrike" dirty="0">
                <a:solidFill>
                  <a:srgbClr val="000000"/>
                </a:solidFill>
                <a:effectLst/>
                <a:latin typeface="Calibri" panose="020F0502020204030204" pitchFamily="34" charset="0"/>
              </a:rPr>
              <a:t>10,435</a:t>
            </a:r>
            <a:r>
              <a:rPr lang="en-US" dirty="0"/>
              <a:t> </a:t>
            </a:r>
            <a:r>
              <a:rPr lang="en-US" sz="1800" b="0" i="0" u="none" strike="noStrike" dirty="0">
                <a:solidFill>
                  <a:srgbClr val="000000"/>
                </a:solidFill>
                <a:effectLst/>
                <a:latin typeface="Calibri" panose="020F0502020204030204" pitchFamily="34" charset="0"/>
              </a:rPr>
              <a:t>14</a:t>
            </a:r>
            <a:r>
              <a:rPr lang="en-US" dirty="0"/>
              <a:t> </a:t>
            </a:r>
            <a:r>
              <a:rPr lang="en-US" sz="1800" b="0" i="0" u="none" strike="noStrike" dirty="0">
                <a:solidFill>
                  <a:srgbClr val="000000"/>
                </a:solidFill>
                <a:effectLst/>
                <a:latin typeface="Calibri" panose="020F0502020204030204" pitchFamily="34" charset="0"/>
              </a:rPr>
              <a:t>Knox</a:t>
            </a:r>
            <a:r>
              <a:rPr lang="en-US" dirty="0"/>
              <a:t> </a:t>
            </a:r>
            <a:r>
              <a:rPr lang="en-US" sz="1800" b="0" i="0" u="none" strike="noStrike" dirty="0">
                <a:solidFill>
                  <a:srgbClr val="000000"/>
                </a:solidFill>
                <a:effectLst/>
                <a:latin typeface="Calibri" panose="020F0502020204030204" pitchFamily="34" charset="0"/>
              </a:rPr>
              <a:t>30</a:t>
            </a:r>
            <a:r>
              <a:rPr lang="en-US" dirty="0"/>
              <a:t> </a:t>
            </a:r>
            <a:r>
              <a:rPr lang="en-US" sz="1800" b="0" i="0" u="none" strike="noStrike" dirty="0">
                <a:solidFill>
                  <a:srgbClr val="000000"/>
                </a:solidFill>
                <a:effectLst/>
                <a:latin typeface="Calibri" panose="020F0502020204030204" pitchFamily="34" charset="0"/>
              </a:rPr>
              <a:t>8,701</a:t>
            </a:r>
            <a:r>
              <a:rPr lang="en-US" dirty="0"/>
              <a:t> </a:t>
            </a:r>
            <a:r>
              <a:rPr lang="en-US" sz="1800" b="0" i="0" u="none" strike="noStrike" dirty="0">
                <a:solidFill>
                  <a:srgbClr val="000000"/>
                </a:solidFill>
                <a:effectLst/>
                <a:latin typeface="Calibri" panose="020F0502020204030204" pitchFamily="34" charset="0"/>
              </a:rPr>
              <a:t>15</a:t>
            </a:r>
            <a:r>
              <a:rPr lang="en-US" dirty="0"/>
              <a:t> </a:t>
            </a:r>
            <a:r>
              <a:rPr lang="en-US" sz="1800" b="0" i="0" u="none" strike="noStrike" dirty="0">
                <a:solidFill>
                  <a:srgbClr val="000000"/>
                </a:solidFill>
                <a:effectLst/>
                <a:latin typeface="Calibri" panose="020F0502020204030204" pitchFamily="34" charset="0"/>
              </a:rPr>
              <a:t>Merrick</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7,845</a:t>
            </a:r>
            <a:r>
              <a:rPr lang="en-US" dirty="0"/>
              <a:t> </a:t>
            </a:r>
            <a:r>
              <a:rPr lang="en-US" sz="1800" b="0" i="0" u="none" strike="noStrike" dirty="0">
                <a:solidFill>
                  <a:srgbClr val="000000"/>
                </a:solidFill>
                <a:effectLst/>
                <a:latin typeface="Calibri" panose="020F0502020204030204" pitchFamily="34" charset="0"/>
              </a:rPr>
              <a:t>16</a:t>
            </a:r>
            <a:r>
              <a:rPr lang="en-US" dirty="0"/>
              <a:t> </a:t>
            </a:r>
            <a:r>
              <a:rPr lang="en-US" sz="1800" b="0" i="0" u="none" strike="noStrike" dirty="0">
                <a:solidFill>
                  <a:srgbClr val="000000"/>
                </a:solidFill>
                <a:effectLst/>
                <a:latin typeface="Calibri" panose="020F0502020204030204" pitchFamily="34" charset="0"/>
              </a:rPr>
              <a:t>Nance</a:t>
            </a:r>
            <a:r>
              <a:rPr lang="en-US" dirty="0"/>
              <a:t> </a:t>
            </a:r>
            <a:r>
              <a:rPr lang="en-US" sz="1800" b="0" i="0" u="none" strike="noStrike" dirty="0">
                <a:solidFill>
                  <a:srgbClr val="000000"/>
                </a:solidFill>
                <a:effectLst/>
                <a:latin typeface="Calibri" panose="020F0502020204030204" pitchFamily="34" charset="0"/>
              </a:rPr>
              <a:t>12</a:t>
            </a:r>
            <a:r>
              <a:rPr lang="en-US" dirty="0"/>
              <a:t> </a:t>
            </a:r>
            <a:r>
              <a:rPr lang="en-US" sz="1800" b="0" i="0" u="none" strike="noStrike" dirty="0">
                <a:solidFill>
                  <a:srgbClr val="000000"/>
                </a:solidFill>
                <a:effectLst/>
                <a:latin typeface="Calibri" panose="020F0502020204030204" pitchFamily="34" charset="0"/>
              </a:rPr>
              <a:t>3,735</a:t>
            </a:r>
            <a:r>
              <a:rPr lang="en-US" dirty="0"/>
              <a:t> </a:t>
            </a:r>
            <a:r>
              <a:rPr lang="en-US" sz="1800" b="0" i="0" u="none" strike="noStrike" dirty="0">
                <a:solidFill>
                  <a:srgbClr val="000000"/>
                </a:solidFill>
                <a:effectLst/>
                <a:latin typeface="Calibri" panose="020F0502020204030204" pitchFamily="34" charset="0"/>
              </a:rPr>
              <a:t>17</a:t>
            </a:r>
            <a:r>
              <a:rPr lang="en-US" dirty="0"/>
              <a:t> </a:t>
            </a:r>
            <a:r>
              <a:rPr lang="en-US" sz="1800" b="0" i="0" u="none" strike="noStrike" dirty="0">
                <a:solidFill>
                  <a:srgbClr val="000000"/>
                </a:solidFill>
                <a:effectLst/>
                <a:latin typeface="Calibri" panose="020F0502020204030204" pitchFamily="34" charset="0"/>
              </a:rPr>
              <a:t>Platte</a:t>
            </a:r>
            <a:r>
              <a:rPr lang="en-US" dirty="0"/>
              <a:t> </a:t>
            </a:r>
            <a:r>
              <a:rPr lang="en-US" sz="1800" b="0" i="0" u="none" strike="noStrike" dirty="0">
                <a:solidFill>
                  <a:srgbClr val="000000"/>
                </a:solidFill>
                <a:effectLst/>
                <a:latin typeface="Calibri" panose="020F0502020204030204" pitchFamily="34" charset="0"/>
              </a:rPr>
              <a:t>18</a:t>
            </a:r>
            <a:r>
              <a:rPr lang="en-US" dirty="0"/>
              <a:t> </a:t>
            </a:r>
            <a:r>
              <a:rPr lang="en-US" sz="1800" b="0" i="0" u="none" strike="noStrike" dirty="0">
                <a:solidFill>
                  <a:srgbClr val="000000"/>
                </a:solidFill>
                <a:effectLst/>
                <a:latin typeface="Calibri" panose="020F0502020204030204" pitchFamily="34" charset="0"/>
              </a:rPr>
              <a:t>32,237</a:t>
            </a:r>
            <a:r>
              <a:rPr lang="en-US" dirty="0"/>
              <a:t> </a:t>
            </a:r>
            <a:r>
              <a:rPr lang="en-US" sz="1800" b="0" i="0" u="none" strike="noStrike" dirty="0">
                <a:solidFill>
                  <a:srgbClr val="000000"/>
                </a:solidFill>
                <a:effectLst/>
                <a:latin typeface="Calibri" panose="020F0502020204030204" pitchFamily="34" charset="0"/>
              </a:rPr>
              <a:t>18</a:t>
            </a:r>
            <a:r>
              <a:rPr lang="en-US" dirty="0"/>
              <a:t> </a:t>
            </a:r>
            <a:r>
              <a:rPr lang="en-US" sz="1800" b="0" i="0" u="none" strike="noStrike" dirty="0">
                <a:solidFill>
                  <a:srgbClr val="000000"/>
                </a:solidFill>
                <a:effectLst/>
                <a:latin typeface="Calibri" panose="020F0502020204030204" pitchFamily="34" charset="0"/>
              </a:rPr>
              <a:t>Saunders</a:t>
            </a:r>
            <a:r>
              <a:rPr lang="en-US" dirty="0"/>
              <a:t> </a:t>
            </a:r>
            <a:r>
              <a:rPr lang="en-US" sz="1800" b="0" i="0" u="none" strike="noStrike" dirty="0">
                <a:solidFill>
                  <a:srgbClr val="000000"/>
                </a:solidFill>
                <a:effectLst/>
                <a:latin typeface="Calibri" panose="020F0502020204030204" pitchFamily="34" charset="0"/>
              </a:rPr>
              <a:t>24</a:t>
            </a:r>
            <a:r>
              <a:rPr lang="en-US" dirty="0"/>
              <a:t> </a:t>
            </a:r>
            <a:r>
              <a:rPr lang="en-US" sz="1800" b="0" i="0" u="none" strike="noStrike" dirty="0">
                <a:solidFill>
                  <a:srgbClr val="000000"/>
                </a:solidFill>
                <a:effectLst/>
                <a:latin typeface="Calibri" panose="020F0502020204030204" pitchFamily="34" charset="0"/>
              </a:rPr>
              <a:t>20,780</a:t>
            </a:r>
            <a:r>
              <a:rPr lang="en-US" dirty="0"/>
              <a:t> </a:t>
            </a:r>
            <a:r>
              <a:rPr lang="en-US" sz="1800" b="0" i="0" u="none" strike="noStrike" dirty="0">
                <a:solidFill>
                  <a:srgbClr val="000000"/>
                </a:solidFill>
                <a:effectLst/>
                <a:latin typeface="Calibri" panose="020F0502020204030204" pitchFamily="34" charset="0"/>
              </a:rPr>
              <a:t>19</a:t>
            </a:r>
            <a:r>
              <a:rPr lang="en-US" dirty="0"/>
              <a:t> </a:t>
            </a:r>
            <a:r>
              <a:rPr lang="en-US" sz="1800" b="0" i="0" u="none" strike="noStrike" dirty="0">
                <a:solidFill>
                  <a:srgbClr val="000000"/>
                </a:solidFill>
                <a:effectLst/>
                <a:latin typeface="Calibri" panose="020F0502020204030204" pitchFamily="34" charset="0"/>
              </a:rPr>
              <a:t>Thurston</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6,940</a:t>
            </a:r>
            <a:r>
              <a:rPr lang="en-US" dirty="0"/>
              <a:t> </a:t>
            </a:r>
            <a:r>
              <a:rPr lang="en-US" sz="1800" b="0" i="0" u="none" strike="noStrike" dirty="0">
                <a:solidFill>
                  <a:srgbClr val="000000"/>
                </a:solidFill>
                <a:effectLst/>
                <a:latin typeface="Calibri" panose="020F0502020204030204" pitchFamily="34" charset="0"/>
              </a:rPr>
              <a:t>20</a:t>
            </a:r>
            <a:r>
              <a:rPr lang="en-US" dirty="0"/>
              <a:t> </a:t>
            </a:r>
            <a:r>
              <a:rPr lang="en-US" sz="1800" b="1" i="0" u="none" strike="noStrike" dirty="0">
                <a:solidFill>
                  <a:srgbClr val="000000"/>
                </a:solidFill>
                <a:effectLst/>
                <a:latin typeface="Calibri" panose="020F0502020204030204" pitchFamily="34" charset="0"/>
              </a:rPr>
              <a:t>Valley</a:t>
            </a:r>
            <a:r>
              <a:rPr lang="en-US" dirty="0"/>
              <a:t> </a:t>
            </a:r>
            <a:r>
              <a:rPr lang="en-US" sz="1800" b="0" i="0" u="none" strike="noStrike" dirty="0">
                <a:solidFill>
                  <a:srgbClr val="000000"/>
                </a:solidFill>
                <a:effectLst/>
                <a:latin typeface="Calibri" panose="020F0502020204030204" pitchFamily="34" charset="0"/>
              </a:rPr>
              <a:t>3</a:t>
            </a:r>
            <a:r>
              <a:rPr lang="en-US" dirty="0"/>
              <a:t> </a:t>
            </a:r>
            <a:r>
              <a:rPr lang="en-US" sz="1800" b="0" i="0" u="none" strike="noStrike" dirty="0">
                <a:solidFill>
                  <a:srgbClr val="000000"/>
                </a:solidFill>
                <a:effectLst/>
                <a:latin typeface="Calibri" panose="020F0502020204030204" pitchFamily="34" charset="0"/>
              </a:rPr>
              <a:t>4,260</a:t>
            </a:r>
            <a:r>
              <a:rPr lang="en-US" dirty="0"/>
              <a:t> </a:t>
            </a:r>
            <a:r>
              <a:rPr lang="en-US" sz="1800" b="0" i="0" u="none" strike="noStrike" dirty="0">
                <a:solidFill>
                  <a:srgbClr val="000000"/>
                </a:solidFill>
                <a:effectLst/>
                <a:latin typeface="Calibri" panose="020F0502020204030204" pitchFamily="34" charset="0"/>
              </a:rPr>
              <a:t>21</a:t>
            </a:r>
            <a:r>
              <a:rPr lang="en-US" dirty="0"/>
              <a:t> </a:t>
            </a:r>
            <a:r>
              <a:rPr lang="en-US" sz="1800" b="0" i="0" u="none" strike="noStrike" dirty="0">
                <a:solidFill>
                  <a:srgbClr val="000000"/>
                </a:solidFill>
                <a:effectLst/>
                <a:latin typeface="Calibri" panose="020F0502020204030204" pitchFamily="34" charset="0"/>
              </a:rPr>
              <a:t>Washington</a:t>
            </a:r>
            <a:r>
              <a:rPr lang="en-US" dirty="0"/>
              <a:t> </a:t>
            </a:r>
            <a:r>
              <a:rPr lang="en-US" sz="1800" b="0" i="0" u="none" strike="noStrike" dirty="0">
                <a:solidFill>
                  <a:srgbClr val="000000"/>
                </a:solidFill>
                <a:effectLst/>
                <a:latin typeface="Calibri" panose="020F0502020204030204" pitchFamily="34" charset="0"/>
              </a:rPr>
              <a:t>11</a:t>
            </a:r>
            <a:r>
              <a:rPr lang="en-US" dirty="0"/>
              <a:t> </a:t>
            </a:r>
            <a:r>
              <a:rPr lang="en-US" sz="1800" b="0" i="0" u="none" strike="noStrike" dirty="0">
                <a:solidFill>
                  <a:srgbClr val="000000"/>
                </a:solidFill>
                <a:effectLst/>
                <a:latin typeface="Calibri" panose="020F0502020204030204" pitchFamily="34" charset="0"/>
              </a:rPr>
              <a:t>20,234</a:t>
            </a:r>
            <a:r>
              <a:rPr lang="en-US" dirty="0"/>
              <a:t> </a:t>
            </a:r>
          </a:p>
          <a:p>
            <a:r>
              <a:rPr lang="en-US" dirty="0"/>
              <a:t>236,679 total populations out of Nebraska’s total populations.</a:t>
            </a:r>
          </a:p>
        </p:txBody>
      </p:sp>
      <p:sp>
        <p:nvSpPr>
          <p:cNvPr id="4" name="Slide Number Placeholder 3"/>
          <p:cNvSpPr>
            <a:spLocks noGrp="1"/>
          </p:cNvSpPr>
          <p:nvPr>
            <p:ph type="sldNum" sz="quarter" idx="5"/>
          </p:nvPr>
        </p:nvSpPr>
        <p:spPr/>
        <p:txBody>
          <a:bodyPr/>
          <a:lstStyle/>
          <a:p>
            <a:fld id="{B5DA68AB-A451-4727-9490-B1371905BB4B}" type="slidenum">
              <a:rPr lang="en-US" smtClean="0"/>
              <a:t>20</a:t>
            </a:fld>
            <a:endParaRPr lang="en-US"/>
          </a:p>
        </p:txBody>
      </p:sp>
    </p:spTree>
    <p:extLst>
      <p:ext uri="{BB962C8B-B14F-4D97-AF65-F5344CB8AC3E}">
        <p14:creationId xmlns:p14="http://schemas.microsoft.com/office/powerpoint/2010/main" val="2402483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10/11/2021 added text box at bottom to relate classes to equal representation on the two Boards, NBCS and BE.  </a:t>
            </a:r>
          </a:p>
          <a:p>
            <a:r>
              <a:rPr lang="en-US" i="1" dirty="0"/>
              <a:t>4/21/2021 New slide – counties of classes.  </a:t>
            </a:r>
          </a:p>
          <a:p>
            <a:endParaRPr lang="en-US" dirty="0"/>
          </a:p>
          <a:p>
            <a:r>
              <a:rPr lang="en-US" dirty="0"/>
              <a:t>23-1114.01 – states that the purpose of creating classes of counties is to </a:t>
            </a:r>
            <a:r>
              <a:rPr lang="en-US" b="1" dirty="0"/>
              <a:t>fix the salaries of certain officers and their deputies</a:t>
            </a:r>
            <a:r>
              <a:rPr lang="en-US" dirty="0"/>
              <a:t>.  </a:t>
            </a:r>
          </a:p>
          <a:p>
            <a:r>
              <a:rPr lang="en-US" dirty="0"/>
              <a:t>23-1114.02 to 23-1114.07 set salaries by county class for </a:t>
            </a:r>
            <a:r>
              <a:rPr lang="en-US" b="1" dirty="0"/>
              <a:t>clerk, treasure, sheriff, attorney and appointive full-time veterans service officer</a:t>
            </a:r>
          </a:p>
          <a:p>
            <a:endParaRPr lang="en-US" dirty="0"/>
          </a:p>
          <a:p>
            <a:r>
              <a:rPr lang="en-US" sz="1800" dirty="0"/>
              <a:t>Four our purposes - Classes are used to determine the composition of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NBCS Board members</a:t>
            </a:r>
            <a:r>
              <a:rPr lang="en-US" dirty="0"/>
              <a:t> – per 39-2106 of the 3 county representatives, one shall be a representative from either a Class 1 or Class 2 county, one from either a Class 3 or Class 4 county, and one from either a Class 5, Class 6 or Class 7 county. </a:t>
            </a:r>
          </a:p>
          <a:p>
            <a:r>
              <a:rPr lang="en-US" b="1" dirty="0"/>
              <a:t>NBEX Board members</a:t>
            </a:r>
            <a:r>
              <a:rPr lang="en-US" dirty="0"/>
              <a:t> – per 39-2304(2)(b) of the 4 county representatives, no more than one member shall be appointed from each class of county as defined in 23-1114.01. </a:t>
            </a:r>
          </a:p>
          <a:p>
            <a:endParaRPr lang="en-US" dirty="0"/>
          </a:p>
          <a:p>
            <a:r>
              <a:rPr lang="en-US" dirty="0"/>
              <a:t>FOR COUNTIES, INCENTIVE PAYMENTS DO NOT GO BY COUNTY CLASS, INSTEAD THEY GO BY THE POPULATION GROUPS IN 39-2503</a:t>
            </a:r>
          </a:p>
          <a:p>
            <a:r>
              <a:rPr lang="en-US" dirty="0"/>
              <a:t>Note that 39-2503 incentive payments to counties are a function of population but does not use the same populations as the 7 classes</a:t>
            </a:r>
          </a:p>
          <a:p>
            <a:r>
              <a:rPr lang="en-US" dirty="0"/>
              <a:t>39-2503 goes by </a:t>
            </a:r>
            <a:r>
              <a:rPr lang="en-US" u="sng" dirty="0"/>
              <a:t>rural</a:t>
            </a:r>
            <a:r>
              <a:rPr lang="en-US" dirty="0"/>
              <a:t> populations and there are six categories: &lt;3,000, 3,001-5,000, 5,001-10,000, 10,001-20,000, 20,001-30,000, &gt;30,000.  </a:t>
            </a:r>
          </a:p>
          <a:p>
            <a:endParaRPr lang="en-US" dirty="0"/>
          </a:p>
          <a:p>
            <a:r>
              <a:rPr lang="en-US" dirty="0"/>
              <a:t>County Class is NOT used to determine Highway Allocation Fund distributions.  </a:t>
            </a:r>
          </a:p>
          <a:p>
            <a:endParaRPr lang="en-US" dirty="0"/>
          </a:p>
          <a:p>
            <a:endParaRPr lang="en-US" dirty="0"/>
          </a:p>
          <a:p>
            <a:r>
              <a:rPr lang="en-US" u="sng" dirty="0"/>
              <a:t>2019 statistics from US Census Bureau   Note that 69% (64 of 93) are in Class 1 and Class 2</a:t>
            </a:r>
          </a:p>
          <a:p>
            <a:r>
              <a:rPr lang="en-US" dirty="0"/>
              <a:t>Class 1 – 27 (Franklin, Brown, Perkins, Hitchcock, Frontier, Pawnee, Greeley, Gosper, Garfield, Boyd  .    .     .     Grant, McPherson, Blaine, Arthur)</a:t>
            </a:r>
          </a:p>
          <a:p>
            <a:r>
              <a:rPr lang="en-US" dirty="0"/>
              <a:t>Class 2 – 37 (Cheyenne, Cuming, Dawes, Cedar, Knox, Keith, Butler, Richardson .  .   .   .    Nance, Webster, Harlan, Sherman)</a:t>
            </a:r>
          </a:p>
          <a:p>
            <a:r>
              <a:rPr lang="en-US" dirty="0"/>
              <a:t>Class 3 -   9 (York, Box Butte, Custer, Red Willow, Colfax, Holt, Wayne,. Hamilton, Phelps)</a:t>
            </a:r>
          </a:p>
          <a:p>
            <a:r>
              <a:rPr lang="en-US" dirty="0"/>
              <a:t>Class 4 –   3 (Seward, Otoe, Saline)</a:t>
            </a:r>
          </a:p>
          <a:p>
            <a:r>
              <a:rPr lang="en-US" dirty="0"/>
              <a:t>Class 5 – 13 (Buffalo, Dodge, Scotts Bluff, Madison, Lincoln, Platte, Adams, Cass, Dawson, Saunders, Gage, Washington, Dakota)</a:t>
            </a:r>
          </a:p>
          <a:p>
            <a:r>
              <a:rPr lang="en-US" dirty="0"/>
              <a:t>Class 6 –   2 (Sarpy and Hall)</a:t>
            </a:r>
          </a:p>
          <a:p>
            <a:r>
              <a:rPr lang="en-US" dirty="0"/>
              <a:t>Class 7 –   2 (Douglas and Lancaster)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DA68AB-A451-4727-9490-B1371905BB4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80546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10/11/2021 added text box at bottom to relate classes to equal representation on the BEX Board.  </a:t>
            </a:r>
          </a:p>
          <a:p>
            <a:r>
              <a:rPr lang="en-US" i="1" dirty="0"/>
              <a:t>4/18/2021 added explanation for under 100 populations</a:t>
            </a:r>
          </a:p>
          <a:p>
            <a:r>
              <a:rPr lang="en-US" i="1" dirty="0"/>
              <a:t>3/31/2021 New slide  </a:t>
            </a:r>
          </a:p>
          <a:p>
            <a:endParaRPr lang="en-US" dirty="0"/>
          </a:p>
          <a:p>
            <a:r>
              <a:rPr lang="en-US" dirty="0"/>
              <a:t>Population counts use the most recent federal decennial census or the most recent revised certified count by the United States Bureau of the Census.  </a:t>
            </a:r>
          </a:p>
          <a:p>
            <a:endParaRPr lang="en-US" dirty="0"/>
          </a:p>
          <a:p>
            <a:r>
              <a:rPr lang="en-US" dirty="0"/>
              <a:t>This comes into play with </a:t>
            </a:r>
            <a:r>
              <a:rPr lang="en-US" b="1" dirty="0"/>
              <a:t>INCENTIVE PAYMENTS </a:t>
            </a:r>
            <a:r>
              <a:rPr lang="en-US" dirty="0"/>
              <a:t>to municipalities.  </a:t>
            </a:r>
          </a:p>
          <a:p>
            <a:endParaRPr lang="en-US" dirty="0"/>
          </a:p>
          <a:p>
            <a:r>
              <a:rPr lang="en-US" sz="1800" dirty="0"/>
              <a:t>Classes are also used to determine the composition of </a:t>
            </a:r>
          </a:p>
          <a:p>
            <a:r>
              <a:rPr lang="en-US" b="1" dirty="0"/>
              <a:t>NBEX Board municipality members</a:t>
            </a:r>
            <a:r>
              <a:rPr lang="en-US" dirty="0"/>
              <a:t> – per 39-2304(2)(b) of the 3 municipality representatives, one shall be a representative of a city of the metropolitan class, primary class OR first class (changed by LB174-2021), one shall be a representative of a city of the second class, and one shall be a representative of a village.  And no more than one shall be appointed from each Congressional District.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NBCS Board municipality members are NOT a function of class</a:t>
            </a:r>
            <a:r>
              <a:rPr lang="en-US" dirty="0"/>
              <a:t> – per 39-2106 one shall be a representative from a municipality of less than 2,500, one from a municipality from 2,500 to 50,000, and one from a municipality over 50,000 inhabitants.  This does NOT follow the classes of cities.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City Class is NOT used to determine Highway Allocation Fund distributions.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22</a:t>
            </a:fld>
            <a:endParaRPr lang="en-US"/>
          </a:p>
        </p:txBody>
      </p:sp>
    </p:spTree>
    <p:extLst>
      <p:ext uri="{BB962C8B-B14F-4D97-AF65-F5344CB8AC3E}">
        <p14:creationId xmlns:p14="http://schemas.microsoft.com/office/powerpoint/2010/main" val="38967479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8/13/2019 Updated web link.  </a:t>
            </a:r>
          </a:p>
        </p:txBody>
      </p:sp>
      <p:sp>
        <p:nvSpPr>
          <p:cNvPr id="4" name="Slide Number Placeholder 3"/>
          <p:cNvSpPr>
            <a:spLocks noGrp="1"/>
          </p:cNvSpPr>
          <p:nvPr>
            <p:ph type="sldNum" sz="quarter" idx="5"/>
          </p:nvPr>
        </p:nvSpPr>
        <p:spPr/>
        <p:txBody>
          <a:bodyPr/>
          <a:lstStyle/>
          <a:p>
            <a:fld id="{B5DA68AB-A451-4727-9490-B1371905BB4B}" type="slidenum">
              <a:rPr lang="en-US" smtClean="0"/>
              <a:t>23</a:t>
            </a:fld>
            <a:endParaRPr lang="en-US"/>
          </a:p>
        </p:txBody>
      </p:sp>
    </p:spTree>
    <p:extLst>
      <p:ext uri="{BB962C8B-B14F-4D97-AF65-F5344CB8AC3E}">
        <p14:creationId xmlns:p14="http://schemas.microsoft.com/office/powerpoint/2010/main" val="35131241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8/13/2019 Updated web link.  </a:t>
            </a:r>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24</a:t>
            </a:fld>
            <a:endParaRPr lang="en-US"/>
          </a:p>
        </p:txBody>
      </p:sp>
    </p:spTree>
    <p:extLst>
      <p:ext uri="{BB962C8B-B14F-4D97-AF65-F5344CB8AC3E}">
        <p14:creationId xmlns:p14="http://schemas.microsoft.com/office/powerpoint/2010/main" val="3441401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1/30/2020 Updated notes field to have a possible answer to the challenge question on the slide.  </a:t>
            </a:r>
          </a:p>
          <a:p>
            <a:endParaRPr lang="en-US" dirty="0"/>
          </a:p>
          <a:p>
            <a:r>
              <a:rPr lang="en-US" dirty="0"/>
              <a:t>Challenge answer (possible):</a:t>
            </a:r>
          </a:p>
          <a:p>
            <a:endParaRPr lang="en-US" dirty="0"/>
          </a:p>
          <a:p>
            <a:r>
              <a:rPr lang="en-US" dirty="0"/>
              <a:t>The legal basis for our road/street program is in Nebraska law. Chapter 39 Section 21 sets up the general framework.  It creates our system of classifying roads and standards.  It also creates the Nebraska Board of Public Roads Classifications and Standards (NBCS).  The main objectives of Nebraska’s public highway, road and street system are in 39-2101.  </a:t>
            </a:r>
          </a:p>
          <a:p>
            <a:endParaRPr lang="en-US" dirty="0"/>
          </a:p>
          <a:p>
            <a:r>
              <a:rPr lang="en-US" dirty="0"/>
              <a:t>Other key parts of the law pertaining to roads and streets are the Superintendent’s Act (Chapter 39, Article 23) and the means for distributing incentive payments and highway allocation fund distributions (Chapter 39, Article 25).  Article 23 defines the duties of a Superintendent and creates a licensing system, that is overseen by a Board of Examiners for County Highway and City Street Superintendents (which is created by this article.  </a:t>
            </a:r>
          </a:p>
          <a:p>
            <a:endParaRPr lang="en-US" dirty="0"/>
          </a:p>
          <a:p>
            <a:r>
              <a:rPr lang="en-US" dirty="0"/>
              <a:t>Chapter 60 addresses motor vehicles and has statutes that we need to be aware of such as speed limits (60-6,190) and legal weight limits (60-6,294).  </a:t>
            </a:r>
          </a:p>
          <a:p>
            <a:endParaRPr lang="en-US" dirty="0"/>
          </a:p>
          <a:p>
            <a:r>
              <a:rPr lang="en-US" dirty="0"/>
              <a:t>There are many other laws in those two chapters, and other chapters that affect our road/street system and how we do business!  </a:t>
            </a:r>
          </a:p>
        </p:txBody>
      </p:sp>
      <p:sp>
        <p:nvSpPr>
          <p:cNvPr id="4" name="Slide Number Placeholder 3"/>
          <p:cNvSpPr>
            <a:spLocks noGrp="1"/>
          </p:cNvSpPr>
          <p:nvPr>
            <p:ph type="sldNum" sz="quarter" idx="10"/>
          </p:nvPr>
        </p:nvSpPr>
        <p:spPr/>
        <p:txBody>
          <a:bodyPr/>
          <a:lstStyle/>
          <a:p>
            <a:fld id="{B5DA68AB-A451-4727-9490-B1371905BB4B}" type="slidenum">
              <a:rPr lang="en-US" smtClean="0"/>
              <a:t>2</a:t>
            </a:fld>
            <a:endParaRPr lang="en-US"/>
          </a:p>
        </p:txBody>
      </p:sp>
    </p:spTree>
    <p:extLst>
      <p:ext uri="{BB962C8B-B14F-4D97-AF65-F5344CB8AC3E}">
        <p14:creationId xmlns:p14="http://schemas.microsoft.com/office/powerpoint/2010/main" val="3643511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5DA68AB-A451-4727-9490-B1371905BB4B}" type="slidenum">
              <a:rPr lang="en-US" smtClean="0"/>
              <a:t>26</a:t>
            </a:fld>
            <a:endParaRPr lang="en-US"/>
          </a:p>
        </p:txBody>
      </p:sp>
    </p:spTree>
    <p:extLst>
      <p:ext uri="{BB962C8B-B14F-4D97-AF65-F5344CB8AC3E}">
        <p14:creationId xmlns:p14="http://schemas.microsoft.com/office/powerpoint/2010/main" val="3199138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6/21/2021 Simplified – cut the number of words down.</a:t>
            </a:r>
          </a:p>
        </p:txBody>
      </p:sp>
      <p:sp>
        <p:nvSpPr>
          <p:cNvPr id="4" name="Slide Number Placeholder 3"/>
          <p:cNvSpPr>
            <a:spLocks noGrp="1"/>
          </p:cNvSpPr>
          <p:nvPr>
            <p:ph type="sldNum" sz="quarter" idx="5"/>
          </p:nvPr>
        </p:nvSpPr>
        <p:spPr/>
        <p:txBody>
          <a:bodyPr/>
          <a:lstStyle/>
          <a:p>
            <a:fld id="{B5DA68AB-A451-4727-9490-B1371905BB4B}" type="slidenum">
              <a:rPr lang="en-US" smtClean="0"/>
              <a:t>27</a:t>
            </a:fld>
            <a:endParaRPr lang="en-US"/>
          </a:p>
        </p:txBody>
      </p:sp>
    </p:spTree>
    <p:extLst>
      <p:ext uri="{BB962C8B-B14F-4D97-AF65-F5344CB8AC3E}">
        <p14:creationId xmlns:p14="http://schemas.microsoft.com/office/powerpoint/2010/main" val="34576504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9/12/2022 – in third bullet, added an “s” to spell “provides”, removes the word “law” and inserts the word “legal”</a:t>
            </a:r>
          </a:p>
          <a:p>
            <a:endParaRPr lang="en-US" dirty="0"/>
          </a:p>
          <a:p>
            <a:r>
              <a:rPr lang="en-US" dirty="0"/>
              <a:t>Cooperation on projects, their timing and funding</a:t>
            </a:r>
          </a:p>
        </p:txBody>
      </p:sp>
      <p:sp>
        <p:nvSpPr>
          <p:cNvPr id="4" name="Slide Number Placeholder 3"/>
          <p:cNvSpPr>
            <a:spLocks noGrp="1"/>
          </p:cNvSpPr>
          <p:nvPr>
            <p:ph type="sldNum" sz="quarter" idx="10"/>
          </p:nvPr>
        </p:nvSpPr>
        <p:spPr/>
        <p:txBody>
          <a:bodyPr/>
          <a:lstStyle/>
          <a:p>
            <a:fld id="{B5DA68AB-A451-4727-9490-B1371905BB4B}" type="slidenum">
              <a:rPr lang="en-US" smtClean="0"/>
              <a:t>28</a:t>
            </a:fld>
            <a:endParaRPr lang="en-US"/>
          </a:p>
        </p:txBody>
      </p:sp>
    </p:spTree>
    <p:extLst>
      <p:ext uri="{BB962C8B-B14F-4D97-AF65-F5344CB8AC3E}">
        <p14:creationId xmlns:p14="http://schemas.microsoft.com/office/powerpoint/2010/main" val="34990347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29</a:t>
            </a:fld>
            <a:endParaRPr lang="en-US"/>
          </a:p>
        </p:txBody>
      </p:sp>
    </p:spTree>
    <p:extLst>
      <p:ext uri="{BB962C8B-B14F-4D97-AF65-F5344CB8AC3E}">
        <p14:creationId xmlns:p14="http://schemas.microsoft.com/office/powerpoint/2010/main" val="3865297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9/12/2022 in the second bullet eliminate “Responsibility for” and change “be” to “is”</a:t>
            </a:r>
          </a:p>
          <a:p>
            <a:r>
              <a:rPr lang="en-US" i="1" dirty="0"/>
              <a:t>8/10/2021 added JURISDICTIONAL RESPONSIBILITY term to 2</a:t>
            </a:r>
            <a:r>
              <a:rPr lang="en-US" i="1" baseline="30000" dirty="0"/>
              <a:t>nd</a:t>
            </a:r>
            <a:r>
              <a:rPr lang="en-US" i="1" dirty="0"/>
              <a:t> bullet</a:t>
            </a:r>
          </a:p>
        </p:txBody>
      </p:sp>
      <p:sp>
        <p:nvSpPr>
          <p:cNvPr id="4" name="Slide Number Placeholder 3"/>
          <p:cNvSpPr>
            <a:spLocks noGrp="1"/>
          </p:cNvSpPr>
          <p:nvPr>
            <p:ph type="sldNum" sz="quarter" idx="5"/>
          </p:nvPr>
        </p:nvSpPr>
        <p:spPr/>
        <p:txBody>
          <a:bodyPr/>
          <a:lstStyle/>
          <a:p>
            <a:fld id="{B5DA68AB-A451-4727-9490-B1371905BB4B}" type="slidenum">
              <a:rPr lang="en-US" smtClean="0"/>
              <a:t>30</a:t>
            </a:fld>
            <a:endParaRPr lang="en-US"/>
          </a:p>
        </p:txBody>
      </p:sp>
    </p:spTree>
    <p:extLst>
      <p:ext uri="{BB962C8B-B14F-4D97-AF65-F5344CB8AC3E}">
        <p14:creationId xmlns:p14="http://schemas.microsoft.com/office/powerpoint/2010/main" val="2007492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9/12/2022 in second bullet made “equal voice” bold font to emphasize</a:t>
            </a:r>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31</a:t>
            </a:fld>
            <a:endParaRPr lang="en-US"/>
          </a:p>
        </p:txBody>
      </p:sp>
    </p:spTree>
    <p:extLst>
      <p:ext uri="{BB962C8B-B14F-4D97-AF65-F5344CB8AC3E}">
        <p14:creationId xmlns:p14="http://schemas.microsoft.com/office/powerpoint/2010/main" val="9765486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8/13/2019 Updated.  Deleted reference to one-year plan revisions (last bullet “Flexibility”).  </a:t>
            </a:r>
          </a:p>
          <a:p>
            <a:endParaRPr lang="en-US" dirty="0"/>
          </a:p>
          <a:p>
            <a:r>
              <a:rPr lang="en-US" dirty="0"/>
              <a:t>Prioritizing Needs (2</a:t>
            </a:r>
            <a:r>
              <a:rPr lang="en-US" baseline="30000" dirty="0"/>
              <a:t>nd</a:t>
            </a:r>
            <a:r>
              <a:rPr lang="en-US" dirty="0"/>
              <a:t> bullet) additional reference §39-1503(2).  The bullet applies to the entire program.  </a:t>
            </a:r>
          </a:p>
        </p:txBody>
      </p:sp>
      <p:sp>
        <p:nvSpPr>
          <p:cNvPr id="4" name="Slide Number Placeholder 3"/>
          <p:cNvSpPr>
            <a:spLocks noGrp="1"/>
          </p:cNvSpPr>
          <p:nvPr>
            <p:ph type="sldNum" sz="quarter" idx="10"/>
          </p:nvPr>
        </p:nvSpPr>
        <p:spPr/>
        <p:txBody>
          <a:bodyPr/>
          <a:lstStyle/>
          <a:p>
            <a:fld id="{B5DA68AB-A451-4727-9490-B1371905BB4B}" type="slidenum">
              <a:rPr lang="en-US" smtClean="0"/>
              <a:t>32</a:t>
            </a:fld>
            <a:endParaRPr lang="en-US"/>
          </a:p>
        </p:txBody>
      </p:sp>
    </p:spTree>
    <p:extLst>
      <p:ext uri="{BB962C8B-B14F-4D97-AF65-F5344CB8AC3E}">
        <p14:creationId xmlns:p14="http://schemas.microsoft.com/office/powerpoint/2010/main" val="5225013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8/13/2019 Updated.  Deleted reference to Reporting.</a:t>
            </a:r>
            <a:endParaRPr lang="en-US" dirty="0"/>
          </a:p>
          <a:p>
            <a:endParaRPr lang="en-US" dirty="0"/>
          </a:p>
          <a:p>
            <a:r>
              <a:rPr lang="en-US" dirty="0"/>
              <a:t>Transparency!  </a:t>
            </a:r>
            <a:r>
              <a:rPr lang="en-US" i="1" dirty="0"/>
              <a:t>LB82 (2019 did not change that!  </a:t>
            </a:r>
          </a:p>
        </p:txBody>
      </p:sp>
      <p:sp>
        <p:nvSpPr>
          <p:cNvPr id="4" name="Slide Number Placeholder 3"/>
          <p:cNvSpPr>
            <a:spLocks noGrp="1"/>
          </p:cNvSpPr>
          <p:nvPr>
            <p:ph type="sldNum" sz="quarter" idx="10"/>
          </p:nvPr>
        </p:nvSpPr>
        <p:spPr/>
        <p:txBody>
          <a:bodyPr/>
          <a:lstStyle/>
          <a:p>
            <a:fld id="{B5DA68AB-A451-4727-9490-B1371905BB4B}" type="slidenum">
              <a:rPr lang="en-US" smtClean="0"/>
              <a:t>33</a:t>
            </a:fld>
            <a:endParaRPr lang="en-US"/>
          </a:p>
        </p:txBody>
      </p:sp>
    </p:spTree>
    <p:extLst>
      <p:ext uri="{BB962C8B-B14F-4D97-AF65-F5344CB8AC3E}">
        <p14:creationId xmlns:p14="http://schemas.microsoft.com/office/powerpoint/2010/main" val="30480239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1969 Legislation established two regulatory boards:</a:t>
            </a:r>
          </a:p>
          <a:p>
            <a:endParaRPr lang="en-US" dirty="0"/>
          </a:p>
          <a:p>
            <a:pPr marL="171450" indent="-171450">
              <a:buFont typeface="Arial" panose="020B0604020202020204" pitchFamily="34" charset="0"/>
              <a:buChar char="•"/>
            </a:pPr>
            <a:r>
              <a:rPr lang="en-US" dirty="0"/>
              <a:t>The Nebraska Board of Public Roads, Classifications and Standards, referred to as the NBCS.</a:t>
            </a:r>
          </a:p>
          <a:p>
            <a:pPr marL="171450" indent="-171450">
              <a:buFont typeface="Arial" panose="020B0604020202020204" pitchFamily="34" charset="0"/>
              <a:buChar char="•"/>
            </a:pPr>
            <a:r>
              <a:rPr lang="en-US" dirty="0"/>
              <a:t>The Nebraska Board of Examiners for County Highway and City Street Superintendents, referred to as the BEX.  </a:t>
            </a:r>
          </a:p>
          <a:p>
            <a:endParaRPr lang="en-US" dirty="0"/>
          </a:p>
          <a:p>
            <a:r>
              <a:rPr lang="en-US" strike="noStrike" dirty="0"/>
              <a:t>The first video in the series provides basic information on these boards.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82753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State regulations related to highways, roads and streets were developed as a result of the 1969 legislation.  </a:t>
            </a:r>
          </a:p>
          <a:p>
            <a:endParaRPr lang="en-US" dirty="0"/>
          </a:p>
          <a:p>
            <a:r>
              <a:rPr lang="en-US" dirty="0"/>
              <a:t>A regulation is a rule made by an authority and has the force of law.  Essentially, a regulation is an extension of state statutes, only with more details as to how to carry out the law.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two regulations are discussed in this video and throughout the video series.  Most of the attention is on Title 428 Nebraska Administrative Code (aka 428 NAC).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8943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10/11/2021 added “Roads/Streets” to bullet two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6/21/2021 added “and participation” in third bullet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8/13/2019 Updated, deleted reference to Reporting to the NBCS, BEX and NDOT (second bullet in 7/29/2018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1"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3</a:t>
            </a:fld>
            <a:endParaRPr lang="en-US"/>
          </a:p>
        </p:txBody>
      </p:sp>
    </p:spTree>
    <p:extLst>
      <p:ext uri="{BB962C8B-B14F-4D97-AF65-F5344CB8AC3E}">
        <p14:creationId xmlns:p14="http://schemas.microsoft.com/office/powerpoint/2010/main" val="3898395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7/29/2019 Updated slide – to remove reporting requirement to NBCS.  By LB82 (2019).</a:t>
            </a:r>
          </a:p>
          <a:p>
            <a:endParaRPr lang="en-US" dirty="0"/>
          </a:p>
          <a:p>
            <a:endParaRPr lang="en-US" dirty="0"/>
          </a:p>
          <a:p>
            <a:endParaRPr lang="en-US" dirty="0"/>
          </a:p>
          <a:p>
            <a:pPr marL="228600" indent="-228600">
              <a:buFont typeface="+mj-lt"/>
              <a:buAutoNum type="arabicPeriod"/>
            </a:pPr>
            <a:r>
              <a:rPr lang="en-US" dirty="0"/>
              <a:t>A </a:t>
            </a:r>
            <a:r>
              <a:rPr lang="en-US" b="1" dirty="0"/>
              <a:t>functional classification system</a:t>
            </a:r>
            <a:r>
              <a:rPr lang="en-US" dirty="0"/>
              <a:t>  is a  system of classifying our highways, roads and streets according to the function each one serves, such as local access, collector, arterial, expressway and interstate.  This is fundamental to the development of an </a:t>
            </a:r>
            <a:r>
              <a:rPr lang="en-US" b="1" dirty="0"/>
              <a:t>integrated system of roads</a:t>
            </a:r>
            <a:r>
              <a:rPr lang="en-US" dirty="0"/>
              <a:t>.  428 NAC 1 covers functional classification.  </a:t>
            </a:r>
          </a:p>
          <a:p>
            <a:pPr marL="228600" indent="-228600">
              <a:buFont typeface="+mj-lt"/>
              <a:buAutoNum type="arabicPeriod"/>
            </a:pPr>
            <a:r>
              <a:rPr lang="en-US" dirty="0"/>
              <a:t>A functional classification system permits the establishment of </a:t>
            </a:r>
            <a:r>
              <a:rPr lang="en-US" b="1" dirty="0"/>
              <a:t>uniform standards of design, construction, and maintenance</a:t>
            </a:r>
            <a:r>
              <a:rPr lang="en-US" dirty="0"/>
              <a:t> for each classification of road.  Such standards promote the general safety of the traveling public, enhance the free flow of traffic, and also provide improved utilization of highway financing.  428 NAC 2 covers standards.  </a:t>
            </a:r>
          </a:p>
          <a:p>
            <a:pPr marL="228600" indent="-228600">
              <a:buFont typeface="+mj-lt"/>
              <a:buAutoNum type="arabicPeriod"/>
            </a:pPr>
            <a:r>
              <a:rPr lang="en-US" dirty="0"/>
              <a:t>Maintaining and improving the system is important, and statutes emphasize transparency by requiring annual disclosure of upcoming projects.  These are called </a:t>
            </a:r>
            <a:r>
              <a:rPr lang="en-US" b="1" dirty="0"/>
              <a:t>One- and Six-Year Plans</a:t>
            </a:r>
            <a:r>
              <a:rPr lang="en-US" dirty="0"/>
              <a:t>; as the name indicates, these cover the next six years of planned works and projects.  They are disclosed to the public, via a public hearing, and reported to the NBCS.     Works and Projects must meet Board standards.                                      428 NAC 3 covers One- and Six-Year Plans and reporting.  </a:t>
            </a:r>
          </a:p>
          <a:p>
            <a:pPr marL="228600" indent="-228600">
              <a:buFont typeface="+mj-lt"/>
              <a:buAutoNum type="arabicPeriod"/>
            </a:pPr>
            <a:r>
              <a:rPr lang="en-US" dirty="0"/>
              <a:t>How public funds are spent is also very important.  Again, statutes emphasize transparency by requiring annual disclosure of expenditures and revenues along with certification that state statutes were followed.  They are disclosed to the NBCS and are available to the public.                 428 NAC 4 covers the </a:t>
            </a:r>
            <a:r>
              <a:rPr lang="en-US" b="1" dirty="0"/>
              <a:t>Standardized System of Annual Reporting</a:t>
            </a:r>
            <a:r>
              <a:rPr lang="en-US" dirty="0"/>
              <a:t>.                    Aka SSAR.                In this report to the NBCS, the local public agency certifies that all of its works and projects met NBCS standards.  </a:t>
            </a:r>
          </a:p>
          <a:p>
            <a:pPr marL="228600" indent="-228600">
              <a:buFont typeface="+mj-lt"/>
              <a:buAutoNum type="arabicPeriod"/>
            </a:pPr>
            <a:endParaRPr lang="en-US" dirty="0"/>
          </a:p>
          <a:p>
            <a:pPr marL="0" indent="0">
              <a:buFont typeface="+mj-lt"/>
              <a:buNone/>
            </a:pPr>
            <a:endParaRPr lang="en-US" dirty="0"/>
          </a:p>
          <a:p>
            <a:pPr marL="0" indent="0">
              <a:buFont typeface="+mj-lt"/>
              <a:buNone/>
            </a:pPr>
            <a:r>
              <a:rPr lang="en-US" u="sng" dirty="0"/>
              <a:t>NOT FOR AUDIO</a:t>
            </a:r>
          </a:p>
          <a:p>
            <a:pPr marL="0" indent="0">
              <a:buFont typeface="+mj-lt"/>
              <a:buNone/>
            </a:pPr>
            <a:endParaRPr lang="en-US" dirty="0"/>
          </a:p>
          <a:p>
            <a:r>
              <a:rPr lang="en-US" sz="1200" kern="1200" dirty="0">
                <a:solidFill>
                  <a:schemeClr val="tx1"/>
                </a:solidFill>
                <a:latin typeface="+mn-lt"/>
                <a:ea typeface="+mn-ea"/>
                <a:cs typeface="+mn-cs"/>
              </a:rPr>
              <a:t>Nebraska's public roads system is one of the largest in the nation; yet its population is relatively</a:t>
            </a:r>
          </a:p>
          <a:p>
            <a:r>
              <a:rPr lang="en-US" sz="1200" kern="1200" dirty="0">
                <a:solidFill>
                  <a:schemeClr val="tx1"/>
                </a:solidFill>
                <a:latin typeface="+mn-lt"/>
                <a:ea typeface="+mn-ea"/>
                <a:cs typeface="+mn-cs"/>
              </a:rPr>
              <a:t>small and ranges from high concentrations of people in urban centers to vast rural areas in which</a:t>
            </a:r>
          </a:p>
          <a:p>
            <a:r>
              <a:rPr lang="en-US" sz="1200" kern="1200" dirty="0">
                <a:solidFill>
                  <a:schemeClr val="tx1"/>
                </a:solidFill>
                <a:latin typeface="+mn-lt"/>
                <a:ea typeface="+mn-ea"/>
                <a:cs typeface="+mn-cs"/>
              </a:rPr>
              <a:t>the population is sparsely located. The citizens in these diverse areas have the same need,</a:t>
            </a:r>
          </a:p>
          <a:p>
            <a:r>
              <a:rPr lang="en-US" sz="1200" kern="1200" dirty="0">
                <a:solidFill>
                  <a:schemeClr val="tx1"/>
                </a:solidFill>
                <a:latin typeface="+mn-lt"/>
                <a:ea typeface="+mn-ea"/>
                <a:cs typeface="+mn-cs"/>
              </a:rPr>
              <a:t>however, for a transportation system which will meet their respective needs. It is not economically feasible to develop all public roads throughout the state to the same high standards, and thus it</a:t>
            </a:r>
          </a:p>
          <a:p>
            <a:r>
              <a:rPr lang="en-US" sz="1200" kern="1200" dirty="0">
                <a:solidFill>
                  <a:schemeClr val="tx1"/>
                </a:solidFill>
                <a:latin typeface="+mn-lt"/>
                <a:ea typeface="+mn-ea"/>
                <a:cs typeface="+mn-cs"/>
              </a:rPr>
              <a:t>became incumbent upon the Legislature to devise a program under which the roads most</a:t>
            </a:r>
          </a:p>
          <a:p>
            <a:r>
              <a:rPr lang="en-US" sz="1200" kern="1200" dirty="0">
                <a:solidFill>
                  <a:schemeClr val="tx1"/>
                </a:solidFill>
                <a:latin typeface="+mn-lt"/>
                <a:ea typeface="+mn-ea"/>
                <a:cs typeface="+mn-cs"/>
              </a:rPr>
              <a:t>important to these diverse areas are developed to modern standards. Adoption of a functional</a:t>
            </a:r>
          </a:p>
          <a:p>
            <a:r>
              <a:rPr lang="en-US" sz="1200" kern="1200" dirty="0">
                <a:solidFill>
                  <a:schemeClr val="tx1"/>
                </a:solidFill>
                <a:latin typeface="+mn-lt"/>
                <a:ea typeface="+mn-ea"/>
                <a:cs typeface="+mn-cs"/>
              </a:rPr>
              <a:t>classification system and implementation of modern management methods will combine to bring</a:t>
            </a:r>
          </a:p>
          <a:p>
            <a:r>
              <a:rPr lang="en-US" sz="1200" kern="1200" dirty="0">
                <a:solidFill>
                  <a:schemeClr val="tx1"/>
                </a:solidFill>
                <a:latin typeface="+mn-lt"/>
                <a:ea typeface="+mn-ea"/>
                <a:cs typeface="+mn-cs"/>
              </a:rPr>
              <a:t>such a program into being and result in improved utilization of highway financing.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45801FA-8D92-4EDB-BE69-F7F9A1B58C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720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4/16/2021 New Slide Conflict of Interest</a:t>
            </a:r>
          </a:p>
          <a:p>
            <a:endParaRPr lang="en-US" dirty="0"/>
          </a:p>
          <a:p>
            <a:r>
              <a:rPr lang="en-US" dirty="0"/>
              <a:t>EXAMPLE: Use of government property or assets for personal use is fraud.  </a:t>
            </a:r>
          </a:p>
          <a:p>
            <a:endParaRPr lang="en-US" dirty="0"/>
          </a:p>
          <a:p>
            <a:r>
              <a:rPr lang="en-US" dirty="0"/>
              <a:t>Self-dealing, outside employment (one job competes with another), family interests (nepotism, overlapping business with public)</a:t>
            </a:r>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40</a:t>
            </a:fld>
            <a:endParaRPr lang="en-US"/>
          </a:p>
        </p:txBody>
      </p:sp>
    </p:spTree>
    <p:extLst>
      <p:ext uri="{BB962C8B-B14F-4D97-AF65-F5344CB8AC3E}">
        <p14:creationId xmlns:p14="http://schemas.microsoft.com/office/powerpoint/2010/main" val="3511356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600" i="1" dirty="0"/>
              <a:t>4/16/2021 New Slide showing pie chart of overlapping interests</a:t>
            </a:r>
            <a:endParaRPr lang="en-US" sz="1600" dirty="0"/>
          </a:p>
          <a:p>
            <a:pPr defTabSz="931774">
              <a:defRPr/>
            </a:pPr>
            <a:endParaRPr lang="en-US" sz="1600" dirty="0"/>
          </a:p>
          <a:p>
            <a:pPr defTabSz="931774">
              <a:defRPr/>
            </a:pPr>
            <a:r>
              <a:rPr lang="en-US" sz="1600" dirty="0"/>
              <a:t>The real world: Competing Duties.  I think </a:t>
            </a:r>
            <a:r>
              <a:rPr lang="en-US" sz="1600" b="1" dirty="0"/>
              <a:t>we all know, intuitively</a:t>
            </a:r>
            <a:r>
              <a:rPr lang="en-US" sz="1600" dirty="0"/>
              <a:t>, what is a conflict of interest.  For example you know that a legal firm representing both the plaintiff and the defendant is just not right! </a:t>
            </a:r>
          </a:p>
          <a:p>
            <a:pPr defTabSz="931774">
              <a:defRPr/>
            </a:pPr>
            <a:endParaRPr lang="en-US" sz="1600" dirty="0"/>
          </a:p>
          <a:p>
            <a:pPr defTabSz="931774">
              <a:defRPr/>
            </a:pPr>
            <a:r>
              <a:rPr lang="en-US" sz="1600" dirty="0"/>
              <a:t>A </a:t>
            </a:r>
            <a:r>
              <a:rPr lang="en-US" sz="1600" b="1" dirty="0"/>
              <a:t>conflict of interest</a:t>
            </a:r>
            <a:r>
              <a:rPr lang="en-US" sz="1600" dirty="0"/>
              <a:t> (</a:t>
            </a:r>
            <a:r>
              <a:rPr lang="en-US" sz="1600" b="1" dirty="0"/>
              <a:t>COI</a:t>
            </a:r>
            <a:r>
              <a:rPr lang="en-US" sz="1600" dirty="0"/>
              <a:t>) we can say it in several different ways:</a:t>
            </a:r>
          </a:p>
          <a:p>
            <a:pPr marL="291179" indent="-291179" defTabSz="931774">
              <a:buFont typeface="Arial" pitchFamily="34" charset="0"/>
              <a:buChar char="•"/>
              <a:defRPr/>
            </a:pPr>
            <a:r>
              <a:rPr lang="en-US" sz="1600" dirty="0"/>
              <a:t>any situation in which an individual or organization is in a position to exploit a professional or official  capacity for their personal or organization’s benefit.</a:t>
            </a:r>
          </a:p>
          <a:p>
            <a:pPr marL="291179" indent="-291179" defTabSz="931774">
              <a:buFont typeface="Arial" pitchFamily="34" charset="0"/>
              <a:buChar char="•"/>
              <a:defRPr/>
            </a:pPr>
            <a:r>
              <a:rPr lang="en-US" sz="1600" dirty="0"/>
              <a:t>Profit on both sides of a transaction</a:t>
            </a:r>
          </a:p>
          <a:p>
            <a:pPr marL="291179" indent="-291179" defTabSz="931774">
              <a:buFont typeface="Arial" pitchFamily="34" charset="0"/>
              <a:buChar char="•"/>
              <a:defRPr/>
            </a:pPr>
            <a:r>
              <a:rPr lang="en-US" sz="1600" dirty="0"/>
              <a:t>occurs when an </a:t>
            </a:r>
            <a:r>
              <a:rPr lang="en-US" sz="1600" dirty="0">
                <a:hlinkClick r:id="rId3" action="ppaction://hlinkfile" tooltip="Individual"/>
              </a:rPr>
              <a:t>individual</a:t>
            </a:r>
            <a:r>
              <a:rPr lang="en-US" sz="1600" dirty="0"/>
              <a:t> or </a:t>
            </a:r>
            <a:r>
              <a:rPr lang="en-US" sz="1600" dirty="0">
                <a:hlinkClick r:id="rId4" action="ppaction://hlinkfile" tooltip="Organization"/>
              </a:rPr>
              <a:t>organization</a:t>
            </a:r>
            <a:r>
              <a:rPr lang="en-US" sz="1600" dirty="0"/>
              <a:t> is involved in multiple interests, one of which could </a:t>
            </a:r>
            <a:r>
              <a:rPr lang="en-US" sz="1600" b="1" i="1" dirty="0"/>
              <a:t>possibly</a:t>
            </a:r>
            <a:r>
              <a:rPr lang="en-US" sz="1600" dirty="0"/>
              <a:t> </a:t>
            </a:r>
            <a:r>
              <a:rPr lang="en-US" sz="1600" dirty="0">
                <a:hlinkClick r:id="rId5" action="ppaction://hlinkfile" tooltip="Corrupt"/>
              </a:rPr>
              <a:t>corrupt</a:t>
            </a:r>
            <a:r>
              <a:rPr lang="en-US" sz="1600" dirty="0"/>
              <a:t> the motivation for an act in the other. (Wikipedia)</a:t>
            </a:r>
          </a:p>
          <a:p>
            <a:pPr marL="291179" indent="-291179" defTabSz="931774">
              <a:buFont typeface="Arial" pitchFamily="34" charset="0"/>
              <a:buChar char="•"/>
              <a:defRPr/>
            </a:pPr>
            <a:r>
              <a:rPr lang="en-US" sz="1600" dirty="0"/>
              <a:t>LPA officials/employees: potentially using a government position for </a:t>
            </a:r>
            <a:r>
              <a:rPr lang="en-US" sz="1600" b="1" dirty="0"/>
              <a:t>personal gain </a:t>
            </a:r>
            <a:r>
              <a:rPr lang="en-US" sz="1600" dirty="0"/>
              <a:t>for self or someone close (relative or personal relation).</a:t>
            </a:r>
            <a:endParaRPr lang="en-US" dirty="0"/>
          </a:p>
          <a:p>
            <a:pPr marL="174708" indent="-174708" defTabSz="931774">
              <a:buFont typeface="Arial" pitchFamily="34" charset="0"/>
              <a:buChar char="•"/>
              <a:defRPr/>
            </a:pPr>
            <a:r>
              <a:rPr lang="en-US" dirty="0"/>
              <a:t>  For LPA’s: a situation in which a public official's [or employee’s] decisions are influenced by the official's [or employee’s] personal interests</a:t>
            </a:r>
            <a:endParaRPr lang="en-US" sz="1600" dirty="0"/>
          </a:p>
          <a:p>
            <a:pPr defTabSz="931774">
              <a:defRPr/>
            </a:pPr>
            <a:endParaRPr lang="en-US" sz="1600" dirty="0"/>
          </a:p>
          <a:p>
            <a:pPr defTabSz="931774">
              <a:defRPr/>
            </a:pPr>
            <a:endParaRPr lang="en-US" baseline="0" dirty="0"/>
          </a:p>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11B37-38F6-471B-ABC1-8BB914827B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13715-D4BF-4681-B155-9DE991F4949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COI - ACEC 2010 Annual Meeting</a:t>
            </a:r>
          </a:p>
        </p:txBody>
      </p:sp>
    </p:spTree>
    <p:extLst>
      <p:ext uri="{BB962C8B-B14F-4D97-AF65-F5344CB8AC3E}">
        <p14:creationId xmlns:p14="http://schemas.microsoft.com/office/powerpoint/2010/main" val="24434725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dirty="0"/>
              <a:t>4/16/2021 New Slide wearing more than one hat</a:t>
            </a:r>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CACCA-AEE2-41B2-9A97-688DBC718178}"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COI - ACEC 2010 Annual Meeting</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11B37-38F6-471B-ABC1-8BB914827B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auto" latinLnBrk="0" hangingPunct="1">
              <a:lnSpc>
                <a:spcPct val="100000"/>
              </a:lnSpc>
              <a:spcBef>
                <a:spcPts val="0"/>
              </a:spcBef>
              <a:spcAft>
                <a:spcPts val="0"/>
              </a:spcAft>
              <a:buClrTx/>
              <a:buSzTx/>
              <a:buFontTx/>
              <a:buNone/>
              <a:tabLst/>
              <a:defRPr/>
            </a:pPr>
            <a:r>
              <a:rPr lang="en-US" sz="1600" i="1" dirty="0"/>
              <a:t>4/16/2021 New Slide (humor)</a:t>
            </a:r>
            <a:endParaRPr lang="en-US" sz="1600" dirty="0"/>
          </a:p>
          <a:p>
            <a:pPr defTabSz="931774">
              <a:defRPr/>
            </a:pPr>
            <a:endParaRPr lang="en-US" sz="1600" dirty="0"/>
          </a:p>
          <a:p>
            <a:pPr defTabSz="931774">
              <a:defRPr/>
            </a:pPr>
            <a:endParaRPr lang="en-US" sz="1600" dirty="0"/>
          </a:p>
          <a:p>
            <a:pPr defTabSz="931774">
              <a:defRPr/>
            </a:pPr>
            <a:r>
              <a:rPr lang="en-US" sz="1600" dirty="0"/>
              <a:t>We cannot avoid confronting ethical or moral problems.  </a:t>
            </a:r>
          </a:p>
          <a:p>
            <a:pPr defTabSz="931774">
              <a:defRPr/>
            </a:pPr>
            <a:r>
              <a:rPr lang="en-US" sz="1600" dirty="0"/>
              <a:t>No more than we can avoid making choices as to what to eat – healthy or unhealthy (that would be me)</a:t>
            </a:r>
          </a:p>
          <a:p>
            <a:pPr defTabSz="931774">
              <a:defRPr/>
            </a:pPr>
            <a:endParaRPr lang="en-US" sz="1600" dirty="0"/>
          </a:p>
          <a:p>
            <a:pPr defTabSz="931774">
              <a:defRPr/>
            </a:pPr>
            <a:r>
              <a:rPr lang="en-US" sz="1600" dirty="0"/>
              <a:t>EXPLAIN THE CARTOON.  FACILITATOR ASKED IF ANYONE HAS ANY FINANCIAL CONFLICTS OF INTEREST IN A DECISION.  THE PEOPLE AROUND THE TABLE ARE CROSSING THEIR FINGERS AND WHISTLING TUNES.  </a:t>
            </a:r>
          </a:p>
          <a:p>
            <a:pPr defTabSz="931774">
              <a:defRPr/>
            </a:pPr>
            <a:endParaRPr lang="en-US" sz="1600" dirty="0"/>
          </a:p>
          <a:p>
            <a:pPr defTabSz="931774">
              <a:defRPr/>
            </a:pPr>
            <a:r>
              <a:rPr lang="en-US" sz="1600" dirty="0"/>
              <a:t>Our actions affect others.  </a:t>
            </a:r>
          </a:p>
          <a:p>
            <a:pPr defTabSz="931774">
              <a:defRPr/>
            </a:pPr>
            <a:endParaRPr lang="en-US" sz="1600" dirty="0"/>
          </a:p>
          <a:p>
            <a:pPr defTabSz="931774">
              <a:defRPr/>
            </a:pPr>
            <a:r>
              <a:rPr lang="en-US" sz="1600" dirty="0"/>
              <a:t>That includes the </a:t>
            </a:r>
            <a:r>
              <a:rPr lang="en-US" sz="1600" b="1" dirty="0"/>
              <a:t>general public </a:t>
            </a:r>
            <a:r>
              <a:rPr lang="en-US" sz="1600" dirty="0"/>
              <a:t>– a unique aspect of ethics which I will be addressing with respect to </a:t>
            </a:r>
            <a:r>
              <a:rPr lang="en-US" sz="1600" b="1" dirty="0"/>
              <a:t>government contracts</a:t>
            </a:r>
            <a:r>
              <a:rPr lang="en-US" sz="1600" dirty="0"/>
              <a:t>.  </a:t>
            </a:r>
          </a:p>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11B37-38F6-471B-ABC1-8BB914827B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8E13715-D4BF-4681-B155-9DE991F4949A}"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COI - ACEC 2010 Annual Meeting</a:t>
            </a:r>
          </a:p>
        </p:txBody>
      </p:sp>
    </p:spTree>
    <p:extLst>
      <p:ext uri="{BB962C8B-B14F-4D97-AF65-F5344CB8AC3E}">
        <p14:creationId xmlns:p14="http://schemas.microsoft.com/office/powerpoint/2010/main" val="24434725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4/16/2021 New Slide Ethics</a:t>
            </a:r>
          </a:p>
          <a:p>
            <a:endParaRPr lang="en-US" dirty="0"/>
          </a:p>
          <a:p>
            <a:r>
              <a:rPr lang="en-US" dirty="0"/>
              <a:t>Character, the six pillars: </a:t>
            </a:r>
            <a:r>
              <a:rPr lang="en-US" b="1" dirty="0"/>
              <a:t>trustworthiness</a:t>
            </a:r>
            <a:r>
              <a:rPr lang="en-US" dirty="0"/>
              <a:t> (honest, reliable, reputable), </a:t>
            </a:r>
            <a:r>
              <a:rPr lang="en-US" b="1" dirty="0"/>
              <a:t>respect</a:t>
            </a:r>
            <a:r>
              <a:rPr lang="en-US" dirty="0"/>
              <a:t> (tolerant, considerate), </a:t>
            </a:r>
            <a:r>
              <a:rPr lang="en-US" b="1" dirty="0"/>
              <a:t>responsibility</a:t>
            </a:r>
            <a:r>
              <a:rPr lang="en-US" dirty="0"/>
              <a:t> (self-control, self-discipline), </a:t>
            </a:r>
            <a:r>
              <a:rPr lang="en-US" b="1" dirty="0"/>
              <a:t>fairness</a:t>
            </a:r>
            <a:r>
              <a:rPr lang="en-US" dirty="0"/>
              <a:t>, </a:t>
            </a:r>
            <a:r>
              <a:rPr lang="en-US" b="1" dirty="0"/>
              <a:t>caring</a:t>
            </a:r>
            <a:r>
              <a:rPr lang="en-US" dirty="0"/>
              <a:t>, </a:t>
            </a:r>
            <a:r>
              <a:rPr lang="en-US" b="1" dirty="0"/>
              <a:t>citizenship</a:t>
            </a:r>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44</a:t>
            </a:fld>
            <a:endParaRPr lang="en-US"/>
          </a:p>
        </p:txBody>
      </p:sp>
    </p:spTree>
    <p:extLst>
      <p:ext uri="{BB962C8B-B14F-4D97-AF65-F5344CB8AC3E}">
        <p14:creationId xmlns:p14="http://schemas.microsoft.com/office/powerpoint/2010/main" val="26658084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i="1" dirty="0"/>
              <a:t>4/16/2021 New Slide Values</a:t>
            </a:r>
            <a:endParaRPr lang="en-US" sz="1600" dirty="0"/>
          </a:p>
          <a:p>
            <a:endParaRPr lang="en-US" sz="1600" dirty="0"/>
          </a:p>
          <a:p>
            <a:r>
              <a:rPr lang="en-US" sz="1600" dirty="0"/>
              <a:t>This slide shows some of the </a:t>
            </a:r>
            <a:r>
              <a:rPr lang="en-US" sz="1600" b="1" dirty="0"/>
              <a:t>values that government agencies aspire to</a:t>
            </a:r>
            <a:r>
              <a:rPr lang="en-US" sz="1600" dirty="0"/>
              <a:t>.  Contemporary terminology: </a:t>
            </a:r>
            <a:r>
              <a:rPr lang="en-US" sz="1600" b="1" dirty="0"/>
              <a:t>Accountability</a:t>
            </a:r>
            <a:r>
              <a:rPr lang="en-US" sz="1600" dirty="0"/>
              <a:t> for public expenditures, </a:t>
            </a:r>
            <a:r>
              <a:rPr lang="en-US" sz="1600" b="1" dirty="0"/>
              <a:t>Transparency</a:t>
            </a:r>
            <a:r>
              <a:rPr lang="en-US" sz="1600" dirty="0"/>
              <a:t> to the public</a:t>
            </a:r>
          </a:p>
          <a:p>
            <a:r>
              <a:rPr lang="en-US" sz="1600" dirty="0"/>
              <a:t>Public Projects=Public Funds=Public Responsibility.  Oversight controls are </a:t>
            </a:r>
            <a:r>
              <a:rPr lang="en-US" sz="1600" b="1" dirty="0"/>
              <a:t>basic governmental functions </a:t>
            </a:r>
            <a:r>
              <a:rPr lang="en-US" sz="1600" dirty="0"/>
              <a:t>to provide assurance and </a:t>
            </a:r>
            <a:r>
              <a:rPr lang="en-US" sz="1600" b="1" dirty="0">
                <a:solidFill>
                  <a:srgbClr val="FF0000"/>
                </a:solidFill>
              </a:rPr>
              <a:t>transparency</a:t>
            </a:r>
            <a:r>
              <a:rPr lang="en-US" sz="1600" dirty="0"/>
              <a:t> to the public.  Controls are in place to ensure that all of the applicable laws regulations are complied with and to ensure that that compliance is documented as part of the public record.</a:t>
            </a:r>
          </a:p>
          <a:p>
            <a:r>
              <a:rPr lang="en-US" sz="1600" dirty="0"/>
              <a:t>Every day, in myriad ways, public servants make decisions and take actions that  affect the lives and interests of the public: they </a:t>
            </a:r>
            <a:r>
              <a:rPr lang="en-US" sz="1600" b="1" dirty="0"/>
              <a:t>handle private and confidential  information</a:t>
            </a:r>
            <a:r>
              <a:rPr lang="en-US" sz="1600" dirty="0"/>
              <a:t>, </a:t>
            </a:r>
            <a:r>
              <a:rPr lang="en-US" sz="1600" b="1" dirty="0"/>
              <a:t>manage and account for public funds</a:t>
            </a:r>
            <a:r>
              <a:rPr lang="en-US" sz="1600" dirty="0"/>
              <a:t>,  etc. Because of such a significant public trust, </a:t>
            </a:r>
            <a:r>
              <a:rPr lang="en-US" sz="1600" b="1" dirty="0"/>
              <a:t>ethical values </a:t>
            </a:r>
            <a:r>
              <a:rPr lang="en-US" sz="1600" dirty="0"/>
              <a:t>must be important</a:t>
            </a:r>
            <a:r>
              <a:rPr lang="en-US" sz="1600" baseline="0" dirty="0"/>
              <a:t> for </a:t>
            </a:r>
            <a:r>
              <a:rPr lang="en-US" sz="1600" dirty="0"/>
              <a:t>public servants.  It is necessary to preserve the </a:t>
            </a:r>
            <a:r>
              <a:rPr lang="en-US" sz="1600" b="1" dirty="0"/>
              <a:t>integrity</a:t>
            </a:r>
            <a:r>
              <a:rPr lang="en-US" sz="1600" dirty="0"/>
              <a:t>, </a:t>
            </a:r>
            <a:r>
              <a:rPr lang="en-US" sz="1600" b="1" dirty="0"/>
              <a:t>reputation</a:t>
            </a:r>
            <a:r>
              <a:rPr lang="en-US" sz="1600" dirty="0"/>
              <a:t> and </a:t>
            </a:r>
            <a:r>
              <a:rPr lang="en-US" sz="1600" b="1" dirty="0"/>
              <a:t>legitimacy</a:t>
            </a:r>
            <a:r>
              <a:rPr lang="en-US" sz="1600" dirty="0"/>
              <a:t> of public service as an important institution.   Consultants, when hired temporarily to shore up the government agency’s staff, become part of the government team and therefore play a significant role in upholding these values.    </a:t>
            </a:r>
          </a:p>
          <a:p>
            <a:endParaRPr lang="en-US" sz="1600" dirty="0"/>
          </a:p>
          <a:p>
            <a:pPr defTabSz="931774"/>
            <a:endParaRPr lang="en-US" dirty="0"/>
          </a:p>
          <a:p>
            <a:endParaRPr lang="en-US" sz="160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FDE3A-A0B0-41E5-9745-D72E8AC95FB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COI - ACEC 2010 Annual Meeting</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11B37-38F6-471B-ABC1-8BB914827B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340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4/16/2021 New Slide Conflict of Interest</a:t>
            </a:r>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46</a:t>
            </a:fld>
            <a:endParaRPr lang="en-US"/>
          </a:p>
        </p:txBody>
      </p:sp>
    </p:spTree>
    <p:extLst>
      <p:ext uri="{BB962C8B-B14F-4D97-AF65-F5344CB8AC3E}">
        <p14:creationId xmlns:p14="http://schemas.microsoft.com/office/powerpoint/2010/main" val="37934121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4/17/2021 New Slide Conflict of Interest – </a:t>
            </a:r>
            <a:r>
              <a:rPr lang="en-US" i="1"/>
              <a:t>Recent (April </a:t>
            </a:r>
            <a:r>
              <a:rPr lang="en-US" i="1" dirty="0"/>
              <a:t>2021</a:t>
            </a:r>
            <a:r>
              <a:rPr lang="en-US" i="1"/>
              <a:t>) Example</a:t>
            </a:r>
            <a:endParaRPr lang="en-US" i="1" dirty="0"/>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47</a:t>
            </a:fld>
            <a:endParaRPr lang="en-US"/>
          </a:p>
        </p:txBody>
      </p:sp>
    </p:spTree>
    <p:extLst>
      <p:ext uri="{BB962C8B-B14F-4D97-AF65-F5344CB8AC3E}">
        <p14:creationId xmlns:p14="http://schemas.microsoft.com/office/powerpoint/2010/main" val="574886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4/23/2021 New Slide Conflict of Interest – Recent (April 2021) Example</a:t>
            </a:r>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48</a:t>
            </a:fld>
            <a:endParaRPr lang="en-US"/>
          </a:p>
        </p:txBody>
      </p:sp>
    </p:spTree>
    <p:extLst>
      <p:ext uri="{BB962C8B-B14F-4D97-AF65-F5344CB8AC3E}">
        <p14:creationId xmlns:p14="http://schemas.microsoft.com/office/powerpoint/2010/main" val="601896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55000" lnSpcReduction="20000"/>
          </a:bodyPr>
          <a:lstStyle/>
          <a:p>
            <a:r>
              <a:rPr lang="en-US" dirty="0"/>
              <a:t>39-2123 is</a:t>
            </a:r>
            <a:r>
              <a:rPr lang="en-US" baseline="0" dirty="0"/>
              <a:t> outdated and</a:t>
            </a:r>
            <a:r>
              <a:rPr lang="en-US" dirty="0"/>
              <a:t> no longer</a:t>
            </a:r>
            <a:r>
              <a:rPr lang="en-US" baseline="0" dirty="0"/>
              <a:t> needed, therefore it was repealed by the legislature</a:t>
            </a:r>
          </a:p>
          <a:p>
            <a:r>
              <a:rPr lang="en-US" baseline="0" dirty="0"/>
              <a:t>39-2124 legislative intent – not to tell LPAs how to do their planning, etc.  Not to tell locals how to do plats, subdivisions, etc.  </a:t>
            </a:r>
          </a:p>
          <a:p>
            <a:r>
              <a:rPr lang="en-US" strike="sngStrike" baseline="0" dirty="0"/>
              <a:t>39-2125 was covered at the beginning of this session</a:t>
            </a:r>
            <a:r>
              <a:rPr lang="en-US" sz="1200" strike="sngStrike" kern="1200" dirty="0">
                <a:solidFill>
                  <a:schemeClr val="tx1"/>
                </a:solidFill>
                <a:effectLst/>
                <a:latin typeface="+mn-lt"/>
                <a:ea typeface="+mn-ea"/>
                <a:cs typeface="+mn-cs"/>
              </a:rPr>
              <a:t> </a:t>
            </a:r>
          </a:p>
          <a:p>
            <a:r>
              <a:rPr lang="en-US" sz="1200" b="1" kern="1200" dirty="0" err="1">
                <a:solidFill>
                  <a:schemeClr val="tx1"/>
                </a:solidFill>
                <a:effectLst/>
                <a:latin typeface="+mn-lt"/>
                <a:ea typeface="+mn-ea"/>
                <a:cs typeface="+mn-cs"/>
              </a:rPr>
              <a:t>REPEALEDSection</a:t>
            </a:r>
            <a:r>
              <a:rPr lang="en-US" sz="1200" b="1" kern="1200" dirty="0">
                <a:solidFill>
                  <a:schemeClr val="tx1"/>
                </a:solidFill>
                <a:effectLst/>
                <a:latin typeface="+mn-lt"/>
                <a:ea typeface="+mn-ea"/>
                <a:cs typeface="+mn-cs"/>
              </a:rPr>
              <a:t> 39-2123.  County board; develop numbering system for its principal roads; arterial and collector roads; time.</a:t>
            </a:r>
            <a:r>
              <a:rPr lang="en-US" sz="1200" kern="1200" dirty="0">
                <a:solidFill>
                  <a:schemeClr val="tx1"/>
                </a:solidFill>
                <a:effectLst/>
                <a:latin typeface="+mn-lt"/>
                <a:ea typeface="+mn-ea"/>
                <a:cs typeface="+mn-cs"/>
              </a:rPr>
              <a:t>  The county board of each county shall develop a numbering system for its principal roads classified as other arterial and collector roads within two years after the Board of Public Roads Classifications and Standards has prescribed rules and regulations to achieve the maximum practicable uniformity of such numbering systems throughout the state and coordination between adjacent counties. Provisions shall be made for the placing of suitable signs along roads covered by such system, in such numbers and at such locations as the rules and regulations shall provide, and to give adequate notice of such numbering system.</a:t>
            </a:r>
          </a:p>
          <a:p>
            <a:r>
              <a:rPr lang="en-US" sz="1200" b="1" kern="1200" dirty="0">
                <a:solidFill>
                  <a:schemeClr val="tx1"/>
                </a:solidFill>
                <a:effectLst/>
                <a:latin typeface="+mn-lt"/>
                <a:ea typeface="+mn-ea"/>
                <a:cs typeface="+mn-cs"/>
              </a:rPr>
              <a:t>[IGNORE THIS SECTION – IT NEVER WAS IMPLEMENTED]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Source:		Laws 1969, c. 312, § 23, p. 1128; Laws 1971, LB 100, § 12</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Section 39-2124.  Legislative intent.</a:t>
            </a:r>
            <a:r>
              <a:rPr lang="en-US" sz="1200" kern="1200" dirty="0">
                <a:solidFill>
                  <a:schemeClr val="tx1"/>
                </a:solidFill>
                <a:effectLst/>
                <a:latin typeface="+mn-lt"/>
                <a:ea typeface="+mn-ea"/>
                <a:cs typeface="+mn-cs"/>
              </a:rPr>
              <a:t>  It is the intent of the Legislature to recognize the responsibilities of the Department of Transportation, of the counties, and of the municipalities in their planning programs as authorized by state law and by home rule charter and to </a:t>
            </a:r>
            <a:r>
              <a:rPr lang="en-US" sz="1200" i="1" kern="1200" dirty="0">
                <a:solidFill>
                  <a:schemeClr val="tx1"/>
                </a:solidFill>
                <a:effectLst/>
                <a:latin typeface="+mn-lt"/>
                <a:ea typeface="+mn-ea"/>
                <a:cs typeface="+mn-cs"/>
              </a:rPr>
              <a:t>encourage the acceptance and implementation of comprehensive, continuing, cooperative, and coordinated planning by the state, the counties, and the municipalities.</a:t>
            </a:r>
            <a:r>
              <a:rPr lang="en-US" sz="1200" kern="1200" dirty="0">
                <a:solidFill>
                  <a:schemeClr val="tx1"/>
                </a:solidFill>
                <a:effectLst/>
                <a:latin typeface="+mn-lt"/>
                <a:ea typeface="+mn-ea"/>
                <a:cs typeface="+mn-cs"/>
              </a:rPr>
              <a:t> Sections 13-914 and 39-2101 to 39-2125 are not intended to prohibit or inhibit the actions of the counties and of the municipalities in their planning programs and their subdivision regulations, nor are sections 13-914 and 39-2101 to 39-2125 intended to restrict the actions of the municipalities in their creation of street improvement districts and in their assessment of property for special benefits as authorized by state law or by home rule charter.  </a:t>
            </a:r>
            <a:r>
              <a:rPr lang="en-US" sz="1200" i="1" kern="1200" dirty="0">
                <a:solidFill>
                  <a:schemeClr val="tx1"/>
                </a:solidFill>
                <a:effectLst/>
                <a:latin typeface="+mn-lt"/>
                <a:ea typeface="+mn-ea"/>
                <a:cs typeface="+mn-cs"/>
              </a:rPr>
              <a:t>(Emphasis added)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Source</a:t>
            </a:r>
          </a:p>
          <a:p>
            <a:r>
              <a:rPr lang="en-US" sz="1200" kern="1200" dirty="0">
                <a:solidFill>
                  <a:schemeClr val="tx1"/>
                </a:solidFill>
                <a:effectLst/>
                <a:latin typeface="+mn-lt"/>
                <a:ea typeface="+mn-ea"/>
                <a:cs typeface="+mn-cs"/>
              </a:rPr>
              <a:t>Laws 1969, c. 312, § 24, p. 1128; Laws 1971, LB 100, § 13; Laws 1983, LB 10, § 8; Laws 2007, LB 277, § 5.September 1, 2007</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Section 39-2125.  Sections, how construed.</a:t>
            </a:r>
            <a:r>
              <a:rPr lang="en-US" sz="1200" kern="1200" dirty="0">
                <a:solidFill>
                  <a:schemeClr val="tx1"/>
                </a:solidFill>
                <a:effectLst/>
                <a:latin typeface="+mn-lt"/>
                <a:ea typeface="+mn-ea"/>
                <a:cs typeface="+mn-cs"/>
              </a:rPr>
              <a:t>  Sections 13-914 and 39-2101 to 39-2125 shall be construed as an independent act, complete in itself, and in the event of conflict between any provisions of sections 13-914 and 39-2101 to 39-2125 and any other statutes, the provisions of sections 13-914 and 39-2101 to 39-2125 shall control.</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Source</a:t>
            </a:r>
          </a:p>
          <a:p>
            <a:r>
              <a:rPr lang="en-US" sz="1200" kern="1200" dirty="0">
                <a:solidFill>
                  <a:schemeClr val="tx1"/>
                </a:solidFill>
                <a:effectLst/>
                <a:latin typeface="+mn-lt"/>
                <a:ea typeface="+mn-ea"/>
                <a:cs typeface="+mn-cs"/>
              </a:rPr>
              <a:t>Laws 1969, c. 312, § 25, p. 1128; Laws 1983, LB 10, § 9; Laws 2007, LB 277, § 6.September 1, 2007</a:t>
            </a:r>
          </a:p>
          <a:p>
            <a:endParaRPr lang="en-US" sz="1200"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13-914. </a:t>
            </a:r>
          </a:p>
          <a:p>
            <a:r>
              <a:rPr lang="en-US" sz="1200" b="0" i="0" u="none" strike="noStrike" kern="1200" dirty="0">
                <a:solidFill>
                  <a:schemeClr val="tx1"/>
                </a:solidFill>
                <a:effectLst/>
                <a:latin typeface="+mn-lt"/>
                <a:ea typeface="+mn-ea"/>
                <a:cs typeface="+mn-cs"/>
              </a:rPr>
              <a:t>Defective bridge or highway; compliance with standards; effect.</a:t>
            </a:r>
          </a:p>
          <a:p>
            <a:r>
              <a:rPr lang="en-US" sz="1200" b="0" i="0" u="none" strike="noStrike" kern="1200" dirty="0">
                <a:solidFill>
                  <a:schemeClr val="tx1"/>
                </a:solidFill>
                <a:effectLst/>
                <a:latin typeface="+mn-lt"/>
                <a:ea typeface="+mn-ea"/>
                <a:cs typeface="+mn-cs"/>
              </a:rPr>
              <a:t>For purposes of sections </a:t>
            </a:r>
            <a:r>
              <a:rPr lang="en-US" sz="1200" b="0" i="0" u="none" strike="noStrike" kern="1200" dirty="0">
                <a:solidFill>
                  <a:schemeClr val="tx1"/>
                </a:solidFill>
                <a:effectLst/>
                <a:latin typeface="+mn-lt"/>
                <a:ea typeface="+mn-ea"/>
                <a:cs typeface="+mn-cs"/>
                <a:hlinkClick r:id="rId3"/>
              </a:rPr>
              <a:t>13-912</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a:rPr>
              <a:t>13-913</a:t>
            </a:r>
            <a:r>
              <a:rPr lang="en-US" sz="1200" b="0" i="0" u="none" strike="noStrike" kern="1200" dirty="0">
                <a:solidFill>
                  <a:schemeClr val="tx1"/>
                </a:solidFill>
                <a:effectLst/>
                <a:latin typeface="+mn-lt"/>
                <a:ea typeface="+mn-ea"/>
                <a:cs typeface="+mn-cs"/>
              </a:rPr>
              <a:t>, no minimum maintenance road or highway shall be deemed to be in want of repair or insufficient if it complies with the standards and level of minimum maintenance developed pursuant to section </a:t>
            </a:r>
            <a:r>
              <a:rPr lang="en-US" sz="1200" b="0" i="0" u="none" strike="noStrike" kern="1200" dirty="0">
                <a:solidFill>
                  <a:schemeClr val="tx1"/>
                </a:solidFill>
                <a:effectLst/>
                <a:latin typeface="+mn-lt"/>
                <a:ea typeface="+mn-ea"/>
                <a:cs typeface="+mn-cs"/>
                <a:hlinkClick r:id="rId5"/>
              </a:rPr>
              <a:t>39-2113</a:t>
            </a:r>
            <a:r>
              <a:rPr lang="en-US" sz="1200" b="0" i="0" u="none" strike="noStrike" kern="1200" dirty="0">
                <a:solidFill>
                  <a:schemeClr val="tx1"/>
                </a:solidFill>
                <a:effectLst/>
                <a:latin typeface="+mn-lt"/>
                <a:ea typeface="+mn-ea"/>
                <a:cs typeface="+mn-cs"/>
              </a:rPr>
              <a:t>.</a:t>
            </a:r>
          </a:p>
          <a:p>
            <a:r>
              <a:rPr lang="en-US" sz="1200" b="0" i="0" u="none" strike="noStrike" kern="1200" dirty="0">
                <a:solidFill>
                  <a:schemeClr val="tx1"/>
                </a:solidFill>
                <a:effectLst/>
                <a:latin typeface="+mn-lt"/>
                <a:ea typeface="+mn-ea"/>
                <a:cs typeface="+mn-cs"/>
              </a:rPr>
              <a:t>Source</a:t>
            </a:r>
          </a:p>
          <a:p>
            <a:r>
              <a:rPr lang="en-US" sz="1200" b="0" i="0" u="none" strike="noStrike" kern="1200" dirty="0">
                <a:solidFill>
                  <a:schemeClr val="tx1"/>
                </a:solidFill>
                <a:effectLst/>
                <a:latin typeface="+mn-lt"/>
                <a:ea typeface="+mn-ea"/>
                <a:cs typeface="+mn-cs"/>
              </a:rPr>
              <a:t>Laws 1983, LB 10, § 7; </a:t>
            </a:r>
          </a:p>
          <a:p>
            <a:r>
              <a:rPr lang="en-US" sz="1200" b="0" i="0" u="none" strike="noStrike" kern="1200" dirty="0">
                <a:solidFill>
                  <a:schemeClr val="tx1"/>
                </a:solidFill>
                <a:effectLst/>
                <a:latin typeface="+mn-lt"/>
                <a:ea typeface="+mn-ea"/>
                <a:cs typeface="+mn-cs"/>
              </a:rPr>
              <a:t>R.S.1943, (1983), § 23-2411.01.</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6</a:t>
            </a:fld>
            <a:endParaRPr lang="en-US" dirty="0"/>
          </a:p>
        </p:txBody>
      </p:sp>
    </p:spTree>
    <p:extLst>
      <p:ext uri="{BB962C8B-B14F-4D97-AF65-F5344CB8AC3E}">
        <p14:creationId xmlns:p14="http://schemas.microsoft.com/office/powerpoint/2010/main" val="34625695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i="1" dirty="0"/>
              <a:t>4/16/2021 New Slide Conflict of Interest</a:t>
            </a:r>
            <a:endParaRPr lang="en-US" sz="1600" dirty="0"/>
          </a:p>
          <a:p>
            <a:endParaRPr lang="en-US" sz="1600" dirty="0"/>
          </a:p>
          <a:p>
            <a:r>
              <a:rPr lang="en-US" sz="1600" dirty="0"/>
              <a:t>COI is not uncommon.  In private business as well as government projects.  </a:t>
            </a:r>
          </a:p>
          <a:p>
            <a:endParaRPr lang="en-US" sz="1600" dirty="0"/>
          </a:p>
          <a:p>
            <a:r>
              <a:rPr lang="en-US" sz="1600" dirty="0"/>
              <a:t>There is </a:t>
            </a:r>
            <a:r>
              <a:rPr lang="en-US" sz="1600" b="1" dirty="0"/>
              <a:t>nothing inherently wrong </a:t>
            </a:r>
            <a:r>
              <a:rPr lang="en-US" sz="1600" dirty="0"/>
              <a:t>with having a COI. No one needs to feel bad if there is a COI.   </a:t>
            </a:r>
          </a:p>
          <a:p>
            <a:r>
              <a:rPr lang="en-US" sz="1600" b="1" dirty="0"/>
              <a:t>It is all in how you handle it </a:t>
            </a:r>
          </a:p>
          <a:p>
            <a:endParaRPr lang="en-US" sz="1600" dirty="0"/>
          </a:p>
          <a:p>
            <a:r>
              <a:rPr lang="en-US" sz="1600" dirty="0"/>
              <a:t>What we do not want: </a:t>
            </a:r>
          </a:p>
          <a:p>
            <a:pPr marL="291179" indent="-291179">
              <a:buFont typeface="Arial" pitchFamily="34" charset="0"/>
              <a:buChar char="•"/>
            </a:pPr>
            <a:r>
              <a:rPr lang="en-US" sz="1600" dirty="0"/>
              <a:t>public officials and employees to not invest in private sector</a:t>
            </a:r>
          </a:p>
          <a:p>
            <a:pPr marL="291179" indent="-291179">
              <a:buFont typeface="Arial" pitchFamily="34" charset="0"/>
              <a:buChar char="•"/>
            </a:pPr>
            <a:r>
              <a:rPr lang="en-US" sz="1600" dirty="0"/>
              <a:t>private sector employees not seeking public office</a:t>
            </a:r>
          </a:p>
          <a:p>
            <a:pPr marL="291179" indent="-291179" defTabSz="931774">
              <a:buFont typeface="Arial" pitchFamily="34" charset="0"/>
              <a:buChar char="•"/>
              <a:defRPr/>
            </a:pPr>
            <a:r>
              <a:rPr lang="en-US" sz="1600" dirty="0"/>
              <a:t>anyone to lose their job!</a:t>
            </a:r>
          </a:p>
          <a:p>
            <a:pPr marL="291179" indent="-291179">
              <a:buFont typeface="Arial" pitchFamily="34" charset="0"/>
              <a:buChar char="•"/>
            </a:pPr>
            <a:r>
              <a:rPr lang="en-US" sz="1600" dirty="0"/>
              <a:t>people to feel that they can’t fraternize with one another any more</a:t>
            </a:r>
          </a:p>
          <a:p>
            <a:r>
              <a:rPr lang="en-US" sz="1600" dirty="0"/>
              <a:t>And we certainly cannot stop people from being a part of families!!  </a:t>
            </a:r>
          </a:p>
          <a:p>
            <a:endParaRPr lang="en-US" sz="1600" dirty="0"/>
          </a:p>
          <a:p>
            <a:r>
              <a:rPr lang="en-US" sz="1600" dirty="0"/>
              <a:t>Public sector projects are in a different category than private business, however, and the law must be followed.  </a:t>
            </a: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2FDE3A-A0B0-41E5-9745-D72E8AC95FB9}"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2/6/2023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COI - ACEC 2010 Annual Meeting</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511B37-38F6-471B-ABC1-8BB914827B2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963406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4/16/2021 New Slide Conflict of Interest</a:t>
            </a:r>
          </a:p>
          <a:p>
            <a:endParaRPr lang="en-US" dirty="0"/>
          </a:p>
          <a:p>
            <a:r>
              <a:rPr lang="en-US" dirty="0"/>
              <a:t>This is the State’s administrative Commission that addresses, among other things, conflicts of interest.  You can disclose potential conflicts to them, and see what they say.  </a:t>
            </a:r>
          </a:p>
          <a:p>
            <a:endParaRPr lang="en-US" dirty="0"/>
          </a:p>
          <a:p>
            <a:r>
              <a:rPr lang="en-US" dirty="0"/>
              <a:t>49-14,114 – Commission members themselves cannot have any conflict of interest!! </a:t>
            </a:r>
          </a:p>
          <a:p>
            <a:endParaRPr lang="en-US" dirty="0"/>
          </a:p>
          <a:p>
            <a:r>
              <a:rPr lang="en-US" dirty="0"/>
              <a:t>49-14,123 – list of Commission </a:t>
            </a:r>
            <a:r>
              <a:rPr lang="en-US" b="1" dirty="0"/>
              <a:t>duties</a:t>
            </a:r>
          </a:p>
          <a:p>
            <a:pPr algn="l"/>
            <a:r>
              <a:rPr lang="en-US" b="0" i="0" dirty="0">
                <a:solidFill>
                  <a:srgbClr val="212529"/>
                </a:solidFill>
                <a:effectLst/>
                <a:latin typeface="-apple-system"/>
              </a:rPr>
              <a:t>Commission; duties.</a:t>
            </a:r>
          </a:p>
          <a:p>
            <a:pPr algn="just"/>
            <a:r>
              <a:rPr lang="en-US" b="0" i="0" dirty="0">
                <a:solidFill>
                  <a:srgbClr val="212529"/>
                </a:solidFill>
                <a:effectLst/>
                <a:latin typeface="-apple-system"/>
              </a:rPr>
              <a:t>In addition to any other duties prescribed by law, the commission shall:</a:t>
            </a:r>
          </a:p>
          <a:p>
            <a:pPr algn="just"/>
            <a:r>
              <a:rPr lang="en-US" b="0" i="0" dirty="0">
                <a:solidFill>
                  <a:srgbClr val="212529"/>
                </a:solidFill>
                <a:effectLst/>
                <a:latin typeface="-apple-system"/>
              </a:rPr>
              <a:t>(1) Adopt and promulgate rules and regulations to carry out the Nebraska Political Accountability and Disclosure Act pursuant to the Administrative Procedure Act;</a:t>
            </a:r>
          </a:p>
          <a:p>
            <a:pPr algn="just"/>
            <a:r>
              <a:rPr lang="en-US" b="0" i="0" dirty="0">
                <a:solidFill>
                  <a:srgbClr val="212529"/>
                </a:solidFill>
                <a:effectLst/>
                <a:latin typeface="-apple-system"/>
              </a:rPr>
              <a:t>(2) Prescribe forms for statements and reports required to be filed pursuant to the Nebraska Political Accountability and Disclosure Act and furnish such forms to persons required to file such statements and reports;</a:t>
            </a:r>
          </a:p>
          <a:p>
            <a:pPr algn="just"/>
            <a:r>
              <a:rPr lang="en-US" b="0" i="0" dirty="0">
                <a:solidFill>
                  <a:srgbClr val="212529"/>
                </a:solidFill>
                <a:effectLst/>
                <a:latin typeface="-apple-system"/>
              </a:rPr>
              <a:t>(3) Prepare and publish one or more manuals explaining the duties of all persons and other entities required to file statements and reports by the act and setting forth recommended uniform methods of accounting and reporting for such filings;</a:t>
            </a:r>
          </a:p>
          <a:p>
            <a:pPr algn="just"/>
            <a:r>
              <a:rPr lang="en-US" b="0" i="0" dirty="0">
                <a:solidFill>
                  <a:srgbClr val="212529"/>
                </a:solidFill>
                <a:effectLst/>
                <a:latin typeface="-apple-system"/>
              </a:rPr>
              <a:t>(4) Accept and file any reasonable amount of information voluntarily supplied that exceeds the requirements of the act;</a:t>
            </a:r>
          </a:p>
          <a:p>
            <a:pPr algn="just"/>
            <a:r>
              <a:rPr lang="en-US" b="0" i="0" dirty="0">
                <a:solidFill>
                  <a:srgbClr val="212529"/>
                </a:solidFill>
                <a:effectLst/>
                <a:latin typeface="-apple-system"/>
              </a:rPr>
              <a:t>(5) Make statements and reports filed with the commission available for public inspection and copying during regular office hours and make copying facilities available at a cost of not more than fifty cents per page;</a:t>
            </a:r>
          </a:p>
          <a:p>
            <a:pPr algn="just"/>
            <a:r>
              <a:rPr lang="en-US" b="0" i="0" dirty="0">
                <a:solidFill>
                  <a:srgbClr val="212529"/>
                </a:solidFill>
                <a:effectLst/>
                <a:latin typeface="-apple-system"/>
              </a:rPr>
              <a:t>(6) Compile and maintain an index of all reports and statements filed with the commission to facilitate public access to such reports and statements;</a:t>
            </a:r>
          </a:p>
          <a:p>
            <a:pPr algn="just"/>
            <a:r>
              <a:rPr lang="en-US" b="0" i="0" dirty="0">
                <a:solidFill>
                  <a:srgbClr val="212529"/>
                </a:solidFill>
                <a:effectLst/>
                <a:latin typeface="-apple-system"/>
              </a:rPr>
              <a:t>(7) Prepare and publish summaries of statements and reports filed with the commission and special reports and technical studies to further the purposes of the act;</a:t>
            </a:r>
          </a:p>
          <a:p>
            <a:pPr algn="just"/>
            <a:r>
              <a:rPr lang="en-US" b="0" i="0" dirty="0">
                <a:solidFill>
                  <a:srgbClr val="212529"/>
                </a:solidFill>
                <a:effectLst/>
                <a:latin typeface="-apple-system"/>
              </a:rPr>
              <a:t>(8) Review all statements and reports filed with the commission in order to ascertain whether any person has failed to file a required statement or has filed a deficient statement;</a:t>
            </a:r>
          </a:p>
          <a:p>
            <a:pPr algn="just"/>
            <a:r>
              <a:rPr lang="en-US" b="0" i="0" dirty="0">
                <a:solidFill>
                  <a:srgbClr val="212529"/>
                </a:solidFill>
                <a:effectLst/>
                <a:latin typeface="-apple-system"/>
              </a:rPr>
              <a:t>(9) Preserve statements and reports filed with the commission for a period of not less than five years from the date of receipt;</a:t>
            </a:r>
          </a:p>
          <a:p>
            <a:pPr algn="just"/>
            <a:r>
              <a:rPr lang="en-US" b="0" i="0" dirty="0">
                <a:solidFill>
                  <a:srgbClr val="212529"/>
                </a:solidFill>
                <a:effectLst/>
                <a:latin typeface="-apple-system"/>
              </a:rPr>
              <a:t>(10) Issue and publish advisory opinions on the requirements of the act upon the request of a person or government body directly covered or affected by the act. Any such opinion rendered by the commission, until amended or revoked, shall be binding on the commission in any subsequent charges concerning the person or government body who requested the opinion and who acted in reliance on it in good faith unless material facts were omitted or misstated by the person or government body in the request for the opinion;</a:t>
            </a:r>
          </a:p>
          <a:p>
            <a:pPr algn="just"/>
            <a:r>
              <a:rPr lang="en-US" b="0" i="0" dirty="0">
                <a:solidFill>
                  <a:srgbClr val="212529"/>
                </a:solidFill>
                <a:effectLst/>
                <a:latin typeface="-apple-system"/>
              </a:rPr>
              <a:t>(11) Act as the primary civil enforcement agency for violations of the Nebraska Political Accountability and Disclosure Act and the rules or regulations adopted and promulgated thereunder;</a:t>
            </a:r>
          </a:p>
          <a:p>
            <a:pPr algn="just"/>
            <a:r>
              <a:rPr lang="en-US" b="0" i="0" dirty="0">
                <a:solidFill>
                  <a:srgbClr val="212529"/>
                </a:solidFill>
                <a:effectLst/>
                <a:latin typeface="-apple-system"/>
              </a:rPr>
              <a:t>(12) Receive all late filing fees, civil penalties, and interest imposed pursuant to the Nebraska Political Accountability and Disclosure Act and remit all such funds to the State Treasurer for credit to the Nebraska Accountability and Disclosure Commission Cash Fund;</a:t>
            </a:r>
          </a:p>
          <a:p>
            <a:pPr algn="just"/>
            <a:r>
              <a:rPr lang="en-US" b="0" i="0" dirty="0">
                <a:solidFill>
                  <a:srgbClr val="212529"/>
                </a:solidFill>
                <a:effectLst/>
                <a:latin typeface="-apple-system"/>
              </a:rPr>
              <a:t>(13) Provide current information or a list of persons owing civil penalties and interest to filing officers to determine compliance with subsection (4) of section </a:t>
            </a:r>
            <a:r>
              <a:rPr lang="en-US" b="0" i="0" u="none" strike="noStrike" dirty="0">
                <a:solidFill>
                  <a:srgbClr val="8F6F38"/>
                </a:solidFill>
                <a:effectLst/>
                <a:latin typeface="-apple-system"/>
                <a:hlinkClick r:id="rId3"/>
              </a:rPr>
              <a:t>32-602</a:t>
            </a:r>
            <a:r>
              <a:rPr lang="en-US" b="0" i="0" dirty="0">
                <a:solidFill>
                  <a:srgbClr val="212529"/>
                </a:solidFill>
                <a:effectLst/>
                <a:latin typeface="-apple-system"/>
              </a:rPr>
              <a:t>. The commission shall provide the current information or list to each filing officer on December 1 prior to a statewide primary election, shall continuously update the information or list through March 1 prior to the statewide primary election, and shall update such information or list at other times upon request of a filing officer; and</a:t>
            </a:r>
          </a:p>
          <a:p>
            <a:pPr algn="just"/>
            <a:r>
              <a:rPr lang="en-US" b="0" i="0" dirty="0">
                <a:solidFill>
                  <a:srgbClr val="212529"/>
                </a:solidFill>
                <a:effectLst/>
                <a:latin typeface="-apple-system"/>
              </a:rPr>
              <a:t>(14) Prepare and distribute to the appropriate local officials statements of financial interest, campaign committee organization forms, filing instructions and forms, and such other forms as the commission may deem appropriate.</a:t>
            </a:r>
          </a:p>
          <a:p>
            <a:endParaRPr lang="en-US" b="1" dirty="0"/>
          </a:p>
        </p:txBody>
      </p:sp>
      <p:sp>
        <p:nvSpPr>
          <p:cNvPr id="4" name="Slide Number Placeholder 3"/>
          <p:cNvSpPr>
            <a:spLocks noGrp="1"/>
          </p:cNvSpPr>
          <p:nvPr>
            <p:ph type="sldNum" sz="quarter" idx="5"/>
          </p:nvPr>
        </p:nvSpPr>
        <p:spPr/>
        <p:txBody>
          <a:bodyPr/>
          <a:lstStyle/>
          <a:p>
            <a:fld id="{B5DA68AB-A451-4727-9490-B1371905BB4B}" type="slidenum">
              <a:rPr lang="en-US" smtClean="0"/>
              <a:t>50</a:t>
            </a:fld>
            <a:endParaRPr lang="en-US"/>
          </a:p>
        </p:txBody>
      </p:sp>
    </p:spTree>
    <p:extLst>
      <p:ext uri="{BB962C8B-B14F-4D97-AF65-F5344CB8AC3E}">
        <p14:creationId xmlns:p14="http://schemas.microsoft.com/office/powerpoint/2010/main" val="3749332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4/16/2021 New Slide  - public perception is important, even if the action is legal or “ethical”</a:t>
            </a:r>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51</a:t>
            </a:fld>
            <a:endParaRPr lang="en-US"/>
          </a:p>
        </p:txBody>
      </p:sp>
    </p:spTree>
    <p:extLst>
      <p:ext uri="{BB962C8B-B14F-4D97-AF65-F5344CB8AC3E}">
        <p14:creationId xmlns:p14="http://schemas.microsoft.com/office/powerpoint/2010/main" val="11438509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fontAlgn="base">
              <a:spcBef>
                <a:spcPts val="450"/>
              </a:spcBef>
              <a:spcAft>
                <a:spcPts val="1200"/>
              </a:spcAft>
              <a:buNone/>
              <a:defRPr/>
            </a:pPr>
            <a:r>
              <a:rPr lang="en-US" b="1" u="sng" dirty="0">
                <a:latin typeface="Arial" panose="020B0604020202020204" pitchFamily="34" charset="0"/>
                <a:cs typeface="Arial" panose="020B0604020202020204" pitchFamily="34" charset="0"/>
              </a:rPr>
              <a:t>Your challenge </a:t>
            </a:r>
          </a:p>
          <a:p>
            <a:pPr marL="0" indent="0" fontAlgn="base">
              <a:spcBef>
                <a:spcPts val="450"/>
              </a:spcBef>
              <a:spcAft>
                <a:spcPct val="0"/>
              </a:spcAft>
              <a:buNone/>
              <a:defRPr/>
            </a:pPr>
            <a:r>
              <a:rPr lang="en-US" b="1" dirty="0">
                <a:latin typeface="Arial" panose="020B0604020202020204" pitchFamily="34" charset="0"/>
                <a:cs typeface="Arial" panose="020B0604020202020204" pitchFamily="34" charset="0"/>
              </a:rPr>
              <a:t>be able to explain the legal and regulatory basis for roads/street programs to elected officials, constituents, the media, and others  </a:t>
            </a:r>
          </a:p>
          <a:p>
            <a:endParaRPr lang="en-US" dirty="0"/>
          </a:p>
          <a:p>
            <a:r>
              <a:rPr lang="en-US" dirty="0"/>
              <a:t>The law controls everything political jurisdictions can do, and everything a superintendent an do</a:t>
            </a:r>
          </a:p>
          <a:p>
            <a:endParaRPr lang="en-US" dirty="0"/>
          </a:p>
          <a:p>
            <a:r>
              <a:rPr lang="en-US" dirty="0"/>
              <a:t>You need to know – at least broadly – what is in the law and how it affects you and your job</a:t>
            </a:r>
          </a:p>
          <a:p>
            <a:endParaRPr lang="en-US" dirty="0"/>
          </a:p>
          <a:p>
            <a:r>
              <a:rPr lang="en-US" dirty="0"/>
              <a:t>You definitely need to know where to find statutes and regulations – where to look</a:t>
            </a:r>
          </a:p>
          <a:p>
            <a:endParaRPr lang="en-US" dirty="0"/>
          </a:p>
          <a:p>
            <a:r>
              <a:rPr lang="en-US" dirty="0"/>
              <a:t>The law establishes the superintendent position, provides funding, requires planning to occur, and requires reporting to the NBCS</a:t>
            </a:r>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52</a:t>
            </a:fld>
            <a:endParaRPr lang="en-US"/>
          </a:p>
        </p:txBody>
      </p:sp>
    </p:spTree>
    <p:extLst>
      <p:ext uri="{BB962C8B-B14F-4D97-AF65-F5344CB8AC3E}">
        <p14:creationId xmlns:p14="http://schemas.microsoft.com/office/powerpoint/2010/main" val="12765575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3/10/2020 New Slide</a:t>
            </a:r>
          </a:p>
          <a:p>
            <a:r>
              <a:rPr lang="en-US" i="1" dirty="0"/>
              <a:t>7/24/2020 and 7/25/2020 Updated, changed “renters” to “occupants” and a few other changes</a:t>
            </a:r>
          </a:p>
          <a:p>
            <a:endParaRPr lang="en-US" i="1" dirty="0"/>
          </a:p>
          <a:p>
            <a:r>
              <a:rPr lang="en-US" i="1" dirty="0"/>
              <a:t>THE FOLLOWING IS AN ANALOGY – SUGGESTING THAT STUDENTS USE THIS OR MAKE UP THEIR OWN MENTAL IMAGE TO USE WHEN MODELLING NEBRASKA’S SYSTEM FOR ITS HIGHWAYS, ROADS AND STREETS – TO HELP STUDENTS UNDERSTAND THE SYSTEM AND HELP THEM PLANT IT INTO THEIR MINDS</a:t>
            </a:r>
          </a:p>
          <a:p>
            <a:endParaRPr lang="en-US" dirty="0"/>
          </a:p>
          <a:p>
            <a:r>
              <a:rPr lang="en-US" dirty="0"/>
              <a:t>The </a:t>
            </a:r>
            <a:r>
              <a:rPr lang="en-US" b="1" dirty="0"/>
              <a:t>HOUSE</a:t>
            </a:r>
            <a:r>
              <a:rPr lang="en-US" dirty="0"/>
              <a:t> represents the </a:t>
            </a:r>
            <a:r>
              <a:rPr lang="en-US" b="1" dirty="0"/>
              <a:t>LEGAL STRUCTURE </a:t>
            </a:r>
            <a:r>
              <a:rPr lang="en-US" dirty="0"/>
              <a:t>of Nebraska’s highways, roads and streets system and the facilities themselves.  Chapter 39-2101 is the foundational state statute (the “footings”) for our current system; Chapter 39 articles 21, 23 and 25 are the foundation walls.  BIG HINT: KNOW THESE STATUTES FOR THE EXAM!!</a:t>
            </a:r>
          </a:p>
          <a:p>
            <a:endParaRPr lang="en-US" dirty="0"/>
          </a:p>
          <a:p>
            <a:r>
              <a:rPr lang="en-US" dirty="0"/>
              <a:t>The </a:t>
            </a:r>
            <a:r>
              <a:rPr lang="en-US" b="1" dirty="0"/>
              <a:t>GOVERNMENTAL ORGANIZATIONS </a:t>
            </a:r>
            <a:r>
              <a:rPr lang="en-US" dirty="0"/>
              <a:t>(represented by their respective governing bodies) labeled on the windows and living in the house are really just </a:t>
            </a:r>
            <a:r>
              <a:rPr lang="en-US" b="1" dirty="0"/>
              <a:t>OCCUPANTS</a:t>
            </a:r>
            <a:r>
              <a:rPr lang="en-US" b="0" dirty="0"/>
              <a:t> and caretakers; </a:t>
            </a:r>
            <a:r>
              <a:rPr lang="en-US" dirty="0"/>
              <a:t>the </a:t>
            </a:r>
            <a:r>
              <a:rPr lang="en-US" b="1" dirty="0">
                <a:solidFill>
                  <a:srgbClr val="92D050"/>
                </a:solidFill>
              </a:rPr>
              <a:t>TAXPAYERS</a:t>
            </a:r>
            <a:r>
              <a:rPr lang="en-US" dirty="0"/>
              <a:t> of the State of Nebraska are the </a:t>
            </a:r>
            <a:r>
              <a:rPr lang="en-US" b="1" dirty="0"/>
              <a:t>OWNERS</a:t>
            </a:r>
            <a:r>
              <a:rPr lang="en-US" dirty="0"/>
              <a:t> of our </a:t>
            </a:r>
            <a:r>
              <a:rPr lang="en-US" b="1" i="1" dirty="0"/>
              <a:t>public</a:t>
            </a:r>
            <a:r>
              <a:rPr lang="en-US" b="1" dirty="0"/>
              <a:t> </a:t>
            </a:r>
            <a:r>
              <a:rPr lang="en-US" dirty="0"/>
              <a:t>roads system. </a:t>
            </a:r>
          </a:p>
          <a:p>
            <a:endParaRPr lang="en-US" dirty="0"/>
          </a:p>
          <a:p>
            <a:r>
              <a:rPr lang="en-US" dirty="0"/>
              <a:t>*************************SORRY, IT’S PUBLIC PROPERTY SO NO PARTYING IN THIS HOUSE!!!  *******************************</a:t>
            </a:r>
          </a:p>
          <a:p>
            <a:endParaRPr lang="en-US" dirty="0"/>
          </a:p>
          <a:p>
            <a:r>
              <a:rPr lang="en-US" dirty="0"/>
              <a:t>WHO PAID/PAYS for our highways, roads and streets?  Represented by the State Seal and the two State funds, on the left side of the slide, </a:t>
            </a:r>
            <a:r>
              <a:rPr lang="en-US" b="1" dirty="0"/>
              <a:t>THE PUBLIC PAID</a:t>
            </a:r>
            <a:r>
              <a:rPr lang="en-US" dirty="0"/>
              <a:t> for construction of the house (public highways, roads and streets) - see the left side of the slide – and </a:t>
            </a:r>
            <a:r>
              <a:rPr lang="en-US" b="1" dirty="0"/>
              <a:t>THE PUBLIC PAYS</a:t>
            </a:r>
            <a:r>
              <a:rPr lang="en-US" dirty="0"/>
              <a:t> also for the ongoing maintenance and improvements, via various state and local taxes, and sometimes federal and other monies as well.   </a:t>
            </a:r>
            <a:r>
              <a:rPr lang="en-US" strike="sngStrike" dirty="0"/>
              <a:t>The public is the local “banker” so to speak.  </a:t>
            </a:r>
          </a:p>
          <a:p>
            <a:endParaRPr lang="en-US" strike="sngStrike" dirty="0"/>
          </a:p>
          <a:p>
            <a:r>
              <a:rPr lang="en-US" dirty="0"/>
              <a:t>It is the job of the OCCUPANTS, with City Street and County Highway </a:t>
            </a:r>
            <a:r>
              <a:rPr lang="en-US" b="1" dirty="0"/>
              <a:t>SUPERINTENDENTS</a:t>
            </a:r>
            <a:r>
              <a:rPr lang="en-US" dirty="0"/>
              <a:t> in key roles, to maintain and improve the house, with each renter taking (</a:t>
            </a:r>
            <a:r>
              <a:rPr lang="en-US" b="1" dirty="0"/>
              <a:t>JURISDICTIONAL</a:t>
            </a:r>
            <a:r>
              <a:rPr lang="en-US" dirty="0"/>
              <a:t>) </a:t>
            </a:r>
            <a:r>
              <a:rPr lang="en-US" b="1" dirty="0"/>
              <a:t>RESPONSIBILITY</a:t>
            </a:r>
            <a:r>
              <a:rPr lang="en-US" dirty="0"/>
              <a:t> for its part of the house.  Jurisdictional responsibility is covered in 39-21.  </a:t>
            </a:r>
          </a:p>
          <a:p>
            <a:endParaRPr lang="en-US" dirty="0"/>
          </a:p>
          <a:p>
            <a:r>
              <a:rPr lang="en-US" dirty="0"/>
              <a:t>The </a:t>
            </a:r>
            <a:r>
              <a:rPr lang="en-US" b="1" dirty="0"/>
              <a:t>TWO BOARDS </a:t>
            </a:r>
            <a:r>
              <a:rPr lang="en-US" dirty="0"/>
              <a:t>are akin to the </a:t>
            </a:r>
            <a:r>
              <a:rPr lang="en-US" b="1" dirty="0"/>
              <a:t>BUILDING CODES AND INSPECTIONS DEPARTMENT </a:t>
            </a:r>
            <a:r>
              <a:rPr lang="en-US" dirty="0"/>
              <a:t>in the jurisdiction where the house resides, and </a:t>
            </a:r>
            <a:r>
              <a:rPr lang="en-US" b="1" dirty="0"/>
              <a:t>OWNER REPRESENTATIVES </a:t>
            </a:r>
            <a:r>
              <a:rPr lang="en-US" dirty="0"/>
              <a:t>combined – renters need to keep the facility up to </a:t>
            </a:r>
            <a:r>
              <a:rPr lang="en-US" b="1" dirty="0"/>
              <a:t>CODE</a:t>
            </a:r>
            <a:r>
              <a:rPr lang="en-US" dirty="0"/>
              <a:t>, like </a:t>
            </a:r>
            <a:r>
              <a:rPr lang="en-US" b="1" dirty="0"/>
              <a:t>NBCS STANDARDS</a:t>
            </a:r>
            <a:r>
              <a:rPr lang="en-US" dirty="0"/>
              <a:t>.  If it’s a hardship to meet code, renters must seek permission from the NBCS. The </a:t>
            </a:r>
            <a:r>
              <a:rPr lang="en-US" b="1" dirty="0"/>
              <a:t>BEX</a:t>
            </a:r>
            <a:r>
              <a:rPr lang="en-US" dirty="0"/>
              <a:t> is the approver of </a:t>
            </a:r>
            <a:r>
              <a:rPr lang="en-US" i="1" dirty="0"/>
              <a:t>LICENSED</a:t>
            </a:r>
            <a:r>
              <a:rPr lang="en-US" dirty="0"/>
              <a:t> Superintendents.  (</a:t>
            </a:r>
            <a:r>
              <a:rPr lang="en-US" i="1" dirty="0"/>
              <a:t>7/24/2020</a:t>
            </a:r>
            <a:r>
              <a:rPr lang="en-US" dirty="0"/>
              <a:t>) </a:t>
            </a:r>
          </a:p>
          <a:p>
            <a:endParaRPr lang="en-US" dirty="0"/>
          </a:p>
          <a:p>
            <a:r>
              <a:rPr lang="en-US" dirty="0"/>
              <a:t>Each room has a </a:t>
            </a:r>
            <a:r>
              <a:rPr lang="en-US" b="1" dirty="0"/>
              <a:t>FUNCTION</a:t>
            </a:r>
            <a:r>
              <a:rPr lang="en-US" dirty="0"/>
              <a:t>.  So let’s classify them; </a:t>
            </a:r>
            <a:r>
              <a:rPr lang="en-US" b="1" dirty="0"/>
              <a:t>FUNCTIONAL CLASSIFICATION</a:t>
            </a:r>
            <a:r>
              <a:rPr lang="en-US" dirty="0"/>
              <a:t>.  Say the kitchen is the interstate, the bathroom is the expressway, the dining room is an arterial, the living room is a collector, bedrooms are local, etc.  The owner provides money to clean and maintain these rooms.  </a:t>
            </a:r>
          </a:p>
          <a:p>
            <a:endParaRPr lang="en-US" dirty="0"/>
          </a:p>
          <a:p>
            <a:r>
              <a:rPr lang="en-US" dirty="0"/>
              <a:t>To upkeep the house, as there is always something wearing out or breaking down, superintendents need to </a:t>
            </a:r>
            <a:r>
              <a:rPr lang="en-US" b="1" dirty="0"/>
              <a:t>PLAN AND PROGRAM </a:t>
            </a:r>
            <a:r>
              <a:rPr lang="en-US" dirty="0"/>
              <a:t>various works and projects; call it a </a:t>
            </a:r>
            <a:r>
              <a:rPr lang="en-US" b="1" dirty="0"/>
              <a:t>ONE- AND SIX-YEAR PLAN/PROGRAM</a:t>
            </a:r>
            <a:r>
              <a:rPr lang="en-US" dirty="0"/>
              <a:t>.  Renters are required to get input from the owners (the people) – at a </a:t>
            </a:r>
            <a:r>
              <a:rPr lang="en-US" b="1" dirty="0"/>
              <a:t>PUBLIC HEARING</a:t>
            </a:r>
            <a:r>
              <a:rPr lang="en-US" dirty="0"/>
              <a:t>.  </a:t>
            </a:r>
            <a:r>
              <a:rPr lang="en-US" u="sng" dirty="0"/>
              <a:t>Transparency is an important part of the 1969 legislation</a:t>
            </a:r>
            <a:r>
              <a:rPr lang="en-US" dirty="0"/>
              <a:t>.  The renter approves and adopts the final plan or program, then, superintendents </a:t>
            </a:r>
            <a:r>
              <a:rPr lang="en-US" b="1" dirty="0"/>
              <a:t>IMPLEMENT</a:t>
            </a:r>
            <a:r>
              <a:rPr lang="en-US" dirty="0"/>
              <a:t> the plan or program, including building to code, or in our case, Board standards and industry standards.  YOU MAKE IT HAPPEN.  YOU ARE A KEY TO KEEPING THE HOUSE IN ORDER THE RIGHT WAY.  They need to be sure to build to code (i.e. standards).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Renters should </a:t>
            </a:r>
            <a:r>
              <a:rPr lang="en-US" b="1" dirty="0"/>
              <a:t>INVENTORY</a:t>
            </a:r>
            <a:r>
              <a:rPr lang="en-US" dirty="0"/>
              <a:t> everything in the house; you can’t manage what you don’t know you own!  (</a:t>
            </a:r>
            <a:r>
              <a:rPr lang="en-US" b="1" dirty="0"/>
              <a:t>ASSET MANAGEMENT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property must be maintained!  That includes activities such as snow removal.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Renters must have (or get or hire) an </a:t>
            </a:r>
            <a:r>
              <a:rPr lang="en-US" b="1" dirty="0"/>
              <a:t>ACCOUNTING</a:t>
            </a:r>
            <a:r>
              <a:rPr lang="en-US" dirty="0"/>
              <a:t> and </a:t>
            </a:r>
            <a:r>
              <a:rPr lang="en-US" b="1" dirty="0"/>
              <a:t>BUDGETING</a:t>
            </a:r>
            <a:r>
              <a:rPr lang="en-US" dirty="0"/>
              <a:t> and </a:t>
            </a:r>
            <a:r>
              <a:rPr lang="en-US" b="1" dirty="0"/>
              <a:t>INVENTORY</a:t>
            </a:r>
            <a:r>
              <a:rPr lang="en-US" dirty="0"/>
              <a:t> system in place to track all expenditures, receipts, supplies and equipment.  After all, the owners want to know how their investments are doing.  Occupants also </a:t>
            </a:r>
            <a:r>
              <a:rPr lang="en-US" b="1" dirty="0"/>
              <a:t>CERTIFY</a:t>
            </a:r>
            <a:r>
              <a:rPr lang="en-US" dirty="0"/>
              <a:t> annually to the </a:t>
            </a:r>
            <a:r>
              <a:rPr lang="en-US" b="1" dirty="0"/>
              <a:t>OWNER REPRESENTATIVES </a:t>
            </a:r>
            <a:r>
              <a:rPr lang="en-US" dirty="0"/>
              <a:t>(the NBCS in this analogy) that they have those systems in place and that their projects met code (standards) and all laws.  They do NOT send any reports to the owner representatives, just certify that they are fulfilling their end of the bargain.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Occupants must inspect or have inspected the structure (i.e. bridges) typically every two years. (</a:t>
            </a:r>
            <a:r>
              <a:rPr lang="en-US" b="1" dirty="0"/>
              <a:t>ASSET MANAGEMENT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Occupants must maintain documents relating to the house - a file cabinet in each respective area. (</a:t>
            </a:r>
            <a:r>
              <a:rPr lang="en-US" b="1" dirty="0"/>
              <a:t>RECORDS MANAGEMENT</a:t>
            </a:r>
            <a:r>
              <a:rPr lang="en-US" dirty="0"/>
              <a:t>)</a:t>
            </a:r>
          </a:p>
          <a:p>
            <a:endParaRPr lang="en-US" dirty="0"/>
          </a:p>
          <a:p>
            <a:r>
              <a:rPr lang="en-US" dirty="0"/>
              <a:t>If occupants want to put an addition on the house and need to purchase additional property to do so, they must follow strict laws to protect neighbors and to treat them fairly.  If that doesn’t happen, there could be serious consequences.   (</a:t>
            </a:r>
            <a:r>
              <a:rPr lang="en-US" b="1" dirty="0"/>
              <a:t>RIGHT-OF-WAY ACQUISITION AND THE UNIFORM ACT</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SO, THE MESSAGE IS NOT TO PUT ON THE TEST THAT NEBRASKA’S SYSTEM IS LIKE A HOUSE, OR THAT GOVERNING BODIES ARE OCCUPANTS!!  THIS IS ONLY A TOOL TO SIMPLIFY THE BLIZZARD OF INFORMATION THAT CANDIDATES FOR LICENSURE GET IN FOUR DAYS OF CLASS AND HELP GET THE BASIC STRUCTURE OF NEBRASKA’S SYSTEM INTO THE MINDS OF THOSE WANTING TO BECOME SUPERINTENDENTS.  </a:t>
            </a:r>
          </a:p>
          <a:p>
            <a:endParaRPr lang="en-US" dirty="0"/>
          </a:p>
          <a:p>
            <a:endParaRPr lang="en-US" dirty="0"/>
          </a:p>
          <a:p>
            <a:r>
              <a:rPr lang="en-US" dirty="0"/>
              <a:t>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10FC0B-6082-4DFF-8909-DDAEBF2790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5594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10/11/2021 Updated by adding “payments to entities” and added “public participation and input”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7/24/2020 Updated by adding “incentive” last bullet</a:t>
            </a:r>
          </a:p>
          <a:p>
            <a:r>
              <a:rPr lang="en-US" i="1" dirty="0"/>
              <a:t>3/10/2020 Updated to remove “reporting” and add important components of Nebraska’s system</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1250F0-DEF2-4EED-9882-1B18A4FB6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8054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9/12/2022 added statute reference in 3</a:t>
            </a:r>
            <a:r>
              <a:rPr lang="en-US" i="1" baseline="30000" dirty="0"/>
              <a:t>rd</a:t>
            </a:r>
            <a:r>
              <a:rPr lang="en-US" i="1" dirty="0"/>
              <a:t> bullet</a:t>
            </a:r>
          </a:p>
          <a:p>
            <a:endParaRPr lang="en-US" dirty="0"/>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56</a:t>
            </a:fld>
            <a:endParaRPr lang="en-US"/>
          </a:p>
        </p:txBody>
      </p:sp>
    </p:spTree>
    <p:extLst>
      <p:ext uri="{BB962C8B-B14F-4D97-AF65-F5344CB8AC3E}">
        <p14:creationId xmlns:p14="http://schemas.microsoft.com/office/powerpoint/2010/main" val="28597244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9/12/2022 in 3</a:t>
            </a:r>
            <a:r>
              <a:rPr lang="en-US" i="1" baseline="30000" dirty="0"/>
              <a:t>rd</a:t>
            </a:r>
            <a:r>
              <a:rPr lang="en-US" i="1" dirty="0"/>
              <a:t> bullet added “s” to make “Laws”</a:t>
            </a:r>
          </a:p>
          <a:p>
            <a:r>
              <a:rPr lang="en-US" i="1" dirty="0"/>
              <a:t>4/27/2021 Updated per LB174(2021) sub-bullet to first bullet “to at least assist in process”</a:t>
            </a:r>
          </a:p>
          <a:p>
            <a:r>
              <a:rPr lang="en-US" i="1" dirty="0"/>
              <a:t>9/8/2019 Updated – removed reference to “Reporting” first bullet</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1250F0-DEF2-4EED-9882-1B18A4FB6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73756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4487" indent="0">
              <a:lnSpc>
                <a:spcPct val="110000"/>
              </a:lnSpc>
              <a:spcBef>
                <a:spcPts val="600"/>
              </a:spcBef>
              <a:buFont typeface="+mj-lt"/>
              <a:buNone/>
              <a:defRPr/>
            </a:pPr>
            <a:r>
              <a:rPr lang="en-US" sz="1200" i="1" dirty="0"/>
              <a:t>4/27/2021 Updated per LB174(2021) </a:t>
            </a:r>
            <a:r>
              <a:rPr lang="en-US" sz="1200" i="1" u="sng" dirty="0"/>
              <a:t>assisting</a:t>
            </a:r>
          </a:p>
          <a:p>
            <a:pPr marL="344487" indent="0">
              <a:lnSpc>
                <a:spcPct val="110000"/>
              </a:lnSpc>
              <a:spcBef>
                <a:spcPts val="600"/>
              </a:spcBef>
              <a:buFont typeface="+mj-lt"/>
              <a:buNone/>
              <a:defRPr/>
            </a:pPr>
            <a:endParaRPr lang="en-US" sz="1200" dirty="0"/>
          </a:p>
          <a:p>
            <a:pPr marL="344487" indent="0">
              <a:lnSpc>
                <a:spcPct val="110000"/>
              </a:lnSpc>
              <a:spcBef>
                <a:spcPts val="600"/>
              </a:spcBef>
              <a:buFont typeface="+mj-lt"/>
              <a:buNone/>
              <a:defRPr/>
            </a:pPr>
            <a:endParaRPr lang="en-US" sz="1200" dirty="0"/>
          </a:p>
          <a:p>
            <a:pPr marL="344487" indent="0">
              <a:lnSpc>
                <a:spcPct val="110000"/>
              </a:lnSpc>
              <a:spcBef>
                <a:spcPts val="600"/>
              </a:spcBef>
              <a:buFont typeface="+mj-lt"/>
              <a:buNone/>
              <a:defRPr/>
            </a:pPr>
            <a:r>
              <a:rPr lang="en-US" sz="1200" dirty="0"/>
              <a:t>From a state law perspective, Superintending duties must include assisting an incorporated municipality or a county in the following: </a:t>
            </a:r>
          </a:p>
          <a:p>
            <a:pPr marL="344487" indent="0">
              <a:lnSpc>
                <a:spcPct val="110000"/>
              </a:lnSpc>
              <a:spcBef>
                <a:spcPts val="600"/>
              </a:spcBef>
              <a:buFont typeface="+mj-lt"/>
              <a:buNone/>
              <a:defRPr/>
            </a:pPr>
            <a:endParaRPr lang="en-US" sz="1200" dirty="0"/>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Developing and annually updating long-range plans or programs</a:t>
            </a:r>
            <a:r>
              <a:rPr lang="en-US" sz="1200" dirty="0">
                <a:latin typeface="Arial" pitchFamily="34" charset="0"/>
                <a:cs typeface="Arial" pitchFamily="34" charset="0"/>
              </a:rPr>
              <a:t> based on needs and coordinated with adjacent local governmental units</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Developing annual programs</a:t>
            </a:r>
            <a:r>
              <a:rPr lang="en-US" sz="1200" dirty="0">
                <a:latin typeface="Arial" pitchFamily="34" charset="0"/>
                <a:cs typeface="Arial" pitchFamily="34" charset="0"/>
              </a:rPr>
              <a:t> for design, construction, and maintenance</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Developing annual budgets</a:t>
            </a:r>
            <a:r>
              <a:rPr lang="en-US" sz="1200" dirty="0">
                <a:latin typeface="Arial" pitchFamily="34" charset="0"/>
                <a:cs typeface="Arial" pitchFamily="34" charset="0"/>
              </a:rPr>
              <a:t> based on programmed projects and activities</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Implementing the capital improvements and maintenance activities</a:t>
            </a:r>
            <a:r>
              <a:rPr lang="en-US" sz="1200" dirty="0">
                <a:latin typeface="Arial" pitchFamily="34" charset="0"/>
                <a:cs typeface="Arial" pitchFamily="34" charset="0"/>
              </a:rPr>
              <a:t> provided in the approved plans, programs, and budgets</a:t>
            </a:r>
          </a:p>
          <a:p>
            <a:pPr marL="688975" indent="-344488">
              <a:lnSpc>
                <a:spcPct val="110000"/>
              </a:lnSpc>
              <a:spcBef>
                <a:spcPts val="600"/>
              </a:spcBef>
              <a:buFont typeface="+mj-lt"/>
              <a:buAutoNum type="alphaLcParenR"/>
              <a:defRPr/>
            </a:pPr>
            <a:r>
              <a:rPr lang="en-US" sz="1200" i="1" u="sng" dirty="0">
                <a:latin typeface="Arial" pitchFamily="34" charset="0"/>
                <a:cs typeface="Arial" pitchFamily="34" charset="0"/>
              </a:rPr>
              <a:t>Managing personnel, contractors </a:t>
            </a:r>
            <a:r>
              <a:rPr lang="en-US" sz="1200" i="0" u="sng" dirty="0">
                <a:latin typeface="Arial" pitchFamily="34" charset="0"/>
                <a:cs typeface="Arial" pitchFamily="34" charset="0"/>
              </a:rPr>
              <a:t>(includes consultants!)</a:t>
            </a:r>
            <a:r>
              <a:rPr lang="en-US" sz="1200" i="1" u="sng" dirty="0">
                <a:latin typeface="Arial" pitchFamily="34" charset="0"/>
                <a:cs typeface="Arial" pitchFamily="34" charset="0"/>
              </a:rPr>
              <a:t>, and equipment</a:t>
            </a:r>
            <a:r>
              <a:rPr lang="en-US" sz="1200" dirty="0">
                <a:latin typeface="Arial" pitchFamily="34" charset="0"/>
                <a:cs typeface="Arial" pitchFamily="34" charset="0"/>
              </a:rPr>
              <a:t> in support of such planning, programming, budgeting, and implementation of operations </a:t>
            </a:r>
          </a:p>
          <a:p>
            <a:pPr marL="688975" indent="-344488">
              <a:lnSpc>
                <a:spcPct val="110000"/>
              </a:lnSpc>
              <a:spcBef>
                <a:spcPts val="600"/>
              </a:spcBef>
              <a:buFont typeface="+mj-lt"/>
              <a:buAutoNum type="alphaLcParenR"/>
              <a:defRPr/>
            </a:pPr>
            <a:endParaRPr lang="en-US" sz="1200" dirty="0">
              <a:latin typeface="Arial" pitchFamily="34" charset="0"/>
              <a:cs typeface="Arial" pitchFamily="34" charset="0"/>
            </a:endParaRPr>
          </a:p>
          <a:p>
            <a:pPr marL="688975" indent="-344488">
              <a:lnSpc>
                <a:spcPct val="110000"/>
              </a:lnSpc>
              <a:spcBef>
                <a:spcPts val="600"/>
              </a:spcBef>
              <a:buFont typeface="+mj-lt"/>
              <a:buAutoNum type="alphaLcParenR"/>
              <a:defRPr/>
            </a:pPr>
            <a:endParaRPr lang="en-US" sz="1200" dirty="0">
              <a:latin typeface="Arial" pitchFamily="34" charset="0"/>
              <a:cs typeface="Arial" pitchFamily="34" charset="0"/>
            </a:endParaRPr>
          </a:p>
          <a:p>
            <a:pPr marL="344487" indent="0">
              <a:lnSpc>
                <a:spcPct val="110000"/>
              </a:lnSpc>
              <a:spcBef>
                <a:spcPts val="600"/>
              </a:spcBef>
              <a:buFont typeface="+mj-lt"/>
              <a:buNone/>
              <a:defRPr/>
            </a:pPr>
            <a:r>
              <a:rPr lang="en-US" sz="1200" dirty="0">
                <a:latin typeface="Arial" pitchFamily="34" charset="0"/>
                <a:cs typeface="Arial" pitchFamily="34" charset="0"/>
              </a:rPr>
              <a:t>Counties - also reference Chapter 39, Section 15.  </a:t>
            </a:r>
            <a:endParaRPr lang="en-US" sz="1200" dirty="0"/>
          </a:p>
          <a:p>
            <a:pPr marL="344487" indent="0">
              <a:lnSpc>
                <a:spcPct val="110000"/>
              </a:lnSpc>
              <a:spcBef>
                <a:spcPts val="600"/>
              </a:spcBef>
              <a:buFont typeface="+mj-lt"/>
              <a:buNone/>
              <a:defRPr/>
            </a:pPr>
            <a:endParaRPr lang="en-US" sz="1200" dirty="0"/>
          </a:p>
          <a:p>
            <a:pPr marL="344487" indent="0">
              <a:lnSpc>
                <a:spcPct val="110000"/>
              </a:lnSpc>
              <a:spcBef>
                <a:spcPts val="600"/>
              </a:spcBef>
              <a:buFont typeface="+mj-lt"/>
              <a:buNone/>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4C524DF-ACA2-4030-981D-DD26CF03BBC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165379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Things that a savvy superintendent will be aware of and account for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81250F0-DEF2-4EED-9882-1B18A4FB6B0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490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1/30/2020 Updated.  Added “”or may not” in the CAUTION sentence</a:t>
            </a:r>
          </a:p>
          <a:p>
            <a:r>
              <a:rPr lang="en-US" i="1" dirty="0"/>
              <a:t>8/13/2019 Updated.  Added 13-914 in script below.  </a:t>
            </a:r>
          </a:p>
          <a:p>
            <a:endParaRPr lang="en-US" dirty="0"/>
          </a:p>
          <a:p>
            <a:r>
              <a:rPr lang="en-US" dirty="0"/>
              <a:t>Some older laws may be superseded by new laws. (next slide)</a:t>
            </a:r>
          </a:p>
          <a:p>
            <a:endParaRPr lang="en-US" dirty="0"/>
          </a:p>
          <a:p>
            <a:endParaRPr lang="en-US" dirty="0"/>
          </a:p>
          <a:p>
            <a:r>
              <a:rPr lang="en-US" sz="1200" b="0" i="0" kern="1200" dirty="0">
                <a:solidFill>
                  <a:schemeClr val="tx1"/>
                </a:solidFill>
                <a:effectLst/>
                <a:latin typeface="+mn-lt"/>
                <a:ea typeface="+mn-ea"/>
                <a:cs typeface="+mn-cs"/>
              </a:rPr>
              <a:t>13-914.</a:t>
            </a:r>
          </a:p>
          <a:p>
            <a:r>
              <a:rPr lang="en-US" sz="1200" b="0" i="0" kern="1200" dirty="0">
                <a:solidFill>
                  <a:schemeClr val="tx1"/>
                </a:solidFill>
                <a:effectLst/>
                <a:latin typeface="+mn-lt"/>
                <a:ea typeface="+mn-ea"/>
                <a:cs typeface="+mn-cs"/>
              </a:rPr>
              <a:t>Defective bridge or highway; compliance with standards; effect.</a:t>
            </a:r>
          </a:p>
          <a:p>
            <a:r>
              <a:rPr lang="en-US" sz="1200" b="0" i="0" kern="1200" dirty="0">
                <a:solidFill>
                  <a:schemeClr val="tx1"/>
                </a:solidFill>
                <a:effectLst/>
                <a:latin typeface="+mn-lt"/>
                <a:ea typeface="+mn-ea"/>
                <a:cs typeface="+mn-cs"/>
              </a:rPr>
              <a:t>For purposes of sections </a:t>
            </a:r>
            <a:r>
              <a:rPr lang="en-US" sz="1200" b="0" i="0" u="none" strike="noStrike" kern="1200" dirty="0">
                <a:solidFill>
                  <a:schemeClr val="tx1"/>
                </a:solidFill>
                <a:effectLst/>
                <a:latin typeface="+mn-lt"/>
                <a:ea typeface="+mn-ea"/>
                <a:cs typeface="+mn-cs"/>
                <a:hlinkClick r:id="rId3"/>
              </a:rPr>
              <a:t>13-912</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4"/>
              </a:rPr>
              <a:t>13-913</a:t>
            </a:r>
            <a:r>
              <a:rPr lang="en-US" sz="1200" b="0" i="0" kern="1200" dirty="0">
                <a:solidFill>
                  <a:schemeClr val="tx1"/>
                </a:solidFill>
                <a:effectLst/>
                <a:latin typeface="+mn-lt"/>
                <a:ea typeface="+mn-ea"/>
                <a:cs typeface="+mn-cs"/>
              </a:rPr>
              <a:t>, no minimum maintenance road or highway shall be deemed to be in want of repair or insufficient if it complies with the standards and level of minimum maintenance developed pursuant to section </a:t>
            </a:r>
            <a:r>
              <a:rPr lang="en-US" sz="1200" b="0" i="0" u="none" strike="noStrike" kern="1200" dirty="0">
                <a:solidFill>
                  <a:schemeClr val="tx1"/>
                </a:solidFill>
                <a:effectLst/>
                <a:latin typeface="+mn-lt"/>
                <a:ea typeface="+mn-ea"/>
                <a:cs typeface="+mn-cs"/>
                <a:hlinkClick r:id="rId5"/>
              </a:rPr>
              <a:t>39-2113</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Source</a:t>
            </a:r>
          </a:p>
          <a:p>
            <a:r>
              <a:rPr lang="en-US" sz="1200" b="0" i="0" kern="1200" dirty="0">
                <a:solidFill>
                  <a:schemeClr val="tx1"/>
                </a:solidFill>
                <a:effectLst/>
                <a:latin typeface="+mn-lt"/>
                <a:ea typeface="+mn-ea"/>
                <a:cs typeface="+mn-cs"/>
              </a:rPr>
              <a:t>Laws 1983, LB 10, § 7;</a:t>
            </a:r>
          </a:p>
          <a:p>
            <a:r>
              <a:rPr lang="en-US" sz="1200" b="0" i="0" kern="1200" dirty="0">
                <a:solidFill>
                  <a:schemeClr val="tx1"/>
                </a:solidFill>
                <a:effectLst/>
                <a:latin typeface="+mn-lt"/>
                <a:ea typeface="+mn-ea"/>
                <a:cs typeface="+mn-cs"/>
              </a:rPr>
              <a:t>R.S.1943, (1983), § 23-2411.01.</a:t>
            </a:r>
          </a:p>
          <a:p>
            <a:endParaRPr lang="en-US" dirty="0"/>
          </a:p>
        </p:txBody>
      </p:sp>
      <p:sp>
        <p:nvSpPr>
          <p:cNvPr id="4" name="Slide Number Placeholder 3"/>
          <p:cNvSpPr>
            <a:spLocks noGrp="1"/>
          </p:cNvSpPr>
          <p:nvPr>
            <p:ph type="sldNum" sz="quarter" idx="10"/>
          </p:nvPr>
        </p:nvSpPr>
        <p:spPr/>
        <p:txBody>
          <a:bodyPr/>
          <a:lstStyle/>
          <a:p>
            <a:fld id="{B5DA68AB-A451-4727-9490-B1371905BB4B}" type="slidenum">
              <a:rPr lang="en-US" smtClean="0"/>
              <a:t>7</a:t>
            </a:fld>
            <a:endParaRPr lang="en-US"/>
          </a:p>
        </p:txBody>
      </p:sp>
    </p:spTree>
    <p:extLst>
      <p:ext uri="{BB962C8B-B14F-4D97-AF65-F5344CB8AC3E}">
        <p14:creationId xmlns:p14="http://schemas.microsoft.com/office/powerpoint/2010/main" val="362621135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4/16/2021 – minor grammatical correction in the sub-bullet under the first bullet</a:t>
            </a:r>
          </a:p>
        </p:txBody>
      </p:sp>
      <p:sp>
        <p:nvSpPr>
          <p:cNvPr id="4" name="Slide Number Placeholder 3"/>
          <p:cNvSpPr>
            <a:spLocks noGrp="1"/>
          </p:cNvSpPr>
          <p:nvPr>
            <p:ph type="sldNum" sz="quarter" idx="5"/>
          </p:nvPr>
        </p:nvSpPr>
        <p:spPr/>
        <p:txBody>
          <a:bodyPr/>
          <a:lstStyle/>
          <a:p>
            <a:fld id="{B5DA68AB-A451-4727-9490-B1371905BB4B}" type="slidenum">
              <a:rPr lang="en-US" smtClean="0"/>
              <a:t>62</a:t>
            </a:fld>
            <a:endParaRPr lang="en-US"/>
          </a:p>
        </p:txBody>
      </p:sp>
    </p:spTree>
    <p:extLst>
      <p:ext uri="{BB962C8B-B14F-4D97-AF65-F5344CB8AC3E}">
        <p14:creationId xmlns:p14="http://schemas.microsoft.com/office/powerpoint/2010/main" val="6705662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C524DF-ACA2-4030-981D-DD26CF03BBCC}" type="slidenum">
              <a:rPr lang="en-US" smtClean="0"/>
              <a:pPr/>
              <a:t>63</a:t>
            </a:fld>
            <a:endParaRPr lang="en-US" dirty="0"/>
          </a:p>
        </p:txBody>
      </p:sp>
    </p:spTree>
    <p:extLst>
      <p:ext uri="{BB962C8B-B14F-4D97-AF65-F5344CB8AC3E}">
        <p14:creationId xmlns:p14="http://schemas.microsoft.com/office/powerpoint/2010/main" val="273674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200" b="1" dirty="0">
                <a:latin typeface="Arial" panose="020B0604020202020204" pitchFamily="34" charset="0"/>
                <a:cs typeface="Arial" panose="020B0604020202020204" pitchFamily="34" charset="0"/>
              </a:rPr>
              <a:t>Look at other statutes – do word searches</a:t>
            </a:r>
          </a:p>
          <a:p>
            <a:pPr marL="0" indent="0">
              <a:spcAft>
                <a:spcPts val="600"/>
              </a:spcAft>
              <a:buNone/>
            </a:pPr>
            <a:endParaRPr lang="en-US" sz="1200" b="1" dirty="0">
              <a:latin typeface="Arial" panose="020B0604020202020204" pitchFamily="34" charset="0"/>
              <a:cs typeface="Arial" panose="020B0604020202020204" pitchFamily="34" charset="0"/>
            </a:endParaRPr>
          </a:p>
          <a:p>
            <a:pPr marL="0" indent="0">
              <a:spcAft>
                <a:spcPts val="600"/>
              </a:spcAft>
              <a:buNone/>
            </a:pPr>
            <a:r>
              <a:rPr lang="en-US" sz="1200" b="1" dirty="0">
                <a:latin typeface="Arial" panose="020B0604020202020204" pitchFamily="34" charset="0"/>
                <a:cs typeface="Arial" panose="020B0604020202020204" pitchFamily="34" charset="0"/>
              </a:rPr>
              <a:t>§39-1309(2) </a:t>
            </a:r>
            <a:r>
              <a:rPr lang="en-US" sz="1200" b="1" i="1" dirty="0">
                <a:latin typeface="Arial" panose="020B0604020202020204" pitchFamily="34" charset="0"/>
                <a:cs typeface="Arial" panose="020B0604020202020204" pitchFamily="34" charset="0"/>
              </a:rPr>
              <a:t>[1955] </a:t>
            </a:r>
            <a:r>
              <a:rPr lang="en-US" sz="1200" dirty="0">
                <a:latin typeface="Arial" panose="020B0604020202020204" pitchFamily="34" charset="0"/>
                <a:cs typeface="Arial" panose="020B0604020202020204" pitchFamily="34" charset="0"/>
              </a:rPr>
              <a:t>identifies factors to take into consideration when changing the State Highway system.  </a:t>
            </a:r>
            <a:endParaRPr lang="en-US" sz="800" b="1" dirty="0">
              <a:latin typeface="Arial" panose="020B0604020202020204" pitchFamily="34" charset="0"/>
              <a:cs typeface="Arial" panose="020B0604020202020204" pitchFamily="34" charset="0"/>
            </a:endParaRPr>
          </a:p>
          <a:p>
            <a:pPr marL="0" indent="0">
              <a:spcAft>
                <a:spcPts val="600"/>
              </a:spcAft>
              <a:buNone/>
            </a:pPr>
            <a:r>
              <a:rPr lang="en-US" sz="1200" b="1" dirty="0">
                <a:latin typeface="Arial" panose="020B0604020202020204" pitchFamily="34" charset="0"/>
                <a:cs typeface="Arial" panose="020B0604020202020204" pitchFamily="34" charset="0"/>
              </a:rPr>
              <a:t>§39-2103 and §39-2104 </a:t>
            </a:r>
            <a:r>
              <a:rPr lang="en-US" sz="1200" b="1" i="1" dirty="0">
                <a:latin typeface="Arial" panose="020B0604020202020204" pitchFamily="34" charset="0"/>
                <a:cs typeface="Arial" panose="020B0604020202020204" pitchFamily="34" charset="0"/>
              </a:rPr>
              <a:t>[1969] </a:t>
            </a:r>
            <a:r>
              <a:rPr lang="en-US" sz="1200" dirty="0">
                <a:latin typeface="Arial" panose="020B0604020202020204" pitchFamily="34" charset="0"/>
                <a:cs typeface="Arial" panose="020B0604020202020204" pitchFamily="34" charset="0"/>
              </a:rPr>
              <a:t>provides functional classification names and general descriptions not all the same as factors identified in </a:t>
            </a:r>
            <a:r>
              <a:rPr lang="en-US" sz="1200" b="1" dirty="0">
                <a:latin typeface="Arial" panose="020B0604020202020204" pitchFamily="34" charset="0"/>
                <a:cs typeface="Arial" panose="020B0604020202020204" pitchFamily="34" charset="0"/>
              </a:rPr>
              <a:t>§39-1309(2)</a:t>
            </a:r>
            <a:r>
              <a:rPr lang="en-US" sz="1200" dirty="0">
                <a:latin typeface="Arial" panose="020B0604020202020204" pitchFamily="34" charset="0"/>
                <a:cs typeface="Arial" panose="020B0604020202020204" pitchFamily="34" charset="0"/>
              </a:rPr>
              <a:t>.</a:t>
            </a:r>
            <a:endParaRPr lang="en-US" sz="800" dirty="0">
              <a:latin typeface="Arial" panose="020B0604020202020204" pitchFamily="34" charset="0"/>
              <a:cs typeface="Arial" panose="020B0604020202020204" pitchFamily="34" charset="0"/>
            </a:endParaRPr>
          </a:p>
          <a:p>
            <a:pPr marL="0" indent="0">
              <a:spcAft>
                <a:spcPts val="600"/>
              </a:spcAft>
              <a:buNone/>
            </a:pPr>
            <a:r>
              <a:rPr lang="en-US" sz="1200" b="1" dirty="0">
                <a:latin typeface="Arial" panose="020B0604020202020204" pitchFamily="34" charset="0"/>
                <a:cs typeface="Arial" panose="020B0604020202020204" pitchFamily="34" charset="0"/>
              </a:rPr>
              <a:t>§39-2105(1) </a:t>
            </a:r>
            <a:r>
              <a:rPr lang="en-US" sz="1200" b="1" i="1" dirty="0">
                <a:latin typeface="Arial" panose="020B0604020202020204" pitchFamily="34" charset="0"/>
                <a:cs typeface="Arial" panose="020B0604020202020204" pitchFamily="34" charset="0"/>
              </a:rPr>
              <a:t>[1969] </a:t>
            </a:r>
            <a:r>
              <a:rPr lang="en-US" sz="1200" dirty="0">
                <a:latin typeface="Arial" panose="020B0604020202020204" pitchFamily="34" charset="0"/>
                <a:cs typeface="Arial" panose="020B0604020202020204" pitchFamily="34" charset="0"/>
              </a:rPr>
              <a:t>requires the State to be responsible for Interstate, Expressway and Major Arterials functional classifications, and municipal extensions.</a:t>
            </a:r>
            <a:endParaRPr lang="en-US" sz="800" dirty="0">
              <a:latin typeface="Arial" panose="020B0604020202020204" pitchFamily="34" charset="0"/>
              <a:cs typeface="Arial" panose="020B0604020202020204" pitchFamily="34" charset="0"/>
            </a:endParaRPr>
          </a:p>
          <a:p>
            <a:pPr marL="0" indent="0">
              <a:spcAft>
                <a:spcPts val="600"/>
              </a:spcAft>
              <a:buNone/>
            </a:pPr>
            <a:r>
              <a:rPr lang="en-US" sz="1200" b="1" dirty="0">
                <a:latin typeface="Arial" panose="020B0604020202020204" pitchFamily="34" charset="0"/>
                <a:cs typeface="Arial" panose="020B0604020202020204" pitchFamily="34" charset="0"/>
              </a:rPr>
              <a:t>§39-2109(1) </a:t>
            </a:r>
            <a:r>
              <a:rPr lang="en-US" sz="1200" b="1" i="1" dirty="0">
                <a:latin typeface="Arial" panose="020B0604020202020204" pitchFamily="34" charset="0"/>
                <a:cs typeface="Arial" panose="020B0604020202020204" pitchFamily="34" charset="0"/>
              </a:rPr>
              <a:t>[1969] </a:t>
            </a:r>
            <a:r>
              <a:rPr lang="en-US" sz="1200" dirty="0">
                <a:latin typeface="Arial" panose="020B0604020202020204" pitchFamily="34" charset="0"/>
                <a:cs typeface="Arial" panose="020B0604020202020204" pitchFamily="34" charset="0"/>
              </a:rPr>
              <a:t>requires the NBCS to establish criteria for functional classifications. </a:t>
            </a:r>
          </a:p>
          <a:p>
            <a:pPr marL="0" indent="0">
              <a:spcAft>
                <a:spcPts val="600"/>
              </a:spcAft>
              <a:buNone/>
            </a:pPr>
            <a:r>
              <a:rPr lang="en-US" sz="1200" b="1" dirty="0">
                <a:latin typeface="Arial" panose="020B0604020202020204" pitchFamily="34" charset="0"/>
                <a:cs typeface="Arial" panose="020B0604020202020204" pitchFamily="34" charset="0"/>
              </a:rPr>
              <a:t>428 NAC 1 </a:t>
            </a:r>
            <a:r>
              <a:rPr lang="en-US" sz="1200" b="1" i="1" dirty="0">
                <a:latin typeface="Arial" panose="020B0604020202020204" pitchFamily="34" charset="0"/>
                <a:cs typeface="Arial" panose="020B0604020202020204" pitchFamily="34" charset="0"/>
              </a:rPr>
              <a:t>[1970] </a:t>
            </a:r>
            <a:r>
              <a:rPr lang="en-US" sz="1200" dirty="0">
                <a:latin typeface="Arial" panose="020B0604020202020204" pitchFamily="34" charset="0"/>
                <a:cs typeface="Arial" panose="020B0604020202020204" pitchFamily="34" charset="0"/>
              </a:rPr>
              <a:t>identifies criteria for functional classifications different than factors in </a:t>
            </a:r>
            <a:r>
              <a:rPr lang="en-US" sz="1200" b="1" dirty="0">
                <a:latin typeface="Arial" panose="020B0604020202020204" pitchFamily="34" charset="0"/>
                <a:cs typeface="Arial" panose="020B0604020202020204" pitchFamily="34" charset="0"/>
              </a:rPr>
              <a:t>§39-1309(2)</a:t>
            </a:r>
            <a:r>
              <a:rPr lang="en-US" sz="1200" dirty="0">
                <a:latin typeface="Arial" panose="020B0604020202020204" pitchFamily="34" charset="0"/>
                <a:cs typeface="Arial" panose="020B0604020202020204" pitchFamily="34" charset="0"/>
              </a:rPr>
              <a:t>. </a:t>
            </a:r>
            <a:endParaRPr lang="en-US" sz="1200" b="1"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B5DA68AB-A451-4727-9490-B1371905BB4B}" type="slidenum">
              <a:rPr lang="en-US" smtClean="0"/>
              <a:t>8</a:t>
            </a:fld>
            <a:endParaRPr lang="en-US"/>
          </a:p>
        </p:txBody>
      </p:sp>
    </p:spTree>
    <p:extLst>
      <p:ext uri="{BB962C8B-B14F-4D97-AF65-F5344CB8AC3E}">
        <p14:creationId xmlns:p14="http://schemas.microsoft.com/office/powerpoint/2010/main" val="341983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8/13/2019 Updated.  Added to the script in light of LB82 (2019) changes.  </a:t>
            </a:r>
          </a:p>
          <a:p>
            <a:endParaRPr lang="en-US" dirty="0"/>
          </a:p>
          <a:p>
            <a:r>
              <a:rPr lang="en-US" dirty="0"/>
              <a:t>See your agency’s attorney for any questions. </a:t>
            </a:r>
          </a:p>
          <a:p>
            <a:r>
              <a:rPr lang="en-US" i="1" dirty="0"/>
              <a:t>This has become more important now that reporting to the NBCS has been eliminated.  For example, what do you present to the public at the annual public hearing for project in the one-year plan or program?  </a:t>
            </a:r>
          </a:p>
        </p:txBody>
      </p:sp>
      <p:sp>
        <p:nvSpPr>
          <p:cNvPr id="4" name="Slide Number Placeholder 3"/>
          <p:cNvSpPr>
            <a:spLocks noGrp="1"/>
          </p:cNvSpPr>
          <p:nvPr>
            <p:ph type="sldNum" sz="quarter" idx="10"/>
          </p:nvPr>
        </p:nvSpPr>
        <p:spPr/>
        <p:txBody>
          <a:bodyPr/>
          <a:lstStyle/>
          <a:p>
            <a:fld id="{B5DA68AB-A451-4727-9490-B1371905BB4B}" type="slidenum">
              <a:rPr lang="en-US" smtClean="0"/>
              <a:t>9</a:t>
            </a:fld>
            <a:endParaRPr lang="en-US"/>
          </a:p>
        </p:txBody>
      </p:sp>
    </p:spTree>
    <p:extLst>
      <p:ext uri="{BB962C8B-B14F-4D97-AF65-F5344CB8AC3E}">
        <p14:creationId xmlns:p14="http://schemas.microsoft.com/office/powerpoint/2010/main" val="1225939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8/13/2019 Updated web link.  </a:t>
            </a:r>
          </a:p>
        </p:txBody>
      </p:sp>
      <p:sp>
        <p:nvSpPr>
          <p:cNvPr id="4" name="Slide Number Placeholder 3"/>
          <p:cNvSpPr>
            <a:spLocks noGrp="1"/>
          </p:cNvSpPr>
          <p:nvPr>
            <p:ph type="sldNum" sz="quarter" idx="5"/>
          </p:nvPr>
        </p:nvSpPr>
        <p:spPr/>
        <p:txBody>
          <a:bodyPr/>
          <a:lstStyle/>
          <a:p>
            <a:fld id="{B5DA68AB-A451-4727-9490-B1371905BB4B}" type="slidenum">
              <a:rPr lang="en-US" smtClean="0"/>
              <a:t>11</a:t>
            </a:fld>
            <a:endParaRPr lang="en-US"/>
          </a:p>
        </p:txBody>
      </p:sp>
    </p:spTree>
    <p:extLst>
      <p:ext uri="{BB962C8B-B14F-4D97-AF65-F5344CB8AC3E}">
        <p14:creationId xmlns:p14="http://schemas.microsoft.com/office/powerpoint/2010/main" val="4285731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8/13/2019 Updated web link.  </a:t>
            </a:r>
          </a:p>
          <a:p>
            <a:endParaRPr lang="en-US" dirty="0"/>
          </a:p>
        </p:txBody>
      </p:sp>
      <p:sp>
        <p:nvSpPr>
          <p:cNvPr id="4" name="Slide Number Placeholder 3"/>
          <p:cNvSpPr>
            <a:spLocks noGrp="1"/>
          </p:cNvSpPr>
          <p:nvPr>
            <p:ph type="sldNum" sz="quarter" idx="5"/>
          </p:nvPr>
        </p:nvSpPr>
        <p:spPr/>
        <p:txBody>
          <a:bodyPr/>
          <a:lstStyle/>
          <a:p>
            <a:fld id="{B5DA68AB-A451-4727-9490-B1371905BB4B}" type="slidenum">
              <a:rPr lang="en-US" smtClean="0"/>
              <a:t>13</a:t>
            </a:fld>
            <a:endParaRPr lang="en-US"/>
          </a:p>
        </p:txBody>
      </p:sp>
    </p:spTree>
    <p:extLst>
      <p:ext uri="{BB962C8B-B14F-4D97-AF65-F5344CB8AC3E}">
        <p14:creationId xmlns:p14="http://schemas.microsoft.com/office/powerpoint/2010/main" val="1133640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364304-6A7F-4B34-B141-79A1447200E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422242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64304-6A7F-4B34-B141-79A1447200E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2223900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64304-6A7F-4B34-B141-79A1447200E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164429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November 2010</a:t>
            </a:r>
          </a:p>
        </p:txBody>
      </p:sp>
      <p:sp>
        <p:nvSpPr>
          <p:cNvPr id="5" name="Footer Placeholder 4"/>
          <p:cNvSpPr>
            <a:spLocks noGrp="1"/>
          </p:cNvSpPr>
          <p:nvPr>
            <p:ph type="ftr" sz="quarter" idx="11"/>
          </p:nvPr>
        </p:nvSpPr>
        <p:spPr/>
        <p:txBody>
          <a:bodyPr/>
          <a:lstStyle/>
          <a:p>
            <a:r>
              <a:rPr lang="en-US"/>
              <a:t>Ethics &amp; Conflict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35287894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2010</a:t>
            </a:r>
          </a:p>
        </p:txBody>
      </p:sp>
      <p:sp>
        <p:nvSpPr>
          <p:cNvPr id="5" name="Footer Placeholder 4"/>
          <p:cNvSpPr>
            <a:spLocks noGrp="1"/>
          </p:cNvSpPr>
          <p:nvPr>
            <p:ph type="ftr" sz="quarter" idx="11"/>
          </p:nvPr>
        </p:nvSpPr>
        <p:spPr/>
        <p:txBody>
          <a:bodyPr/>
          <a:lstStyle/>
          <a:p>
            <a:r>
              <a:rPr lang="en-US"/>
              <a:t>Ethics &amp; Conflict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188017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November 2010</a:t>
            </a:r>
          </a:p>
        </p:txBody>
      </p:sp>
      <p:sp>
        <p:nvSpPr>
          <p:cNvPr id="5" name="Footer Placeholder 4"/>
          <p:cNvSpPr>
            <a:spLocks noGrp="1"/>
          </p:cNvSpPr>
          <p:nvPr>
            <p:ph type="ftr" sz="quarter" idx="11"/>
          </p:nvPr>
        </p:nvSpPr>
        <p:spPr/>
        <p:txBody>
          <a:bodyPr/>
          <a:lstStyle/>
          <a:p>
            <a:r>
              <a:rPr lang="en-US"/>
              <a:t>Ethics &amp; Conflict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34087397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November 2010</a:t>
            </a:r>
          </a:p>
        </p:txBody>
      </p:sp>
      <p:sp>
        <p:nvSpPr>
          <p:cNvPr id="6" name="Footer Placeholder 5"/>
          <p:cNvSpPr>
            <a:spLocks noGrp="1"/>
          </p:cNvSpPr>
          <p:nvPr>
            <p:ph type="ftr" sz="quarter" idx="11"/>
          </p:nvPr>
        </p:nvSpPr>
        <p:spPr/>
        <p:txBody>
          <a:bodyPr/>
          <a:lstStyle/>
          <a:p>
            <a:r>
              <a:rPr lang="en-US"/>
              <a:t>Ethics &amp; Conflict of Interest</a:t>
            </a:r>
          </a:p>
        </p:txBody>
      </p:sp>
      <p:sp>
        <p:nvSpPr>
          <p:cNvPr id="7" name="Slide Number Placeholder 6"/>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623647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November 2010</a:t>
            </a:r>
          </a:p>
        </p:txBody>
      </p:sp>
      <p:sp>
        <p:nvSpPr>
          <p:cNvPr id="8" name="Footer Placeholder 7"/>
          <p:cNvSpPr>
            <a:spLocks noGrp="1"/>
          </p:cNvSpPr>
          <p:nvPr>
            <p:ph type="ftr" sz="quarter" idx="11"/>
          </p:nvPr>
        </p:nvSpPr>
        <p:spPr/>
        <p:txBody>
          <a:bodyPr/>
          <a:lstStyle/>
          <a:p>
            <a:r>
              <a:rPr lang="en-US"/>
              <a:t>Ethics &amp; Conflict of Interest</a:t>
            </a:r>
          </a:p>
        </p:txBody>
      </p:sp>
      <p:sp>
        <p:nvSpPr>
          <p:cNvPr id="9" name="Slide Number Placeholder 8"/>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23342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November 2010</a:t>
            </a:r>
          </a:p>
        </p:txBody>
      </p:sp>
      <p:sp>
        <p:nvSpPr>
          <p:cNvPr id="4" name="Footer Placeholder 3"/>
          <p:cNvSpPr>
            <a:spLocks noGrp="1"/>
          </p:cNvSpPr>
          <p:nvPr>
            <p:ph type="ftr" sz="quarter" idx="11"/>
          </p:nvPr>
        </p:nvSpPr>
        <p:spPr/>
        <p:txBody>
          <a:bodyPr/>
          <a:lstStyle/>
          <a:p>
            <a:r>
              <a:rPr lang="en-US"/>
              <a:t>Ethics &amp; Conflict of Interest</a:t>
            </a:r>
          </a:p>
        </p:txBody>
      </p:sp>
      <p:sp>
        <p:nvSpPr>
          <p:cNvPr id="5" name="Slide Number Placeholder 4"/>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1571102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November 2010</a:t>
            </a:r>
          </a:p>
        </p:txBody>
      </p:sp>
      <p:sp>
        <p:nvSpPr>
          <p:cNvPr id="3" name="Footer Placeholder 2"/>
          <p:cNvSpPr>
            <a:spLocks noGrp="1"/>
          </p:cNvSpPr>
          <p:nvPr>
            <p:ph type="ftr" sz="quarter" idx="11"/>
          </p:nvPr>
        </p:nvSpPr>
        <p:spPr/>
        <p:txBody>
          <a:bodyPr/>
          <a:lstStyle/>
          <a:p>
            <a:r>
              <a:rPr lang="en-US"/>
              <a:t>Ethics &amp; Conflict of Interest</a:t>
            </a:r>
          </a:p>
        </p:txBody>
      </p:sp>
      <p:sp>
        <p:nvSpPr>
          <p:cNvPr id="4" name="Slide Number Placeholder 3"/>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2382663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2010</a:t>
            </a:r>
          </a:p>
        </p:txBody>
      </p:sp>
      <p:sp>
        <p:nvSpPr>
          <p:cNvPr id="6" name="Footer Placeholder 5"/>
          <p:cNvSpPr>
            <a:spLocks noGrp="1"/>
          </p:cNvSpPr>
          <p:nvPr>
            <p:ph type="ftr" sz="quarter" idx="11"/>
          </p:nvPr>
        </p:nvSpPr>
        <p:spPr/>
        <p:txBody>
          <a:bodyPr/>
          <a:lstStyle/>
          <a:p>
            <a:r>
              <a:rPr lang="en-US"/>
              <a:t>Ethics &amp; Conflict of Interest</a:t>
            </a:r>
          </a:p>
        </p:txBody>
      </p:sp>
      <p:sp>
        <p:nvSpPr>
          <p:cNvPr id="7" name="Slide Number Placeholder 6"/>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68307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364304-6A7F-4B34-B141-79A1447200E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2540063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November 2010</a:t>
            </a:r>
          </a:p>
        </p:txBody>
      </p:sp>
      <p:sp>
        <p:nvSpPr>
          <p:cNvPr id="6" name="Footer Placeholder 5"/>
          <p:cNvSpPr>
            <a:spLocks noGrp="1"/>
          </p:cNvSpPr>
          <p:nvPr>
            <p:ph type="ftr" sz="quarter" idx="11"/>
          </p:nvPr>
        </p:nvSpPr>
        <p:spPr/>
        <p:txBody>
          <a:bodyPr/>
          <a:lstStyle/>
          <a:p>
            <a:r>
              <a:rPr lang="en-US"/>
              <a:t>Ethics &amp; Conflict of Interest</a:t>
            </a:r>
          </a:p>
        </p:txBody>
      </p:sp>
      <p:sp>
        <p:nvSpPr>
          <p:cNvPr id="7" name="Slide Number Placeholder 6"/>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38419936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2010</a:t>
            </a:r>
          </a:p>
        </p:txBody>
      </p:sp>
      <p:sp>
        <p:nvSpPr>
          <p:cNvPr id="5" name="Footer Placeholder 4"/>
          <p:cNvSpPr>
            <a:spLocks noGrp="1"/>
          </p:cNvSpPr>
          <p:nvPr>
            <p:ph type="ftr" sz="quarter" idx="11"/>
          </p:nvPr>
        </p:nvSpPr>
        <p:spPr/>
        <p:txBody>
          <a:bodyPr/>
          <a:lstStyle/>
          <a:p>
            <a:r>
              <a:rPr lang="en-US"/>
              <a:t>Ethics &amp; Conflict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1260878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November 2010</a:t>
            </a:r>
          </a:p>
        </p:txBody>
      </p:sp>
      <p:sp>
        <p:nvSpPr>
          <p:cNvPr id="5" name="Footer Placeholder 4"/>
          <p:cNvSpPr>
            <a:spLocks noGrp="1"/>
          </p:cNvSpPr>
          <p:nvPr>
            <p:ph type="ftr" sz="quarter" idx="11"/>
          </p:nvPr>
        </p:nvSpPr>
        <p:spPr/>
        <p:txBody>
          <a:bodyPr/>
          <a:lstStyle/>
          <a:p>
            <a:r>
              <a:rPr lang="en-US"/>
              <a:t>Ethics &amp; Conflict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19909971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a:defRPr/>
            </a:lvl1pPr>
          </a:lstStyle>
          <a:p>
            <a:r>
              <a:rPr lang="en-US"/>
              <a:t>November 2010</a:t>
            </a: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t>Ethics &amp; Conflict of Interest</a:t>
            </a: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6F19749-D4DB-4A3E-A57B-749412523DEB}" type="slidenum">
              <a:rPr lang="en-US"/>
              <a:pPr/>
              <a:t>‹#›</a:t>
            </a:fld>
            <a:endParaRPr lang="en-US"/>
          </a:p>
        </p:txBody>
      </p:sp>
    </p:spTree>
    <p:extLst>
      <p:ext uri="{BB962C8B-B14F-4D97-AF65-F5344CB8AC3E}">
        <p14:creationId xmlns:p14="http://schemas.microsoft.com/office/powerpoint/2010/main" val="900691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10/5/2010</a:t>
            </a:r>
          </a:p>
        </p:txBody>
      </p:sp>
      <p:sp>
        <p:nvSpPr>
          <p:cNvPr id="5" name="Footer Placeholder 4"/>
          <p:cNvSpPr>
            <a:spLocks noGrp="1"/>
          </p:cNvSpPr>
          <p:nvPr>
            <p:ph type="ftr" sz="quarter" idx="11"/>
          </p:nvPr>
        </p:nvSpPr>
        <p:spPr/>
        <p:txBody>
          <a:bodyPr/>
          <a:lstStyle/>
          <a:p>
            <a:r>
              <a:rPr lang="en-US"/>
              <a:t>Confllct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27646012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10/5/2010</a:t>
            </a:r>
          </a:p>
        </p:txBody>
      </p:sp>
      <p:sp>
        <p:nvSpPr>
          <p:cNvPr id="5" name="Footer Placeholder 4"/>
          <p:cNvSpPr>
            <a:spLocks noGrp="1"/>
          </p:cNvSpPr>
          <p:nvPr>
            <p:ph type="ftr" sz="quarter" idx="11"/>
          </p:nvPr>
        </p:nvSpPr>
        <p:spPr/>
        <p:txBody>
          <a:bodyPr/>
          <a:lstStyle/>
          <a:p>
            <a:r>
              <a:rPr lang="en-US"/>
              <a:t>Confllct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6801180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10/5/2010</a:t>
            </a:r>
          </a:p>
        </p:txBody>
      </p:sp>
      <p:sp>
        <p:nvSpPr>
          <p:cNvPr id="5" name="Footer Placeholder 4"/>
          <p:cNvSpPr>
            <a:spLocks noGrp="1"/>
          </p:cNvSpPr>
          <p:nvPr>
            <p:ph type="ftr" sz="quarter" idx="11"/>
          </p:nvPr>
        </p:nvSpPr>
        <p:spPr/>
        <p:txBody>
          <a:bodyPr/>
          <a:lstStyle/>
          <a:p>
            <a:r>
              <a:rPr lang="en-US"/>
              <a:t>Confllct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7854065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10/5/2010</a:t>
            </a:r>
          </a:p>
        </p:txBody>
      </p:sp>
      <p:sp>
        <p:nvSpPr>
          <p:cNvPr id="6" name="Footer Placeholder 5"/>
          <p:cNvSpPr>
            <a:spLocks noGrp="1"/>
          </p:cNvSpPr>
          <p:nvPr>
            <p:ph type="ftr" sz="quarter" idx="11"/>
          </p:nvPr>
        </p:nvSpPr>
        <p:spPr/>
        <p:txBody>
          <a:bodyPr/>
          <a:lstStyle/>
          <a:p>
            <a:r>
              <a:rPr lang="en-US"/>
              <a:t>Confllct of Interest</a:t>
            </a:r>
          </a:p>
        </p:txBody>
      </p:sp>
      <p:sp>
        <p:nvSpPr>
          <p:cNvPr id="7" name="Slide Number Placeholder 6"/>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2814257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10/5/2010</a:t>
            </a:r>
          </a:p>
        </p:txBody>
      </p:sp>
      <p:sp>
        <p:nvSpPr>
          <p:cNvPr id="8" name="Footer Placeholder 7"/>
          <p:cNvSpPr>
            <a:spLocks noGrp="1"/>
          </p:cNvSpPr>
          <p:nvPr>
            <p:ph type="ftr" sz="quarter" idx="11"/>
          </p:nvPr>
        </p:nvSpPr>
        <p:spPr/>
        <p:txBody>
          <a:bodyPr/>
          <a:lstStyle/>
          <a:p>
            <a:r>
              <a:rPr lang="en-US"/>
              <a:t>Confllct of Interest</a:t>
            </a:r>
          </a:p>
        </p:txBody>
      </p:sp>
      <p:sp>
        <p:nvSpPr>
          <p:cNvPr id="9" name="Slide Number Placeholder 8"/>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9829188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10/5/2010</a:t>
            </a:r>
          </a:p>
        </p:txBody>
      </p:sp>
      <p:sp>
        <p:nvSpPr>
          <p:cNvPr id="4" name="Footer Placeholder 3"/>
          <p:cNvSpPr>
            <a:spLocks noGrp="1"/>
          </p:cNvSpPr>
          <p:nvPr>
            <p:ph type="ftr" sz="quarter" idx="11"/>
          </p:nvPr>
        </p:nvSpPr>
        <p:spPr/>
        <p:txBody>
          <a:bodyPr/>
          <a:lstStyle/>
          <a:p>
            <a:r>
              <a:rPr lang="en-US"/>
              <a:t>Confllct of Interest</a:t>
            </a:r>
          </a:p>
        </p:txBody>
      </p:sp>
      <p:sp>
        <p:nvSpPr>
          <p:cNvPr id="5" name="Slide Number Placeholder 4"/>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3170374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364304-6A7F-4B34-B141-79A1447200E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40183624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10/5/2010</a:t>
            </a:r>
          </a:p>
        </p:txBody>
      </p:sp>
      <p:sp>
        <p:nvSpPr>
          <p:cNvPr id="3" name="Footer Placeholder 2"/>
          <p:cNvSpPr>
            <a:spLocks noGrp="1"/>
          </p:cNvSpPr>
          <p:nvPr>
            <p:ph type="ftr" sz="quarter" idx="11"/>
          </p:nvPr>
        </p:nvSpPr>
        <p:spPr/>
        <p:txBody>
          <a:bodyPr/>
          <a:lstStyle/>
          <a:p>
            <a:r>
              <a:rPr lang="en-US"/>
              <a:t>Confllct of Interest</a:t>
            </a:r>
          </a:p>
        </p:txBody>
      </p:sp>
      <p:sp>
        <p:nvSpPr>
          <p:cNvPr id="4" name="Slide Number Placeholder 3"/>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30702914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10/5/2010</a:t>
            </a:r>
          </a:p>
        </p:txBody>
      </p:sp>
      <p:sp>
        <p:nvSpPr>
          <p:cNvPr id="6" name="Footer Placeholder 5"/>
          <p:cNvSpPr>
            <a:spLocks noGrp="1"/>
          </p:cNvSpPr>
          <p:nvPr>
            <p:ph type="ftr" sz="quarter" idx="11"/>
          </p:nvPr>
        </p:nvSpPr>
        <p:spPr/>
        <p:txBody>
          <a:bodyPr/>
          <a:lstStyle/>
          <a:p>
            <a:r>
              <a:rPr lang="en-US"/>
              <a:t>Confllct of Interest</a:t>
            </a:r>
          </a:p>
        </p:txBody>
      </p:sp>
      <p:sp>
        <p:nvSpPr>
          <p:cNvPr id="7" name="Slide Number Placeholder 6"/>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3503389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10/5/2010</a:t>
            </a:r>
          </a:p>
        </p:txBody>
      </p:sp>
      <p:sp>
        <p:nvSpPr>
          <p:cNvPr id="6" name="Footer Placeholder 5"/>
          <p:cNvSpPr>
            <a:spLocks noGrp="1"/>
          </p:cNvSpPr>
          <p:nvPr>
            <p:ph type="ftr" sz="quarter" idx="11"/>
          </p:nvPr>
        </p:nvSpPr>
        <p:spPr/>
        <p:txBody>
          <a:bodyPr/>
          <a:lstStyle/>
          <a:p>
            <a:r>
              <a:rPr lang="en-US"/>
              <a:t>Confllct of Interest</a:t>
            </a:r>
          </a:p>
        </p:txBody>
      </p:sp>
      <p:sp>
        <p:nvSpPr>
          <p:cNvPr id="7" name="Slide Number Placeholder 6"/>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364820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10/5/2010</a:t>
            </a:r>
          </a:p>
        </p:txBody>
      </p:sp>
      <p:sp>
        <p:nvSpPr>
          <p:cNvPr id="5" name="Footer Placeholder 4"/>
          <p:cNvSpPr>
            <a:spLocks noGrp="1"/>
          </p:cNvSpPr>
          <p:nvPr>
            <p:ph type="ftr" sz="quarter" idx="11"/>
          </p:nvPr>
        </p:nvSpPr>
        <p:spPr/>
        <p:txBody>
          <a:bodyPr/>
          <a:lstStyle/>
          <a:p>
            <a:r>
              <a:rPr lang="en-US"/>
              <a:t>Confllct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25355518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10/5/2010</a:t>
            </a:r>
          </a:p>
        </p:txBody>
      </p:sp>
      <p:sp>
        <p:nvSpPr>
          <p:cNvPr id="5" name="Footer Placeholder 4"/>
          <p:cNvSpPr>
            <a:spLocks noGrp="1"/>
          </p:cNvSpPr>
          <p:nvPr>
            <p:ph type="ftr" sz="quarter" idx="11"/>
          </p:nvPr>
        </p:nvSpPr>
        <p:spPr/>
        <p:txBody>
          <a:bodyPr/>
          <a:lstStyle/>
          <a:p>
            <a:r>
              <a:rPr lang="en-US"/>
              <a:t>Confllct of Interest</a:t>
            </a:r>
          </a:p>
        </p:txBody>
      </p:sp>
      <p:sp>
        <p:nvSpPr>
          <p:cNvPr id="6" name="Slide Number Placeholder 5"/>
          <p:cNvSpPr>
            <a:spLocks noGrp="1"/>
          </p:cNvSpPr>
          <p:nvPr>
            <p:ph type="sldNum" sz="quarter" idx="12"/>
          </p:nvPr>
        </p:nvSpPr>
        <p:spPr/>
        <p:txBody>
          <a:bodyPr/>
          <a:lstStyle/>
          <a:p>
            <a:fld id="{B31C006A-14DA-4FBE-AB6C-3ADC102C1E88}" type="slidenum">
              <a:rPr lang="en-US" smtClean="0"/>
              <a:pPr/>
              <a:t>‹#›</a:t>
            </a:fld>
            <a:endParaRPr lang="en-US"/>
          </a:p>
        </p:txBody>
      </p:sp>
    </p:spTree>
    <p:extLst>
      <p:ext uri="{BB962C8B-B14F-4D97-AF65-F5344CB8AC3E}">
        <p14:creationId xmlns:p14="http://schemas.microsoft.com/office/powerpoint/2010/main" val="20721226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2530" name="Group 2"/>
          <p:cNvGrpSpPr>
            <a:grpSpLocks/>
          </p:cNvGrpSpPr>
          <p:nvPr/>
        </p:nvGrpSpPr>
        <p:grpSpPr bwMode="auto">
          <a:xfrm>
            <a:off x="3175" y="4267200"/>
            <a:ext cx="9140825" cy="2590800"/>
            <a:chOff x="2" y="2688"/>
            <a:chExt cx="5758" cy="1632"/>
          </a:xfrm>
        </p:grpSpPr>
        <p:sp>
          <p:nvSpPr>
            <p:cNvPr id="2253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22532" name="Group 4"/>
            <p:cNvGrpSpPr>
              <a:grpSpLocks/>
            </p:cNvGrpSpPr>
            <p:nvPr userDrawn="1"/>
          </p:nvGrpSpPr>
          <p:grpSpPr bwMode="auto">
            <a:xfrm>
              <a:off x="3528" y="3715"/>
              <a:ext cx="792" cy="521"/>
              <a:chOff x="3527" y="3715"/>
              <a:chExt cx="792" cy="521"/>
            </a:xfrm>
          </p:grpSpPr>
          <p:sp>
            <p:nvSpPr>
              <p:cNvPr id="22533" name="Oval 5"/>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22534" name="Oval 6"/>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22535" name="Oval 7"/>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2536" name="Oval 8"/>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22537" name="Oval 9"/>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2538" name="Freeform 10"/>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22539" name="Freeform 11"/>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22540" name="Freeform 12"/>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2541" name="Freeform 13"/>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22542" name="Freeform 14"/>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22543" name="Oval 15"/>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22544" name="Group 16"/>
            <p:cNvGrpSpPr>
              <a:grpSpLocks/>
            </p:cNvGrpSpPr>
            <p:nvPr userDrawn="1"/>
          </p:nvGrpSpPr>
          <p:grpSpPr bwMode="auto">
            <a:xfrm>
              <a:off x="1776" y="3631"/>
              <a:ext cx="1626" cy="683"/>
              <a:chOff x="1776" y="3631"/>
              <a:chExt cx="1626" cy="683"/>
            </a:xfrm>
          </p:grpSpPr>
          <p:sp>
            <p:nvSpPr>
              <p:cNvPr id="22545" name="Oval 17"/>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22546" name="Oval 18"/>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22547" name="Oval 19"/>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22548" name="Oval 20"/>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22549" name="Oval 21"/>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22550" name="Oval 22"/>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22551" name="Oval 23"/>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22552" name="Oval 24"/>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2255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2255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2255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2255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2255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2255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2255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256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256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256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22563" name="Group 35"/>
            <p:cNvGrpSpPr>
              <a:grpSpLocks/>
            </p:cNvGrpSpPr>
            <p:nvPr userDrawn="1"/>
          </p:nvGrpSpPr>
          <p:grpSpPr bwMode="auto">
            <a:xfrm>
              <a:off x="4128" y="3360"/>
              <a:ext cx="1351" cy="821"/>
              <a:chOff x="4128" y="3360"/>
              <a:chExt cx="1351" cy="821"/>
            </a:xfrm>
          </p:grpSpPr>
          <p:sp>
            <p:nvSpPr>
              <p:cNvPr id="22564" name="Freeform 36"/>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2565" name="Freeform 37"/>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2566" name="Freeform 38"/>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22567" name="Freeform 39"/>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2568" name="Freeform 40"/>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2569" name="Freeform 41"/>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2570" name="Freeform 42"/>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2571" name="Freeform 43"/>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22572" name="Freeform 44"/>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22573" name="Freeform 45"/>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2574" name="Freeform 46"/>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2575" name="Oval 47"/>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22576" name="Oval 48"/>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22577" name="Oval 49"/>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2578" name="Oval 50"/>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22579" name="Oval 51"/>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2580" name="Oval 52"/>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22581" name="Group 53"/>
            <p:cNvGrpSpPr>
              <a:grpSpLocks/>
            </p:cNvGrpSpPr>
            <p:nvPr userDrawn="1"/>
          </p:nvGrpSpPr>
          <p:grpSpPr bwMode="auto">
            <a:xfrm>
              <a:off x="5280" y="3024"/>
              <a:ext cx="425" cy="258"/>
              <a:chOff x="5280" y="3024"/>
              <a:chExt cx="425" cy="258"/>
            </a:xfrm>
          </p:grpSpPr>
          <p:sp>
            <p:nvSpPr>
              <p:cNvPr id="22582" name="Freeform 54"/>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2583" name="Freeform 55"/>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2584" name="Freeform 56"/>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2585" name="Freeform 57"/>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2586" name="Freeform 58"/>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2587" name="Freeform 59"/>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2588" name="Freeform 60"/>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22589" name="Group 61"/>
              <p:cNvGrpSpPr>
                <a:grpSpLocks/>
              </p:cNvGrpSpPr>
              <p:nvPr/>
            </p:nvGrpSpPr>
            <p:grpSpPr bwMode="auto">
              <a:xfrm>
                <a:off x="5381" y="3085"/>
                <a:ext cx="227" cy="132"/>
                <a:chOff x="5381" y="3085"/>
                <a:chExt cx="227" cy="132"/>
              </a:xfrm>
            </p:grpSpPr>
            <p:sp>
              <p:nvSpPr>
                <p:cNvPr id="22590" name="Oval 62"/>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22591" name="Oval 63"/>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22592" name="Oval 64"/>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22593" name="Oval 65"/>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2259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2259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22596" name="Rectangle 68"/>
          <p:cNvSpPr>
            <a:spLocks noGrp="1" noChangeArrowheads="1"/>
          </p:cNvSpPr>
          <p:nvPr>
            <p:ph type="dt" sz="quarter" idx="2"/>
          </p:nvPr>
        </p:nvSpPr>
        <p:spPr>
          <a:xfrm>
            <a:off x="457200" y="6248400"/>
            <a:ext cx="2133600" cy="457200"/>
          </a:xfrm>
        </p:spPr>
        <p:txBody>
          <a:bodyPr/>
          <a:lstStyle>
            <a:lvl1pPr>
              <a:defRPr/>
            </a:lvl1pPr>
          </a:lstStyle>
          <a:p>
            <a:endParaRPr lang="en-US"/>
          </a:p>
        </p:txBody>
      </p:sp>
      <p:sp>
        <p:nvSpPr>
          <p:cNvPr id="22597" name="Rectangle 69"/>
          <p:cNvSpPr>
            <a:spLocks noGrp="1" noChangeArrowheads="1"/>
          </p:cNvSpPr>
          <p:nvPr>
            <p:ph type="ftr" sz="quarter" idx="3"/>
          </p:nvPr>
        </p:nvSpPr>
        <p:spPr>
          <a:xfrm>
            <a:off x="3124200" y="6248400"/>
            <a:ext cx="2895600" cy="457200"/>
          </a:xfrm>
        </p:spPr>
        <p:txBody>
          <a:bodyPr/>
          <a:lstStyle>
            <a:lvl1pPr>
              <a:defRPr/>
            </a:lvl1pPr>
          </a:lstStyle>
          <a:p>
            <a:endParaRPr lang="en-US"/>
          </a:p>
        </p:txBody>
      </p:sp>
      <p:sp>
        <p:nvSpPr>
          <p:cNvPr id="22598" name="Rectangle 70"/>
          <p:cNvSpPr>
            <a:spLocks noGrp="1" noChangeArrowheads="1"/>
          </p:cNvSpPr>
          <p:nvPr>
            <p:ph type="sldNum" sz="quarter" idx="4"/>
          </p:nvPr>
        </p:nvSpPr>
        <p:spPr>
          <a:xfrm>
            <a:off x="6553200" y="6248400"/>
            <a:ext cx="2133600" cy="457200"/>
          </a:xfrm>
        </p:spPr>
        <p:txBody>
          <a:bodyPr/>
          <a:lstStyle>
            <a:lvl1pPr>
              <a:defRPr/>
            </a:lvl1pPr>
          </a:lstStyle>
          <a:p>
            <a:fld id="{2E43FE68-0193-4D44-8F74-515770D59EFA}" type="slidenum">
              <a:rPr lang="en-US"/>
              <a:pPr/>
              <a:t>‹#›</a:t>
            </a:fld>
            <a:endParaRPr lang="en-US"/>
          </a:p>
        </p:txBody>
      </p:sp>
    </p:spTree>
    <p:extLst>
      <p:ext uri="{BB962C8B-B14F-4D97-AF65-F5344CB8AC3E}">
        <p14:creationId xmlns:p14="http://schemas.microsoft.com/office/powerpoint/2010/main" val="1173134753"/>
      </p:ext>
    </p:extLst>
  </p:cSld>
  <p:clrMapOvr>
    <a:masterClrMapping/>
  </p:clrMapOvr>
  <p:transition spd="slow">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F1DB73-AA52-4432-BA8D-75F59148BDD1}" type="slidenum">
              <a:rPr lang="en-US"/>
              <a:pPr/>
              <a:t>‹#›</a:t>
            </a:fld>
            <a:endParaRPr lang="en-US"/>
          </a:p>
        </p:txBody>
      </p:sp>
    </p:spTree>
    <p:extLst>
      <p:ext uri="{BB962C8B-B14F-4D97-AF65-F5344CB8AC3E}">
        <p14:creationId xmlns:p14="http://schemas.microsoft.com/office/powerpoint/2010/main" val="2768733094"/>
      </p:ext>
    </p:extLst>
  </p:cSld>
  <p:clrMapOvr>
    <a:masterClrMapping/>
  </p:clrMapOvr>
  <p:transition spd="slow">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03E832-C369-4634-A242-FB71389D1BE9}" type="slidenum">
              <a:rPr lang="en-US"/>
              <a:pPr/>
              <a:t>‹#›</a:t>
            </a:fld>
            <a:endParaRPr lang="en-US"/>
          </a:p>
        </p:txBody>
      </p:sp>
    </p:spTree>
    <p:extLst>
      <p:ext uri="{BB962C8B-B14F-4D97-AF65-F5344CB8AC3E}">
        <p14:creationId xmlns:p14="http://schemas.microsoft.com/office/powerpoint/2010/main" val="3406661156"/>
      </p:ext>
    </p:extLst>
  </p:cSld>
  <p:clrMapOvr>
    <a:masterClrMapping/>
  </p:clrMapOvr>
  <p:transition spd="slow">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6C79061-2171-4C32-B4FD-5DF29B667412}" type="slidenum">
              <a:rPr lang="en-US"/>
              <a:pPr/>
              <a:t>‹#›</a:t>
            </a:fld>
            <a:endParaRPr lang="en-US"/>
          </a:p>
        </p:txBody>
      </p:sp>
    </p:spTree>
    <p:extLst>
      <p:ext uri="{BB962C8B-B14F-4D97-AF65-F5344CB8AC3E}">
        <p14:creationId xmlns:p14="http://schemas.microsoft.com/office/powerpoint/2010/main" val="210611727"/>
      </p:ext>
    </p:extLst>
  </p:cSld>
  <p:clrMapOvr>
    <a:masterClrMapping/>
  </p:clrMapOvr>
  <p:transition spd="slow">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CCCAEC88-58E3-4968-BA84-4B0D189AA60B}" type="slidenum">
              <a:rPr lang="en-US"/>
              <a:pPr/>
              <a:t>‹#›</a:t>
            </a:fld>
            <a:endParaRPr lang="en-US"/>
          </a:p>
        </p:txBody>
      </p:sp>
    </p:spTree>
    <p:extLst>
      <p:ext uri="{BB962C8B-B14F-4D97-AF65-F5344CB8AC3E}">
        <p14:creationId xmlns:p14="http://schemas.microsoft.com/office/powerpoint/2010/main" val="3221794968"/>
      </p:ext>
    </p:extLst>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364304-6A7F-4B34-B141-79A1447200E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27213221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799E025-D92B-4466-AB38-D3152359B194}" type="slidenum">
              <a:rPr lang="en-US"/>
              <a:pPr/>
              <a:t>‹#›</a:t>
            </a:fld>
            <a:endParaRPr lang="en-US"/>
          </a:p>
        </p:txBody>
      </p:sp>
    </p:spTree>
    <p:extLst>
      <p:ext uri="{BB962C8B-B14F-4D97-AF65-F5344CB8AC3E}">
        <p14:creationId xmlns:p14="http://schemas.microsoft.com/office/powerpoint/2010/main" val="712246183"/>
      </p:ext>
    </p:extLst>
  </p:cSld>
  <p:clrMapOvr>
    <a:masterClrMapping/>
  </p:clrMapOvr>
  <p:transition spd="slow">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044FF9E-1784-4C9C-BAD4-4A05E54182F5}" type="slidenum">
              <a:rPr lang="en-US"/>
              <a:pPr/>
              <a:t>‹#›</a:t>
            </a:fld>
            <a:endParaRPr lang="en-US"/>
          </a:p>
        </p:txBody>
      </p:sp>
    </p:spTree>
    <p:extLst>
      <p:ext uri="{BB962C8B-B14F-4D97-AF65-F5344CB8AC3E}">
        <p14:creationId xmlns:p14="http://schemas.microsoft.com/office/powerpoint/2010/main" val="3251593734"/>
      </p:ext>
    </p:extLst>
  </p:cSld>
  <p:clrMapOvr>
    <a:masterClrMapping/>
  </p:clrMapOvr>
  <p:transition spd="slow">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D78F1A-B883-40A7-A18F-68E2CACCD563}" type="slidenum">
              <a:rPr lang="en-US"/>
              <a:pPr/>
              <a:t>‹#›</a:t>
            </a:fld>
            <a:endParaRPr lang="en-US"/>
          </a:p>
        </p:txBody>
      </p:sp>
    </p:spTree>
    <p:extLst>
      <p:ext uri="{BB962C8B-B14F-4D97-AF65-F5344CB8AC3E}">
        <p14:creationId xmlns:p14="http://schemas.microsoft.com/office/powerpoint/2010/main" val="885890132"/>
      </p:ext>
    </p:extLst>
  </p:cSld>
  <p:clrMapOvr>
    <a:masterClrMapping/>
  </p:clrMapOvr>
  <p:transition spd="slow">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FE5CDCF-F317-4750-9773-8348A265788B}" type="slidenum">
              <a:rPr lang="en-US"/>
              <a:pPr/>
              <a:t>‹#›</a:t>
            </a:fld>
            <a:endParaRPr lang="en-US"/>
          </a:p>
        </p:txBody>
      </p:sp>
    </p:spTree>
    <p:extLst>
      <p:ext uri="{BB962C8B-B14F-4D97-AF65-F5344CB8AC3E}">
        <p14:creationId xmlns:p14="http://schemas.microsoft.com/office/powerpoint/2010/main" val="1670382717"/>
      </p:ext>
    </p:extLst>
  </p:cSld>
  <p:clrMapOvr>
    <a:masterClrMapping/>
  </p:clrMapOvr>
  <p:transition spd="slow">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DAC84BD-C16B-4F9A-A056-C8C4AA1E64A8}" type="slidenum">
              <a:rPr lang="en-US"/>
              <a:pPr/>
              <a:t>‹#›</a:t>
            </a:fld>
            <a:endParaRPr lang="en-US"/>
          </a:p>
        </p:txBody>
      </p:sp>
    </p:spTree>
    <p:extLst>
      <p:ext uri="{BB962C8B-B14F-4D97-AF65-F5344CB8AC3E}">
        <p14:creationId xmlns:p14="http://schemas.microsoft.com/office/powerpoint/2010/main" val="3815747607"/>
      </p:ext>
    </p:extLst>
  </p:cSld>
  <p:clrMapOvr>
    <a:masterClrMapping/>
  </p:clrMapOvr>
  <p:transition spd="slow">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483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483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287B497-6106-4399-893B-6AF22FE5EF08}" type="slidenum">
              <a:rPr lang="en-US"/>
              <a:pPr/>
              <a:t>‹#›</a:t>
            </a:fld>
            <a:endParaRPr lang="en-US"/>
          </a:p>
        </p:txBody>
      </p:sp>
    </p:spTree>
    <p:extLst>
      <p:ext uri="{BB962C8B-B14F-4D97-AF65-F5344CB8AC3E}">
        <p14:creationId xmlns:p14="http://schemas.microsoft.com/office/powerpoint/2010/main" val="381147947"/>
      </p:ext>
    </p:extLst>
  </p:cSld>
  <p:clrMapOvr>
    <a:masterClrMapping/>
  </p:clrMapOvr>
  <p:transition spd="slow">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30926" y="831274"/>
            <a:ext cx="9405851" cy="23109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278476" y="527405"/>
            <a:ext cx="8645237" cy="2387600"/>
          </a:xfrm>
        </p:spPr>
        <p:txBody>
          <a:bodyPr anchor="ctr"/>
          <a:lstStyle>
            <a:lvl1pPr algn="ctr">
              <a:defRPr sz="45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172095" y="2344488"/>
            <a:ext cx="6858000" cy="864221"/>
          </a:xfrm>
        </p:spPr>
        <p:txBody>
          <a:bodyPr/>
          <a:lstStyle>
            <a:lvl1pPr marL="0" indent="0" algn="ctr">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0748" y="4024970"/>
            <a:ext cx="2831632" cy="1128368"/>
          </a:xfrm>
          <a:prstGeom prst="rect">
            <a:avLst/>
          </a:prstGeom>
        </p:spPr>
      </p:pic>
    </p:spTree>
    <p:extLst>
      <p:ext uri="{BB962C8B-B14F-4D97-AF65-F5344CB8AC3E}">
        <p14:creationId xmlns:p14="http://schemas.microsoft.com/office/powerpoint/2010/main" val="163334359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8711" y="270859"/>
            <a:ext cx="8534203" cy="1114882"/>
          </a:xfrm>
        </p:spPr>
        <p:txBody>
          <a:bodyPr/>
          <a:lstStyle/>
          <a:p>
            <a:r>
              <a:rPr lang="en-US"/>
              <a:t>Click to edit Master title style</a:t>
            </a:r>
          </a:p>
        </p:txBody>
      </p:sp>
      <p:sp>
        <p:nvSpPr>
          <p:cNvPr id="3" name="Content Placeholder 2"/>
          <p:cNvSpPr>
            <a:spLocks noGrp="1"/>
          </p:cNvSpPr>
          <p:nvPr>
            <p:ph idx="1"/>
          </p:nvPr>
        </p:nvSpPr>
        <p:spPr>
          <a:xfrm>
            <a:off x="298710" y="1505111"/>
            <a:ext cx="8534203" cy="45846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3099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7136820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428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364304-6A7F-4B34-B141-79A1447200E4}"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34439209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4938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4"/>
          <p:cNvSpPr>
            <a:spLocks noGrp="1"/>
          </p:cNvSpPr>
          <p:nvPr>
            <p:ph type="title"/>
          </p:nvPr>
        </p:nvSpPr>
        <p:spPr>
          <a:xfrm>
            <a:off x="298711" y="270860"/>
            <a:ext cx="8534203" cy="1114881"/>
          </a:xfrm>
        </p:spPr>
        <p:txBody>
          <a:bodyPr/>
          <a:lstStyle/>
          <a:p>
            <a:r>
              <a:rPr lang="en-US"/>
              <a:t>Click to edit Master title style</a:t>
            </a:r>
          </a:p>
        </p:txBody>
      </p:sp>
    </p:spTree>
    <p:extLst>
      <p:ext uri="{BB962C8B-B14F-4D97-AF65-F5344CB8AC3E}">
        <p14:creationId xmlns:p14="http://schemas.microsoft.com/office/powerpoint/2010/main" val="428925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19870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1882296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Tree>
    <p:extLst>
      <p:ext uri="{BB962C8B-B14F-4D97-AF65-F5344CB8AC3E}">
        <p14:creationId xmlns:p14="http://schemas.microsoft.com/office/powerpoint/2010/main" val="31568223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83631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691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2" name="Title 11">
            <a:extLst>
              <a:ext uri="{FF2B5EF4-FFF2-40B4-BE49-F238E27FC236}">
                <a16:creationId xmlns:a16="http://schemas.microsoft.com/office/drawing/2014/main" id="{34025424-18DB-4E19-965C-F84B47DFCB89}"/>
              </a:ext>
            </a:extLst>
          </p:cNvPr>
          <p:cNvSpPr>
            <a:spLocks noGrp="1"/>
          </p:cNvSpPr>
          <p:nvPr>
            <p:ph type="title"/>
          </p:nvPr>
        </p:nvSpPr>
        <p:spPr/>
        <p:txBody>
          <a:bodyPr/>
          <a:lstStyle/>
          <a:p>
            <a:r>
              <a:rPr lang="en-US"/>
              <a:t>Click to edit Master title style</a:t>
            </a:r>
          </a:p>
        </p:txBody>
      </p:sp>
      <p:sp>
        <p:nvSpPr>
          <p:cNvPr id="16" name="Footer Placeholder 4">
            <a:extLst>
              <a:ext uri="{FF2B5EF4-FFF2-40B4-BE49-F238E27FC236}">
                <a16:creationId xmlns:a16="http://schemas.microsoft.com/office/drawing/2014/main" id="{5096E307-0005-4CC7-A1AC-F8E819011DA3}"/>
              </a:ext>
            </a:extLst>
          </p:cNvPr>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dirty="0"/>
              <a:t>Miscellaneous Topics</a:t>
            </a:r>
          </a:p>
        </p:txBody>
      </p:sp>
      <p:sp>
        <p:nvSpPr>
          <p:cNvPr id="17" name="Slide Number Placeholder 5">
            <a:extLst>
              <a:ext uri="{FF2B5EF4-FFF2-40B4-BE49-F238E27FC236}">
                <a16:creationId xmlns:a16="http://schemas.microsoft.com/office/drawing/2014/main" id="{AE0B3A70-CEE9-4768-AED0-116B6320E4D0}"/>
              </a:ext>
            </a:extLst>
          </p:cNvPr>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36728035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dirty="0"/>
              <a:t>9/22/2017     Slide </a:t>
            </a:r>
            <a:fld id="{D601EE7D-13A0-410C-A233-7AD46FC8B8A6}" type="slidenum">
              <a:rPr lang="en-US" smtClean="0"/>
              <a:pPr/>
              <a:t>‹#›</a:t>
            </a:fld>
            <a:endParaRPr lang="en-US" dirty="0"/>
          </a:p>
        </p:txBody>
      </p:sp>
    </p:spTree>
    <p:extLst>
      <p:ext uri="{BB962C8B-B14F-4D97-AF65-F5344CB8AC3E}">
        <p14:creationId xmlns:p14="http://schemas.microsoft.com/office/powerpoint/2010/main" val="30142807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784945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364304-6A7F-4B34-B141-79A1447200E4}"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5955355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690513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6925244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19723501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423697258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35897138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7571210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215239922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BB56BC1-97EB-4B1F-AED9-E6A539B15DB4}"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01EE7D-13A0-410C-A233-7AD46FC8B8A6}" type="slidenum">
              <a:rPr lang="en-US" smtClean="0"/>
              <a:t>‹#›</a:t>
            </a:fld>
            <a:endParaRPr lang="en-US"/>
          </a:p>
        </p:txBody>
      </p:sp>
    </p:spTree>
    <p:extLst>
      <p:ext uri="{BB962C8B-B14F-4D97-AF65-F5344CB8AC3E}">
        <p14:creationId xmlns:p14="http://schemas.microsoft.com/office/powerpoint/2010/main" val="4109593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64304-6A7F-4B34-B141-79A1447200E4}" type="datetimeFigureOut">
              <a:rPr lang="en-US" smtClean="0"/>
              <a:t>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14626419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364304-6A7F-4B34-B141-79A1447200E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1937167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364304-6A7F-4B34-B141-79A1447200E4}" type="datetimeFigureOut">
              <a:rPr lang="en-US" smtClean="0"/>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ABC303-3AB6-4502-99F1-8E42FC4AD93D}" type="slidenum">
              <a:rPr lang="en-US" smtClean="0"/>
              <a:t>‹#›</a:t>
            </a:fld>
            <a:endParaRPr lang="en-US"/>
          </a:p>
        </p:txBody>
      </p:sp>
    </p:spTree>
    <p:extLst>
      <p:ext uri="{BB962C8B-B14F-4D97-AF65-F5344CB8AC3E}">
        <p14:creationId xmlns:p14="http://schemas.microsoft.com/office/powerpoint/2010/main" val="3620956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3.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64304-6A7F-4B34-B141-79A1447200E4}" type="datetimeFigureOut">
              <a:rPr lang="en-US" smtClean="0"/>
              <a:t>2/6/2023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BC303-3AB6-4502-99F1-8E42FC4AD93D}" type="slidenum">
              <a:rPr lang="en-US" smtClean="0"/>
              <a:t>‹#›</a:t>
            </a:fld>
            <a:endParaRPr lang="en-US"/>
          </a:p>
        </p:txBody>
      </p:sp>
    </p:spTree>
    <p:extLst>
      <p:ext uri="{BB962C8B-B14F-4D97-AF65-F5344CB8AC3E}">
        <p14:creationId xmlns:p14="http://schemas.microsoft.com/office/powerpoint/2010/main" val="20120366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November 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Ethics &amp; Conflict of Interest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C006A-14DA-4FBE-AB6C-3ADC102C1E88}" type="slidenum">
              <a:rPr lang="en-US" smtClean="0"/>
              <a:pPr/>
              <a:t>‹#›</a:t>
            </a:fld>
            <a:endParaRPr lang="en-US"/>
          </a:p>
        </p:txBody>
      </p:sp>
    </p:spTree>
    <p:extLst>
      <p:ext uri="{BB962C8B-B14F-4D97-AF65-F5344CB8AC3E}">
        <p14:creationId xmlns:p14="http://schemas.microsoft.com/office/powerpoint/2010/main" val="3372841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10/5/2010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Confllct of Interest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1C006A-14DA-4FBE-AB6C-3ADC102C1E88}" type="slidenum">
              <a:rPr lang="en-US" smtClean="0"/>
              <a:pPr/>
              <a:t>‹#›</a:t>
            </a:fld>
            <a:endParaRPr lang="en-US"/>
          </a:p>
        </p:txBody>
      </p:sp>
    </p:spTree>
    <p:extLst>
      <p:ext uri="{BB962C8B-B14F-4D97-AF65-F5344CB8AC3E}">
        <p14:creationId xmlns:p14="http://schemas.microsoft.com/office/powerpoint/2010/main" val="419738198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Freeform 2"/>
          <p:cNvSpPr>
            <a:spLocks/>
          </p:cNvSpPr>
          <p:nvPr/>
        </p:nvSpPr>
        <p:spPr bwMode="hidden">
          <a:xfrm>
            <a:off x="6627813" y="6429375"/>
            <a:ext cx="285750" cy="209550"/>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2"/>
              </a:gs>
              <a:gs pos="100000">
                <a:schemeClr val="accent2">
                  <a:gamma/>
                  <a:shade val="87843"/>
                  <a:invGamma/>
                </a:schemeClr>
              </a:gs>
            </a:gsLst>
            <a:lin ang="18900000" scaled="1"/>
          </a:gradFill>
          <a:ln w="9525">
            <a:noFill/>
            <a:round/>
            <a:headEnd/>
            <a:tailEnd/>
          </a:ln>
        </p:spPr>
        <p:txBody>
          <a:bodyPr/>
          <a:lstStyle/>
          <a:p>
            <a:endParaRPr lang="en-US"/>
          </a:p>
        </p:txBody>
      </p:sp>
      <p:grpSp>
        <p:nvGrpSpPr>
          <p:cNvPr id="21507" name="Group 3"/>
          <p:cNvGrpSpPr>
            <a:grpSpLocks/>
          </p:cNvGrpSpPr>
          <p:nvPr/>
        </p:nvGrpSpPr>
        <p:grpSpPr bwMode="auto">
          <a:xfrm>
            <a:off x="3175" y="4267200"/>
            <a:ext cx="9140825" cy="2590800"/>
            <a:chOff x="2" y="2688"/>
            <a:chExt cx="5758" cy="1632"/>
          </a:xfrm>
        </p:grpSpPr>
        <p:sp>
          <p:nvSpPr>
            <p:cNvPr id="21508" name="Freeform 4"/>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grpSp>
          <p:nvGrpSpPr>
            <p:cNvPr id="21509" name="Group 5"/>
            <p:cNvGrpSpPr>
              <a:grpSpLocks/>
            </p:cNvGrpSpPr>
            <p:nvPr userDrawn="1"/>
          </p:nvGrpSpPr>
          <p:grpSpPr bwMode="auto">
            <a:xfrm>
              <a:off x="3528" y="3715"/>
              <a:ext cx="792" cy="521"/>
              <a:chOff x="3527" y="3715"/>
              <a:chExt cx="792" cy="521"/>
            </a:xfrm>
          </p:grpSpPr>
          <p:sp>
            <p:nvSpPr>
              <p:cNvPr id="21510" name="Oval 6"/>
              <p:cNvSpPr>
                <a:spLocks noChangeArrowheads="1"/>
              </p:cNvSpPr>
              <p:nvPr/>
            </p:nvSpPr>
            <p:spPr bwMode="hidden">
              <a:xfrm>
                <a:off x="3686" y="3810"/>
                <a:ext cx="532" cy="327"/>
              </a:xfrm>
              <a:prstGeom prst="ellipse">
                <a:avLst/>
              </a:prstGeom>
              <a:gradFill rotWithShape="0">
                <a:gsLst>
                  <a:gs pos="0">
                    <a:schemeClr val="accent2"/>
                  </a:gs>
                  <a:gs pos="100000">
                    <a:schemeClr val="accent2">
                      <a:gamma/>
                      <a:shade val="90980"/>
                      <a:invGamma/>
                    </a:schemeClr>
                  </a:gs>
                </a:gsLst>
                <a:path path="shape">
                  <a:fillToRect l="50000" t="50000" r="50000" b="50000"/>
                </a:path>
              </a:gradFill>
              <a:ln w="9525">
                <a:noFill/>
                <a:round/>
                <a:headEnd/>
                <a:tailEnd/>
              </a:ln>
              <a:effectLst/>
            </p:spPr>
            <p:txBody>
              <a:bodyPr/>
              <a:lstStyle/>
              <a:p>
                <a:endParaRPr lang="en-US"/>
              </a:p>
            </p:txBody>
          </p:sp>
          <p:sp>
            <p:nvSpPr>
              <p:cNvPr id="21511" name="Oval 7"/>
              <p:cNvSpPr>
                <a:spLocks noChangeArrowheads="1"/>
              </p:cNvSpPr>
              <p:nvPr/>
            </p:nvSpPr>
            <p:spPr bwMode="hidden">
              <a:xfrm>
                <a:off x="3726" y="3840"/>
                <a:ext cx="452" cy="275"/>
              </a:xfrm>
              <a:prstGeom prst="ellipse">
                <a:avLst/>
              </a:prstGeom>
              <a:gradFill rotWithShape="0">
                <a:gsLst>
                  <a:gs pos="0">
                    <a:schemeClr val="accent2">
                      <a:gamma/>
                      <a:shade val="90980"/>
                      <a:invGamma/>
                    </a:schemeClr>
                  </a:gs>
                  <a:gs pos="100000">
                    <a:schemeClr val="accent2"/>
                  </a:gs>
                </a:gsLst>
                <a:lin ang="5400000" scaled="1"/>
              </a:gradFill>
              <a:ln w="9525">
                <a:noFill/>
                <a:round/>
                <a:headEnd/>
                <a:tailEnd/>
              </a:ln>
              <a:effectLst/>
            </p:spPr>
            <p:txBody>
              <a:bodyPr/>
              <a:lstStyle/>
              <a:p>
                <a:endParaRPr lang="en-US"/>
              </a:p>
            </p:txBody>
          </p:sp>
          <p:sp>
            <p:nvSpPr>
              <p:cNvPr id="21512" name="Oval 8"/>
              <p:cNvSpPr>
                <a:spLocks noChangeArrowheads="1"/>
              </p:cNvSpPr>
              <p:nvPr/>
            </p:nvSpPr>
            <p:spPr bwMode="hidden">
              <a:xfrm>
                <a:off x="3782" y="3872"/>
                <a:ext cx="344" cy="2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1513" name="Oval 9"/>
              <p:cNvSpPr>
                <a:spLocks noChangeArrowheads="1"/>
              </p:cNvSpPr>
              <p:nvPr/>
            </p:nvSpPr>
            <p:spPr bwMode="hidden">
              <a:xfrm>
                <a:off x="3822" y="3896"/>
                <a:ext cx="262" cy="159"/>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sp>
            <p:nvSpPr>
              <p:cNvPr id="21514" name="Oval 10"/>
              <p:cNvSpPr>
                <a:spLocks noChangeArrowheads="1"/>
              </p:cNvSpPr>
              <p:nvPr/>
            </p:nvSpPr>
            <p:spPr bwMode="hidden">
              <a:xfrm>
                <a:off x="3856" y="3922"/>
                <a:ext cx="192" cy="107"/>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1515" name="Freeform 11"/>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2">
                      <a:gamma/>
                      <a:shade val="94118"/>
                      <a:invGamma/>
                    </a:schemeClr>
                  </a:gs>
                  <a:gs pos="100000">
                    <a:schemeClr val="accent2"/>
                  </a:gs>
                </a:gsLst>
                <a:lin ang="5400000" scaled="1"/>
              </a:gradFill>
              <a:ln w="9525">
                <a:noFill/>
                <a:round/>
                <a:headEnd/>
                <a:tailEnd/>
              </a:ln>
            </p:spPr>
            <p:txBody>
              <a:bodyPr/>
              <a:lstStyle/>
              <a:p>
                <a:endParaRPr lang="en-US"/>
              </a:p>
            </p:txBody>
          </p:sp>
          <p:sp>
            <p:nvSpPr>
              <p:cNvPr id="21516" name="Freeform 12"/>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2">
                      <a:gamma/>
                      <a:shade val="84706"/>
                      <a:invGamma/>
                    </a:schemeClr>
                  </a:gs>
                  <a:gs pos="100000">
                    <a:schemeClr val="accent2"/>
                  </a:gs>
                </a:gsLst>
                <a:lin ang="18900000" scaled="1"/>
              </a:gradFill>
              <a:ln w="9525">
                <a:noFill/>
                <a:round/>
                <a:headEnd/>
                <a:tailEnd/>
              </a:ln>
            </p:spPr>
            <p:txBody>
              <a:bodyPr/>
              <a:lstStyle/>
              <a:p>
                <a:endParaRPr lang="en-US"/>
              </a:p>
            </p:txBody>
          </p:sp>
          <p:sp>
            <p:nvSpPr>
              <p:cNvPr id="21517" name="Freeform 13"/>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1518" name="Freeform 14"/>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2"/>
                  </a:gs>
                  <a:gs pos="100000">
                    <a:schemeClr val="accent2">
                      <a:gamma/>
                      <a:shade val="90980"/>
                      <a:invGamma/>
                    </a:schemeClr>
                  </a:gs>
                </a:gsLst>
                <a:path path="rect">
                  <a:fillToRect l="50000" t="50000" r="50000" b="50000"/>
                </a:path>
              </a:gradFill>
              <a:ln w="9525">
                <a:noFill/>
                <a:round/>
                <a:headEnd/>
                <a:tailEnd/>
              </a:ln>
            </p:spPr>
            <p:txBody>
              <a:bodyPr/>
              <a:lstStyle/>
              <a:p>
                <a:endParaRPr lang="en-US"/>
              </a:p>
            </p:txBody>
          </p:sp>
          <p:sp>
            <p:nvSpPr>
              <p:cNvPr id="21519" name="Freeform 15"/>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2"/>
                  </a:gs>
                  <a:gs pos="100000">
                    <a:schemeClr val="accent2">
                      <a:gamma/>
                      <a:shade val="87843"/>
                      <a:invGamma/>
                    </a:schemeClr>
                  </a:gs>
                </a:gsLst>
                <a:lin ang="0" scaled="1"/>
              </a:gradFill>
              <a:ln w="9525">
                <a:noFill/>
                <a:round/>
                <a:headEnd/>
                <a:tailEnd/>
              </a:ln>
            </p:spPr>
            <p:txBody>
              <a:bodyPr/>
              <a:lstStyle/>
              <a:p>
                <a:endParaRPr lang="en-US"/>
              </a:p>
            </p:txBody>
          </p:sp>
          <p:sp>
            <p:nvSpPr>
              <p:cNvPr id="21520" name="Oval 16"/>
              <p:cNvSpPr>
                <a:spLocks noChangeArrowheads="1"/>
              </p:cNvSpPr>
              <p:nvPr/>
            </p:nvSpPr>
            <p:spPr bwMode="hidden">
              <a:xfrm>
                <a:off x="3910" y="3948"/>
                <a:ext cx="84" cy="53"/>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grpSp>
        <p:grpSp>
          <p:nvGrpSpPr>
            <p:cNvPr id="21521" name="Group 17"/>
            <p:cNvGrpSpPr>
              <a:grpSpLocks/>
            </p:cNvGrpSpPr>
            <p:nvPr userDrawn="1"/>
          </p:nvGrpSpPr>
          <p:grpSpPr bwMode="auto">
            <a:xfrm>
              <a:off x="1776" y="3631"/>
              <a:ext cx="1626" cy="683"/>
              <a:chOff x="1776" y="3631"/>
              <a:chExt cx="1626" cy="683"/>
            </a:xfrm>
          </p:grpSpPr>
          <p:sp>
            <p:nvSpPr>
              <p:cNvPr id="21522" name="Oval 18"/>
              <p:cNvSpPr>
                <a:spLocks noChangeArrowheads="1"/>
              </p:cNvSpPr>
              <p:nvPr/>
            </p:nvSpPr>
            <p:spPr bwMode="hidden">
              <a:xfrm>
                <a:off x="2268" y="3934"/>
                <a:ext cx="638" cy="377"/>
              </a:xfrm>
              <a:prstGeom prst="ellipse">
                <a:avLst/>
              </a:prstGeom>
              <a:gradFill rotWithShape="0">
                <a:gsLst>
                  <a:gs pos="0">
                    <a:schemeClr val="accent2">
                      <a:gamma/>
                      <a:shade val="87843"/>
                      <a:invGamma/>
                    </a:schemeClr>
                  </a:gs>
                  <a:gs pos="100000">
                    <a:schemeClr val="accent2"/>
                  </a:gs>
                </a:gsLst>
                <a:lin ang="2700000" scaled="1"/>
              </a:gradFill>
              <a:ln w="9525">
                <a:noFill/>
                <a:round/>
                <a:headEnd/>
                <a:tailEnd/>
              </a:ln>
              <a:effectLst/>
            </p:spPr>
            <p:txBody>
              <a:bodyPr/>
              <a:lstStyle/>
              <a:p>
                <a:endParaRPr lang="en-US"/>
              </a:p>
            </p:txBody>
          </p:sp>
          <p:sp>
            <p:nvSpPr>
              <p:cNvPr id="21523" name="Oval 19"/>
              <p:cNvSpPr>
                <a:spLocks noChangeArrowheads="1"/>
              </p:cNvSpPr>
              <p:nvPr/>
            </p:nvSpPr>
            <p:spPr bwMode="hidden">
              <a:xfrm>
                <a:off x="2314" y="3958"/>
                <a:ext cx="543" cy="332"/>
              </a:xfrm>
              <a:prstGeom prst="ellipse">
                <a:avLst/>
              </a:prstGeom>
              <a:gradFill rotWithShape="0">
                <a:gsLst>
                  <a:gs pos="0">
                    <a:schemeClr val="accent2"/>
                  </a:gs>
                  <a:gs pos="100000">
                    <a:schemeClr val="accent2">
                      <a:gamma/>
                      <a:shade val="87843"/>
                      <a:invGamma/>
                    </a:schemeClr>
                  </a:gs>
                </a:gsLst>
                <a:lin ang="2700000" scaled="1"/>
              </a:gradFill>
              <a:ln w="9525">
                <a:noFill/>
                <a:round/>
                <a:headEnd/>
                <a:tailEnd/>
              </a:ln>
              <a:effectLst/>
            </p:spPr>
            <p:txBody>
              <a:bodyPr/>
              <a:lstStyle/>
              <a:p>
                <a:endParaRPr lang="en-US"/>
              </a:p>
            </p:txBody>
          </p:sp>
          <p:sp>
            <p:nvSpPr>
              <p:cNvPr id="21524" name="Oval 20"/>
              <p:cNvSpPr>
                <a:spLocks noChangeArrowheads="1"/>
              </p:cNvSpPr>
              <p:nvPr/>
            </p:nvSpPr>
            <p:spPr bwMode="hidden">
              <a:xfrm>
                <a:off x="2341" y="3979"/>
                <a:ext cx="501" cy="299"/>
              </a:xfrm>
              <a:prstGeom prst="ellipse">
                <a:avLst/>
              </a:prstGeom>
              <a:gradFill rotWithShape="0">
                <a:gsLst>
                  <a:gs pos="0">
                    <a:schemeClr val="accent2">
                      <a:gamma/>
                      <a:shade val="90980"/>
                      <a:invGamma/>
                    </a:schemeClr>
                  </a:gs>
                  <a:gs pos="100000">
                    <a:schemeClr val="accent2"/>
                  </a:gs>
                </a:gsLst>
                <a:lin ang="2700000" scaled="1"/>
              </a:gradFill>
              <a:ln w="9525">
                <a:noFill/>
                <a:round/>
                <a:headEnd/>
                <a:tailEnd/>
              </a:ln>
              <a:effectLst/>
            </p:spPr>
            <p:txBody>
              <a:bodyPr/>
              <a:lstStyle/>
              <a:p>
                <a:endParaRPr lang="en-US"/>
              </a:p>
            </p:txBody>
          </p:sp>
          <p:sp>
            <p:nvSpPr>
              <p:cNvPr id="21525" name="Oval 21"/>
              <p:cNvSpPr>
                <a:spLocks noChangeArrowheads="1"/>
              </p:cNvSpPr>
              <p:nvPr/>
            </p:nvSpPr>
            <p:spPr bwMode="hidden">
              <a:xfrm>
                <a:off x="2368" y="3997"/>
                <a:ext cx="444" cy="258"/>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21526" name="Oval 22"/>
              <p:cNvSpPr>
                <a:spLocks noChangeArrowheads="1"/>
              </p:cNvSpPr>
              <p:nvPr/>
            </p:nvSpPr>
            <p:spPr bwMode="hidden">
              <a:xfrm>
                <a:off x="2385" y="4005"/>
                <a:ext cx="413" cy="240"/>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21527" name="Oval 23"/>
              <p:cNvSpPr>
                <a:spLocks noChangeArrowheads="1"/>
              </p:cNvSpPr>
              <p:nvPr/>
            </p:nvSpPr>
            <p:spPr bwMode="hidden">
              <a:xfrm>
                <a:off x="2437" y="4026"/>
                <a:ext cx="306" cy="192"/>
              </a:xfrm>
              <a:prstGeom prst="ellipse">
                <a:avLst/>
              </a:prstGeom>
              <a:gradFill rotWithShape="0">
                <a:gsLst>
                  <a:gs pos="0">
                    <a:schemeClr val="accent2">
                      <a:gamma/>
                      <a:shade val="87843"/>
                      <a:invGamma/>
                    </a:schemeClr>
                  </a:gs>
                  <a:gs pos="100000">
                    <a:schemeClr val="accent2"/>
                  </a:gs>
                </a:gsLst>
                <a:lin ang="5400000" scaled="1"/>
              </a:gradFill>
              <a:ln w="9525">
                <a:noFill/>
                <a:round/>
                <a:headEnd/>
                <a:tailEnd/>
              </a:ln>
              <a:effectLst/>
            </p:spPr>
            <p:txBody>
              <a:bodyPr/>
              <a:lstStyle/>
              <a:p>
                <a:endParaRPr lang="en-US"/>
              </a:p>
            </p:txBody>
          </p:sp>
          <p:sp>
            <p:nvSpPr>
              <p:cNvPr id="21528" name="Oval 24"/>
              <p:cNvSpPr>
                <a:spLocks noChangeArrowheads="1"/>
              </p:cNvSpPr>
              <p:nvPr/>
            </p:nvSpPr>
            <p:spPr bwMode="hidden">
              <a:xfrm>
                <a:off x="2476" y="4056"/>
                <a:ext cx="227" cy="135"/>
              </a:xfrm>
              <a:prstGeom prst="ellipse">
                <a:avLst/>
              </a:prstGeom>
              <a:gradFill rotWithShape="0">
                <a:gsLst>
                  <a:gs pos="0">
                    <a:schemeClr val="accent2"/>
                  </a:gs>
                  <a:gs pos="100000">
                    <a:schemeClr val="accent2">
                      <a:gamma/>
                      <a:shade val="90980"/>
                      <a:invGamma/>
                    </a:schemeClr>
                  </a:gs>
                </a:gsLst>
                <a:lin ang="2700000" scaled="1"/>
              </a:gradFill>
              <a:ln w="9525">
                <a:noFill/>
                <a:round/>
                <a:headEnd/>
                <a:tailEnd/>
              </a:ln>
              <a:effectLst/>
            </p:spPr>
            <p:txBody>
              <a:bodyPr/>
              <a:lstStyle/>
              <a:p>
                <a:endParaRPr lang="en-US"/>
              </a:p>
            </p:txBody>
          </p:sp>
          <p:sp>
            <p:nvSpPr>
              <p:cNvPr id="21529" name="Oval 25"/>
              <p:cNvSpPr>
                <a:spLocks noChangeArrowheads="1"/>
              </p:cNvSpPr>
              <p:nvPr/>
            </p:nvSpPr>
            <p:spPr bwMode="hidden">
              <a:xfrm>
                <a:off x="2542" y="4097"/>
                <a:ext cx="90" cy="60"/>
              </a:xfrm>
              <a:prstGeom prst="ellipse">
                <a:avLst/>
              </a:prstGeom>
              <a:gradFill rotWithShape="0">
                <a:gsLst>
                  <a:gs pos="0">
                    <a:schemeClr val="accent2"/>
                  </a:gs>
                  <a:gs pos="100000">
                    <a:schemeClr val="accent2">
                      <a:gamma/>
                      <a:shade val="90980"/>
                      <a:invGamma/>
                    </a:schemeClr>
                  </a:gs>
                </a:gsLst>
                <a:lin ang="0" scaled="1"/>
              </a:gradFill>
              <a:ln w="9525">
                <a:noFill/>
                <a:round/>
                <a:headEnd/>
                <a:tailEnd/>
              </a:ln>
              <a:effectLst/>
            </p:spPr>
            <p:txBody>
              <a:bodyPr/>
              <a:lstStyle/>
              <a:p>
                <a:endParaRPr lang="en-US"/>
              </a:p>
            </p:txBody>
          </p:sp>
          <p:sp>
            <p:nvSpPr>
              <p:cNvPr id="21530" name="Freeform 26"/>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2">
                      <a:gamma/>
                      <a:shade val="90980"/>
                      <a:invGamma/>
                    </a:schemeClr>
                  </a:gs>
                  <a:gs pos="100000">
                    <a:schemeClr val="accent2"/>
                  </a:gs>
                </a:gsLst>
                <a:lin ang="5400000" scaled="1"/>
              </a:gradFill>
              <a:ln w="9525">
                <a:noFill/>
                <a:round/>
                <a:headEnd/>
                <a:tailEnd/>
              </a:ln>
            </p:spPr>
            <p:txBody>
              <a:bodyPr/>
              <a:lstStyle/>
              <a:p>
                <a:endParaRPr lang="en-US"/>
              </a:p>
            </p:txBody>
          </p:sp>
          <p:sp>
            <p:nvSpPr>
              <p:cNvPr id="21531" name="Freeform 27"/>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2"/>
                  </a:gs>
                  <a:gs pos="100000">
                    <a:schemeClr val="accent2">
                      <a:gamma/>
                      <a:shade val="84706"/>
                      <a:invGamma/>
                    </a:schemeClr>
                  </a:gs>
                </a:gsLst>
                <a:lin ang="2700000" scaled="1"/>
              </a:gradFill>
              <a:ln w="9525">
                <a:noFill/>
                <a:round/>
                <a:headEnd/>
                <a:tailEnd/>
              </a:ln>
            </p:spPr>
            <p:txBody>
              <a:bodyPr/>
              <a:lstStyle/>
              <a:p>
                <a:endParaRPr lang="en-US"/>
              </a:p>
            </p:txBody>
          </p:sp>
          <p:sp>
            <p:nvSpPr>
              <p:cNvPr id="21532" name="Freeform 28"/>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2"/>
                  </a:gs>
                  <a:gs pos="100000">
                    <a:schemeClr val="accent2">
                      <a:gamma/>
                      <a:shade val="90980"/>
                      <a:invGamma/>
                    </a:schemeClr>
                  </a:gs>
                </a:gsLst>
                <a:lin ang="0" scaled="1"/>
              </a:gradFill>
              <a:ln w="9525">
                <a:noFill/>
                <a:round/>
                <a:headEnd/>
                <a:tailEnd/>
              </a:ln>
            </p:spPr>
            <p:txBody>
              <a:bodyPr/>
              <a:lstStyle/>
              <a:p>
                <a:endParaRPr lang="en-US"/>
              </a:p>
            </p:txBody>
          </p:sp>
          <p:sp>
            <p:nvSpPr>
              <p:cNvPr id="21533" name="Freeform 29"/>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2"/>
                  </a:gs>
                  <a:gs pos="100000">
                    <a:schemeClr val="accent2">
                      <a:gamma/>
                      <a:shade val="81961"/>
                      <a:invGamma/>
                    </a:schemeClr>
                  </a:gs>
                </a:gsLst>
                <a:lin ang="5400000" scaled="1"/>
              </a:gradFill>
              <a:ln w="9525">
                <a:noFill/>
                <a:round/>
                <a:headEnd/>
                <a:tailEnd/>
              </a:ln>
            </p:spPr>
            <p:txBody>
              <a:bodyPr/>
              <a:lstStyle/>
              <a:p>
                <a:endParaRPr lang="en-US"/>
              </a:p>
            </p:txBody>
          </p:sp>
          <p:sp>
            <p:nvSpPr>
              <p:cNvPr id="21534" name="Freeform 30"/>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2"/>
              </a:solidFill>
              <a:ln w="9525">
                <a:noFill/>
                <a:round/>
                <a:headEnd/>
                <a:tailEnd/>
              </a:ln>
            </p:spPr>
            <p:txBody>
              <a:bodyPr/>
              <a:lstStyle/>
              <a:p>
                <a:endParaRPr lang="en-US"/>
              </a:p>
            </p:txBody>
          </p:sp>
          <p:sp>
            <p:nvSpPr>
              <p:cNvPr id="21535" name="Freeform 31"/>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2"/>
              </a:solidFill>
              <a:ln w="9525">
                <a:noFill/>
                <a:round/>
                <a:headEnd/>
                <a:tailEnd/>
              </a:ln>
            </p:spPr>
            <p:txBody>
              <a:bodyPr/>
              <a:lstStyle/>
              <a:p>
                <a:endParaRPr lang="en-US"/>
              </a:p>
            </p:txBody>
          </p:sp>
          <p:sp>
            <p:nvSpPr>
              <p:cNvPr id="21536" name="Freeform 32"/>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1537" name="Freeform 33"/>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1538" name="Freeform 34"/>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2"/>
                  </a:gs>
                  <a:gs pos="100000">
                    <a:schemeClr val="accent2">
                      <a:gamma/>
                      <a:shade val="87843"/>
                      <a:invGamma/>
                    </a:schemeClr>
                  </a:gs>
                </a:gsLst>
                <a:lin ang="5400000" scaled="1"/>
              </a:gradFill>
              <a:ln w="9525">
                <a:noFill/>
                <a:round/>
                <a:headEnd/>
                <a:tailEnd/>
              </a:ln>
            </p:spPr>
            <p:txBody>
              <a:bodyPr/>
              <a:lstStyle/>
              <a:p>
                <a:endParaRPr lang="en-US"/>
              </a:p>
            </p:txBody>
          </p:sp>
          <p:sp>
            <p:nvSpPr>
              <p:cNvPr id="21539" name="Freeform 35"/>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2"/>
              </a:solidFill>
              <a:ln w="9525">
                <a:noFill/>
                <a:round/>
                <a:headEnd/>
                <a:tailEnd/>
              </a:ln>
            </p:spPr>
            <p:txBody>
              <a:bodyPr/>
              <a:lstStyle/>
              <a:p>
                <a:endParaRPr lang="en-US"/>
              </a:p>
            </p:txBody>
          </p:sp>
        </p:grpSp>
        <p:grpSp>
          <p:nvGrpSpPr>
            <p:cNvPr id="21540" name="Group 36"/>
            <p:cNvGrpSpPr>
              <a:grpSpLocks/>
            </p:cNvGrpSpPr>
            <p:nvPr userDrawn="1"/>
          </p:nvGrpSpPr>
          <p:grpSpPr bwMode="auto">
            <a:xfrm>
              <a:off x="4128" y="3360"/>
              <a:ext cx="1351" cy="821"/>
              <a:chOff x="4128" y="3360"/>
              <a:chExt cx="1351" cy="821"/>
            </a:xfrm>
          </p:grpSpPr>
          <p:sp>
            <p:nvSpPr>
              <p:cNvPr id="21541" name="Freeform 37"/>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1542" name="Freeform 38"/>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1543" name="Freeform 39"/>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2">
                      <a:gamma/>
                      <a:tint val="94118"/>
                      <a:invGamma/>
                    </a:schemeClr>
                  </a:gs>
                  <a:gs pos="100000">
                    <a:schemeClr val="accent2"/>
                  </a:gs>
                </a:gsLst>
                <a:lin ang="5400000" scaled="1"/>
              </a:gradFill>
              <a:ln w="9525">
                <a:noFill/>
                <a:round/>
                <a:headEnd/>
                <a:tailEnd/>
              </a:ln>
            </p:spPr>
            <p:txBody>
              <a:bodyPr/>
              <a:lstStyle/>
              <a:p>
                <a:endParaRPr lang="en-US"/>
              </a:p>
            </p:txBody>
          </p:sp>
          <p:sp>
            <p:nvSpPr>
              <p:cNvPr id="21544" name="Freeform 40"/>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1545" name="Freeform 41"/>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1546" name="Freeform 42"/>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1547" name="Freeform 43"/>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2"/>
                  </a:gs>
                  <a:gs pos="100000">
                    <a:schemeClr val="accent2">
                      <a:gamma/>
                      <a:shade val="94118"/>
                      <a:invGamma/>
                    </a:schemeClr>
                  </a:gs>
                </a:gsLst>
                <a:lin ang="5400000" scaled="1"/>
              </a:gradFill>
              <a:ln w="9525">
                <a:noFill/>
                <a:round/>
                <a:headEnd/>
                <a:tailEnd/>
              </a:ln>
            </p:spPr>
            <p:txBody>
              <a:bodyPr/>
              <a:lstStyle/>
              <a:p>
                <a:endParaRPr lang="en-US"/>
              </a:p>
            </p:txBody>
          </p:sp>
          <p:sp>
            <p:nvSpPr>
              <p:cNvPr id="21548" name="Freeform 44"/>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solidFill>
                <a:schemeClr val="accent2"/>
              </a:solidFill>
              <a:ln w="9525">
                <a:noFill/>
                <a:round/>
                <a:headEnd/>
                <a:tailEnd/>
              </a:ln>
            </p:spPr>
            <p:txBody>
              <a:bodyPr/>
              <a:lstStyle/>
              <a:p>
                <a:endParaRPr lang="en-US"/>
              </a:p>
            </p:txBody>
          </p:sp>
          <p:sp>
            <p:nvSpPr>
              <p:cNvPr id="21549" name="Freeform 45"/>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2">
                      <a:gamma/>
                      <a:tint val="96863"/>
                      <a:invGamma/>
                    </a:schemeClr>
                  </a:gs>
                  <a:gs pos="100000">
                    <a:schemeClr val="accent2"/>
                  </a:gs>
                </a:gsLst>
                <a:lin ang="0" scaled="1"/>
              </a:gradFill>
              <a:ln w="9525">
                <a:noFill/>
                <a:round/>
                <a:headEnd/>
                <a:tailEnd/>
              </a:ln>
            </p:spPr>
            <p:txBody>
              <a:bodyPr/>
              <a:lstStyle/>
              <a:p>
                <a:endParaRPr lang="en-US"/>
              </a:p>
            </p:txBody>
          </p:sp>
          <p:sp>
            <p:nvSpPr>
              <p:cNvPr id="21550" name="Freeform 46"/>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1551" name="Freeform 47"/>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2">
                      <a:gamma/>
                      <a:tint val="96863"/>
                      <a:invGamma/>
                    </a:schemeClr>
                  </a:gs>
                  <a:gs pos="100000">
                    <a:schemeClr val="accent2"/>
                  </a:gs>
                </a:gsLst>
                <a:lin ang="5400000" scaled="1"/>
              </a:gradFill>
              <a:ln w="9525">
                <a:noFill/>
                <a:round/>
                <a:headEnd/>
                <a:tailEnd/>
              </a:ln>
            </p:spPr>
            <p:txBody>
              <a:bodyPr/>
              <a:lstStyle/>
              <a:p>
                <a:endParaRPr lang="en-US"/>
              </a:p>
            </p:txBody>
          </p:sp>
          <p:sp>
            <p:nvSpPr>
              <p:cNvPr id="21552" name="Oval 48"/>
              <p:cNvSpPr>
                <a:spLocks noChangeArrowheads="1"/>
              </p:cNvSpPr>
              <p:nvPr/>
            </p:nvSpPr>
            <p:spPr bwMode="hidden">
              <a:xfrm>
                <a:off x="4546" y="3608"/>
                <a:ext cx="518" cy="319"/>
              </a:xfrm>
              <a:prstGeom prst="ellipse">
                <a:avLst/>
              </a:prstGeom>
              <a:gradFill rotWithShape="0">
                <a:gsLst>
                  <a:gs pos="0">
                    <a:schemeClr val="accent2">
                      <a:gamma/>
                      <a:shade val="94118"/>
                      <a:invGamma/>
                    </a:schemeClr>
                  </a:gs>
                  <a:gs pos="100000">
                    <a:schemeClr val="accent2"/>
                  </a:gs>
                </a:gsLst>
                <a:lin ang="0" scaled="1"/>
              </a:gradFill>
              <a:ln w="9525">
                <a:noFill/>
                <a:round/>
                <a:headEnd/>
                <a:tailEnd/>
              </a:ln>
              <a:effectLst/>
            </p:spPr>
            <p:txBody>
              <a:bodyPr/>
              <a:lstStyle/>
              <a:p>
                <a:endParaRPr lang="en-US"/>
              </a:p>
            </p:txBody>
          </p:sp>
          <p:sp>
            <p:nvSpPr>
              <p:cNvPr id="21553" name="Oval 49"/>
              <p:cNvSpPr>
                <a:spLocks noChangeArrowheads="1"/>
              </p:cNvSpPr>
              <p:nvPr/>
            </p:nvSpPr>
            <p:spPr bwMode="hidden">
              <a:xfrm>
                <a:off x="4578" y="3630"/>
                <a:ext cx="446" cy="271"/>
              </a:xfrm>
              <a:prstGeom prst="ellipse">
                <a:avLst/>
              </a:prstGeom>
              <a:gradFill rotWithShape="0">
                <a:gsLst>
                  <a:gs pos="0">
                    <a:schemeClr val="accent2">
                      <a:gamma/>
                      <a:tint val="96863"/>
                      <a:invGamma/>
                    </a:schemeClr>
                  </a:gs>
                  <a:gs pos="100000">
                    <a:schemeClr val="accent2"/>
                  </a:gs>
                </a:gsLst>
                <a:lin ang="5400000" scaled="1"/>
              </a:gradFill>
              <a:ln w="9525">
                <a:noFill/>
                <a:round/>
                <a:headEnd/>
                <a:tailEnd/>
              </a:ln>
              <a:effectLst/>
            </p:spPr>
            <p:txBody>
              <a:bodyPr/>
              <a:lstStyle/>
              <a:p>
                <a:endParaRPr lang="en-US"/>
              </a:p>
            </p:txBody>
          </p:sp>
          <p:sp>
            <p:nvSpPr>
              <p:cNvPr id="21554" name="Oval 50"/>
              <p:cNvSpPr>
                <a:spLocks noChangeArrowheads="1"/>
              </p:cNvSpPr>
              <p:nvPr/>
            </p:nvSpPr>
            <p:spPr bwMode="hidden">
              <a:xfrm>
                <a:off x="4610" y="3650"/>
                <a:ext cx="386" cy="233"/>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1555" name="Oval 51"/>
              <p:cNvSpPr>
                <a:spLocks noChangeArrowheads="1"/>
              </p:cNvSpPr>
              <p:nvPr/>
            </p:nvSpPr>
            <p:spPr bwMode="hidden">
              <a:xfrm>
                <a:off x="4654" y="3678"/>
                <a:ext cx="298" cy="177"/>
              </a:xfrm>
              <a:prstGeom prst="ellipse">
                <a:avLst/>
              </a:prstGeom>
              <a:gradFill rotWithShape="0">
                <a:gsLst>
                  <a:gs pos="0">
                    <a:schemeClr val="accent2">
                      <a:gamma/>
                      <a:shade val="94118"/>
                      <a:invGamma/>
                    </a:schemeClr>
                  </a:gs>
                  <a:gs pos="100000">
                    <a:schemeClr val="accent2"/>
                  </a:gs>
                </a:gsLst>
                <a:lin ang="5400000" scaled="1"/>
              </a:gradFill>
              <a:ln w="9525">
                <a:noFill/>
                <a:round/>
                <a:headEnd/>
                <a:tailEnd/>
              </a:ln>
              <a:effectLst/>
            </p:spPr>
            <p:txBody>
              <a:bodyPr/>
              <a:lstStyle/>
              <a:p>
                <a:endParaRPr lang="en-US"/>
              </a:p>
            </p:txBody>
          </p:sp>
          <p:sp>
            <p:nvSpPr>
              <p:cNvPr id="21556" name="Oval 52"/>
              <p:cNvSpPr>
                <a:spLocks noChangeArrowheads="1"/>
              </p:cNvSpPr>
              <p:nvPr/>
            </p:nvSpPr>
            <p:spPr bwMode="hidden">
              <a:xfrm>
                <a:off x="4690" y="3698"/>
                <a:ext cx="222" cy="139"/>
              </a:xfrm>
              <a:prstGeom prst="ellipse">
                <a:avLst/>
              </a:prstGeom>
              <a:gradFill rotWithShape="0">
                <a:gsLst>
                  <a:gs pos="0">
                    <a:schemeClr val="accent2"/>
                  </a:gs>
                  <a:gs pos="100000">
                    <a:schemeClr val="accent2">
                      <a:gamma/>
                      <a:shade val="94118"/>
                      <a:invGamma/>
                    </a:schemeClr>
                  </a:gs>
                </a:gsLst>
                <a:lin ang="5400000" scaled="1"/>
              </a:gradFill>
              <a:ln w="9525">
                <a:noFill/>
                <a:round/>
                <a:headEnd/>
                <a:tailEnd/>
              </a:ln>
              <a:effectLst/>
            </p:spPr>
            <p:txBody>
              <a:bodyPr/>
              <a:lstStyle/>
              <a:p>
                <a:endParaRPr lang="en-US"/>
              </a:p>
            </p:txBody>
          </p:sp>
          <p:sp>
            <p:nvSpPr>
              <p:cNvPr id="21557" name="Oval 53"/>
              <p:cNvSpPr>
                <a:spLocks noChangeArrowheads="1"/>
              </p:cNvSpPr>
              <p:nvPr/>
            </p:nvSpPr>
            <p:spPr bwMode="hidden">
              <a:xfrm>
                <a:off x="4738" y="3728"/>
                <a:ext cx="126" cy="81"/>
              </a:xfrm>
              <a:prstGeom prst="ellipse">
                <a:avLst/>
              </a:prstGeom>
              <a:gradFill rotWithShape="0">
                <a:gsLst>
                  <a:gs pos="0">
                    <a:schemeClr val="accent2">
                      <a:gamma/>
                      <a:shade val="96863"/>
                      <a:invGamma/>
                    </a:schemeClr>
                  </a:gs>
                  <a:gs pos="100000">
                    <a:schemeClr val="accent2"/>
                  </a:gs>
                </a:gsLst>
                <a:lin ang="5400000" scaled="1"/>
              </a:gradFill>
              <a:ln w="9525">
                <a:noFill/>
                <a:round/>
                <a:headEnd/>
                <a:tailEnd/>
              </a:ln>
              <a:effectLst/>
            </p:spPr>
            <p:txBody>
              <a:bodyPr/>
              <a:lstStyle/>
              <a:p>
                <a:endParaRPr lang="en-US"/>
              </a:p>
            </p:txBody>
          </p:sp>
        </p:grpSp>
        <p:grpSp>
          <p:nvGrpSpPr>
            <p:cNvPr id="21558" name="Group 54"/>
            <p:cNvGrpSpPr>
              <a:grpSpLocks/>
            </p:cNvGrpSpPr>
            <p:nvPr userDrawn="1"/>
          </p:nvGrpSpPr>
          <p:grpSpPr bwMode="auto">
            <a:xfrm>
              <a:off x="5280" y="3024"/>
              <a:ext cx="425" cy="258"/>
              <a:chOff x="5280" y="3024"/>
              <a:chExt cx="425" cy="258"/>
            </a:xfrm>
          </p:grpSpPr>
          <p:sp>
            <p:nvSpPr>
              <p:cNvPr id="21559" name="Freeform 55"/>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560" name="Freeform 56"/>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561" name="Freeform 57"/>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562" name="Freeform 58"/>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sp>
            <p:nvSpPr>
              <p:cNvPr id="21563" name="Freeform 59"/>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1564" name="Freeform 60"/>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21565" name="Freeform 61"/>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2"/>
                  </a:gs>
                  <a:gs pos="100000">
                    <a:schemeClr val="bg1"/>
                  </a:gs>
                </a:gsLst>
                <a:lin ang="5400000" scaled="1"/>
              </a:gradFill>
              <a:ln w="9525">
                <a:noFill/>
                <a:round/>
                <a:headEnd/>
                <a:tailEnd/>
              </a:ln>
            </p:spPr>
            <p:txBody>
              <a:bodyPr/>
              <a:lstStyle/>
              <a:p>
                <a:endParaRPr lang="en-US"/>
              </a:p>
            </p:txBody>
          </p:sp>
          <p:grpSp>
            <p:nvGrpSpPr>
              <p:cNvPr id="21566" name="Group 62"/>
              <p:cNvGrpSpPr>
                <a:grpSpLocks/>
              </p:cNvGrpSpPr>
              <p:nvPr/>
            </p:nvGrpSpPr>
            <p:grpSpPr bwMode="auto">
              <a:xfrm>
                <a:off x="5381" y="3085"/>
                <a:ext cx="227" cy="132"/>
                <a:chOff x="5381" y="3085"/>
                <a:chExt cx="227" cy="132"/>
              </a:xfrm>
            </p:grpSpPr>
            <p:sp>
              <p:nvSpPr>
                <p:cNvPr id="21567" name="Oval 63"/>
                <p:cNvSpPr>
                  <a:spLocks noChangeArrowheads="1"/>
                </p:cNvSpPr>
                <p:nvPr userDrawn="1"/>
              </p:nvSpPr>
              <p:spPr bwMode="hidden">
                <a:xfrm>
                  <a:off x="5381" y="3085"/>
                  <a:ext cx="227" cy="13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21568" name="Oval 64"/>
                <p:cNvSpPr>
                  <a:spLocks noChangeArrowheads="1"/>
                </p:cNvSpPr>
                <p:nvPr userDrawn="1"/>
              </p:nvSpPr>
              <p:spPr bwMode="hidden">
                <a:xfrm>
                  <a:off x="5403" y="3099"/>
                  <a:ext cx="182" cy="102"/>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sp>
              <p:nvSpPr>
                <p:cNvPr id="21569" name="Oval 65"/>
                <p:cNvSpPr>
                  <a:spLocks noChangeArrowheads="1"/>
                </p:cNvSpPr>
                <p:nvPr userDrawn="1"/>
              </p:nvSpPr>
              <p:spPr bwMode="hidden">
                <a:xfrm>
                  <a:off x="5431" y="3109"/>
                  <a:ext cx="125" cy="82"/>
                </a:xfrm>
                <a:prstGeom prst="ellipse">
                  <a:avLst/>
                </a:prstGeom>
                <a:gradFill rotWithShape="0">
                  <a:gsLst>
                    <a:gs pos="0">
                      <a:schemeClr val="bg1"/>
                    </a:gs>
                    <a:gs pos="100000">
                      <a:schemeClr val="accent2"/>
                    </a:gs>
                  </a:gsLst>
                  <a:lin ang="5400000" scaled="1"/>
                </a:gradFill>
                <a:ln w="9525">
                  <a:noFill/>
                  <a:round/>
                  <a:headEnd/>
                  <a:tailEnd/>
                </a:ln>
                <a:effectLst/>
              </p:spPr>
              <p:txBody>
                <a:bodyPr/>
                <a:lstStyle/>
                <a:p>
                  <a:endParaRPr lang="en-US"/>
                </a:p>
              </p:txBody>
            </p:sp>
            <p:sp>
              <p:nvSpPr>
                <p:cNvPr id="21570" name="Oval 66"/>
                <p:cNvSpPr>
                  <a:spLocks noChangeArrowheads="1"/>
                </p:cNvSpPr>
                <p:nvPr userDrawn="1"/>
              </p:nvSpPr>
              <p:spPr bwMode="hidden">
                <a:xfrm>
                  <a:off x="5458" y="3125"/>
                  <a:ext cx="73" cy="47"/>
                </a:xfrm>
                <a:prstGeom prst="ellipse">
                  <a:avLst/>
                </a:prstGeom>
                <a:gradFill rotWithShape="0">
                  <a:gsLst>
                    <a:gs pos="0">
                      <a:schemeClr val="accent2"/>
                    </a:gs>
                    <a:gs pos="100000">
                      <a:schemeClr val="bg1"/>
                    </a:gs>
                  </a:gsLst>
                  <a:lin ang="5400000" scaled="1"/>
                </a:gradFill>
                <a:ln w="9525">
                  <a:noFill/>
                  <a:round/>
                  <a:headEnd/>
                  <a:tailEnd/>
                </a:ln>
                <a:effectLst/>
              </p:spPr>
              <p:txBody>
                <a:bodyPr/>
                <a:lstStyle/>
                <a:p>
                  <a:endParaRPr lang="en-US"/>
                </a:p>
              </p:txBody>
            </p:sp>
          </p:grpSp>
        </p:grpSp>
      </p:grpSp>
      <p:sp>
        <p:nvSpPr>
          <p:cNvPr id="21571" name="Rectangle 67"/>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21572" name="Rectangle 68"/>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573" name="Rectangle 69"/>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defRPr>
            </a:lvl1pPr>
          </a:lstStyle>
          <a:p>
            <a:endParaRPr lang="en-US"/>
          </a:p>
        </p:txBody>
      </p:sp>
      <p:sp>
        <p:nvSpPr>
          <p:cNvPr id="21574" name="Rectangle 70"/>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defRPr>
            </a:lvl1pPr>
          </a:lstStyle>
          <a:p>
            <a:endParaRPr lang="en-US"/>
          </a:p>
        </p:txBody>
      </p:sp>
      <p:sp>
        <p:nvSpPr>
          <p:cNvPr id="21575" name="Rectangle 71"/>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fld id="{BA30AFB5-B283-4DC8-9DB4-679AEE0AFE42}" type="slidenum">
              <a:rPr lang="en-US"/>
              <a:pPr/>
              <a:t>‹#›</a:t>
            </a:fld>
            <a:endParaRPr lang="en-US"/>
          </a:p>
        </p:txBody>
      </p:sp>
    </p:spTree>
    <p:extLst>
      <p:ext uri="{BB962C8B-B14F-4D97-AF65-F5344CB8AC3E}">
        <p14:creationId xmlns:p14="http://schemas.microsoft.com/office/powerpoint/2010/main" val="354489234"/>
      </p:ext>
    </p:extLst>
  </p:cSld>
  <p:clrMap bg1="dk2" tx1="lt1" bg2="dk1"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spd="slow">
    <p:fade thruBlk="1"/>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Ø"/>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2"/>
        </a:buClr>
        <a:buSzPct val="50000"/>
        <a:buFont typeface="Wingdings" pitchFamily="2" charset="2"/>
        <a:buChar char="l"/>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lr>
          <a:schemeClr val="folHlink"/>
        </a:buClr>
        <a:buSzPct val="50000"/>
        <a:buFont typeface="Wingdings" pitchFamily="2" charset="2"/>
        <a:buChar char="l"/>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580303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2122599" cy="365125"/>
          </a:xfrm>
          <a:prstGeom prst="rect">
            <a:avLst/>
          </a:prstGeom>
        </p:spPr>
        <p:txBody>
          <a:bodyPr vert="horz" lIns="91440" tIns="45720" rIns="91440" bIns="45720" rtlCol="0" anchor="ctr"/>
          <a:lstStyle>
            <a:lvl1pPr algn="ctr">
              <a:defRPr sz="1600" i="1">
                <a:solidFill>
                  <a:srgbClr val="FFC000"/>
                </a:solidFill>
              </a:defRPr>
            </a:lvl1pPr>
          </a:lstStyle>
          <a:p>
            <a:r>
              <a:rPr lang="en-US"/>
              <a:t>Miscellaneous Topics</a:t>
            </a:r>
            <a:endParaRPr lang="en-US" dirty="0"/>
          </a:p>
        </p:txBody>
      </p:sp>
      <p:sp>
        <p:nvSpPr>
          <p:cNvPr id="6" name="Slide Number Placeholder 5"/>
          <p:cNvSpPr>
            <a:spLocks noGrp="1"/>
          </p:cNvSpPr>
          <p:nvPr>
            <p:ph type="sldNum" sz="quarter" idx="4"/>
          </p:nvPr>
        </p:nvSpPr>
        <p:spPr>
          <a:xfrm>
            <a:off x="5298852"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dirty="0"/>
              <a:t>   9/22/2017      Slide </a:t>
            </a:r>
            <a:fld id="{D601EE7D-13A0-410C-A233-7AD46FC8B8A6}" type="slidenum">
              <a:rPr lang="en-US" smtClean="0"/>
              <a:pPr/>
              <a:t>‹#›</a:t>
            </a:fld>
            <a:endParaRPr lang="en-US" dirty="0"/>
          </a:p>
        </p:txBody>
      </p:sp>
      <p:sp>
        <p:nvSpPr>
          <p:cNvPr id="9" name="TextBox 8">
            <a:extLst>
              <a:ext uri="{FF2B5EF4-FFF2-40B4-BE49-F238E27FC236}">
                <a16:creationId xmlns:a16="http://schemas.microsoft.com/office/drawing/2014/main" id="{97C6C27E-95C2-465B-9E5C-EC089D2D7355}"/>
              </a:ext>
            </a:extLst>
          </p:cNvPr>
          <p:cNvSpPr txBox="1"/>
          <p:nvPr userDrawn="1"/>
        </p:nvSpPr>
        <p:spPr>
          <a:xfrm>
            <a:off x="533623" y="6596390"/>
            <a:ext cx="2347264" cy="2616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50" b="1" dirty="0">
                <a:solidFill>
                  <a:prstClr val="black"/>
                </a:solidFill>
                <a:latin typeface="Arial" pitchFamily="34" charset="0"/>
                <a:cs typeface="Arial" pitchFamily="34" charset="0"/>
              </a:rPr>
              <a:t>Boards - Liaison Services Section</a:t>
            </a:r>
          </a:p>
        </p:txBody>
      </p:sp>
      <p:pic>
        <p:nvPicPr>
          <p:cNvPr id="10" name="Picture 9" descr="1 &amp; 6 year plan logoCS1-2.emf">
            <a:extLst>
              <a:ext uri="{FF2B5EF4-FFF2-40B4-BE49-F238E27FC236}">
                <a16:creationId xmlns:a16="http://schemas.microsoft.com/office/drawing/2014/main" id="{8080ABC0-C018-4D06-B49C-FB1A03E5FD09}"/>
              </a:ext>
            </a:extLst>
          </p:cNvPr>
          <p:cNvPicPr>
            <a:picLocks noChangeAspect="1"/>
          </p:cNvPicPr>
          <p:nvPr userDrawn="1"/>
        </p:nvPicPr>
        <p:blipFill>
          <a:blip r:embed="rId13" cstate="print"/>
          <a:stretch>
            <a:fillRect/>
          </a:stretch>
        </p:blipFill>
        <p:spPr>
          <a:xfrm>
            <a:off x="7562890" y="6191491"/>
            <a:ext cx="1176580" cy="625726"/>
          </a:xfrm>
          <a:prstGeom prst="rect">
            <a:avLst/>
          </a:prstGeom>
        </p:spPr>
      </p:pic>
      <p:pic>
        <p:nvPicPr>
          <p:cNvPr id="11" name="Picture 10">
            <a:extLst>
              <a:ext uri="{FF2B5EF4-FFF2-40B4-BE49-F238E27FC236}">
                <a16:creationId xmlns:a16="http://schemas.microsoft.com/office/drawing/2014/main" id="{876B3E6C-149A-490F-B380-12B02CF1CEFB}"/>
              </a:ext>
            </a:extLst>
          </p:cNvPr>
          <p:cNvPicPr>
            <a:picLocks noChangeAspect="1"/>
          </p:cNvPicPr>
          <p:nvPr userDrawn="1"/>
        </p:nvPicPr>
        <p:blipFill>
          <a:blip r:embed="rId14"/>
          <a:stretch>
            <a:fillRect/>
          </a:stretch>
        </p:blipFill>
        <p:spPr>
          <a:xfrm>
            <a:off x="691211" y="6153979"/>
            <a:ext cx="2032088" cy="504702"/>
          </a:xfrm>
          <a:prstGeom prst="rect">
            <a:avLst/>
          </a:prstGeom>
        </p:spPr>
      </p:pic>
    </p:spTree>
    <p:extLst>
      <p:ext uri="{BB962C8B-B14F-4D97-AF65-F5344CB8AC3E}">
        <p14:creationId xmlns:p14="http://schemas.microsoft.com/office/powerpoint/2010/main" val="270250714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s://nebraskalegislature.gov/"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nebraskalegislature.gov/laws/browse-statutes.php"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nebraskalegislature.gov/laws/browse-statutes.php" TargetMode="Externa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hyperlink" Target="https://nebraskalegislature.gov/laws/browse-statutes.php" TargetMode="Externa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nebraskalegislature.gov/laws/browse-statutes.php" TargetMode="Externa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hyperlink" Target="https://nebraskalegislature.gov/laws/browse-statutes.php" TargetMode="Externa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3.e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sos.ne.gov/rules-and-regs/regsearch/Rules/Transportation_Dept_of/Title-428/Chapter-1.pdf" TargetMode="External"/><Relationship Id="rId5" Type="http://schemas.openxmlformats.org/officeDocument/2006/relationships/hyperlink" Target="http://www.sos.ne.gov/rules-and-regs/regsearch/Rules/Transportation_Dept_of/Title-428/Chapter-2.pdf" TargetMode="External"/><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image" Target="../media/image26.emf"/><Relationship Id="rId4" Type="http://schemas.openxmlformats.org/officeDocument/2006/relationships/image" Target="../media/image7.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50.xml.rels><?xml version="1.0" encoding="UTF-8" standalone="yes"?>
<Relationships xmlns="http://schemas.openxmlformats.org/package/2006/relationships"><Relationship Id="rId3" Type="http://schemas.openxmlformats.org/officeDocument/2006/relationships/hyperlink" Target="https://www.nadc.nebraska.gov/"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hyperlink" Target="https://www.nadc.nebraska.gov/e/index.html"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58.xml"/><Relationship Id="rId6" Type="http://schemas.openxmlformats.org/officeDocument/2006/relationships/image" Target="../media/image33.png"/><Relationship Id="rId5" Type="http://schemas.openxmlformats.org/officeDocument/2006/relationships/image" Target="../media/image3.emf"/><Relationship Id="rId4" Type="http://schemas.openxmlformats.org/officeDocument/2006/relationships/image" Target="../media/image32.png"/></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52.xml"/></Relationships>
</file>

<file path=ppt/slides/_rels/slide5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5.xml"/><Relationship Id="rId1" Type="http://schemas.openxmlformats.org/officeDocument/2006/relationships/slideLayout" Target="../slideLayouts/slideLayout52.xml"/></Relationships>
</file>

<file path=ppt/slides/_rels/slide5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6.xml"/><Relationship Id="rId1" Type="http://schemas.openxmlformats.org/officeDocument/2006/relationships/slideLayout" Target="../slideLayouts/slideLayout52.xml"/></Relationships>
</file>

<file path=ppt/slides/_rels/slide5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7.xml"/><Relationship Id="rId1" Type="http://schemas.openxmlformats.org/officeDocument/2006/relationships/slideLayout" Target="../slideLayouts/slideLayout52.xml"/></Relationships>
</file>

<file path=ppt/slides/_rels/slide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52.xml"/><Relationship Id="rId4" Type="http://schemas.openxmlformats.org/officeDocument/2006/relationships/image" Target="../media/image7.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52.xml"/></Relationships>
</file>

<file path=ppt/slides/_rels/slide6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52.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0.jpg"/></Relationships>
</file>

<file path=ppt/slides/_rels/slide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1.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952587" y="1413950"/>
            <a:ext cx="7306961" cy="2332691"/>
          </a:xfrm>
          <a:noFill/>
        </p:spPr>
        <p:txBody>
          <a:bodyPr>
            <a:noAutofit/>
          </a:bodyPr>
          <a:lstStyle/>
          <a:p>
            <a:pPr eaLnBrk="1" hangingPunct="1"/>
            <a:r>
              <a:rPr lang="en-US" sz="6600" b="1" cap="small" dirty="0">
                <a:latin typeface="Arial Black" panose="020B0A04020102020204" pitchFamily="34" charset="0"/>
                <a:cs typeface="Arial" pitchFamily="34" charset="0"/>
              </a:rPr>
              <a:t>Nebraska Highway Law </a:t>
            </a:r>
          </a:p>
        </p:txBody>
      </p:sp>
      <p:sp>
        <p:nvSpPr>
          <p:cNvPr id="9" name="TextBox 8"/>
          <p:cNvSpPr txBox="1"/>
          <p:nvPr/>
        </p:nvSpPr>
        <p:spPr>
          <a:xfrm>
            <a:off x="319918" y="5829677"/>
            <a:ext cx="2743200" cy="276999"/>
          </a:xfrm>
          <a:prstGeom prst="rect">
            <a:avLst/>
          </a:prstGeom>
          <a:noFill/>
        </p:spPr>
        <p:txBody>
          <a:bodyPr wrap="square" rtlCol="0">
            <a:spAutoFit/>
          </a:bodyPr>
          <a:lstStyle/>
          <a:p>
            <a:r>
              <a:rPr lang="en-US" sz="1200" b="1" dirty="0">
                <a:latin typeface="Arial" pitchFamily="34" charset="0"/>
                <a:cs typeface="Arial" pitchFamily="34" charset="0"/>
              </a:rPr>
              <a:t>Boards - Liaison Services Section</a:t>
            </a:r>
          </a:p>
        </p:txBody>
      </p:sp>
      <p:pic>
        <p:nvPicPr>
          <p:cNvPr id="10" name="Picture 9" descr="1 &amp; 6 year plan logoCS1-2.emf"/>
          <p:cNvPicPr>
            <a:picLocks noChangeAspect="1"/>
          </p:cNvPicPr>
          <p:nvPr/>
        </p:nvPicPr>
        <p:blipFill>
          <a:blip r:embed="rId3" cstate="print"/>
          <a:stretch>
            <a:fillRect/>
          </a:stretch>
        </p:blipFill>
        <p:spPr>
          <a:xfrm>
            <a:off x="4161136" y="4975914"/>
            <a:ext cx="1919748" cy="936271"/>
          </a:xfrm>
          <a:prstGeom prst="rect">
            <a:avLst/>
          </a:prstGeom>
        </p:spPr>
      </p:pic>
      <p:pic>
        <p:nvPicPr>
          <p:cNvPr id="13" name="Picture 12" descr="Nv_m_Extension__4c.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9150" y="4909210"/>
            <a:ext cx="3266500" cy="1306600"/>
          </a:xfrm>
          <a:prstGeom prst="rect">
            <a:avLst/>
          </a:prstGeom>
        </p:spPr>
      </p:pic>
      <p:sp>
        <p:nvSpPr>
          <p:cNvPr id="14" name="TextBox 13"/>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a:t>
            </a:fld>
            <a:endParaRPr lang="en-US" dirty="0">
              <a:solidFill>
                <a:prstClr val="black"/>
              </a:solidFill>
              <a:latin typeface="Calibri"/>
            </a:endParaRPr>
          </a:p>
        </p:txBody>
      </p:sp>
      <p:pic>
        <p:nvPicPr>
          <p:cNvPr id="15" name="Picture 14"/>
          <p:cNvPicPr>
            <a:picLocks noChangeAspect="1"/>
          </p:cNvPicPr>
          <p:nvPr/>
        </p:nvPicPr>
        <p:blipFill>
          <a:blip r:embed="rId5"/>
          <a:stretch>
            <a:fillRect/>
          </a:stretch>
        </p:blipFill>
        <p:spPr>
          <a:xfrm>
            <a:off x="7536546" y="0"/>
            <a:ext cx="1607454" cy="1489476"/>
          </a:xfrm>
          <a:prstGeom prst="rect">
            <a:avLst/>
          </a:prstGeom>
        </p:spPr>
      </p:pic>
      <p:pic>
        <p:nvPicPr>
          <p:cNvPr id="19" name="Picture 18"/>
          <p:cNvPicPr>
            <a:picLocks noChangeAspect="1"/>
          </p:cNvPicPr>
          <p:nvPr/>
        </p:nvPicPr>
        <p:blipFill>
          <a:blip r:embed="rId6"/>
          <a:stretch>
            <a:fillRect/>
          </a:stretch>
        </p:blipFill>
        <p:spPr>
          <a:xfrm>
            <a:off x="0" y="-20887"/>
            <a:ext cx="1574586" cy="1531249"/>
          </a:xfrm>
          <a:prstGeom prst="rect">
            <a:avLst/>
          </a:prstGeom>
        </p:spPr>
      </p:pic>
      <p:sp>
        <p:nvSpPr>
          <p:cNvPr id="2" name="TextBox 1"/>
          <p:cNvSpPr txBox="1"/>
          <p:nvPr/>
        </p:nvSpPr>
        <p:spPr>
          <a:xfrm>
            <a:off x="1327667" y="3695119"/>
            <a:ext cx="7478498" cy="461665"/>
          </a:xfrm>
          <a:prstGeom prst="rect">
            <a:avLst/>
          </a:prstGeom>
          <a:noFill/>
        </p:spPr>
        <p:txBody>
          <a:bodyPr wrap="square" rtlCol="0">
            <a:spAutoFit/>
          </a:bodyPr>
          <a:lstStyle/>
          <a:p>
            <a:r>
              <a:rPr lang="en-US" sz="2400" b="1" dirty="0">
                <a:solidFill>
                  <a:srgbClr val="FF0000"/>
                </a:solidFill>
              </a:rPr>
              <a:t>See Notebook for Compilation of Nebraska Statutes</a:t>
            </a:r>
          </a:p>
        </p:txBody>
      </p:sp>
      <p:pic>
        <p:nvPicPr>
          <p:cNvPr id="16" name="Picture 15">
            <a:extLst>
              <a:ext uri="{FF2B5EF4-FFF2-40B4-BE49-F238E27FC236}">
                <a16:creationId xmlns:a16="http://schemas.microsoft.com/office/drawing/2014/main" id="{9BABBCB6-D0E2-47E6-9F69-A65133AA7141}"/>
              </a:ext>
            </a:extLst>
          </p:cNvPr>
          <p:cNvPicPr>
            <a:picLocks noChangeAspect="1"/>
          </p:cNvPicPr>
          <p:nvPr/>
        </p:nvPicPr>
        <p:blipFill>
          <a:blip r:embed="rId7"/>
          <a:stretch>
            <a:fillRect/>
          </a:stretch>
        </p:blipFill>
        <p:spPr>
          <a:xfrm>
            <a:off x="319918" y="4998639"/>
            <a:ext cx="2914650" cy="723900"/>
          </a:xfrm>
          <a:prstGeom prst="rect">
            <a:avLst/>
          </a:prstGeom>
        </p:spPr>
      </p:pic>
      <p:sp>
        <p:nvSpPr>
          <p:cNvPr id="4" name="TextBox 3">
            <a:extLst>
              <a:ext uri="{FF2B5EF4-FFF2-40B4-BE49-F238E27FC236}">
                <a16:creationId xmlns:a16="http://schemas.microsoft.com/office/drawing/2014/main" id="{05479BEF-E13B-D4E7-D02D-AA86DC907ED0}"/>
              </a:ext>
            </a:extLst>
          </p:cNvPr>
          <p:cNvSpPr txBox="1"/>
          <p:nvPr/>
        </p:nvSpPr>
        <p:spPr>
          <a:xfrm>
            <a:off x="3913111" y="6268815"/>
            <a:ext cx="986118" cy="369332"/>
          </a:xfrm>
          <a:prstGeom prst="rect">
            <a:avLst/>
          </a:prstGeom>
          <a:noFill/>
        </p:spPr>
        <p:txBody>
          <a:bodyPr wrap="square" rtlCol="0">
            <a:spAutoFit/>
          </a:bodyPr>
          <a:lstStyle/>
          <a:p>
            <a:pPr algn="ctr"/>
            <a:r>
              <a:rPr lang="en-US" b="1" dirty="0"/>
              <a:t>Tab 3</a:t>
            </a:r>
          </a:p>
        </p:txBody>
      </p:sp>
    </p:spTree>
    <p:extLst>
      <p:ext uri="{BB962C8B-B14F-4D97-AF65-F5344CB8AC3E}">
        <p14:creationId xmlns:p14="http://schemas.microsoft.com/office/powerpoint/2010/main" val="141132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8011" y="184895"/>
            <a:ext cx="7886700" cy="1325563"/>
          </a:xfrm>
        </p:spPr>
        <p:txBody>
          <a:bodyPr>
            <a:normAutofit/>
          </a:bodyPr>
          <a:lstStyle/>
          <a:p>
            <a:pPr algn="ctr"/>
            <a:r>
              <a:rPr lang="en-US" sz="4000" dirty="0">
                <a:latin typeface="Arial Black" panose="020B0A04020102020204" pitchFamily="34" charset="0"/>
              </a:rPr>
              <a:t>Highway Law</a:t>
            </a:r>
          </a:p>
        </p:txBody>
      </p:sp>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10</a:t>
            </a:fld>
            <a:endParaRPr lang="en-US" dirty="0">
              <a:solidFill>
                <a:prstClr val="black"/>
              </a:solidFill>
              <a:latin typeface="Calibri"/>
            </a:endParaRPr>
          </a:p>
        </p:txBody>
      </p:sp>
      <p:pic>
        <p:nvPicPr>
          <p:cNvPr id="6" name="Picture 5"/>
          <p:cNvPicPr>
            <a:picLocks noChangeAspect="1"/>
          </p:cNvPicPr>
          <p:nvPr/>
        </p:nvPicPr>
        <p:blipFill>
          <a:blip r:embed="rId2"/>
          <a:stretch>
            <a:fillRect/>
          </a:stretch>
        </p:blipFill>
        <p:spPr>
          <a:xfrm>
            <a:off x="766969" y="1989539"/>
            <a:ext cx="7336240" cy="4275425"/>
          </a:xfrm>
          <a:prstGeom prst="rect">
            <a:avLst/>
          </a:prstGeom>
        </p:spPr>
      </p:pic>
      <p:sp>
        <p:nvSpPr>
          <p:cNvPr id="10" name="Arrow: Right 9"/>
          <p:cNvSpPr/>
          <p:nvPr/>
        </p:nvSpPr>
        <p:spPr>
          <a:xfrm rot="10800000">
            <a:off x="3591340" y="2637074"/>
            <a:ext cx="675860" cy="437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p:cNvSpPr/>
          <p:nvPr/>
        </p:nvSpPr>
        <p:spPr>
          <a:xfrm>
            <a:off x="1318592" y="4300221"/>
            <a:ext cx="675860" cy="43732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9061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9913" r="15576" b="317"/>
          <a:stretch/>
        </p:blipFill>
        <p:spPr>
          <a:xfrm>
            <a:off x="217767" y="767225"/>
            <a:ext cx="8800154" cy="6050909"/>
          </a:xfrm>
          <a:prstGeom prst="rect">
            <a:avLst/>
          </a:prstGeom>
        </p:spPr>
      </p:pic>
      <p:sp>
        <p:nvSpPr>
          <p:cNvPr id="2" name="Title 1"/>
          <p:cNvSpPr>
            <a:spLocks noGrp="1"/>
          </p:cNvSpPr>
          <p:nvPr>
            <p:ph type="title"/>
          </p:nvPr>
        </p:nvSpPr>
        <p:spPr>
          <a:xfrm>
            <a:off x="0" y="14774"/>
            <a:ext cx="5552661" cy="846618"/>
          </a:xfrm>
        </p:spPr>
        <p:txBody>
          <a:bodyPr>
            <a:normAutofit/>
          </a:bodyPr>
          <a:lstStyle/>
          <a:p>
            <a:pPr algn="ctr"/>
            <a:r>
              <a:rPr lang="en-US" sz="4000" dirty="0">
                <a:latin typeface="Arial Black" panose="020B0A04020102020204" pitchFamily="34" charset="0"/>
              </a:rPr>
              <a:t>Highway Law</a:t>
            </a:r>
          </a:p>
        </p:txBody>
      </p:sp>
      <p:sp>
        <p:nvSpPr>
          <p:cNvPr id="5" name="TextBox 4"/>
          <p:cNvSpPr txBox="1"/>
          <p:nvPr/>
        </p:nvSpPr>
        <p:spPr>
          <a:xfrm>
            <a:off x="7653130" y="6448802"/>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11</a:t>
            </a:fld>
            <a:endParaRPr lang="en-US" dirty="0">
              <a:solidFill>
                <a:prstClr val="black"/>
              </a:solidFill>
              <a:latin typeface="Calibri"/>
            </a:endParaRPr>
          </a:p>
        </p:txBody>
      </p:sp>
      <p:sp>
        <p:nvSpPr>
          <p:cNvPr id="8" name="TextBox 7"/>
          <p:cNvSpPr txBox="1"/>
          <p:nvPr/>
        </p:nvSpPr>
        <p:spPr>
          <a:xfrm>
            <a:off x="4989259" y="180100"/>
            <a:ext cx="4134679" cy="461665"/>
          </a:xfrm>
          <a:prstGeom prst="rect">
            <a:avLst/>
          </a:prstGeom>
          <a:noFill/>
        </p:spPr>
        <p:txBody>
          <a:bodyPr wrap="square" rtlCol="0">
            <a:spAutoFit/>
          </a:bodyPr>
          <a:lstStyle/>
          <a:p>
            <a:r>
              <a:rPr lang="en-US" sz="2400" dirty="0">
                <a:hlinkClick r:id="rId4"/>
              </a:rPr>
              <a:t>https://nebraskalegislature.gov</a:t>
            </a:r>
            <a:endParaRPr lang="en-US" sz="2400" dirty="0"/>
          </a:p>
        </p:txBody>
      </p:sp>
      <p:sp>
        <p:nvSpPr>
          <p:cNvPr id="4" name="Oval 3"/>
          <p:cNvSpPr/>
          <p:nvPr/>
        </p:nvSpPr>
        <p:spPr>
          <a:xfrm>
            <a:off x="980661" y="2279374"/>
            <a:ext cx="1298713" cy="29154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2410086" y="1916389"/>
            <a:ext cx="5158345" cy="1005715"/>
          </a:xfrm>
          <a:prstGeom prst="rect">
            <a:avLst/>
          </a:prstGeom>
        </p:spPr>
      </p:pic>
      <p:sp>
        <p:nvSpPr>
          <p:cNvPr id="10" name="Oval 9"/>
          <p:cNvSpPr/>
          <p:nvPr/>
        </p:nvSpPr>
        <p:spPr>
          <a:xfrm>
            <a:off x="2410086" y="2020312"/>
            <a:ext cx="3276279" cy="81130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809750" y="5703245"/>
            <a:ext cx="6743700" cy="461665"/>
          </a:xfrm>
          <a:prstGeom prst="rect">
            <a:avLst/>
          </a:prstGeom>
          <a:solidFill>
            <a:schemeClr val="bg1"/>
          </a:solidFill>
        </p:spPr>
        <p:txBody>
          <a:bodyPr wrap="square" rtlCol="0">
            <a:spAutoFit/>
          </a:bodyPr>
          <a:lstStyle/>
          <a:p>
            <a:r>
              <a:rPr lang="en-US" sz="2400" b="1" dirty="0">
                <a:solidFill>
                  <a:srgbClr val="FF0000"/>
                </a:solidFill>
              </a:rPr>
              <a:t>All Nebraska State Laws are available online, free!  </a:t>
            </a:r>
          </a:p>
        </p:txBody>
      </p:sp>
      <p:sp>
        <p:nvSpPr>
          <p:cNvPr id="7" name="TextBox 6">
            <a:extLst>
              <a:ext uri="{FF2B5EF4-FFF2-40B4-BE49-F238E27FC236}">
                <a16:creationId xmlns:a16="http://schemas.microsoft.com/office/drawing/2014/main" id="{3F1FCC0D-B568-4F9B-91E7-6CCB7BBB4E73}"/>
              </a:ext>
            </a:extLst>
          </p:cNvPr>
          <p:cNvSpPr txBox="1"/>
          <p:nvPr/>
        </p:nvSpPr>
        <p:spPr>
          <a:xfrm>
            <a:off x="5686365" y="2053865"/>
            <a:ext cx="1473798" cy="646331"/>
          </a:xfrm>
          <a:prstGeom prst="rect">
            <a:avLst/>
          </a:prstGeom>
          <a:noFill/>
        </p:spPr>
        <p:txBody>
          <a:bodyPr wrap="square" rtlCol="0">
            <a:spAutoFit/>
          </a:bodyPr>
          <a:lstStyle/>
          <a:p>
            <a:r>
              <a:rPr lang="en-US" b="1" dirty="0">
                <a:solidFill>
                  <a:srgbClr val="FF0000"/>
                </a:solidFill>
              </a:rPr>
              <a:t>Know the Difference?  </a:t>
            </a:r>
          </a:p>
        </p:txBody>
      </p:sp>
    </p:spTree>
    <p:extLst>
      <p:ext uri="{BB962C8B-B14F-4D97-AF65-F5344CB8AC3E}">
        <p14:creationId xmlns:p14="http://schemas.microsoft.com/office/powerpoint/2010/main" val="53597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100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200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6"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09433" y="788345"/>
            <a:ext cx="8105917" cy="5884989"/>
          </a:xfrm>
          <a:prstGeom prst="rect">
            <a:avLst/>
          </a:prstGeom>
        </p:spPr>
      </p:pic>
      <p:sp>
        <p:nvSpPr>
          <p:cNvPr id="2" name="Title 1"/>
          <p:cNvSpPr>
            <a:spLocks noGrp="1"/>
          </p:cNvSpPr>
          <p:nvPr>
            <p:ph type="title"/>
          </p:nvPr>
        </p:nvSpPr>
        <p:spPr>
          <a:xfrm>
            <a:off x="280822" y="-36417"/>
            <a:ext cx="3854450" cy="984061"/>
          </a:xfrm>
        </p:spPr>
        <p:txBody>
          <a:bodyPr>
            <a:normAutofit fontScale="90000"/>
          </a:bodyPr>
          <a:lstStyle/>
          <a:p>
            <a:pPr algn="ctr"/>
            <a:r>
              <a:rPr lang="en-US" sz="4000" dirty="0">
                <a:latin typeface="Arial Black" panose="020B0A04020102020204" pitchFamily="34" charset="0"/>
              </a:rPr>
              <a:t>Highway Law</a:t>
            </a:r>
          </a:p>
        </p:txBody>
      </p:sp>
      <p:sp>
        <p:nvSpPr>
          <p:cNvPr id="4" name="TextBox 3"/>
          <p:cNvSpPr txBox="1"/>
          <p:nvPr/>
        </p:nvSpPr>
        <p:spPr>
          <a:xfrm>
            <a:off x="8070141" y="6488668"/>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12</a:t>
            </a:fld>
            <a:endParaRPr lang="en-US" dirty="0">
              <a:solidFill>
                <a:prstClr val="black"/>
              </a:solidFill>
              <a:latin typeface="Calibri"/>
            </a:endParaRPr>
          </a:p>
        </p:txBody>
      </p:sp>
      <p:sp>
        <p:nvSpPr>
          <p:cNvPr id="6" name="Oval 5"/>
          <p:cNvSpPr/>
          <p:nvPr/>
        </p:nvSpPr>
        <p:spPr>
          <a:xfrm>
            <a:off x="2127073" y="2246981"/>
            <a:ext cx="1748891" cy="4607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279473" y="4095551"/>
            <a:ext cx="1855799" cy="53104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127073" y="5925928"/>
            <a:ext cx="1748891" cy="46077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6277117" y="6673334"/>
            <a:ext cx="119048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itle 1"/>
          <p:cNvSpPr txBox="1">
            <a:spLocks/>
          </p:cNvSpPr>
          <p:nvPr/>
        </p:nvSpPr>
        <p:spPr>
          <a:xfrm>
            <a:off x="4462391" y="194239"/>
            <a:ext cx="3816350" cy="52274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rial Black" panose="020B0A04020102020204" pitchFamily="34" charset="0"/>
              </a:rPr>
              <a:t>Searching</a:t>
            </a:r>
          </a:p>
        </p:txBody>
      </p:sp>
      <p:sp>
        <p:nvSpPr>
          <p:cNvPr id="3" name="TextBox 2"/>
          <p:cNvSpPr txBox="1"/>
          <p:nvPr/>
        </p:nvSpPr>
        <p:spPr>
          <a:xfrm>
            <a:off x="4222004" y="2246093"/>
            <a:ext cx="2743200" cy="461665"/>
          </a:xfrm>
          <a:prstGeom prst="rect">
            <a:avLst/>
          </a:prstGeom>
          <a:noFill/>
        </p:spPr>
        <p:txBody>
          <a:bodyPr wrap="square" rtlCol="0">
            <a:spAutoFit/>
          </a:bodyPr>
          <a:lstStyle/>
          <a:p>
            <a:r>
              <a:rPr lang="en-US" sz="2400" dirty="0">
                <a:solidFill>
                  <a:srgbClr val="FF0000"/>
                </a:solidFill>
              </a:rPr>
              <a:t>Search by Keyword</a:t>
            </a:r>
          </a:p>
        </p:txBody>
      </p:sp>
      <p:sp>
        <p:nvSpPr>
          <p:cNvPr id="12" name="TextBox 11"/>
          <p:cNvSpPr txBox="1"/>
          <p:nvPr/>
        </p:nvSpPr>
        <p:spPr>
          <a:xfrm>
            <a:off x="4263883" y="4130238"/>
            <a:ext cx="3470418" cy="461665"/>
          </a:xfrm>
          <a:prstGeom prst="rect">
            <a:avLst/>
          </a:prstGeom>
          <a:noFill/>
        </p:spPr>
        <p:txBody>
          <a:bodyPr wrap="square" rtlCol="0">
            <a:spAutoFit/>
          </a:bodyPr>
          <a:lstStyle/>
          <a:p>
            <a:r>
              <a:rPr lang="en-US" sz="2400" dirty="0">
                <a:solidFill>
                  <a:srgbClr val="FF0000"/>
                </a:solidFill>
              </a:rPr>
              <a:t>Search by Statute Range</a:t>
            </a:r>
          </a:p>
        </p:txBody>
      </p:sp>
      <p:sp>
        <p:nvSpPr>
          <p:cNvPr id="14" name="TextBox 13"/>
          <p:cNvSpPr txBox="1"/>
          <p:nvPr/>
        </p:nvSpPr>
        <p:spPr>
          <a:xfrm>
            <a:off x="4222004" y="5925040"/>
            <a:ext cx="3470418" cy="461665"/>
          </a:xfrm>
          <a:prstGeom prst="rect">
            <a:avLst/>
          </a:prstGeom>
          <a:noFill/>
        </p:spPr>
        <p:txBody>
          <a:bodyPr wrap="square" rtlCol="0">
            <a:spAutoFit/>
          </a:bodyPr>
          <a:lstStyle/>
          <a:p>
            <a:r>
              <a:rPr lang="en-US" sz="2400" dirty="0">
                <a:solidFill>
                  <a:srgbClr val="FF0000"/>
                </a:solidFill>
              </a:rPr>
              <a:t>Browse the Laws </a:t>
            </a:r>
          </a:p>
        </p:txBody>
      </p:sp>
    </p:spTree>
    <p:extLst>
      <p:ext uri="{BB962C8B-B14F-4D97-AF65-F5344CB8AC3E}">
        <p14:creationId xmlns:p14="http://schemas.microsoft.com/office/powerpoint/2010/main" val="314066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50200"/>
            <a:ext cx="3816350" cy="522748"/>
          </a:xfrm>
        </p:spPr>
        <p:txBody>
          <a:bodyPr>
            <a:normAutofit fontScale="90000"/>
          </a:bodyPr>
          <a:lstStyle/>
          <a:p>
            <a:pPr algn="ctr"/>
            <a:r>
              <a:rPr lang="en-US" sz="2800" dirty="0">
                <a:solidFill>
                  <a:srgbClr val="FF0000"/>
                </a:solidFill>
                <a:latin typeface="Arial Black" panose="020B0A04020102020204" pitchFamily="34" charset="0"/>
              </a:rPr>
              <a:t>Browse By Chapter</a:t>
            </a:r>
          </a:p>
        </p:txBody>
      </p:sp>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13</a:t>
            </a:fld>
            <a:endParaRPr lang="en-US" dirty="0">
              <a:solidFill>
                <a:prstClr val="black"/>
              </a:solidFill>
              <a:latin typeface="Calibri"/>
            </a:endParaRPr>
          </a:p>
        </p:txBody>
      </p:sp>
      <p:sp>
        <p:nvSpPr>
          <p:cNvPr id="6" name="Title 1"/>
          <p:cNvSpPr txBox="1">
            <a:spLocks/>
          </p:cNvSpPr>
          <p:nvPr/>
        </p:nvSpPr>
        <p:spPr>
          <a:xfrm>
            <a:off x="-163513" y="109008"/>
            <a:ext cx="4578350" cy="805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Black" panose="020B0A04020102020204" pitchFamily="34" charset="0"/>
              </a:rPr>
              <a:t>Highway Law</a:t>
            </a:r>
          </a:p>
        </p:txBody>
      </p:sp>
      <p:sp>
        <p:nvSpPr>
          <p:cNvPr id="3" name="Content Placeholder 2"/>
          <p:cNvSpPr>
            <a:spLocks noGrp="1"/>
          </p:cNvSpPr>
          <p:nvPr>
            <p:ph idx="1"/>
          </p:nvPr>
        </p:nvSpPr>
        <p:spPr/>
        <p:txBody>
          <a:bodyPr/>
          <a:lstStyle/>
          <a:p>
            <a:endParaRPr lang="en-US"/>
          </a:p>
        </p:txBody>
      </p:sp>
      <p:pic>
        <p:nvPicPr>
          <p:cNvPr id="7" name="Picture 6"/>
          <p:cNvPicPr>
            <a:picLocks noChangeAspect="1"/>
          </p:cNvPicPr>
          <p:nvPr/>
        </p:nvPicPr>
        <p:blipFill>
          <a:blip r:embed="rId3"/>
          <a:stretch>
            <a:fillRect/>
          </a:stretch>
        </p:blipFill>
        <p:spPr>
          <a:xfrm>
            <a:off x="471487" y="820573"/>
            <a:ext cx="8201025" cy="5334000"/>
          </a:xfrm>
          <a:prstGeom prst="rect">
            <a:avLst/>
          </a:prstGeom>
        </p:spPr>
      </p:pic>
      <p:sp>
        <p:nvSpPr>
          <p:cNvPr id="8" name="TextBox 7"/>
          <p:cNvSpPr txBox="1"/>
          <p:nvPr/>
        </p:nvSpPr>
        <p:spPr>
          <a:xfrm>
            <a:off x="908050" y="6333320"/>
            <a:ext cx="6565900" cy="369332"/>
          </a:xfrm>
          <a:prstGeom prst="rect">
            <a:avLst/>
          </a:prstGeom>
          <a:noFill/>
        </p:spPr>
        <p:txBody>
          <a:bodyPr wrap="square" rtlCol="0">
            <a:spAutoFit/>
          </a:bodyPr>
          <a:lstStyle/>
          <a:p>
            <a:pPr algn="ctr"/>
            <a:r>
              <a:rPr lang="en-US" dirty="0">
                <a:hlinkClick r:id="rId4"/>
              </a:rPr>
              <a:t>https://nebraskalegislature.gov/laws/browse-statutes.php</a:t>
            </a:r>
            <a:endParaRPr lang="en-US" dirty="0"/>
          </a:p>
        </p:txBody>
      </p:sp>
    </p:spTree>
    <p:extLst>
      <p:ext uri="{BB962C8B-B14F-4D97-AF65-F5344CB8AC3E}">
        <p14:creationId xmlns:p14="http://schemas.microsoft.com/office/powerpoint/2010/main" val="72833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8823"/>
            <a:ext cx="9144000" cy="5389927"/>
          </a:xfrm>
        </p:spPr>
      </p:pic>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14</a:t>
            </a:fld>
            <a:endParaRPr lang="en-US" dirty="0">
              <a:solidFill>
                <a:prstClr val="black"/>
              </a:solidFill>
              <a:latin typeface="Calibri"/>
            </a:endParaRPr>
          </a:p>
        </p:txBody>
      </p:sp>
      <p:sp>
        <p:nvSpPr>
          <p:cNvPr id="6" name="Title 1"/>
          <p:cNvSpPr txBox="1">
            <a:spLocks/>
          </p:cNvSpPr>
          <p:nvPr/>
        </p:nvSpPr>
        <p:spPr>
          <a:xfrm>
            <a:off x="-163513" y="109008"/>
            <a:ext cx="4578350" cy="805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Black" panose="020B0A04020102020204" pitchFamily="34" charset="0"/>
              </a:rPr>
              <a:t>Highway Law</a:t>
            </a:r>
          </a:p>
        </p:txBody>
      </p:sp>
      <p:sp>
        <p:nvSpPr>
          <p:cNvPr id="7" name="Title 1"/>
          <p:cNvSpPr>
            <a:spLocks noGrp="1"/>
          </p:cNvSpPr>
          <p:nvPr>
            <p:ph type="title"/>
          </p:nvPr>
        </p:nvSpPr>
        <p:spPr>
          <a:xfrm>
            <a:off x="4571999" y="179603"/>
            <a:ext cx="4336477" cy="819219"/>
          </a:xfrm>
        </p:spPr>
        <p:txBody>
          <a:bodyPr>
            <a:normAutofit fontScale="90000"/>
          </a:bodyPr>
          <a:lstStyle/>
          <a:p>
            <a:pPr algn="ctr"/>
            <a:r>
              <a:rPr lang="en-US" sz="2800" dirty="0">
                <a:solidFill>
                  <a:srgbClr val="FF0000"/>
                </a:solidFill>
                <a:latin typeface="Arial Black" panose="020B0A04020102020204" pitchFamily="34" charset="0"/>
              </a:rPr>
              <a:t>Chapter 39</a:t>
            </a:r>
            <a:br>
              <a:rPr lang="en-US" sz="2800" dirty="0">
                <a:solidFill>
                  <a:srgbClr val="FF0000"/>
                </a:solidFill>
                <a:latin typeface="Arial Black" panose="020B0A04020102020204" pitchFamily="34" charset="0"/>
              </a:rPr>
            </a:br>
            <a:r>
              <a:rPr lang="en-US" sz="2800" dirty="0">
                <a:solidFill>
                  <a:srgbClr val="FF0000"/>
                </a:solidFill>
                <a:latin typeface="Arial Black" panose="020B0A04020102020204" pitchFamily="34" charset="0"/>
              </a:rPr>
              <a:t>Highways and Bridges</a:t>
            </a:r>
          </a:p>
        </p:txBody>
      </p:sp>
    </p:spTree>
    <p:extLst>
      <p:ext uri="{BB962C8B-B14F-4D97-AF65-F5344CB8AC3E}">
        <p14:creationId xmlns:p14="http://schemas.microsoft.com/office/powerpoint/2010/main" val="1687348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3"/>
          <p:cNvGraphicFramePr>
            <a:graphicFrameLocks noGrp="1"/>
          </p:cNvGraphicFramePr>
          <p:nvPr>
            <p:extLst>
              <p:ext uri="{D42A27DB-BD31-4B8C-83A1-F6EECF244321}">
                <p14:modId xmlns:p14="http://schemas.microsoft.com/office/powerpoint/2010/main" val="489067855"/>
              </p:ext>
            </p:extLst>
          </p:nvPr>
        </p:nvGraphicFramePr>
        <p:xfrm>
          <a:off x="796787" y="1695020"/>
          <a:ext cx="8111690" cy="4716780"/>
        </p:xfrm>
        <a:graphic>
          <a:graphicData uri="http://schemas.openxmlformats.org/drawingml/2006/table">
            <a:tbl>
              <a:tblPr/>
              <a:tblGrid>
                <a:gridCol w="1183234">
                  <a:extLst>
                    <a:ext uri="{9D8B030D-6E8A-4147-A177-3AD203B41FA5}">
                      <a16:colId xmlns:a16="http://schemas.microsoft.com/office/drawing/2014/main" val="20000"/>
                    </a:ext>
                  </a:extLst>
                </a:gridCol>
                <a:gridCol w="6928456">
                  <a:extLst>
                    <a:ext uri="{9D8B030D-6E8A-4147-A177-3AD203B41FA5}">
                      <a16:colId xmlns:a16="http://schemas.microsoft.com/office/drawing/2014/main" val="20001"/>
                    </a:ext>
                  </a:extLst>
                </a:gridCol>
              </a:tblGrid>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Chapter</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             Subject (Selected Articles in parenthesis)</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3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09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13</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Cities, Counties, and Other Political Subdivisions (Article 8 - Interlocal Cooperation Act; Article 9 - Political Subdivisions Tort Claims Act)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36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14</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Cities of the Metropolitan Class [Omaha]</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15</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Cities of the Primary Class [Lincoln]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16</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Cities of the First Class</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17</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Cities of the Second Class and Villages</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1" u="none" strike="noStrike" cap="none" normalizeH="0" baseline="0" dirty="0">
                        <a:ln>
                          <a:noFill/>
                        </a:ln>
                        <a:solidFill>
                          <a:schemeClr val="tx1"/>
                        </a:solidFill>
                        <a:effectLst/>
                        <a:latin typeface="Arial"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18</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Cities and Villages; Laws Applicable to All</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36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19 </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Cities and Villages; Particular Classes</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Highway and Street Programs</a:t>
            </a:r>
          </a:p>
        </p:txBody>
      </p:sp>
      <p:sp>
        <p:nvSpPr>
          <p:cNvPr id="4" name="TextBox 3"/>
          <p:cNvSpPr txBox="1"/>
          <p:nvPr/>
        </p:nvSpPr>
        <p:spPr>
          <a:xfrm>
            <a:off x="0" y="39756"/>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39756"/>
            <a:ext cx="1607454" cy="1489476"/>
          </a:xfrm>
          <a:prstGeom prst="rect">
            <a:avLst/>
          </a:prstGeom>
        </p:spPr>
      </p:pic>
      <p:pic>
        <p:nvPicPr>
          <p:cNvPr id="6" name="Picture 5"/>
          <p:cNvPicPr>
            <a:picLocks noChangeAspect="1"/>
          </p:cNvPicPr>
          <p:nvPr/>
        </p:nvPicPr>
        <p:blipFill>
          <a:blip r:embed="rId4"/>
          <a:stretch>
            <a:fillRect/>
          </a:stretch>
        </p:blipFill>
        <p:spPr>
          <a:xfrm>
            <a:off x="0" y="18869"/>
            <a:ext cx="1574586" cy="1531249"/>
          </a:xfrm>
          <a:prstGeom prst="rect">
            <a:avLst/>
          </a:prstGeom>
        </p:spPr>
      </p:pic>
      <p:sp>
        <p:nvSpPr>
          <p:cNvPr id="8" name="TextBox 7"/>
          <p:cNvSpPr txBox="1"/>
          <p:nvPr/>
        </p:nvSpPr>
        <p:spPr>
          <a:xfrm>
            <a:off x="7772400" y="6428506"/>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15</a:t>
            </a:fld>
            <a:endParaRPr lang="en-US" dirty="0">
              <a:solidFill>
                <a:prstClr val="black"/>
              </a:solidFill>
              <a:latin typeface="Calibri"/>
            </a:endParaRPr>
          </a:p>
        </p:txBody>
      </p:sp>
      <p:sp>
        <p:nvSpPr>
          <p:cNvPr id="2" name="TextBox 1"/>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spTree>
    <p:extLst>
      <p:ext uri="{BB962C8B-B14F-4D97-AF65-F5344CB8AC3E}">
        <p14:creationId xmlns:p14="http://schemas.microsoft.com/office/powerpoint/2010/main" val="1503185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45"/>
          <p:cNvGraphicFramePr>
            <a:graphicFrameLocks noGrp="1"/>
          </p:cNvGraphicFramePr>
          <p:nvPr>
            <p:extLst>
              <p:ext uri="{D42A27DB-BD31-4B8C-83A1-F6EECF244321}">
                <p14:modId xmlns:p14="http://schemas.microsoft.com/office/powerpoint/2010/main" val="1292490827"/>
              </p:ext>
            </p:extLst>
          </p:nvPr>
        </p:nvGraphicFramePr>
        <p:xfrm>
          <a:off x="787293" y="1845132"/>
          <a:ext cx="8185769" cy="4229734"/>
        </p:xfrm>
        <a:graphic>
          <a:graphicData uri="http://schemas.openxmlformats.org/drawingml/2006/table">
            <a:tbl>
              <a:tblPr/>
              <a:tblGrid>
                <a:gridCol w="1231406">
                  <a:extLst>
                    <a:ext uri="{9D8B030D-6E8A-4147-A177-3AD203B41FA5}">
                      <a16:colId xmlns:a16="http://schemas.microsoft.com/office/drawing/2014/main" val="20000"/>
                    </a:ext>
                  </a:extLst>
                </a:gridCol>
                <a:gridCol w="6954363">
                  <a:extLst>
                    <a:ext uri="{9D8B030D-6E8A-4147-A177-3AD203B41FA5}">
                      <a16:colId xmlns:a16="http://schemas.microsoft.com/office/drawing/2014/main" val="20001"/>
                    </a:ext>
                  </a:extLst>
                </a:gridCol>
              </a:tblGrid>
              <a:tr h="49427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charset="0"/>
                          <a:cs typeface="Arial" charset="0"/>
                        </a:rPr>
                        <a:t>Chapter</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1" u="none" strike="noStrike" cap="none" normalizeH="0" baseline="0" dirty="0">
                          <a:ln>
                            <a:noFill/>
                          </a:ln>
                          <a:solidFill>
                            <a:schemeClr val="tx1"/>
                          </a:solidFill>
                          <a:effectLst/>
                          <a:latin typeface="Arial" charset="0"/>
                          <a:cs typeface="Arial" charset="0"/>
                        </a:rPr>
                        <a:t>             Subject (Selected Articles in parenthesis)</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31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Arial" charset="0"/>
                        </a:rPr>
                        <a:t>22</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Times New Roman" pitchFamily="18" charset="0"/>
                          <a:cs typeface="Arial" charset="0"/>
                        </a:rPr>
                        <a:t>Counties</a:t>
                      </a:r>
                      <a:endParaRPr kumimoji="0" lang="en-US" sz="24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Arial" charset="0"/>
                        </a:rPr>
                        <a:t>23</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Times New Roman" pitchFamily="18" charset="0"/>
                          <a:cs typeface="Arial" charset="0"/>
                        </a:rPr>
                        <a:t>County Government and Officers</a:t>
                      </a:r>
                      <a:endParaRPr kumimoji="0" lang="en-US" sz="2400" b="0" i="0" u="none" strike="noStrike" cap="none" normalizeH="0" baseline="0" dirty="0">
                        <a:ln>
                          <a:noFill/>
                        </a:ln>
                        <a:solidFill>
                          <a:schemeClr val="tx1"/>
                        </a:solidFill>
                        <a:effectLst/>
                        <a:latin typeface="Arial" charset="0"/>
                        <a:ea typeface="Times New Roman" pitchFamily="18" charset="0"/>
                        <a:cs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31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2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Arial" charset="0"/>
                        </a:rPr>
                        <a:t>31</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Times New Roman" pitchFamily="18" charset="0"/>
                          <a:cs typeface="Arial" charset="0"/>
                        </a:rPr>
                        <a:t>Drainage  </a:t>
                      </a: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(Article 7 - Sanitary &amp; Improvement Districts)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31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2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cs typeface="Arial" charset="0"/>
                        </a:rPr>
                        <a:t>39</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1" i="0" u="none" strike="noStrike" cap="none" normalizeH="0" baseline="0" dirty="0">
                          <a:ln>
                            <a:noFill/>
                          </a:ln>
                          <a:solidFill>
                            <a:schemeClr val="tx1"/>
                          </a:solidFill>
                          <a:effectLst/>
                          <a:latin typeface="Arial" charset="0"/>
                          <a:cs typeface="Arial" charset="0"/>
                        </a:rPr>
                        <a:t>Highways and Bridges</a:t>
                      </a:r>
                      <a:endParaRPr kumimoji="0" lang="en-US" sz="1800" b="1" i="0"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31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2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Arial" charset="0"/>
                        </a:rPr>
                        <a:t>48</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Times New Roman" pitchFamily="18" charset="0"/>
                          <a:cs typeface="Arial" charset="0"/>
                        </a:rPr>
                        <a:t>Labor  </a:t>
                      </a: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(Article 4 - Health &amp; Safety Regulations)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3151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6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cs typeface="Arial" charset="0"/>
                        </a:rPr>
                        <a:t>60</a:t>
                      </a:r>
                      <a:endParaRPr kumimoji="0" lang="en-US" sz="18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500" b="0" i="0" u="none" strike="noStrike" cap="none" normalizeH="0" baseline="0" dirty="0">
                          <a:ln>
                            <a:noFill/>
                          </a:ln>
                          <a:solidFill>
                            <a:schemeClr val="tx1"/>
                          </a:solidFill>
                          <a:effectLst/>
                          <a:latin typeface="Arial" charset="0"/>
                          <a:ea typeface="Times New Roman" pitchFamily="18" charset="0"/>
                          <a:cs typeface="Arial" charset="0"/>
                        </a:rPr>
                        <a:t>Motor Vehicles  </a:t>
                      </a:r>
                      <a:r>
                        <a:rPr kumimoji="0" lang="en-US" sz="1400" b="0" i="0" u="none" strike="noStrike" cap="none" normalizeH="0" baseline="0" dirty="0">
                          <a:ln>
                            <a:noFill/>
                          </a:ln>
                          <a:solidFill>
                            <a:schemeClr val="tx1"/>
                          </a:solidFill>
                          <a:effectLst/>
                          <a:latin typeface="Arial" charset="0"/>
                          <a:ea typeface="Times New Roman" pitchFamily="18" charset="0"/>
                          <a:cs typeface="Arial" charset="0"/>
                        </a:rPr>
                        <a:t>(Article 6 - Nebraska Rules of the Road)</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8" name="TextBox 7"/>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16</a:t>
            </a:fld>
            <a:endParaRPr lang="en-US" dirty="0">
              <a:solidFill>
                <a:prstClr val="black"/>
              </a:solidFill>
              <a:latin typeface="Calibri"/>
            </a:endParaRPr>
          </a:p>
        </p:txBody>
      </p:sp>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Highway and Street Programs</a:t>
            </a:r>
          </a:p>
        </p:txBody>
      </p:sp>
      <p:sp>
        <p:nvSpPr>
          <p:cNvPr id="11" name="TextBox 10"/>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spTree>
    <p:extLst>
      <p:ext uri="{BB962C8B-B14F-4D97-AF65-F5344CB8AC3E}">
        <p14:creationId xmlns:p14="http://schemas.microsoft.com/office/powerpoint/2010/main" val="3603653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sp>
        <p:nvSpPr>
          <p:cNvPr id="11" name="TextBox 10">
            <a:extLst>
              <a:ext uri="{FF2B5EF4-FFF2-40B4-BE49-F238E27FC236}">
                <a16:creationId xmlns:a16="http://schemas.microsoft.com/office/drawing/2014/main" id="{E0F93093-7208-4223-B652-3E36E9D9B516}"/>
              </a:ext>
            </a:extLst>
          </p:cNvPr>
          <p:cNvSpPr txBox="1"/>
          <p:nvPr/>
        </p:nvSpPr>
        <p:spPr>
          <a:xfrm rot="16200000">
            <a:off x="6109866" y="3819795"/>
            <a:ext cx="5368525" cy="707886"/>
          </a:xfrm>
          <a:prstGeom prst="rect">
            <a:avLst/>
          </a:prstGeom>
          <a:solidFill>
            <a:srgbClr val="FFC000"/>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COUNTY</a:t>
            </a:r>
          </a:p>
        </p:txBody>
      </p:sp>
      <p:sp>
        <p:nvSpPr>
          <p:cNvPr id="8" name="Rectangle 3"/>
          <p:cNvSpPr txBox="1">
            <a:spLocks noChangeArrowheads="1"/>
          </p:cNvSpPr>
          <p:nvPr/>
        </p:nvSpPr>
        <p:spPr>
          <a:xfrm>
            <a:off x="787293" y="2573393"/>
            <a:ext cx="3503283" cy="4052423"/>
          </a:xfrm>
          <a:prstGeom prst="rect">
            <a:avLst/>
          </a:prstGeom>
        </p:spPr>
        <p:txBody>
          <a:bodyPr vert="horz" lIns="68580" tIns="34290" rIns="68580" bIns="34290" rtlCol="0">
            <a:normAutofit/>
          </a:bodyPr>
          <a:lstStyle/>
          <a:p>
            <a:pPr algn="ctr">
              <a:spcBef>
                <a:spcPct val="20000"/>
              </a:spcBef>
              <a:defRPr/>
            </a:pPr>
            <a:r>
              <a:rPr lang="en-US" sz="2800" b="1" dirty="0">
                <a:latin typeface="Arial" panose="020B0604020202020204" pitchFamily="34" charset="0"/>
                <a:cs typeface="Arial" panose="020B0604020202020204" pitchFamily="34" charset="0"/>
              </a:rPr>
              <a:t>COMMISSIONER</a:t>
            </a:r>
            <a:br>
              <a:rPr lang="en-US" sz="2800" dirty="0">
                <a:latin typeface="Arial" panose="020B0604020202020204" pitchFamily="34" charset="0"/>
                <a:cs typeface="Arial" panose="020B0604020202020204" pitchFamily="34" charset="0"/>
              </a:rPr>
            </a:br>
            <a:endParaRPr lang="en-US" sz="2800" dirty="0">
              <a:latin typeface="Arial" panose="020B0604020202020204" pitchFamily="34" charset="0"/>
              <a:cs typeface="Arial" panose="020B0604020202020204" pitchFamily="34" charset="0"/>
            </a:endParaRPr>
          </a:p>
          <a:p>
            <a:pPr>
              <a:spcBef>
                <a:spcPct val="20000"/>
              </a:spcBef>
              <a:defRPr/>
            </a:pPr>
            <a:r>
              <a:rPr lang="en-US" sz="2800" dirty="0">
                <a:latin typeface="Arial" panose="020B0604020202020204" pitchFamily="34" charset="0"/>
                <a:cs typeface="Arial" panose="020B0604020202020204" pitchFamily="34" charset="0"/>
              </a:rPr>
              <a:t>All functions of county government</a:t>
            </a:r>
            <a:endParaRPr lang="en-US" sz="3200"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0" y="230736"/>
            <a:ext cx="9144000" cy="2210391"/>
          </a:xfrm>
          <a:prstGeom prst="rect">
            <a:avLst/>
          </a:prstGeom>
        </p:spPr>
        <p:txBody>
          <a:bodyPr vert="horz" lIns="68580" tIns="34290" rIns="68580" bIns="34290" rtlCol="0" anchor="ctr">
            <a:noAutofit/>
          </a:bodyPr>
          <a:lstStyle/>
          <a:p>
            <a:pPr algn="ctr">
              <a:spcBef>
                <a:spcPct val="0"/>
              </a:spcBef>
              <a:defRPr/>
            </a:pPr>
            <a:r>
              <a:rPr lang="en-US" sz="4000" b="1" dirty="0">
                <a:latin typeface="Arial Black" panose="020B0A04020102020204" pitchFamily="34" charset="0"/>
                <a:ea typeface="+mj-ea"/>
                <a:cs typeface="Arial" panose="020B0604020202020204" pitchFamily="34" charset="0"/>
              </a:rPr>
              <a:t>Counties </a:t>
            </a:r>
          </a:p>
          <a:p>
            <a:pPr algn="ctr">
              <a:spcBef>
                <a:spcPct val="0"/>
              </a:spcBef>
              <a:defRPr/>
            </a:pPr>
            <a:r>
              <a:rPr lang="en-US" sz="4000" b="1" dirty="0">
                <a:latin typeface="Arial Black" panose="020B0A04020102020204" pitchFamily="34" charset="0"/>
                <a:ea typeface="+mj-ea"/>
                <a:cs typeface="Arial" panose="020B0604020202020204" pitchFamily="34" charset="0"/>
              </a:rPr>
              <a:t>How Organized</a:t>
            </a:r>
          </a:p>
          <a:p>
            <a:pPr algn="ctr">
              <a:spcBef>
                <a:spcPct val="0"/>
              </a:spcBef>
              <a:defRPr/>
            </a:pPr>
            <a:r>
              <a:rPr lang="en-US" sz="3200" b="1" i="1" dirty="0">
                <a:latin typeface="Arial Black" panose="020B0A04020102020204" pitchFamily="34" charset="0"/>
                <a:ea typeface="+mj-ea"/>
                <a:cs typeface="Arial" panose="020B0604020202020204" pitchFamily="34" charset="0"/>
              </a:rPr>
              <a:t> Commissioner and Township Forms</a:t>
            </a:r>
          </a:p>
          <a:p>
            <a:pPr algn="ctr">
              <a:spcBef>
                <a:spcPct val="0"/>
              </a:spcBef>
              <a:defRPr/>
            </a:pPr>
            <a:r>
              <a:rPr lang="en-US" sz="2800" b="1" i="1" dirty="0">
                <a:latin typeface="Arial Black" panose="020B0A04020102020204" pitchFamily="34" charset="0"/>
                <a:ea typeface="+mj-ea"/>
                <a:cs typeface="Arial" panose="020B0604020202020204" pitchFamily="34" charset="0"/>
              </a:rPr>
              <a:t>By Function</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9" name="TextBox 18"/>
          <p:cNvSpPr txBox="1"/>
          <p:nvPr/>
        </p:nvSpPr>
        <p:spPr>
          <a:xfrm>
            <a:off x="7420327"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17</a:t>
            </a:fld>
            <a:endParaRPr lang="en-US" dirty="0">
              <a:solidFill>
                <a:prstClr val="black"/>
              </a:solidFill>
              <a:latin typeface="Calibri"/>
            </a:endParaRPr>
          </a:p>
        </p:txBody>
      </p:sp>
      <p:sp>
        <p:nvSpPr>
          <p:cNvPr id="9" name="Rectangle 3">
            <a:extLst>
              <a:ext uri="{FF2B5EF4-FFF2-40B4-BE49-F238E27FC236}">
                <a16:creationId xmlns:a16="http://schemas.microsoft.com/office/drawing/2014/main" id="{81114285-833B-4C96-94EB-5441989A7D45}"/>
              </a:ext>
            </a:extLst>
          </p:cNvPr>
          <p:cNvSpPr txBox="1">
            <a:spLocks noChangeArrowheads="1"/>
          </p:cNvSpPr>
          <p:nvPr/>
        </p:nvSpPr>
        <p:spPr>
          <a:xfrm>
            <a:off x="4502892" y="2573393"/>
            <a:ext cx="3786675" cy="4052423"/>
          </a:xfrm>
          <a:prstGeom prst="rect">
            <a:avLst/>
          </a:prstGeom>
        </p:spPr>
        <p:txBody>
          <a:bodyPr vert="horz" lIns="68580" tIns="34290" rIns="68580" bIns="34290" rtlCol="0">
            <a:normAutofit fontScale="92500" lnSpcReduction="10000"/>
          </a:bodyPr>
          <a:lstStyle/>
          <a:p>
            <a:pPr algn="ctr">
              <a:spcBef>
                <a:spcPct val="20000"/>
              </a:spcBef>
              <a:defRPr/>
            </a:pPr>
            <a:r>
              <a:rPr lang="en-US" sz="2800" b="1" dirty="0">
                <a:latin typeface="Arial" panose="020B0604020202020204" pitchFamily="34" charset="0"/>
                <a:cs typeface="Arial" panose="020B0604020202020204" pitchFamily="34" charset="0"/>
              </a:rPr>
              <a:t>TOWNSHIP (Supervisor)</a:t>
            </a:r>
          </a:p>
          <a:p>
            <a:pPr marL="514350" indent="-514350">
              <a:spcBef>
                <a:spcPct val="20000"/>
              </a:spcBef>
              <a:buFont typeface="+mj-lt"/>
              <a:buAutoNum type="arabicPeriod"/>
              <a:defRPr/>
            </a:pPr>
            <a:r>
              <a:rPr lang="en-US" sz="2800" b="1" dirty="0">
                <a:latin typeface="Arial" panose="020B0604020202020204" pitchFamily="34" charset="0"/>
                <a:cs typeface="Arial" panose="020B0604020202020204" pitchFamily="34" charset="0"/>
              </a:rPr>
              <a:t>Roads</a:t>
            </a:r>
            <a:r>
              <a:rPr lang="en-US" sz="2800" dirty="0">
                <a:latin typeface="Arial" panose="020B0604020202020204" pitchFamily="34" charset="0"/>
                <a:cs typeface="Arial" panose="020B0604020202020204" pitchFamily="34" charset="0"/>
              </a:rPr>
              <a:t> (apply gravel, remove snow, etc.)</a:t>
            </a:r>
          </a:p>
          <a:p>
            <a:pPr marL="514350" indent="-514350">
              <a:spcBef>
                <a:spcPct val="20000"/>
              </a:spcBef>
              <a:buFont typeface="+mj-lt"/>
              <a:buAutoNum type="arabicPeriod"/>
              <a:defRPr/>
            </a:pPr>
            <a:r>
              <a:rPr lang="en-US" sz="2800" dirty="0">
                <a:latin typeface="Arial" panose="020B0604020202020204" pitchFamily="34" charset="0"/>
                <a:cs typeface="Arial" panose="020B0604020202020204" pitchFamily="34" charset="0"/>
              </a:rPr>
              <a:t>Cemeteries</a:t>
            </a:r>
          </a:p>
          <a:p>
            <a:pPr marL="514350" indent="-514350">
              <a:spcBef>
                <a:spcPct val="20000"/>
              </a:spcBef>
              <a:buFont typeface="+mj-lt"/>
              <a:buAutoNum type="arabicPeriod"/>
              <a:defRPr/>
            </a:pPr>
            <a:r>
              <a:rPr lang="en-US" sz="2800" dirty="0">
                <a:latin typeface="Arial" panose="020B0604020202020204" pitchFamily="34" charset="0"/>
                <a:cs typeface="Arial" panose="020B0604020202020204" pitchFamily="34" charset="0"/>
              </a:rPr>
              <a:t>Libraries</a:t>
            </a:r>
          </a:p>
          <a:p>
            <a:pPr marL="514350" indent="-514350">
              <a:spcBef>
                <a:spcPct val="20000"/>
              </a:spcBef>
              <a:buFont typeface="+mj-lt"/>
              <a:buAutoNum type="arabicPeriod"/>
              <a:defRPr/>
            </a:pPr>
            <a:r>
              <a:rPr lang="en-US" sz="2800" dirty="0">
                <a:latin typeface="Arial" panose="020B0604020202020204" pitchFamily="34" charset="0"/>
                <a:cs typeface="Arial" panose="020B0604020202020204" pitchFamily="34" charset="0"/>
              </a:rPr>
              <a:t>Construct wells</a:t>
            </a:r>
          </a:p>
          <a:p>
            <a:pPr marL="514350" indent="-514350">
              <a:spcBef>
                <a:spcPct val="20000"/>
              </a:spcBef>
              <a:buFont typeface="+mj-lt"/>
              <a:buAutoNum type="arabicPeriod"/>
              <a:defRPr/>
            </a:pPr>
            <a:r>
              <a:rPr lang="en-US" sz="2800" dirty="0">
                <a:latin typeface="Arial" panose="020B0604020202020204" pitchFamily="34" charset="0"/>
                <a:cs typeface="Arial" panose="020B0604020202020204" pitchFamily="34" charset="0"/>
              </a:rPr>
              <a:t>Prairie fire protection</a:t>
            </a:r>
          </a:p>
          <a:p>
            <a:pPr marL="514350" indent="-514350">
              <a:spcBef>
                <a:spcPct val="20000"/>
              </a:spcBef>
              <a:buFont typeface="+mj-lt"/>
              <a:buAutoNum type="arabicPeriod"/>
              <a:defRPr/>
            </a:pPr>
            <a:r>
              <a:rPr lang="en-US" sz="2800" dirty="0">
                <a:latin typeface="Arial" panose="020B0604020202020204" pitchFamily="34" charset="0"/>
                <a:cs typeface="Arial" panose="020B0604020202020204" pitchFamily="34" charset="0"/>
              </a:rPr>
              <a:t>Other</a:t>
            </a:r>
          </a:p>
        </p:txBody>
      </p:sp>
    </p:spTree>
    <p:extLst>
      <p:ext uri="{BB962C8B-B14F-4D97-AF65-F5344CB8AC3E}">
        <p14:creationId xmlns:p14="http://schemas.microsoft.com/office/powerpoint/2010/main" val="2638047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9" name="TextBox 18"/>
          <p:cNvSpPr txBox="1"/>
          <p:nvPr/>
        </p:nvSpPr>
        <p:spPr>
          <a:xfrm>
            <a:off x="7434805" y="6304004"/>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18</a:t>
            </a:fld>
            <a:endParaRPr lang="en-US" dirty="0">
              <a:solidFill>
                <a:prstClr val="black"/>
              </a:solidFill>
              <a:latin typeface="Calibri"/>
            </a:endParaRPr>
          </a:p>
        </p:txBody>
      </p:sp>
      <p:pic>
        <p:nvPicPr>
          <p:cNvPr id="4" name="Picture 3">
            <a:extLst>
              <a:ext uri="{FF2B5EF4-FFF2-40B4-BE49-F238E27FC236}">
                <a16:creationId xmlns:a16="http://schemas.microsoft.com/office/drawing/2014/main" id="{29D7924F-D909-4C57-9AF1-45C84378729C}"/>
              </a:ext>
            </a:extLst>
          </p:cNvPr>
          <p:cNvPicPr>
            <a:picLocks noChangeAspect="1"/>
          </p:cNvPicPr>
          <p:nvPr/>
        </p:nvPicPr>
        <p:blipFill>
          <a:blip r:embed="rId5"/>
          <a:stretch>
            <a:fillRect/>
          </a:stretch>
        </p:blipFill>
        <p:spPr>
          <a:xfrm>
            <a:off x="2087114" y="-38769"/>
            <a:ext cx="3607496" cy="6935537"/>
          </a:xfrm>
          <a:prstGeom prst="rect">
            <a:avLst/>
          </a:prstGeom>
        </p:spPr>
      </p:pic>
      <p:sp>
        <p:nvSpPr>
          <p:cNvPr id="5" name="TextBox 4">
            <a:extLst>
              <a:ext uri="{FF2B5EF4-FFF2-40B4-BE49-F238E27FC236}">
                <a16:creationId xmlns:a16="http://schemas.microsoft.com/office/drawing/2014/main" id="{9EF133F4-02A5-4D85-9605-0D9CB734F302}"/>
              </a:ext>
            </a:extLst>
          </p:cNvPr>
          <p:cNvSpPr txBox="1"/>
          <p:nvPr/>
        </p:nvSpPr>
        <p:spPr>
          <a:xfrm>
            <a:off x="6001919" y="1950310"/>
            <a:ext cx="2104373" cy="1569660"/>
          </a:xfrm>
          <a:prstGeom prst="rect">
            <a:avLst/>
          </a:prstGeom>
          <a:noFill/>
        </p:spPr>
        <p:txBody>
          <a:bodyPr wrap="square" rtlCol="0">
            <a:spAutoFit/>
          </a:bodyPr>
          <a:lstStyle/>
          <a:p>
            <a:pPr algn="ctr"/>
            <a:r>
              <a:rPr lang="en-US" sz="3200" dirty="0"/>
              <a:t>Township Counties as of 2023</a:t>
            </a:r>
          </a:p>
        </p:txBody>
      </p:sp>
      <p:sp>
        <p:nvSpPr>
          <p:cNvPr id="13" name="Rectangle 3">
            <a:extLst>
              <a:ext uri="{FF2B5EF4-FFF2-40B4-BE49-F238E27FC236}">
                <a16:creationId xmlns:a16="http://schemas.microsoft.com/office/drawing/2014/main" id="{171AFB19-1588-48CA-815D-BBE0E7778055}"/>
              </a:ext>
            </a:extLst>
          </p:cNvPr>
          <p:cNvSpPr txBox="1">
            <a:spLocks noChangeArrowheads="1"/>
          </p:cNvSpPr>
          <p:nvPr/>
        </p:nvSpPr>
        <p:spPr>
          <a:xfrm>
            <a:off x="6045243" y="3980804"/>
            <a:ext cx="2118745" cy="855606"/>
          </a:xfrm>
          <a:prstGeom prst="rect">
            <a:avLst/>
          </a:prstGeom>
        </p:spPr>
        <p:txBody>
          <a:bodyPr vert="horz" lIns="68580" tIns="34290" rIns="68580" bIns="34290" rtlCol="0">
            <a:normAutofit/>
          </a:bodyPr>
          <a:lstStyle/>
          <a:p>
            <a:pPr>
              <a:spcBef>
                <a:spcPct val="20000"/>
              </a:spcBef>
              <a:defRPr/>
            </a:pPr>
            <a:r>
              <a:rPr lang="en-US" sz="2000" dirty="0">
                <a:latin typeface="Arial" panose="020B0604020202020204" pitchFamily="34" charset="0"/>
                <a:cs typeface="Arial" panose="020B0604020202020204" pitchFamily="34" charset="0"/>
              </a:rPr>
              <a:t>Kearney Co will transition in 2023</a:t>
            </a:r>
            <a:endParaRPr lang="en-US" sz="24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DAC0DEE-BD4F-49A9-A598-28B46FF090BF}"/>
              </a:ext>
            </a:extLst>
          </p:cNvPr>
          <p:cNvSpPr txBox="1"/>
          <p:nvPr/>
        </p:nvSpPr>
        <p:spPr>
          <a:xfrm rot="16200000">
            <a:off x="6109866" y="3819795"/>
            <a:ext cx="5368525" cy="707886"/>
          </a:xfrm>
          <a:prstGeom prst="rect">
            <a:avLst/>
          </a:prstGeom>
          <a:solidFill>
            <a:srgbClr val="FFC000"/>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COUNTY</a:t>
            </a:r>
          </a:p>
        </p:txBody>
      </p:sp>
    </p:spTree>
    <p:extLst>
      <p:ext uri="{BB962C8B-B14F-4D97-AF65-F5344CB8AC3E}">
        <p14:creationId xmlns:p14="http://schemas.microsoft.com/office/powerpoint/2010/main" val="325768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677108" y="2660522"/>
            <a:ext cx="7763077" cy="1504862"/>
          </a:xfrm>
          <a:prstGeom prst="rect">
            <a:avLst/>
          </a:prstGeom>
        </p:spPr>
        <p:txBody>
          <a:bodyPr vert="horz" lIns="68580" tIns="34290" rIns="68580" bIns="34290" rtlCol="0">
            <a:normAutofit/>
          </a:bodyPr>
          <a:lstStyle/>
          <a:p>
            <a:pPr algn="ctr">
              <a:spcBef>
                <a:spcPct val="20000"/>
              </a:spcBef>
              <a:defRPr/>
            </a:pPr>
            <a:r>
              <a:rPr lang="en-US" sz="2800" b="1" dirty="0">
                <a:latin typeface="Arial" panose="020B0604020202020204" pitchFamily="34" charset="0"/>
                <a:cs typeface="Arial" panose="020B0604020202020204" pitchFamily="34" charset="0"/>
              </a:rPr>
              <a:t>§39-1513 - §39-1518 </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Township counties may adopt </a:t>
            </a:r>
            <a:r>
              <a:rPr lang="en-US" sz="2800" b="1" dirty="0">
                <a:latin typeface="Arial" panose="020B0604020202020204" pitchFamily="34" charset="0"/>
                <a:cs typeface="Arial" panose="020B0604020202020204" pitchFamily="34" charset="0"/>
              </a:rPr>
              <a:t>County Road Unit System</a:t>
            </a:r>
            <a:endParaRPr lang="en-US" sz="3200" b="1"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0" y="230736"/>
            <a:ext cx="9144000" cy="2210391"/>
          </a:xfrm>
          <a:prstGeom prst="rect">
            <a:avLst/>
          </a:prstGeom>
        </p:spPr>
        <p:txBody>
          <a:bodyPr vert="horz" lIns="68580" tIns="34290" rIns="68580" bIns="34290" rtlCol="0" anchor="ctr">
            <a:noAutofit/>
          </a:bodyPr>
          <a:lstStyle/>
          <a:p>
            <a:pPr algn="ctr">
              <a:spcBef>
                <a:spcPct val="0"/>
              </a:spcBef>
              <a:defRPr/>
            </a:pPr>
            <a:r>
              <a:rPr lang="en-US" sz="4000" b="1" dirty="0">
                <a:latin typeface="Arial Black" panose="020B0A04020102020204" pitchFamily="34" charset="0"/>
                <a:ea typeface="+mj-ea"/>
                <a:cs typeface="Arial" panose="020B0604020202020204" pitchFamily="34" charset="0"/>
              </a:rPr>
              <a:t>Counties </a:t>
            </a:r>
          </a:p>
          <a:p>
            <a:pPr algn="ctr">
              <a:spcBef>
                <a:spcPct val="0"/>
              </a:spcBef>
              <a:defRPr/>
            </a:pPr>
            <a:r>
              <a:rPr lang="en-US" sz="4000" b="1" dirty="0">
                <a:latin typeface="Arial Black" panose="020B0A04020102020204" pitchFamily="34" charset="0"/>
                <a:ea typeface="+mj-ea"/>
                <a:cs typeface="Arial" panose="020B0604020202020204" pitchFamily="34" charset="0"/>
              </a:rPr>
              <a:t>How Organized</a:t>
            </a:r>
          </a:p>
          <a:p>
            <a:pPr algn="ctr">
              <a:spcBef>
                <a:spcPct val="0"/>
              </a:spcBef>
              <a:defRPr/>
            </a:pPr>
            <a:r>
              <a:rPr lang="en-US" sz="3200" b="1" i="1" dirty="0">
                <a:latin typeface="Arial Black" panose="020B0A04020102020204" pitchFamily="34" charset="0"/>
                <a:ea typeface="+mj-ea"/>
                <a:cs typeface="Arial" panose="020B0604020202020204" pitchFamily="34" charset="0"/>
              </a:rPr>
              <a:t>Township County with a </a:t>
            </a:r>
          </a:p>
          <a:p>
            <a:pPr algn="ctr">
              <a:spcBef>
                <a:spcPct val="0"/>
              </a:spcBef>
              <a:defRPr/>
            </a:pPr>
            <a:r>
              <a:rPr lang="en-US" sz="2800" b="1" i="1" dirty="0">
                <a:solidFill>
                  <a:srgbClr val="0070C0"/>
                </a:solidFill>
                <a:latin typeface="Arial Black" panose="020B0A04020102020204" pitchFamily="34" charset="0"/>
                <a:ea typeface="+mj-ea"/>
                <a:cs typeface="Arial" panose="020B0604020202020204" pitchFamily="34" charset="0"/>
              </a:rPr>
              <a:t>County Road Unit System</a:t>
            </a:r>
          </a:p>
        </p:txBody>
      </p:sp>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9" name="TextBox 18"/>
          <p:cNvSpPr txBox="1"/>
          <p:nvPr/>
        </p:nvSpPr>
        <p:spPr>
          <a:xfrm>
            <a:off x="7420327" y="6442598"/>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19</a:t>
            </a:fld>
            <a:endParaRPr lang="en-US" dirty="0">
              <a:solidFill>
                <a:prstClr val="black"/>
              </a:solidFill>
              <a:latin typeface="Calibri"/>
            </a:endParaRPr>
          </a:p>
        </p:txBody>
      </p:sp>
      <p:sp>
        <p:nvSpPr>
          <p:cNvPr id="9" name="Rectangle 3">
            <a:extLst>
              <a:ext uri="{FF2B5EF4-FFF2-40B4-BE49-F238E27FC236}">
                <a16:creationId xmlns:a16="http://schemas.microsoft.com/office/drawing/2014/main" id="{81114285-833B-4C96-94EB-5441989A7D45}"/>
              </a:ext>
            </a:extLst>
          </p:cNvPr>
          <p:cNvSpPr txBox="1">
            <a:spLocks noChangeArrowheads="1"/>
          </p:cNvSpPr>
          <p:nvPr/>
        </p:nvSpPr>
        <p:spPr>
          <a:xfrm>
            <a:off x="677108" y="4525769"/>
            <a:ext cx="7763077" cy="1123469"/>
          </a:xfrm>
          <a:prstGeom prst="rect">
            <a:avLst/>
          </a:prstGeom>
        </p:spPr>
        <p:txBody>
          <a:bodyPr vert="horz" lIns="68580" tIns="34290" rIns="68580" bIns="34290" rtlCol="0">
            <a:normAutofit/>
          </a:bodyPr>
          <a:lstStyle/>
          <a:p>
            <a:pPr algn="ctr">
              <a:spcBef>
                <a:spcPct val="20000"/>
              </a:spcBef>
              <a:defRPr/>
            </a:pPr>
            <a:r>
              <a:rPr lang="en-US" sz="2800" dirty="0">
                <a:latin typeface="Arial" panose="020B0604020202020204" pitchFamily="34" charset="0"/>
                <a:cs typeface="Arial" panose="020B0604020202020204" pitchFamily="34" charset="0"/>
              </a:rPr>
              <a:t>What does that mean?  </a:t>
            </a:r>
          </a:p>
          <a:p>
            <a:pPr algn="ctr">
              <a:spcBef>
                <a:spcPct val="20000"/>
              </a:spcBef>
              <a:defRPr/>
            </a:pPr>
            <a:r>
              <a:rPr lang="en-US" sz="2800" b="1" dirty="0">
                <a:latin typeface="Arial" panose="020B0604020202020204" pitchFamily="34" charset="0"/>
                <a:cs typeface="Arial" panose="020B0604020202020204" pitchFamily="34" charset="0"/>
              </a:rPr>
              <a:t>The county maintains township roads</a:t>
            </a:r>
            <a:r>
              <a:rPr lang="en-US" sz="2800" dirty="0">
                <a:latin typeface="Arial" panose="020B0604020202020204" pitchFamily="34" charset="0"/>
                <a:cs typeface="Arial" panose="020B0604020202020204" pitchFamily="34" charset="0"/>
              </a:rPr>
              <a:t>    </a:t>
            </a:r>
          </a:p>
        </p:txBody>
      </p:sp>
      <p:sp>
        <p:nvSpPr>
          <p:cNvPr id="11" name="TextBox 10">
            <a:extLst>
              <a:ext uri="{FF2B5EF4-FFF2-40B4-BE49-F238E27FC236}">
                <a16:creationId xmlns:a16="http://schemas.microsoft.com/office/drawing/2014/main" id="{C664923A-EB71-4EE9-918E-BB7D738A6033}"/>
              </a:ext>
            </a:extLst>
          </p:cNvPr>
          <p:cNvSpPr txBox="1"/>
          <p:nvPr/>
        </p:nvSpPr>
        <p:spPr>
          <a:xfrm rot="16200000">
            <a:off x="6109866" y="3819795"/>
            <a:ext cx="5368525" cy="707886"/>
          </a:xfrm>
          <a:prstGeom prst="rect">
            <a:avLst/>
          </a:prstGeom>
          <a:solidFill>
            <a:srgbClr val="FFC000"/>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COUNTY</a:t>
            </a:r>
          </a:p>
        </p:txBody>
      </p:sp>
    </p:spTree>
    <p:extLst>
      <p:ext uri="{BB962C8B-B14F-4D97-AF65-F5344CB8AC3E}">
        <p14:creationId xmlns:p14="http://schemas.microsoft.com/office/powerpoint/2010/main" val="129296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72218"/>
            <a:ext cx="7886700" cy="1325563"/>
          </a:xfrm>
        </p:spPr>
        <p:txBody>
          <a:bodyPr/>
          <a:lstStyle/>
          <a:p>
            <a:pPr algn="ctr"/>
            <a:r>
              <a:rPr lang="en-US" dirty="0">
                <a:latin typeface="Arial Black" panose="020B0A04020102020204" pitchFamily="34" charset="0"/>
              </a:rPr>
              <a:t>Laws - General Information</a:t>
            </a:r>
          </a:p>
        </p:txBody>
      </p:sp>
      <p:sp>
        <p:nvSpPr>
          <p:cNvPr id="3" name="Content Placeholder 2"/>
          <p:cNvSpPr>
            <a:spLocks noGrp="1"/>
          </p:cNvSpPr>
          <p:nvPr>
            <p:ph idx="1"/>
          </p:nvPr>
        </p:nvSpPr>
        <p:spPr>
          <a:xfrm>
            <a:off x="628650" y="2037412"/>
            <a:ext cx="7886700" cy="4351338"/>
          </a:xfrm>
        </p:spPr>
        <p:txBody>
          <a:bodyPr>
            <a:normAutofit/>
          </a:bodyPr>
          <a:lstStyle/>
          <a:p>
            <a:pPr marL="214313" indent="-214313" fontAlgn="base">
              <a:spcBef>
                <a:spcPts val="450"/>
              </a:spcBef>
              <a:spcAft>
                <a:spcPct val="0"/>
              </a:spcAft>
              <a:buFont typeface="Wingdings" panose="05000000000000000000" pitchFamily="2" charset="2"/>
              <a:buChar char="Ø"/>
              <a:defRPr/>
            </a:pPr>
            <a:r>
              <a:rPr lang="en-US" dirty="0">
                <a:latin typeface="Arial" panose="020B0604020202020204" pitchFamily="34" charset="0"/>
                <a:cs typeface="Arial" panose="020B0604020202020204" pitchFamily="34" charset="0"/>
              </a:rPr>
              <a:t>Road and street programs in Nebraska are governed by </a:t>
            </a:r>
            <a:r>
              <a:rPr lang="en-US" u="sng" dirty="0">
                <a:latin typeface="Arial" panose="020B0604020202020204" pitchFamily="34" charset="0"/>
                <a:cs typeface="Arial" panose="020B0604020202020204" pitchFamily="34" charset="0"/>
              </a:rPr>
              <a:t>State and Federal law and regulations and local ordinances and policies</a:t>
            </a:r>
          </a:p>
          <a:p>
            <a:pPr fontAlgn="base">
              <a:spcBef>
                <a:spcPts val="450"/>
              </a:spcBef>
              <a:spcAft>
                <a:spcPct val="0"/>
              </a:spcAft>
              <a:defRPr/>
            </a:pPr>
            <a:endParaRPr lang="en-US" sz="1600" dirty="0">
              <a:latin typeface="Arial" panose="020B0604020202020204" pitchFamily="34" charset="0"/>
              <a:cs typeface="Arial" panose="020B0604020202020204" pitchFamily="34" charset="0"/>
            </a:endParaRPr>
          </a:p>
          <a:p>
            <a:pPr fontAlgn="base">
              <a:spcBef>
                <a:spcPts val="450"/>
              </a:spcBef>
              <a:spcAft>
                <a:spcPct val="0"/>
              </a:spcAft>
              <a:defRPr/>
            </a:pPr>
            <a:endParaRPr lang="en-US" sz="1600" dirty="0">
              <a:latin typeface="Arial" panose="020B0604020202020204" pitchFamily="34" charset="0"/>
              <a:cs typeface="Arial" panose="020B0604020202020204" pitchFamily="34" charset="0"/>
            </a:endParaRPr>
          </a:p>
          <a:p>
            <a:pPr fontAlgn="base">
              <a:spcBef>
                <a:spcPts val="450"/>
              </a:spcBef>
              <a:spcAft>
                <a:spcPct val="0"/>
              </a:spcAft>
              <a:defRPr/>
            </a:pPr>
            <a:endParaRPr lang="en-US" sz="1600" dirty="0">
              <a:latin typeface="Arial" panose="020B0604020202020204" pitchFamily="34" charset="0"/>
              <a:cs typeface="Arial" panose="020B0604020202020204" pitchFamily="34" charset="0"/>
            </a:endParaRPr>
          </a:p>
          <a:p>
            <a:pPr marL="0" indent="0" fontAlgn="base">
              <a:spcBef>
                <a:spcPts val="450"/>
              </a:spcBef>
              <a:spcAft>
                <a:spcPts val="1200"/>
              </a:spcAft>
              <a:buNone/>
              <a:defRPr/>
            </a:pPr>
            <a:r>
              <a:rPr lang="en-US" b="1" u="sng" dirty="0">
                <a:latin typeface="Arial" panose="020B0604020202020204" pitchFamily="34" charset="0"/>
                <a:cs typeface="Arial" panose="020B0604020202020204" pitchFamily="34" charset="0"/>
              </a:rPr>
              <a:t>Your challenge </a:t>
            </a:r>
          </a:p>
          <a:p>
            <a:pPr marL="0" indent="0" fontAlgn="base">
              <a:spcBef>
                <a:spcPts val="450"/>
              </a:spcBef>
              <a:spcAft>
                <a:spcPct val="0"/>
              </a:spcAft>
              <a:buNone/>
              <a:defRPr/>
            </a:pPr>
            <a:r>
              <a:rPr lang="en-US" b="1" dirty="0">
                <a:latin typeface="Arial" panose="020B0604020202020204" pitchFamily="34" charset="0"/>
                <a:cs typeface="Arial" panose="020B0604020202020204" pitchFamily="34" charset="0"/>
              </a:rPr>
              <a:t>be able to explain the legal and regulatory basis for roads/street programs to elected officials, constituents, the media, and others  </a:t>
            </a:r>
          </a:p>
          <a:p>
            <a:endParaRPr lang="en-US" sz="2400" dirty="0"/>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1778552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0" y="0"/>
            <a:ext cx="9144000" cy="2210391"/>
          </a:xfrm>
          <a:prstGeom prst="rect">
            <a:avLst/>
          </a:prstGeom>
        </p:spPr>
        <p:txBody>
          <a:bodyPr vert="horz" lIns="68580" tIns="34290" rIns="68580" bIns="34290" rtlCol="0" anchor="ctr">
            <a:noAutofit/>
          </a:bodyPr>
          <a:lstStyle/>
          <a:p>
            <a:pPr algn="ctr">
              <a:spcBef>
                <a:spcPct val="0"/>
              </a:spcBef>
              <a:defRPr/>
            </a:pPr>
            <a:r>
              <a:rPr lang="en-US" sz="4000" b="1" dirty="0">
                <a:latin typeface="Arial Black" panose="020B0A04020102020204" pitchFamily="34" charset="0"/>
                <a:ea typeface="+mj-ea"/>
                <a:cs typeface="Arial" panose="020B0604020202020204" pitchFamily="34" charset="0"/>
              </a:rPr>
              <a:t>Counties </a:t>
            </a:r>
          </a:p>
          <a:p>
            <a:pPr algn="ctr">
              <a:spcBef>
                <a:spcPct val="0"/>
              </a:spcBef>
              <a:defRPr/>
            </a:pPr>
            <a:r>
              <a:rPr lang="en-US" sz="4000" b="1" dirty="0">
                <a:latin typeface="Arial Black" panose="020B0A04020102020204" pitchFamily="34" charset="0"/>
                <a:ea typeface="+mj-ea"/>
                <a:cs typeface="Arial" panose="020B0604020202020204" pitchFamily="34" charset="0"/>
              </a:rPr>
              <a:t>How Organized</a:t>
            </a:r>
          </a:p>
          <a:p>
            <a:pPr algn="ctr">
              <a:spcBef>
                <a:spcPct val="0"/>
              </a:spcBef>
              <a:defRPr/>
            </a:pPr>
            <a:r>
              <a:rPr lang="en-US" sz="3200" b="1" i="1" dirty="0">
                <a:latin typeface="Arial Black" panose="020B0A04020102020204" pitchFamily="34" charset="0"/>
                <a:ea typeface="+mj-ea"/>
                <a:cs typeface="Arial" panose="020B0604020202020204" pitchFamily="34" charset="0"/>
              </a:rPr>
              <a:t> Commissioner and Township Forms</a:t>
            </a:r>
          </a:p>
        </p:txBody>
      </p:sp>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9" name="TextBox 18"/>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20</a:t>
            </a:fld>
            <a:endParaRPr lang="en-US" dirty="0">
              <a:solidFill>
                <a:prstClr val="black"/>
              </a:solidFill>
              <a:latin typeface="Calibri"/>
            </a:endParaRPr>
          </a:p>
        </p:txBody>
      </p:sp>
      <p:pic>
        <p:nvPicPr>
          <p:cNvPr id="3" name="Picture 2">
            <a:extLst>
              <a:ext uri="{FF2B5EF4-FFF2-40B4-BE49-F238E27FC236}">
                <a16:creationId xmlns:a16="http://schemas.microsoft.com/office/drawing/2014/main" id="{DB71614D-2554-4BF2-8136-BB9F11AEAC0F}"/>
              </a:ext>
            </a:extLst>
          </p:cNvPr>
          <p:cNvPicPr>
            <a:picLocks noChangeAspect="1"/>
          </p:cNvPicPr>
          <p:nvPr/>
        </p:nvPicPr>
        <p:blipFill>
          <a:blip r:embed="rId5"/>
          <a:stretch>
            <a:fillRect/>
          </a:stretch>
        </p:blipFill>
        <p:spPr>
          <a:xfrm>
            <a:off x="906380" y="2110318"/>
            <a:ext cx="8008347" cy="4278432"/>
          </a:xfrm>
          <a:prstGeom prst="rect">
            <a:avLst/>
          </a:prstGeom>
        </p:spPr>
      </p:pic>
      <p:sp>
        <p:nvSpPr>
          <p:cNvPr id="4" name="TextBox 3">
            <a:extLst>
              <a:ext uri="{FF2B5EF4-FFF2-40B4-BE49-F238E27FC236}">
                <a16:creationId xmlns:a16="http://schemas.microsoft.com/office/drawing/2014/main" id="{58268AC0-1240-41A2-B076-0FA13F219054}"/>
              </a:ext>
            </a:extLst>
          </p:cNvPr>
          <p:cNvSpPr txBox="1"/>
          <p:nvPr/>
        </p:nvSpPr>
        <p:spPr>
          <a:xfrm>
            <a:off x="787293" y="4810471"/>
            <a:ext cx="2091847" cy="369332"/>
          </a:xfrm>
          <a:prstGeom prst="rect">
            <a:avLst/>
          </a:prstGeom>
          <a:noFill/>
        </p:spPr>
        <p:txBody>
          <a:bodyPr wrap="square" rtlCol="0">
            <a:spAutoFit/>
          </a:bodyPr>
          <a:lstStyle/>
          <a:p>
            <a:r>
              <a:rPr lang="en-US" dirty="0"/>
              <a:t>Map dated 2020</a:t>
            </a:r>
          </a:p>
        </p:txBody>
      </p:sp>
    </p:spTree>
    <p:extLst>
      <p:ext uri="{BB962C8B-B14F-4D97-AF65-F5344CB8AC3E}">
        <p14:creationId xmlns:p14="http://schemas.microsoft.com/office/powerpoint/2010/main" val="182864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2160588" y="1510362"/>
            <a:ext cx="5036425" cy="3977266"/>
          </a:xfrm>
          <a:prstGeom prst="rect">
            <a:avLst/>
          </a:prstGeom>
        </p:spPr>
        <p:txBody>
          <a:bodyPr vert="horz" lIns="68580" tIns="34290" rIns="68580" bIns="34290" rtlCol="0">
            <a:normAutofit fontScale="92500" lnSpcReduction="10000"/>
          </a:bodyPr>
          <a:lstStyle/>
          <a:p>
            <a:pPr marL="0" marR="0" lvl="0" indent="0" algn="l" defTabSz="914400" rtl="0" eaLnBrk="1" fontAlgn="auto" latinLnBrk="0" hangingPunct="1">
              <a:lnSpc>
                <a:spcPct val="100000"/>
              </a:lnSpc>
              <a:spcBef>
                <a:spcPct val="20000"/>
              </a:spcBef>
              <a:spcAft>
                <a:spcPts val="0"/>
              </a:spcAft>
              <a:buClrTx/>
              <a:buSzTx/>
              <a:buFontTx/>
              <a:buNone/>
              <a:tabLst/>
              <a:defRPr/>
            </a:pPr>
            <a:r>
              <a:rPr kumimoji="0" lang="en-US" sz="2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 Classes - By Population   §23-1114.01</a:t>
            </a:r>
            <a:endParaRPr kumimoji="0" lang="en-US" sz="2100" b="0" i="1"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ct val="20000"/>
              </a:spcBef>
              <a:spcAft>
                <a:spcPts val="0"/>
              </a:spcAft>
              <a:buClrTx/>
              <a:buSzTx/>
              <a:buFontTx/>
              <a:buNone/>
              <a:tabLst/>
              <a:defRPr/>
            </a:pPr>
            <a:endParaRPr kumimoji="0" lang="en-US" sz="21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1 – less than 3,000</a:t>
            </a:r>
          </a:p>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2 – 3,000 – 8,999</a:t>
            </a:r>
          </a:p>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3 – 9,000 – 13,999</a:t>
            </a:r>
          </a:p>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4 – 14,000 – 19,999</a:t>
            </a:r>
          </a:p>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5 – 20,000 – 59,999</a:t>
            </a:r>
          </a:p>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6 – 60,000 – 199,999</a:t>
            </a:r>
          </a:p>
          <a:p>
            <a:pPr marL="214313" marR="0" lvl="0" indent="-214313" algn="l" defTabSz="914400" rtl="0" eaLnBrk="1" fontAlgn="auto" latinLnBrk="0" hangingPunct="1">
              <a:lnSpc>
                <a:spcPct val="100000"/>
              </a:lnSpc>
              <a:spcBef>
                <a:spcPct val="20000"/>
              </a:spcBef>
              <a:spcAft>
                <a:spcPts val="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Class 7 – 200,000 and more</a:t>
            </a:r>
            <a:endParaRPr kumimoji="0" lang="en-US" sz="3200" b="0" i="0" u="none" strike="sng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2"/>
          <p:cNvSpPr txBox="1">
            <a:spLocks noChangeArrowheads="1"/>
          </p:cNvSpPr>
          <p:nvPr/>
        </p:nvSpPr>
        <p:spPr>
          <a:xfrm>
            <a:off x="-16434" y="99918"/>
            <a:ext cx="9144000" cy="1822083"/>
          </a:xfrm>
          <a:prstGeom prst="rect">
            <a:avLst/>
          </a:prstGeom>
        </p:spPr>
        <p:txBody>
          <a:bodyPr vert="horz" lIns="68580" tIns="34290" rIns="68580" bIns="3429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Black" panose="020B0A04020102020204" pitchFamily="34" charset="0"/>
                <a:ea typeface="+mn-ea"/>
                <a:cs typeface="Arial" panose="020B0604020202020204" pitchFamily="34" charset="0"/>
              </a:rPr>
              <a:t>Classes of Counties </a:t>
            </a:r>
          </a:p>
        </p:txBody>
      </p:sp>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9" name="TextBox 18"/>
          <p:cNvSpPr txBox="1"/>
          <p:nvPr/>
        </p:nvSpPr>
        <p:spPr>
          <a:xfrm>
            <a:off x="7420327"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TextBox 8">
            <a:extLst>
              <a:ext uri="{FF2B5EF4-FFF2-40B4-BE49-F238E27FC236}">
                <a16:creationId xmlns:a16="http://schemas.microsoft.com/office/drawing/2014/main" id="{D97D5495-A7E2-4EE2-A372-1C16A08F1B2D}"/>
              </a:ext>
            </a:extLst>
          </p:cNvPr>
          <p:cNvSpPr txBox="1"/>
          <p:nvPr/>
        </p:nvSpPr>
        <p:spPr>
          <a:xfrm rot="16200000">
            <a:off x="6109866" y="3819795"/>
            <a:ext cx="5368525" cy="707886"/>
          </a:xfrm>
          <a:prstGeom prst="rect">
            <a:avLst/>
          </a:prstGeom>
          <a:solidFill>
            <a:srgbClr val="FFC000"/>
          </a:solidFill>
        </p:spPr>
        <p:txBody>
          <a:bodyPr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COUNTY</a:t>
            </a:r>
          </a:p>
        </p:txBody>
      </p:sp>
      <p:sp>
        <p:nvSpPr>
          <p:cNvPr id="2" name="TextBox 1">
            <a:extLst>
              <a:ext uri="{FF2B5EF4-FFF2-40B4-BE49-F238E27FC236}">
                <a16:creationId xmlns:a16="http://schemas.microsoft.com/office/drawing/2014/main" id="{F4262769-9A05-4C15-B039-AB17444B3F49}"/>
              </a:ext>
            </a:extLst>
          </p:cNvPr>
          <p:cNvSpPr txBox="1"/>
          <p:nvPr/>
        </p:nvSpPr>
        <p:spPr>
          <a:xfrm>
            <a:off x="677107" y="5448164"/>
            <a:ext cx="7763077" cy="830997"/>
          </a:xfrm>
          <a:prstGeom prst="rect">
            <a:avLst/>
          </a:prstGeom>
          <a:noFill/>
        </p:spPr>
        <p:txBody>
          <a:bodyPr wrap="square" rtlCol="0">
            <a:spAutoFit/>
          </a:bodyPr>
          <a:lstStyle/>
          <a:p>
            <a:pPr algn="ctr"/>
            <a:r>
              <a:rPr lang="en-US" sz="2400" i="1" dirty="0"/>
              <a:t>Equal representation on the two Boards that govern highways, roads and streets: NBCS and BEX.  </a:t>
            </a:r>
          </a:p>
        </p:txBody>
      </p:sp>
    </p:spTree>
    <p:extLst>
      <p:ext uri="{BB962C8B-B14F-4D97-AF65-F5344CB8AC3E}">
        <p14:creationId xmlns:p14="http://schemas.microsoft.com/office/powerpoint/2010/main" val="97763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787293" y="2044327"/>
            <a:ext cx="7621439" cy="4318478"/>
          </a:xfrm>
          <a:prstGeom prst="rect">
            <a:avLst/>
          </a:prstGeom>
        </p:spPr>
        <p:txBody>
          <a:bodyPr vert="horz" lIns="68580" tIns="34290" rIns="68580" bIns="34290" rtlCol="0">
            <a:normAutofit/>
          </a:bodyPr>
          <a:lstStyle/>
          <a:p>
            <a:pPr algn="ctr">
              <a:spcBef>
                <a:spcPct val="20000"/>
              </a:spcBef>
              <a:defRPr/>
            </a:pPr>
            <a:r>
              <a:rPr lang="en-US" sz="2100" b="1" i="1" dirty="0">
                <a:latin typeface="Arial" panose="020B0604020202020204" pitchFamily="34" charset="0"/>
                <a:cs typeface="Arial" panose="020B0604020202020204" pitchFamily="34" charset="0"/>
              </a:rPr>
              <a:t>5 Classes - By Population  </a:t>
            </a:r>
            <a:endParaRPr lang="en-US" sz="2100" i="1" u="sng" dirty="0">
              <a:latin typeface="Arial" panose="020B0604020202020204" pitchFamily="34" charset="0"/>
              <a:cs typeface="Arial" panose="020B0604020202020204" pitchFamily="34" charset="0"/>
            </a:endParaRPr>
          </a:p>
          <a:p>
            <a:pPr algn="ctr">
              <a:spcBef>
                <a:spcPct val="20000"/>
              </a:spcBef>
              <a:defRPr/>
            </a:pPr>
            <a:endParaRPr lang="en-US" sz="500" b="1" i="1" dirty="0">
              <a:latin typeface="Arial" panose="020B0604020202020204" pitchFamily="34" charset="0"/>
              <a:cs typeface="Arial" panose="020B0604020202020204" pitchFamily="34" charset="0"/>
            </a:endParaRPr>
          </a:p>
          <a:p>
            <a:pPr marL="214313" indent="-214313">
              <a:spcBef>
                <a:spcPct val="2000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Metropolitan – more than 300,000 </a:t>
            </a:r>
            <a:r>
              <a:rPr lang="en-US" sz="2800" i="1" dirty="0">
                <a:latin typeface="Arial" panose="020B0604020202020204" pitchFamily="34" charset="0"/>
                <a:cs typeface="Arial" panose="020B0604020202020204" pitchFamily="34" charset="0"/>
              </a:rPr>
              <a:t>(§14-101)</a:t>
            </a:r>
          </a:p>
          <a:p>
            <a:pPr marL="214313" indent="-214313">
              <a:spcBef>
                <a:spcPct val="2000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Primary – 100,001 – 299,999 </a:t>
            </a:r>
            <a:r>
              <a:rPr lang="en-US" sz="2800" i="1" dirty="0">
                <a:latin typeface="Arial" panose="020B0604020202020204" pitchFamily="34" charset="0"/>
                <a:cs typeface="Arial" panose="020B0604020202020204" pitchFamily="34" charset="0"/>
              </a:rPr>
              <a:t>(§15-101)</a:t>
            </a:r>
            <a:endParaRPr lang="en-US" sz="2800" dirty="0">
              <a:latin typeface="Arial" panose="020B0604020202020204" pitchFamily="34" charset="0"/>
              <a:cs typeface="Arial" panose="020B0604020202020204" pitchFamily="34" charset="0"/>
            </a:endParaRPr>
          </a:p>
          <a:p>
            <a:pPr marL="214313" indent="-214313">
              <a:spcBef>
                <a:spcPct val="2000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First Class – 5,001 – 100,000 </a:t>
            </a:r>
            <a:r>
              <a:rPr lang="en-US" sz="2800" i="1" dirty="0">
                <a:latin typeface="Arial" panose="020B0604020202020204" pitchFamily="34" charset="0"/>
                <a:cs typeface="Arial" panose="020B0604020202020204" pitchFamily="34" charset="0"/>
              </a:rPr>
              <a:t>(§16-101)</a:t>
            </a:r>
            <a:endParaRPr lang="en-US" sz="2800" dirty="0">
              <a:latin typeface="Arial" panose="020B0604020202020204" pitchFamily="34" charset="0"/>
              <a:cs typeface="Arial" panose="020B0604020202020204" pitchFamily="34" charset="0"/>
            </a:endParaRPr>
          </a:p>
          <a:p>
            <a:pPr marL="214313" indent="-214313">
              <a:spcBef>
                <a:spcPct val="2000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Second Class – 801 – 5,000 </a:t>
            </a:r>
            <a:r>
              <a:rPr lang="en-US" sz="2800" i="1" dirty="0">
                <a:latin typeface="Arial" panose="020B0604020202020204" pitchFamily="34" charset="0"/>
                <a:cs typeface="Arial" panose="020B0604020202020204" pitchFamily="34" charset="0"/>
              </a:rPr>
              <a:t>(§17-101)</a:t>
            </a:r>
            <a:endParaRPr lang="en-US" sz="2800" dirty="0">
              <a:latin typeface="Arial" panose="020B0604020202020204" pitchFamily="34" charset="0"/>
              <a:cs typeface="Arial" panose="020B0604020202020204" pitchFamily="34" charset="0"/>
            </a:endParaRPr>
          </a:p>
          <a:p>
            <a:pPr marL="214313" indent="-214313">
              <a:spcBef>
                <a:spcPct val="2000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Village – 100 – 800 </a:t>
            </a:r>
            <a:r>
              <a:rPr lang="en-US" sz="2800" i="1" dirty="0">
                <a:latin typeface="Arial" panose="020B0604020202020204" pitchFamily="34" charset="0"/>
                <a:cs typeface="Arial" panose="020B0604020202020204" pitchFamily="34" charset="0"/>
              </a:rPr>
              <a:t>(§17-201)</a:t>
            </a:r>
          </a:p>
          <a:p>
            <a:pPr marL="214313" indent="-214313">
              <a:spcBef>
                <a:spcPct val="20000"/>
              </a:spcBef>
              <a:buFont typeface="Wingdings" panose="05000000000000000000" pitchFamily="2" charset="2"/>
              <a:buChar char="Ø"/>
              <a:defRPr/>
            </a:pPr>
            <a:endParaRPr lang="en-US" sz="400" i="1" dirty="0">
              <a:latin typeface="Arial" panose="020B0604020202020204" pitchFamily="34" charset="0"/>
              <a:cs typeface="Arial" panose="020B0604020202020204" pitchFamily="34" charset="0"/>
            </a:endParaRPr>
          </a:p>
          <a:p>
            <a:pPr>
              <a:spcBef>
                <a:spcPct val="20000"/>
              </a:spcBef>
              <a:defRPr/>
            </a:pPr>
            <a:r>
              <a:rPr lang="en-US" dirty="0">
                <a:latin typeface="Arial" panose="020B0604020202020204" pitchFamily="34" charset="0"/>
                <a:cs typeface="Arial" panose="020B0604020202020204" pitchFamily="34" charset="0"/>
              </a:rPr>
              <a:t>Under 100 – part of the county unless previously incorporated as a village</a:t>
            </a:r>
            <a:endParaRPr lang="en-US" sz="2000" strike="sngStrike"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0" y="222244"/>
            <a:ext cx="9144000" cy="1822083"/>
          </a:xfrm>
          <a:prstGeom prst="rect">
            <a:avLst/>
          </a:prstGeom>
        </p:spPr>
        <p:txBody>
          <a:bodyPr vert="horz" lIns="68580" tIns="34290" rIns="68580" bIns="34290" rtlCol="0" anchor="ctr">
            <a:noAutofit/>
          </a:bodyPr>
          <a:lstStyle/>
          <a:p>
            <a:pPr algn="ctr">
              <a:spcBef>
                <a:spcPct val="0"/>
              </a:spcBef>
              <a:defRPr/>
            </a:pPr>
            <a:r>
              <a:rPr lang="en-US" sz="4000" b="1" dirty="0">
                <a:latin typeface="Arial Black" panose="020B0A04020102020204" pitchFamily="34" charset="0"/>
                <a:ea typeface="+mj-ea"/>
                <a:cs typeface="Arial" panose="020B0604020202020204" pitchFamily="34" charset="0"/>
              </a:rPr>
              <a:t>Cities/Municipalities </a:t>
            </a:r>
          </a:p>
          <a:p>
            <a:pPr algn="ctr">
              <a:spcBef>
                <a:spcPct val="0"/>
              </a:spcBef>
              <a:defRPr/>
            </a:pPr>
            <a:r>
              <a:rPr lang="en-US" sz="4000" b="1" dirty="0">
                <a:latin typeface="Arial Black" panose="020B0A04020102020204" pitchFamily="34" charset="0"/>
                <a:ea typeface="+mj-ea"/>
                <a:cs typeface="Arial" panose="020B0604020202020204" pitchFamily="34" charset="0"/>
              </a:rPr>
              <a:t>How Organized</a:t>
            </a:r>
          </a:p>
          <a:p>
            <a:pPr algn="ctr">
              <a:spcBef>
                <a:spcPct val="0"/>
              </a:spcBef>
              <a:defRPr/>
            </a:pPr>
            <a:r>
              <a:rPr lang="en-US" sz="4000" b="1" i="1" dirty="0">
                <a:latin typeface="Arial Black" panose="020B0A04020102020204" pitchFamily="34" charset="0"/>
                <a:ea typeface="+mj-ea"/>
                <a:cs typeface="Arial" panose="020B0604020202020204" pitchFamily="34" charset="0"/>
              </a:rPr>
              <a:t>Classes</a:t>
            </a:r>
          </a:p>
        </p:txBody>
      </p:sp>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17" name="Picture 16"/>
          <p:cNvPicPr>
            <a:picLocks noChangeAspect="1"/>
          </p:cNvPicPr>
          <p:nvPr/>
        </p:nvPicPr>
        <p:blipFill>
          <a:blip r:embed="rId3"/>
          <a:stretch>
            <a:fillRect/>
          </a:stretch>
        </p:blipFill>
        <p:spPr>
          <a:xfrm>
            <a:off x="7536546" y="0"/>
            <a:ext cx="1607454" cy="1489476"/>
          </a:xfrm>
          <a:prstGeom prst="rect">
            <a:avLst/>
          </a:prstGeom>
        </p:spPr>
      </p:pic>
      <p:pic>
        <p:nvPicPr>
          <p:cNvPr id="18" name="Picture 17"/>
          <p:cNvPicPr>
            <a:picLocks noChangeAspect="1"/>
          </p:cNvPicPr>
          <p:nvPr/>
        </p:nvPicPr>
        <p:blipFill>
          <a:blip r:embed="rId4"/>
          <a:stretch>
            <a:fillRect/>
          </a:stretch>
        </p:blipFill>
        <p:spPr>
          <a:xfrm>
            <a:off x="0" y="-20887"/>
            <a:ext cx="1574586" cy="1531249"/>
          </a:xfrm>
          <a:prstGeom prst="rect">
            <a:avLst/>
          </a:prstGeom>
        </p:spPr>
      </p:pic>
      <p:sp>
        <p:nvSpPr>
          <p:cNvPr id="19" name="TextBox 18"/>
          <p:cNvSpPr txBox="1"/>
          <p:nvPr/>
        </p:nvSpPr>
        <p:spPr>
          <a:xfrm>
            <a:off x="7420327" y="6372577"/>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22</a:t>
            </a:fld>
            <a:endParaRPr lang="en-US" dirty="0">
              <a:solidFill>
                <a:prstClr val="black"/>
              </a:solidFill>
              <a:latin typeface="Calibri"/>
            </a:endParaRPr>
          </a:p>
        </p:txBody>
      </p:sp>
      <p:sp>
        <p:nvSpPr>
          <p:cNvPr id="9" name="TextBox 8">
            <a:extLst>
              <a:ext uri="{FF2B5EF4-FFF2-40B4-BE49-F238E27FC236}">
                <a16:creationId xmlns:a16="http://schemas.microsoft.com/office/drawing/2014/main" id="{12A32672-0D13-4485-B57F-9FA16888BEFD}"/>
              </a:ext>
            </a:extLst>
          </p:cNvPr>
          <p:cNvSpPr txBox="1"/>
          <p:nvPr/>
        </p:nvSpPr>
        <p:spPr>
          <a:xfrm rot="16200000">
            <a:off x="6109866" y="3819795"/>
            <a:ext cx="5368525" cy="707886"/>
          </a:xfrm>
          <a:prstGeom prst="rect">
            <a:avLst/>
          </a:prstGeom>
          <a:solidFill>
            <a:srgbClr val="0070C0"/>
          </a:solidFill>
        </p:spPr>
        <p:txBody>
          <a:bodyPr wrap="square" rtlCol="0" anchor="ctr" anchorCtr="0">
            <a:spAutoFit/>
          </a:bodyPr>
          <a:lstStyle/>
          <a:p>
            <a:pPr algn="ctr"/>
            <a:r>
              <a:rPr lang="en-US" sz="4000" b="1" dirty="0"/>
              <a:t>MUNICIPALITY</a:t>
            </a:r>
          </a:p>
        </p:txBody>
      </p:sp>
      <p:sp>
        <p:nvSpPr>
          <p:cNvPr id="11" name="TextBox 10">
            <a:extLst>
              <a:ext uri="{FF2B5EF4-FFF2-40B4-BE49-F238E27FC236}">
                <a16:creationId xmlns:a16="http://schemas.microsoft.com/office/drawing/2014/main" id="{187CEEF3-FB2A-4BFE-9FAD-11A4CFC8D7C7}"/>
              </a:ext>
            </a:extLst>
          </p:cNvPr>
          <p:cNvSpPr txBox="1"/>
          <p:nvPr/>
        </p:nvSpPr>
        <p:spPr>
          <a:xfrm>
            <a:off x="708561" y="5589854"/>
            <a:ext cx="7700171" cy="830997"/>
          </a:xfrm>
          <a:prstGeom prst="rect">
            <a:avLst/>
          </a:prstGeom>
          <a:noFill/>
        </p:spPr>
        <p:txBody>
          <a:bodyPr wrap="square" rtlCol="0">
            <a:spAutoFit/>
          </a:bodyPr>
          <a:lstStyle/>
          <a:p>
            <a:pPr algn="ctr"/>
            <a:r>
              <a:rPr lang="en-US" sz="2400" i="1" dirty="0"/>
              <a:t>Equal representation on one of the two Boards that govern highways, roads and streets: BEX.  </a:t>
            </a:r>
          </a:p>
        </p:txBody>
      </p:sp>
    </p:spTree>
    <p:extLst>
      <p:ext uri="{BB962C8B-B14F-4D97-AF65-F5344CB8AC3E}">
        <p14:creationId xmlns:p14="http://schemas.microsoft.com/office/powerpoint/2010/main" val="2580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
          <p:cNvGraphicFramePr>
            <a:graphicFrameLocks noGrp="1"/>
          </p:cNvGraphicFramePr>
          <p:nvPr>
            <p:extLst>
              <p:ext uri="{D42A27DB-BD31-4B8C-83A1-F6EECF244321}">
                <p14:modId xmlns:p14="http://schemas.microsoft.com/office/powerpoint/2010/main" val="952136706"/>
              </p:ext>
            </p:extLst>
          </p:nvPr>
        </p:nvGraphicFramePr>
        <p:xfrm>
          <a:off x="887896" y="1585245"/>
          <a:ext cx="7871791" cy="5055175"/>
        </p:xfrm>
        <a:graphic>
          <a:graphicData uri="http://schemas.openxmlformats.org/drawingml/2006/table">
            <a:tbl>
              <a:tblPr/>
              <a:tblGrid>
                <a:gridCol w="1184173">
                  <a:extLst>
                    <a:ext uri="{9D8B030D-6E8A-4147-A177-3AD203B41FA5}">
                      <a16:colId xmlns:a16="http://schemas.microsoft.com/office/drawing/2014/main" val="20000"/>
                    </a:ext>
                  </a:extLst>
                </a:gridCol>
                <a:gridCol w="6687618">
                  <a:extLst>
                    <a:ext uri="{9D8B030D-6E8A-4147-A177-3AD203B41FA5}">
                      <a16:colId xmlns:a16="http://schemas.microsoft.com/office/drawing/2014/main" val="20001"/>
                    </a:ext>
                  </a:extLst>
                </a:gridCol>
              </a:tblGrid>
              <a:tr h="4069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Chapter</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             Subject (Selected Articles in parenthesis)</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2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410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66</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Oils, Fuels, and Energy  (Article 4 - Motor Fuel Tax; Article 6 - Diesel, Alternative, and Compressed Fuel Taxes)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2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3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73</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Public Lettings and Contracts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2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3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74</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Railroads  (Article 13 - Railroad Safety [Crossings])</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2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92910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76</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Real Property  (Article 7 - Eminent Domain; Article 12 - Relocation Assistance; Article 23 - One Call Notification System)</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291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394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77</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Revenue and Taxation</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8" name="TextBox 7"/>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23</a:t>
            </a:fld>
            <a:endParaRPr lang="en-US" dirty="0">
              <a:solidFill>
                <a:prstClr val="black"/>
              </a:solidFill>
              <a:latin typeface="Calibri"/>
            </a:endParaRPr>
          </a:p>
        </p:txBody>
      </p:sp>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Highway and Street Programs</a:t>
            </a:r>
          </a:p>
        </p:txBody>
      </p:sp>
      <p:sp>
        <p:nvSpPr>
          <p:cNvPr id="11" name="TextBox 10"/>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spTree>
    <p:extLst>
      <p:ext uri="{BB962C8B-B14F-4D97-AF65-F5344CB8AC3E}">
        <p14:creationId xmlns:p14="http://schemas.microsoft.com/office/powerpoint/2010/main" val="1482569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
          <p:cNvGraphicFramePr>
            <a:graphicFrameLocks noGrp="1"/>
          </p:cNvGraphicFramePr>
          <p:nvPr>
            <p:extLst>
              <p:ext uri="{D42A27DB-BD31-4B8C-83A1-F6EECF244321}">
                <p14:modId xmlns:p14="http://schemas.microsoft.com/office/powerpoint/2010/main" val="2098143472"/>
              </p:ext>
            </p:extLst>
          </p:nvPr>
        </p:nvGraphicFramePr>
        <p:xfrm>
          <a:off x="821636" y="1668353"/>
          <a:ext cx="8086842" cy="4704940"/>
        </p:xfrm>
        <a:graphic>
          <a:graphicData uri="http://schemas.openxmlformats.org/drawingml/2006/table">
            <a:tbl>
              <a:tblPr/>
              <a:tblGrid>
                <a:gridCol w="1216524">
                  <a:extLst>
                    <a:ext uri="{9D8B030D-6E8A-4147-A177-3AD203B41FA5}">
                      <a16:colId xmlns:a16="http://schemas.microsoft.com/office/drawing/2014/main" val="20000"/>
                    </a:ext>
                  </a:extLst>
                </a:gridCol>
                <a:gridCol w="6870318">
                  <a:extLst>
                    <a:ext uri="{9D8B030D-6E8A-4147-A177-3AD203B41FA5}">
                      <a16:colId xmlns:a16="http://schemas.microsoft.com/office/drawing/2014/main" val="20001"/>
                    </a:ext>
                  </a:extLst>
                </a:gridCol>
              </a:tblGrid>
              <a:tr h="54098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Chapter</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1" u="none" strike="noStrike" cap="none" normalizeH="0" baseline="0" dirty="0">
                          <a:ln>
                            <a:noFill/>
                          </a:ln>
                          <a:solidFill>
                            <a:schemeClr val="tx1"/>
                          </a:solidFill>
                          <a:effectLst/>
                          <a:latin typeface="Arial" charset="0"/>
                          <a:cs typeface="Arial" charset="0"/>
                        </a:rPr>
                        <a:t>             Subject (Selected Articles in parenthesis)</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57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32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81</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State Administrative Departments  (Article 7 - NDOT; Article 8 – Independent Boards &amp; Commissions [incl. State Tort Claims Act]; Article 34 - Engineers &amp; Architects Regulation Act)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7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3242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84</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State Officers  (Article 7 – General Provisions [including Public Records];  Article 9 – Administrative Procedure Act [incl. Rules &amp; Regulations];  Article 14 – Public Meetings [Open Meetings Act])</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73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825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cs typeface="Arial" charset="0"/>
                        </a:rPr>
                        <a:t>86</a:t>
                      </a:r>
                      <a:endParaRPr kumimoji="0" lang="en-US" sz="2000" b="0" i="1" u="none" strike="noStrike" cap="none" normalizeH="0" baseline="0" dirty="0">
                        <a:ln>
                          <a:noFill/>
                        </a:ln>
                        <a:solidFill>
                          <a:schemeClr val="tx1"/>
                        </a:solidFill>
                        <a:effectLst/>
                        <a:latin typeface="Times New Roman" pitchFamily="18" charset="0"/>
                        <a:cs typeface="Times New Roman" pitchFamily="18" charset="0"/>
                      </a:endParaRP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Times New Roman" pitchFamily="18" charset="0"/>
                          <a:cs typeface="Arial" charset="0"/>
                        </a:rPr>
                        <a:t>Telecommunications and Technology</a:t>
                      </a:r>
                    </a:p>
                  </a:txBody>
                  <a:tcPr marL="68580" marR="68580" marT="34290" marB="3429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8" name="TextBox 7"/>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24</a:t>
            </a:fld>
            <a:endParaRPr lang="en-US" dirty="0">
              <a:solidFill>
                <a:prstClr val="black"/>
              </a:solidFill>
              <a:latin typeface="Calibri"/>
            </a:endParaRPr>
          </a:p>
        </p:txBody>
      </p:sp>
      <p:sp>
        <p:nvSpPr>
          <p:cNvPr id="9" name="Rectangle 44"/>
          <p:cNvSpPr txBox="1">
            <a:spLocks noChangeArrowheads="1"/>
          </p:cNvSpPr>
          <p:nvPr/>
        </p:nvSpPr>
        <p:spPr>
          <a:xfrm>
            <a:off x="0" y="286463"/>
            <a:ext cx="9144000" cy="1028700"/>
          </a:xfrm>
          <a:prstGeom prst="rect">
            <a:avLst/>
          </a:prstGeom>
        </p:spPr>
        <p:txBody>
          <a:bodyPr vert="horz" lIns="68580" tIns="34290" rIns="68580" bIns="34290" rtlCol="0" anchor="ctr">
            <a:noAutofit/>
          </a:bodyPr>
          <a:lstStyle/>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Nebraska Statutes Pertaining to </a:t>
            </a:r>
          </a:p>
          <a:p>
            <a:pPr algn="ctr">
              <a:lnSpc>
                <a:spcPct val="90000"/>
              </a:lnSpc>
              <a:spcBef>
                <a:spcPct val="0"/>
              </a:spcBef>
              <a:defRPr/>
            </a:pPr>
            <a:r>
              <a:rPr lang="en-US" sz="2400" dirty="0">
                <a:solidFill>
                  <a:srgbClr val="000000"/>
                </a:solidFill>
                <a:latin typeface="Arial Black" pitchFamily="34" charset="0"/>
                <a:ea typeface="+mj-ea"/>
                <a:cs typeface="Times New Roman" pitchFamily="18" charset="0"/>
              </a:rPr>
              <a:t>Highway and Street Programs</a:t>
            </a:r>
          </a:p>
        </p:txBody>
      </p:sp>
      <p:sp>
        <p:nvSpPr>
          <p:cNvPr id="11" name="TextBox 10"/>
          <p:cNvSpPr txBox="1"/>
          <p:nvPr/>
        </p:nvSpPr>
        <p:spPr>
          <a:xfrm>
            <a:off x="1574587" y="1130497"/>
            <a:ext cx="5961960" cy="369332"/>
          </a:xfrm>
          <a:prstGeom prst="rect">
            <a:avLst/>
          </a:prstGeom>
          <a:noFill/>
        </p:spPr>
        <p:txBody>
          <a:bodyPr wrap="square" rtlCol="0">
            <a:spAutoFit/>
          </a:bodyPr>
          <a:lstStyle/>
          <a:p>
            <a:pPr algn="ctr"/>
            <a:r>
              <a:rPr lang="en-US" dirty="0">
                <a:hlinkClick r:id="rId5"/>
              </a:rPr>
              <a:t>https://nebraskalegislature.gov/laws/browse-statutes.php</a:t>
            </a:r>
            <a:endParaRPr lang="en-US" dirty="0"/>
          </a:p>
        </p:txBody>
      </p:sp>
    </p:spTree>
    <p:extLst>
      <p:ext uri="{BB962C8B-B14F-4D97-AF65-F5344CB8AC3E}">
        <p14:creationId xmlns:p14="http://schemas.microsoft.com/office/powerpoint/2010/main" val="42657092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ctrTitle"/>
          </p:nvPr>
        </p:nvSpPr>
        <p:spPr>
          <a:xfrm>
            <a:off x="1428750" y="571500"/>
            <a:ext cx="6286500" cy="1333500"/>
          </a:xfrm>
          <a:effectLst>
            <a:outerShdw dist="53882" dir="2700000" algn="ctr" rotWithShape="0">
              <a:schemeClr val="bg1"/>
            </a:outerShdw>
          </a:effectLst>
        </p:spPr>
        <p:txBody>
          <a:bodyPr>
            <a:normAutofit/>
          </a:bodyPr>
          <a:lstStyle/>
          <a:p>
            <a:pPr eaLnBrk="1" hangingPunct="1"/>
            <a:r>
              <a:rPr lang="en-US" sz="4000" dirty="0">
                <a:latin typeface="Arial Black" panose="020B0A04020102020204" pitchFamily="34" charset="0"/>
              </a:rPr>
              <a:t>Selected Statutes of Highway Laws</a:t>
            </a:r>
          </a:p>
        </p:txBody>
      </p:sp>
      <p:sp>
        <p:nvSpPr>
          <p:cNvPr id="10" name="Rectangle 3"/>
          <p:cNvSpPr>
            <a:spLocks noGrp="1" noChangeArrowheads="1"/>
          </p:cNvSpPr>
          <p:nvPr>
            <p:ph type="subTitle" idx="1"/>
          </p:nvPr>
        </p:nvSpPr>
        <p:spPr>
          <a:xfrm>
            <a:off x="0" y="2362199"/>
            <a:ext cx="9144000" cy="3219451"/>
          </a:xfrm>
        </p:spPr>
        <p:txBody>
          <a:bodyPr>
            <a:noAutofit/>
          </a:bodyPr>
          <a:lstStyle/>
          <a:p>
            <a:pPr eaLnBrk="1" hangingPunct="1"/>
            <a:endParaRPr lang="en-US" sz="2800" dirty="0">
              <a:latin typeface="Arial" panose="020B0604020202020204" pitchFamily="34" charset="0"/>
              <a:cs typeface="Arial" panose="020B0604020202020204" pitchFamily="34" charset="0"/>
            </a:endParaRPr>
          </a:p>
          <a:p>
            <a:pPr fontAlgn="base">
              <a:spcAft>
                <a:spcPct val="0"/>
              </a:spcAft>
            </a:pPr>
            <a:r>
              <a:rPr lang="en-US" sz="3200" dirty="0">
                <a:solidFill>
                  <a:schemeClr val="tx1"/>
                </a:solidFill>
                <a:latin typeface="Arial" panose="020B0604020202020204" pitchFamily="34" charset="0"/>
                <a:cs typeface="Arial" panose="020B0604020202020204" pitchFamily="34" charset="0"/>
              </a:rPr>
              <a:t>Many Nebraska statues govern the operations of local road and street system.  </a:t>
            </a:r>
          </a:p>
          <a:p>
            <a:pPr fontAlgn="base">
              <a:spcAft>
                <a:spcPct val="0"/>
              </a:spcAft>
            </a:pPr>
            <a:endParaRPr lang="en-US" sz="3200" dirty="0">
              <a:latin typeface="Arial" panose="020B0604020202020204" pitchFamily="34" charset="0"/>
              <a:cs typeface="Arial" panose="020B0604020202020204" pitchFamily="34" charset="0"/>
            </a:endParaRPr>
          </a:p>
          <a:p>
            <a:pPr fontAlgn="base">
              <a:spcAft>
                <a:spcPct val="0"/>
              </a:spcAft>
            </a:pPr>
            <a:r>
              <a:rPr lang="en-US" sz="3200" dirty="0">
                <a:latin typeface="Arial" panose="020B0604020202020204" pitchFamily="34" charset="0"/>
                <a:cs typeface="Arial" panose="020B0604020202020204" pitchFamily="34" charset="0"/>
              </a:rPr>
              <a:t>Mostly in Chapters 39 and 60, but other chapters also have laws that affect roads and streets.</a:t>
            </a:r>
            <a:r>
              <a:rPr lang="en-US" sz="3200" dirty="0">
                <a:solidFill>
                  <a:schemeClr val="tx1"/>
                </a:solidFill>
                <a:latin typeface="Arial" panose="020B0604020202020204" pitchFamily="34" charset="0"/>
                <a:cs typeface="Arial" panose="020B0604020202020204" pitchFamily="34" charset="0"/>
              </a:rPr>
              <a:t>  </a:t>
            </a:r>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25</a:t>
            </a:fld>
            <a:endParaRPr lang="en-US" dirty="0">
              <a:solidFill>
                <a:prstClr val="black"/>
              </a:solidFill>
              <a:latin typeface="Calibri"/>
            </a:endParaRPr>
          </a:p>
        </p:txBody>
      </p:sp>
      <p:pic>
        <p:nvPicPr>
          <p:cNvPr id="5" name="Picture 4"/>
          <p:cNvPicPr>
            <a:picLocks noChangeAspect="1"/>
          </p:cNvPicPr>
          <p:nvPr/>
        </p:nvPicPr>
        <p:blipFill>
          <a:blip r:embed="rId2"/>
          <a:stretch>
            <a:fillRect/>
          </a:stretch>
        </p:blipFill>
        <p:spPr>
          <a:xfrm>
            <a:off x="7536546" y="0"/>
            <a:ext cx="1607454" cy="1489476"/>
          </a:xfrm>
          <a:prstGeom prst="rect">
            <a:avLst/>
          </a:prstGeom>
        </p:spPr>
      </p:pic>
      <p:pic>
        <p:nvPicPr>
          <p:cNvPr id="6" name="Picture 5"/>
          <p:cNvPicPr>
            <a:picLocks noChangeAspect="1"/>
          </p:cNvPicPr>
          <p:nvPr/>
        </p:nvPicPr>
        <p:blipFill>
          <a:blip r:embed="rId3"/>
          <a:stretch>
            <a:fillRect/>
          </a:stretch>
        </p:blipFill>
        <p:spPr>
          <a:xfrm>
            <a:off x="0" y="-20887"/>
            <a:ext cx="1574586" cy="1531249"/>
          </a:xfrm>
          <a:prstGeom prst="rect">
            <a:avLst/>
          </a:prstGeom>
        </p:spPr>
      </p:pic>
    </p:spTree>
    <p:extLst>
      <p:ext uri="{BB962C8B-B14F-4D97-AF65-F5344CB8AC3E}">
        <p14:creationId xmlns:p14="http://schemas.microsoft.com/office/powerpoint/2010/main" val="3764934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1475" y="1053068"/>
            <a:ext cx="8401050" cy="4838700"/>
          </a:xfrm>
          <a:prstGeom prst="rect">
            <a:avLst/>
          </a:prstGeom>
        </p:spPr>
      </p:pic>
      <p:sp>
        <p:nvSpPr>
          <p:cNvPr id="4" name="TextBox 3"/>
          <p:cNvSpPr txBox="1"/>
          <p:nvPr/>
        </p:nvSpPr>
        <p:spPr>
          <a:xfrm>
            <a:off x="8070141" y="6488668"/>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26</a:t>
            </a:fld>
            <a:endParaRPr lang="en-US" dirty="0">
              <a:solidFill>
                <a:prstClr val="black"/>
              </a:solidFill>
              <a:latin typeface="Calibri"/>
            </a:endParaRPr>
          </a:p>
        </p:txBody>
      </p:sp>
      <p:sp>
        <p:nvSpPr>
          <p:cNvPr id="13" name="Title 1"/>
          <p:cNvSpPr txBox="1">
            <a:spLocks/>
          </p:cNvSpPr>
          <p:nvPr/>
        </p:nvSpPr>
        <p:spPr>
          <a:xfrm>
            <a:off x="-163513" y="109008"/>
            <a:ext cx="4578350" cy="80513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latin typeface="Arial Black" panose="020B0A04020102020204" pitchFamily="34" charset="0"/>
              </a:rPr>
              <a:t>Highway Law</a:t>
            </a:r>
          </a:p>
        </p:txBody>
      </p:sp>
      <p:sp>
        <p:nvSpPr>
          <p:cNvPr id="14" name="Title 1"/>
          <p:cNvSpPr>
            <a:spLocks noGrp="1"/>
          </p:cNvSpPr>
          <p:nvPr>
            <p:ph type="title"/>
          </p:nvPr>
        </p:nvSpPr>
        <p:spPr>
          <a:xfrm>
            <a:off x="4572000" y="250200"/>
            <a:ext cx="3816350" cy="522748"/>
          </a:xfrm>
        </p:spPr>
        <p:txBody>
          <a:bodyPr>
            <a:normAutofit/>
          </a:bodyPr>
          <a:lstStyle/>
          <a:p>
            <a:pPr algn="ctr"/>
            <a:r>
              <a:rPr lang="en-US" sz="2800" dirty="0">
                <a:solidFill>
                  <a:srgbClr val="FF0000"/>
                </a:solidFill>
                <a:latin typeface="Arial Black" panose="020B0A04020102020204" pitchFamily="34" charset="0"/>
              </a:rPr>
              <a:t>Example Statute</a:t>
            </a:r>
          </a:p>
        </p:txBody>
      </p:sp>
    </p:spTree>
    <p:extLst>
      <p:ext uri="{BB962C8B-B14F-4D97-AF65-F5344CB8AC3E}">
        <p14:creationId xmlns:p14="http://schemas.microsoft.com/office/powerpoint/2010/main" val="232641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9"/>
            <a:ext cx="7886700" cy="1325563"/>
          </a:xfrm>
        </p:spPr>
        <p:txBody>
          <a:bodyPr>
            <a:normAutofit/>
          </a:bodyPr>
          <a:lstStyle/>
          <a:p>
            <a:pPr algn="ctr"/>
            <a:r>
              <a:rPr lang="en-US" sz="4000" b="1" dirty="0">
                <a:latin typeface="Arial Black" panose="020B0A04020102020204" pitchFamily="34" charset="0"/>
              </a:rPr>
              <a:t>§39-2101 </a:t>
            </a:r>
            <a:br>
              <a:rPr lang="en-US" sz="4000" b="1" dirty="0">
                <a:latin typeface="Arial Black" panose="020B0A04020102020204" pitchFamily="34" charset="0"/>
              </a:rPr>
            </a:br>
            <a:r>
              <a:rPr lang="en-US" sz="4000" dirty="0">
                <a:latin typeface="Arial Black" panose="020B0A04020102020204" pitchFamily="34" charset="0"/>
              </a:rPr>
              <a:t>The Big Picture</a:t>
            </a:r>
            <a:endParaRPr lang="en-US" sz="4000" dirty="0"/>
          </a:p>
        </p:txBody>
      </p:sp>
      <p:sp>
        <p:nvSpPr>
          <p:cNvPr id="3" name="Content Placeholder 2"/>
          <p:cNvSpPr>
            <a:spLocks noGrp="1"/>
          </p:cNvSpPr>
          <p:nvPr>
            <p:ph idx="1"/>
          </p:nvPr>
        </p:nvSpPr>
        <p:spPr>
          <a:xfrm>
            <a:off x="677108" y="1639322"/>
            <a:ext cx="8515350" cy="5032375"/>
          </a:xfrm>
        </p:spPr>
        <p:txBody>
          <a:bodyPr>
            <a:normAutofit/>
          </a:bodyPr>
          <a:lstStyle/>
          <a:p>
            <a:pPr marL="0" indent="0">
              <a:buNone/>
            </a:pPr>
            <a:r>
              <a:rPr lang="en-US" sz="2600" dirty="0">
                <a:latin typeface="Arial" panose="020B0604020202020204" pitchFamily="34" charset="0"/>
                <a:cs typeface="Arial" panose="020B0604020202020204" pitchFamily="34" charset="0"/>
              </a:rPr>
              <a:t>In 1969, Nebraska Legislature declared the importance of:</a:t>
            </a:r>
          </a:p>
          <a:p>
            <a:pPr>
              <a:spcAft>
                <a:spcPts val="1200"/>
              </a:spcAft>
              <a:buFont typeface="Wingdings" panose="05000000000000000000" pitchFamily="2" charset="2"/>
              <a:buChar char="Ø"/>
            </a:pPr>
            <a:r>
              <a:rPr lang="en-US" sz="2600" b="1" dirty="0">
                <a:latin typeface="Arial" panose="020B0604020202020204" pitchFamily="34" charset="0"/>
                <a:cs typeface="Arial" panose="020B0604020202020204" pitchFamily="34" charset="0"/>
              </a:rPr>
              <a:t>Safe and efficient transportation over public roads</a:t>
            </a:r>
            <a:endParaRPr lang="en-US" sz="2600" dirty="0">
              <a:latin typeface="Arial" panose="020B0604020202020204" pitchFamily="34" charset="0"/>
              <a:cs typeface="Arial" panose="020B0604020202020204" pitchFamily="34" charset="0"/>
            </a:endParaRPr>
          </a:p>
          <a:p>
            <a:pPr marL="213122" lvl="1" indent="-213122">
              <a:spcBef>
                <a:spcPts val="450"/>
              </a:spcBef>
              <a:spcAft>
                <a:spcPts val="1200"/>
              </a:spcAft>
              <a:buFont typeface="Wingdings" panose="05000000000000000000" pitchFamily="2" charset="2"/>
              <a:buChar char="Ø"/>
            </a:pPr>
            <a:r>
              <a:rPr lang="en-US" sz="2600" dirty="0">
                <a:latin typeface="Arial" panose="020B0604020202020204" pitchFamily="34" charset="0"/>
                <a:cs typeface="Arial" panose="020B0604020202020204" pitchFamily="34" charset="0"/>
              </a:rPr>
              <a:t>An</a:t>
            </a:r>
            <a:r>
              <a:rPr lang="en-US" sz="2600" b="1" dirty="0">
                <a:latin typeface="Arial" panose="020B0604020202020204" pitchFamily="34" charset="0"/>
                <a:cs typeface="Arial" panose="020B0604020202020204" pitchFamily="34" charset="0"/>
              </a:rPr>
              <a:t> integrated system of public roads </a:t>
            </a:r>
            <a:r>
              <a:rPr lang="en-US" sz="2600" dirty="0">
                <a:latin typeface="Arial" panose="020B0604020202020204" pitchFamily="34" charset="0"/>
                <a:cs typeface="Arial" panose="020B0604020202020204" pitchFamily="34" charset="0"/>
              </a:rPr>
              <a:t>is needed</a:t>
            </a:r>
          </a:p>
          <a:p>
            <a:pPr marL="213122" lvl="1" indent="-213122">
              <a:spcBef>
                <a:spcPts val="450"/>
              </a:spcBef>
              <a:buFont typeface="Wingdings" panose="05000000000000000000" pitchFamily="2" charset="2"/>
              <a:buChar char="Ø"/>
            </a:pPr>
            <a:r>
              <a:rPr lang="en-US" sz="2600" b="1" dirty="0">
                <a:latin typeface="Arial" panose="020B0604020202020204" pitchFamily="34" charset="0"/>
                <a:cs typeface="Arial" panose="020B0604020202020204" pitchFamily="34" charset="0"/>
              </a:rPr>
              <a:t>Adequate Public Roads</a:t>
            </a:r>
            <a:r>
              <a:rPr lang="en-US" sz="2600" dirty="0">
                <a:latin typeface="Arial" pitchFamily="34" charset="0"/>
                <a:cs typeface="Arial" pitchFamily="34" charset="0"/>
              </a:rPr>
              <a:t> benefits </a:t>
            </a:r>
          </a:p>
          <a:p>
            <a:pPr marL="727472" lvl="1" indent="-514350">
              <a:spcBef>
                <a:spcPts val="450"/>
              </a:spcBef>
              <a:buFont typeface="+mj-lt"/>
              <a:buAutoNum type="arabicPeriod"/>
            </a:pPr>
            <a:r>
              <a:rPr lang="en-US" sz="2600" dirty="0">
                <a:latin typeface="Arial" pitchFamily="34" charset="0"/>
                <a:cs typeface="Arial" pitchFamily="34" charset="0"/>
              </a:rPr>
              <a:t>Free flow of traffic</a:t>
            </a:r>
          </a:p>
          <a:p>
            <a:pPr marL="727473" lvl="1" indent="-514350">
              <a:spcBef>
                <a:spcPts val="450"/>
              </a:spcBef>
              <a:buFont typeface="+mj-lt"/>
              <a:buAutoNum type="arabicPeriod"/>
            </a:pPr>
            <a:r>
              <a:rPr lang="en-US" sz="2600" dirty="0">
                <a:latin typeface="Arial" pitchFamily="34" charset="0"/>
                <a:cs typeface="Arial" pitchFamily="34" charset="0"/>
              </a:rPr>
              <a:t>Protect the health and safety of our citizens </a:t>
            </a:r>
          </a:p>
          <a:p>
            <a:pPr marL="727473" lvl="1" indent="-514350">
              <a:spcBef>
                <a:spcPts val="450"/>
              </a:spcBef>
              <a:buFont typeface="+mj-lt"/>
              <a:buAutoNum type="arabicPeriod"/>
            </a:pPr>
            <a:r>
              <a:rPr lang="en-US" sz="2600" dirty="0">
                <a:latin typeface="Arial" pitchFamily="34" charset="0"/>
                <a:cs typeface="Arial" pitchFamily="34" charset="0"/>
              </a:rPr>
              <a:t>Lower cost of motor vehicle operation</a:t>
            </a:r>
          </a:p>
          <a:p>
            <a:pPr marL="727472" lvl="1" indent="-514350">
              <a:spcBef>
                <a:spcPts val="450"/>
              </a:spcBef>
              <a:buFont typeface="+mj-lt"/>
              <a:buAutoNum type="arabicPeriod"/>
            </a:pPr>
            <a:r>
              <a:rPr lang="en-US" sz="2600" dirty="0">
                <a:latin typeface="Arial" pitchFamily="34" charset="0"/>
                <a:cs typeface="Arial" pitchFamily="34" charset="0"/>
              </a:rPr>
              <a:t>Increased property values</a:t>
            </a:r>
          </a:p>
          <a:p>
            <a:pPr marL="727473" lvl="1" indent="-514350">
              <a:lnSpc>
                <a:spcPct val="110000"/>
              </a:lnSpc>
              <a:spcBef>
                <a:spcPts val="450"/>
              </a:spcBef>
              <a:buFont typeface="+mj-lt"/>
              <a:buAutoNum type="arabicPeriod"/>
            </a:pPr>
            <a:r>
              <a:rPr lang="en-US" sz="2600" dirty="0">
                <a:latin typeface="Arial" pitchFamily="34" charset="0"/>
                <a:cs typeface="Arial" pitchFamily="34" charset="0"/>
              </a:rPr>
              <a:t>Economic and social progress of the  state</a:t>
            </a:r>
          </a:p>
          <a:p>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27</a:t>
            </a:fld>
            <a:endParaRPr lang="en-US" dirty="0">
              <a:solidFill>
                <a:prstClr val="black"/>
              </a:solidFill>
              <a:latin typeface="Calibri"/>
            </a:endParaRPr>
          </a:p>
        </p:txBody>
      </p:sp>
      <p:sp>
        <p:nvSpPr>
          <p:cNvPr id="8" name="TextBox 7"/>
          <p:cNvSpPr txBox="1"/>
          <p:nvPr/>
        </p:nvSpPr>
        <p:spPr>
          <a:xfrm>
            <a:off x="6416223" y="200369"/>
            <a:ext cx="983346" cy="369332"/>
          </a:xfrm>
          <a:prstGeom prst="rect">
            <a:avLst/>
          </a:prstGeom>
          <a:noFill/>
        </p:spPr>
        <p:txBody>
          <a:bodyPr wrap="square" rtlCol="0">
            <a:spAutoFit/>
          </a:bodyPr>
          <a:lstStyle/>
          <a:p>
            <a:r>
              <a:rPr lang="en-US" dirty="0"/>
              <a:t>1 of 9</a:t>
            </a:r>
          </a:p>
        </p:txBody>
      </p:sp>
    </p:spTree>
    <p:extLst>
      <p:ext uri="{BB962C8B-B14F-4D97-AF65-F5344CB8AC3E}">
        <p14:creationId xmlns:p14="http://schemas.microsoft.com/office/powerpoint/2010/main" val="4180427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636" y="1677710"/>
            <a:ext cx="8515350" cy="5032375"/>
          </a:xfrm>
        </p:spPr>
        <p:txBody>
          <a:bodyPr>
            <a:normAutofit/>
          </a:bodyPr>
          <a:lstStyle/>
          <a:p>
            <a:pPr marL="257175" lvl="1" indent="-257175">
              <a:buFont typeface="Wingdings" panose="05000000000000000000" pitchFamily="2" charset="2"/>
              <a:buChar char="Ø"/>
            </a:pPr>
            <a:r>
              <a:rPr lang="en-US" b="1" dirty="0">
                <a:latin typeface="Arial" pitchFamily="34" charset="0"/>
                <a:cs typeface="Arial" pitchFamily="34" charset="0"/>
              </a:rPr>
              <a:t>Providing such a system of facilities and the efficient management, operation, and control thereof </a:t>
            </a:r>
            <a:r>
              <a:rPr lang="en-US" dirty="0">
                <a:latin typeface="Arial" pitchFamily="34" charset="0"/>
                <a:cs typeface="Arial" pitchFamily="34" charset="0"/>
              </a:rPr>
              <a:t>are recognized as urgent problems and proper objectives of legislation pertaining to all public roads</a:t>
            </a:r>
          </a:p>
          <a:p>
            <a:pPr marL="0" lvl="1" indent="0">
              <a:buNone/>
            </a:pPr>
            <a:r>
              <a:rPr lang="en-US" dirty="0">
                <a:latin typeface="Arial" pitchFamily="34" charset="0"/>
                <a:cs typeface="Arial" pitchFamily="34" charset="0"/>
              </a:rPr>
              <a:t>      </a:t>
            </a:r>
          </a:p>
          <a:p>
            <a:pPr marL="257175" lvl="1" indent="-257175">
              <a:buFont typeface="Wingdings" panose="05000000000000000000" pitchFamily="2" charset="2"/>
              <a:buChar char="Ø"/>
            </a:pPr>
            <a:r>
              <a:rPr lang="en-US" b="1" dirty="0">
                <a:latin typeface="Arial" pitchFamily="34" charset="0"/>
                <a:cs typeface="Arial" pitchFamily="34" charset="0"/>
              </a:rPr>
              <a:t>Cooperation among governmental entities </a:t>
            </a:r>
            <a:r>
              <a:rPr lang="en-US" dirty="0">
                <a:latin typeface="Arial" pitchFamily="34" charset="0"/>
                <a:cs typeface="Arial" pitchFamily="34" charset="0"/>
              </a:rPr>
              <a:t>is essential in bringing to fruition the development of a truly integrated system of public roads</a:t>
            </a:r>
          </a:p>
          <a:p>
            <a:pPr marL="0" lvl="1" indent="0">
              <a:buNone/>
            </a:pPr>
            <a:endParaRPr lang="en-US" b="1" dirty="0">
              <a:latin typeface="Arial" pitchFamily="34" charset="0"/>
              <a:cs typeface="Arial" pitchFamily="34" charset="0"/>
            </a:endParaRPr>
          </a:p>
          <a:p>
            <a:pPr marL="342900" lvl="1" indent="-342900">
              <a:buFont typeface="Wingdings" panose="05000000000000000000" pitchFamily="2" charset="2"/>
              <a:buChar char="Ø"/>
            </a:pPr>
            <a:r>
              <a:rPr lang="en-US" dirty="0">
                <a:latin typeface="Arial" pitchFamily="34" charset="0"/>
                <a:cs typeface="Arial" pitchFamily="34" charset="0"/>
              </a:rPr>
              <a:t>The Legislature provides </a:t>
            </a:r>
            <a:r>
              <a:rPr lang="en-US" b="1" dirty="0">
                <a:latin typeface="Arial" pitchFamily="34" charset="0"/>
                <a:cs typeface="Arial" pitchFamily="34" charset="0"/>
              </a:rPr>
              <a:t>the legal structure upon which the state, its counties, and its municipalities can work as equal partners </a:t>
            </a:r>
            <a:r>
              <a:rPr lang="en-US" dirty="0">
                <a:latin typeface="Arial" pitchFamily="34" charset="0"/>
                <a:cs typeface="Arial" pitchFamily="34" charset="0"/>
              </a:rPr>
              <a:t>in the development, operation, and management of such a system</a:t>
            </a:r>
          </a:p>
          <a:p>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28</a:t>
            </a:fld>
            <a:endParaRPr lang="en-US" dirty="0">
              <a:solidFill>
                <a:prstClr val="black"/>
              </a:solidFill>
              <a:latin typeface="Calibri"/>
            </a:endParaRPr>
          </a:p>
        </p:txBody>
      </p:sp>
      <p:sp>
        <p:nvSpPr>
          <p:cNvPr id="9" name="Title 1"/>
          <p:cNvSpPr>
            <a:spLocks noGrp="1"/>
          </p:cNvSpPr>
          <p:nvPr>
            <p:ph type="title"/>
          </p:nvPr>
        </p:nvSpPr>
        <p:spPr>
          <a:xfrm>
            <a:off x="628650" y="200369"/>
            <a:ext cx="7886700" cy="1325563"/>
          </a:xfrm>
        </p:spPr>
        <p:txBody>
          <a:bodyPr>
            <a:normAutofit fontScale="90000"/>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dirty="0">
                <a:solidFill>
                  <a:schemeClr val="bg1">
                    <a:lumMod val="50000"/>
                  </a:schemeClr>
                </a:solidFill>
                <a:latin typeface="Arial Black" panose="020B0A04020102020204" pitchFamily="34" charset="0"/>
              </a:rPr>
              <a:t>The Big Picture </a:t>
            </a:r>
            <a:br>
              <a:rPr lang="en-US" sz="4000" dirty="0">
                <a:latin typeface="Arial Black" panose="020B0A04020102020204" pitchFamily="34" charset="0"/>
              </a:rPr>
            </a:br>
            <a:r>
              <a:rPr lang="en-US" sz="3100" dirty="0"/>
              <a:t>(continued)</a:t>
            </a:r>
            <a:endParaRPr lang="en-US" sz="4000" dirty="0"/>
          </a:p>
        </p:txBody>
      </p:sp>
      <p:sp>
        <p:nvSpPr>
          <p:cNvPr id="8" name="TextBox 7"/>
          <p:cNvSpPr txBox="1"/>
          <p:nvPr/>
        </p:nvSpPr>
        <p:spPr>
          <a:xfrm>
            <a:off x="6416223" y="200369"/>
            <a:ext cx="983346" cy="369332"/>
          </a:xfrm>
          <a:prstGeom prst="rect">
            <a:avLst/>
          </a:prstGeom>
          <a:noFill/>
        </p:spPr>
        <p:txBody>
          <a:bodyPr wrap="square" rtlCol="0">
            <a:spAutoFit/>
          </a:bodyPr>
          <a:lstStyle/>
          <a:p>
            <a:r>
              <a:rPr lang="en-US" dirty="0"/>
              <a:t>2 of 9</a:t>
            </a:r>
          </a:p>
        </p:txBody>
      </p:sp>
    </p:spTree>
    <p:extLst>
      <p:ext uri="{BB962C8B-B14F-4D97-AF65-F5344CB8AC3E}">
        <p14:creationId xmlns:p14="http://schemas.microsoft.com/office/powerpoint/2010/main" val="41229318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01607"/>
            <a:ext cx="8515350" cy="5032375"/>
          </a:xfrm>
        </p:spPr>
        <p:txBody>
          <a:bodyPr>
            <a:normAutofit lnSpcReduction="10000"/>
          </a:bodyPr>
          <a:lstStyle/>
          <a:p>
            <a:pPr>
              <a:spcBef>
                <a:spcPts val="225"/>
              </a:spcBef>
              <a:buFont typeface="Wingdings" panose="05000000000000000000" pitchFamily="2" charset="2"/>
              <a:buChar char="Ø"/>
              <a:defRPr/>
            </a:pPr>
            <a:r>
              <a:rPr lang="en-US" sz="2500" dirty="0">
                <a:latin typeface="Arial" pitchFamily="34" charset="0"/>
                <a:cs typeface="Arial" pitchFamily="34" charset="0"/>
              </a:rPr>
              <a:t>Fundamental to the development of an integrated system of public roads is a determination of the </a:t>
            </a:r>
            <a:r>
              <a:rPr lang="en-US" sz="2500" b="1" dirty="0">
                <a:latin typeface="Arial" pitchFamily="34" charset="0"/>
                <a:cs typeface="Arial" pitchFamily="34" charset="0"/>
              </a:rPr>
              <a:t>function </a:t>
            </a:r>
            <a:r>
              <a:rPr lang="en-US" sz="2500" dirty="0">
                <a:latin typeface="Arial" pitchFamily="34" charset="0"/>
                <a:cs typeface="Arial" pitchFamily="34" charset="0"/>
              </a:rPr>
              <a:t>each road segment serves</a:t>
            </a:r>
          </a:p>
          <a:p>
            <a:pPr marL="0" indent="0">
              <a:spcBef>
                <a:spcPts val="225"/>
              </a:spcBef>
              <a:buNone/>
              <a:defRPr/>
            </a:pPr>
            <a:endParaRPr lang="en-US" sz="2500" dirty="0">
              <a:latin typeface="Arial" pitchFamily="34" charset="0"/>
              <a:cs typeface="Arial" pitchFamily="34" charset="0"/>
            </a:endParaRPr>
          </a:p>
          <a:p>
            <a:pPr>
              <a:spcBef>
                <a:spcPts val="225"/>
              </a:spcBef>
              <a:buFont typeface="Wingdings" panose="05000000000000000000" pitchFamily="2" charset="2"/>
              <a:buChar char="Ø"/>
              <a:defRPr/>
            </a:pPr>
            <a:r>
              <a:rPr lang="en-US" sz="2500" dirty="0">
                <a:latin typeface="Arial" pitchFamily="34" charset="0"/>
                <a:cs typeface="Arial" pitchFamily="34" charset="0"/>
              </a:rPr>
              <a:t>Through adoption by law of a </a:t>
            </a:r>
            <a:r>
              <a:rPr lang="en-US" sz="2500" b="1" dirty="0">
                <a:latin typeface="Arial" pitchFamily="34" charset="0"/>
                <a:cs typeface="Arial" pitchFamily="34" charset="0"/>
              </a:rPr>
              <a:t>functional classification system</a:t>
            </a:r>
            <a:r>
              <a:rPr lang="en-US" sz="2500" dirty="0">
                <a:latin typeface="Arial" pitchFamily="34" charset="0"/>
                <a:cs typeface="Arial" pitchFamily="34" charset="0"/>
              </a:rPr>
              <a:t>, it is the intent of the Legislature that </a:t>
            </a:r>
            <a:r>
              <a:rPr lang="en-US" sz="2500" b="1" dirty="0">
                <a:latin typeface="Arial" pitchFamily="34" charset="0"/>
                <a:cs typeface="Arial" pitchFamily="34" charset="0"/>
              </a:rPr>
              <a:t>each segment of public road</a:t>
            </a:r>
            <a:r>
              <a:rPr lang="en-US" sz="2500" dirty="0">
                <a:latin typeface="Arial" pitchFamily="34" charset="0"/>
                <a:cs typeface="Arial" pitchFamily="34" charset="0"/>
              </a:rPr>
              <a:t> shall be identified according to the function it serves </a:t>
            </a:r>
          </a:p>
          <a:p>
            <a:pPr marL="0" indent="0">
              <a:spcBef>
                <a:spcPts val="225"/>
              </a:spcBef>
              <a:buNone/>
              <a:defRPr/>
            </a:pPr>
            <a:endParaRPr lang="en-US" sz="2500" dirty="0">
              <a:latin typeface="Arial" pitchFamily="34" charset="0"/>
              <a:cs typeface="Arial" pitchFamily="34" charset="0"/>
            </a:endParaRPr>
          </a:p>
          <a:p>
            <a:pPr marL="213122" indent="-213122">
              <a:spcBef>
                <a:spcPts val="225"/>
              </a:spcBef>
              <a:buFont typeface="Wingdings" panose="05000000000000000000" pitchFamily="2" charset="2"/>
              <a:buChar char="Ø"/>
            </a:pPr>
            <a:r>
              <a:rPr lang="en-US" sz="2500" dirty="0">
                <a:latin typeface="Arial" pitchFamily="34" charset="0"/>
                <a:cs typeface="Arial" pitchFamily="34" charset="0"/>
              </a:rPr>
              <a:t>Identification by function will permit the establishment of </a:t>
            </a:r>
            <a:r>
              <a:rPr lang="en-US" sz="2500" b="1" dirty="0">
                <a:latin typeface="Arial" pitchFamily="34" charset="0"/>
                <a:cs typeface="Arial" pitchFamily="34" charset="0"/>
              </a:rPr>
              <a:t>uniform standards for each classification:</a:t>
            </a:r>
          </a:p>
          <a:p>
            <a:pPr marL="213122" lvl="1" indent="0">
              <a:spcBef>
                <a:spcPts val="225"/>
              </a:spcBef>
              <a:buNone/>
            </a:pP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Design</a:t>
            </a:r>
          </a:p>
          <a:p>
            <a:pPr marL="213122" lvl="1" indent="0">
              <a:spcBef>
                <a:spcPts val="225"/>
              </a:spcBef>
              <a:buNone/>
            </a:pP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Construction</a:t>
            </a:r>
          </a:p>
          <a:p>
            <a:pPr marL="213122" lvl="1" indent="0">
              <a:spcBef>
                <a:spcPts val="225"/>
              </a:spcBef>
              <a:buNone/>
            </a:pPr>
            <a:r>
              <a:rPr lang="en-US" sz="2500" dirty="0">
                <a:latin typeface="Arial" panose="020B0604020202020204" pitchFamily="34" charset="0"/>
                <a:cs typeface="Arial" panose="020B0604020202020204" pitchFamily="34" charset="0"/>
              </a:rPr>
              <a:t>- Operation (Local Decision)</a:t>
            </a:r>
          </a:p>
          <a:p>
            <a:pPr marL="213122" lvl="1" indent="0">
              <a:spcBef>
                <a:spcPts val="225"/>
              </a:spcBef>
              <a:buFontTx/>
              <a:buChar char="-"/>
            </a:pPr>
            <a:r>
              <a:rPr lang="en-US" sz="2500" dirty="0">
                <a:latin typeface="Arial" panose="020B0604020202020204" pitchFamily="34" charset="0"/>
                <a:cs typeface="Arial" panose="020B0604020202020204" pitchFamily="34" charset="0"/>
              </a:rPr>
              <a:t> </a:t>
            </a:r>
            <a:r>
              <a:rPr lang="en-US" sz="2500" b="1" dirty="0">
                <a:latin typeface="Arial" panose="020B0604020202020204" pitchFamily="34" charset="0"/>
                <a:cs typeface="Arial" panose="020B0604020202020204" pitchFamily="34" charset="0"/>
              </a:rPr>
              <a:t>Maintenance</a:t>
            </a:r>
            <a:endParaRPr lang="en-US" b="1"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29</a:t>
            </a:fld>
            <a:endParaRPr lang="en-US" dirty="0">
              <a:solidFill>
                <a:prstClr val="black"/>
              </a:solidFill>
              <a:latin typeface="Calibri"/>
            </a:endParaRPr>
          </a:p>
        </p:txBody>
      </p:sp>
      <p:sp>
        <p:nvSpPr>
          <p:cNvPr id="9" name="Title 1"/>
          <p:cNvSpPr>
            <a:spLocks noGrp="1"/>
          </p:cNvSpPr>
          <p:nvPr>
            <p:ph type="title"/>
          </p:nvPr>
        </p:nvSpPr>
        <p:spPr>
          <a:xfrm>
            <a:off x="628650" y="200369"/>
            <a:ext cx="7886700" cy="1325563"/>
          </a:xfrm>
        </p:spPr>
        <p:txBody>
          <a:bodyPr>
            <a:normAutofit fontScale="90000"/>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dirty="0">
                <a:solidFill>
                  <a:schemeClr val="bg1">
                    <a:lumMod val="50000"/>
                  </a:schemeClr>
                </a:solidFill>
                <a:latin typeface="Arial Black" panose="020B0A04020102020204" pitchFamily="34" charset="0"/>
              </a:rPr>
              <a:t>The Big Picture</a:t>
            </a:r>
            <a:br>
              <a:rPr lang="en-US" sz="4000" dirty="0">
                <a:latin typeface="Arial Black" panose="020B0A04020102020204" pitchFamily="34" charset="0"/>
              </a:rPr>
            </a:br>
            <a:r>
              <a:rPr lang="en-US" sz="4000" dirty="0"/>
              <a:t>(continued)</a:t>
            </a:r>
          </a:p>
        </p:txBody>
      </p:sp>
      <p:sp>
        <p:nvSpPr>
          <p:cNvPr id="10" name="TextBox 9"/>
          <p:cNvSpPr txBox="1"/>
          <p:nvPr/>
        </p:nvSpPr>
        <p:spPr>
          <a:xfrm>
            <a:off x="6416223" y="200369"/>
            <a:ext cx="983346" cy="369332"/>
          </a:xfrm>
          <a:prstGeom prst="rect">
            <a:avLst/>
          </a:prstGeom>
          <a:noFill/>
        </p:spPr>
        <p:txBody>
          <a:bodyPr wrap="square" rtlCol="0">
            <a:spAutoFit/>
          </a:bodyPr>
          <a:lstStyle/>
          <a:p>
            <a:r>
              <a:rPr lang="en-US" dirty="0"/>
              <a:t>3 of 9</a:t>
            </a:r>
          </a:p>
        </p:txBody>
      </p:sp>
    </p:spTree>
    <p:extLst>
      <p:ext uri="{BB962C8B-B14F-4D97-AF65-F5344CB8AC3E}">
        <p14:creationId xmlns:p14="http://schemas.microsoft.com/office/powerpoint/2010/main" val="229770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6590"/>
            <a:ext cx="9144000" cy="1325563"/>
          </a:xfrm>
        </p:spPr>
        <p:txBody>
          <a:bodyPr>
            <a:normAutofit/>
          </a:bodyPr>
          <a:lstStyle/>
          <a:p>
            <a:pPr algn="ctr"/>
            <a:r>
              <a:rPr lang="en-US" sz="4000" dirty="0">
                <a:latin typeface="Arial Black" panose="020B0A04020102020204" pitchFamily="34" charset="0"/>
              </a:rPr>
              <a:t>Laws-General Information</a:t>
            </a:r>
          </a:p>
        </p:txBody>
      </p:sp>
      <p:sp>
        <p:nvSpPr>
          <p:cNvPr id="3" name="Content Placeholder 2"/>
          <p:cNvSpPr>
            <a:spLocks noGrp="1"/>
          </p:cNvSpPr>
          <p:nvPr>
            <p:ph idx="1"/>
          </p:nvPr>
        </p:nvSpPr>
        <p:spPr>
          <a:xfrm>
            <a:off x="393127" y="1634490"/>
            <a:ext cx="8515350" cy="4754260"/>
          </a:xfrm>
        </p:spPr>
        <p:txBody>
          <a:bodyPr>
            <a:normAutofit/>
          </a:bodyPr>
          <a:lstStyle/>
          <a:p>
            <a:pPr marL="0" indent="0">
              <a:spcAft>
                <a:spcPts val="1200"/>
              </a:spcAft>
              <a:buNone/>
            </a:pPr>
            <a:r>
              <a:rPr lang="en-US" dirty="0">
                <a:latin typeface="Arial" panose="020B0604020202020204" pitchFamily="34" charset="0"/>
                <a:cs typeface="Arial" panose="020B0604020202020204" pitchFamily="34" charset="0"/>
              </a:rPr>
              <a:t>The law controls everything a superintendent does</a:t>
            </a:r>
          </a:p>
          <a:p>
            <a:pPr lvl="1">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Establishes the Superintendent position</a:t>
            </a:r>
          </a:p>
          <a:p>
            <a:pPr lvl="1">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Provides Roads &amp; Streets Funding allocations</a:t>
            </a:r>
          </a:p>
          <a:p>
            <a:pPr lvl="1">
              <a:spcAft>
                <a:spcPts val="1200"/>
              </a:spcAft>
              <a:buFont typeface="Wingdings" panose="05000000000000000000" pitchFamily="2" charset="2"/>
              <a:buChar char="Ø"/>
            </a:pPr>
            <a:r>
              <a:rPr lang="en-US" sz="2800" dirty="0">
                <a:latin typeface="Arial" panose="020B0604020202020204" pitchFamily="34" charset="0"/>
                <a:cs typeface="Arial" panose="020B0604020202020204" pitchFamily="34" charset="0"/>
              </a:rPr>
              <a:t>Requires Planning and Public Participation</a:t>
            </a:r>
          </a:p>
          <a:p>
            <a:pPr lvl="2">
              <a:spcAft>
                <a:spcPts val="12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Financial</a:t>
            </a:r>
          </a:p>
          <a:p>
            <a:pPr lvl="2">
              <a:spcAft>
                <a:spcPts val="12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Program of projects</a:t>
            </a:r>
          </a:p>
          <a:p>
            <a:pPr lvl="2">
              <a:spcAft>
                <a:spcPts val="1200"/>
              </a:spcAft>
              <a:buFont typeface="Wingdings" panose="05000000000000000000" pitchFamily="2" charset="2"/>
              <a:buChar char="v"/>
            </a:pPr>
            <a:r>
              <a:rPr lang="en-US" sz="2800" dirty="0">
                <a:latin typeface="Arial" panose="020B0604020202020204" pitchFamily="34" charset="0"/>
                <a:cs typeface="Arial" panose="020B0604020202020204" pitchFamily="34" charset="0"/>
              </a:rPr>
              <a:t>Minimum design standards</a:t>
            </a:r>
          </a:p>
          <a:p>
            <a:endParaRPr lang="en-US" sz="2400" dirty="0"/>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3</a:t>
            </a:fld>
            <a:endParaRPr lang="en-US" dirty="0">
              <a:solidFill>
                <a:prstClr val="black"/>
              </a:solidFill>
              <a:latin typeface="Calibri"/>
            </a:endParaRPr>
          </a:p>
        </p:txBody>
      </p:sp>
    </p:spTree>
    <p:extLst>
      <p:ext uri="{BB962C8B-B14F-4D97-AF65-F5344CB8AC3E}">
        <p14:creationId xmlns:p14="http://schemas.microsoft.com/office/powerpoint/2010/main" val="1223296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293" y="1825625"/>
            <a:ext cx="8515350" cy="5032375"/>
          </a:xfrm>
        </p:spPr>
        <p:txBody>
          <a:bodyPr>
            <a:normAutofit/>
          </a:bodyPr>
          <a:lstStyle/>
          <a:p>
            <a:pPr marL="213122" indent="-213122">
              <a:spcBef>
                <a:spcPts val="225"/>
              </a:spcBef>
              <a:buFont typeface="Wingdings" panose="05000000000000000000" pitchFamily="2" charset="2"/>
              <a:buChar char="Ø"/>
            </a:pPr>
            <a:r>
              <a:rPr lang="en-US" b="1" dirty="0">
                <a:latin typeface="Arial" pitchFamily="34" charset="0"/>
                <a:cs typeface="Arial" pitchFamily="34" charset="0"/>
              </a:rPr>
              <a:t>Standards:</a:t>
            </a:r>
          </a:p>
          <a:p>
            <a:pPr marL="213122" indent="0">
              <a:spcBef>
                <a:spcPts val="225"/>
              </a:spcBef>
              <a:buNone/>
            </a:pPr>
            <a:r>
              <a:rPr lang="en-US" dirty="0">
                <a:latin typeface="Arial" pitchFamily="34" charset="0"/>
                <a:cs typeface="Arial" pitchFamily="34" charset="0"/>
              </a:rPr>
              <a:t>- promote the general safety of the traveling public</a:t>
            </a:r>
          </a:p>
          <a:p>
            <a:pPr marL="213122" indent="0">
              <a:spcBef>
                <a:spcPts val="225"/>
              </a:spcBef>
              <a:buNone/>
            </a:pPr>
            <a:r>
              <a:rPr lang="en-US" dirty="0">
                <a:latin typeface="Arial" pitchFamily="34" charset="0"/>
                <a:cs typeface="Arial" pitchFamily="34" charset="0"/>
              </a:rPr>
              <a:t>- enhance the free flow of traffic,</a:t>
            </a:r>
          </a:p>
          <a:p>
            <a:pPr marL="213122" indent="0">
              <a:spcBef>
                <a:spcPts val="225"/>
              </a:spcBef>
              <a:buNone/>
            </a:pPr>
            <a:r>
              <a:rPr lang="en-US" dirty="0">
                <a:latin typeface="Arial" pitchFamily="34" charset="0"/>
                <a:cs typeface="Arial" pitchFamily="34" charset="0"/>
              </a:rPr>
              <a:t>- provide improved utilization of highway financing</a:t>
            </a:r>
          </a:p>
          <a:p>
            <a:pPr marL="213122" indent="0">
              <a:spcBef>
                <a:spcPts val="225"/>
              </a:spcBef>
              <a:buNone/>
            </a:pPr>
            <a:endParaRPr lang="en-US" i="1" dirty="0">
              <a:latin typeface="Arial" pitchFamily="34" charset="0"/>
              <a:cs typeface="Arial" pitchFamily="34" charset="0"/>
            </a:endParaRPr>
          </a:p>
          <a:p>
            <a:pPr marL="213122" lvl="1" indent="-213122">
              <a:spcBef>
                <a:spcPts val="225"/>
              </a:spcBef>
              <a:buFont typeface="Wingdings" panose="05000000000000000000" pitchFamily="2" charset="2"/>
              <a:buChar char="Ø"/>
            </a:pPr>
            <a:r>
              <a:rPr lang="en-US" sz="2800" b="1" dirty="0">
                <a:latin typeface="Arial" panose="020B0604020202020204" pitchFamily="34" charset="0"/>
                <a:cs typeface="Arial" panose="020B0604020202020204" pitchFamily="34" charset="0"/>
              </a:rPr>
              <a:t>Each FC is assigned by State Law to NDOT, County or Municipality, </a:t>
            </a:r>
            <a:r>
              <a:rPr lang="en-US" sz="2800" dirty="0">
                <a:latin typeface="Arial" panose="020B0604020202020204" pitchFamily="34" charset="0"/>
                <a:cs typeface="Arial" panose="020B0604020202020204" pitchFamily="34" charset="0"/>
              </a:rPr>
              <a:t>as appropriate, such assignments reflecting the general responsibilities of each entity.  </a:t>
            </a:r>
            <a:r>
              <a:rPr lang="en-US" sz="3200" b="1" dirty="0"/>
              <a:t>JURISDICTIONAL RESPONSIBILITY</a:t>
            </a:r>
            <a:endParaRPr lang="en-US" sz="1400" b="1" dirty="0"/>
          </a:p>
          <a:p>
            <a:pPr marL="213122" lvl="1" indent="-213122">
              <a:spcBef>
                <a:spcPts val="225"/>
              </a:spcBef>
              <a:buFont typeface="Wingdings" panose="05000000000000000000" pitchFamily="2" charset="2"/>
              <a:buChar char="Ø"/>
            </a:pPr>
            <a:endParaRPr lang="en-US" sz="2800" dirty="0">
              <a:latin typeface="Arial" panose="020B0604020202020204" pitchFamily="34" charset="0"/>
              <a:cs typeface="Arial" panose="020B0604020202020204" pitchFamily="34" charset="0"/>
            </a:endParaRPr>
          </a:p>
          <a:p>
            <a:pPr marL="0" lvl="1" indent="0">
              <a:spcBef>
                <a:spcPts val="225"/>
              </a:spcBef>
              <a:buNone/>
            </a:pPr>
            <a:endParaRPr lang="en-US" sz="1500" b="1" dirty="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30</a:t>
            </a:fld>
            <a:endParaRPr lang="en-US" dirty="0">
              <a:solidFill>
                <a:prstClr val="black"/>
              </a:solidFill>
              <a:latin typeface="Calibri"/>
            </a:endParaRPr>
          </a:p>
        </p:txBody>
      </p:sp>
      <p:sp>
        <p:nvSpPr>
          <p:cNvPr id="9" name="Title 1"/>
          <p:cNvSpPr>
            <a:spLocks noGrp="1"/>
          </p:cNvSpPr>
          <p:nvPr>
            <p:ph type="title"/>
          </p:nvPr>
        </p:nvSpPr>
        <p:spPr>
          <a:xfrm>
            <a:off x="628650" y="200369"/>
            <a:ext cx="7886700" cy="1325563"/>
          </a:xfrm>
        </p:spPr>
        <p:txBody>
          <a:bodyPr>
            <a:normAutofit fontScale="90000"/>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dirty="0">
                <a:solidFill>
                  <a:schemeClr val="bg1">
                    <a:lumMod val="50000"/>
                  </a:schemeClr>
                </a:solidFill>
                <a:latin typeface="Arial Black" panose="020B0A04020102020204" pitchFamily="34" charset="0"/>
              </a:rPr>
              <a:t>The Big Picture</a:t>
            </a:r>
            <a:br>
              <a:rPr lang="en-US" sz="4000" dirty="0">
                <a:latin typeface="Arial Black" panose="020B0A04020102020204" pitchFamily="34" charset="0"/>
              </a:rPr>
            </a:br>
            <a:r>
              <a:rPr lang="en-US" sz="4000" dirty="0"/>
              <a:t>(continued)</a:t>
            </a:r>
          </a:p>
        </p:txBody>
      </p:sp>
      <p:sp>
        <p:nvSpPr>
          <p:cNvPr id="10" name="TextBox 9"/>
          <p:cNvSpPr txBox="1"/>
          <p:nvPr/>
        </p:nvSpPr>
        <p:spPr>
          <a:xfrm>
            <a:off x="6416223" y="200369"/>
            <a:ext cx="983346" cy="369332"/>
          </a:xfrm>
          <a:prstGeom prst="rect">
            <a:avLst/>
          </a:prstGeom>
          <a:noFill/>
        </p:spPr>
        <p:txBody>
          <a:bodyPr wrap="square" rtlCol="0">
            <a:spAutoFit/>
          </a:bodyPr>
          <a:lstStyle/>
          <a:p>
            <a:r>
              <a:rPr lang="en-US" dirty="0"/>
              <a:t>4 of 9</a:t>
            </a:r>
          </a:p>
        </p:txBody>
      </p:sp>
    </p:spTree>
    <p:extLst>
      <p:ext uri="{BB962C8B-B14F-4D97-AF65-F5344CB8AC3E}">
        <p14:creationId xmlns:p14="http://schemas.microsoft.com/office/powerpoint/2010/main" val="31529009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926603"/>
            <a:ext cx="8515350" cy="5032375"/>
          </a:xfrm>
        </p:spPr>
        <p:txBody>
          <a:bodyPr/>
          <a:lstStyle/>
          <a:p>
            <a:pPr marL="213122" indent="-213122">
              <a:buFont typeface="Wingdings" panose="05000000000000000000" pitchFamily="2" charset="2"/>
              <a:buChar char="Ø"/>
            </a:pPr>
            <a:r>
              <a:rPr lang="en-US" b="1" dirty="0">
                <a:latin typeface="Arial" pitchFamily="34" charset="0"/>
                <a:cs typeface="Arial" pitchFamily="34" charset="0"/>
              </a:rPr>
              <a:t>Establishment of Board of Public Roads Classifications and Standards, </a:t>
            </a:r>
            <a:r>
              <a:rPr lang="en-US" dirty="0">
                <a:latin typeface="Arial" pitchFamily="34" charset="0"/>
                <a:cs typeface="Arial" pitchFamily="34" charset="0"/>
              </a:rPr>
              <a:t>with NDOT, County, Municipal &amp; General Public Representation will provide that:</a:t>
            </a:r>
          </a:p>
          <a:p>
            <a:pPr marL="303610" indent="-90488">
              <a:buFontTx/>
              <a:buChar char="-"/>
            </a:pPr>
            <a:r>
              <a:rPr lang="en-US" dirty="0">
                <a:latin typeface="Arial" pitchFamily="34" charset="0"/>
                <a:cs typeface="Arial" pitchFamily="34" charset="0"/>
              </a:rPr>
              <a:t>Each governmental entity &amp; the public will have </a:t>
            </a:r>
            <a:r>
              <a:rPr lang="en-US" b="1" dirty="0">
                <a:latin typeface="Arial" pitchFamily="34" charset="0"/>
                <a:cs typeface="Arial" pitchFamily="34" charset="0"/>
              </a:rPr>
              <a:t>equal voice </a:t>
            </a:r>
            <a:r>
              <a:rPr lang="en-US" dirty="0">
                <a:latin typeface="Arial" pitchFamily="34" charset="0"/>
                <a:cs typeface="Arial" pitchFamily="34" charset="0"/>
              </a:rPr>
              <a:t>in developing reasonable standards for each classification of road</a:t>
            </a:r>
          </a:p>
          <a:p>
            <a:pPr marL="303610" indent="-90488">
              <a:buFontTx/>
              <a:buChar char="-"/>
            </a:pPr>
            <a:r>
              <a:rPr lang="en-US" dirty="0">
                <a:latin typeface="Arial" pitchFamily="34" charset="0"/>
                <a:cs typeface="Arial" pitchFamily="34" charset="0"/>
              </a:rPr>
              <a:t>Standards shall be adequate to meet the needs of an increasingly mobile society</a:t>
            </a:r>
          </a:p>
          <a:p>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31</a:t>
            </a:fld>
            <a:endParaRPr lang="en-US" dirty="0">
              <a:solidFill>
                <a:prstClr val="black"/>
              </a:solidFill>
              <a:latin typeface="Calibri"/>
            </a:endParaRPr>
          </a:p>
        </p:txBody>
      </p:sp>
      <p:sp>
        <p:nvSpPr>
          <p:cNvPr id="9" name="Title 1"/>
          <p:cNvSpPr>
            <a:spLocks noGrp="1"/>
          </p:cNvSpPr>
          <p:nvPr>
            <p:ph type="title"/>
          </p:nvPr>
        </p:nvSpPr>
        <p:spPr>
          <a:xfrm>
            <a:off x="628650" y="200369"/>
            <a:ext cx="7886700" cy="1325563"/>
          </a:xfrm>
        </p:spPr>
        <p:txBody>
          <a:bodyPr>
            <a:normAutofit fontScale="90000"/>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dirty="0">
                <a:solidFill>
                  <a:schemeClr val="bg1">
                    <a:lumMod val="50000"/>
                  </a:schemeClr>
                </a:solidFill>
                <a:latin typeface="Arial Black" panose="020B0A04020102020204" pitchFamily="34" charset="0"/>
              </a:rPr>
              <a:t>The Big Picture</a:t>
            </a:r>
            <a:br>
              <a:rPr lang="en-US" sz="4000" dirty="0">
                <a:latin typeface="Arial Black" panose="020B0A04020102020204" pitchFamily="34" charset="0"/>
              </a:rPr>
            </a:br>
            <a:r>
              <a:rPr lang="en-US" sz="4000" dirty="0"/>
              <a:t>(continued)</a:t>
            </a:r>
          </a:p>
        </p:txBody>
      </p:sp>
      <p:sp>
        <p:nvSpPr>
          <p:cNvPr id="10" name="TextBox 9"/>
          <p:cNvSpPr txBox="1"/>
          <p:nvPr/>
        </p:nvSpPr>
        <p:spPr>
          <a:xfrm>
            <a:off x="6416223" y="200369"/>
            <a:ext cx="983346" cy="369332"/>
          </a:xfrm>
          <a:prstGeom prst="rect">
            <a:avLst/>
          </a:prstGeom>
          <a:noFill/>
        </p:spPr>
        <p:txBody>
          <a:bodyPr wrap="square" rtlCol="0">
            <a:spAutoFit/>
          </a:bodyPr>
          <a:lstStyle/>
          <a:p>
            <a:r>
              <a:rPr lang="en-US" dirty="0"/>
              <a:t>5 of 9</a:t>
            </a:r>
          </a:p>
        </p:txBody>
      </p:sp>
    </p:spTree>
    <p:extLst>
      <p:ext uri="{BB962C8B-B14F-4D97-AF65-F5344CB8AC3E}">
        <p14:creationId xmlns:p14="http://schemas.microsoft.com/office/powerpoint/2010/main" val="2066564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5707"/>
            <a:ext cx="8515350" cy="5032375"/>
          </a:xfrm>
        </p:spPr>
        <p:txBody>
          <a:bodyPr>
            <a:normAutofit/>
          </a:bodyPr>
          <a:lstStyle/>
          <a:p>
            <a:pPr marL="213122" indent="-213122">
              <a:buFont typeface="Wingdings" panose="05000000000000000000" pitchFamily="2" charset="2"/>
              <a:buChar char="Ø"/>
            </a:pPr>
            <a:r>
              <a:rPr lang="en-US" b="1" u="sng" dirty="0">
                <a:latin typeface="Arial" pitchFamily="34" charset="0"/>
                <a:cs typeface="Arial" pitchFamily="34" charset="0"/>
              </a:rPr>
              <a:t>Orderly development of an Integrated system of roads </a:t>
            </a:r>
            <a:r>
              <a:rPr lang="en-US" b="1" dirty="0">
                <a:latin typeface="Arial" pitchFamily="34" charset="0"/>
                <a:cs typeface="Arial" pitchFamily="34" charset="0"/>
              </a:rPr>
              <a:t>requires:</a:t>
            </a:r>
          </a:p>
          <a:p>
            <a:pPr marL="348854" indent="-135731">
              <a:buNone/>
            </a:pPr>
            <a:r>
              <a:rPr lang="en-US" dirty="0">
                <a:latin typeface="Arial" pitchFamily="34" charset="0"/>
                <a:cs typeface="Arial" pitchFamily="34" charset="0"/>
              </a:rPr>
              <a:t>- Long Range Planning </a:t>
            </a:r>
            <a:r>
              <a:rPr lang="en-US" i="1" dirty="0">
                <a:latin typeface="Arial" pitchFamily="34" charset="0"/>
                <a:cs typeface="Arial" pitchFamily="34" charset="0"/>
              </a:rPr>
              <a:t>(Six-year plan)</a:t>
            </a:r>
            <a:r>
              <a:rPr lang="en-US" dirty="0">
                <a:latin typeface="Arial" pitchFamily="34" charset="0"/>
                <a:cs typeface="Arial" pitchFamily="34" charset="0"/>
              </a:rPr>
              <a:t>  and Annual Programing </a:t>
            </a:r>
            <a:r>
              <a:rPr lang="en-US" i="1" dirty="0">
                <a:latin typeface="Arial" pitchFamily="34" charset="0"/>
                <a:cs typeface="Arial" pitchFamily="34" charset="0"/>
              </a:rPr>
              <a:t>(One-year plan)</a:t>
            </a:r>
            <a:r>
              <a:rPr lang="en-US" dirty="0">
                <a:latin typeface="Arial" pitchFamily="34" charset="0"/>
                <a:cs typeface="Arial" pitchFamily="34" charset="0"/>
              </a:rPr>
              <a:t>   </a:t>
            </a:r>
          </a:p>
          <a:p>
            <a:pPr marL="348854" indent="-135731">
              <a:buNone/>
            </a:pPr>
            <a:r>
              <a:rPr lang="en-US" dirty="0">
                <a:latin typeface="Arial" pitchFamily="34" charset="0"/>
                <a:cs typeface="Arial" pitchFamily="34" charset="0"/>
              </a:rPr>
              <a:t>- That each entity prioritize its needs, </a:t>
            </a:r>
            <a:r>
              <a:rPr lang="en-US" i="1" dirty="0">
                <a:latin typeface="Arial" pitchFamily="34" charset="0"/>
                <a:cs typeface="Arial" pitchFamily="34" charset="0"/>
              </a:rPr>
              <a:t>orderly</a:t>
            </a:r>
            <a:r>
              <a:rPr lang="en-US" dirty="0">
                <a:latin typeface="Arial" pitchFamily="34" charset="0"/>
                <a:cs typeface="Arial" pitchFamily="34" charset="0"/>
              </a:rPr>
              <a:t> (works/projects, equipment, etc.)</a:t>
            </a:r>
          </a:p>
          <a:p>
            <a:pPr marL="348854" indent="-135731">
              <a:buNone/>
            </a:pPr>
            <a:r>
              <a:rPr lang="en-US" dirty="0">
                <a:latin typeface="Arial" pitchFamily="34" charset="0"/>
                <a:cs typeface="Arial" pitchFamily="34" charset="0"/>
              </a:rPr>
              <a:t>- That each entity work in cooperation with other entities to attain desired objectives </a:t>
            </a:r>
            <a:r>
              <a:rPr lang="en-US" i="1" dirty="0">
                <a:latin typeface="Arial" pitchFamily="34" charset="0"/>
                <a:cs typeface="Arial" pitchFamily="34" charset="0"/>
              </a:rPr>
              <a:t>(Interlocal Agreements)</a:t>
            </a:r>
          </a:p>
          <a:p>
            <a:pPr marL="348854" indent="-135731">
              <a:buNone/>
            </a:pPr>
            <a:r>
              <a:rPr lang="en-US" dirty="0">
                <a:latin typeface="Arial" pitchFamily="34" charset="0"/>
                <a:cs typeface="Arial" pitchFamily="34" charset="0"/>
              </a:rPr>
              <a:t>- Flexibility, as Annual Programs cannot always be met as unforeseen problems may arise</a:t>
            </a:r>
          </a:p>
          <a:p>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32</a:t>
            </a:fld>
            <a:endParaRPr lang="en-US" dirty="0">
              <a:solidFill>
                <a:prstClr val="black"/>
              </a:solidFill>
              <a:latin typeface="Calibri"/>
            </a:endParaRPr>
          </a:p>
        </p:txBody>
      </p:sp>
      <p:sp>
        <p:nvSpPr>
          <p:cNvPr id="9" name="Title 1"/>
          <p:cNvSpPr>
            <a:spLocks noGrp="1"/>
          </p:cNvSpPr>
          <p:nvPr>
            <p:ph type="title"/>
          </p:nvPr>
        </p:nvSpPr>
        <p:spPr>
          <a:xfrm>
            <a:off x="628650" y="200369"/>
            <a:ext cx="7886700" cy="1325563"/>
          </a:xfrm>
        </p:spPr>
        <p:txBody>
          <a:bodyPr>
            <a:normAutofit fontScale="90000"/>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dirty="0">
                <a:solidFill>
                  <a:schemeClr val="bg1">
                    <a:lumMod val="50000"/>
                  </a:schemeClr>
                </a:solidFill>
                <a:latin typeface="Arial Black" panose="020B0A04020102020204" pitchFamily="34" charset="0"/>
              </a:rPr>
              <a:t>The Big Picture</a:t>
            </a:r>
            <a:br>
              <a:rPr lang="en-US" sz="4000" dirty="0">
                <a:latin typeface="Arial Black" panose="020B0A04020102020204" pitchFamily="34" charset="0"/>
              </a:rPr>
            </a:br>
            <a:r>
              <a:rPr lang="en-US" sz="4000" dirty="0"/>
              <a:t>(continued)</a:t>
            </a:r>
          </a:p>
        </p:txBody>
      </p:sp>
      <p:sp>
        <p:nvSpPr>
          <p:cNvPr id="10" name="TextBox 9"/>
          <p:cNvSpPr txBox="1"/>
          <p:nvPr/>
        </p:nvSpPr>
        <p:spPr>
          <a:xfrm>
            <a:off x="6416223" y="200369"/>
            <a:ext cx="983346" cy="369332"/>
          </a:xfrm>
          <a:prstGeom prst="rect">
            <a:avLst/>
          </a:prstGeom>
          <a:noFill/>
        </p:spPr>
        <p:txBody>
          <a:bodyPr wrap="square" rtlCol="0">
            <a:spAutoFit/>
          </a:bodyPr>
          <a:lstStyle/>
          <a:p>
            <a:r>
              <a:rPr lang="en-US" dirty="0"/>
              <a:t>6 of 9</a:t>
            </a:r>
          </a:p>
        </p:txBody>
      </p:sp>
    </p:spTree>
    <p:extLst>
      <p:ext uri="{BB962C8B-B14F-4D97-AF65-F5344CB8AC3E}">
        <p14:creationId xmlns:p14="http://schemas.microsoft.com/office/powerpoint/2010/main" val="1374817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108" y="1747188"/>
            <a:ext cx="8515350" cy="5032375"/>
          </a:xfrm>
        </p:spPr>
        <p:txBody>
          <a:bodyPr>
            <a:normAutofit lnSpcReduction="10000"/>
          </a:bodyPr>
          <a:lstStyle/>
          <a:p>
            <a:pPr>
              <a:spcBef>
                <a:spcPts val="450"/>
              </a:spcBef>
              <a:buFont typeface="Wingdings" panose="05000000000000000000" pitchFamily="2" charset="2"/>
              <a:buChar char="Ø"/>
            </a:pPr>
            <a:r>
              <a:rPr lang="en-US" dirty="0">
                <a:latin typeface="Arial" panose="020B0604020202020204" pitchFamily="34" charset="0"/>
                <a:cs typeface="Arial" panose="020B0604020202020204" pitchFamily="34" charset="0"/>
              </a:rPr>
              <a:t>Maximum Benefits will result from </a:t>
            </a:r>
            <a:r>
              <a:rPr lang="en-US" b="1" dirty="0">
                <a:latin typeface="Arial" panose="020B0604020202020204" pitchFamily="34" charset="0"/>
                <a:cs typeface="Arial" panose="020B0604020202020204" pitchFamily="34" charset="0"/>
              </a:rPr>
              <a:t>Improved Management Methods of:</a:t>
            </a:r>
          </a:p>
          <a:p>
            <a:pPr marL="169069" indent="0">
              <a:spcBef>
                <a:spcPts val="450"/>
              </a:spcBef>
              <a:buNone/>
            </a:pPr>
            <a:r>
              <a:rPr lang="en-US" dirty="0">
                <a:latin typeface="Arial" panose="020B0604020202020204" pitchFamily="34" charset="0"/>
                <a:cs typeface="Arial" panose="020B0604020202020204" pitchFamily="34" charset="0"/>
              </a:rPr>
              <a:t>-   Planning</a:t>
            </a:r>
          </a:p>
          <a:p>
            <a:pPr marL="169069" indent="0">
              <a:spcBef>
                <a:spcPts val="450"/>
              </a:spcBef>
              <a:buNone/>
            </a:pPr>
            <a:r>
              <a:rPr lang="en-US" dirty="0">
                <a:latin typeface="Arial" panose="020B0604020202020204" pitchFamily="34" charset="0"/>
                <a:cs typeface="Arial" panose="020B0604020202020204" pitchFamily="34" charset="0"/>
              </a:rPr>
              <a:t>-   Programming</a:t>
            </a:r>
          </a:p>
          <a:p>
            <a:pPr marL="169069" indent="0">
              <a:spcBef>
                <a:spcPts val="450"/>
              </a:spcBef>
              <a:buNone/>
            </a:pPr>
            <a:r>
              <a:rPr lang="en-US" dirty="0">
                <a:latin typeface="Arial" panose="020B0604020202020204" pitchFamily="34" charset="0"/>
                <a:cs typeface="Arial" panose="020B0604020202020204" pitchFamily="34" charset="0"/>
              </a:rPr>
              <a:t>-   Budgeting</a:t>
            </a:r>
          </a:p>
          <a:p>
            <a:pPr marL="626269" indent="-457200">
              <a:spcBef>
                <a:spcPts val="450"/>
              </a:spcBef>
              <a:buFontTx/>
              <a:buChar char="-"/>
            </a:pPr>
            <a:r>
              <a:rPr lang="en-US" dirty="0">
                <a:latin typeface="Arial" panose="020B0604020202020204" pitchFamily="34" charset="0"/>
                <a:cs typeface="Arial" panose="020B0604020202020204" pitchFamily="34" charset="0"/>
              </a:rPr>
              <a:t>Accounting</a:t>
            </a:r>
          </a:p>
          <a:p>
            <a:pPr marL="626269" indent="-457200">
              <a:spcBef>
                <a:spcPts val="450"/>
              </a:spcBef>
              <a:buFontTx/>
              <a:buChar char="-"/>
            </a:pPr>
            <a:r>
              <a:rPr lang="en-US" dirty="0">
                <a:latin typeface="Arial" panose="020B0604020202020204" pitchFamily="34" charset="0"/>
                <a:cs typeface="Arial" panose="020B0604020202020204" pitchFamily="34" charset="0"/>
              </a:rPr>
              <a:t>Inventory</a:t>
            </a:r>
          </a:p>
          <a:p>
            <a:pPr marL="169069" indent="0">
              <a:spcBef>
                <a:spcPts val="450"/>
              </a:spcBef>
              <a:buNone/>
            </a:pPr>
            <a:endParaRPr lang="en-US" sz="800" dirty="0">
              <a:latin typeface="Arial" panose="020B0604020202020204" pitchFamily="34" charset="0"/>
              <a:cs typeface="Arial" panose="020B0604020202020204" pitchFamily="34" charset="0"/>
            </a:endParaRPr>
          </a:p>
          <a:p>
            <a:pPr marL="213122" indent="-213122">
              <a:spcBef>
                <a:spcPts val="450"/>
              </a:spcBef>
              <a:buFont typeface="Wingdings" panose="05000000000000000000" pitchFamily="2" charset="2"/>
              <a:buChar char="Ø"/>
            </a:pPr>
            <a:r>
              <a:rPr lang="en-US" dirty="0">
                <a:latin typeface="Arial" panose="020B0604020202020204" pitchFamily="34" charset="0"/>
                <a:cs typeface="Arial" panose="020B0604020202020204" pitchFamily="34" charset="0"/>
              </a:rPr>
              <a:t>Such management will </a:t>
            </a:r>
            <a:r>
              <a:rPr lang="en-US" b="1" dirty="0">
                <a:latin typeface="Arial" panose="020B0604020202020204" pitchFamily="34" charset="0"/>
                <a:cs typeface="Arial" panose="020B0604020202020204" pitchFamily="34" charset="0"/>
              </a:rPr>
              <a:t>provide citizens the opportunity to know how each governmental entity intends to spend its highway money, and to determine its performance </a:t>
            </a:r>
            <a:r>
              <a:rPr lang="en-US" dirty="0">
                <a:latin typeface="Arial" panose="020B0604020202020204" pitchFamily="34" charset="0"/>
                <a:cs typeface="Arial" panose="020B0604020202020204" pitchFamily="34" charset="0"/>
              </a:rPr>
              <a:t>when measured against its plans</a:t>
            </a:r>
          </a:p>
          <a:p>
            <a:pPr marL="169069" indent="0">
              <a:spcBef>
                <a:spcPts val="450"/>
              </a:spcBef>
              <a:buNone/>
            </a:pPr>
            <a:endParaRPr lang="en-US" sz="2400" dirty="0">
              <a:latin typeface="Arial" panose="020B0604020202020204" pitchFamily="34" charset="0"/>
              <a:cs typeface="Arial" panose="020B0604020202020204" pitchFamily="34" charset="0"/>
            </a:endParaRPr>
          </a:p>
          <a:p>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33</a:t>
            </a:fld>
            <a:endParaRPr lang="en-US" dirty="0">
              <a:solidFill>
                <a:prstClr val="black"/>
              </a:solidFill>
              <a:latin typeface="Calibri"/>
            </a:endParaRPr>
          </a:p>
        </p:txBody>
      </p:sp>
      <p:sp>
        <p:nvSpPr>
          <p:cNvPr id="9" name="Title 1"/>
          <p:cNvSpPr>
            <a:spLocks noGrp="1"/>
          </p:cNvSpPr>
          <p:nvPr>
            <p:ph type="title"/>
          </p:nvPr>
        </p:nvSpPr>
        <p:spPr>
          <a:xfrm>
            <a:off x="628650" y="200369"/>
            <a:ext cx="7886700" cy="1325563"/>
          </a:xfrm>
        </p:spPr>
        <p:txBody>
          <a:bodyPr>
            <a:normAutofit fontScale="90000"/>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dirty="0">
                <a:solidFill>
                  <a:schemeClr val="bg1">
                    <a:lumMod val="50000"/>
                  </a:schemeClr>
                </a:solidFill>
                <a:latin typeface="Arial Black" panose="020B0A04020102020204" pitchFamily="34" charset="0"/>
              </a:rPr>
              <a:t>The Big Picture</a:t>
            </a:r>
            <a:br>
              <a:rPr lang="en-US" sz="4000" dirty="0">
                <a:latin typeface="Arial Black" panose="020B0A04020102020204" pitchFamily="34" charset="0"/>
              </a:rPr>
            </a:br>
            <a:r>
              <a:rPr lang="en-US" sz="4000" dirty="0"/>
              <a:t>(continued)</a:t>
            </a:r>
          </a:p>
        </p:txBody>
      </p:sp>
      <p:sp>
        <p:nvSpPr>
          <p:cNvPr id="10" name="TextBox 9"/>
          <p:cNvSpPr txBox="1"/>
          <p:nvPr/>
        </p:nvSpPr>
        <p:spPr>
          <a:xfrm>
            <a:off x="6416223" y="200369"/>
            <a:ext cx="983346" cy="369332"/>
          </a:xfrm>
          <a:prstGeom prst="rect">
            <a:avLst/>
          </a:prstGeom>
          <a:noFill/>
        </p:spPr>
        <p:txBody>
          <a:bodyPr wrap="square" rtlCol="0">
            <a:spAutoFit/>
          </a:bodyPr>
          <a:lstStyle/>
          <a:p>
            <a:r>
              <a:rPr lang="en-US" dirty="0"/>
              <a:t>7 of 9</a:t>
            </a:r>
          </a:p>
        </p:txBody>
      </p:sp>
    </p:spTree>
    <p:extLst>
      <p:ext uri="{BB962C8B-B14F-4D97-AF65-F5344CB8AC3E}">
        <p14:creationId xmlns:p14="http://schemas.microsoft.com/office/powerpoint/2010/main" val="27935724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108" y="1691777"/>
            <a:ext cx="8515350" cy="5032375"/>
          </a:xfrm>
        </p:spPr>
        <p:txBody>
          <a:bodyPr>
            <a:normAutofit/>
          </a:bodyPr>
          <a:lstStyle/>
          <a:p>
            <a:pPr>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Legislature intended to provide </a:t>
            </a:r>
            <a:r>
              <a:rPr lang="en-US" b="1" dirty="0">
                <a:latin typeface="Arial" panose="020B0604020202020204" pitchFamily="34" charset="0"/>
                <a:cs typeface="Arial" panose="020B0604020202020204" pitchFamily="34" charset="0"/>
              </a:rPr>
              <a:t>reasonable financing </a:t>
            </a:r>
            <a:r>
              <a:rPr lang="en-US" dirty="0">
                <a:latin typeface="Arial" panose="020B0604020202020204" pitchFamily="34" charset="0"/>
                <a:cs typeface="Arial" panose="020B0604020202020204" pitchFamily="34" charset="0"/>
              </a:rPr>
              <a:t>and more </a:t>
            </a:r>
            <a:r>
              <a:rPr lang="en-US" b="1" dirty="0">
                <a:latin typeface="Arial" panose="020B0604020202020204" pitchFamily="34" charset="0"/>
                <a:cs typeface="Arial" panose="020B0604020202020204" pitchFamily="34" charset="0"/>
              </a:rPr>
              <a:t>equitable distribution of revenue</a:t>
            </a:r>
            <a:endParaRPr lang="en-US" dirty="0">
              <a:latin typeface="Arial" panose="020B0604020202020204" pitchFamily="34" charset="0"/>
              <a:cs typeface="Arial" panose="020B0604020202020204" pitchFamily="34" charset="0"/>
            </a:endParaRPr>
          </a:p>
          <a:p>
            <a:pPr>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Objectives of Nebraska’s program are to bring the state highway system, county roads and municipal streets </a:t>
            </a:r>
            <a:r>
              <a:rPr lang="en-US" b="1" dirty="0">
                <a:latin typeface="Arial" panose="020B0604020202020204" pitchFamily="34" charset="0"/>
                <a:cs typeface="Arial" panose="020B0604020202020204" pitchFamily="34" charset="0"/>
              </a:rPr>
              <a:t>up to adequate standards in a 20-year period</a:t>
            </a:r>
            <a:r>
              <a:rPr lang="en-US" dirty="0">
                <a:latin typeface="Arial" panose="020B0604020202020204" pitchFamily="34" charset="0"/>
                <a:cs typeface="Arial" panose="020B0604020202020204" pitchFamily="34" charset="0"/>
              </a:rPr>
              <a:t>.</a:t>
            </a:r>
          </a:p>
          <a:p>
            <a:pPr>
              <a:spcAft>
                <a:spcPts val="600"/>
              </a:spcAft>
              <a:buFont typeface="Wingdings" panose="05000000000000000000" pitchFamily="2" charset="2"/>
              <a:buChar char="Ø"/>
            </a:pPr>
            <a:r>
              <a:rPr lang="en-US" dirty="0">
                <a:latin typeface="Arial" panose="020B0604020202020204" pitchFamily="34" charset="0"/>
                <a:cs typeface="Arial" panose="020B0604020202020204" pitchFamily="34" charset="0"/>
              </a:rPr>
              <a:t>Encourages </a:t>
            </a:r>
            <a:r>
              <a:rPr lang="en-US" b="1" dirty="0">
                <a:latin typeface="Arial" panose="020B0604020202020204" pitchFamily="34" charset="0"/>
                <a:cs typeface="Arial" panose="020B0604020202020204" pitchFamily="34" charset="0"/>
              </a:rPr>
              <a:t>continuous highway planning and improvements</a:t>
            </a:r>
            <a:r>
              <a:rPr lang="en-US" dirty="0">
                <a:latin typeface="Arial" panose="020B0604020202020204" pitchFamily="34" charset="0"/>
                <a:cs typeface="Arial" panose="020B0604020202020204" pitchFamily="34" charset="0"/>
              </a:rPr>
              <a:t>; every highway and bridge is subject to reevaluation and change. </a:t>
            </a:r>
          </a:p>
          <a:p>
            <a:endParaRPr lang="en-US"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2"/>
          <a:stretch>
            <a:fillRect/>
          </a:stretch>
        </p:blipFill>
        <p:spPr>
          <a:xfrm>
            <a:off x="7536546" y="0"/>
            <a:ext cx="1607454" cy="1489476"/>
          </a:xfrm>
          <a:prstGeom prst="rect">
            <a:avLst/>
          </a:prstGeom>
        </p:spPr>
      </p:pic>
      <p:pic>
        <p:nvPicPr>
          <p:cNvPr id="6" name="Picture 5"/>
          <p:cNvPicPr>
            <a:picLocks noChangeAspect="1"/>
          </p:cNvPicPr>
          <p:nvPr/>
        </p:nvPicPr>
        <p:blipFill>
          <a:blip r:embed="rId3"/>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34</a:t>
            </a:fld>
            <a:endParaRPr lang="en-US" dirty="0">
              <a:solidFill>
                <a:prstClr val="black"/>
              </a:solidFill>
              <a:latin typeface="Calibri"/>
            </a:endParaRPr>
          </a:p>
        </p:txBody>
      </p:sp>
      <p:sp>
        <p:nvSpPr>
          <p:cNvPr id="9" name="Title 1"/>
          <p:cNvSpPr>
            <a:spLocks noGrp="1"/>
          </p:cNvSpPr>
          <p:nvPr>
            <p:ph type="title"/>
          </p:nvPr>
        </p:nvSpPr>
        <p:spPr>
          <a:xfrm>
            <a:off x="628650" y="200369"/>
            <a:ext cx="7886700" cy="1325563"/>
          </a:xfrm>
        </p:spPr>
        <p:txBody>
          <a:bodyPr>
            <a:normAutofit fontScale="90000"/>
          </a:bodyPr>
          <a:lstStyle/>
          <a:p>
            <a:pPr algn="ctr"/>
            <a:r>
              <a:rPr lang="en-US" sz="4000" b="1" dirty="0">
                <a:solidFill>
                  <a:schemeClr val="bg1">
                    <a:lumMod val="50000"/>
                  </a:schemeClr>
                </a:solidFill>
                <a:latin typeface="Arial Black" panose="020B0A04020102020204" pitchFamily="34" charset="0"/>
              </a:rPr>
              <a:t>§39-2101 </a:t>
            </a:r>
            <a:br>
              <a:rPr lang="en-US" sz="4000" b="1" dirty="0">
                <a:solidFill>
                  <a:schemeClr val="bg1">
                    <a:lumMod val="50000"/>
                  </a:schemeClr>
                </a:solidFill>
                <a:latin typeface="Arial Black" panose="020B0A04020102020204" pitchFamily="34" charset="0"/>
              </a:rPr>
            </a:br>
            <a:r>
              <a:rPr lang="en-US" sz="4000" dirty="0">
                <a:solidFill>
                  <a:schemeClr val="bg1">
                    <a:lumMod val="50000"/>
                  </a:schemeClr>
                </a:solidFill>
                <a:latin typeface="Arial Black" panose="020B0A04020102020204" pitchFamily="34" charset="0"/>
              </a:rPr>
              <a:t>The Big Picture</a:t>
            </a:r>
            <a:br>
              <a:rPr lang="en-US" sz="4000" dirty="0">
                <a:latin typeface="Arial Black" panose="020B0A04020102020204" pitchFamily="34" charset="0"/>
              </a:rPr>
            </a:br>
            <a:r>
              <a:rPr lang="en-US" sz="4000" dirty="0"/>
              <a:t>(continued)</a:t>
            </a:r>
          </a:p>
        </p:txBody>
      </p:sp>
      <p:sp>
        <p:nvSpPr>
          <p:cNvPr id="8" name="TextBox 7"/>
          <p:cNvSpPr txBox="1"/>
          <p:nvPr/>
        </p:nvSpPr>
        <p:spPr>
          <a:xfrm>
            <a:off x="6416223" y="200369"/>
            <a:ext cx="983346" cy="369332"/>
          </a:xfrm>
          <a:prstGeom prst="rect">
            <a:avLst/>
          </a:prstGeom>
          <a:noFill/>
        </p:spPr>
        <p:txBody>
          <a:bodyPr wrap="square" rtlCol="0">
            <a:spAutoFit/>
          </a:bodyPr>
          <a:lstStyle/>
          <a:p>
            <a:r>
              <a:rPr lang="en-US" dirty="0"/>
              <a:t>8 of 9</a:t>
            </a:r>
          </a:p>
        </p:txBody>
      </p:sp>
    </p:spTree>
    <p:extLst>
      <p:ext uri="{BB962C8B-B14F-4D97-AF65-F5344CB8AC3E}">
        <p14:creationId xmlns:p14="http://schemas.microsoft.com/office/powerpoint/2010/main" val="2745156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0943"/>
            <a:ext cx="7886700" cy="1325563"/>
          </a:xfrm>
        </p:spPr>
        <p:txBody>
          <a:bodyPr>
            <a:normAutofit/>
          </a:bodyPr>
          <a:lstStyle/>
          <a:p>
            <a:pPr algn="ctr"/>
            <a:r>
              <a:rPr lang="en-US" sz="4000" dirty="0">
                <a:latin typeface="Arial Black" panose="020B0A04020102020204" pitchFamily="34" charset="0"/>
              </a:rPr>
              <a:t>§39-2101 Summary</a:t>
            </a:r>
          </a:p>
        </p:txBody>
      </p:sp>
      <p:sp>
        <p:nvSpPr>
          <p:cNvPr id="3" name="Content Placeholder 2"/>
          <p:cNvSpPr>
            <a:spLocks noGrp="1"/>
          </p:cNvSpPr>
          <p:nvPr>
            <p:ph idx="1"/>
          </p:nvPr>
        </p:nvSpPr>
        <p:spPr>
          <a:xfrm>
            <a:off x="787293" y="2135347"/>
            <a:ext cx="8051628" cy="2750019"/>
          </a:xfrm>
        </p:spPr>
        <p:txBody>
          <a:bodyPr>
            <a:normAutofit/>
          </a:bodyPr>
          <a:lstStyle/>
          <a:p>
            <a:pPr>
              <a:spcAft>
                <a:spcPts val="1200"/>
              </a:spcAft>
              <a:buFont typeface="Wingdings" panose="05000000000000000000" pitchFamily="2" charset="2"/>
              <a:buChar char="Ø"/>
            </a:pPr>
            <a:r>
              <a:rPr lang="en-US" b="1" dirty="0">
                <a:latin typeface="Arial" pitchFamily="34" charset="0"/>
                <a:cs typeface="Arial" pitchFamily="34" charset="0"/>
              </a:rPr>
              <a:t>Desire to meet the needs of all public roads</a:t>
            </a:r>
          </a:p>
          <a:p>
            <a:pPr lvl="1">
              <a:spcAft>
                <a:spcPts val="1200"/>
              </a:spcAft>
              <a:buFont typeface="Wingdings" panose="05000000000000000000" pitchFamily="2" charset="2"/>
              <a:buChar char="Ø"/>
            </a:pPr>
            <a:r>
              <a:rPr lang="en-US" sz="2800" dirty="0">
                <a:latin typeface="Arial" pitchFamily="34" charset="0"/>
                <a:cs typeface="Arial" pitchFamily="34" charset="0"/>
              </a:rPr>
              <a:t>Design, Construction and Maintenance</a:t>
            </a:r>
          </a:p>
          <a:p>
            <a:pPr lvl="1">
              <a:spcAft>
                <a:spcPts val="1200"/>
              </a:spcAft>
              <a:buFont typeface="Wingdings" panose="05000000000000000000" pitchFamily="2" charset="2"/>
              <a:buChar char="Ø"/>
            </a:pPr>
            <a:r>
              <a:rPr lang="en-US" sz="2800" dirty="0">
                <a:latin typeface="Arial" pitchFamily="34" charset="0"/>
                <a:cs typeface="Arial" pitchFamily="34" charset="0"/>
              </a:rPr>
              <a:t>Financial</a:t>
            </a:r>
          </a:p>
          <a:p>
            <a:pPr lvl="1">
              <a:spcAft>
                <a:spcPts val="1200"/>
              </a:spcAft>
              <a:buFont typeface="Wingdings" panose="05000000000000000000" pitchFamily="2" charset="2"/>
              <a:buChar char="Ø"/>
            </a:pPr>
            <a:r>
              <a:rPr lang="en-US" sz="2800" dirty="0">
                <a:latin typeface="Arial" pitchFamily="34" charset="0"/>
                <a:cs typeface="Arial" pitchFamily="34" charset="0"/>
              </a:rPr>
              <a:t>Management</a:t>
            </a:r>
            <a:endParaRPr lang="en-US" sz="2800" dirty="0"/>
          </a:p>
          <a:p>
            <a:endParaRPr lang="en-US" dirty="0"/>
          </a:p>
        </p:txBody>
      </p:sp>
      <p:sp>
        <p:nvSpPr>
          <p:cNvPr id="4" name="TextBox 3"/>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35</a:t>
            </a:fld>
            <a:endParaRPr lang="en-US" dirty="0">
              <a:solidFill>
                <a:prstClr val="black"/>
              </a:solidFill>
              <a:latin typeface="Calibri"/>
            </a:endParaRPr>
          </a:p>
        </p:txBody>
      </p:sp>
      <p:sp>
        <p:nvSpPr>
          <p:cNvPr id="5" name="TextBox 4"/>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6" name="Picture 5"/>
          <p:cNvPicPr>
            <a:picLocks noChangeAspect="1"/>
          </p:cNvPicPr>
          <p:nvPr/>
        </p:nvPicPr>
        <p:blipFill>
          <a:blip r:embed="rId2"/>
          <a:stretch>
            <a:fillRect/>
          </a:stretch>
        </p:blipFill>
        <p:spPr>
          <a:xfrm>
            <a:off x="7536546" y="0"/>
            <a:ext cx="1607454" cy="1489476"/>
          </a:xfrm>
          <a:prstGeom prst="rect">
            <a:avLst/>
          </a:prstGeom>
        </p:spPr>
      </p:pic>
      <p:pic>
        <p:nvPicPr>
          <p:cNvPr id="7" name="Picture 6"/>
          <p:cNvPicPr>
            <a:picLocks noChangeAspect="1"/>
          </p:cNvPicPr>
          <p:nvPr/>
        </p:nvPicPr>
        <p:blipFill>
          <a:blip r:embed="rId3"/>
          <a:stretch>
            <a:fillRect/>
          </a:stretch>
        </p:blipFill>
        <p:spPr>
          <a:xfrm>
            <a:off x="0" y="-20887"/>
            <a:ext cx="1574586" cy="1531249"/>
          </a:xfrm>
          <a:prstGeom prst="rect">
            <a:avLst/>
          </a:prstGeom>
        </p:spPr>
      </p:pic>
      <p:sp>
        <p:nvSpPr>
          <p:cNvPr id="8" name="TextBox 7"/>
          <p:cNvSpPr txBox="1"/>
          <p:nvPr/>
        </p:nvSpPr>
        <p:spPr>
          <a:xfrm>
            <a:off x="6416223" y="200369"/>
            <a:ext cx="983346" cy="369332"/>
          </a:xfrm>
          <a:prstGeom prst="rect">
            <a:avLst/>
          </a:prstGeom>
          <a:noFill/>
        </p:spPr>
        <p:txBody>
          <a:bodyPr wrap="square" rtlCol="0">
            <a:spAutoFit/>
          </a:bodyPr>
          <a:lstStyle/>
          <a:p>
            <a:r>
              <a:rPr lang="en-US" dirty="0"/>
              <a:t>9 of 9</a:t>
            </a:r>
          </a:p>
        </p:txBody>
      </p:sp>
    </p:spTree>
    <p:extLst>
      <p:ext uri="{BB962C8B-B14F-4D97-AF65-F5344CB8AC3E}">
        <p14:creationId xmlns:p14="http://schemas.microsoft.com/office/powerpoint/2010/main" val="3965196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930D5-3B67-4BDC-9619-7C7002EE8A1E}"/>
              </a:ext>
            </a:extLst>
          </p:cNvPr>
          <p:cNvSpPr>
            <a:spLocks noGrp="1"/>
          </p:cNvSpPr>
          <p:nvPr>
            <p:ph type="title"/>
          </p:nvPr>
        </p:nvSpPr>
        <p:spPr/>
        <p:txBody>
          <a:bodyPr/>
          <a:lstStyle/>
          <a:p>
            <a:pPr algn="ctr"/>
            <a:r>
              <a:rPr lang="en-US" dirty="0"/>
              <a:t>The Big Picture</a:t>
            </a:r>
          </a:p>
        </p:txBody>
      </p:sp>
      <p:sp>
        <p:nvSpPr>
          <p:cNvPr id="3" name="Content Placeholder 2">
            <a:extLst>
              <a:ext uri="{FF2B5EF4-FFF2-40B4-BE49-F238E27FC236}">
                <a16:creationId xmlns:a16="http://schemas.microsoft.com/office/drawing/2014/main" id="{08F47F7E-13DB-44F4-99E9-2D0464E0DF71}"/>
              </a:ext>
            </a:extLst>
          </p:cNvPr>
          <p:cNvSpPr>
            <a:spLocks noGrp="1"/>
          </p:cNvSpPr>
          <p:nvPr>
            <p:ph idx="1"/>
          </p:nvPr>
        </p:nvSpPr>
        <p:spPr/>
        <p:txBody>
          <a:bodyPr/>
          <a:lstStyle/>
          <a:p>
            <a:pPr marL="0" indent="0" algn="ctr">
              <a:buNone/>
            </a:pPr>
            <a:r>
              <a:rPr lang="en-US" dirty="0"/>
              <a:t>Law, Rules and Regulations, Boards, Licensing, Reporting, Transparency, Public Involvement</a:t>
            </a:r>
          </a:p>
          <a:p>
            <a:pPr marL="0" indent="0" algn="ctr">
              <a:buNone/>
            </a:pPr>
            <a:endParaRPr lang="en-US" dirty="0"/>
          </a:p>
          <a:p>
            <a:pPr marL="0" indent="0" algn="ctr">
              <a:buNone/>
            </a:pPr>
            <a:r>
              <a:rPr lang="en-US" sz="4000" dirty="0"/>
              <a:t>How it all fits together</a:t>
            </a:r>
          </a:p>
        </p:txBody>
      </p:sp>
    </p:spTree>
    <p:extLst>
      <p:ext uri="{BB962C8B-B14F-4D97-AF65-F5344CB8AC3E}">
        <p14:creationId xmlns:p14="http://schemas.microsoft.com/office/powerpoint/2010/main" val="29664136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540363" y="0"/>
            <a:ext cx="7886700" cy="1325563"/>
          </a:xfrm>
        </p:spPr>
        <p:txBody>
          <a:bodyPr/>
          <a:lstStyle/>
          <a:p>
            <a:pPr algn="ctr"/>
            <a:r>
              <a:rPr lang="en-US" dirty="0"/>
              <a:t>Nebraska’s Landmark Legislation</a:t>
            </a:r>
            <a:br>
              <a:rPr lang="en-US" dirty="0"/>
            </a:br>
            <a:r>
              <a:rPr lang="en-US" dirty="0"/>
              <a:t>1969</a:t>
            </a:r>
          </a:p>
        </p:txBody>
      </p:sp>
      <p:sp>
        <p:nvSpPr>
          <p:cNvPr id="8" name="TextBox 7">
            <a:extLst>
              <a:ext uri="{FF2B5EF4-FFF2-40B4-BE49-F238E27FC236}">
                <a16:creationId xmlns:a16="http://schemas.microsoft.com/office/drawing/2014/main" id="{BCBC17DC-E084-419C-A86E-989258F1F241}"/>
              </a:ext>
            </a:extLst>
          </p:cNvPr>
          <p:cNvSpPr txBox="1"/>
          <p:nvPr/>
        </p:nvSpPr>
        <p:spPr>
          <a:xfrm>
            <a:off x="7772402"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 name="Picture 9">
            <a:extLst>
              <a:ext uri="{FF2B5EF4-FFF2-40B4-BE49-F238E27FC236}">
                <a16:creationId xmlns:a16="http://schemas.microsoft.com/office/drawing/2014/main" id="{EAED3DEE-13D0-411D-8F00-1548541CC7F7}"/>
              </a:ext>
            </a:extLst>
          </p:cNvPr>
          <p:cNvPicPr>
            <a:picLocks noChangeAspect="1"/>
          </p:cNvPicPr>
          <p:nvPr/>
        </p:nvPicPr>
        <p:blipFill>
          <a:blip r:embed="rId3"/>
          <a:stretch>
            <a:fillRect/>
          </a:stretch>
        </p:blipFill>
        <p:spPr>
          <a:xfrm>
            <a:off x="291708" y="3725682"/>
            <a:ext cx="2783784" cy="2579470"/>
          </a:xfrm>
          <a:prstGeom prst="rect">
            <a:avLst/>
          </a:prstGeom>
        </p:spPr>
      </p:pic>
      <p:sp>
        <p:nvSpPr>
          <p:cNvPr id="11" name="Arrow: Right 10">
            <a:extLst>
              <a:ext uri="{FF2B5EF4-FFF2-40B4-BE49-F238E27FC236}">
                <a16:creationId xmlns:a16="http://schemas.microsoft.com/office/drawing/2014/main" id="{6EC75609-705C-45B5-9ED5-655BD5EA5E9F}"/>
              </a:ext>
            </a:extLst>
          </p:cNvPr>
          <p:cNvSpPr/>
          <p:nvPr/>
        </p:nvSpPr>
        <p:spPr>
          <a:xfrm>
            <a:off x="3382882" y="3307153"/>
            <a:ext cx="834501"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1 &amp; 6 year plan logoCS1-2.emf">
            <a:extLst>
              <a:ext uri="{FF2B5EF4-FFF2-40B4-BE49-F238E27FC236}">
                <a16:creationId xmlns:a16="http://schemas.microsoft.com/office/drawing/2014/main" id="{61179F55-52CF-4460-B667-0C07234A2187}"/>
              </a:ext>
            </a:extLst>
          </p:cNvPr>
          <p:cNvPicPr>
            <a:picLocks noChangeAspect="1"/>
          </p:cNvPicPr>
          <p:nvPr/>
        </p:nvPicPr>
        <p:blipFill>
          <a:blip r:embed="rId4" cstate="print"/>
          <a:stretch>
            <a:fillRect/>
          </a:stretch>
        </p:blipFill>
        <p:spPr>
          <a:xfrm>
            <a:off x="4483713" y="2277092"/>
            <a:ext cx="4214173" cy="2241174"/>
          </a:xfrm>
          <a:prstGeom prst="rect">
            <a:avLst/>
          </a:prstGeom>
        </p:spPr>
      </p:pic>
      <p:sp>
        <p:nvSpPr>
          <p:cNvPr id="14" name="TextBox 13">
            <a:extLst>
              <a:ext uri="{FF2B5EF4-FFF2-40B4-BE49-F238E27FC236}">
                <a16:creationId xmlns:a16="http://schemas.microsoft.com/office/drawing/2014/main" id="{04B65525-933B-4D55-844C-BD79E105B937}"/>
              </a:ext>
            </a:extLst>
          </p:cNvPr>
          <p:cNvSpPr txBox="1"/>
          <p:nvPr/>
        </p:nvSpPr>
        <p:spPr>
          <a:xfrm>
            <a:off x="3234073" y="1161663"/>
            <a:ext cx="58216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NBCS</a:t>
            </a:r>
          </a:p>
        </p:txBody>
      </p:sp>
      <p:sp>
        <p:nvSpPr>
          <p:cNvPr id="15" name="TextBox 14">
            <a:extLst>
              <a:ext uri="{FF2B5EF4-FFF2-40B4-BE49-F238E27FC236}">
                <a16:creationId xmlns:a16="http://schemas.microsoft.com/office/drawing/2014/main" id="{E2A3175A-0EE4-4111-9FA6-167C3997B8BE}"/>
              </a:ext>
            </a:extLst>
          </p:cNvPr>
          <p:cNvSpPr txBox="1"/>
          <p:nvPr/>
        </p:nvSpPr>
        <p:spPr>
          <a:xfrm>
            <a:off x="3223855" y="4831983"/>
            <a:ext cx="582164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BEX</a:t>
            </a:r>
          </a:p>
        </p:txBody>
      </p:sp>
      <p:sp>
        <p:nvSpPr>
          <p:cNvPr id="5" name="TextBox 4">
            <a:extLst>
              <a:ext uri="{FF2B5EF4-FFF2-40B4-BE49-F238E27FC236}">
                <a16:creationId xmlns:a16="http://schemas.microsoft.com/office/drawing/2014/main" id="{F3BCCF86-2E1B-4E47-982E-6A49EB4D58C1}"/>
              </a:ext>
            </a:extLst>
          </p:cNvPr>
          <p:cNvSpPr txBox="1"/>
          <p:nvPr/>
        </p:nvSpPr>
        <p:spPr>
          <a:xfrm>
            <a:off x="3223855" y="1872519"/>
            <a:ext cx="583185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Nebraska Board of Public Road Classifications and Standards</a:t>
            </a:r>
          </a:p>
        </p:txBody>
      </p:sp>
      <p:sp>
        <p:nvSpPr>
          <p:cNvPr id="16" name="TextBox 15">
            <a:extLst>
              <a:ext uri="{FF2B5EF4-FFF2-40B4-BE49-F238E27FC236}">
                <a16:creationId xmlns:a16="http://schemas.microsoft.com/office/drawing/2014/main" id="{2A6360C1-DCAB-46E9-96B5-F2E74FBFA9C2}"/>
              </a:ext>
            </a:extLst>
          </p:cNvPr>
          <p:cNvSpPr txBox="1"/>
          <p:nvPr/>
        </p:nvSpPr>
        <p:spPr>
          <a:xfrm>
            <a:off x="3835036" y="5454663"/>
            <a:ext cx="486285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Nebraska Board of Examiners for County Highway and City Street Superintendents</a:t>
            </a:r>
          </a:p>
        </p:txBody>
      </p:sp>
      <p:pic>
        <p:nvPicPr>
          <p:cNvPr id="17" name="Picture 16">
            <a:extLst>
              <a:ext uri="{FF2B5EF4-FFF2-40B4-BE49-F238E27FC236}">
                <a16:creationId xmlns:a16="http://schemas.microsoft.com/office/drawing/2014/main" id="{6F827DA0-2AC4-4190-BB1D-D01FBA49E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490" y="855068"/>
            <a:ext cx="2773566" cy="2773566"/>
          </a:xfrm>
          <a:prstGeom prst="rect">
            <a:avLst/>
          </a:prstGeom>
        </p:spPr>
      </p:pic>
    </p:spTree>
    <p:extLst>
      <p:ext uri="{BB962C8B-B14F-4D97-AF65-F5344CB8AC3E}">
        <p14:creationId xmlns:p14="http://schemas.microsoft.com/office/powerpoint/2010/main" val="3207010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5" grpId="0"/>
      <p:bldP spid="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722434" y="116196"/>
            <a:ext cx="7886700" cy="1325563"/>
          </a:xfrm>
        </p:spPr>
        <p:txBody>
          <a:bodyPr/>
          <a:lstStyle/>
          <a:p>
            <a:pPr algn="ctr"/>
            <a:r>
              <a:rPr lang="en-US" dirty="0"/>
              <a:t>Key Regulations</a:t>
            </a:r>
          </a:p>
        </p:txBody>
      </p:sp>
      <p:sp>
        <p:nvSpPr>
          <p:cNvPr id="8" name="TextBox 7">
            <a:extLst>
              <a:ext uri="{FF2B5EF4-FFF2-40B4-BE49-F238E27FC236}">
                <a16:creationId xmlns:a16="http://schemas.microsoft.com/office/drawing/2014/main" id="{BCBC17DC-E084-419C-A86E-989258F1F241}"/>
              </a:ext>
            </a:extLst>
          </p:cNvPr>
          <p:cNvSpPr txBox="1"/>
          <p:nvPr/>
        </p:nvSpPr>
        <p:spPr>
          <a:xfrm>
            <a:off x="7772402"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Arrow: Right 10">
            <a:extLst>
              <a:ext uri="{FF2B5EF4-FFF2-40B4-BE49-F238E27FC236}">
                <a16:creationId xmlns:a16="http://schemas.microsoft.com/office/drawing/2014/main" id="{6EC75609-705C-45B5-9ED5-655BD5EA5E9F}"/>
              </a:ext>
            </a:extLst>
          </p:cNvPr>
          <p:cNvSpPr/>
          <p:nvPr/>
        </p:nvSpPr>
        <p:spPr>
          <a:xfrm>
            <a:off x="3971960" y="4693724"/>
            <a:ext cx="834501"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D709CCE-B226-491B-B954-DEE568FDDB16}"/>
              </a:ext>
            </a:extLst>
          </p:cNvPr>
          <p:cNvSpPr txBox="1"/>
          <p:nvPr/>
        </p:nvSpPr>
        <p:spPr>
          <a:xfrm>
            <a:off x="1770298" y="2338109"/>
            <a:ext cx="17400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NBCS</a:t>
            </a:r>
          </a:p>
        </p:txBody>
      </p:sp>
      <p:sp>
        <p:nvSpPr>
          <p:cNvPr id="4" name="TextBox 3">
            <a:extLst>
              <a:ext uri="{FF2B5EF4-FFF2-40B4-BE49-F238E27FC236}">
                <a16:creationId xmlns:a16="http://schemas.microsoft.com/office/drawing/2014/main" id="{A4778A68-8917-496F-A91E-E17DBB5802EE}"/>
              </a:ext>
            </a:extLst>
          </p:cNvPr>
          <p:cNvSpPr txBox="1"/>
          <p:nvPr/>
        </p:nvSpPr>
        <p:spPr>
          <a:xfrm>
            <a:off x="1937496" y="4714983"/>
            <a:ext cx="146629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FF0000"/>
                </a:solidFill>
                <a:effectLst/>
                <a:uLnTx/>
                <a:uFillTx/>
                <a:latin typeface="Calibri" panose="020F0502020204030204"/>
                <a:ea typeface="+mn-ea"/>
                <a:cs typeface="+mn-cs"/>
              </a:rPr>
              <a:t>BEX</a:t>
            </a:r>
          </a:p>
        </p:txBody>
      </p:sp>
      <p:sp>
        <p:nvSpPr>
          <p:cNvPr id="12" name="Arrow: Right 11">
            <a:extLst>
              <a:ext uri="{FF2B5EF4-FFF2-40B4-BE49-F238E27FC236}">
                <a16:creationId xmlns:a16="http://schemas.microsoft.com/office/drawing/2014/main" id="{17AC45BE-5858-4B97-9000-7FE4D6796D7E}"/>
              </a:ext>
            </a:extLst>
          </p:cNvPr>
          <p:cNvSpPr/>
          <p:nvPr/>
        </p:nvSpPr>
        <p:spPr>
          <a:xfrm>
            <a:off x="3989715" y="2286966"/>
            <a:ext cx="834501" cy="852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E53F7849-3271-440D-826A-BD729FF3CEDF}"/>
              </a:ext>
            </a:extLst>
          </p:cNvPr>
          <p:cNvSpPr txBox="1"/>
          <p:nvPr/>
        </p:nvSpPr>
        <p:spPr>
          <a:xfrm>
            <a:off x="5214834" y="2334054"/>
            <a:ext cx="289412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428 NAC</a:t>
            </a:r>
          </a:p>
        </p:txBody>
      </p:sp>
      <p:sp>
        <p:nvSpPr>
          <p:cNvPr id="14" name="TextBox 13">
            <a:extLst>
              <a:ext uri="{FF2B5EF4-FFF2-40B4-BE49-F238E27FC236}">
                <a16:creationId xmlns:a16="http://schemas.microsoft.com/office/drawing/2014/main" id="{E778EF83-1FCF-4933-9782-DBBEFEBB1680}"/>
              </a:ext>
            </a:extLst>
          </p:cNvPr>
          <p:cNvSpPr txBox="1"/>
          <p:nvPr/>
        </p:nvSpPr>
        <p:spPr>
          <a:xfrm>
            <a:off x="5136413" y="4693724"/>
            <a:ext cx="272692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a:ea typeface="+mn-ea"/>
                <a:cs typeface="+mn-cs"/>
              </a:rPr>
              <a:t>425 NAC</a:t>
            </a:r>
          </a:p>
        </p:txBody>
      </p:sp>
      <p:sp>
        <p:nvSpPr>
          <p:cNvPr id="16" name="Rectangle 15">
            <a:extLst>
              <a:ext uri="{FF2B5EF4-FFF2-40B4-BE49-F238E27FC236}">
                <a16:creationId xmlns:a16="http://schemas.microsoft.com/office/drawing/2014/main" id="{7C9F319D-EBBD-4BDA-85CF-60C66F555B43}"/>
              </a:ext>
            </a:extLst>
          </p:cNvPr>
          <p:cNvSpPr/>
          <p:nvPr/>
        </p:nvSpPr>
        <p:spPr>
          <a:xfrm>
            <a:off x="1308659" y="1994112"/>
            <a:ext cx="6698204" cy="1528673"/>
          </a:xfrm>
          <a:prstGeom prst="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867A8308-36D0-491F-9835-3ED6C5E7E2A9}"/>
              </a:ext>
            </a:extLst>
          </p:cNvPr>
          <p:cNvSpPr txBox="1"/>
          <p:nvPr/>
        </p:nvSpPr>
        <p:spPr>
          <a:xfrm>
            <a:off x="2140575" y="1239928"/>
            <a:ext cx="48628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NAC = Nebraska Administrative Code</a:t>
            </a:r>
          </a:p>
        </p:txBody>
      </p:sp>
    </p:spTree>
    <p:extLst>
      <p:ext uri="{BB962C8B-B14F-4D97-AF65-F5344CB8AC3E}">
        <p14:creationId xmlns:p14="http://schemas.microsoft.com/office/powerpoint/2010/main" val="214891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P spid="4" grpId="0"/>
      <p:bldP spid="12" grpId="0" animBg="1"/>
      <p:bldP spid="5" grpId="0"/>
      <p:bldP spid="14" grpId="0"/>
      <p:bldP spid="16"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19E3355-1988-4832-AB05-F639D9276660}"/>
              </a:ext>
            </a:extLst>
          </p:cNvPr>
          <p:cNvSpPr txBox="1"/>
          <p:nvPr/>
        </p:nvSpPr>
        <p:spPr>
          <a:xfrm>
            <a:off x="7772402" y="6388750"/>
            <a:ext cx="113607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A52E2710-AF21-44F9-9004-155A7FCB9E4E}"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8" name="Picture 7">
            <a:extLst>
              <a:ext uri="{FF2B5EF4-FFF2-40B4-BE49-F238E27FC236}">
                <a16:creationId xmlns:a16="http://schemas.microsoft.com/office/drawing/2014/main" id="{3D74DB02-DF0D-415A-9D8C-4B984B367A53}"/>
              </a:ext>
            </a:extLst>
          </p:cNvPr>
          <p:cNvPicPr>
            <a:picLocks noChangeAspect="1"/>
          </p:cNvPicPr>
          <p:nvPr/>
        </p:nvPicPr>
        <p:blipFill>
          <a:blip r:embed="rId3"/>
          <a:stretch>
            <a:fillRect/>
          </a:stretch>
        </p:blipFill>
        <p:spPr>
          <a:xfrm>
            <a:off x="1622004" y="353190"/>
            <a:ext cx="3000651" cy="2968085"/>
          </a:xfrm>
          <a:prstGeom prst="rect">
            <a:avLst/>
          </a:prstGeom>
        </p:spPr>
      </p:pic>
      <p:sp>
        <p:nvSpPr>
          <p:cNvPr id="5" name="TextBox 4">
            <a:extLst>
              <a:ext uri="{FF2B5EF4-FFF2-40B4-BE49-F238E27FC236}">
                <a16:creationId xmlns:a16="http://schemas.microsoft.com/office/drawing/2014/main" id="{F87C83E0-98F7-4CB7-A89F-8F9FEDE433BB}"/>
              </a:ext>
            </a:extLst>
          </p:cNvPr>
          <p:cNvSpPr txBox="1"/>
          <p:nvPr/>
        </p:nvSpPr>
        <p:spPr>
          <a:xfrm rot="16200000">
            <a:off x="-532228" y="996758"/>
            <a:ext cx="2327689" cy="8323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Functional Classification </a:t>
            </a:r>
          </a:p>
        </p:txBody>
      </p:sp>
      <p:pic>
        <p:nvPicPr>
          <p:cNvPr id="9" name="Picture 2" descr="C:\Documents and Settings\dor37001\Local Settings\Temporary Internet Files\Content.IE5\OYCEWN7V\MPj04373300000[1].jpg">
            <a:extLst>
              <a:ext uri="{FF2B5EF4-FFF2-40B4-BE49-F238E27FC236}">
                <a16:creationId xmlns:a16="http://schemas.microsoft.com/office/drawing/2014/main" id="{35C003E1-CEC4-47FE-8235-63BC8BF34732}"/>
              </a:ext>
            </a:extLst>
          </p:cNvPr>
          <p:cNvPicPr>
            <a:picLocks noChangeAspect="1" noChangeArrowheads="1"/>
          </p:cNvPicPr>
          <p:nvPr/>
        </p:nvPicPr>
        <p:blipFill>
          <a:blip r:embed="rId4" cstate="print"/>
          <a:srcRect/>
          <a:stretch>
            <a:fillRect/>
          </a:stretch>
        </p:blipFill>
        <p:spPr bwMode="auto">
          <a:xfrm>
            <a:off x="6646097" y="448778"/>
            <a:ext cx="1712251" cy="1727244"/>
          </a:xfrm>
          <a:prstGeom prst="rect">
            <a:avLst/>
          </a:prstGeom>
          <a:noFill/>
        </p:spPr>
      </p:pic>
      <p:sp>
        <p:nvSpPr>
          <p:cNvPr id="10" name="TextBox 9">
            <a:extLst>
              <a:ext uri="{FF2B5EF4-FFF2-40B4-BE49-F238E27FC236}">
                <a16:creationId xmlns:a16="http://schemas.microsoft.com/office/drawing/2014/main" id="{8BA3230E-E55F-4D7C-8E79-0760CC1C7B4F}"/>
              </a:ext>
            </a:extLst>
          </p:cNvPr>
          <p:cNvSpPr txBox="1"/>
          <p:nvPr/>
        </p:nvSpPr>
        <p:spPr>
          <a:xfrm rot="16200000">
            <a:off x="5008117" y="1272792"/>
            <a:ext cx="20730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Standards </a:t>
            </a:r>
          </a:p>
        </p:txBody>
      </p:sp>
      <p:sp>
        <p:nvSpPr>
          <p:cNvPr id="11" name="Arrow: Right 10">
            <a:extLst>
              <a:ext uri="{FF2B5EF4-FFF2-40B4-BE49-F238E27FC236}">
                <a16:creationId xmlns:a16="http://schemas.microsoft.com/office/drawing/2014/main" id="{056EED7F-B2C1-47FA-ABED-17C9980080E3}"/>
              </a:ext>
            </a:extLst>
          </p:cNvPr>
          <p:cNvSpPr/>
          <p:nvPr/>
        </p:nvSpPr>
        <p:spPr>
          <a:xfrm>
            <a:off x="4246721" y="1147904"/>
            <a:ext cx="1527983" cy="710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Basis for </a:t>
            </a:r>
          </a:p>
        </p:txBody>
      </p:sp>
      <p:sp>
        <p:nvSpPr>
          <p:cNvPr id="12" name="TextBox 11">
            <a:extLst>
              <a:ext uri="{FF2B5EF4-FFF2-40B4-BE49-F238E27FC236}">
                <a16:creationId xmlns:a16="http://schemas.microsoft.com/office/drawing/2014/main" id="{469AA8E6-A058-4C92-B8B0-A7E71BF7DFF1}"/>
              </a:ext>
            </a:extLst>
          </p:cNvPr>
          <p:cNvSpPr txBox="1"/>
          <p:nvPr/>
        </p:nvSpPr>
        <p:spPr>
          <a:xfrm>
            <a:off x="3442096" y="4300781"/>
            <a:ext cx="1980873" cy="1569660"/>
          </a:xfrm>
          <a:prstGeom prst="rect">
            <a:avLst/>
          </a:prstGeom>
          <a:solidFill>
            <a:srgbClr val="FFFF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Calibri" panose="020F0502020204030204"/>
                <a:ea typeface="+mn-ea"/>
                <a:cs typeface="+mn-cs"/>
              </a:rPr>
              <a:t>Annual</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Certification of Program</a:t>
            </a:r>
            <a:r>
              <a:rPr kumimoji="0" lang="en-US" sz="2400" b="1" i="0" u="none" strike="noStrike" kern="1200" cap="none" spc="0" normalizeH="0" noProof="0" dirty="0">
                <a:ln>
                  <a:noFill/>
                </a:ln>
                <a:solidFill>
                  <a:prstClr val="black"/>
                </a:solidFill>
                <a:effectLst/>
                <a:uLnTx/>
                <a:uFillTx/>
                <a:latin typeface="Calibri" panose="020F0502020204030204"/>
                <a:ea typeface="+mn-ea"/>
                <a:cs typeface="+mn-cs"/>
              </a:rPr>
              <a:t> Compliance</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35312DD-651B-4CB3-806E-A01D536B9033}"/>
              </a:ext>
            </a:extLst>
          </p:cNvPr>
          <p:cNvSpPr txBox="1"/>
          <p:nvPr/>
        </p:nvSpPr>
        <p:spPr>
          <a:xfrm rot="16200000">
            <a:off x="5456456" y="1280995"/>
            <a:ext cx="19176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5"/>
              </a:rPr>
              <a:t>428 NAC 2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AD4283DF-A2A4-4041-A850-11E839716216}"/>
              </a:ext>
            </a:extLst>
          </p:cNvPr>
          <p:cNvSpPr txBox="1"/>
          <p:nvPr/>
        </p:nvSpPr>
        <p:spPr>
          <a:xfrm rot="16200000">
            <a:off x="298839" y="1135607"/>
            <a:ext cx="1917617"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hlinkClick r:id="rId6"/>
              </a:rPr>
              <a:t>428 NAC 1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1BB50FBE-C575-4532-8A60-35C2C071E5A6}"/>
              </a:ext>
            </a:extLst>
          </p:cNvPr>
          <p:cNvSpPr/>
          <p:nvPr/>
        </p:nvSpPr>
        <p:spPr>
          <a:xfrm>
            <a:off x="160287" y="3921949"/>
            <a:ext cx="2916645" cy="17501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ONE-AND SIX-YEAR PLANNING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HIGHWAY, ROAD &amp; STREET IMPROVEMENTS</a:t>
            </a:r>
          </a:p>
        </p:txBody>
      </p:sp>
      <p:sp>
        <p:nvSpPr>
          <p:cNvPr id="22" name="Rectangle 21">
            <a:extLst>
              <a:ext uri="{FF2B5EF4-FFF2-40B4-BE49-F238E27FC236}">
                <a16:creationId xmlns:a16="http://schemas.microsoft.com/office/drawing/2014/main" id="{6DA66D66-8672-4ABD-A179-F7C103E3DDC6}"/>
              </a:ext>
            </a:extLst>
          </p:cNvPr>
          <p:cNvSpPr/>
          <p:nvPr/>
        </p:nvSpPr>
        <p:spPr>
          <a:xfrm>
            <a:off x="163681" y="5175553"/>
            <a:ext cx="2916645" cy="130313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Times New Roman" panose="02020603050405020304" pitchFamily="18" charset="0"/>
                <a:cs typeface="Times New Roman" panose="02020603050405020304" pitchFamily="18" charset="0"/>
              </a:rPr>
              <a:t>BUDGETING, ACCOUNTING, INVENTORY SYSTEMS</a:t>
            </a:r>
            <a:endParaRPr kumimoji="0" lang="en-US" sz="1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26" name="Picture 25" descr="1 &amp; 6 year plan logoCS1-2.emf">
            <a:extLst>
              <a:ext uri="{FF2B5EF4-FFF2-40B4-BE49-F238E27FC236}">
                <a16:creationId xmlns:a16="http://schemas.microsoft.com/office/drawing/2014/main" id="{4A65B299-DBE5-4C86-942E-9D6C0F3F5C9E}"/>
              </a:ext>
            </a:extLst>
          </p:cNvPr>
          <p:cNvPicPr>
            <a:picLocks noChangeAspect="1"/>
          </p:cNvPicPr>
          <p:nvPr/>
        </p:nvPicPr>
        <p:blipFill>
          <a:blip r:embed="rId7" cstate="print"/>
          <a:stretch>
            <a:fillRect/>
          </a:stretch>
        </p:blipFill>
        <p:spPr>
          <a:xfrm>
            <a:off x="6237401" y="4598629"/>
            <a:ext cx="2768484" cy="1472330"/>
          </a:xfrm>
          <a:prstGeom prst="rect">
            <a:avLst/>
          </a:prstGeom>
        </p:spPr>
      </p:pic>
      <p:sp>
        <p:nvSpPr>
          <p:cNvPr id="28" name="Arrow: Right 27">
            <a:extLst>
              <a:ext uri="{FF2B5EF4-FFF2-40B4-BE49-F238E27FC236}">
                <a16:creationId xmlns:a16="http://schemas.microsoft.com/office/drawing/2014/main" id="{7AE9CCCB-B6D0-4C4C-BAAB-78336AB5690E}"/>
              </a:ext>
            </a:extLst>
          </p:cNvPr>
          <p:cNvSpPr/>
          <p:nvPr/>
        </p:nvSpPr>
        <p:spPr>
          <a:xfrm>
            <a:off x="5368837" y="4759264"/>
            <a:ext cx="1161055" cy="6463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to NBCS</a:t>
            </a:r>
          </a:p>
        </p:txBody>
      </p:sp>
      <p:sp>
        <p:nvSpPr>
          <p:cNvPr id="3" name="TextBox 2">
            <a:extLst>
              <a:ext uri="{FF2B5EF4-FFF2-40B4-BE49-F238E27FC236}">
                <a16:creationId xmlns:a16="http://schemas.microsoft.com/office/drawing/2014/main" id="{A527D245-3980-4FEB-8C57-05E1ED2C0F12}"/>
              </a:ext>
            </a:extLst>
          </p:cNvPr>
          <p:cNvSpPr txBox="1"/>
          <p:nvPr/>
        </p:nvSpPr>
        <p:spPr>
          <a:xfrm>
            <a:off x="6040930" y="2235777"/>
            <a:ext cx="276848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Uniform Standards for Each Functional Classification</a:t>
            </a:r>
          </a:p>
        </p:txBody>
      </p:sp>
      <p:sp>
        <p:nvSpPr>
          <p:cNvPr id="27" name="TextBox 26">
            <a:extLst>
              <a:ext uri="{FF2B5EF4-FFF2-40B4-BE49-F238E27FC236}">
                <a16:creationId xmlns:a16="http://schemas.microsoft.com/office/drawing/2014/main" id="{74CA9BD6-359C-4C83-ACB8-02323137B5D3}"/>
              </a:ext>
            </a:extLst>
          </p:cNvPr>
          <p:cNvSpPr txBox="1"/>
          <p:nvPr/>
        </p:nvSpPr>
        <p:spPr>
          <a:xfrm>
            <a:off x="1062204" y="2208335"/>
            <a:ext cx="3982161" cy="64633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Each Highway, Road and Street is assigned a Classification, by its Function</a:t>
            </a:r>
          </a:p>
        </p:txBody>
      </p:sp>
      <p:sp>
        <p:nvSpPr>
          <p:cNvPr id="25" name="Arrow: Left 24">
            <a:extLst>
              <a:ext uri="{FF2B5EF4-FFF2-40B4-BE49-F238E27FC236}">
                <a16:creationId xmlns:a16="http://schemas.microsoft.com/office/drawing/2014/main" id="{D4942CCF-AD20-4BFB-A3AE-FA4BCA8831A5}"/>
              </a:ext>
            </a:extLst>
          </p:cNvPr>
          <p:cNvSpPr/>
          <p:nvPr/>
        </p:nvSpPr>
        <p:spPr>
          <a:xfrm rot="19881054">
            <a:off x="2888478" y="2891885"/>
            <a:ext cx="3213457" cy="5622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Projects Meet Standards</a:t>
            </a:r>
          </a:p>
        </p:txBody>
      </p:sp>
      <p:sp>
        <p:nvSpPr>
          <p:cNvPr id="2" name="Title 1">
            <a:extLst>
              <a:ext uri="{FF2B5EF4-FFF2-40B4-BE49-F238E27FC236}">
                <a16:creationId xmlns:a16="http://schemas.microsoft.com/office/drawing/2014/main" id="{03ABC4F3-4EB4-412A-A5DB-53C2A680E43C}"/>
              </a:ext>
            </a:extLst>
          </p:cNvPr>
          <p:cNvSpPr>
            <a:spLocks noGrp="1"/>
          </p:cNvSpPr>
          <p:nvPr>
            <p:ph type="title"/>
          </p:nvPr>
        </p:nvSpPr>
        <p:spPr>
          <a:xfrm>
            <a:off x="748138" y="-187272"/>
            <a:ext cx="7886700" cy="984148"/>
          </a:xfrm>
        </p:spPr>
        <p:txBody>
          <a:bodyPr/>
          <a:lstStyle/>
          <a:p>
            <a:pPr algn="ctr"/>
            <a:r>
              <a:rPr lang="en-US" dirty="0"/>
              <a:t>Nebraska’s System - Overview</a:t>
            </a:r>
          </a:p>
        </p:txBody>
      </p:sp>
    </p:spTree>
    <p:extLst>
      <p:ext uri="{BB962C8B-B14F-4D97-AF65-F5344CB8AC3E}">
        <p14:creationId xmlns:p14="http://schemas.microsoft.com/office/powerpoint/2010/main" val="154378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animBg="1"/>
      <p:bldP spid="12" grpId="0" animBg="1"/>
      <p:bldP spid="13" grpId="0"/>
      <p:bldP spid="14" grpId="0"/>
      <p:bldP spid="18" grpId="0" animBg="1"/>
      <p:bldP spid="22" grpId="0" animBg="1"/>
      <p:bldP spid="28" grpId="0" animBg="1"/>
      <p:bldP spid="3" grpId="0"/>
      <p:bldP spid="27"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980125" y="1721661"/>
            <a:ext cx="7448792" cy="4773337"/>
          </a:xfrm>
          <a:prstGeom prst="rect">
            <a:avLst/>
          </a:prstGeom>
        </p:spPr>
        <p:txBody>
          <a:bodyPr vert="horz" lIns="68580" tIns="34290" rIns="68580" bIns="34290" rtlCol="0">
            <a:normAutofit/>
          </a:bodyPr>
          <a:lstStyle/>
          <a:p>
            <a:pPr algn="ctr">
              <a:spcBef>
                <a:spcPct val="20000"/>
              </a:spcBef>
              <a:defRPr/>
            </a:pPr>
            <a:endParaRPr lang="en-US" sz="2100" b="1" i="1" dirty="0">
              <a:latin typeface="Arial" panose="020B0604020202020204" pitchFamily="34" charset="0"/>
              <a:cs typeface="Arial" panose="020B0604020202020204" pitchFamily="34" charset="0"/>
            </a:endParaRPr>
          </a:p>
          <a:p>
            <a:pPr marL="214313" indent="-214313">
              <a:spcBef>
                <a:spcPct val="20000"/>
              </a:spcBef>
              <a:buFont typeface="Wingdings" panose="05000000000000000000" pitchFamily="2" charset="2"/>
              <a:buChar char="Ø"/>
              <a:defRPr/>
            </a:pPr>
            <a:r>
              <a:rPr lang="en-US" sz="2800" dirty="0">
                <a:latin typeface="Arial" panose="020B0604020202020204" pitchFamily="34" charset="0"/>
                <a:cs typeface="Arial" panose="020B0604020202020204" pitchFamily="34" charset="0"/>
              </a:rPr>
              <a:t>Identifying and referring to laws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Individual Nebraska statutes are referred to as “Section (hyphenated number)”  </a:t>
            </a:r>
            <a:br>
              <a:rPr lang="en-US" sz="2800" dirty="0">
                <a:latin typeface="Arial" panose="020B0604020202020204" pitchFamily="34" charset="0"/>
                <a:cs typeface="Arial" panose="020B0604020202020204" pitchFamily="34" charset="0"/>
              </a:rPr>
            </a:br>
            <a:br>
              <a:rPr lang="en-US" sz="2800" dirty="0">
                <a:latin typeface="Arial" panose="020B0604020202020204" pitchFamily="34" charset="0"/>
                <a:cs typeface="Arial" panose="020B0604020202020204" pitchFamily="34" charset="0"/>
              </a:rPr>
            </a:br>
            <a:r>
              <a:rPr lang="en-US" sz="3200" dirty="0">
                <a:latin typeface="Arial" panose="020B0604020202020204" pitchFamily="34" charset="0"/>
                <a:cs typeface="Arial" panose="020B0604020202020204" pitchFamily="34" charset="0"/>
              </a:rPr>
              <a:t>- Example:  </a:t>
            </a:r>
            <a:r>
              <a:rPr lang="en-US" sz="3200" u="sng" dirty="0">
                <a:latin typeface="Arial" panose="020B0604020202020204" pitchFamily="34" charset="0"/>
                <a:cs typeface="Arial" panose="020B0604020202020204" pitchFamily="34" charset="0"/>
              </a:rPr>
              <a:t>Section 39-2307</a:t>
            </a:r>
            <a:r>
              <a:rPr lang="en-US" sz="3200" dirty="0">
                <a:latin typeface="Arial" panose="020B0604020202020204" pitchFamily="34" charset="0"/>
                <a:cs typeface="Arial" panose="020B0604020202020204" pitchFamily="34" charset="0"/>
              </a:rPr>
              <a:t>, </a:t>
            </a:r>
            <a:endParaRPr lang="en-US" sz="3200" strike="sngStrike" dirty="0">
              <a:latin typeface="Arial" panose="020B0604020202020204" pitchFamily="34" charset="0"/>
              <a:cs typeface="Arial" panose="020B0604020202020204" pitchFamily="34" charset="0"/>
            </a:endParaRPr>
          </a:p>
        </p:txBody>
      </p:sp>
      <p:sp>
        <p:nvSpPr>
          <p:cNvPr id="10" name="Rectangle 2"/>
          <p:cNvSpPr txBox="1">
            <a:spLocks noChangeArrowheads="1"/>
          </p:cNvSpPr>
          <p:nvPr/>
        </p:nvSpPr>
        <p:spPr>
          <a:xfrm>
            <a:off x="0" y="232185"/>
            <a:ext cx="9144000" cy="1072288"/>
          </a:xfrm>
          <a:prstGeom prst="rect">
            <a:avLst/>
          </a:prstGeom>
        </p:spPr>
        <p:txBody>
          <a:bodyPr vert="horz" lIns="68580" tIns="34290" rIns="68580" bIns="34290" rtlCol="0" anchor="ctr">
            <a:noAutofit/>
          </a:bodyPr>
          <a:lstStyle/>
          <a:p>
            <a:pPr algn="ctr">
              <a:spcBef>
                <a:spcPct val="0"/>
              </a:spcBef>
              <a:defRPr/>
            </a:pPr>
            <a:r>
              <a:rPr lang="en-US" sz="4000" b="1" dirty="0">
                <a:latin typeface="Arial Black" panose="020B0A04020102020204" pitchFamily="34" charset="0"/>
                <a:ea typeface="+mj-ea"/>
                <a:cs typeface="Arial" panose="020B0604020202020204" pitchFamily="34" charset="0"/>
              </a:rPr>
              <a:t>Laws </a:t>
            </a:r>
          </a:p>
          <a:p>
            <a:pPr algn="ctr">
              <a:spcBef>
                <a:spcPct val="0"/>
              </a:spcBef>
              <a:defRPr/>
            </a:pPr>
            <a:r>
              <a:rPr lang="en-US" sz="4000" b="1" dirty="0">
                <a:latin typeface="Arial Black" panose="020B0A04020102020204" pitchFamily="34" charset="0"/>
                <a:ea typeface="+mj-ea"/>
                <a:cs typeface="Arial" panose="020B0604020202020204" pitchFamily="34" charset="0"/>
              </a:rPr>
              <a:t>General Information</a:t>
            </a:r>
          </a:p>
        </p:txBody>
      </p:sp>
      <p:sp>
        <p:nvSpPr>
          <p:cNvPr id="2" name="Rectangle 1"/>
          <p:cNvSpPr/>
          <p:nvPr/>
        </p:nvSpPr>
        <p:spPr>
          <a:xfrm>
            <a:off x="4889471" y="3879510"/>
            <a:ext cx="500571"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4"/>
          <p:cNvSpPr/>
          <p:nvPr/>
        </p:nvSpPr>
        <p:spPr>
          <a:xfrm>
            <a:off x="5463827" y="3881719"/>
            <a:ext cx="453005"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tangle 5"/>
          <p:cNvSpPr/>
          <p:nvPr/>
        </p:nvSpPr>
        <p:spPr>
          <a:xfrm>
            <a:off x="5944535" y="3877257"/>
            <a:ext cx="468589"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2799187" y="4772122"/>
            <a:ext cx="1925584" cy="523220"/>
          </a:xfrm>
          <a:prstGeom prst="rect">
            <a:avLst/>
          </a:prstGeom>
          <a:solidFill>
            <a:schemeClr val="bg1"/>
          </a:solidFill>
        </p:spPr>
        <p:txBody>
          <a:bodyPr wrap="square" rtlCol="0">
            <a:spAutoFit/>
          </a:bodyPr>
          <a:lstStyle/>
          <a:p>
            <a:pPr algn="ctr"/>
            <a:r>
              <a:rPr lang="en-US" sz="2800" b="1" dirty="0">
                <a:solidFill>
                  <a:srgbClr val="FF0000"/>
                </a:solidFill>
              </a:rPr>
              <a:t>Chapter </a:t>
            </a:r>
            <a:r>
              <a:rPr lang="en-US" sz="2800" dirty="0">
                <a:solidFill>
                  <a:srgbClr val="FF0000"/>
                </a:solidFill>
              </a:rPr>
              <a:t>39</a:t>
            </a:r>
          </a:p>
        </p:txBody>
      </p:sp>
      <p:sp>
        <p:nvSpPr>
          <p:cNvPr id="14" name="TextBox 13"/>
          <p:cNvSpPr txBox="1"/>
          <p:nvPr/>
        </p:nvSpPr>
        <p:spPr>
          <a:xfrm>
            <a:off x="5011820" y="4885129"/>
            <a:ext cx="1598529" cy="523220"/>
          </a:xfrm>
          <a:prstGeom prst="rect">
            <a:avLst/>
          </a:prstGeom>
          <a:solidFill>
            <a:schemeClr val="bg1"/>
          </a:solidFill>
        </p:spPr>
        <p:txBody>
          <a:bodyPr wrap="square" rtlCol="0">
            <a:spAutoFit/>
          </a:bodyPr>
          <a:lstStyle/>
          <a:p>
            <a:r>
              <a:rPr lang="en-US" sz="2800" b="1" dirty="0">
                <a:solidFill>
                  <a:srgbClr val="FF0000"/>
                </a:solidFill>
              </a:rPr>
              <a:t>Article </a:t>
            </a:r>
            <a:r>
              <a:rPr lang="en-US" sz="2800" dirty="0">
                <a:solidFill>
                  <a:srgbClr val="FF0000"/>
                </a:solidFill>
              </a:rPr>
              <a:t>23</a:t>
            </a:r>
          </a:p>
        </p:txBody>
      </p:sp>
      <p:sp>
        <p:nvSpPr>
          <p:cNvPr id="15" name="TextBox 14"/>
          <p:cNvSpPr txBox="1"/>
          <p:nvPr/>
        </p:nvSpPr>
        <p:spPr>
          <a:xfrm>
            <a:off x="6858041" y="4754086"/>
            <a:ext cx="1570876" cy="523220"/>
          </a:xfrm>
          <a:prstGeom prst="rect">
            <a:avLst/>
          </a:prstGeom>
          <a:solidFill>
            <a:schemeClr val="bg1"/>
          </a:solidFill>
        </p:spPr>
        <p:txBody>
          <a:bodyPr wrap="square" rtlCol="0">
            <a:spAutoFit/>
          </a:bodyPr>
          <a:lstStyle/>
          <a:p>
            <a:r>
              <a:rPr lang="en-US" sz="2800" b="1" dirty="0">
                <a:solidFill>
                  <a:srgbClr val="FF0000"/>
                </a:solidFill>
              </a:rPr>
              <a:t>Section </a:t>
            </a:r>
            <a:r>
              <a:rPr lang="en-US" sz="2800" dirty="0">
                <a:solidFill>
                  <a:srgbClr val="FF0000"/>
                </a:solidFill>
              </a:rPr>
              <a:t>7</a:t>
            </a:r>
          </a:p>
        </p:txBody>
      </p:sp>
      <p:cxnSp>
        <p:nvCxnSpPr>
          <p:cNvPr id="9" name="Straight Arrow Connector 8"/>
          <p:cNvCxnSpPr/>
          <p:nvPr/>
        </p:nvCxnSpPr>
        <p:spPr>
          <a:xfrm flipH="1">
            <a:off x="5690326" y="4202347"/>
            <a:ext cx="2" cy="686579"/>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flipH="1">
            <a:off x="4221456" y="4227815"/>
            <a:ext cx="644648" cy="571500"/>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409441" y="4223322"/>
            <a:ext cx="597206" cy="550298"/>
          </a:xfrm>
          <a:prstGeom prst="straightConnector1">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17" name="Picture 16"/>
          <p:cNvPicPr>
            <a:picLocks noChangeAspect="1"/>
          </p:cNvPicPr>
          <p:nvPr/>
        </p:nvPicPr>
        <p:blipFill>
          <a:blip r:embed="rId2"/>
          <a:stretch>
            <a:fillRect/>
          </a:stretch>
        </p:blipFill>
        <p:spPr>
          <a:xfrm>
            <a:off x="7536546" y="0"/>
            <a:ext cx="1607454" cy="1489476"/>
          </a:xfrm>
          <a:prstGeom prst="rect">
            <a:avLst/>
          </a:prstGeom>
        </p:spPr>
      </p:pic>
      <p:pic>
        <p:nvPicPr>
          <p:cNvPr id="18" name="Picture 17"/>
          <p:cNvPicPr>
            <a:picLocks noChangeAspect="1"/>
          </p:cNvPicPr>
          <p:nvPr/>
        </p:nvPicPr>
        <p:blipFill>
          <a:blip r:embed="rId3"/>
          <a:stretch>
            <a:fillRect/>
          </a:stretch>
        </p:blipFill>
        <p:spPr>
          <a:xfrm>
            <a:off x="0" y="-20887"/>
            <a:ext cx="1574586" cy="1531249"/>
          </a:xfrm>
          <a:prstGeom prst="rect">
            <a:avLst/>
          </a:prstGeom>
        </p:spPr>
      </p:pic>
      <p:sp>
        <p:nvSpPr>
          <p:cNvPr id="19" name="TextBox 18"/>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4</a:t>
            </a:fld>
            <a:endParaRPr lang="en-US" dirty="0">
              <a:solidFill>
                <a:prstClr val="black"/>
              </a:solidFill>
              <a:latin typeface="Calibri"/>
            </a:endParaRPr>
          </a:p>
        </p:txBody>
      </p:sp>
    </p:spTree>
    <p:extLst>
      <p:ext uri="{BB962C8B-B14F-4D97-AF65-F5344CB8AC3E}">
        <p14:creationId xmlns:p14="http://schemas.microsoft.com/office/powerpoint/2010/main" val="281776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13" grpId="0" animBg="1"/>
      <p:bldP spid="14"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9"/>
            <a:ext cx="7886700" cy="1325563"/>
          </a:xfrm>
        </p:spPr>
        <p:txBody>
          <a:bodyPr>
            <a:normAutofit/>
          </a:bodyPr>
          <a:lstStyle/>
          <a:p>
            <a:pPr algn="ctr"/>
            <a:r>
              <a:rPr lang="en-US" sz="4000" b="1" dirty="0">
                <a:latin typeface="Arial Black" panose="020B0A04020102020204" pitchFamily="34" charset="0"/>
              </a:rPr>
              <a:t>Conflict of Interest</a:t>
            </a:r>
            <a:br>
              <a:rPr lang="en-US" sz="4000" b="1" dirty="0">
                <a:latin typeface="Arial Black" panose="020B0A04020102020204" pitchFamily="34" charset="0"/>
              </a:rPr>
            </a:br>
            <a:r>
              <a:rPr lang="en-US" sz="4000" b="1" dirty="0">
                <a:latin typeface="Arial Black" panose="020B0A04020102020204" pitchFamily="34" charset="0"/>
              </a:rPr>
              <a:t>and Ethics</a:t>
            </a:r>
            <a:endParaRPr lang="en-US" sz="4000" dirty="0"/>
          </a:p>
        </p:txBody>
      </p:sp>
      <p:sp>
        <p:nvSpPr>
          <p:cNvPr id="3" name="Content Placeholder 2"/>
          <p:cNvSpPr>
            <a:spLocks noGrp="1"/>
          </p:cNvSpPr>
          <p:nvPr>
            <p:ph idx="1"/>
          </p:nvPr>
        </p:nvSpPr>
        <p:spPr>
          <a:xfrm>
            <a:off x="677108" y="1747189"/>
            <a:ext cx="7502388" cy="4490774"/>
          </a:xfrm>
        </p:spPr>
        <p:txBody>
          <a:bodyPr>
            <a:normAutofit fontScale="85000" lnSpcReduction="20000"/>
          </a:bodyPr>
          <a:lstStyle/>
          <a:p>
            <a:pPr marL="0" indent="0" algn="ctr">
              <a:buNone/>
            </a:pPr>
            <a:r>
              <a:rPr lang="en-US" sz="3600" dirty="0">
                <a:latin typeface="Arial" pitchFamily="34" charset="0"/>
                <a:cs typeface="Arial" pitchFamily="34" charset="0"/>
              </a:rPr>
              <a:t>What is a Conflict of Interest?  </a:t>
            </a:r>
          </a:p>
          <a:p>
            <a:pPr marL="0" indent="0">
              <a:buNone/>
            </a:pPr>
            <a:endParaRPr lang="en-US" sz="2600" dirty="0">
              <a:latin typeface="Arial" pitchFamily="34" charset="0"/>
              <a:cs typeface="Arial" pitchFamily="34" charset="0"/>
            </a:endParaRPr>
          </a:p>
          <a:p>
            <a:pPr marL="0" indent="0">
              <a:buNone/>
            </a:pPr>
            <a:r>
              <a:rPr lang="en-US" sz="2600" dirty="0">
                <a:latin typeface="Arial" pitchFamily="34" charset="0"/>
                <a:cs typeface="Arial" pitchFamily="34" charset="0"/>
              </a:rPr>
              <a:t>A </a:t>
            </a:r>
            <a:r>
              <a:rPr lang="en-US" sz="2600" i="1" dirty="0">
                <a:latin typeface="Arial" pitchFamily="34" charset="0"/>
                <a:cs typeface="Arial" pitchFamily="34" charset="0"/>
              </a:rPr>
              <a:t>conflict</a:t>
            </a:r>
            <a:r>
              <a:rPr lang="en-US" sz="2600" dirty="0">
                <a:latin typeface="Arial" pitchFamily="34" charset="0"/>
                <a:cs typeface="Arial" pitchFamily="34" charset="0"/>
              </a:rPr>
              <a:t> between a person’s </a:t>
            </a:r>
            <a:r>
              <a:rPr lang="en-US" sz="2600" b="1" dirty="0">
                <a:latin typeface="Arial" pitchFamily="34" charset="0"/>
                <a:cs typeface="Arial" pitchFamily="34" charset="0"/>
              </a:rPr>
              <a:t>private interests </a:t>
            </a:r>
            <a:r>
              <a:rPr lang="en-US" sz="2600" dirty="0">
                <a:latin typeface="Arial" pitchFamily="34" charset="0"/>
                <a:cs typeface="Arial" pitchFamily="34" charset="0"/>
              </a:rPr>
              <a:t>and </a:t>
            </a:r>
            <a:r>
              <a:rPr lang="en-US" sz="2600" b="1" dirty="0">
                <a:latin typeface="Arial" pitchFamily="34" charset="0"/>
                <a:cs typeface="Arial" pitchFamily="34" charset="0"/>
              </a:rPr>
              <a:t>public obligations</a:t>
            </a:r>
          </a:p>
          <a:p>
            <a:pPr marL="0" indent="0">
              <a:buNone/>
            </a:pPr>
            <a:endParaRPr lang="en-US" sz="2600" dirty="0">
              <a:latin typeface="Arial" pitchFamily="34" charset="0"/>
              <a:cs typeface="Arial" pitchFamily="34" charset="0"/>
            </a:endParaRPr>
          </a:p>
          <a:p>
            <a:pPr marL="0" indent="0">
              <a:buNone/>
            </a:pPr>
            <a:r>
              <a:rPr lang="en-US" sz="2600" i="1" dirty="0">
                <a:latin typeface="Arial" pitchFamily="34" charset="0"/>
                <a:cs typeface="Arial" pitchFamily="34" charset="0"/>
              </a:rPr>
              <a:t>Responsibility</a:t>
            </a:r>
            <a:r>
              <a:rPr lang="en-US" sz="2600" dirty="0">
                <a:latin typeface="Arial" pitchFamily="34" charset="0"/>
                <a:cs typeface="Arial" pitchFamily="34" charset="0"/>
              </a:rPr>
              <a:t> to one party interferes with responsibility to another party.  </a:t>
            </a:r>
          </a:p>
          <a:p>
            <a:pPr marL="0" indent="0">
              <a:buNone/>
            </a:pPr>
            <a:endParaRPr lang="en-US" sz="2600" dirty="0">
              <a:latin typeface="Arial" pitchFamily="34" charset="0"/>
              <a:cs typeface="Arial" pitchFamily="34" charset="0"/>
            </a:endParaRPr>
          </a:p>
          <a:p>
            <a:pPr marL="0" indent="0">
              <a:buNone/>
            </a:pPr>
            <a:r>
              <a:rPr lang="en-US" sz="2600" dirty="0">
                <a:latin typeface="Arial" pitchFamily="34" charset="0"/>
                <a:cs typeface="Arial" pitchFamily="34" charset="0"/>
              </a:rPr>
              <a:t>A person in a position of </a:t>
            </a:r>
            <a:r>
              <a:rPr lang="en-US" sz="2600" i="1" dirty="0">
                <a:latin typeface="Arial" pitchFamily="34" charset="0"/>
                <a:cs typeface="Arial" pitchFamily="34" charset="0"/>
              </a:rPr>
              <a:t>trust</a:t>
            </a:r>
            <a:r>
              <a:rPr lang="en-US" sz="2600" dirty="0">
                <a:latin typeface="Arial" pitchFamily="34" charset="0"/>
                <a:cs typeface="Arial" pitchFamily="34" charset="0"/>
              </a:rPr>
              <a:t> has </a:t>
            </a:r>
            <a:r>
              <a:rPr lang="en-US" sz="2600" b="1" dirty="0">
                <a:latin typeface="Arial" pitchFamily="34" charset="0"/>
                <a:cs typeface="Arial" pitchFamily="34" charset="0"/>
              </a:rPr>
              <a:t>competing professional or personal interests</a:t>
            </a:r>
          </a:p>
          <a:p>
            <a:pPr marL="0" indent="0">
              <a:buNone/>
            </a:pPr>
            <a:endParaRPr lang="en-US" sz="2600" dirty="0">
              <a:latin typeface="Arial" pitchFamily="34" charset="0"/>
              <a:cs typeface="Arial" pitchFamily="34" charset="0"/>
            </a:endParaRPr>
          </a:p>
          <a:p>
            <a:pPr marL="0" indent="0">
              <a:buNone/>
            </a:pPr>
            <a:r>
              <a:rPr lang="en-US" sz="2600" dirty="0">
                <a:latin typeface="Arial" pitchFamily="34" charset="0"/>
                <a:cs typeface="Arial" pitchFamily="34" charset="0"/>
              </a:rPr>
              <a:t>A situation in which a public official’s decisions are influenced by the official’s </a:t>
            </a:r>
            <a:r>
              <a:rPr lang="en-US" sz="2600" b="1" dirty="0">
                <a:latin typeface="Arial" pitchFamily="34" charset="0"/>
                <a:cs typeface="Arial" pitchFamily="34" charset="0"/>
              </a:rPr>
              <a:t>personal interests</a:t>
            </a:r>
            <a:r>
              <a:rPr lang="en-US" sz="2600" dirty="0">
                <a:latin typeface="Arial" pitchFamily="34" charset="0"/>
                <a:cs typeface="Arial" pitchFamily="34" charset="0"/>
              </a:rPr>
              <a:t>.</a:t>
            </a:r>
          </a:p>
          <a:p>
            <a:endParaRPr lang="en-US" dirty="0"/>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40</a:t>
            </a:fld>
            <a:endParaRPr lang="en-US" dirty="0">
              <a:solidFill>
                <a:prstClr val="black"/>
              </a:solidFill>
              <a:latin typeface="Calibri"/>
            </a:endParaRPr>
          </a:p>
        </p:txBody>
      </p:sp>
      <p:sp>
        <p:nvSpPr>
          <p:cNvPr id="8" name="TextBox 7"/>
          <p:cNvSpPr txBox="1"/>
          <p:nvPr/>
        </p:nvSpPr>
        <p:spPr>
          <a:xfrm>
            <a:off x="6416223" y="-20888"/>
            <a:ext cx="983346" cy="369332"/>
          </a:xfrm>
          <a:prstGeom prst="rect">
            <a:avLst/>
          </a:prstGeom>
          <a:noFill/>
        </p:spPr>
        <p:txBody>
          <a:bodyPr wrap="square" rtlCol="0">
            <a:spAutoFit/>
          </a:bodyPr>
          <a:lstStyle/>
          <a:p>
            <a:r>
              <a:rPr lang="en-US" dirty="0"/>
              <a:t>1 of 15</a:t>
            </a:r>
          </a:p>
        </p:txBody>
      </p:sp>
    </p:spTree>
    <p:extLst>
      <p:ext uri="{BB962C8B-B14F-4D97-AF65-F5344CB8AC3E}">
        <p14:creationId xmlns:p14="http://schemas.microsoft.com/office/powerpoint/2010/main" val="29691750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a:xfrm>
            <a:off x="457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November 2010</a:t>
            </a:r>
          </a:p>
        </p:txBody>
      </p:sp>
      <p:sp>
        <p:nvSpPr>
          <p:cNvPr id="10" name="Slide Number Placeholder 14"/>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C006A-14DA-4FBE-AB6C-3ADC102C1E8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7" name="Chart 6"/>
          <p:cNvGraphicFramePr>
            <a:graphicFrameLocks/>
          </p:cNvGraphicFramePr>
          <p:nvPr/>
        </p:nvGraphicFramePr>
        <p:xfrm>
          <a:off x="914400" y="0"/>
          <a:ext cx="7620000" cy="60960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BC691389-AF07-4ED8-8882-BF8B3D1B0777}"/>
              </a:ext>
            </a:extLst>
          </p:cNvPr>
          <p:cNvSpPr txBox="1"/>
          <p:nvPr/>
        </p:nvSpPr>
        <p:spPr>
          <a:xfrm>
            <a:off x="7343686" y="136525"/>
            <a:ext cx="983346" cy="369332"/>
          </a:xfrm>
          <a:prstGeom prst="rect">
            <a:avLst/>
          </a:prstGeom>
          <a:noFill/>
        </p:spPr>
        <p:txBody>
          <a:bodyPr wrap="square" rtlCol="0">
            <a:spAutoFit/>
          </a:bodyPr>
          <a:lstStyle/>
          <a:p>
            <a:r>
              <a:rPr lang="en-US" dirty="0"/>
              <a:t>2 of 15</a:t>
            </a:r>
          </a:p>
        </p:txBody>
      </p:sp>
    </p:spTree>
    <p:extLst>
      <p:ext uri="{BB962C8B-B14F-4D97-AF65-F5344CB8AC3E}">
        <p14:creationId xmlns:p14="http://schemas.microsoft.com/office/powerpoint/2010/main" val="2170287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Conflict of Interest</a:t>
            </a:r>
          </a:p>
        </p:txBody>
      </p:sp>
      <p:sp>
        <p:nvSpPr>
          <p:cNvPr id="16387" name="Rectangle 3"/>
          <p:cNvSpPr>
            <a:spLocks noGrp="1" noChangeArrowheads="1"/>
          </p:cNvSpPr>
          <p:nvPr>
            <p:ph type="body" idx="1"/>
          </p:nvPr>
        </p:nvSpPr>
        <p:spPr>
          <a:xfrm>
            <a:off x="457200" y="1600200"/>
            <a:ext cx="5334000" cy="4525963"/>
          </a:xfrm>
        </p:spPr>
        <p:txBody>
          <a:bodyPr/>
          <a:lstStyle/>
          <a:p>
            <a:r>
              <a:rPr lang="en-US" sz="2800" dirty="0"/>
              <a:t>Any situation in which an individual or corporation (either private or governmental) is in a position to exploit a professional or official capacity (role) in some way for their personal or corporate benefit (role).</a:t>
            </a:r>
          </a:p>
          <a:p>
            <a:r>
              <a:rPr lang="en-US" sz="2800" dirty="0"/>
              <a:t>Therefore, conflict of interest = conflict of roles</a:t>
            </a:r>
          </a:p>
          <a:p>
            <a:pPr>
              <a:buFont typeface="Wingdings" pitchFamily="2" charset="2"/>
              <a:buNone/>
            </a:pPr>
            <a:endParaRPr lang="en-US" sz="280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a:ea typeface="+mn-ea"/>
                <a:cs typeface="+mn-cs"/>
              </a:rPr>
              <a:t>November 2010</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C006A-14DA-4FBE-AB6C-3ADC102C1E88}"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1524000"/>
            <a:ext cx="2520043" cy="4495800"/>
          </a:xfrm>
          <a:prstGeom prst="rect">
            <a:avLst/>
          </a:prstGeom>
        </p:spPr>
      </p:pic>
      <p:sp>
        <p:nvSpPr>
          <p:cNvPr id="8" name="TextBox 7">
            <a:extLst>
              <a:ext uri="{FF2B5EF4-FFF2-40B4-BE49-F238E27FC236}">
                <a16:creationId xmlns:a16="http://schemas.microsoft.com/office/drawing/2014/main" id="{CFB48F5B-0529-45C0-87A8-6000C3BA24A7}"/>
              </a:ext>
            </a:extLst>
          </p:cNvPr>
          <p:cNvSpPr txBox="1"/>
          <p:nvPr/>
        </p:nvSpPr>
        <p:spPr>
          <a:xfrm>
            <a:off x="7895770" y="89972"/>
            <a:ext cx="983346" cy="369332"/>
          </a:xfrm>
          <a:prstGeom prst="rect">
            <a:avLst/>
          </a:prstGeom>
          <a:noFill/>
        </p:spPr>
        <p:txBody>
          <a:bodyPr wrap="square" rtlCol="0">
            <a:spAutoFit/>
          </a:bodyPr>
          <a:lstStyle/>
          <a:p>
            <a:r>
              <a:rPr lang="en-US" dirty="0"/>
              <a:t>3 of 15</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half" idx="10"/>
          </p:nvPr>
        </p:nvSpPr>
        <p:spPr>
          <a:xfrm>
            <a:off x="457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November 2010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Slide Number Placeholder 14"/>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C006A-14DA-4FBE-AB6C-3ADC102C1E8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0"/>
            <a:ext cx="6429375" cy="6858000"/>
          </a:xfrm>
          <a:prstGeom prst="rect">
            <a:avLst/>
          </a:prstGeom>
        </p:spPr>
      </p:pic>
      <p:sp>
        <p:nvSpPr>
          <p:cNvPr id="5" name="TextBox 4">
            <a:extLst>
              <a:ext uri="{FF2B5EF4-FFF2-40B4-BE49-F238E27FC236}">
                <a16:creationId xmlns:a16="http://schemas.microsoft.com/office/drawing/2014/main" id="{961A7377-D94C-45E5-B455-CBF3701DEFC1}"/>
              </a:ext>
            </a:extLst>
          </p:cNvPr>
          <p:cNvSpPr txBox="1"/>
          <p:nvPr/>
        </p:nvSpPr>
        <p:spPr>
          <a:xfrm>
            <a:off x="8105775" y="136525"/>
            <a:ext cx="983346" cy="369332"/>
          </a:xfrm>
          <a:prstGeom prst="rect">
            <a:avLst/>
          </a:prstGeom>
          <a:noFill/>
        </p:spPr>
        <p:txBody>
          <a:bodyPr wrap="square" rtlCol="0">
            <a:spAutoFit/>
          </a:bodyPr>
          <a:lstStyle/>
          <a:p>
            <a:r>
              <a:rPr lang="en-US" dirty="0"/>
              <a:t>5 of 15</a:t>
            </a:r>
          </a:p>
        </p:txBody>
      </p:sp>
    </p:spTree>
    <p:extLst>
      <p:ext uri="{BB962C8B-B14F-4D97-AF65-F5344CB8AC3E}">
        <p14:creationId xmlns:p14="http://schemas.microsoft.com/office/powerpoint/2010/main" val="2890907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9"/>
            <a:ext cx="7886700" cy="1325563"/>
          </a:xfrm>
        </p:spPr>
        <p:txBody>
          <a:bodyPr>
            <a:normAutofit/>
          </a:bodyPr>
          <a:lstStyle/>
          <a:p>
            <a:pPr algn="ctr"/>
            <a:r>
              <a:rPr lang="en-US" sz="4000" b="1" dirty="0">
                <a:latin typeface="Arial Black" panose="020B0A04020102020204" pitchFamily="34" charset="0"/>
              </a:rPr>
              <a:t>Conflict of Interest</a:t>
            </a:r>
            <a:br>
              <a:rPr lang="en-US" sz="4000" b="1" dirty="0">
                <a:latin typeface="Arial Black" panose="020B0A04020102020204" pitchFamily="34" charset="0"/>
              </a:rPr>
            </a:br>
            <a:r>
              <a:rPr lang="en-US" sz="4000" b="1" dirty="0">
                <a:latin typeface="Arial Black" panose="020B0A04020102020204" pitchFamily="34" charset="0"/>
              </a:rPr>
              <a:t>and Ethics</a:t>
            </a:r>
            <a:endParaRPr lang="en-US" sz="4000" dirty="0"/>
          </a:p>
        </p:txBody>
      </p:sp>
      <p:sp>
        <p:nvSpPr>
          <p:cNvPr id="3" name="Content Placeholder 2"/>
          <p:cNvSpPr>
            <a:spLocks noGrp="1"/>
          </p:cNvSpPr>
          <p:nvPr>
            <p:ph idx="1"/>
          </p:nvPr>
        </p:nvSpPr>
        <p:spPr>
          <a:xfrm>
            <a:off x="677108" y="2016689"/>
            <a:ext cx="7502388" cy="4221273"/>
          </a:xfrm>
        </p:spPr>
        <p:txBody>
          <a:bodyPr>
            <a:normAutofit/>
          </a:bodyPr>
          <a:lstStyle/>
          <a:p>
            <a:pPr marL="0" indent="0" algn="ctr">
              <a:buNone/>
            </a:pPr>
            <a:r>
              <a:rPr lang="en-US" sz="3600" dirty="0">
                <a:latin typeface="Arial" pitchFamily="34" charset="0"/>
                <a:cs typeface="Arial" pitchFamily="34" charset="0"/>
              </a:rPr>
              <a:t>What are Ethics?  </a:t>
            </a:r>
          </a:p>
          <a:p>
            <a:r>
              <a:rPr lang="en-US" sz="2600" dirty="0">
                <a:latin typeface="Arial" pitchFamily="34" charset="0"/>
                <a:cs typeface="Arial" pitchFamily="34" charset="0"/>
              </a:rPr>
              <a:t>Rules of conduct</a:t>
            </a:r>
          </a:p>
          <a:p>
            <a:r>
              <a:rPr lang="en-US" sz="2600" dirty="0">
                <a:latin typeface="Arial" pitchFamily="34" charset="0"/>
                <a:cs typeface="Arial" pitchFamily="34" charset="0"/>
              </a:rPr>
              <a:t>System of moral principles and values which affect personal or professional actions</a:t>
            </a:r>
          </a:p>
          <a:p>
            <a:r>
              <a:rPr lang="en-US" sz="2600" dirty="0">
                <a:latin typeface="Arial" pitchFamily="34" charset="0"/>
                <a:cs typeface="Arial" pitchFamily="34" charset="0"/>
              </a:rPr>
              <a:t>Knowing how to apply the rules AND having the character to behave in an ethical manner</a:t>
            </a:r>
          </a:p>
          <a:p>
            <a:r>
              <a:rPr lang="en-US" sz="2600" dirty="0">
                <a:latin typeface="Arial" pitchFamily="34" charset="0"/>
                <a:cs typeface="Arial" pitchFamily="34" charset="0"/>
              </a:rPr>
              <a:t>The difference between “right” and “wrong” </a:t>
            </a:r>
          </a:p>
          <a:p>
            <a:pPr marL="0" indent="0">
              <a:buNone/>
            </a:pPr>
            <a:endParaRPr lang="en-US" sz="2600" dirty="0">
              <a:latin typeface="Arial" pitchFamily="34" charset="0"/>
              <a:cs typeface="Arial" pitchFamily="34" charset="0"/>
            </a:endParaRPr>
          </a:p>
          <a:p>
            <a:endParaRPr lang="en-US" dirty="0"/>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44</a:t>
            </a:fld>
            <a:endParaRPr lang="en-US" dirty="0">
              <a:solidFill>
                <a:prstClr val="black"/>
              </a:solidFill>
              <a:latin typeface="Calibri"/>
            </a:endParaRPr>
          </a:p>
        </p:txBody>
      </p:sp>
      <p:sp>
        <p:nvSpPr>
          <p:cNvPr id="8" name="TextBox 7"/>
          <p:cNvSpPr txBox="1"/>
          <p:nvPr/>
        </p:nvSpPr>
        <p:spPr>
          <a:xfrm>
            <a:off x="6416223" y="0"/>
            <a:ext cx="983346" cy="369332"/>
          </a:xfrm>
          <a:prstGeom prst="rect">
            <a:avLst/>
          </a:prstGeom>
          <a:noFill/>
        </p:spPr>
        <p:txBody>
          <a:bodyPr wrap="square" rtlCol="0">
            <a:spAutoFit/>
          </a:bodyPr>
          <a:lstStyle/>
          <a:p>
            <a:r>
              <a:rPr lang="en-US" dirty="0"/>
              <a:t>6 of 15</a:t>
            </a:r>
          </a:p>
        </p:txBody>
      </p:sp>
      <p:pic>
        <p:nvPicPr>
          <p:cNvPr id="9" name="Picture 2">
            <a:extLst>
              <a:ext uri="{FF2B5EF4-FFF2-40B4-BE49-F238E27FC236}">
                <a16:creationId xmlns:a16="http://schemas.microsoft.com/office/drawing/2014/main" id="{5CC00D72-07E9-477E-BBE3-BA912521B9F0}"/>
              </a:ext>
            </a:extLst>
          </p:cNvPr>
          <p:cNvPicPr>
            <a:picLocks noChangeAspect="1" noChangeArrowheads="1"/>
          </p:cNvPicPr>
          <p:nvPr/>
        </p:nvPicPr>
        <p:blipFill>
          <a:blip r:embed="rId5" cstate="print"/>
          <a:srcRect/>
          <a:stretch>
            <a:fillRect/>
          </a:stretch>
        </p:blipFill>
        <p:spPr bwMode="auto">
          <a:xfrm>
            <a:off x="4297680" y="5484682"/>
            <a:ext cx="1310640" cy="819150"/>
          </a:xfrm>
          <a:prstGeom prst="rect">
            <a:avLst/>
          </a:prstGeom>
          <a:noFill/>
          <a:ln w="9525">
            <a:noFill/>
            <a:miter lim="800000"/>
            <a:headEnd/>
            <a:tailEnd/>
          </a:ln>
          <a:effectLst/>
        </p:spPr>
      </p:pic>
      <p:pic>
        <p:nvPicPr>
          <p:cNvPr id="10" name="Picture 3">
            <a:extLst>
              <a:ext uri="{FF2B5EF4-FFF2-40B4-BE49-F238E27FC236}">
                <a16:creationId xmlns:a16="http://schemas.microsoft.com/office/drawing/2014/main" id="{A1C0AF33-9C52-4E49-B09E-013D04811C04}"/>
              </a:ext>
            </a:extLst>
          </p:cNvPr>
          <p:cNvPicPr>
            <a:picLocks noChangeAspect="1" noChangeArrowheads="1"/>
          </p:cNvPicPr>
          <p:nvPr/>
        </p:nvPicPr>
        <p:blipFill>
          <a:blip r:embed="rId6" cstate="print"/>
          <a:srcRect/>
          <a:stretch>
            <a:fillRect/>
          </a:stretch>
        </p:blipFill>
        <p:spPr bwMode="auto">
          <a:xfrm>
            <a:off x="6058449" y="5484682"/>
            <a:ext cx="1341120" cy="838200"/>
          </a:xfrm>
          <a:prstGeom prst="rect">
            <a:avLst/>
          </a:prstGeom>
          <a:noFill/>
          <a:ln w="9525">
            <a:noFill/>
            <a:miter lim="800000"/>
            <a:headEnd/>
            <a:tailEnd/>
          </a:ln>
          <a:effectLst/>
        </p:spPr>
      </p:pic>
    </p:spTree>
    <p:extLst>
      <p:ext uri="{BB962C8B-B14F-4D97-AF65-F5344CB8AC3E}">
        <p14:creationId xmlns:p14="http://schemas.microsoft.com/office/powerpoint/2010/main" val="28530258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28600"/>
            <a:ext cx="9296400" cy="1143000"/>
          </a:xfrm>
        </p:spPr>
        <p:txBody>
          <a:bodyPr>
            <a:normAutofit/>
          </a:bodyPr>
          <a:lstStyle/>
          <a:p>
            <a:r>
              <a:rPr lang="en-US" sz="5400" dirty="0"/>
              <a:t>Values in Public Service</a:t>
            </a:r>
          </a:p>
        </p:txBody>
      </p:sp>
      <p:sp>
        <p:nvSpPr>
          <p:cNvPr id="2" name="TextBox 1"/>
          <p:cNvSpPr txBox="1"/>
          <p:nvPr/>
        </p:nvSpPr>
        <p:spPr>
          <a:xfrm>
            <a:off x="152400" y="3048000"/>
            <a:ext cx="2552700"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Calibri"/>
                <a:ea typeface="+mn-ea"/>
                <a:cs typeface="+mn-cs"/>
              </a:rPr>
              <a:t>Public </a:t>
            </a:r>
            <a:r>
              <a:rPr kumimoji="0" lang="en-US" sz="4000" b="0" i="0" u="none" strike="noStrike" kern="1200" cap="none" spc="0" normalizeH="0" baseline="0" noProof="0" dirty="0">
                <a:ln>
                  <a:noFill/>
                </a:ln>
                <a:solidFill>
                  <a:prstClr val="black"/>
                </a:solidFill>
                <a:effectLst/>
                <a:uLnTx/>
                <a:uFillTx/>
                <a:latin typeface="Calibri"/>
                <a:ea typeface="+mn-ea"/>
                <a:cs typeface="+mn-cs"/>
              </a:rPr>
              <a:t>Trust</a:t>
            </a:r>
            <a:endParaRPr kumimoji="0" lang="en-US" sz="36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extBox 6"/>
          <p:cNvSpPr txBox="1"/>
          <p:nvPr/>
        </p:nvSpPr>
        <p:spPr>
          <a:xfrm>
            <a:off x="2209800" y="1524000"/>
            <a:ext cx="43434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The Public’s Welfare</a:t>
            </a:r>
          </a:p>
        </p:txBody>
      </p:sp>
      <p:sp>
        <p:nvSpPr>
          <p:cNvPr id="12" name="Date Placeholder 2"/>
          <p:cNvSpPr>
            <a:spLocks noGrp="1"/>
          </p:cNvSpPr>
          <p:nvPr>
            <p:ph type="dt" sz="half" idx="10"/>
          </p:nvPr>
        </p:nvSpPr>
        <p:spPr>
          <a:xfrm>
            <a:off x="457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a:ea typeface="+mn-ea"/>
                <a:cs typeface="+mn-cs"/>
              </a:rPr>
              <a:t>November 2010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Slide Number Placeholder 14"/>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C006A-14DA-4FBE-AB6C-3ADC102C1E8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TextBox 14"/>
          <p:cNvSpPr txBox="1"/>
          <p:nvPr/>
        </p:nvSpPr>
        <p:spPr>
          <a:xfrm>
            <a:off x="5455822" y="5153266"/>
            <a:ext cx="36218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Accountability</a:t>
            </a:r>
          </a:p>
        </p:txBody>
      </p:sp>
      <p:sp>
        <p:nvSpPr>
          <p:cNvPr id="16" name="TextBox 15"/>
          <p:cNvSpPr txBox="1"/>
          <p:nvPr/>
        </p:nvSpPr>
        <p:spPr>
          <a:xfrm>
            <a:off x="-152400" y="5105400"/>
            <a:ext cx="3296814"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Transparency</a:t>
            </a:r>
          </a:p>
        </p:txBody>
      </p:sp>
      <p:sp>
        <p:nvSpPr>
          <p:cNvPr id="19" name="TextBox 18"/>
          <p:cNvSpPr txBox="1"/>
          <p:nvPr/>
        </p:nvSpPr>
        <p:spPr>
          <a:xfrm>
            <a:off x="6027323" y="3068598"/>
            <a:ext cx="32419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Public Safety</a:t>
            </a:r>
          </a:p>
        </p:txBody>
      </p:sp>
      <p:sp>
        <p:nvSpPr>
          <p:cNvPr id="20" name="5-Point Star 19"/>
          <p:cNvSpPr/>
          <p:nvPr/>
        </p:nvSpPr>
        <p:spPr>
          <a:xfrm>
            <a:off x="2895600" y="2286000"/>
            <a:ext cx="2932536" cy="306880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4AF695CE-C914-420D-8112-3452B9BC0499}"/>
              </a:ext>
            </a:extLst>
          </p:cNvPr>
          <p:cNvSpPr txBox="1"/>
          <p:nvPr/>
        </p:nvSpPr>
        <p:spPr>
          <a:xfrm>
            <a:off x="7620000" y="34410"/>
            <a:ext cx="983346" cy="369332"/>
          </a:xfrm>
          <a:prstGeom prst="rect">
            <a:avLst/>
          </a:prstGeom>
          <a:noFill/>
        </p:spPr>
        <p:txBody>
          <a:bodyPr wrap="square" rtlCol="0">
            <a:spAutoFit/>
          </a:bodyPr>
          <a:lstStyle/>
          <a:p>
            <a:r>
              <a:rPr lang="en-US" dirty="0"/>
              <a:t>9 of 15</a:t>
            </a:r>
          </a:p>
        </p:txBody>
      </p:sp>
    </p:spTree>
    <p:extLst>
      <p:ext uri="{BB962C8B-B14F-4D97-AF65-F5344CB8AC3E}">
        <p14:creationId xmlns:p14="http://schemas.microsoft.com/office/powerpoint/2010/main" val="16036524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9"/>
            <a:ext cx="7886700" cy="1325563"/>
          </a:xfrm>
        </p:spPr>
        <p:txBody>
          <a:bodyPr>
            <a:normAutofit/>
          </a:bodyPr>
          <a:lstStyle/>
          <a:p>
            <a:pPr algn="ctr"/>
            <a:r>
              <a:rPr lang="en-US" sz="4000" b="1" dirty="0">
                <a:latin typeface="Arial Black" panose="020B0A04020102020204" pitchFamily="34" charset="0"/>
              </a:rPr>
              <a:t>Conflict of Interest</a:t>
            </a:r>
            <a:br>
              <a:rPr lang="en-US" sz="4000" b="1" dirty="0">
                <a:latin typeface="Arial Black" panose="020B0A04020102020204" pitchFamily="34" charset="0"/>
              </a:rPr>
            </a:br>
            <a:r>
              <a:rPr lang="en-US" sz="4000" b="1" dirty="0">
                <a:latin typeface="Arial Black" panose="020B0A04020102020204" pitchFamily="34" charset="0"/>
              </a:rPr>
              <a:t>and Ethics</a:t>
            </a:r>
            <a:endParaRPr lang="en-US" sz="4000" dirty="0"/>
          </a:p>
        </p:txBody>
      </p:sp>
      <p:sp>
        <p:nvSpPr>
          <p:cNvPr id="3" name="Content Placeholder 2"/>
          <p:cNvSpPr>
            <a:spLocks noGrp="1"/>
          </p:cNvSpPr>
          <p:nvPr>
            <p:ph idx="1"/>
          </p:nvPr>
        </p:nvSpPr>
        <p:spPr>
          <a:xfrm>
            <a:off x="677108" y="1639322"/>
            <a:ext cx="8515350" cy="5032375"/>
          </a:xfrm>
        </p:spPr>
        <p:txBody>
          <a:bodyPr>
            <a:normAutofit/>
          </a:bodyPr>
          <a:lstStyle/>
          <a:p>
            <a:pPr marL="0" indent="0">
              <a:buNone/>
            </a:pPr>
            <a:r>
              <a:rPr lang="en-US" sz="2600" dirty="0">
                <a:latin typeface="Arial" panose="020B0604020202020204" pitchFamily="34" charset="0"/>
                <a:cs typeface="Arial" panose="020B0604020202020204" pitchFamily="34" charset="0"/>
              </a:rPr>
              <a:t>There are state statutes that address conflict of interest</a:t>
            </a:r>
          </a:p>
          <a:p>
            <a:pPr marL="0" indent="0">
              <a:buNone/>
            </a:pPr>
            <a:r>
              <a:rPr lang="en-US" sz="2600" dirty="0">
                <a:latin typeface="Arial" panose="020B0604020202020204" pitchFamily="34" charset="0"/>
                <a:cs typeface="Arial" panose="020B0604020202020204" pitchFamily="34" charset="0"/>
              </a:rPr>
              <a:t>One example: </a:t>
            </a:r>
          </a:p>
          <a:p>
            <a:pPr marL="0" indent="0">
              <a:buNone/>
            </a:pPr>
            <a:endParaRPr lang="en-US" sz="2600" dirty="0">
              <a:latin typeface="Arial" panose="020B0604020202020204" pitchFamily="34" charset="0"/>
              <a:cs typeface="Arial" panose="020B0604020202020204" pitchFamily="34" charset="0"/>
            </a:endParaRPr>
          </a:p>
          <a:p>
            <a:pPr marL="0" indent="0">
              <a:spcBef>
                <a:spcPts val="700"/>
              </a:spcBef>
              <a:spcAft>
                <a:spcPts val="700"/>
              </a:spcAft>
              <a:buNone/>
            </a:pPr>
            <a:r>
              <a:rPr lang="en-US" b="1" dirty="0">
                <a:solidFill>
                  <a:srgbClr val="212529"/>
                </a:solidFill>
                <a:effectLst/>
                <a:latin typeface="-apple-system"/>
              </a:rPr>
              <a:t>§39-1509</a:t>
            </a:r>
          </a:p>
          <a:p>
            <a:pPr marL="0" indent="0">
              <a:spcBef>
                <a:spcPts val="700"/>
              </a:spcBef>
              <a:spcAft>
                <a:spcPts val="700"/>
              </a:spcAft>
              <a:buNone/>
            </a:pPr>
            <a:r>
              <a:rPr lang="en-US" sz="2400" dirty="0">
                <a:solidFill>
                  <a:srgbClr val="212529"/>
                </a:solidFill>
                <a:effectLst/>
                <a:latin typeface="-apple-system"/>
              </a:rPr>
              <a:t>Highway superintendent; interest in public contracts prohibited; reports to county board; neglect of duty; removal from office.</a:t>
            </a:r>
          </a:p>
          <a:p>
            <a:pPr marL="0" marR="0" indent="0">
              <a:spcBef>
                <a:spcPts val="0"/>
              </a:spcBef>
              <a:spcAft>
                <a:spcPts val="0"/>
              </a:spcAft>
              <a:buNone/>
            </a:pPr>
            <a:r>
              <a:rPr lang="en-US" sz="2400" dirty="0">
                <a:effectLst/>
                <a:latin typeface="Calibri" panose="020F0502020204030204" pitchFamily="34" charset="0"/>
              </a:rPr>
              <a:t>The county highway superintendent shall not be interested directly or indirectly in any contract with the county, and shall render at any time an accounting of his acts and doings to the county board when requested by it so to do; and he may be removed from office by such board at any time upon failure to perform the duties of his office.</a:t>
            </a:r>
          </a:p>
          <a:p>
            <a:pPr marL="0" indent="0">
              <a:buNone/>
            </a:pPr>
            <a:endParaRPr lang="en-US" sz="2600" dirty="0">
              <a:latin typeface="Arial" panose="020B0604020202020204" pitchFamily="34" charset="0"/>
              <a:cs typeface="Arial" panose="020B0604020202020204" pitchFamily="34" charset="0"/>
            </a:endParaRP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46</a:t>
            </a:fld>
            <a:endParaRPr lang="en-US" dirty="0">
              <a:solidFill>
                <a:prstClr val="black"/>
              </a:solidFill>
              <a:latin typeface="Calibri"/>
            </a:endParaRPr>
          </a:p>
        </p:txBody>
      </p:sp>
      <p:sp>
        <p:nvSpPr>
          <p:cNvPr id="8" name="TextBox 7"/>
          <p:cNvSpPr txBox="1"/>
          <p:nvPr/>
        </p:nvSpPr>
        <p:spPr>
          <a:xfrm>
            <a:off x="6416223" y="74406"/>
            <a:ext cx="983346" cy="369332"/>
          </a:xfrm>
          <a:prstGeom prst="rect">
            <a:avLst/>
          </a:prstGeom>
          <a:noFill/>
        </p:spPr>
        <p:txBody>
          <a:bodyPr wrap="square" rtlCol="0">
            <a:spAutoFit/>
          </a:bodyPr>
          <a:lstStyle/>
          <a:p>
            <a:r>
              <a:rPr lang="en-US" dirty="0"/>
              <a:t>10 of 15</a:t>
            </a:r>
          </a:p>
        </p:txBody>
      </p:sp>
    </p:spTree>
    <p:extLst>
      <p:ext uri="{BB962C8B-B14F-4D97-AF65-F5344CB8AC3E}">
        <p14:creationId xmlns:p14="http://schemas.microsoft.com/office/powerpoint/2010/main" val="10756245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9"/>
            <a:ext cx="7886700" cy="1325563"/>
          </a:xfrm>
        </p:spPr>
        <p:txBody>
          <a:bodyPr>
            <a:normAutofit/>
          </a:bodyPr>
          <a:lstStyle/>
          <a:p>
            <a:pPr algn="ctr"/>
            <a:r>
              <a:rPr lang="en-US" sz="4000" b="1" dirty="0">
                <a:latin typeface="Arial Black" panose="020B0A04020102020204" pitchFamily="34" charset="0"/>
              </a:rPr>
              <a:t>Conflict of Interest</a:t>
            </a:r>
            <a:br>
              <a:rPr lang="en-US" sz="4000" b="1" dirty="0">
                <a:latin typeface="Arial Black" panose="020B0A04020102020204" pitchFamily="34" charset="0"/>
              </a:rPr>
            </a:br>
            <a:r>
              <a:rPr lang="en-US" sz="4000" b="1" dirty="0">
                <a:latin typeface="Arial Black" panose="020B0A04020102020204" pitchFamily="34" charset="0"/>
              </a:rPr>
              <a:t>and Ethics</a:t>
            </a:r>
            <a:endParaRPr lang="en-US" sz="4000" dirty="0"/>
          </a:p>
        </p:txBody>
      </p:sp>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47</a:t>
            </a:fld>
            <a:endParaRPr lang="en-US" dirty="0">
              <a:solidFill>
                <a:prstClr val="black"/>
              </a:solidFill>
              <a:latin typeface="Calibri"/>
            </a:endParaRPr>
          </a:p>
        </p:txBody>
      </p:sp>
      <p:sp>
        <p:nvSpPr>
          <p:cNvPr id="8" name="TextBox 7"/>
          <p:cNvSpPr txBox="1"/>
          <p:nvPr/>
        </p:nvSpPr>
        <p:spPr>
          <a:xfrm>
            <a:off x="7532004" y="99918"/>
            <a:ext cx="983346" cy="369332"/>
          </a:xfrm>
          <a:prstGeom prst="rect">
            <a:avLst/>
          </a:prstGeom>
          <a:noFill/>
        </p:spPr>
        <p:txBody>
          <a:bodyPr wrap="square" rtlCol="0">
            <a:spAutoFit/>
          </a:bodyPr>
          <a:lstStyle/>
          <a:p>
            <a:r>
              <a:rPr lang="en-US" dirty="0"/>
              <a:t>11 of 15</a:t>
            </a:r>
          </a:p>
        </p:txBody>
      </p:sp>
      <p:pic>
        <p:nvPicPr>
          <p:cNvPr id="12" name="Picture 11">
            <a:extLst>
              <a:ext uri="{FF2B5EF4-FFF2-40B4-BE49-F238E27FC236}">
                <a16:creationId xmlns:a16="http://schemas.microsoft.com/office/drawing/2014/main" id="{C681140A-183E-4E5F-B4B5-E1C4C67FC175}"/>
              </a:ext>
            </a:extLst>
          </p:cNvPr>
          <p:cNvPicPr>
            <a:picLocks noChangeAspect="1"/>
          </p:cNvPicPr>
          <p:nvPr/>
        </p:nvPicPr>
        <p:blipFill>
          <a:blip r:embed="rId3"/>
          <a:stretch>
            <a:fillRect/>
          </a:stretch>
        </p:blipFill>
        <p:spPr>
          <a:xfrm>
            <a:off x="1745059" y="1510362"/>
            <a:ext cx="5713016" cy="5149994"/>
          </a:xfrm>
          <a:prstGeom prst="rect">
            <a:avLst/>
          </a:prstGeom>
        </p:spPr>
      </p:pic>
    </p:spTree>
    <p:extLst>
      <p:ext uri="{BB962C8B-B14F-4D97-AF65-F5344CB8AC3E}">
        <p14:creationId xmlns:p14="http://schemas.microsoft.com/office/powerpoint/2010/main" val="1676406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9"/>
            <a:ext cx="7886700" cy="1325563"/>
          </a:xfrm>
        </p:spPr>
        <p:txBody>
          <a:bodyPr>
            <a:normAutofit/>
          </a:bodyPr>
          <a:lstStyle/>
          <a:p>
            <a:pPr algn="ctr"/>
            <a:r>
              <a:rPr lang="en-US" sz="4000" b="1" dirty="0">
                <a:latin typeface="Arial Black" panose="020B0A04020102020204" pitchFamily="34" charset="0"/>
              </a:rPr>
              <a:t>Conflict of Interest</a:t>
            </a:r>
            <a:br>
              <a:rPr lang="en-US" sz="4000" b="1" dirty="0">
                <a:latin typeface="Arial Black" panose="020B0A04020102020204" pitchFamily="34" charset="0"/>
              </a:rPr>
            </a:br>
            <a:r>
              <a:rPr lang="en-US" sz="4000" b="1" dirty="0">
                <a:latin typeface="Arial Black" panose="020B0A04020102020204" pitchFamily="34" charset="0"/>
              </a:rPr>
              <a:t>and Ethics</a:t>
            </a:r>
            <a:endParaRPr lang="en-US" sz="4000" dirty="0"/>
          </a:p>
        </p:txBody>
      </p:sp>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48</a:t>
            </a:fld>
            <a:endParaRPr lang="en-US" dirty="0">
              <a:solidFill>
                <a:prstClr val="black"/>
              </a:solidFill>
              <a:latin typeface="Calibri"/>
            </a:endParaRPr>
          </a:p>
        </p:txBody>
      </p:sp>
      <p:sp>
        <p:nvSpPr>
          <p:cNvPr id="8" name="TextBox 7"/>
          <p:cNvSpPr txBox="1"/>
          <p:nvPr/>
        </p:nvSpPr>
        <p:spPr>
          <a:xfrm>
            <a:off x="7772400" y="137739"/>
            <a:ext cx="983346" cy="369332"/>
          </a:xfrm>
          <a:prstGeom prst="rect">
            <a:avLst/>
          </a:prstGeom>
          <a:noFill/>
        </p:spPr>
        <p:txBody>
          <a:bodyPr wrap="square" rtlCol="0">
            <a:spAutoFit/>
          </a:bodyPr>
          <a:lstStyle/>
          <a:p>
            <a:r>
              <a:rPr lang="en-US" dirty="0"/>
              <a:t>12 of 15</a:t>
            </a:r>
          </a:p>
        </p:txBody>
      </p:sp>
      <p:pic>
        <p:nvPicPr>
          <p:cNvPr id="4" name="Picture 3">
            <a:extLst>
              <a:ext uri="{FF2B5EF4-FFF2-40B4-BE49-F238E27FC236}">
                <a16:creationId xmlns:a16="http://schemas.microsoft.com/office/drawing/2014/main" id="{32E74D8F-902D-4C1C-AF1E-404203CE29E7}"/>
              </a:ext>
            </a:extLst>
          </p:cNvPr>
          <p:cNvPicPr>
            <a:picLocks noChangeAspect="1"/>
          </p:cNvPicPr>
          <p:nvPr/>
        </p:nvPicPr>
        <p:blipFill>
          <a:blip r:embed="rId3"/>
          <a:stretch>
            <a:fillRect/>
          </a:stretch>
        </p:blipFill>
        <p:spPr>
          <a:xfrm>
            <a:off x="82681" y="1588562"/>
            <a:ext cx="8978637" cy="1436582"/>
          </a:xfrm>
          <a:prstGeom prst="rect">
            <a:avLst/>
          </a:prstGeom>
        </p:spPr>
      </p:pic>
      <p:pic>
        <p:nvPicPr>
          <p:cNvPr id="10" name="Picture 9">
            <a:extLst>
              <a:ext uri="{FF2B5EF4-FFF2-40B4-BE49-F238E27FC236}">
                <a16:creationId xmlns:a16="http://schemas.microsoft.com/office/drawing/2014/main" id="{286B504C-0BE5-402E-8F7B-83A094C2903A}"/>
              </a:ext>
            </a:extLst>
          </p:cNvPr>
          <p:cNvPicPr>
            <a:picLocks noChangeAspect="1"/>
          </p:cNvPicPr>
          <p:nvPr/>
        </p:nvPicPr>
        <p:blipFill>
          <a:blip r:embed="rId4"/>
          <a:stretch>
            <a:fillRect/>
          </a:stretch>
        </p:blipFill>
        <p:spPr>
          <a:xfrm>
            <a:off x="1313585" y="2788013"/>
            <a:ext cx="6516828" cy="3106153"/>
          </a:xfrm>
          <a:prstGeom prst="rect">
            <a:avLst/>
          </a:prstGeom>
        </p:spPr>
      </p:pic>
    </p:spTree>
    <p:extLst>
      <p:ext uri="{BB962C8B-B14F-4D97-AF65-F5344CB8AC3E}">
        <p14:creationId xmlns:p14="http://schemas.microsoft.com/office/powerpoint/2010/main" val="2719255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6000" dirty="0"/>
              <a:t>Conflict of Interest</a:t>
            </a:r>
          </a:p>
        </p:txBody>
      </p:sp>
      <p:sp>
        <p:nvSpPr>
          <p:cNvPr id="11" name="TextBox 10"/>
          <p:cNvSpPr txBox="1"/>
          <p:nvPr/>
        </p:nvSpPr>
        <p:spPr>
          <a:xfrm>
            <a:off x="0" y="2293249"/>
            <a:ext cx="88392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Conflicts happen!</a:t>
            </a:r>
          </a:p>
        </p:txBody>
      </p:sp>
      <p:sp>
        <p:nvSpPr>
          <p:cNvPr id="12" name="Date Placeholder 2"/>
          <p:cNvSpPr>
            <a:spLocks noGrp="1"/>
          </p:cNvSpPr>
          <p:nvPr>
            <p:ph type="dt" sz="half" idx="10"/>
          </p:nvPr>
        </p:nvSpPr>
        <p:spPr>
          <a:xfrm>
            <a:off x="457200" y="6356350"/>
            <a:ext cx="21336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10/5/2010</a:t>
            </a:r>
          </a:p>
        </p:txBody>
      </p:sp>
      <p:sp>
        <p:nvSpPr>
          <p:cNvPr id="14" name="Slide Number Placeholder 14"/>
          <p:cNvSpPr>
            <a:spLocks noGrp="1"/>
          </p:cNvSpPr>
          <p:nvPr>
            <p:ph type="sldNum" sz="quarter" idx="12"/>
          </p:nvPr>
        </p:nvSpPr>
        <p:spPr>
          <a:xfrm>
            <a:off x="6553200" y="6356350"/>
            <a:ext cx="21336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1C006A-14DA-4FBE-AB6C-3ADC102C1E88}"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0" name="TextBox 19"/>
          <p:cNvSpPr txBox="1"/>
          <p:nvPr/>
        </p:nvSpPr>
        <p:spPr>
          <a:xfrm>
            <a:off x="0" y="3733800"/>
            <a:ext cx="9144000"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Calibri"/>
                <a:ea typeface="+mn-ea"/>
                <a:cs typeface="+mn-cs"/>
              </a:rPr>
              <a:t>Needs to be handled </a:t>
            </a:r>
          </a:p>
        </p:txBody>
      </p:sp>
      <p:sp>
        <p:nvSpPr>
          <p:cNvPr id="8" name="Footer Placeholder 13"/>
          <p:cNvSpPr>
            <a:spLocks noGrp="1"/>
          </p:cNvSpPr>
          <p:nvPr>
            <p:ph type="ftr" sz="quarter" idx="11"/>
          </p:nvPr>
        </p:nvSpPr>
        <p:spPr>
          <a:xfrm>
            <a:off x="3124200" y="6356350"/>
            <a:ext cx="28956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Conflict of Interest</a:t>
            </a:r>
          </a:p>
        </p:txBody>
      </p:sp>
      <p:sp>
        <p:nvSpPr>
          <p:cNvPr id="9" name="TextBox 8">
            <a:extLst>
              <a:ext uri="{FF2B5EF4-FFF2-40B4-BE49-F238E27FC236}">
                <a16:creationId xmlns:a16="http://schemas.microsoft.com/office/drawing/2014/main" id="{006581CE-13A5-4FB4-B9D0-F17F5AC8986A}"/>
              </a:ext>
            </a:extLst>
          </p:cNvPr>
          <p:cNvSpPr txBox="1"/>
          <p:nvPr/>
        </p:nvSpPr>
        <p:spPr>
          <a:xfrm>
            <a:off x="7620000" y="34410"/>
            <a:ext cx="983346" cy="369332"/>
          </a:xfrm>
          <a:prstGeom prst="rect">
            <a:avLst/>
          </a:prstGeom>
          <a:noFill/>
        </p:spPr>
        <p:txBody>
          <a:bodyPr wrap="square" rtlCol="0">
            <a:spAutoFit/>
          </a:bodyPr>
          <a:lstStyle/>
          <a:p>
            <a:r>
              <a:rPr lang="en-US" dirty="0"/>
              <a:t>13 of 15</a:t>
            </a:r>
          </a:p>
        </p:txBody>
      </p:sp>
    </p:spTree>
    <p:extLst>
      <p:ext uri="{BB962C8B-B14F-4D97-AF65-F5344CB8AC3E}">
        <p14:creationId xmlns:p14="http://schemas.microsoft.com/office/powerpoint/2010/main" val="1350614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0"/>
            <a:ext cx="7886700" cy="1325563"/>
          </a:xfrm>
        </p:spPr>
        <p:txBody>
          <a:bodyPr>
            <a:normAutofit/>
          </a:bodyPr>
          <a:lstStyle/>
          <a:p>
            <a:pPr algn="ctr"/>
            <a:r>
              <a:rPr lang="en-US" sz="4000" dirty="0">
                <a:latin typeface="Arial Black" panose="020B0A04020102020204" pitchFamily="34" charset="0"/>
              </a:rPr>
              <a:t>Law-General Information</a:t>
            </a:r>
          </a:p>
        </p:txBody>
      </p:sp>
      <p:sp>
        <p:nvSpPr>
          <p:cNvPr id="5" name="Content Placeholder 4"/>
          <p:cNvSpPr>
            <a:spLocks noGrp="1"/>
          </p:cNvSpPr>
          <p:nvPr>
            <p:ph sz="half" idx="1"/>
          </p:nvPr>
        </p:nvSpPr>
        <p:spPr>
          <a:xfrm>
            <a:off x="167330" y="1184965"/>
            <a:ext cx="4597617" cy="5557705"/>
          </a:xfrm>
        </p:spPr>
        <p:txBody>
          <a:bodyPr>
            <a:noAutofit/>
          </a:bodyPr>
          <a:lstStyle/>
          <a:p>
            <a:pPr marL="0" indent="0">
              <a:spcBef>
                <a:spcPts val="450"/>
              </a:spcBef>
              <a:buNone/>
              <a:defRPr/>
            </a:pP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Regulations</a:t>
            </a:r>
            <a:r>
              <a:rPr lang="en-US" sz="2600" dirty="0">
                <a:latin typeface="Arial" panose="020B0604020202020204" pitchFamily="34" charset="0"/>
                <a:cs typeface="Arial" panose="020B0604020202020204" pitchFamily="34" charset="0"/>
              </a:rPr>
              <a:t> are cited as “Title ____” or “Title ___, Chapter ____”, followed by “Nebraska Administrative Code” (“NAC”), or “Code of Federal Regulations” (“CFR”).</a:t>
            </a:r>
          </a:p>
          <a:p>
            <a:pPr marL="0" indent="0">
              <a:spcBef>
                <a:spcPts val="450"/>
              </a:spcBef>
              <a:buNone/>
              <a:defRPr/>
            </a:pP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 </a:t>
            </a:r>
            <a:r>
              <a:rPr lang="en-US" sz="2600" i="1" dirty="0">
                <a:latin typeface="Arial" panose="020B0604020202020204" pitchFamily="34" charset="0"/>
                <a:cs typeface="Arial" panose="020B0604020202020204" pitchFamily="34" charset="0"/>
              </a:rPr>
              <a:t>Regulations </a:t>
            </a:r>
            <a:r>
              <a:rPr lang="en-US" sz="2600" dirty="0">
                <a:latin typeface="Arial" panose="020B0604020202020204" pitchFamily="34" charset="0"/>
                <a:cs typeface="Arial" panose="020B0604020202020204" pitchFamily="34" charset="0"/>
              </a:rPr>
              <a:t>also may be cited by the name of the Agency charged with administering them (“Nebraska Department of Transportation”, “Federal Highway Administration”, etc.).</a:t>
            </a:r>
            <a:endParaRPr lang="en-US" sz="2600" dirty="0"/>
          </a:p>
        </p:txBody>
      </p:sp>
      <p:pic>
        <p:nvPicPr>
          <p:cNvPr id="7" name="Content Placeholder 6"/>
          <p:cNvPicPr>
            <a:picLocks noGrp="1" noChangeAspect="1"/>
          </p:cNvPicPr>
          <p:nvPr>
            <p:ph sz="half" idx="2"/>
          </p:nvPr>
        </p:nvPicPr>
        <p:blipFill>
          <a:blip r:embed="rId2"/>
          <a:stretch>
            <a:fillRect/>
          </a:stretch>
        </p:blipFill>
        <p:spPr>
          <a:xfrm>
            <a:off x="4644163" y="1956854"/>
            <a:ext cx="4499837" cy="3969477"/>
          </a:xfrm>
          <a:prstGeom prst="rect">
            <a:avLst/>
          </a:prstGeom>
        </p:spPr>
      </p:pic>
      <p:sp>
        <p:nvSpPr>
          <p:cNvPr id="6" name="TextBox 5"/>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5</a:t>
            </a:fld>
            <a:endParaRPr lang="en-US" dirty="0">
              <a:solidFill>
                <a:prstClr val="black"/>
              </a:solidFill>
              <a:latin typeface="Calibri"/>
            </a:endParaRPr>
          </a:p>
        </p:txBody>
      </p:sp>
      <p:pic>
        <p:nvPicPr>
          <p:cNvPr id="8" name="Picture 7" descr="1 &amp; 6 year plan logoCS1-2.emf"/>
          <p:cNvPicPr>
            <a:picLocks noChangeAspect="1"/>
          </p:cNvPicPr>
          <p:nvPr/>
        </p:nvPicPr>
        <p:blipFill>
          <a:blip r:embed="rId3" cstate="print"/>
          <a:stretch>
            <a:fillRect/>
          </a:stretch>
        </p:blipFill>
        <p:spPr>
          <a:xfrm>
            <a:off x="6705600" y="996379"/>
            <a:ext cx="1634838" cy="797319"/>
          </a:xfrm>
          <a:prstGeom prst="rect">
            <a:avLst/>
          </a:prstGeom>
        </p:spPr>
      </p:pic>
      <p:pic>
        <p:nvPicPr>
          <p:cNvPr id="2" name="Picture 1">
            <a:extLst>
              <a:ext uri="{FF2B5EF4-FFF2-40B4-BE49-F238E27FC236}">
                <a16:creationId xmlns:a16="http://schemas.microsoft.com/office/drawing/2014/main" id="{76A58438-F0AC-4739-BC00-0187B6B2B259}"/>
              </a:ext>
            </a:extLst>
          </p:cNvPr>
          <p:cNvPicPr>
            <a:picLocks noChangeAspect="1"/>
          </p:cNvPicPr>
          <p:nvPr/>
        </p:nvPicPr>
        <p:blipFill>
          <a:blip r:embed="rId4"/>
          <a:stretch>
            <a:fillRect/>
          </a:stretch>
        </p:blipFill>
        <p:spPr>
          <a:xfrm>
            <a:off x="4952999" y="4319588"/>
            <a:ext cx="142875" cy="261938"/>
          </a:xfrm>
          <a:prstGeom prst="rect">
            <a:avLst/>
          </a:prstGeom>
        </p:spPr>
      </p:pic>
      <p:pic>
        <p:nvPicPr>
          <p:cNvPr id="9" name="Picture 8">
            <a:extLst>
              <a:ext uri="{FF2B5EF4-FFF2-40B4-BE49-F238E27FC236}">
                <a16:creationId xmlns:a16="http://schemas.microsoft.com/office/drawing/2014/main" id="{4E4CE288-2A75-4899-90C3-CD1FE3C60F94}"/>
              </a:ext>
            </a:extLst>
          </p:cNvPr>
          <p:cNvPicPr>
            <a:picLocks noChangeAspect="1"/>
          </p:cNvPicPr>
          <p:nvPr/>
        </p:nvPicPr>
        <p:blipFill>
          <a:blip r:embed="rId4"/>
          <a:stretch>
            <a:fillRect/>
          </a:stretch>
        </p:blipFill>
        <p:spPr>
          <a:xfrm>
            <a:off x="6612797" y="4319588"/>
            <a:ext cx="142875" cy="261938"/>
          </a:xfrm>
          <a:prstGeom prst="rect">
            <a:avLst/>
          </a:prstGeom>
        </p:spPr>
      </p:pic>
    </p:spTree>
    <p:extLst>
      <p:ext uri="{BB962C8B-B14F-4D97-AF65-F5344CB8AC3E}">
        <p14:creationId xmlns:p14="http://schemas.microsoft.com/office/powerpoint/2010/main" val="24176811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00369"/>
            <a:ext cx="7886700" cy="1325563"/>
          </a:xfrm>
        </p:spPr>
        <p:txBody>
          <a:bodyPr>
            <a:normAutofit/>
          </a:bodyPr>
          <a:lstStyle/>
          <a:p>
            <a:pPr algn="ctr"/>
            <a:r>
              <a:rPr lang="en-US" sz="4000" b="1" dirty="0">
                <a:latin typeface="Arial Black" panose="020B0A04020102020204" pitchFamily="34" charset="0"/>
              </a:rPr>
              <a:t>Conflict of Interest</a:t>
            </a:r>
            <a:br>
              <a:rPr lang="en-US" sz="4000" b="1" dirty="0">
                <a:latin typeface="Arial Black" panose="020B0A04020102020204" pitchFamily="34" charset="0"/>
              </a:rPr>
            </a:br>
            <a:r>
              <a:rPr lang="en-US" sz="4000" b="1" dirty="0">
                <a:latin typeface="Arial Black" panose="020B0A04020102020204" pitchFamily="34" charset="0"/>
              </a:rPr>
              <a:t>and Ethics</a:t>
            </a:r>
            <a:endParaRPr lang="en-US" sz="4000" dirty="0"/>
          </a:p>
        </p:txBody>
      </p:sp>
      <p:sp>
        <p:nvSpPr>
          <p:cNvPr id="3" name="Content Placeholder 2"/>
          <p:cNvSpPr>
            <a:spLocks noGrp="1"/>
          </p:cNvSpPr>
          <p:nvPr>
            <p:ph idx="1"/>
          </p:nvPr>
        </p:nvSpPr>
        <p:spPr>
          <a:xfrm>
            <a:off x="677108" y="2066795"/>
            <a:ext cx="8515350" cy="4604902"/>
          </a:xfrm>
        </p:spPr>
        <p:txBody>
          <a:bodyPr>
            <a:normAutofit/>
          </a:bodyPr>
          <a:lstStyle/>
          <a:p>
            <a:pPr marL="0" indent="0" algn="ctr">
              <a:buNone/>
            </a:pPr>
            <a:r>
              <a:rPr lang="en-US" sz="2600" dirty="0">
                <a:latin typeface="Arial" panose="020B0604020202020204" pitchFamily="34" charset="0"/>
                <a:cs typeface="Arial" panose="020B0604020202020204" pitchFamily="34" charset="0"/>
              </a:rPr>
              <a:t>Nebraska Political Accountability and Disclosure Act</a:t>
            </a:r>
          </a:p>
          <a:p>
            <a:pPr marL="0" indent="0" algn="ctr">
              <a:buNone/>
            </a:pPr>
            <a:r>
              <a:rPr lang="en-US" sz="2800" dirty="0">
                <a:solidFill>
                  <a:srgbClr val="212529"/>
                </a:solidFill>
                <a:latin typeface="-apple-system"/>
                <a:hlinkClick r:id="rId3"/>
              </a:rPr>
              <a:t>https://www.nadc.nebraska.gov/</a:t>
            </a:r>
            <a:endParaRPr lang="en-US" sz="2800" dirty="0">
              <a:solidFill>
                <a:srgbClr val="212529"/>
              </a:solidFill>
              <a:latin typeface="-apple-system"/>
            </a:endParaRPr>
          </a:p>
          <a:p>
            <a:pPr marL="0" indent="0">
              <a:buNone/>
            </a:pPr>
            <a:endParaRPr lang="en-US" sz="2600" dirty="0">
              <a:latin typeface="Arial" panose="020B0604020202020204" pitchFamily="34" charset="0"/>
              <a:cs typeface="Arial" panose="020B0604020202020204" pitchFamily="34" charset="0"/>
            </a:endParaRPr>
          </a:p>
          <a:p>
            <a:pPr marL="0" indent="0">
              <a:buNone/>
            </a:pPr>
            <a:r>
              <a:rPr lang="en-US" sz="2600" dirty="0">
                <a:latin typeface="Arial" panose="020B0604020202020204" pitchFamily="34" charset="0"/>
                <a:cs typeface="Arial" panose="020B0604020202020204" pitchFamily="34" charset="0"/>
              </a:rPr>
              <a:t>Public “watchdog” for campaign finance, lobbying, and</a:t>
            </a:r>
          </a:p>
          <a:p>
            <a:pPr marL="0" indent="0" algn="ctr">
              <a:buNone/>
            </a:pPr>
            <a:r>
              <a:rPr lang="en-US" sz="3200" b="1" i="0" u="sng" dirty="0">
                <a:solidFill>
                  <a:srgbClr val="000000"/>
                </a:solidFill>
                <a:effectLst/>
                <a:latin typeface="arial" panose="020B0604020202020204" pitchFamily="34" charset="0"/>
              </a:rPr>
              <a:t>Conflicts of Interest</a:t>
            </a:r>
            <a:endParaRPr lang="en-US" sz="3200" b="1" i="0" dirty="0">
              <a:solidFill>
                <a:srgbClr val="000000"/>
              </a:solidFill>
              <a:effectLst/>
              <a:latin typeface="arial" panose="020B0604020202020204" pitchFamily="34" charset="0"/>
            </a:endParaRPr>
          </a:p>
          <a:p>
            <a:pPr marL="0" indent="0" algn="ctr">
              <a:buNone/>
            </a:pPr>
            <a:r>
              <a:rPr lang="en-US" sz="1600" b="0" i="0" dirty="0">
                <a:solidFill>
                  <a:srgbClr val="000000"/>
                </a:solidFill>
                <a:effectLst/>
                <a:latin typeface="arial" panose="020B0604020202020204" pitchFamily="34" charset="0"/>
              </a:rPr>
              <a:t>Public officials and public employees of the State of Nebraska are subject to laws requiring the disclosure of personal financial interests, interests in contracts with government and potential conflicts of interests. Forms and instructional materials are available through this site. To access this information, click on the tab above marked </a:t>
            </a:r>
            <a:r>
              <a:rPr lang="en-US" sz="1600" b="0" i="0" dirty="0">
                <a:solidFill>
                  <a:srgbClr val="000000"/>
                </a:solidFill>
                <a:effectLst/>
                <a:latin typeface="arial" panose="020B0604020202020204" pitchFamily="34" charset="0"/>
                <a:hlinkClick r:id="rId4"/>
              </a:rPr>
              <a:t>CONFLICTS OF INTEREST</a:t>
            </a:r>
            <a:r>
              <a:rPr lang="en-US" sz="1600" b="0" i="0" dirty="0">
                <a:solidFill>
                  <a:srgbClr val="000000"/>
                </a:solidFill>
                <a:effectLst/>
                <a:latin typeface="arial" panose="020B0604020202020204" pitchFamily="34" charset="0"/>
              </a:rPr>
              <a:t>.</a:t>
            </a:r>
          </a:p>
          <a:p>
            <a:pPr marL="0" indent="0">
              <a:buNone/>
            </a:pPr>
            <a:endParaRPr lang="en-US" sz="2600" dirty="0">
              <a:latin typeface="Arial" panose="020B0604020202020204" pitchFamily="34" charset="0"/>
              <a:cs typeface="Arial" panose="020B0604020202020204" pitchFamily="34" charset="0"/>
            </a:endParaRP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5"/>
          <a:stretch>
            <a:fillRect/>
          </a:stretch>
        </p:blipFill>
        <p:spPr>
          <a:xfrm>
            <a:off x="7536546" y="0"/>
            <a:ext cx="1607454" cy="1489476"/>
          </a:xfrm>
          <a:prstGeom prst="rect">
            <a:avLst/>
          </a:prstGeom>
        </p:spPr>
      </p:pic>
      <p:pic>
        <p:nvPicPr>
          <p:cNvPr id="6" name="Picture 5"/>
          <p:cNvPicPr>
            <a:picLocks noChangeAspect="1"/>
          </p:cNvPicPr>
          <p:nvPr/>
        </p:nvPicPr>
        <p:blipFill>
          <a:blip r:embed="rId6"/>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50</a:t>
            </a:fld>
            <a:endParaRPr lang="en-US" dirty="0">
              <a:solidFill>
                <a:prstClr val="black"/>
              </a:solidFill>
              <a:latin typeface="Calibri"/>
            </a:endParaRPr>
          </a:p>
        </p:txBody>
      </p:sp>
      <p:sp>
        <p:nvSpPr>
          <p:cNvPr id="8" name="TextBox 7"/>
          <p:cNvSpPr txBox="1"/>
          <p:nvPr/>
        </p:nvSpPr>
        <p:spPr>
          <a:xfrm>
            <a:off x="6416223" y="74406"/>
            <a:ext cx="983346" cy="369332"/>
          </a:xfrm>
          <a:prstGeom prst="rect">
            <a:avLst/>
          </a:prstGeom>
          <a:noFill/>
        </p:spPr>
        <p:txBody>
          <a:bodyPr wrap="square" rtlCol="0">
            <a:spAutoFit/>
          </a:bodyPr>
          <a:lstStyle/>
          <a:p>
            <a:r>
              <a:rPr lang="en-US" dirty="0"/>
              <a:t>14 of 15</a:t>
            </a:r>
          </a:p>
        </p:txBody>
      </p:sp>
      <p:sp>
        <p:nvSpPr>
          <p:cNvPr id="9" name="TextBox 8">
            <a:extLst>
              <a:ext uri="{FF2B5EF4-FFF2-40B4-BE49-F238E27FC236}">
                <a16:creationId xmlns:a16="http://schemas.microsoft.com/office/drawing/2014/main" id="{EFF5E159-2B62-4978-AE0D-4B2156512A37}"/>
              </a:ext>
            </a:extLst>
          </p:cNvPr>
          <p:cNvSpPr txBox="1"/>
          <p:nvPr/>
        </p:nvSpPr>
        <p:spPr>
          <a:xfrm>
            <a:off x="2341895" y="1510362"/>
            <a:ext cx="5185776" cy="523220"/>
          </a:xfrm>
          <a:prstGeom prst="rect">
            <a:avLst/>
          </a:prstGeom>
          <a:noFill/>
        </p:spPr>
        <p:txBody>
          <a:bodyPr wrap="square" rtlCol="0">
            <a:spAutoFit/>
          </a:bodyPr>
          <a:lstStyle/>
          <a:p>
            <a:r>
              <a:rPr lang="en-US" sz="2800" b="1" dirty="0">
                <a:solidFill>
                  <a:srgbClr val="212529"/>
                </a:solidFill>
                <a:effectLst/>
                <a:latin typeface="-apple-system"/>
              </a:rPr>
              <a:t>§49-14,105 thru §49-14,142</a:t>
            </a:r>
          </a:p>
        </p:txBody>
      </p:sp>
    </p:spTree>
    <p:extLst>
      <p:ext uri="{BB962C8B-B14F-4D97-AF65-F5344CB8AC3E}">
        <p14:creationId xmlns:p14="http://schemas.microsoft.com/office/powerpoint/2010/main" val="33956150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sz="4000"/>
              <a:t>Decision Framework</a:t>
            </a:r>
          </a:p>
        </p:txBody>
      </p:sp>
      <p:sp>
        <p:nvSpPr>
          <p:cNvPr id="29699" name="Rectangle 3"/>
          <p:cNvSpPr>
            <a:spLocks noGrp="1" noChangeArrowheads="1"/>
          </p:cNvSpPr>
          <p:nvPr>
            <p:ph type="body" idx="1"/>
          </p:nvPr>
        </p:nvSpPr>
        <p:spPr>
          <a:xfrm>
            <a:off x="457200" y="1600200"/>
            <a:ext cx="8229600" cy="5257800"/>
          </a:xfrm>
        </p:spPr>
        <p:txBody>
          <a:bodyPr/>
          <a:lstStyle/>
          <a:p>
            <a:r>
              <a:rPr lang="en-US" i="1" u="sng" dirty="0"/>
              <a:t>Ask yourself:</a:t>
            </a:r>
          </a:p>
          <a:p>
            <a:pPr lvl="1"/>
            <a:r>
              <a:rPr lang="en-US" sz="2600" dirty="0"/>
              <a:t>Would the resulting action be legal?</a:t>
            </a:r>
          </a:p>
          <a:p>
            <a:pPr lvl="1"/>
            <a:r>
              <a:rPr lang="en-US" sz="2600" dirty="0"/>
              <a:t>Would stakeholders/citizens/taxpayers see the action as responsible stewardship?</a:t>
            </a:r>
          </a:p>
          <a:p>
            <a:pPr lvl="1"/>
            <a:r>
              <a:rPr lang="en-US" sz="2600" dirty="0"/>
              <a:t>Would I feel good about the resulting action?</a:t>
            </a:r>
          </a:p>
          <a:p>
            <a:pPr lvl="1"/>
            <a:r>
              <a:rPr lang="en-US" sz="2600" b="1" dirty="0"/>
              <a:t>Would I mind having information regarding the decision publicized?</a:t>
            </a:r>
          </a:p>
          <a:p>
            <a:pPr lvl="1"/>
            <a:r>
              <a:rPr lang="en-US" sz="2600" dirty="0"/>
              <a:t>Have I consulted with peers/others regarding the perceived action and possible ramifications?</a:t>
            </a:r>
          </a:p>
          <a:p>
            <a:pPr lvl="1"/>
            <a:r>
              <a:rPr lang="en-US" sz="2600" b="1" dirty="0"/>
              <a:t>Would the public view the perceived act as a responsible professional action?</a:t>
            </a:r>
          </a:p>
        </p:txBody>
      </p:sp>
      <p:sp>
        <p:nvSpPr>
          <p:cNvPr id="4" name="TextBox 3">
            <a:extLst>
              <a:ext uri="{FF2B5EF4-FFF2-40B4-BE49-F238E27FC236}">
                <a16:creationId xmlns:a16="http://schemas.microsoft.com/office/drawing/2014/main" id="{04C8379B-8582-4D61-B293-02940276BCDC}"/>
              </a:ext>
            </a:extLst>
          </p:cNvPr>
          <p:cNvSpPr txBox="1"/>
          <p:nvPr/>
        </p:nvSpPr>
        <p:spPr>
          <a:xfrm>
            <a:off x="7620000" y="34410"/>
            <a:ext cx="1158240" cy="369332"/>
          </a:xfrm>
          <a:prstGeom prst="rect">
            <a:avLst/>
          </a:prstGeom>
          <a:noFill/>
        </p:spPr>
        <p:txBody>
          <a:bodyPr wrap="square" rtlCol="0">
            <a:spAutoFit/>
          </a:bodyPr>
          <a:lstStyle/>
          <a:p>
            <a:r>
              <a:rPr lang="en-US" dirty="0"/>
              <a:t>15 of 15</a:t>
            </a:r>
          </a:p>
        </p:txBody>
      </p:sp>
    </p:spTree>
  </p:cSld>
  <p:clrMapOvr>
    <a:masterClrMapping/>
  </p:clrMapOvr>
  <p:transition spd="slow">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108" y="1948672"/>
            <a:ext cx="7886700" cy="3376363"/>
          </a:xfrm>
        </p:spPr>
        <p:txBody>
          <a:bodyPr>
            <a:normAutofit/>
          </a:bodyPr>
          <a:lstStyle/>
          <a:p>
            <a:pPr algn="ctr"/>
            <a:r>
              <a:rPr lang="en-US" sz="4000" b="1" dirty="0">
                <a:latin typeface="Arial Black" panose="020B0A04020102020204" pitchFamily="34" charset="0"/>
              </a:rPr>
              <a:t>Nebraska’s System of Public Roads</a:t>
            </a:r>
            <a:br>
              <a:rPr lang="en-US" sz="4000" b="1" dirty="0">
                <a:latin typeface="Arial Black" panose="020B0A04020102020204" pitchFamily="34" charset="0"/>
              </a:rPr>
            </a:br>
            <a:br>
              <a:rPr lang="en-US" sz="4000" b="1" dirty="0">
                <a:latin typeface="Arial Black" panose="020B0A04020102020204" pitchFamily="34" charset="0"/>
              </a:rPr>
            </a:br>
            <a:br>
              <a:rPr lang="en-US" sz="4000" b="1" dirty="0">
                <a:latin typeface="Arial Black" panose="020B0A04020102020204" pitchFamily="34" charset="0"/>
              </a:rPr>
            </a:br>
            <a:r>
              <a:rPr lang="en-US" sz="4000" b="1" dirty="0">
                <a:latin typeface="Arial Black" panose="020B0A04020102020204" pitchFamily="34" charset="0"/>
              </a:rPr>
              <a:t>Review and Summary</a:t>
            </a:r>
            <a:endParaRPr lang="en-US" sz="40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52</a:t>
            </a:fld>
            <a:endParaRPr lang="en-US" dirty="0">
              <a:solidFill>
                <a:prstClr val="black"/>
              </a:solidFill>
              <a:latin typeface="Calibri"/>
            </a:endParaRPr>
          </a:p>
        </p:txBody>
      </p:sp>
    </p:spTree>
    <p:extLst>
      <p:ext uri="{BB962C8B-B14F-4D97-AF65-F5344CB8AC3E}">
        <p14:creationId xmlns:p14="http://schemas.microsoft.com/office/powerpoint/2010/main" val="39814331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8AC7F7-C766-4C00-B594-4C1D816852CC}"/>
              </a:ext>
            </a:extLst>
          </p:cNvPr>
          <p:cNvPicPr>
            <a:picLocks noChangeAspect="1"/>
          </p:cNvPicPr>
          <p:nvPr/>
        </p:nvPicPr>
        <p:blipFill>
          <a:blip r:embed="rId3"/>
          <a:stretch>
            <a:fillRect/>
          </a:stretch>
        </p:blipFill>
        <p:spPr>
          <a:xfrm>
            <a:off x="2471886" y="236537"/>
            <a:ext cx="4200228" cy="5199063"/>
          </a:xfrm>
          <a:prstGeom prst="rect">
            <a:avLst/>
          </a:prstGeom>
        </p:spPr>
      </p:pic>
      <p:sp>
        <p:nvSpPr>
          <p:cNvPr id="5" name="TextBox 4">
            <a:extLst>
              <a:ext uri="{FF2B5EF4-FFF2-40B4-BE49-F238E27FC236}">
                <a16:creationId xmlns:a16="http://schemas.microsoft.com/office/drawing/2014/main" id="{750A2B67-B83E-41BE-B7E0-9D70418146AA}"/>
              </a:ext>
            </a:extLst>
          </p:cNvPr>
          <p:cNvSpPr txBox="1"/>
          <p:nvPr/>
        </p:nvSpPr>
        <p:spPr>
          <a:xfrm>
            <a:off x="3838575" y="5854700"/>
            <a:ext cx="116205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§39-2101</a:t>
            </a:r>
          </a:p>
        </p:txBody>
      </p:sp>
      <p:cxnSp>
        <p:nvCxnSpPr>
          <p:cNvPr id="7" name="Straight Arrow Connector 6">
            <a:extLst>
              <a:ext uri="{FF2B5EF4-FFF2-40B4-BE49-F238E27FC236}">
                <a16:creationId xmlns:a16="http://schemas.microsoft.com/office/drawing/2014/main" id="{3F24A385-7D7B-49F7-AA5E-B68C889A2B07}"/>
              </a:ext>
            </a:extLst>
          </p:cNvPr>
          <p:cNvCxnSpPr>
            <a:cxnSpLocks/>
          </p:cNvCxnSpPr>
          <p:nvPr/>
        </p:nvCxnSpPr>
        <p:spPr>
          <a:xfrm flipV="1">
            <a:off x="4419600" y="5245100"/>
            <a:ext cx="977900" cy="6096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0A26FAF9-6E3E-40FE-9B71-26459246840F}"/>
              </a:ext>
            </a:extLst>
          </p:cNvPr>
          <p:cNvCxnSpPr>
            <a:cxnSpLocks/>
          </p:cNvCxnSpPr>
          <p:nvPr/>
        </p:nvCxnSpPr>
        <p:spPr>
          <a:xfrm flipH="1" flipV="1">
            <a:off x="3475186" y="5245100"/>
            <a:ext cx="944414" cy="60960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FD34B9C3-3231-4DE0-9A9A-7543C4C80AB7}"/>
              </a:ext>
            </a:extLst>
          </p:cNvPr>
          <p:cNvCxnSpPr>
            <a:cxnSpLocks/>
            <a:stCxn id="12" idx="1"/>
          </p:cNvCxnSpPr>
          <p:nvPr/>
        </p:nvCxnSpPr>
        <p:spPr>
          <a:xfrm flipH="1">
            <a:off x="3362439" y="4761171"/>
            <a:ext cx="247462"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1E9C7E1C-73AF-46C4-A6A0-481A8201037D}"/>
              </a:ext>
            </a:extLst>
          </p:cNvPr>
          <p:cNvCxnSpPr>
            <a:cxnSpLocks/>
            <a:stCxn id="12" idx="3"/>
          </p:cNvCxnSpPr>
          <p:nvPr/>
        </p:nvCxnSpPr>
        <p:spPr>
          <a:xfrm>
            <a:off x="5297413" y="4761171"/>
            <a:ext cx="303287"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D411EB9-CD3D-4202-AAE5-4CB5B83B7B5F}"/>
              </a:ext>
            </a:extLst>
          </p:cNvPr>
          <p:cNvSpPr txBox="1"/>
          <p:nvPr/>
        </p:nvSpPr>
        <p:spPr>
          <a:xfrm>
            <a:off x="3609901" y="4576505"/>
            <a:ext cx="168751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§39-21, -23, -25</a:t>
            </a:r>
          </a:p>
        </p:txBody>
      </p:sp>
      <p:pic>
        <p:nvPicPr>
          <p:cNvPr id="26" name="Picture 25">
            <a:extLst>
              <a:ext uri="{FF2B5EF4-FFF2-40B4-BE49-F238E27FC236}">
                <a16:creationId xmlns:a16="http://schemas.microsoft.com/office/drawing/2014/main" id="{9193C37E-4C62-48AE-8A1C-712801FE9F10}"/>
              </a:ext>
            </a:extLst>
          </p:cNvPr>
          <p:cNvPicPr>
            <a:picLocks noChangeAspect="1"/>
          </p:cNvPicPr>
          <p:nvPr/>
        </p:nvPicPr>
        <p:blipFill>
          <a:blip r:embed="rId4"/>
          <a:stretch>
            <a:fillRect/>
          </a:stretch>
        </p:blipFill>
        <p:spPr>
          <a:xfrm>
            <a:off x="250653" y="4194687"/>
            <a:ext cx="1880849" cy="1844679"/>
          </a:xfrm>
          <a:prstGeom prst="rect">
            <a:avLst/>
          </a:prstGeom>
        </p:spPr>
      </p:pic>
      <p:pic>
        <p:nvPicPr>
          <p:cNvPr id="27" name="Picture 26" descr="1 &amp; 6 year plan logoCS1-2.emf">
            <a:extLst>
              <a:ext uri="{FF2B5EF4-FFF2-40B4-BE49-F238E27FC236}">
                <a16:creationId xmlns:a16="http://schemas.microsoft.com/office/drawing/2014/main" id="{D8B0340F-D326-4620-A503-D19421FEB047}"/>
              </a:ext>
            </a:extLst>
          </p:cNvPr>
          <p:cNvPicPr>
            <a:picLocks noChangeAspect="1"/>
          </p:cNvPicPr>
          <p:nvPr/>
        </p:nvPicPr>
        <p:blipFill>
          <a:blip r:embed="rId5" cstate="print"/>
          <a:stretch>
            <a:fillRect/>
          </a:stretch>
        </p:blipFill>
        <p:spPr>
          <a:xfrm>
            <a:off x="6961641" y="2788939"/>
            <a:ext cx="1951366" cy="1037772"/>
          </a:xfrm>
          <a:prstGeom prst="rect">
            <a:avLst/>
          </a:prstGeom>
        </p:spPr>
      </p:pic>
      <p:pic>
        <p:nvPicPr>
          <p:cNvPr id="29" name="Picture 28">
            <a:extLst>
              <a:ext uri="{FF2B5EF4-FFF2-40B4-BE49-F238E27FC236}">
                <a16:creationId xmlns:a16="http://schemas.microsoft.com/office/drawing/2014/main" id="{C21B54AB-0DBF-47AF-A396-73F146EA9B78}"/>
              </a:ext>
            </a:extLst>
          </p:cNvPr>
          <p:cNvPicPr>
            <a:picLocks noChangeAspect="1"/>
          </p:cNvPicPr>
          <p:nvPr/>
        </p:nvPicPr>
        <p:blipFill>
          <a:blip r:embed="rId6"/>
          <a:stretch>
            <a:fillRect/>
          </a:stretch>
        </p:blipFill>
        <p:spPr>
          <a:xfrm>
            <a:off x="206976" y="765916"/>
            <a:ext cx="1880849" cy="1290006"/>
          </a:xfrm>
          <a:prstGeom prst="rect">
            <a:avLst/>
          </a:prstGeom>
        </p:spPr>
      </p:pic>
      <p:pic>
        <p:nvPicPr>
          <p:cNvPr id="30" name="Picture 29">
            <a:extLst>
              <a:ext uri="{FF2B5EF4-FFF2-40B4-BE49-F238E27FC236}">
                <a16:creationId xmlns:a16="http://schemas.microsoft.com/office/drawing/2014/main" id="{78AC3736-01A5-4F23-B8D7-D6DD11F974D6}"/>
              </a:ext>
            </a:extLst>
          </p:cNvPr>
          <p:cNvPicPr>
            <a:picLocks noChangeAspect="1"/>
          </p:cNvPicPr>
          <p:nvPr/>
        </p:nvPicPr>
        <p:blipFill>
          <a:blip r:embed="rId7"/>
          <a:stretch>
            <a:fillRect/>
          </a:stretch>
        </p:blipFill>
        <p:spPr>
          <a:xfrm>
            <a:off x="206976" y="2345379"/>
            <a:ext cx="1880849" cy="1514777"/>
          </a:xfrm>
          <a:prstGeom prst="rect">
            <a:avLst/>
          </a:prstGeom>
        </p:spPr>
      </p:pic>
      <p:sp>
        <p:nvSpPr>
          <p:cNvPr id="31" name="TextBox 30">
            <a:extLst>
              <a:ext uri="{FF2B5EF4-FFF2-40B4-BE49-F238E27FC236}">
                <a16:creationId xmlns:a16="http://schemas.microsoft.com/office/drawing/2014/main" id="{FA10694E-3B0F-40C7-B67B-9202DDABC93A}"/>
              </a:ext>
            </a:extLst>
          </p:cNvPr>
          <p:cNvSpPr txBox="1"/>
          <p:nvPr/>
        </p:nvSpPr>
        <p:spPr>
          <a:xfrm>
            <a:off x="7143726" y="3837841"/>
            <a:ext cx="1828142"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a:ea typeface="+mn-ea"/>
                <a:cs typeface="+mn-cs"/>
              </a:rPr>
              <a:t>Two Boards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NBCS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BEX</a:t>
            </a:r>
          </a:p>
        </p:txBody>
      </p:sp>
      <p:sp>
        <p:nvSpPr>
          <p:cNvPr id="32" name="TextBox 31">
            <a:extLst>
              <a:ext uri="{FF2B5EF4-FFF2-40B4-BE49-F238E27FC236}">
                <a16:creationId xmlns:a16="http://schemas.microsoft.com/office/drawing/2014/main" id="{EC097F44-DE66-45E3-BE92-D3E3EE105D0F}"/>
              </a:ext>
            </a:extLst>
          </p:cNvPr>
          <p:cNvSpPr txBox="1"/>
          <p:nvPr/>
        </p:nvSpPr>
        <p:spPr>
          <a:xfrm>
            <a:off x="3325692" y="2281495"/>
            <a:ext cx="1092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Counties</a:t>
            </a:r>
          </a:p>
        </p:txBody>
      </p:sp>
      <p:sp>
        <p:nvSpPr>
          <p:cNvPr id="33" name="TextBox 32">
            <a:extLst>
              <a:ext uri="{FF2B5EF4-FFF2-40B4-BE49-F238E27FC236}">
                <a16:creationId xmlns:a16="http://schemas.microsoft.com/office/drawing/2014/main" id="{EF283DCB-D74D-4281-9504-D4EB7EF17327}"/>
              </a:ext>
            </a:extLst>
          </p:cNvPr>
          <p:cNvSpPr txBox="1"/>
          <p:nvPr/>
        </p:nvSpPr>
        <p:spPr>
          <a:xfrm>
            <a:off x="4636276" y="2142995"/>
            <a:ext cx="10914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Munici-palities</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0722C265-7ABC-459F-835C-ECE0C13AD219}"/>
              </a:ext>
            </a:extLst>
          </p:cNvPr>
          <p:cNvSpPr txBox="1"/>
          <p:nvPr/>
        </p:nvSpPr>
        <p:spPr>
          <a:xfrm>
            <a:off x="4543425" y="3480441"/>
            <a:ext cx="1092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NDOT</a:t>
            </a:r>
          </a:p>
        </p:txBody>
      </p:sp>
      <p:cxnSp>
        <p:nvCxnSpPr>
          <p:cNvPr id="37" name="Straight Arrow Connector 36">
            <a:extLst>
              <a:ext uri="{FF2B5EF4-FFF2-40B4-BE49-F238E27FC236}">
                <a16:creationId xmlns:a16="http://schemas.microsoft.com/office/drawing/2014/main" id="{87B1CCFD-A8B1-4581-A64F-E1E6A3410E09}"/>
              </a:ext>
            </a:extLst>
          </p:cNvPr>
          <p:cNvCxnSpPr>
            <a:cxnSpLocks/>
          </p:cNvCxnSpPr>
          <p:nvPr/>
        </p:nvCxnSpPr>
        <p:spPr>
          <a:xfrm>
            <a:off x="2087825" y="1509971"/>
            <a:ext cx="384061" cy="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9BF0C79-9B68-4881-AB27-536742AF5883}"/>
              </a:ext>
            </a:extLst>
          </p:cNvPr>
          <p:cNvCxnSpPr>
            <a:cxnSpLocks/>
          </p:cNvCxnSpPr>
          <p:nvPr/>
        </p:nvCxnSpPr>
        <p:spPr>
          <a:xfrm flipV="1">
            <a:off x="1180972" y="2055922"/>
            <a:ext cx="1" cy="334220"/>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pic>
        <p:nvPicPr>
          <p:cNvPr id="41" name="Picture 40">
            <a:extLst>
              <a:ext uri="{FF2B5EF4-FFF2-40B4-BE49-F238E27FC236}">
                <a16:creationId xmlns:a16="http://schemas.microsoft.com/office/drawing/2014/main" id="{DD9A958B-4E29-4AEF-B564-642C506F80F9}"/>
              </a:ext>
            </a:extLst>
          </p:cNvPr>
          <p:cNvPicPr>
            <a:picLocks noChangeAspect="1"/>
          </p:cNvPicPr>
          <p:nvPr/>
        </p:nvPicPr>
        <p:blipFill>
          <a:blip r:embed="rId8"/>
          <a:stretch>
            <a:fillRect/>
          </a:stretch>
        </p:blipFill>
        <p:spPr>
          <a:xfrm>
            <a:off x="6920368" y="154713"/>
            <a:ext cx="1899570" cy="1642001"/>
          </a:xfrm>
          <a:prstGeom prst="rect">
            <a:avLst/>
          </a:prstGeom>
        </p:spPr>
      </p:pic>
      <p:sp>
        <p:nvSpPr>
          <p:cNvPr id="42" name="TextBox 41">
            <a:extLst>
              <a:ext uri="{FF2B5EF4-FFF2-40B4-BE49-F238E27FC236}">
                <a16:creationId xmlns:a16="http://schemas.microsoft.com/office/drawing/2014/main" id="{44D680B5-D45B-4571-BD34-D55512184C85}"/>
              </a:ext>
            </a:extLst>
          </p:cNvPr>
          <p:cNvSpPr txBox="1"/>
          <p:nvPr/>
        </p:nvSpPr>
        <p:spPr>
          <a:xfrm>
            <a:off x="6961641" y="309642"/>
            <a:ext cx="1798193"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(Licensed) City Street and County Highway Superintendents</a:t>
            </a:r>
          </a:p>
        </p:txBody>
      </p:sp>
      <p:cxnSp>
        <p:nvCxnSpPr>
          <p:cNvPr id="43" name="Straight Arrow Connector 42">
            <a:extLst>
              <a:ext uri="{FF2B5EF4-FFF2-40B4-BE49-F238E27FC236}">
                <a16:creationId xmlns:a16="http://schemas.microsoft.com/office/drawing/2014/main" id="{3A7F79CD-5216-4F0A-9135-D38B34D8F42A}"/>
              </a:ext>
            </a:extLst>
          </p:cNvPr>
          <p:cNvCxnSpPr>
            <a:cxnSpLocks/>
          </p:cNvCxnSpPr>
          <p:nvPr/>
        </p:nvCxnSpPr>
        <p:spPr>
          <a:xfrm flipH="1">
            <a:off x="5569972" y="1549400"/>
            <a:ext cx="1516628" cy="840742"/>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2E1EBDF4-D569-4CEE-98EE-BA33CE1C5906}"/>
              </a:ext>
            </a:extLst>
          </p:cNvPr>
          <p:cNvCxnSpPr>
            <a:cxnSpLocks/>
          </p:cNvCxnSpPr>
          <p:nvPr/>
        </p:nvCxnSpPr>
        <p:spPr>
          <a:xfrm flipH="1">
            <a:off x="4178300" y="1323218"/>
            <a:ext cx="2783342" cy="988718"/>
          </a:xfrm>
          <a:prstGeom prst="straightConnector1">
            <a:avLst/>
          </a:prstGeom>
          <a:ln w="38100">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D84E667-5AD2-4F67-8827-070BFB781C10}"/>
              </a:ext>
            </a:extLst>
          </p:cNvPr>
          <p:cNvSpPr txBox="1"/>
          <p:nvPr/>
        </p:nvSpPr>
        <p:spPr>
          <a:xfrm>
            <a:off x="237028" y="219966"/>
            <a:ext cx="194533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TAXPAYERS</a:t>
            </a:r>
          </a:p>
        </p:txBody>
      </p:sp>
    </p:spTree>
    <p:extLst>
      <p:ext uri="{BB962C8B-B14F-4D97-AF65-F5344CB8AC3E}">
        <p14:creationId xmlns:p14="http://schemas.microsoft.com/office/powerpoint/2010/main" val="3651559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04C3058C-D01F-41DC-9051-B527108A2136}"/>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1">
            <a:extLst>
              <a:ext uri="{FF2B5EF4-FFF2-40B4-BE49-F238E27FC236}">
                <a16:creationId xmlns:a16="http://schemas.microsoft.com/office/drawing/2014/main" id="{B3423DC8-C628-402B-80A3-F558B312DC4C}"/>
              </a:ext>
            </a:extLst>
          </p:cNvPr>
          <p:cNvSpPr txBox="1">
            <a:spLocks/>
          </p:cNvSpPr>
          <p:nvPr/>
        </p:nvSpPr>
        <p:spPr>
          <a:xfrm>
            <a:off x="0" y="213631"/>
            <a:ext cx="9144000" cy="800197"/>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What Does It Take to be Successful?</a:t>
            </a:r>
          </a:p>
        </p:txBody>
      </p:sp>
      <p:sp>
        <p:nvSpPr>
          <p:cNvPr id="4" name="Content Placeholder 2">
            <a:extLst>
              <a:ext uri="{FF2B5EF4-FFF2-40B4-BE49-F238E27FC236}">
                <a16:creationId xmlns:a16="http://schemas.microsoft.com/office/drawing/2014/main" id="{99D93949-BDB5-4EC3-A568-8BF6B578D7F1}"/>
              </a:ext>
            </a:extLst>
          </p:cNvPr>
          <p:cNvSpPr txBox="1">
            <a:spLocks/>
          </p:cNvSpPr>
          <p:nvPr/>
        </p:nvSpPr>
        <p:spPr>
          <a:xfrm>
            <a:off x="947413" y="1212561"/>
            <a:ext cx="7008919" cy="5115214"/>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450"/>
              </a:spcBef>
              <a:spcAft>
                <a:spcPts val="0"/>
              </a:spcAft>
              <a:buClrTx/>
              <a:buSzTx/>
              <a:buFont typeface="Arial" panose="020B0604020202020204" pitchFamily="34" charset="0"/>
              <a:buNone/>
              <a:tabLst/>
              <a:defRPr/>
            </a:pPr>
            <a:r>
              <a:rPr kumimoji="0" lang="en-US" sz="2800" b="1" i="0" u="sng"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Good roads and streets require</a:t>
            </a:r>
            <a:r>
              <a:rPr kumimoji="0" lang="en-US" sz="2800" b="0" i="0" u="sng"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a:t>
            </a:r>
          </a:p>
          <a:p>
            <a:pPr marL="171450" marR="0" lvl="0" indent="-171450" algn="l" defTabSz="685800" rtl="0" eaLnBrk="1" fontAlgn="auto" latinLnBrk="0" hangingPunct="1">
              <a:lnSpc>
                <a:spcPct val="90000"/>
              </a:lnSpc>
              <a:spcBef>
                <a:spcPts val="45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a:p>
            <a:pPr marL="214313" marR="0" lvl="0" indent="-214313" algn="l" defTabSz="685800" rtl="0" eaLnBrk="1" fontAlgn="auto" latinLnBrk="0" hangingPunct="1">
              <a:lnSpc>
                <a:spcPct val="90000"/>
              </a:lnSpc>
              <a:spcBef>
                <a:spcPts val="450"/>
              </a:spcBef>
              <a:spcAft>
                <a:spcPts val="1800"/>
              </a:spcAft>
              <a:buClrTx/>
              <a:buSzTx/>
              <a:buFont typeface="Wingdings" panose="05000000000000000000" pitchFamily="2" charset="2"/>
              <a:buChar char="Ø"/>
              <a:tabLst/>
              <a:defRPr/>
            </a:pPr>
            <a:r>
              <a:rPr kumimoji="0" lang="en-US" sz="2800" b="0" i="1" u="sng"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Funding</a:t>
            </a:r>
            <a:r>
              <a:rPr kumimoji="0" lang="en-US" sz="28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 state, local &amp; federal</a:t>
            </a:r>
          </a:p>
          <a:p>
            <a:pPr marL="214313" marR="0" lvl="0" indent="-214313" algn="l" defTabSz="685800" rtl="0" eaLnBrk="1" fontAlgn="auto" latinLnBrk="0" hangingPunct="1">
              <a:lnSpc>
                <a:spcPct val="90000"/>
              </a:lnSpc>
              <a:spcBef>
                <a:spcPts val="450"/>
              </a:spcBef>
              <a:spcAft>
                <a:spcPts val="18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a:p>
            <a:pPr marL="214313" marR="0" lvl="0" indent="-214313" algn="l" defTabSz="685800" rtl="0" eaLnBrk="1" fontAlgn="auto" latinLnBrk="0" hangingPunct="1">
              <a:lnSpc>
                <a:spcPct val="90000"/>
              </a:lnSpc>
              <a:spcBef>
                <a:spcPts val="450"/>
              </a:spcBef>
              <a:spcAft>
                <a:spcPts val="1800"/>
              </a:spcAft>
              <a:buClrTx/>
              <a:buSzTx/>
              <a:buFont typeface="Wingdings" panose="05000000000000000000" pitchFamily="2" charset="2"/>
              <a:buChar char="Ø"/>
              <a:tabLst/>
              <a:defRPr/>
            </a:pPr>
            <a:r>
              <a:rPr kumimoji="0" lang="en-US" sz="2800" b="0" i="1" u="sng"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People</a:t>
            </a:r>
            <a:r>
              <a:rPr kumimoji="0" lang="en-US" sz="28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 professionals</a:t>
            </a:r>
          </a:p>
          <a:p>
            <a:pPr marL="214313" marR="0" lvl="0" indent="-214313" algn="l" defTabSz="685800" rtl="0" eaLnBrk="1" fontAlgn="auto" latinLnBrk="0" hangingPunct="1">
              <a:lnSpc>
                <a:spcPct val="90000"/>
              </a:lnSpc>
              <a:spcBef>
                <a:spcPts val="450"/>
              </a:spcBef>
              <a:spcAft>
                <a:spcPts val="180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a:p>
            <a:pPr marL="214313" marR="0" lvl="0" indent="-214313" algn="l" defTabSz="685800" rtl="0" eaLnBrk="1" fontAlgn="auto" latinLnBrk="0" hangingPunct="1">
              <a:lnSpc>
                <a:spcPct val="90000"/>
              </a:lnSpc>
              <a:spcBef>
                <a:spcPts val="450"/>
              </a:spcBef>
              <a:spcAft>
                <a:spcPts val="1200"/>
              </a:spcAft>
              <a:buClrTx/>
              <a:buSzTx/>
              <a:buFont typeface="Wingdings" panose="05000000000000000000" pitchFamily="2" charset="2"/>
              <a:buChar char="Ø"/>
              <a:tabLst/>
              <a:defRPr/>
            </a:pPr>
            <a:r>
              <a:rPr kumimoji="0" lang="en-US" sz="2800" b="0" i="1" u="sng"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Organization</a:t>
            </a:r>
            <a:r>
              <a:rPr kumimoji="0" lang="en-US" sz="28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 effective, efficient, accountable</a:t>
            </a:r>
          </a:p>
          <a:p>
            <a:pPr marL="0" marR="0" lvl="0" indent="0" algn="ctr" defTabSz="685800" rtl="0" eaLnBrk="1" fontAlgn="auto" latinLnBrk="0" hangingPunct="1">
              <a:lnSpc>
                <a:spcPct val="90000"/>
              </a:lnSpc>
              <a:spcBef>
                <a:spcPts val="450"/>
              </a:spcBef>
              <a:spcAft>
                <a:spcPts val="0"/>
              </a:spcAft>
              <a:buClrTx/>
              <a:buSzTx/>
              <a:buFont typeface="Arial" panose="020B0604020202020204" pitchFamily="34" charset="0"/>
              <a:buNone/>
              <a:tabLst/>
              <a:defRPr/>
            </a:pPr>
            <a:r>
              <a:rPr kumimoji="0" lang="en-US" sz="2800" b="1"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You - the elected or appointed officials in charge - make it happen!!</a:t>
            </a:r>
          </a:p>
        </p:txBody>
      </p:sp>
      <p:pic>
        <p:nvPicPr>
          <p:cNvPr id="5" name="Picture 4">
            <a:extLst>
              <a:ext uri="{FF2B5EF4-FFF2-40B4-BE49-F238E27FC236}">
                <a16:creationId xmlns:a16="http://schemas.microsoft.com/office/drawing/2014/main" id="{932E1CC6-ACA8-437E-B995-8D8299043104}"/>
              </a:ext>
            </a:extLst>
          </p:cNvPr>
          <p:cNvPicPr>
            <a:picLocks noChangeAspect="1"/>
          </p:cNvPicPr>
          <p:nvPr/>
        </p:nvPicPr>
        <p:blipFill>
          <a:blip r:embed="rId2"/>
          <a:stretch>
            <a:fillRect/>
          </a:stretch>
        </p:blipFill>
        <p:spPr>
          <a:xfrm>
            <a:off x="6924893" y="3501138"/>
            <a:ext cx="1772989" cy="1439162"/>
          </a:xfrm>
          <a:prstGeom prst="rect">
            <a:avLst/>
          </a:prstGeom>
        </p:spPr>
      </p:pic>
    </p:spTree>
    <p:extLst>
      <p:ext uri="{BB962C8B-B14F-4D97-AF65-F5344CB8AC3E}">
        <p14:creationId xmlns:p14="http://schemas.microsoft.com/office/powerpoint/2010/main" val="31796968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2E010-BFC1-48C8-AD53-A170947AF792}"/>
              </a:ext>
            </a:extLst>
          </p:cNvPr>
          <p:cNvSpPr txBox="1">
            <a:spLocks/>
          </p:cNvSpPr>
          <p:nvPr/>
        </p:nvSpPr>
        <p:spPr>
          <a:xfrm>
            <a:off x="973738" y="477192"/>
            <a:ext cx="7410093"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Local Organization and Duties </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3" name="Content Placeholder 2">
            <a:extLst>
              <a:ext uri="{FF2B5EF4-FFF2-40B4-BE49-F238E27FC236}">
                <a16:creationId xmlns:a16="http://schemas.microsoft.com/office/drawing/2014/main" id="{BB4C77E4-D20D-414D-9CB0-1DE8C36F63E4}"/>
              </a:ext>
            </a:extLst>
          </p:cNvPr>
          <p:cNvSpPr txBox="1">
            <a:spLocks/>
          </p:cNvSpPr>
          <p:nvPr/>
        </p:nvSpPr>
        <p:spPr>
          <a:xfrm>
            <a:off x="873444" y="1608212"/>
            <a:ext cx="5302676" cy="2348669"/>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110000"/>
              </a:lnSpc>
              <a:spcBef>
                <a:spcPts val="45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County roads and Municipal streets are part of an </a:t>
            </a:r>
            <a:r>
              <a:rPr kumimoji="0" lang="en-US" sz="2800" b="1" i="1"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Integrated Highway, Road &amp; Street System -</a:t>
            </a:r>
          </a:p>
          <a:p>
            <a:pPr marL="0" marR="0" lvl="0" indent="0" algn="l" defTabSz="685800" rtl="0" eaLnBrk="1" fontAlgn="auto" latinLnBrk="0" hangingPunct="1">
              <a:lnSpc>
                <a:spcPct val="110000"/>
              </a:lnSpc>
              <a:spcBef>
                <a:spcPts val="450"/>
              </a:spcBef>
              <a:spcAft>
                <a:spcPts val="0"/>
              </a:spcAft>
              <a:buClrTx/>
              <a:buSzTx/>
              <a:buFont typeface="Arial" panose="020B0604020202020204" pitchFamily="34" charset="0"/>
              <a:buNone/>
              <a:tabLst/>
              <a:defRPr/>
            </a:pPr>
            <a:endParaRPr kumimoji="0" lang="en-US" sz="18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p:txBody>
      </p:sp>
      <p:pic>
        <p:nvPicPr>
          <p:cNvPr id="4" name="Picture 3">
            <a:extLst>
              <a:ext uri="{FF2B5EF4-FFF2-40B4-BE49-F238E27FC236}">
                <a16:creationId xmlns:a16="http://schemas.microsoft.com/office/drawing/2014/main" id="{A225D790-40BF-47F9-A2D8-6490D7F28FAA}"/>
              </a:ext>
            </a:extLst>
          </p:cNvPr>
          <p:cNvPicPr>
            <a:picLocks noChangeAspect="1"/>
          </p:cNvPicPr>
          <p:nvPr/>
        </p:nvPicPr>
        <p:blipFill>
          <a:blip r:embed="rId3"/>
          <a:stretch>
            <a:fillRect/>
          </a:stretch>
        </p:blipFill>
        <p:spPr>
          <a:xfrm>
            <a:off x="6207650" y="1575631"/>
            <a:ext cx="2276475" cy="1847850"/>
          </a:xfrm>
          <a:prstGeom prst="rect">
            <a:avLst/>
          </a:prstGeom>
        </p:spPr>
      </p:pic>
      <p:sp>
        <p:nvSpPr>
          <p:cNvPr id="5" name="TextBox 4">
            <a:extLst>
              <a:ext uri="{FF2B5EF4-FFF2-40B4-BE49-F238E27FC236}">
                <a16:creationId xmlns:a16="http://schemas.microsoft.com/office/drawing/2014/main" id="{25525EB8-99B4-4AF8-8D8C-D781A9C13053}"/>
              </a:ext>
            </a:extLst>
          </p:cNvPr>
          <p:cNvSpPr txBox="1"/>
          <p:nvPr/>
        </p:nvSpPr>
        <p:spPr>
          <a:xfrm>
            <a:off x="759310" y="3775426"/>
            <a:ext cx="7975899" cy="2892074"/>
          </a:xfrm>
          <a:prstGeom prst="rect">
            <a:avLst/>
          </a:prstGeom>
          <a:noFill/>
        </p:spPr>
        <p:txBody>
          <a:bodyPr wrap="square" rtlCol="0">
            <a:spAutoFit/>
          </a:bodyPr>
          <a:lstStyle/>
          <a:p>
            <a:pPr marL="214313" marR="0" lvl="0" indent="-214313" algn="l" defTabSz="457200" rtl="0" eaLnBrk="1" fontAlgn="auto" latinLnBrk="0" hangingPunct="1">
              <a:lnSpc>
                <a:spcPct val="110000"/>
              </a:lnSpc>
              <a:spcBef>
                <a:spcPts val="45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State Policy, legislated in 1969</a:t>
            </a:r>
          </a:p>
          <a:p>
            <a:pPr marL="214313" marR="0" lvl="0" indent="-214313" algn="l" defTabSz="457200" rtl="0" eaLnBrk="1" fontAlgn="auto" latinLnBrk="0" hangingPunct="1">
              <a:lnSpc>
                <a:spcPct val="110000"/>
              </a:lnSpc>
              <a:spcBef>
                <a:spcPts val="45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214313" marR="0" lvl="0" indent="-214313" algn="l" defTabSz="457200" rtl="0" eaLnBrk="1" fontAlgn="auto" latinLnBrk="0" hangingPunct="1">
              <a:lnSpc>
                <a:spcPct val="110000"/>
              </a:lnSpc>
              <a:spcBef>
                <a:spcPts val="450"/>
              </a:spcBef>
              <a:spcAft>
                <a:spcPts val="0"/>
              </a:spcAft>
              <a:buClrTx/>
              <a:buSzTx/>
              <a:buFont typeface="Wingdings" panose="05000000000000000000" pitchFamily="2" charset="2"/>
              <a:buChar char="Ø"/>
              <a:tabLst/>
              <a:defRPr/>
            </a:pPr>
            <a:r>
              <a:rPr kumimoji="0" lang="en-US" sz="2400" b="0" i="1" u="none" strike="noStrike" kern="1200" cap="none" spc="0" normalizeH="0" baseline="0" noProof="0" dirty="0">
                <a:ln>
                  <a:noFill/>
                </a:ln>
                <a:solidFill>
                  <a:prstClr val="black"/>
                </a:solidFill>
                <a:effectLst/>
                <a:uLnTx/>
                <a:uFillTx/>
                <a:latin typeface="Arial" pitchFamily="34" charset="0"/>
                <a:ea typeface="+mn-ea"/>
                <a:cs typeface="Arial" pitchFamily="34" charset="0"/>
              </a:rPr>
              <a:t>Components:  </a:t>
            </a:r>
            <a:r>
              <a:rPr kumimoji="0" lang="en-US" sz="2400" b="0" i="0" u="none" strike="noStrike" kern="1200" cap="none" spc="0" normalizeH="0" baseline="0" noProof="0" dirty="0">
                <a:ln>
                  <a:noFill/>
                </a:ln>
                <a:solidFill>
                  <a:prstClr val="black"/>
                </a:solidFill>
                <a:effectLst/>
                <a:uLnTx/>
                <a:uFillTx/>
                <a:latin typeface="Arial" pitchFamily="34" charset="0"/>
                <a:ea typeface="+mn-ea"/>
                <a:cs typeface="Arial" pitchFamily="34" charset="0"/>
              </a:rPr>
              <a:t>Standards; planning; budgeting; accounting; Highway Trust Fund (shared); licensed superintendent (incentive payments to entities); public participation and input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10">
            <a:extLst>
              <a:ext uri="{FF2B5EF4-FFF2-40B4-BE49-F238E27FC236}">
                <a16:creationId xmlns:a16="http://schemas.microsoft.com/office/drawing/2014/main" id="{60AE4234-36D6-428E-B0AA-DDBEE7D44CF2}"/>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9630056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2941-2481-427F-9580-E9B6C647EE79}"/>
              </a:ext>
            </a:extLst>
          </p:cNvPr>
          <p:cNvSpPr txBox="1">
            <a:spLocks/>
          </p:cNvSpPr>
          <p:nvPr/>
        </p:nvSpPr>
        <p:spPr>
          <a:xfrm>
            <a:off x="773304" y="477192"/>
            <a:ext cx="4256902" cy="1143000"/>
          </a:xfrm>
          <a:prstGeom prst="rect">
            <a:avLst/>
          </a:prstGeom>
        </p:spPr>
        <p:txBody>
          <a:bodyPr>
            <a:normAutofit fontScale="90000" lnSpcReduction="20000"/>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Local Organization and Duties </a:t>
            </a:r>
            <a:r>
              <a:rPr kumimoji="0" lang="en-US" sz="32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(continued) </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3" name="Content Placeholder 2">
            <a:extLst>
              <a:ext uri="{FF2B5EF4-FFF2-40B4-BE49-F238E27FC236}">
                <a16:creationId xmlns:a16="http://schemas.microsoft.com/office/drawing/2014/main" id="{AFE75B6F-C3BD-49B0-BED7-5B663FFD7480}"/>
              </a:ext>
            </a:extLst>
          </p:cNvPr>
          <p:cNvSpPr txBox="1">
            <a:spLocks/>
          </p:cNvSpPr>
          <p:nvPr/>
        </p:nvSpPr>
        <p:spPr>
          <a:xfrm>
            <a:off x="967246" y="2246144"/>
            <a:ext cx="7209507" cy="4128849"/>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45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Highway / Street Superintendent -  </a:t>
            </a:r>
          </a:p>
          <a:p>
            <a:pPr marL="214313" marR="0" lvl="0" indent="-214313" algn="l" defTabSz="685800" rtl="0" eaLnBrk="1" fontAlgn="auto" latinLnBrk="0" hangingPunct="1">
              <a:lnSpc>
                <a:spcPct val="90000"/>
              </a:lnSpc>
              <a:spcBef>
                <a:spcPts val="45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Actual job titles vary </a:t>
            </a:r>
          </a:p>
          <a:p>
            <a:pPr marL="214313" marR="0" lvl="0" indent="-214313" algn="l" defTabSz="685800" rtl="0" eaLnBrk="1" fontAlgn="auto" latinLnBrk="0" hangingPunct="1">
              <a:lnSpc>
                <a:spcPct val="90000"/>
              </a:lnSpc>
              <a:spcBef>
                <a:spcPts val="450"/>
              </a:spcBef>
              <a:spcAft>
                <a:spcPts val="0"/>
              </a:spcAft>
              <a:buClrTx/>
              <a:buSzTx/>
              <a:buFont typeface="Wingdings" panose="05000000000000000000" pitchFamily="2" charset="2"/>
              <a:buChar char="Ø"/>
              <a:tabLst/>
              <a:defRPr/>
            </a:pPr>
            <a:r>
              <a:rPr kumimoji="0" lang="en-US" sz="26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Employed</a:t>
            </a:r>
            <a:r>
              <a:rPr kumimoji="0" lang="en-US" sz="26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or </a:t>
            </a:r>
            <a:r>
              <a:rPr kumimoji="0" lang="en-US" sz="26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consulting</a:t>
            </a:r>
          </a:p>
          <a:p>
            <a:pPr marL="214313" marR="0" lvl="0" indent="-214313" algn="l" defTabSz="685800" rtl="0" eaLnBrk="1" fontAlgn="auto" latinLnBrk="0" hangingPunct="1">
              <a:lnSpc>
                <a:spcPct val="90000"/>
              </a:lnSpc>
              <a:spcBef>
                <a:spcPts val="45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Not mandatory for lower populated counties</a:t>
            </a:r>
          </a:p>
          <a:p>
            <a:pPr marL="214313" marR="0" lvl="0" indent="-214313" algn="l" defTabSz="685800" rtl="0" eaLnBrk="1" fontAlgn="auto" latinLnBrk="0" hangingPunct="1">
              <a:lnSpc>
                <a:spcPct val="90000"/>
              </a:lnSpc>
              <a:spcBef>
                <a:spcPts val="450"/>
              </a:spcBef>
              <a:spcAft>
                <a:spcPts val="0"/>
              </a:spcAft>
              <a:buClrTx/>
              <a:buSzTx/>
              <a:buFont typeface="Wingdings" panose="05000000000000000000" pitchFamily="2" charset="2"/>
              <a:buChar char="Ø"/>
              <a:tabLst/>
              <a:defRPr/>
            </a:pPr>
            <a:r>
              <a:rPr kumimoji="0" lang="en-US" sz="26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Licensing is required for </a:t>
            </a:r>
            <a:r>
              <a:rPr kumimoji="0" lang="en-US" sz="26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Incentive Funds</a:t>
            </a:r>
            <a:r>
              <a:rPr kumimoji="0" lang="en-US" sz="26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(Funds go to the county or municipality)</a:t>
            </a:r>
          </a:p>
          <a:p>
            <a:pPr marL="214313" marR="0" lvl="0" indent="-214313" algn="l" defTabSz="68580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6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-Class B </a:t>
            </a:r>
            <a:r>
              <a:rPr kumimoji="0" lang="en-US" sz="26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entry level, requires exam or P.E. </a:t>
            </a:r>
          </a:p>
          <a:p>
            <a:pPr marL="428625" marR="0" lvl="0" indent="-428625" algn="l" defTabSz="685800" rtl="0" eaLnBrk="1" fontAlgn="auto" latinLnBrk="0" hangingPunct="1">
              <a:lnSpc>
                <a:spcPct val="90000"/>
              </a:lnSpc>
              <a:spcBef>
                <a:spcPts val="450"/>
              </a:spcBef>
              <a:spcAft>
                <a:spcPts val="0"/>
              </a:spcAft>
              <a:buClrTx/>
              <a:buSzTx/>
              <a:buFont typeface="Arial" panose="020B0604020202020204" pitchFamily="34" charset="0"/>
              <a:buChar char="•"/>
              <a:tabLst/>
              <a:defRPr/>
            </a:pPr>
            <a:r>
              <a:rPr kumimoji="0" lang="en-US" sz="26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-Class A </a:t>
            </a:r>
            <a:r>
              <a:rPr kumimoji="0" lang="en-US" sz="26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experienced; professional    development required for renewal</a:t>
            </a:r>
          </a:p>
        </p:txBody>
      </p:sp>
      <p:pic>
        <p:nvPicPr>
          <p:cNvPr id="4" name="Picture 3">
            <a:extLst>
              <a:ext uri="{FF2B5EF4-FFF2-40B4-BE49-F238E27FC236}">
                <a16:creationId xmlns:a16="http://schemas.microsoft.com/office/drawing/2014/main" id="{AC44209D-3D21-4E4D-A1B4-97F46C0BF737}"/>
              </a:ext>
            </a:extLst>
          </p:cNvPr>
          <p:cNvPicPr>
            <a:picLocks noChangeAspect="1"/>
          </p:cNvPicPr>
          <p:nvPr/>
        </p:nvPicPr>
        <p:blipFill>
          <a:blip r:embed="rId3"/>
          <a:stretch>
            <a:fillRect/>
          </a:stretch>
        </p:blipFill>
        <p:spPr>
          <a:xfrm>
            <a:off x="5329455" y="477192"/>
            <a:ext cx="3380122" cy="1771650"/>
          </a:xfrm>
          <a:prstGeom prst="rect">
            <a:avLst/>
          </a:prstGeom>
        </p:spPr>
      </p:pic>
      <p:sp>
        <p:nvSpPr>
          <p:cNvPr id="5" name="Slide Number Placeholder 10">
            <a:extLst>
              <a:ext uri="{FF2B5EF4-FFF2-40B4-BE49-F238E27FC236}">
                <a16:creationId xmlns:a16="http://schemas.microsoft.com/office/drawing/2014/main" id="{A145074A-271E-4AAF-9F1F-D7DDAD5FBE73}"/>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19B5B580-7673-223E-37E9-353468093852}"/>
              </a:ext>
            </a:extLst>
          </p:cNvPr>
          <p:cNvSpPr txBox="1"/>
          <p:nvPr/>
        </p:nvSpPr>
        <p:spPr>
          <a:xfrm>
            <a:off x="7703507" y="3557392"/>
            <a:ext cx="1440493" cy="369332"/>
          </a:xfrm>
          <a:prstGeom prst="rect">
            <a:avLst/>
          </a:prstGeom>
          <a:noFill/>
        </p:spPr>
        <p:txBody>
          <a:bodyPr wrap="square" rtlCol="0">
            <a:spAutoFit/>
          </a:bodyPr>
          <a:lstStyle/>
          <a:p>
            <a:r>
              <a:rPr lang="en-US" dirty="0"/>
              <a:t>§39-1501(2)</a:t>
            </a:r>
          </a:p>
        </p:txBody>
      </p:sp>
      <p:sp>
        <p:nvSpPr>
          <p:cNvPr id="7" name="TextBox 6">
            <a:extLst>
              <a:ext uri="{FF2B5EF4-FFF2-40B4-BE49-F238E27FC236}">
                <a16:creationId xmlns:a16="http://schemas.microsoft.com/office/drawing/2014/main" id="{4A1C6C32-1CFB-2B82-7690-45E149D2B406}"/>
              </a:ext>
            </a:extLst>
          </p:cNvPr>
          <p:cNvSpPr txBox="1"/>
          <p:nvPr/>
        </p:nvSpPr>
        <p:spPr>
          <a:xfrm>
            <a:off x="5705694" y="3307834"/>
            <a:ext cx="901874" cy="369332"/>
          </a:xfrm>
          <a:prstGeom prst="rect">
            <a:avLst/>
          </a:prstGeom>
          <a:noFill/>
        </p:spPr>
        <p:txBody>
          <a:bodyPr wrap="square" rtlCol="0">
            <a:spAutoFit/>
          </a:bodyPr>
          <a:lstStyle/>
          <a:p>
            <a:r>
              <a:rPr lang="en-US" dirty="0"/>
              <a:t>18,000</a:t>
            </a:r>
          </a:p>
        </p:txBody>
      </p:sp>
    </p:spTree>
    <p:extLst>
      <p:ext uri="{BB962C8B-B14F-4D97-AF65-F5344CB8AC3E}">
        <p14:creationId xmlns:p14="http://schemas.microsoft.com/office/powerpoint/2010/main" val="30871326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44E81-0958-4B08-B8F9-ABA21492125B}"/>
              </a:ext>
            </a:extLst>
          </p:cNvPr>
          <p:cNvSpPr txBox="1">
            <a:spLocks/>
          </p:cNvSpPr>
          <p:nvPr/>
        </p:nvSpPr>
        <p:spPr>
          <a:xfrm>
            <a:off x="366443" y="439092"/>
            <a:ext cx="5048407" cy="1371586"/>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Local Organization and Duties </a:t>
            </a:r>
            <a:r>
              <a:rPr kumimoji="0" lang="en-US" sz="32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rPr>
              <a:t>(continued) </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3" name="Content Placeholder 2">
            <a:extLst>
              <a:ext uri="{FF2B5EF4-FFF2-40B4-BE49-F238E27FC236}">
                <a16:creationId xmlns:a16="http://schemas.microsoft.com/office/drawing/2014/main" id="{A0F3DB52-F30F-4D24-8970-8CAE30556DF0}"/>
              </a:ext>
            </a:extLst>
          </p:cNvPr>
          <p:cNvSpPr txBox="1">
            <a:spLocks/>
          </p:cNvSpPr>
          <p:nvPr/>
        </p:nvSpPr>
        <p:spPr>
          <a:xfrm>
            <a:off x="1316658" y="1810678"/>
            <a:ext cx="7586042" cy="4385334"/>
          </a:xfrm>
          <a:prstGeom prst="rect">
            <a:avLst/>
          </a:prstGeom>
        </p:spPr>
        <p:txBody>
          <a:bodyPr numCol="1" spcCol="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110000"/>
              </a:lnSpc>
              <a:spcBef>
                <a:spcPts val="4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Program</a:t>
            </a:r>
            <a:r>
              <a:rPr kumimoji="0" lang="en-US" sz="2400" b="1"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Planning &amp; Management</a:t>
            </a:r>
            <a:r>
              <a:rPr kumimoji="0" lang="en-US" sz="24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a:t>
            </a:r>
          </a:p>
          <a:p>
            <a:pPr marL="614363" marR="0" lvl="1" indent="-214313" algn="l" defTabSz="685800" rtl="0" eaLnBrk="1" fontAlgn="auto" latinLnBrk="0" hangingPunct="1">
              <a:lnSpc>
                <a:spcPct val="110000"/>
              </a:lnSpc>
              <a:spcBef>
                <a:spcPts val="45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Superintendent must (at least) assist in process</a:t>
            </a:r>
          </a:p>
          <a:p>
            <a:pPr marL="171450" marR="0" lvl="0" indent="-171450" algn="l" defTabSz="685800" rtl="0" eaLnBrk="1" fontAlgn="auto" latinLnBrk="0" hangingPunct="1">
              <a:lnSpc>
                <a:spcPct val="110000"/>
              </a:lnSpc>
              <a:spcBef>
                <a:spcPts val="45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a:p>
            <a:pPr marL="171450" marR="0" lvl="0" indent="-171450" algn="l" defTabSz="685800" rtl="0" eaLnBrk="1" fontAlgn="auto" latinLnBrk="0" hangingPunct="1">
              <a:lnSpc>
                <a:spcPct val="110000"/>
              </a:lnSpc>
              <a:spcBef>
                <a:spcPts val="4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Program </a:t>
            </a:r>
            <a:r>
              <a:rPr kumimoji="0" lang="en-US" sz="2400" b="1"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Policy &amp; Oversight</a:t>
            </a:r>
            <a:r>
              <a:rPr kumimoji="0" lang="en-US" sz="24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a:t>
            </a:r>
          </a:p>
          <a:p>
            <a:pPr marL="614363" marR="0" lvl="1" indent="-214313" algn="l" defTabSz="685800" rtl="0" eaLnBrk="1" fontAlgn="auto" latinLnBrk="0" hangingPunct="1">
              <a:lnSpc>
                <a:spcPct val="110000"/>
              </a:lnSpc>
              <a:spcBef>
                <a:spcPts val="45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County Board’s / City Mayor’s &amp; Council’s / Village Board’s responsibility</a:t>
            </a:r>
          </a:p>
          <a:p>
            <a:pPr marL="171450" marR="0" lvl="0" indent="-171450" algn="l" defTabSz="685800" rtl="0" eaLnBrk="1" fontAlgn="auto" latinLnBrk="0" hangingPunct="1">
              <a:lnSpc>
                <a:spcPct val="110000"/>
              </a:lnSpc>
              <a:spcBef>
                <a:spcPts val="450"/>
              </a:spcBef>
              <a:spcAft>
                <a:spcPts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a:p>
            <a:pPr marL="171450" marR="0" lvl="0" indent="-171450" algn="l" defTabSz="685800" rtl="0" eaLnBrk="1" fontAlgn="auto" latinLnBrk="0" hangingPunct="1">
              <a:lnSpc>
                <a:spcPct val="110000"/>
              </a:lnSpc>
              <a:spcBef>
                <a:spcPts val="4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Interlocal Agreements - </a:t>
            </a:r>
            <a:r>
              <a:rPr kumimoji="0" lang="en-US" sz="2400" b="0" i="0" u="sng"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important</a:t>
            </a:r>
            <a:r>
              <a:rPr kumimoji="0" lang="en-US" sz="24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(State Laws §39-2114 &amp; §13-513)</a:t>
            </a:r>
            <a:endPar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endParaRPr>
          </a:p>
          <a:p>
            <a:pPr marL="171450" marR="0" lvl="0" indent="-171450" algn="l" defTabSz="685800" rtl="0" eaLnBrk="1" fontAlgn="auto" latinLnBrk="0" hangingPunct="1">
              <a:lnSpc>
                <a:spcPct val="110000"/>
              </a:lnSpc>
              <a:spcBef>
                <a:spcPts val="450"/>
              </a:spcBef>
              <a:spcAft>
                <a:spcPts val="0"/>
              </a:spcAft>
              <a:buClrTx/>
              <a:buSzTx/>
              <a:buFont typeface="Arial" panose="020B0604020202020204" pitchFamily="34" charset="0"/>
              <a:buChar char="•"/>
              <a:tabLst/>
              <a:defRPr/>
            </a:pPr>
            <a:endParaRPr kumimoji="0" lang="en-US" sz="10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a:p>
            <a:pPr marL="171450" marR="0" lvl="0" indent="-171450" algn="l" defTabSz="685800" rtl="0" eaLnBrk="1" fontAlgn="auto" latinLnBrk="0" hangingPunct="1">
              <a:lnSpc>
                <a:spcPct val="110000"/>
              </a:lnSpc>
              <a:spcBef>
                <a:spcPts val="45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Townships - </a:t>
            </a:r>
            <a:r>
              <a:rPr kumimoji="0" lang="en-US" sz="24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responsible for maintenance</a:t>
            </a:r>
            <a:endParaRPr kumimoji="0" lang="en-US" sz="24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p:txBody>
      </p:sp>
      <p:pic>
        <p:nvPicPr>
          <p:cNvPr id="4" name="Picture 3">
            <a:extLst>
              <a:ext uri="{FF2B5EF4-FFF2-40B4-BE49-F238E27FC236}">
                <a16:creationId xmlns:a16="http://schemas.microsoft.com/office/drawing/2014/main" id="{953DAD44-8072-4649-97ED-1E8C61079851}"/>
              </a:ext>
            </a:extLst>
          </p:cNvPr>
          <p:cNvPicPr>
            <a:picLocks noChangeAspect="1"/>
          </p:cNvPicPr>
          <p:nvPr/>
        </p:nvPicPr>
        <p:blipFill>
          <a:blip r:embed="rId3"/>
          <a:stretch>
            <a:fillRect/>
          </a:stretch>
        </p:blipFill>
        <p:spPr>
          <a:xfrm>
            <a:off x="5559310" y="400992"/>
            <a:ext cx="1600508" cy="1298717"/>
          </a:xfrm>
          <a:prstGeom prst="rect">
            <a:avLst/>
          </a:prstGeom>
        </p:spPr>
      </p:pic>
      <p:sp>
        <p:nvSpPr>
          <p:cNvPr id="5" name="Slide Number Placeholder 10">
            <a:extLst>
              <a:ext uri="{FF2B5EF4-FFF2-40B4-BE49-F238E27FC236}">
                <a16:creationId xmlns:a16="http://schemas.microsoft.com/office/drawing/2014/main" id="{3F65F7B5-4D42-4339-9DE1-337CA94C38B4}"/>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921140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91020" y="80560"/>
            <a:ext cx="5961960" cy="1408915"/>
          </a:xfrm>
        </p:spPr>
        <p:txBody>
          <a:bodyPr>
            <a:normAutofit fontScale="90000"/>
          </a:bodyPr>
          <a:lstStyle/>
          <a:p>
            <a:pPr algn="ctr"/>
            <a:r>
              <a:rPr lang="en-US" dirty="0">
                <a:latin typeface="Arial Black" panose="020B0A04020102020204" pitchFamily="34" charset="0"/>
              </a:rPr>
              <a:t>Superintending</a:t>
            </a:r>
            <a:br>
              <a:rPr lang="en-US" dirty="0">
                <a:latin typeface="Arial Black" panose="020B0A04020102020204" pitchFamily="34" charset="0"/>
              </a:rPr>
            </a:br>
            <a:r>
              <a:rPr lang="en-US" sz="4000" dirty="0">
                <a:latin typeface="Arial Black" panose="020B0A04020102020204" pitchFamily="34" charset="0"/>
              </a:rPr>
              <a:t>§39-2301.01</a:t>
            </a:r>
            <a:br>
              <a:rPr lang="en-US" sz="4000" dirty="0">
                <a:latin typeface="Arial Black" panose="020B0A04020102020204" pitchFamily="34" charset="0"/>
              </a:rPr>
            </a:br>
            <a:r>
              <a:rPr lang="en-US" dirty="0">
                <a:latin typeface="Arial Black" panose="020B0A04020102020204" pitchFamily="34" charset="0"/>
              </a:rPr>
              <a:t>Means assisting in: </a:t>
            </a:r>
          </a:p>
        </p:txBody>
      </p:sp>
      <p:sp>
        <p:nvSpPr>
          <p:cNvPr id="3" name="Content Placeholder 2"/>
          <p:cNvSpPr>
            <a:spLocks noGrp="1"/>
          </p:cNvSpPr>
          <p:nvPr>
            <p:ph idx="4294967295"/>
          </p:nvPr>
        </p:nvSpPr>
        <p:spPr>
          <a:xfrm>
            <a:off x="677863" y="1489476"/>
            <a:ext cx="8466137" cy="4716463"/>
          </a:xfrm>
        </p:spPr>
        <p:txBody>
          <a:bodyPr>
            <a:normAutofit fontScale="85000" lnSpcReduction="10000"/>
          </a:bodyPr>
          <a:lstStyle/>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Developing and annually updating long-range plans or programs </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Developing annual programs</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Developing annual budgets</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Implementing the capital improvements and maintenance activities</a:t>
            </a:r>
          </a:p>
          <a:p>
            <a:pPr marL="1087437" indent="-742950">
              <a:lnSpc>
                <a:spcPct val="120000"/>
              </a:lnSpc>
              <a:spcBef>
                <a:spcPts val="600"/>
              </a:spcBef>
              <a:buFont typeface="+mj-lt"/>
              <a:buAutoNum type="alphaUcPeriod"/>
              <a:defRPr/>
            </a:pPr>
            <a:r>
              <a:rPr lang="en-US" sz="3800" dirty="0">
                <a:latin typeface="Arial" pitchFamily="34" charset="0"/>
                <a:cs typeface="Arial" pitchFamily="34" charset="0"/>
              </a:rPr>
              <a:t>Managing personnel, contractors, and equipment  </a:t>
            </a:r>
            <a:endParaRPr lang="en-US" sz="34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Calibri"/>
                <a:ea typeface="+mn-ea"/>
                <a:cs typeface="+mn-cs"/>
              </a:rPr>
              <a:t>State Law</a:t>
            </a:r>
          </a:p>
        </p:txBody>
      </p:sp>
      <p:pic>
        <p:nvPicPr>
          <p:cNvPr id="5" name="Picture 4"/>
          <p:cNvPicPr>
            <a:picLocks noChangeAspect="1"/>
          </p:cNvPicPr>
          <p:nvPr/>
        </p:nvPicPr>
        <p:blipFill>
          <a:blip r:embed="rId3"/>
          <a:stretch>
            <a:fillRect/>
          </a:stretch>
        </p:blipFill>
        <p:spPr>
          <a:xfrm>
            <a:off x="7536546" y="0"/>
            <a:ext cx="1607454" cy="1489476"/>
          </a:xfrm>
          <a:prstGeom prst="rect">
            <a:avLst/>
          </a:prstGeom>
        </p:spPr>
      </p:pic>
      <p:pic>
        <p:nvPicPr>
          <p:cNvPr id="6" name="Picture 5"/>
          <p:cNvPicPr>
            <a:picLocks noChangeAspect="1"/>
          </p:cNvPicPr>
          <p:nvPr/>
        </p:nvPicPr>
        <p:blipFill>
          <a:blip r:embed="rId4"/>
          <a:stretch>
            <a:fillRect/>
          </a:stretch>
        </p:blipFill>
        <p:spPr>
          <a:xfrm>
            <a:off x="0" y="-20887"/>
            <a:ext cx="1574586" cy="1531249"/>
          </a:xfrm>
          <a:prstGeom prst="rect">
            <a:avLst/>
          </a:prstGeom>
        </p:spPr>
      </p:pic>
      <p:sp>
        <p:nvSpPr>
          <p:cNvPr id="15" name="Slide Number Placeholder 10">
            <a:extLst>
              <a:ext uri="{FF2B5EF4-FFF2-40B4-BE49-F238E27FC236}">
                <a16:creationId xmlns:a16="http://schemas.microsoft.com/office/drawing/2014/main" id="{41F67233-F09F-46D8-8F43-188ECF826B52}"/>
              </a:ext>
            </a:extLst>
          </p:cNvPr>
          <p:cNvSpPr>
            <a:spLocks noGrp="1"/>
          </p:cNvSpPr>
          <p:nvPr>
            <p:ph type="sldNum" idx="4294967295"/>
          </p:nvPr>
        </p:nvSpPr>
        <p:spPr>
          <a:xfrm>
            <a:off x="8143875" y="6429375"/>
            <a:ext cx="1000125" cy="4762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898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43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124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164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10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72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70E9E-BA6A-4789-9F7F-93F10CB01A47}"/>
              </a:ext>
            </a:extLst>
          </p:cNvPr>
          <p:cNvSpPr txBox="1">
            <a:spLocks/>
          </p:cNvSpPr>
          <p:nvPr/>
        </p:nvSpPr>
        <p:spPr>
          <a:xfrm>
            <a:off x="1130496" y="350838"/>
            <a:ext cx="7737230"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Conclusions</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3" name="Content Placeholder 2">
            <a:extLst>
              <a:ext uri="{FF2B5EF4-FFF2-40B4-BE49-F238E27FC236}">
                <a16:creationId xmlns:a16="http://schemas.microsoft.com/office/drawing/2014/main" id="{411FC736-8CEA-4D18-A9B5-BACBB57BCE5D}"/>
              </a:ext>
            </a:extLst>
          </p:cNvPr>
          <p:cNvSpPr txBox="1">
            <a:spLocks/>
          </p:cNvSpPr>
          <p:nvPr/>
        </p:nvSpPr>
        <p:spPr>
          <a:xfrm>
            <a:off x="450850" y="1330325"/>
            <a:ext cx="7886700" cy="435133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Your community has made a </a:t>
            </a:r>
            <a:r>
              <a:rPr kumimoji="0" lang="en-US" sz="2400" b="1" i="1"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large investment</a:t>
            </a:r>
            <a:r>
              <a:rPr kumimoji="0" lang="en-US" sz="2400" b="1"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 - </a:t>
            </a:r>
          </a:p>
          <a:p>
            <a:pPr marL="285750" marR="0" lvl="0" indent="-285750" algn="l" defTabSz="6858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Your roads, streets and structures have great value - </a:t>
            </a:r>
            <a:r>
              <a:rPr kumimoji="0" lang="en-US" sz="2400" b="0" i="1"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maintain and improve them </a:t>
            </a:r>
          </a:p>
          <a:p>
            <a:pPr marL="171450" marR="0" lvl="0" indent="-171450" algn="l" defTabSz="685800" rtl="0" eaLnBrk="1" fontAlgn="auto" latinLnBrk="0" hangingPunct="1">
              <a:lnSpc>
                <a:spcPct val="90000"/>
              </a:lnSpc>
              <a:spcBef>
                <a:spcPts val="600"/>
              </a:spcBef>
              <a:spcAft>
                <a:spcPts val="0"/>
              </a:spcAft>
              <a:buClrTx/>
              <a:buSzTx/>
              <a:buFont typeface="Arial" panose="020B0604020202020204" pitchFamily="34" charset="0"/>
              <a:buChar char="•"/>
              <a:tabLst/>
              <a:defRPr/>
            </a:pPr>
            <a:endParaRPr kumimoji="0" lang="en-US" sz="700" b="0"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endParaRPr>
          </a:p>
          <a:p>
            <a:pPr marL="171450" marR="0" lvl="0" indent="-171450" algn="l" defTabSz="685800" rtl="0" eaLnBrk="1" fontAlgn="auto" latinLnBrk="0" hangingPunct="1">
              <a:lnSpc>
                <a:spcPct val="9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People (your customers) </a:t>
            </a:r>
            <a:r>
              <a:rPr kumimoji="0" lang="en-US" sz="2400" b="1" i="1"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depend</a:t>
            </a:r>
            <a:r>
              <a:rPr kumimoji="0" lang="en-US" sz="2400" b="1"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 on the program you provide - </a:t>
            </a:r>
            <a:endParaRPr kumimoji="0" lang="en-US" sz="2400" b="0"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endParaRPr>
          </a:p>
          <a:p>
            <a:pPr marL="285750" marR="0" lvl="0" indent="-285750" algn="l" defTabSz="685800" rtl="0" eaLnBrk="1" fontAlgn="auto" latinLnBrk="0" hangingPunct="1">
              <a:lnSpc>
                <a:spcPct val="90000"/>
              </a:lnSpc>
              <a:spcBef>
                <a:spcPts val="600"/>
              </a:spcBef>
              <a:spcAft>
                <a:spcPts val="0"/>
              </a:spcAft>
              <a:buClrTx/>
              <a:buSzTx/>
              <a:buFont typeface="Wingdings" panose="05000000000000000000" pitchFamily="2" charset="2"/>
              <a:buChar char="Ø"/>
              <a:tabLst/>
              <a:defRPr/>
            </a:pPr>
            <a:r>
              <a:rPr kumimoji="0" lang="en-US" sz="2400" b="0"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Give them the best </a:t>
            </a:r>
            <a:r>
              <a:rPr kumimoji="0" lang="en-US" sz="2400" b="0" i="1"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return on investment </a:t>
            </a:r>
            <a:r>
              <a:rPr kumimoji="0" lang="en-US" sz="2400" b="0"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and the best </a:t>
            </a:r>
            <a:r>
              <a:rPr kumimoji="0" lang="en-US" sz="2400" b="0" i="1"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quality service </a:t>
            </a:r>
            <a:r>
              <a:rPr kumimoji="0" lang="en-US" sz="2400" b="0" i="0" u="none" strike="noStrike" kern="1200" cap="none" spc="0" normalizeH="0" baseline="0" noProof="0">
                <a:ln>
                  <a:noFill/>
                </a:ln>
                <a:solidFill>
                  <a:prstClr val="black"/>
                </a:solidFill>
                <a:effectLst/>
                <a:uLnTx/>
                <a:uFillTx/>
                <a:latin typeface="Arial" pitchFamily="34" charset="0"/>
                <a:ea typeface="Roboto Light" panose="02000000000000000000" pitchFamily="2" charset="0"/>
                <a:cs typeface="Arial" pitchFamily="34" charset="0"/>
              </a:rPr>
              <a:t>(consistent with best practices, policies, procedures &amp; the law)</a:t>
            </a:r>
            <a:endParaRPr kumimoji="0" lang="en-US" sz="24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p:txBody>
      </p:sp>
      <p:sp>
        <p:nvSpPr>
          <p:cNvPr id="4" name="Rectangle 3">
            <a:extLst>
              <a:ext uri="{FF2B5EF4-FFF2-40B4-BE49-F238E27FC236}">
                <a16:creationId xmlns:a16="http://schemas.microsoft.com/office/drawing/2014/main" id="{EE6972BA-213C-4B8F-9D92-DEA2151F9180}"/>
              </a:ext>
            </a:extLst>
          </p:cNvPr>
          <p:cNvSpPr/>
          <p:nvPr/>
        </p:nvSpPr>
        <p:spPr>
          <a:xfrm>
            <a:off x="6496755" y="5120282"/>
            <a:ext cx="1219886"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a:solidFill>
                    <a:srgbClr val="00607F">
                      <a:lumMod val="75000"/>
                    </a:srgbClr>
                  </a:solidFill>
                  <a:prstDash val="solid"/>
                </a:ln>
                <a:pattFill prst="dkUpDiag">
                  <a:fgClr>
                    <a:srgbClr val="00607F"/>
                  </a:fgClr>
                  <a:bgClr>
                    <a:srgbClr val="00607F">
                      <a:lumMod val="20000"/>
                      <a:lumOff val="80000"/>
                    </a:srgbClr>
                  </a:bgClr>
                </a:pattFill>
                <a:effectLst>
                  <a:outerShdw dist="38100" dir="2640000" algn="bl" rotWithShape="0">
                    <a:srgbClr val="00607F">
                      <a:lumMod val="75000"/>
                    </a:srgbClr>
                  </a:outerShdw>
                </a:effectLst>
                <a:uLnTx/>
                <a:uFillTx/>
                <a:latin typeface="Calibri" panose="020F0502020204030204"/>
                <a:ea typeface="+mn-ea"/>
                <a:cs typeface="+mn-cs"/>
              </a:rPr>
              <a:t>ROI</a:t>
            </a:r>
          </a:p>
        </p:txBody>
      </p:sp>
      <p:sp>
        <p:nvSpPr>
          <p:cNvPr id="5" name="Rectangle 4">
            <a:extLst>
              <a:ext uri="{FF2B5EF4-FFF2-40B4-BE49-F238E27FC236}">
                <a16:creationId xmlns:a16="http://schemas.microsoft.com/office/drawing/2014/main" id="{B597E3B6-B151-4FDF-B218-BB1C7B5BCA9A}"/>
              </a:ext>
            </a:extLst>
          </p:cNvPr>
          <p:cNvSpPr/>
          <p:nvPr/>
        </p:nvSpPr>
        <p:spPr>
          <a:xfrm>
            <a:off x="1853711" y="5120282"/>
            <a:ext cx="2281395" cy="923330"/>
          </a:xfrm>
          <a:prstGeom prst="rect">
            <a:avLst/>
          </a:prstGeom>
          <a:noFill/>
        </p:spPr>
        <p:txBody>
          <a:bodyPr wrap="non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w="12700" cmpd="sng">
                  <a:solidFill>
                    <a:srgbClr val="BB1F53"/>
                  </a:solidFill>
                  <a:prstDash val="solid"/>
                </a:ln>
                <a:gradFill>
                  <a:gsLst>
                    <a:gs pos="0">
                      <a:srgbClr val="BB1F53"/>
                    </a:gs>
                    <a:gs pos="4000">
                      <a:srgbClr val="BB1F53">
                        <a:lumMod val="60000"/>
                        <a:lumOff val="40000"/>
                      </a:srgbClr>
                    </a:gs>
                    <a:gs pos="87000">
                      <a:srgbClr val="BB1F53">
                        <a:lumMod val="20000"/>
                        <a:lumOff val="80000"/>
                      </a:srgbClr>
                    </a:gs>
                  </a:gsLst>
                  <a:lin ang="5400000"/>
                </a:gradFill>
                <a:effectLst/>
                <a:uLnTx/>
                <a:uFillTx/>
                <a:latin typeface="Calibri" panose="020F0502020204030204"/>
                <a:ea typeface="+mn-ea"/>
                <a:cs typeface="+mn-cs"/>
              </a:rPr>
              <a:t>Quality</a:t>
            </a:r>
          </a:p>
        </p:txBody>
      </p:sp>
      <p:cxnSp>
        <p:nvCxnSpPr>
          <p:cNvPr id="6" name="Straight Arrow Connector 5">
            <a:extLst>
              <a:ext uri="{FF2B5EF4-FFF2-40B4-BE49-F238E27FC236}">
                <a16:creationId xmlns:a16="http://schemas.microsoft.com/office/drawing/2014/main" id="{6021AD1E-5E02-4204-8AD0-95D7C1084092}"/>
              </a:ext>
            </a:extLst>
          </p:cNvPr>
          <p:cNvCxnSpPr/>
          <p:nvPr/>
        </p:nvCxnSpPr>
        <p:spPr>
          <a:xfrm>
            <a:off x="6496755" y="4352503"/>
            <a:ext cx="402901" cy="899519"/>
          </a:xfrm>
          <a:prstGeom prst="straightConnector1">
            <a:avLst/>
          </a:prstGeom>
          <a:ln w="28575">
            <a:tailEnd type="triangle" w="lg" len="lg"/>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ACE7F56-2D07-46B0-BEB2-79D6CB702F24}"/>
              </a:ext>
            </a:extLst>
          </p:cNvPr>
          <p:cNvCxnSpPr/>
          <p:nvPr/>
        </p:nvCxnSpPr>
        <p:spPr>
          <a:xfrm>
            <a:off x="2843969" y="4645694"/>
            <a:ext cx="0" cy="716956"/>
          </a:xfrm>
          <a:prstGeom prst="straightConnector1">
            <a:avLst/>
          </a:prstGeom>
          <a:ln w="28575">
            <a:tailEnd type="triangle" w="lg" len="lg"/>
          </a:ln>
        </p:spPr>
        <p:style>
          <a:lnRef idx="2">
            <a:schemeClr val="accent1"/>
          </a:lnRef>
          <a:fillRef idx="0">
            <a:schemeClr val="accent1"/>
          </a:fillRef>
          <a:effectRef idx="1">
            <a:schemeClr val="accent1"/>
          </a:effectRef>
          <a:fontRef idx="minor">
            <a:schemeClr val="tx1"/>
          </a:fontRef>
        </p:style>
      </p:cxnSp>
      <p:sp>
        <p:nvSpPr>
          <p:cNvPr id="8" name="Slide Number Placeholder 10">
            <a:extLst>
              <a:ext uri="{FF2B5EF4-FFF2-40B4-BE49-F238E27FC236}">
                <a16:creationId xmlns:a16="http://schemas.microsoft.com/office/drawing/2014/main" id="{09016B21-02A5-48E9-8E10-261EE4E9BDD2}"/>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272832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586" y="228600"/>
            <a:ext cx="5961960" cy="762000"/>
          </a:xfrm>
        </p:spPr>
        <p:txBody>
          <a:bodyPr>
            <a:normAutofit/>
          </a:bodyPr>
          <a:lstStyle/>
          <a:p>
            <a:pPr algn="ctr"/>
            <a:r>
              <a:rPr lang="en-US" sz="2800" dirty="0">
                <a:latin typeface="Arial Black" panose="020B0A04020102020204" pitchFamily="34" charset="0"/>
                <a:cs typeface="Arial" panose="020B0604020202020204" pitchFamily="34" charset="0"/>
              </a:rPr>
              <a:t>End of Article 21</a:t>
            </a:r>
          </a:p>
        </p:txBody>
      </p:sp>
      <p:sp>
        <p:nvSpPr>
          <p:cNvPr id="3" name="Content Placeholder 2"/>
          <p:cNvSpPr>
            <a:spLocks noGrp="1"/>
          </p:cNvSpPr>
          <p:nvPr>
            <p:ph idx="1"/>
          </p:nvPr>
        </p:nvSpPr>
        <p:spPr>
          <a:xfrm>
            <a:off x="865304" y="1807993"/>
            <a:ext cx="8229600" cy="4451658"/>
          </a:xfrm>
        </p:spPr>
        <p:txBody>
          <a:bodyPr>
            <a:normAutofit lnSpcReduction="10000"/>
          </a:bodyPr>
          <a:lstStyle/>
          <a:p>
            <a:pPr marL="284163" indent="-284163">
              <a:buNone/>
            </a:pPr>
            <a:endParaRPr lang="en-US" sz="3000" dirty="0">
              <a:latin typeface="Arial" panose="020B0604020202020204" pitchFamily="34" charset="0"/>
              <a:cs typeface="Arial" panose="020B0604020202020204" pitchFamily="34" charset="0"/>
            </a:endParaRPr>
          </a:p>
          <a:p>
            <a:pPr marL="284163" indent="-284163">
              <a:lnSpc>
                <a:spcPct val="110000"/>
              </a:lnSpc>
              <a:buFont typeface="Wingdings" panose="05000000000000000000" pitchFamily="2" charset="2"/>
              <a:buChar char="Ø"/>
            </a:pPr>
            <a:r>
              <a:rPr lang="en-US" sz="3000" dirty="0">
                <a:latin typeface="Arial" panose="020B0604020202020204" pitchFamily="34" charset="0"/>
                <a:cs typeface="Arial" panose="020B0604020202020204" pitchFamily="34" charset="0"/>
              </a:rPr>
              <a:t>39-2124 Legislative intent is not to prohibit or inhibit NDOT, Counties and Municipalities</a:t>
            </a:r>
          </a:p>
          <a:p>
            <a:pPr marL="0" indent="0">
              <a:buNone/>
            </a:pPr>
            <a:r>
              <a:rPr lang="en-US" sz="3000" dirty="0">
                <a:latin typeface="Arial" panose="020B0604020202020204" pitchFamily="34" charset="0"/>
                <a:cs typeface="Arial" panose="020B0604020202020204" pitchFamily="34" charset="0"/>
              </a:rPr>
              <a:t> </a:t>
            </a:r>
          </a:p>
          <a:p>
            <a:pPr marL="284163" indent="-284163">
              <a:buFont typeface="Wingdings" panose="05000000000000000000" pitchFamily="2" charset="2"/>
              <a:buChar char="Ø"/>
            </a:pPr>
            <a:r>
              <a:rPr lang="en-US" sz="3000" dirty="0">
                <a:latin typeface="Arial" panose="020B0604020202020204" pitchFamily="34" charset="0"/>
                <a:cs typeface="Arial" panose="020B0604020202020204" pitchFamily="34" charset="0"/>
              </a:rPr>
              <a:t>39-2125 Section, how Construed (next slide)</a:t>
            </a:r>
          </a:p>
          <a:p>
            <a:pPr marL="284163" indent="-284163"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pPr>
            <a:endParaRPr lang="en-US" dirty="0">
              <a:latin typeface="Arial" panose="020B0604020202020204" pitchFamily="34" charset="0"/>
              <a:cs typeface="Arial" panose="020B0604020202020204" pitchFamily="34" charset="0"/>
            </a:endParaRPr>
          </a:p>
          <a:p>
            <a:pPr marL="0" indent="0" algn="ctr">
              <a:buNone/>
              <a:defRPr/>
            </a:pPr>
            <a:r>
              <a:rPr lang="en-US" sz="2400" i="1" dirty="0">
                <a:latin typeface="Arial" pitchFamily="34" charset="0"/>
                <a:cs typeface="Arial" pitchFamily="34" charset="0"/>
              </a:rPr>
              <a:t>End of Article 21</a:t>
            </a:r>
          </a:p>
          <a:p>
            <a:pPr marL="0" indent="0" algn="ctr">
              <a:buNone/>
            </a:pPr>
            <a:endParaRPr lang="en-US" dirty="0"/>
          </a:p>
        </p:txBody>
      </p:sp>
      <p:sp>
        <p:nvSpPr>
          <p:cNvPr id="4" name="TextBox 3"/>
          <p:cNvSpPr txBox="1"/>
          <p:nvPr/>
        </p:nvSpPr>
        <p:spPr>
          <a:xfrm>
            <a:off x="8007923" y="6400793"/>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6</a:t>
            </a:fld>
            <a:endParaRPr lang="en-US" dirty="0">
              <a:solidFill>
                <a:prstClr val="black"/>
              </a:solidFill>
              <a:latin typeface="Calibri"/>
            </a:endParaRPr>
          </a:p>
        </p:txBody>
      </p:sp>
      <p:sp>
        <p:nvSpPr>
          <p:cNvPr id="5" name="TextBox 4"/>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6" name="Picture 5"/>
          <p:cNvPicPr>
            <a:picLocks noChangeAspect="1"/>
          </p:cNvPicPr>
          <p:nvPr/>
        </p:nvPicPr>
        <p:blipFill>
          <a:blip r:embed="rId3"/>
          <a:stretch>
            <a:fillRect/>
          </a:stretch>
        </p:blipFill>
        <p:spPr>
          <a:xfrm>
            <a:off x="7536546" y="0"/>
            <a:ext cx="1607454" cy="1489476"/>
          </a:xfrm>
          <a:prstGeom prst="rect">
            <a:avLst/>
          </a:prstGeom>
        </p:spPr>
      </p:pic>
      <p:pic>
        <p:nvPicPr>
          <p:cNvPr id="7" name="Picture 6"/>
          <p:cNvPicPr>
            <a:picLocks noChangeAspect="1"/>
          </p:cNvPicPr>
          <p:nvPr/>
        </p:nvPicPr>
        <p:blipFill>
          <a:blip r:embed="rId4"/>
          <a:stretch>
            <a:fillRect/>
          </a:stretch>
        </p:blipFill>
        <p:spPr>
          <a:xfrm>
            <a:off x="0" y="-20887"/>
            <a:ext cx="1574586" cy="1531249"/>
          </a:xfrm>
          <a:prstGeom prst="rect">
            <a:avLst/>
          </a:prstGeom>
        </p:spPr>
      </p:pic>
    </p:spTree>
    <p:extLst>
      <p:ext uri="{BB962C8B-B14F-4D97-AF65-F5344CB8AC3E}">
        <p14:creationId xmlns:p14="http://schemas.microsoft.com/office/powerpoint/2010/main" val="8215817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0">
            <a:extLst>
              <a:ext uri="{FF2B5EF4-FFF2-40B4-BE49-F238E27FC236}">
                <a16:creationId xmlns:a16="http://schemas.microsoft.com/office/drawing/2014/main" id="{8F366A32-385D-4AE0-B0F6-35328344831C}"/>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1">
            <a:extLst>
              <a:ext uri="{FF2B5EF4-FFF2-40B4-BE49-F238E27FC236}">
                <a16:creationId xmlns:a16="http://schemas.microsoft.com/office/drawing/2014/main" id="{28368416-B3A0-4A4E-B86A-2990C57119A0}"/>
              </a:ext>
            </a:extLst>
          </p:cNvPr>
          <p:cNvSpPr txBox="1">
            <a:spLocks/>
          </p:cNvSpPr>
          <p:nvPr/>
        </p:nvSpPr>
        <p:spPr>
          <a:xfrm>
            <a:off x="520700" y="333376"/>
            <a:ext cx="6885566"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Conclusions </a:t>
            </a:r>
            <a:r>
              <a:rPr kumimoji="0" lang="en-US" sz="36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(continued)</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4" name="Content Placeholder 2">
            <a:extLst>
              <a:ext uri="{FF2B5EF4-FFF2-40B4-BE49-F238E27FC236}">
                <a16:creationId xmlns:a16="http://schemas.microsoft.com/office/drawing/2014/main" id="{2975A987-5653-4C6C-BA33-BF97A043D0A7}"/>
              </a:ext>
            </a:extLst>
          </p:cNvPr>
          <p:cNvSpPr txBox="1">
            <a:spLocks/>
          </p:cNvSpPr>
          <p:nvPr/>
        </p:nvSpPr>
        <p:spPr>
          <a:xfrm>
            <a:off x="1213206" y="1360487"/>
            <a:ext cx="7410094" cy="4137025"/>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State &amp; Federal funding programs - </a:t>
            </a:r>
          </a:p>
          <a:p>
            <a:pPr marL="285750" marR="0" lvl="0" indent="-285750" algn="l" defTabSz="6858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Provide significant resources - </a:t>
            </a:r>
            <a:r>
              <a:rPr kumimoji="0" lang="en-US" sz="22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use them wisely and effectively</a:t>
            </a:r>
          </a:p>
          <a:p>
            <a:pPr marL="285750" marR="0" lvl="0" indent="-285750" algn="l" defTabSz="6858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2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Come with complex requirements - </a:t>
            </a:r>
            <a:r>
              <a:rPr kumimoji="0" lang="en-US" sz="22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follow them carefully</a:t>
            </a:r>
          </a:p>
          <a:p>
            <a:pPr marL="171450" marR="0" lvl="0" indent="-171450"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“Flying under the radar” won’t work - </a:t>
            </a:r>
            <a:endParaRPr kumimoji="0" lang="en-US" sz="22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endParaRPr>
          </a:p>
          <a:p>
            <a:pPr marL="285750" marR="0" lvl="0" indent="-285750" algn="l" defTabSz="6858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2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Protect your county / municipality </a:t>
            </a:r>
            <a:r>
              <a:rPr kumimoji="0" lang="en-US" sz="22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against:  deteriorating facilities; set-backs and delays on projects; penalties; increased liability; missed economic development opportunities</a:t>
            </a:r>
          </a:p>
          <a:p>
            <a:pPr marL="285750" marR="0" lvl="0" indent="-285750" algn="l" defTabSz="6858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2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Do it right !!!</a:t>
            </a:r>
          </a:p>
        </p:txBody>
      </p:sp>
    </p:spTree>
    <p:extLst>
      <p:ext uri="{BB962C8B-B14F-4D97-AF65-F5344CB8AC3E}">
        <p14:creationId xmlns:p14="http://schemas.microsoft.com/office/powerpoint/2010/main" val="22465778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A8F98-C5BF-4EEB-BFD8-D407D12082A9}"/>
              </a:ext>
            </a:extLst>
          </p:cNvPr>
          <p:cNvSpPr txBox="1">
            <a:spLocks/>
          </p:cNvSpPr>
          <p:nvPr/>
        </p:nvSpPr>
        <p:spPr>
          <a:xfrm>
            <a:off x="628650" y="365126"/>
            <a:ext cx="6885566" cy="1325563"/>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ontserrat" panose="02000505000000020004" pitchFamily="2" charset="0"/>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33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Conclusions </a:t>
            </a:r>
            <a:r>
              <a:rPr kumimoji="0" lang="en-US" sz="3600" b="0" i="0" u="none" strike="noStrike" kern="1200" cap="none" spc="0" normalizeH="0" baseline="0" noProof="0">
                <a:ln>
                  <a:noFill/>
                </a:ln>
                <a:solidFill>
                  <a:prstClr val="black"/>
                </a:solidFill>
                <a:effectLst/>
                <a:uLnTx/>
                <a:uFillTx/>
                <a:latin typeface="Montserrat" panose="02000505000000020004" pitchFamily="2" charset="0"/>
                <a:ea typeface="+mj-ea"/>
                <a:cs typeface="+mj-cs"/>
              </a:rPr>
              <a:t>(continued)</a:t>
            </a:r>
            <a:endParaRPr kumimoji="0" lang="en-US" sz="3300" b="0" i="0" u="none" strike="noStrike" kern="1200" cap="none" spc="0" normalizeH="0" baseline="0" noProof="0" dirty="0">
              <a:ln>
                <a:noFill/>
              </a:ln>
              <a:solidFill>
                <a:prstClr val="black"/>
              </a:solidFill>
              <a:effectLst/>
              <a:uLnTx/>
              <a:uFillTx/>
              <a:latin typeface="Montserrat" panose="02000505000000020004" pitchFamily="2" charset="0"/>
              <a:ea typeface="+mj-ea"/>
              <a:cs typeface="+mj-cs"/>
            </a:endParaRPr>
          </a:p>
        </p:txBody>
      </p:sp>
      <p:sp>
        <p:nvSpPr>
          <p:cNvPr id="3" name="Content Placeholder 2">
            <a:extLst>
              <a:ext uri="{FF2B5EF4-FFF2-40B4-BE49-F238E27FC236}">
                <a16:creationId xmlns:a16="http://schemas.microsoft.com/office/drawing/2014/main" id="{8E834569-B986-4207-A04F-E4F19B0F8DA9}"/>
              </a:ext>
            </a:extLst>
          </p:cNvPr>
          <p:cNvSpPr txBox="1">
            <a:spLocks/>
          </p:cNvSpPr>
          <p:nvPr/>
        </p:nvSpPr>
        <p:spPr>
          <a:xfrm>
            <a:off x="1233843" y="1603648"/>
            <a:ext cx="7410094" cy="4004736"/>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Roboto Light" panose="02000000000000000000" pitchFamily="2" charset="0"/>
                <a:ea typeface="Roboto Light" panose="02000000000000000000" pitchFamily="2" charset="0"/>
                <a:cs typeface="Roboto Light" panose="02000000000000000000" pitchFamily="2"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600"/>
              </a:spcBef>
              <a:spcAft>
                <a:spcPts val="60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Empower your workforce - </a:t>
            </a:r>
          </a:p>
          <a:p>
            <a:pPr marL="285750" marR="0" lvl="0" indent="-285750" algn="l" defTabSz="6858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Your road / street crews and personnel are </a:t>
            </a:r>
            <a:r>
              <a:rPr kumimoji="0" lang="en-US" sz="28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critically important</a:t>
            </a:r>
          </a:p>
          <a:p>
            <a:pPr marL="285750" marR="0" lvl="0" indent="-285750" algn="l" defTabSz="6858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Make sure you provide </a:t>
            </a:r>
            <a:r>
              <a:rPr kumimoji="0" lang="en-US" sz="28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leadership</a:t>
            </a:r>
            <a:r>
              <a:rPr kumimoji="0" lang="en-US" sz="28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 and rely on </a:t>
            </a:r>
            <a:r>
              <a:rPr kumimoji="0" lang="en-US" sz="2800" b="0" i="1"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professional management </a:t>
            </a:r>
          </a:p>
          <a:p>
            <a:pPr marL="285750" marR="0" lvl="0" indent="-285750" algn="l" defTabSz="685800" rtl="0" eaLnBrk="1" fontAlgn="auto" latinLnBrk="0" hangingPunct="1">
              <a:lnSpc>
                <a:spcPct val="90000"/>
              </a:lnSpc>
              <a:spcBef>
                <a:spcPts val="600"/>
              </a:spcBef>
              <a:spcAft>
                <a:spcPts val="600"/>
              </a:spcAft>
              <a:buClrTx/>
              <a:buSzTx/>
              <a:buFont typeface="Wingdings" panose="05000000000000000000" pitchFamily="2" charset="2"/>
              <a:buChar char="Ø"/>
              <a:tabLst/>
              <a:defRPr/>
            </a:pPr>
            <a:r>
              <a:rPr kumimoji="0" lang="en-US" sz="2800" b="0" i="0" u="none"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The Superintendent is </a:t>
            </a:r>
            <a:r>
              <a:rPr kumimoji="0" lang="en-US" sz="2800" b="0" i="1" u="sng" strike="noStrike" kern="1200" cap="none" spc="0" normalizeH="0" baseline="0" noProof="0" dirty="0">
                <a:ln>
                  <a:noFill/>
                </a:ln>
                <a:solidFill>
                  <a:prstClr val="black"/>
                </a:solidFill>
                <a:effectLst/>
                <a:uLnTx/>
                <a:uFillTx/>
                <a:latin typeface="Arial" pitchFamily="34" charset="0"/>
                <a:ea typeface="Roboto Light" panose="02000000000000000000" pitchFamily="2" charset="0"/>
                <a:cs typeface="Arial" pitchFamily="34" charset="0"/>
              </a:rPr>
              <a:t>key</a:t>
            </a:r>
          </a:p>
        </p:txBody>
      </p:sp>
      <p:pic>
        <p:nvPicPr>
          <p:cNvPr id="4" name="Picture 4" descr="1 &amp; 6 year plan logoCS1-2.emf">
            <a:extLst>
              <a:ext uri="{FF2B5EF4-FFF2-40B4-BE49-F238E27FC236}">
                <a16:creationId xmlns:a16="http://schemas.microsoft.com/office/drawing/2014/main" id="{26A5AEDC-F72E-4D39-906E-3667E5186CF2}"/>
              </a:ext>
            </a:extLst>
          </p:cNvPr>
          <p:cNvPicPr>
            <a:picLocks noChangeAspect="1"/>
          </p:cNvPicPr>
          <p:nvPr/>
        </p:nvPicPr>
        <p:blipFill>
          <a:blip r:embed="rId2" cstate="print"/>
          <a:srcRect/>
          <a:stretch>
            <a:fillRect/>
          </a:stretch>
        </p:blipFill>
        <p:spPr bwMode="auto">
          <a:xfrm>
            <a:off x="6655473" y="4388413"/>
            <a:ext cx="1977622" cy="964220"/>
          </a:xfrm>
          <a:prstGeom prst="rect">
            <a:avLst/>
          </a:prstGeom>
          <a:noFill/>
          <a:ln w="9525">
            <a:noFill/>
            <a:miter lim="800000"/>
            <a:headEnd/>
            <a:tailEnd/>
          </a:ln>
        </p:spPr>
      </p:pic>
      <p:sp>
        <p:nvSpPr>
          <p:cNvPr id="5" name="Slide Number Placeholder 10">
            <a:extLst>
              <a:ext uri="{FF2B5EF4-FFF2-40B4-BE49-F238E27FC236}">
                <a16:creationId xmlns:a16="http://schemas.microsoft.com/office/drawing/2014/main" id="{D56E95AF-1874-429E-9C6C-5393A0D2456C}"/>
              </a:ext>
            </a:extLst>
          </p:cNvPr>
          <p:cNvSpPr txBox="1">
            <a:spLocks/>
          </p:cNvSpPr>
          <p:nvPr/>
        </p:nvSpPr>
        <p:spPr>
          <a:xfrm>
            <a:off x="8143875" y="6429375"/>
            <a:ext cx="1000125" cy="47625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Slide </a:t>
            </a:r>
            <a:fld id="{8B38DBA3-52F9-4AF4-A6A4-FA4D7DB2F99C}" type="slidenum">
              <a:rPr kumimoji="0" lang="en-US" sz="1800" b="0" i="0" u="none" strike="noStrike" kern="1200" cap="none" spc="0" normalizeH="0" baseline="0" noProof="0" smtClean="0">
                <a:ln>
                  <a:noFill/>
                </a:ln>
                <a:solidFill>
                  <a:prstClr val="white"/>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851919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53386"/>
            <a:ext cx="9144000" cy="4916974"/>
          </a:xfrm>
          <a:prstGeom prst="rect">
            <a:avLst/>
          </a:prstGeom>
        </p:spPr>
      </p:pic>
      <p:pic>
        <p:nvPicPr>
          <p:cNvPr id="6" name="Picture 5" descr="Some of Nebraska's state symbols ar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935" y="5686506"/>
            <a:ext cx="1543069" cy="1071576"/>
          </a:xfrm>
          <a:prstGeom prst="rect">
            <a:avLst/>
          </a:prstGeom>
        </p:spPr>
      </p:pic>
      <p:sp>
        <p:nvSpPr>
          <p:cNvPr id="3" name="Content Placeholder 2"/>
          <p:cNvSpPr>
            <a:spLocks noGrp="1"/>
          </p:cNvSpPr>
          <p:nvPr>
            <p:ph idx="1"/>
          </p:nvPr>
        </p:nvSpPr>
        <p:spPr>
          <a:xfrm>
            <a:off x="1447800" y="1618540"/>
            <a:ext cx="6591300" cy="4053825"/>
          </a:xfrm>
          <a:solidFill>
            <a:schemeClr val="bg1"/>
          </a:solidFill>
        </p:spPr>
        <p:txBody>
          <a:bodyPr>
            <a:normAutofit/>
          </a:bodyPr>
          <a:lstStyle/>
          <a:p>
            <a:pPr>
              <a:buFont typeface="Wingdings" panose="05000000000000000000" pitchFamily="2" charset="2"/>
              <a:buChar char="Ø"/>
            </a:pPr>
            <a:r>
              <a:rPr lang="en-US" sz="2400" dirty="0">
                <a:latin typeface="Arial" pitchFamily="34" charset="0"/>
                <a:cs typeface="Arial" pitchFamily="34" charset="0"/>
              </a:rPr>
              <a:t>Nebraska's public roads system </a:t>
            </a:r>
          </a:p>
          <a:p>
            <a:pPr lvl="1">
              <a:buFont typeface="Wingdings" panose="05000000000000000000" pitchFamily="2" charset="2"/>
              <a:buChar char="Ø"/>
            </a:pPr>
            <a:r>
              <a:rPr lang="en-US" sz="2000" dirty="0">
                <a:latin typeface="Arial" pitchFamily="34" charset="0"/>
                <a:cs typeface="Arial" pitchFamily="34" charset="0"/>
              </a:rPr>
              <a:t>is </a:t>
            </a:r>
            <a:r>
              <a:rPr lang="en-US" sz="2000" b="1" dirty="0">
                <a:latin typeface="Arial" pitchFamily="34" charset="0"/>
                <a:cs typeface="Arial" pitchFamily="34" charset="0"/>
              </a:rPr>
              <a:t>one of the largest </a:t>
            </a:r>
            <a:r>
              <a:rPr lang="en-US" sz="2000" dirty="0">
                <a:latin typeface="Arial" pitchFamily="34" charset="0"/>
                <a:cs typeface="Arial" pitchFamily="34" charset="0"/>
              </a:rPr>
              <a:t>in the nation, serves </a:t>
            </a:r>
            <a:r>
              <a:rPr lang="en-US" sz="2000" b="1" dirty="0">
                <a:latin typeface="Arial" pitchFamily="34" charset="0"/>
                <a:cs typeface="Arial" pitchFamily="34" charset="0"/>
              </a:rPr>
              <a:t>sparsely populated areas </a:t>
            </a:r>
            <a:r>
              <a:rPr lang="en-US" sz="2000" dirty="0">
                <a:latin typeface="Arial" pitchFamily="34" charset="0"/>
                <a:cs typeface="Arial" pitchFamily="34" charset="0"/>
              </a:rPr>
              <a:t>as well as large </a:t>
            </a:r>
            <a:r>
              <a:rPr lang="en-US" sz="2000" b="1" dirty="0">
                <a:latin typeface="Arial" pitchFamily="34" charset="0"/>
                <a:cs typeface="Arial" pitchFamily="34" charset="0"/>
              </a:rPr>
              <a:t>urban centers</a:t>
            </a:r>
            <a:r>
              <a:rPr lang="en-US" sz="2000" dirty="0">
                <a:latin typeface="Arial" pitchFamily="34" charset="0"/>
                <a:cs typeface="Arial" pitchFamily="34" charset="0"/>
              </a:rPr>
              <a:t>, all which have </a:t>
            </a:r>
            <a:r>
              <a:rPr lang="en-US" sz="2000" b="1" dirty="0">
                <a:latin typeface="Arial" pitchFamily="34" charset="0"/>
                <a:cs typeface="Arial" pitchFamily="34" charset="0"/>
              </a:rPr>
              <a:t>transportation needs </a:t>
            </a:r>
          </a:p>
          <a:p>
            <a:pPr>
              <a:buFont typeface="Wingdings" panose="05000000000000000000" pitchFamily="2" charset="2"/>
              <a:buChar char="Ø"/>
            </a:pPr>
            <a:r>
              <a:rPr lang="en-US" sz="2400" dirty="0">
                <a:latin typeface="Arial" pitchFamily="34" charset="0"/>
                <a:cs typeface="Arial" pitchFamily="34" charset="0"/>
              </a:rPr>
              <a:t>Modern standards must address roads of various functions, classifications and areas</a:t>
            </a:r>
          </a:p>
          <a:p>
            <a:pPr>
              <a:buFont typeface="Wingdings" panose="05000000000000000000" pitchFamily="2" charset="2"/>
              <a:buChar char="Ø"/>
            </a:pPr>
            <a:r>
              <a:rPr lang="en-US" sz="2400" dirty="0">
                <a:latin typeface="Arial" pitchFamily="34" charset="0"/>
                <a:cs typeface="Arial" pitchFamily="34" charset="0"/>
              </a:rPr>
              <a:t>Not enough money to build every road as if it is an arterial</a:t>
            </a:r>
          </a:p>
          <a:p>
            <a:pPr>
              <a:buFont typeface="Wingdings" panose="05000000000000000000" pitchFamily="2" charset="2"/>
              <a:buChar char="Ø"/>
            </a:pPr>
            <a:r>
              <a:rPr lang="en-US" sz="2400" dirty="0">
                <a:latin typeface="Arial" pitchFamily="34" charset="0"/>
                <a:cs typeface="Arial" pitchFamily="34" charset="0"/>
              </a:rPr>
              <a:t>Good program management leads to more efficient use of public roads funds </a:t>
            </a:r>
            <a:endParaRPr lang="en-US" sz="2400" strike="sngStrike" dirty="0">
              <a:latin typeface="Arial" pitchFamily="34" charset="0"/>
              <a:cs typeface="Arial" pitchFamily="34" charset="0"/>
            </a:endParaRPr>
          </a:p>
          <a:p>
            <a:pPr>
              <a:buFont typeface="Wingdings" panose="05000000000000000000" pitchFamily="2" charset="2"/>
              <a:buChar char="Ø"/>
            </a:pPr>
            <a:endParaRPr lang="en-US" sz="2400" dirty="0"/>
          </a:p>
        </p:txBody>
      </p:sp>
      <p:sp>
        <p:nvSpPr>
          <p:cNvPr id="7" name="TextBox 6"/>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62</a:t>
            </a:fld>
            <a:endParaRPr lang="en-US" dirty="0">
              <a:solidFill>
                <a:prstClr val="black"/>
              </a:solidFill>
              <a:latin typeface="Calibri"/>
            </a:endParaRPr>
          </a:p>
        </p:txBody>
      </p:sp>
      <p:sp>
        <p:nvSpPr>
          <p:cNvPr id="9" name="Title 1"/>
          <p:cNvSpPr>
            <a:spLocks noGrp="1"/>
          </p:cNvSpPr>
          <p:nvPr>
            <p:ph type="title"/>
          </p:nvPr>
        </p:nvSpPr>
        <p:spPr>
          <a:xfrm>
            <a:off x="628650" y="200369"/>
            <a:ext cx="7886700" cy="999781"/>
          </a:xfrm>
        </p:spPr>
        <p:txBody>
          <a:bodyPr>
            <a:normAutofit/>
          </a:bodyPr>
          <a:lstStyle/>
          <a:p>
            <a:pPr algn="ctr"/>
            <a:r>
              <a:rPr lang="en-US" sz="4000" dirty="0">
                <a:latin typeface="Arial Black" panose="020B0A04020102020204" pitchFamily="34" charset="0"/>
              </a:rPr>
              <a:t>Conclusion</a:t>
            </a:r>
            <a:endParaRPr lang="en-US" sz="4000" dirty="0"/>
          </a:p>
        </p:txBody>
      </p:sp>
    </p:spTree>
    <p:extLst>
      <p:ext uri="{BB962C8B-B14F-4D97-AF65-F5344CB8AC3E}">
        <p14:creationId xmlns:p14="http://schemas.microsoft.com/office/powerpoint/2010/main" val="294102942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Grp="1" noChangeArrowheads="1"/>
          </p:cNvSpPr>
          <p:nvPr>
            <p:ph type="subTitle" idx="1"/>
          </p:nvPr>
        </p:nvSpPr>
        <p:spPr>
          <a:xfrm>
            <a:off x="816975" y="279644"/>
            <a:ext cx="7306961" cy="1313259"/>
          </a:xfrm>
          <a:noFill/>
        </p:spPr>
        <p:txBody>
          <a:bodyPr>
            <a:noAutofit/>
          </a:bodyPr>
          <a:lstStyle/>
          <a:p>
            <a:pPr eaLnBrk="1" hangingPunct="1"/>
            <a:r>
              <a:rPr lang="en-US" sz="6600" b="1" cap="small" dirty="0">
                <a:latin typeface="Arial Black" panose="020B0A04020102020204" pitchFamily="34" charset="0"/>
                <a:cs typeface="Arial" pitchFamily="34" charset="0"/>
              </a:rPr>
              <a:t>Nebraska Highway Law</a:t>
            </a:r>
          </a:p>
        </p:txBody>
      </p:sp>
      <p:sp>
        <p:nvSpPr>
          <p:cNvPr id="9" name="TextBox 8"/>
          <p:cNvSpPr txBox="1"/>
          <p:nvPr/>
        </p:nvSpPr>
        <p:spPr>
          <a:xfrm>
            <a:off x="319918" y="5829677"/>
            <a:ext cx="2743200" cy="276999"/>
          </a:xfrm>
          <a:prstGeom prst="rect">
            <a:avLst/>
          </a:prstGeom>
          <a:noFill/>
        </p:spPr>
        <p:txBody>
          <a:bodyPr wrap="square" rtlCol="0">
            <a:spAutoFit/>
          </a:bodyPr>
          <a:lstStyle/>
          <a:p>
            <a:r>
              <a:rPr lang="en-US" sz="1200" b="1" dirty="0">
                <a:latin typeface="Arial" pitchFamily="34" charset="0"/>
                <a:cs typeface="Arial" pitchFamily="34" charset="0"/>
              </a:rPr>
              <a:t>Boards - Liaison Services Section</a:t>
            </a:r>
          </a:p>
        </p:txBody>
      </p:sp>
      <p:pic>
        <p:nvPicPr>
          <p:cNvPr id="10" name="Picture 9" descr="1 &amp; 6 year plan logoCS1-2.emf"/>
          <p:cNvPicPr>
            <a:picLocks noChangeAspect="1"/>
          </p:cNvPicPr>
          <p:nvPr/>
        </p:nvPicPr>
        <p:blipFill>
          <a:blip r:embed="rId3" cstate="print"/>
          <a:stretch>
            <a:fillRect/>
          </a:stretch>
        </p:blipFill>
        <p:spPr>
          <a:xfrm>
            <a:off x="3594503" y="5001814"/>
            <a:ext cx="1919748" cy="936271"/>
          </a:xfrm>
          <a:prstGeom prst="rect">
            <a:avLst/>
          </a:prstGeom>
        </p:spPr>
      </p:pic>
      <p:pic>
        <p:nvPicPr>
          <p:cNvPr id="11" name="Picture 10" descr="FHWA_horizontal_201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169" y="5001814"/>
            <a:ext cx="1824037" cy="717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2" descr="Nv_m_Extension__4c.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7188" y="4995464"/>
            <a:ext cx="3266500" cy="1306600"/>
          </a:xfrm>
          <a:prstGeom prst="rect">
            <a:avLst/>
          </a:prstGeom>
        </p:spPr>
      </p:pic>
      <p:sp>
        <p:nvSpPr>
          <p:cNvPr id="14" name="TextBox 13"/>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63</a:t>
            </a:fld>
            <a:endParaRPr lang="en-US" dirty="0">
              <a:solidFill>
                <a:prstClr val="black"/>
              </a:solidFill>
              <a:latin typeface="Calibri"/>
            </a:endParaRPr>
          </a:p>
        </p:txBody>
      </p:sp>
      <p:sp>
        <p:nvSpPr>
          <p:cNvPr id="15" name="Rectangle 14"/>
          <p:cNvSpPr/>
          <p:nvPr/>
        </p:nvSpPr>
        <p:spPr>
          <a:xfrm>
            <a:off x="1591783" y="2937020"/>
            <a:ext cx="5607908" cy="1107996"/>
          </a:xfrm>
          <a:prstGeom prst="rect">
            <a:avLst/>
          </a:prstGeom>
        </p:spPr>
        <p:txBody>
          <a:bodyPr wrap="square">
            <a:spAutoFit/>
          </a:bodyPr>
          <a:lstStyle/>
          <a:p>
            <a:pPr algn="ctr">
              <a:spcBef>
                <a:spcPct val="20000"/>
              </a:spcBef>
            </a:pPr>
            <a:r>
              <a:rPr lang="en-US" sz="6600" b="1" i="1" cap="small" dirty="0">
                <a:latin typeface="Arial Black" panose="020B0A04020102020204" pitchFamily="34" charset="0"/>
                <a:cs typeface="Arial" pitchFamily="34" charset="0"/>
              </a:rPr>
              <a:t>Questions?</a:t>
            </a:r>
          </a:p>
        </p:txBody>
      </p:sp>
      <p:pic>
        <p:nvPicPr>
          <p:cNvPr id="16" name="Picture 15">
            <a:extLst>
              <a:ext uri="{FF2B5EF4-FFF2-40B4-BE49-F238E27FC236}">
                <a16:creationId xmlns:a16="http://schemas.microsoft.com/office/drawing/2014/main" id="{011B42B8-BC1D-4368-A021-7890807027CE}"/>
              </a:ext>
            </a:extLst>
          </p:cNvPr>
          <p:cNvPicPr>
            <a:picLocks noChangeAspect="1"/>
          </p:cNvPicPr>
          <p:nvPr/>
        </p:nvPicPr>
        <p:blipFill>
          <a:blip r:embed="rId6"/>
          <a:stretch>
            <a:fillRect/>
          </a:stretch>
        </p:blipFill>
        <p:spPr>
          <a:xfrm>
            <a:off x="319918" y="4995464"/>
            <a:ext cx="2914650" cy="723900"/>
          </a:xfrm>
          <a:prstGeom prst="rect">
            <a:avLst/>
          </a:prstGeom>
        </p:spPr>
      </p:pic>
    </p:spTree>
    <p:extLst>
      <p:ext uri="{BB962C8B-B14F-4D97-AF65-F5344CB8AC3E}">
        <p14:creationId xmlns:p14="http://schemas.microsoft.com/office/powerpoint/2010/main" val="3540435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314792"/>
            <a:ext cx="9144000" cy="1325563"/>
          </a:xfrm>
        </p:spPr>
        <p:txBody>
          <a:bodyPr>
            <a:normAutofit/>
          </a:bodyPr>
          <a:lstStyle/>
          <a:p>
            <a:pPr algn="ctr"/>
            <a:r>
              <a:rPr lang="en-US" sz="2800" dirty="0">
                <a:latin typeface="Arial Black" panose="020B0A04020102020204" pitchFamily="34" charset="0"/>
              </a:rPr>
              <a:t>Nebraska Statutes on </a:t>
            </a:r>
            <a:br>
              <a:rPr lang="en-US" sz="2800" dirty="0">
                <a:latin typeface="Arial Black" panose="020B0A04020102020204" pitchFamily="34" charset="0"/>
              </a:rPr>
            </a:br>
            <a:r>
              <a:rPr lang="en-US" sz="2800" dirty="0">
                <a:latin typeface="Arial Black" panose="020B0A04020102020204" pitchFamily="34" charset="0"/>
              </a:rPr>
              <a:t>Highway and Street Programs </a:t>
            </a:r>
          </a:p>
        </p:txBody>
      </p:sp>
      <p:sp>
        <p:nvSpPr>
          <p:cNvPr id="6" name="Content Placeholder 5"/>
          <p:cNvSpPr>
            <a:spLocks noGrp="1"/>
          </p:cNvSpPr>
          <p:nvPr>
            <p:ph idx="1"/>
          </p:nvPr>
        </p:nvSpPr>
        <p:spPr>
          <a:xfrm>
            <a:off x="677108" y="1804268"/>
            <a:ext cx="8515350" cy="5032375"/>
          </a:xfrm>
        </p:spPr>
        <p:txBody>
          <a:bodyPr>
            <a:noAutofit/>
          </a:bodyPr>
          <a:lstStyle/>
          <a:p>
            <a:pPr marL="0" indent="0" algn="ctr">
              <a:buNone/>
            </a:pPr>
            <a:r>
              <a:rPr lang="en-US" b="1" i="1" u="sng" dirty="0">
                <a:solidFill>
                  <a:srgbClr val="FF0000"/>
                </a:solidFill>
                <a:latin typeface="Arial" panose="020B0604020202020204" pitchFamily="34" charset="0"/>
                <a:cs typeface="Arial" panose="020B0604020202020204" pitchFamily="34" charset="0"/>
              </a:rPr>
              <a:t>CAUTION!!!</a:t>
            </a:r>
            <a:r>
              <a:rPr lang="en-US" b="1" i="1" u="sng" dirty="0">
                <a:latin typeface="Arial" panose="020B0604020202020204" pitchFamily="34" charset="0"/>
                <a:cs typeface="Arial" panose="020B0604020202020204" pitchFamily="34" charset="0"/>
              </a:rPr>
              <a:t> </a:t>
            </a:r>
            <a:r>
              <a:rPr lang="en-US" b="1" u="sng" dirty="0">
                <a:latin typeface="Arial" panose="020B0604020202020204" pitchFamily="34" charset="0"/>
                <a:cs typeface="Arial" panose="020B0604020202020204" pitchFamily="34" charset="0"/>
              </a:rPr>
              <a:t>Be careful with independent Acts, as other statutes may or may not prevail.</a:t>
            </a:r>
            <a:br>
              <a:rPr lang="en-US" b="1" u="sng" dirty="0">
                <a:latin typeface="Arial" panose="020B0604020202020204" pitchFamily="34" charset="0"/>
                <a:cs typeface="Arial" panose="020B0604020202020204" pitchFamily="34" charset="0"/>
              </a:rPr>
            </a:br>
            <a:endParaRPr lang="en-US" sz="1600" b="1" u="sng" dirty="0">
              <a:latin typeface="Arial" panose="020B0604020202020204" pitchFamily="34" charset="0"/>
              <a:cs typeface="Arial" panose="020B0604020202020204" pitchFamily="34" charset="0"/>
            </a:endParaRPr>
          </a:p>
          <a:p>
            <a:pPr marL="0" indent="0">
              <a:buNone/>
            </a:pPr>
            <a:r>
              <a:rPr lang="en-US" sz="3000" b="1" dirty="0">
                <a:latin typeface="Arial" panose="020B0604020202020204" pitchFamily="34" charset="0"/>
                <a:cs typeface="Arial" panose="020B0604020202020204" pitchFamily="34" charset="0"/>
              </a:rPr>
              <a:t>Section 39-2125.  Sections, how construed.  </a:t>
            </a:r>
            <a:r>
              <a:rPr lang="en-US" dirty="0">
                <a:latin typeface="Arial" panose="020B0604020202020204" pitchFamily="34" charset="0"/>
                <a:cs typeface="Arial" panose="020B0604020202020204" pitchFamily="34" charset="0"/>
              </a:rPr>
              <a:t>Sections 13-914 and 39-2101 to 39-2125 shall be construed as an </a:t>
            </a:r>
            <a:r>
              <a:rPr lang="en-US" dirty="0">
                <a:highlight>
                  <a:srgbClr val="FFFF00"/>
                </a:highlight>
                <a:latin typeface="Arial" panose="020B0604020202020204" pitchFamily="34" charset="0"/>
                <a:cs typeface="Arial" panose="020B0604020202020204" pitchFamily="34" charset="0"/>
              </a:rPr>
              <a:t>independent act</a:t>
            </a:r>
            <a:r>
              <a:rPr lang="en-US" dirty="0">
                <a:latin typeface="Arial" panose="020B0604020202020204" pitchFamily="34" charset="0"/>
                <a:cs typeface="Arial" panose="020B0604020202020204" pitchFamily="34" charset="0"/>
              </a:rPr>
              <a:t>, complete in itself, and in the event of conflict between any provisions of sections 13-914 and 39-2101 to 39-2125 and any other statutes, the provisions of sections 13-914 and 39-2101 to 39-2125 shall control.</a:t>
            </a:r>
          </a:p>
          <a:p>
            <a:pPr marL="0" indent="0">
              <a:buNone/>
            </a:pPr>
            <a:r>
              <a:rPr lang="en-US" sz="2000" dirty="0">
                <a:latin typeface="Arial" panose="020B0604020202020204" pitchFamily="34" charset="0"/>
                <a:cs typeface="Arial" panose="020B0604020202020204" pitchFamily="34" charset="0"/>
              </a:rPr>
              <a:t>Source Laws 1969, c. 312, § 25, p. 1128; Laws 1983, LB 10, § 9, Laws 2007, LB 277, § 6.  </a:t>
            </a:r>
            <a:r>
              <a:rPr lang="en-US" sz="2000" b="1" dirty="0">
                <a:latin typeface="Arial" panose="020B0604020202020204" pitchFamily="34" charset="0"/>
                <a:cs typeface="Arial" panose="020B0604020202020204" pitchFamily="34" charset="0"/>
              </a:rPr>
              <a:t>September 1, 2007</a:t>
            </a:r>
            <a:r>
              <a:rPr lang="en-US" sz="2000" dirty="0">
                <a:latin typeface="Arial" panose="020B0604020202020204" pitchFamily="34" charset="0"/>
                <a:cs typeface="Arial" panose="020B0604020202020204" pitchFamily="34" charset="0"/>
              </a:rPr>
              <a:t>.</a:t>
            </a:r>
            <a:endParaRPr lang="en-US" sz="2000" dirty="0"/>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7" name="Picture 6"/>
          <p:cNvPicPr>
            <a:picLocks noChangeAspect="1"/>
          </p:cNvPicPr>
          <p:nvPr/>
        </p:nvPicPr>
        <p:blipFill>
          <a:blip r:embed="rId3"/>
          <a:stretch>
            <a:fillRect/>
          </a:stretch>
        </p:blipFill>
        <p:spPr>
          <a:xfrm>
            <a:off x="7536546" y="0"/>
            <a:ext cx="1607454" cy="1489476"/>
          </a:xfrm>
          <a:prstGeom prst="rect">
            <a:avLst/>
          </a:prstGeom>
        </p:spPr>
      </p:pic>
      <p:pic>
        <p:nvPicPr>
          <p:cNvPr id="8" name="Picture 7"/>
          <p:cNvPicPr>
            <a:picLocks noChangeAspect="1"/>
          </p:cNvPicPr>
          <p:nvPr/>
        </p:nvPicPr>
        <p:blipFill>
          <a:blip r:embed="rId4"/>
          <a:stretch>
            <a:fillRect/>
          </a:stretch>
        </p:blipFill>
        <p:spPr>
          <a:xfrm>
            <a:off x="0" y="-20887"/>
            <a:ext cx="1574586" cy="1531249"/>
          </a:xfrm>
          <a:prstGeom prst="rect">
            <a:avLst/>
          </a:prstGeom>
        </p:spPr>
      </p:pic>
      <p:sp>
        <p:nvSpPr>
          <p:cNvPr id="9" name="TextBox 8"/>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7</a:t>
            </a:fld>
            <a:endParaRPr lang="en-US" dirty="0">
              <a:solidFill>
                <a:prstClr val="black"/>
              </a:solidFill>
              <a:latin typeface="Calibri"/>
            </a:endParaRPr>
          </a:p>
        </p:txBody>
      </p:sp>
    </p:spTree>
    <p:extLst>
      <p:ext uri="{BB962C8B-B14F-4D97-AF65-F5344CB8AC3E}">
        <p14:creationId xmlns:p14="http://schemas.microsoft.com/office/powerpoint/2010/main" val="1436571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640355"/>
          </a:xfrm>
        </p:spPr>
        <p:txBody>
          <a:bodyPr>
            <a:normAutofit/>
          </a:bodyPr>
          <a:lstStyle/>
          <a:p>
            <a:pPr algn="ctr"/>
            <a:r>
              <a:rPr lang="en-US" sz="2800" dirty="0">
                <a:latin typeface="Arial Black" panose="020B0A04020102020204" pitchFamily="34" charset="0"/>
              </a:rPr>
              <a:t>Nebraska Statutes on </a:t>
            </a:r>
            <a:br>
              <a:rPr lang="en-US" sz="2800" dirty="0">
                <a:latin typeface="Arial Black" panose="020B0A04020102020204" pitchFamily="34" charset="0"/>
              </a:rPr>
            </a:br>
            <a:r>
              <a:rPr lang="en-US" sz="2800" dirty="0">
                <a:latin typeface="Arial Black" panose="020B0A04020102020204" pitchFamily="34" charset="0"/>
              </a:rPr>
              <a:t>Highway and Street Programs</a:t>
            </a:r>
            <a:br>
              <a:rPr lang="en-US" sz="2800" dirty="0">
                <a:latin typeface="Arial Black" panose="020B0A04020102020204" pitchFamily="34" charset="0"/>
              </a:rPr>
            </a:br>
            <a:r>
              <a:rPr lang="en-US" sz="2800" b="1" dirty="0"/>
              <a:t>Independent Acts - </a:t>
            </a:r>
            <a:r>
              <a:rPr lang="en-US" sz="2800" b="1" i="1" dirty="0"/>
              <a:t>Example</a:t>
            </a:r>
            <a:r>
              <a:rPr lang="en-US" sz="2800" b="1" dirty="0"/>
              <a:t> </a:t>
            </a:r>
          </a:p>
        </p:txBody>
      </p:sp>
      <p:sp>
        <p:nvSpPr>
          <p:cNvPr id="6" name="Content Placeholder 5"/>
          <p:cNvSpPr>
            <a:spLocks noGrp="1"/>
          </p:cNvSpPr>
          <p:nvPr>
            <p:ph idx="1"/>
          </p:nvPr>
        </p:nvSpPr>
        <p:spPr>
          <a:xfrm>
            <a:off x="876300" y="1866900"/>
            <a:ext cx="8032177" cy="4743450"/>
          </a:xfrm>
        </p:spPr>
        <p:txBody>
          <a:bodyPr>
            <a:noAutofit/>
          </a:bodyPr>
          <a:lstStyle/>
          <a:p>
            <a:pPr marL="0" indent="0">
              <a:spcAft>
                <a:spcPts val="600"/>
              </a:spcAft>
              <a:buNone/>
            </a:pPr>
            <a:r>
              <a:rPr lang="en-US" sz="2400" b="1" dirty="0">
                <a:latin typeface="Arial" panose="020B0604020202020204" pitchFamily="34" charset="0"/>
                <a:cs typeface="Arial" panose="020B0604020202020204" pitchFamily="34" charset="0"/>
              </a:rPr>
              <a:t>§39-1309(2) </a:t>
            </a:r>
            <a:r>
              <a:rPr lang="en-US" sz="2400" b="1" i="1" dirty="0">
                <a:latin typeface="Arial" panose="020B0604020202020204" pitchFamily="34" charset="0"/>
                <a:cs typeface="Arial" panose="020B0604020202020204" pitchFamily="34" charset="0"/>
              </a:rPr>
              <a:t>[1955] </a:t>
            </a:r>
            <a:r>
              <a:rPr lang="en-US" sz="2400" dirty="0">
                <a:latin typeface="Arial" panose="020B0604020202020204" pitchFamily="34" charset="0"/>
                <a:cs typeface="Arial" panose="020B0604020202020204" pitchFamily="34" charset="0"/>
              </a:rPr>
              <a:t>identifies factors (ADT, cost, economic impact, etc.) to take into consideration when changing or adding to the State Highway system.  </a:t>
            </a:r>
            <a:endParaRPr lang="en-US" sz="1050" b="1" dirty="0">
              <a:latin typeface="Arial" panose="020B0604020202020204" pitchFamily="34" charset="0"/>
              <a:cs typeface="Arial" panose="020B0604020202020204" pitchFamily="34" charset="0"/>
            </a:endParaRPr>
          </a:p>
          <a:p>
            <a:pPr marL="0" indent="0">
              <a:spcAft>
                <a:spcPts val="600"/>
              </a:spcAft>
              <a:buNone/>
            </a:pPr>
            <a:r>
              <a:rPr lang="en-US" sz="2400" b="1" dirty="0">
                <a:latin typeface="Arial" panose="020B0604020202020204" pitchFamily="34" charset="0"/>
                <a:cs typeface="Arial" panose="020B0604020202020204" pitchFamily="34" charset="0"/>
              </a:rPr>
              <a:t>§39-2103 - §39-2109 </a:t>
            </a:r>
            <a:r>
              <a:rPr lang="en-US" sz="2400" b="1" i="1" dirty="0">
                <a:latin typeface="Arial" panose="020B0604020202020204" pitchFamily="34" charset="0"/>
                <a:cs typeface="Arial" panose="020B0604020202020204" pitchFamily="34" charset="0"/>
              </a:rPr>
              <a:t>[1969] </a:t>
            </a:r>
            <a:r>
              <a:rPr lang="en-US" sz="2400" dirty="0">
                <a:latin typeface="Arial" panose="020B0604020202020204" pitchFamily="34" charset="0"/>
                <a:cs typeface="Arial" panose="020B0604020202020204" pitchFamily="34" charset="0"/>
              </a:rPr>
              <a:t>requires classification of roads by function.  The State is required to be responsible for certain functional classifications (i.e. the State Highway System).  </a:t>
            </a:r>
          </a:p>
          <a:p>
            <a:pPr marL="0" indent="0">
              <a:spcAft>
                <a:spcPts val="600"/>
              </a:spcAft>
              <a:buNone/>
            </a:pPr>
            <a:r>
              <a:rPr lang="en-US" sz="2400" b="1" dirty="0">
                <a:latin typeface="Arial" panose="020B0604020202020204" pitchFamily="34" charset="0"/>
                <a:cs typeface="Arial" panose="020B0604020202020204" pitchFamily="34" charset="0"/>
              </a:rPr>
              <a:t>428 NAC 1 </a:t>
            </a:r>
            <a:r>
              <a:rPr lang="en-US" sz="2400" b="1" i="1" dirty="0">
                <a:latin typeface="Arial" panose="020B0604020202020204" pitchFamily="34" charset="0"/>
                <a:cs typeface="Arial" panose="020B0604020202020204" pitchFamily="34" charset="0"/>
              </a:rPr>
              <a:t>[1970] </a:t>
            </a:r>
            <a:r>
              <a:rPr lang="en-US" sz="2400" dirty="0">
                <a:latin typeface="Arial" panose="020B0604020202020204" pitchFamily="34" charset="0"/>
                <a:cs typeface="Arial" panose="020B0604020202020204" pitchFamily="34" charset="0"/>
              </a:rPr>
              <a:t>identifies criteria for each functional classification using different factors than listed in            §39-1309(2).  </a:t>
            </a:r>
            <a:endParaRPr lang="en-US" sz="2000" dirty="0"/>
          </a:p>
          <a:p>
            <a:pPr marL="0" indent="0" algn="ctr">
              <a:spcAft>
                <a:spcPts val="600"/>
              </a:spcAft>
              <a:buNone/>
            </a:pPr>
            <a:r>
              <a:rPr lang="en-US" sz="2400" b="1" dirty="0">
                <a:latin typeface="Arial" panose="020B0604020202020204" pitchFamily="34" charset="0"/>
                <a:cs typeface="Arial" panose="020B0604020202020204" pitchFamily="34" charset="0"/>
              </a:rPr>
              <a:t>The 1969/1970 laws prevail over the 1955 law</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0" y="0"/>
            <a:ext cx="677108" cy="6858000"/>
          </a:xfrm>
          <a:prstGeom prst="rect">
            <a:avLst/>
          </a:prstGeom>
          <a:solidFill>
            <a:srgbClr val="FFFF00"/>
          </a:solidFill>
        </p:spPr>
        <p:txBody>
          <a:bodyPr vert="vert270" wrap="square" lIns="0" tIns="0" rIns="0" bIns="0" rtlCol="0" anchor="ctr" anchorCtr="1">
            <a:spAutoFit/>
          </a:bodyPr>
          <a:lstStyle/>
          <a:p>
            <a:pPr algn="ctr"/>
            <a:r>
              <a:rPr lang="en-US" sz="4400" dirty="0">
                <a:solidFill>
                  <a:prstClr val="black"/>
                </a:solidFill>
                <a:latin typeface="Calibri"/>
              </a:rPr>
              <a:t>State Law</a:t>
            </a:r>
          </a:p>
        </p:txBody>
      </p:sp>
      <p:pic>
        <p:nvPicPr>
          <p:cNvPr id="7" name="Picture 6"/>
          <p:cNvPicPr>
            <a:picLocks noChangeAspect="1"/>
          </p:cNvPicPr>
          <p:nvPr/>
        </p:nvPicPr>
        <p:blipFill>
          <a:blip r:embed="rId3"/>
          <a:stretch>
            <a:fillRect/>
          </a:stretch>
        </p:blipFill>
        <p:spPr>
          <a:xfrm>
            <a:off x="7536546" y="0"/>
            <a:ext cx="1607454" cy="1489476"/>
          </a:xfrm>
          <a:prstGeom prst="rect">
            <a:avLst/>
          </a:prstGeom>
        </p:spPr>
      </p:pic>
      <p:pic>
        <p:nvPicPr>
          <p:cNvPr id="8" name="Picture 7"/>
          <p:cNvPicPr>
            <a:picLocks noChangeAspect="1"/>
          </p:cNvPicPr>
          <p:nvPr/>
        </p:nvPicPr>
        <p:blipFill>
          <a:blip r:embed="rId4"/>
          <a:stretch>
            <a:fillRect/>
          </a:stretch>
        </p:blipFill>
        <p:spPr>
          <a:xfrm>
            <a:off x="0" y="-20887"/>
            <a:ext cx="1574586" cy="1531249"/>
          </a:xfrm>
          <a:prstGeom prst="rect">
            <a:avLst/>
          </a:prstGeom>
        </p:spPr>
      </p:pic>
      <p:sp>
        <p:nvSpPr>
          <p:cNvPr id="9" name="TextBox 8"/>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8</a:t>
            </a:fld>
            <a:endParaRPr lang="en-US" dirty="0">
              <a:solidFill>
                <a:prstClr val="black"/>
              </a:solidFill>
              <a:latin typeface="Calibri"/>
            </a:endParaRPr>
          </a:p>
        </p:txBody>
      </p:sp>
    </p:spTree>
    <p:extLst>
      <p:ext uri="{BB962C8B-B14F-4D97-AF65-F5344CB8AC3E}">
        <p14:creationId xmlns:p14="http://schemas.microsoft.com/office/powerpoint/2010/main" val="2473744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txBox="1">
            <a:spLocks noChangeArrowheads="1"/>
          </p:cNvSpPr>
          <p:nvPr/>
        </p:nvSpPr>
        <p:spPr>
          <a:xfrm>
            <a:off x="457182" y="2149182"/>
            <a:ext cx="8229635" cy="3445160"/>
          </a:xfrm>
          <a:prstGeom prst="rect">
            <a:avLst/>
          </a:prstGeom>
        </p:spPr>
        <p:txBody>
          <a:bodyPr vert="horz" lIns="68580" tIns="34290" rIns="68580" bIns="34290" rtlCol="0">
            <a:normAutofit/>
          </a:bodyPr>
          <a:lstStyle/>
          <a:p>
            <a:pPr>
              <a:spcBef>
                <a:spcPct val="20000"/>
              </a:spcBef>
              <a:defRPr/>
            </a:pPr>
            <a:r>
              <a:rPr lang="en-US" sz="3600" dirty="0">
                <a:latin typeface="Arial" panose="020B0604020202020204" pitchFamily="34" charset="0"/>
                <a:cs typeface="Arial" panose="020B0604020202020204" pitchFamily="34" charset="0"/>
              </a:rPr>
              <a:t>Your County Attorney or City / Village Attorney is </a:t>
            </a:r>
            <a:r>
              <a:rPr lang="en-US" sz="3600" i="1" dirty="0">
                <a:latin typeface="Arial" panose="020B0604020202020204" pitchFamily="34" charset="0"/>
                <a:cs typeface="Arial" panose="020B0604020202020204" pitchFamily="34" charset="0"/>
              </a:rPr>
              <a:t>your Legal Counsel</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a:p>
            <a:pPr algn="ctr">
              <a:spcBef>
                <a:spcPct val="20000"/>
              </a:spcBef>
              <a:defRPr/>
            </a:pPr>
            <a:endParaRPr lang="en-US" sz="2400" dirty="0">
              <a:latin typeface="Arial" panose="020B0604020202020204" pitchFamily="34" charset="0"/>
              <a:cs typeface="Arial" panose="020B0604020202020204" pitchFamily="34" charset="0"/>
            </a:endParaRPr>
          </a:p>
        </p:txBody>
      </p:sp>
      <p:sp>
        <p:nvSpPr>
          <p:cNvPr id="4" name="Rectangle 2"/>
          <p:cNvSpPr txBox="1">
            <a:spLocks noChangeArrowheads="1"/>
          </p:cNvSpPr>
          <p:nvPr/>
        </p:nvSpPr>
        <p:spPr>
          <a:xfrm>
            <a:off x="0" y="528420"/>
            <a:ext cx="9144000" cy="628650"/>
          </a:xfrm>
          <a:prstGeom prst="rect">
            <a:avLst/>
          </a:prstGeom>
        </p:spPr>
        <p:txBody>
          <a:bodyPr vert="horz" lIns="68580" tIns="34290" rIns="68580" bIns="34290" rtlCol="0" anchor="ctr">
            <a:noAutofit/>
          </a:bodyPr>
          <a:lstStyle/>
          <a:p>
            <a:pPr algn="ctr">
              <a:spcBef>
                <a:spcPct val="0"/>
              </a:spcBef>
              <a:defRPr/>
            </a:pPr>
            <a:r>
              <a:rPr lang="en-US" sz="4000" b="1" dirty="0">
                <a:latin typeface="Arial Black" panose="020B0A04020102020204" pitchFamily="34" charset="0"/>
                <a:ea typeface="+mj-ea"/>
                <a:cs typeface="+mj-cs"/>
              </a:rPr>
              <a:t>Laws - General Information</a:t>
            </a:r>
            <a:endParaRPr lang="en-US" sz="4000" dirty="0">
              <a:latin typeface="Arial Black" panose="020B0A04020102020204" pitchFamily="34" charset="0"/>
              <a:ea typeface="+mj-ea"/>
              <a:cs typeface="+mj-cs"/>
            </a:endParaRPr>
          </a:p>
        </p:txBody>
      </p:sp>
      <p:pic>
        <p:nvPicPr>
          <p:cNvPr id="2" name="Picture 1" descr="external image a_lawyer_answering_his_ringing_cell_phone_as_he_walk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265" y="4708818"/>
            <a:ext cx="1682496" cy="1771049"/>
          </a:xfrm>
          <a:prstGeom prst="rect">
            <a:avLst/>
          </a:prstGeom>
        </p:spPr>
      </p:pic>
      <p:sp>
        <p:nvSpPr>
          <p:cNvPr id="5" name="TextBox 4"/>
          <p:cNvSpPr txBox="1"/>
          <p:nvPr/>
        </p:nvSpPr>
        <p:spPr>
          <a:xfrm>
            <a:off x="7772400" y="6388750"/>
            <a:ext cx="1136077" cy="369332"/>
          </a:xfrm>
          <a:prstGeom prst="rect">
            <a:avLst/>
          </a:prstGeom>
          <a:noFill/>
        </p:spPr>
        <p:txBody>
          <a:bodyPr wrap="square" rtlCol="0">
            <a:spAutoFit/>
          </a:bodyPr>
          <a:lstStyle/>
          <a:p>
            <a:r>
              <a:rPr lang="en-US" dirty="0">
                <a:solidFill>
                  <a:prstClr val="black"/>
                </a:solidFill>
                <a:latin typeface="Calibri"/>
              </a:rPr>
              <a:t>Slide </a:t>
            </a:r>
            <a:fld id="{A52E2710-AF21-44F9-9004-155A7FCB9E4E}" type="slidenum">
              <a:rPr lang="en-US">
                <a:solidFill>
                  <a:prstClr val="black"/>
                </a:solidFill>
                <a:latin typeface="Calibri"/>
              </a:rPr>
              <a:pPr/>
              <a:t>9</a:t>
            </a:fld>
            <a:endParaRPr lang="en-US" dirty="0">
              <a:solidFill>
                <a:prstClr val="black"/>
              </a:solidFill>
              <a:latin typeface="Calibri"/>
            </a:endParaRPr>
          </a:p>
        </p:txBody>
      </p:sp>
    </p:spTree>
    <p:extLst>
      <p:ext uri="{BB962C8B-B14F-4D97-AF65-F5344CB8AC3E}">
        <p14:creationId xmlns:p14="http://schemas.microsoft.com/office/powerpoint/2010/main" val="148550513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pple">
  <a:themeElements>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fontScheme name="Rip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ipple 1">
        <a:dk1>
          <a:srgbClr val="2B2B85"/>
        </a:dk1>
        <a:lt1>
          <a:srgbClr val="FFFFFF"/>
        </a:lt1>
        <a:dk2>
          <a:srgbClr val="00254A"/>
        </a:dk2>
        <a:lt2>
          <a:srgbClr val="C0C0C0"/>
        </a:lt2>
        <a:accent1>
          <a:srgbClr val="0099FF"/>
        </a:accent1>
        <a:accent2>
          <a:srgbClr val="006699"/>
        </a:accent2>
        <a:accent3>
          <a:srgbClr val="AAACB1"/>
        </a:accent3>
        <a:accent4>
          <a:srgbClr val="DADADA"/>
        </a:accent4>
        <a:accent5>
          <a:srgbClr val="AACAFF"/>
        </a:accent5>
        <a:accent6>
          <a:srgbClr val="005C8A"/>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Ripple 2">
        <a:dk1>
          <a:srgbClr val="3B4B5D"/>
        </a:dk1>
        <a:lt1>
          <a:srgbClr val="FFFFFF"/>
        </a:lt1>
        <a:dk2>
          <a:srgbClr val="466886"/>
        </a:dk2>
        <a:lt2>
          <a:srgbClr val="CCECFF"/>
        </a:lt2>
        <a:accent1>
          <a:srgbClr val="6D9D97"/>
        </a:accent1>
        <a:accent2>
          <a:srgbClr val="53718C"/>
        </a:accent2>
        <a:accent3>
          <a:srgbClr val="B0B9C3"/>
        </a:accent3>
        <a:accent4>
          <a:srgbClr val="DADADA"/>
        </a:accent4>
        <a:accent5>
          <a:srgbClr val="BACCC9"/>
        </a:accent5>
        <a:accent6>
          <a:srgbClr val="4A667E"/>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Ripple 3">
        <a:dk1>
          <a:srgbClr val="008AE8"/>
        </a:dk1>
        <a:lt1>
          <a:srgbClr val="FFFFFF"/>
        </a:lt1>
        <a:dk2>
          <a:srgbClr val="0068AE"/>
        </a:dk2>
        <a:lt2>
          <a:srgbClr val="CCECFF"/>
        </a:lt2>
        <a:accent1>
          <a:srgbClr val="009999"/>
        </a:accent1>
        <a:accent2>
          <a:srgbClr val="0088E4"/>
        </a:accent2>
        <a:accent3>
          <a:srgbClr val="AAB9D3"/>
        </a:accent3>
        <a:accent4>
          <a:srgbClr val="DADADA"/>
        </a:accent4>
        <a:accent5>
          <a:srgbClr val="AACACA"/>
        </a:accent5>
        <a:accent6>
          <a:srgbClr val="007BCF"/>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Ripple 4">
        <a:dk1>
          <a:srgbClr val="9B69FF"/>
        </a:dk1>
        <a:lt1>
          <a:srgbClr val="FFFFFF"/>
        </a:lt1>
        <a:dk2>
          <a:srgbClr val="666699"/>
        </a:dk2>
        <a:lt2>
          <a:srgbClr val="D9D9FF"/>
        </a:lt2>
        <a:accent1>
          <a:srgbClr val="66CCFF"/>
        </a:accent1>
        <a:accent2>
          <a:srgbClr val="9966FF"/>
        </a:accent2>
        <a:accent3>
          <a:srgbClr val="B8B8CA"/>
        </a:accent3>
        <a:accent4>
          <a:srgbClr val="DADADA"/>
        </a:accent4>
        <a:accent5>
          <a:srgbClr val="B8E2FF"/>
        </a:accent5>
        <a:accent6>
          <a:srgbClr val="8A5CE7"/>
        </a:accent6>
        <a:hlink>
          <a:srgbClr val="0099CC"/>
        </a:hlink>
        <a:folHlink>
          <a:srgbClr val="003399"/>
        </a:folHlink>
      </a:clrScheme>
      <a:clrMap bg1="dk2" tx1="lt1" bg2="dk1" tx2="lt2" accent1="accent1" accent2="accent2" accent3="accent3" accent4="accent4" accent5="accent5" accent6="accent6" hlink="hlink" folHlink="folHlink"/>
    </a:extraClrScheme>
    <a:extraClrScheme>
      <a:clrScheme name="Ripple 5">
        <a:dk1>
          <a:srgbClr val="008080"/>
        </a:dk1>
        <a:lt1>
          <a:srgbClr val="FFFFFF"/>
        </a:lt1>
        <a:dk2>
          <a:srgbClr val="006666"/>
        </a:dk2>
        <a:lt2>
          <a:srgbClr val="FFFFCC"/>
        </a:lt2>
        <a:accent1>
          <a:srgbClr val="0099FF"/>
        </a:accent1>
        <a:accent2>
          <a:srgbClr val="008080"/>
        </a:accent2>
        <a:accent3>
          <a:srgbClr val="AAB8B8"/>
        </a:accent3>
        <a:accent4>
          <a:srgbClr val="DADADA"/>
        </a:accent4>
        <a:accent5>
          <a:srgbClr val="AACAFF"/>
        </a:accent5>
        <a:accent6>
          <a:srgbClr val="007373"/>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Ripple 6">
        <a:dk1>
          <a:srgbClr val="CDD9D1"/>
        </a:dk1>
        <a:lt1>
          <a:srgbClr val="FFFFFF"/>
        </a:lt1>
        <a:dk2>
          <a:srgbClr val="A3BBA9"/>
        </a:dk2>
        <a:lt2>
          <a:srgbClr val="007D80"/>
        </a:lt2>
        <a:accent1>
          <a:srgbClr val="9CA8A4"/>
        </a:accent1>
        <a:accent2>
          <a:srgbClr val="CBD7CE"/>
        </a:accent2>
        <a:accent3>
          <a:srgbClr val="CEDAD1"/>
        </a:accent3>
        <a:accent4>
          <a:srgbClr val="DADADA"/>
        </a:accent4>
        <a:accent5>
          <a:srgbClr val="CBD1CF"/>
        </a:accent5>
        <a:accent6>
          <a:srgbClr val="B8C3BA"/>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Ripple 7">
        <a:dk1>
          <a:srgbClr val="686B5D"/>
        </a:dk1>
        <a:lt1>
          <a:srgbClr val="DCDAD0"/>
        </a:lt1>
        <a:dk2>
          <a:srgbClr val="525040"/>
        </a:dk2>
        <a:lt2>
          <a:srgbClr val="D3D2A6"/>
        </a:lt2>
        <a:accent1>
          <a:srgbClr val="5D8770"/>
        </a:accent1>
        <a:accent2>
          <a:srgbClr val="686B5D"/>
        </a:accent2>
        <a:accent3>
          <a:srgbClr val="B3B3AF"/>
        </a:accent3>
        <a:accent4>
          <a:srgbClr val="BCBAB1"/>
        </a:accent4>
        <a:accent5>
          <a:srgbClr val="B6C3BB"/>
        </a:accent5>
        <a:accent6>
          <a:srgbClr val="5E6053"/>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Ripple 8">
        <a:dk1>
          <a:srgbClr val="000000"/>
        </a:dk1>
        <a:lt1>
          <a:srgbClr val="EAEAEA"/>
        </a:lt1>
        <a:dk2>
          <a:srgbClr val="000000"/>
        </a:dk2>
        <a:lt2>
          <a:srgbClr val="B2B2B2"/>
        </a:lt2>
        <a:accent1>
          <a:srgbClr val="A4BCC4"/>
        </a:accent1>
        <a:accent2>
          <a:srgbClr val="FFFFFF"/>
        </a:accent2>
        <a:accent3>
          <a:srgbClr val="F3F3F3"/>
        </a:accent3>
        <a:accent4>
          <a:srgbClr val="000000"/>
        </a:accent4>
        <a:accent5>
          <a:srgbClr val="CFDADE"/>
        </a:accent5>
        <a:accent6>
          <a:srgbClr val="E7E7E7"/>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Ripple 9">
        <a:dk1>
          <a:srgbClr val="000000"/>
        </a:dk1>
        <a:lt1>
          <a:srgbClr val="D7D1B9"/>
        </a:lt1>
        <a:dk2>
          <a:srgbClr val="B39257"/>
        </a:dk2>
        <a:lt2>
          <a:srgbClr val="B1A887"/>
        </a:lt2>
        <a:accent1>
          <a:srgbClr val="FFCC66"/>
        </a:accent1>
        <a:accent2>
          <a:srgbClr val="E6E3AC"/>
        </a:accent2>
        <a:accent3>
          <a:srgbClr val="E8E5D9"/>
        </a:accent3>
        <a:accent4>
          <a:srgbClr val="000000"/>
        </a:accent4>
        <a:accent5>
          <a:srgbClr val="FFE2B8"/>
        </a:accent5>
        <a:accent6>
          <a:srgbClr val="D0CE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NDOT Theme - Standard Size">
  <a:themeElements>
    <a:clrScheme name="New Color Scheme">
      <a:dk1>
        <a:sysClr val="windowText" lastClr="000000"/>
      </a:dk1>
      <a:lt1>
        <a:sysClr val="window" lastClr="FFFFFF"/>
      </a:lt1>
      <a:dk2>
        <a:srgbClr val="00607F"/>
      </a:dk2>
      <a:lt2>
        <a:srgbClr val="EEECE1"/>
      </a:lt2>
      <a:accent1>
        <a:srgbClr val="00607F"/>
      </a:accent1>
      <a:accent2>
        <a:srgbClr val="FFC843"/>
      </a:accent2>
      <a:accent3>
        <a:srgbClr val="BABF33"/>
      </a:accent3>
      <a:accent4>
        <a:srgbClr val="BB1F53"/>
      </a:accent4>
      <a:accent5>
        <a:srgbClr val="B9C8D3"/>
      </a:accent5>
      <a:accent6>
        <a:srgbClr val="F79646"/>
      </a:accent6>
      <a:hlink>
        <a:srgbClr val="00607F"/>
      </a:hlink>
      <a:folHlink>
        <a:srgbClr val="00607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DOT Theme - Standard Size" id="{E75D585A-F559-478F-A437-1F88C95CF80A}" vid="{CA010D60-D6E2-4A40-8BD4-A2E4BA3FFC47}"/>
    </a:ext>
  </a:extLst>
</a:theme>
</file>

<file path=ppt/theme/theme6.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2999</TotalTime>
  <Words>9655</Words>
  <Application>Microsoft Office PowerPoint</Application>
  <PresentationFormat>On-screen Show (4:3)</PresentationFormat>
  <Paragraphs>957</Paragraphs>
  <Slides>63</Slides>
  <Notes>51</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63</vt:i4>
      </vt:variant>
    </vt:vector>
  </HeadingPairs>
  <TitlesOfParts>
    <vt:vector size="79" baseType="lpstr">
      <vt:lpstr>-apple-system</vt:lpstr>
      <vt:lpstr>Arial</vt:lpstr>
      <vt:lpstr>Arial</vt:lpstr>
      <vt:lpstr>Arial Black</vt:lpstr>
      <vt:lpstr>Calibri</vt:lpstr>
      <vt:lpstr>Calibri Light</vt:lpstr>
      <vt:lpstr>Montserrat</vt:lpstr>
      <vt:lpstr>Roboto Light</vt:lpstr>
      <vt:lpstr>Times New Roman</vt:lpstr>
      <vt:lpstr>Wingdings</vt:lpstr>
      <vt:lpstr>Office Theme</vt:lpstr>
      <vt:lpstr>1_Office Theme</vt:lpstr>
      <vt:lpstr>2_Office Theme</vt:lpstr>
      <vt:lpstr>Ripple</vt:lpstr>
      <vt:lpstr>1_NDOT Theme - Standard Size</vt:lpstr>
      <vt:lpstr>3_Office Theme</vt:lpstr>
      <vt:lpstr>PowerPoint Presentation</vt:lpstr>
      <vt:lpstr>Laws - General Information</vt:lpstr>
      <vt:lpstr>Laws-General Information</vt:lpstr>
      <vt:lpstr>PowerPoint Presentation</vt:lpstr>
      <vt:lpstr>Law-General Information</vt:lpstr>
      <vt:lpstr>End of Article 21</vt:lpstr>
      <vt:lpstr>Nebraska Statutes on  Highway and Street Programs </vt:lpstr>
      <vt:lpstr>Nebraska Statutes on  Highway and Street Programs Independent Acts - Example </vt:lpstr>
      <vt:lpstr>PowerPoint Presentation</vt:lpstr>
      <vt:lpstr>Highway Law</vt:lpstr>
      <vt:lpstr>Highway Law</vt:lpstr>
      <vt:lpstr>Highway Law</vt:lpstr>
      <vt:lpstr>Browse By Chapter</vt:lpstr>
      <vt:lpstr>Chapter 39 Highways and Bridges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Selected Statutes of Highway Laws</vt:lpstr>
      <vt:lpstr>Example Statute</vt:lpstr>
      <vt:lpstr>§39-2101  The Big Picture</vt:lpstr>
      <vt:lpstr>§39-2101  The Big Picture  (continued)</vt:lpstr>
      <vt:lpstr>§39-2101  The Big Picture (continued)</vt:lpstr>
      <vt:lpstr>§39-2101  The Big Picture (continued)</vt:lpstr>
      <vt:lpstr>§39-2101  The Big Picture (continued)</vt:lpstr>
      <vt:lpstr>§39-2101  The Big Picture (continued)</vt:lpstr>
      <vt:lpstr>§39-2101  The Big Picture (continued)</vt:lpstr>
      <vt:lpstr>§39-2101  The Big Picture (continued)</vt:lpstr>
      <vt:lpstr>§39-2101 Summary</vt:lpstr>
      <vt:lpstr>The Big Picture</vt:lpstr>
      <vt:lpstr>Nebraska’s Landmark Legislation 1969</vt:lpstr>
      <vt:lpstr>Key Regulations</vt:lpstr>
      <vt:lpstr>Nebraska’s System - Overview</vt:lpstr>
      <vt:lpstr>Conflict of Interest and Ethics</vt:lpstr>
      <vt:lpstr>PowerPoint Presentation</vt:lpstr>
      <vt:lpstr>Conflict of Interest</vt:lpstr>
      <vt:lpstr>PowerPoint Presentation</vt:lpstr>
      <vt:lpstr>Conflict of Interest and Ethics</vt:lpstr>
      <vt:lpstr>Values in Public Service</vt:lpstr>
      <vt:lpstr>Conflict of Interest and Ethics</vt:lpstr>
      <vt:lpstr>Conflict of Interest and Ethics</vt:lpstr>
      <vt:lpstr>Conflict of Interest and Ethics</vt:lpstr>
      <vt:lpstr>Conflict of Interest</vt:lpstr>
      <vt:lpstr>Conflict of Interest and Ethics</vt:lpstr>
      <vt:lpstr>Decision Framework</vt:lpstr>
      <vt:lpstr>Nebraska’s System of Public Roads   Review and Summary</vt:lpstr>
      <vt:lpstr>PowerPoint Presentation</vt:lpstr>
      <vt:lpstr>PowerPoint Presentation</vt:lpstr>
      <vt:lpstr>PowerPoint Presentation</vt:lpstr>
      <vt:lpstr>PowerPoint Presentation</vt:lpstr>
      <vt:lpstr>PowerPoint Presentation</vt:lpstr>
      <vt:lpstr>Superintending §39-2301.01 Means assisting in: </vt:lpstr>
      <vt:lpstr>PowerPoint Presentation</vt:lpstr>
      <vt:lpstr>PowerPoint Presentation</vt:lpstr>
      <vt:lpstr>PowerPoint Presentation</vt:lpstr>
      <vt:lpstr>Conclusion</vt:lpstr>
      <vt:lpstr>PowerPoint Presentation</vt:lpstr>
    </vt:vector>
  </TitlesOfParts>
  <Company>University of Nebraska-Lincoln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Workshop Tab.2 Highway Law</dc:title>
  <dc:creator>Nicole Frankl</dc:creator>
  <cp:keywords>Highway Law, Statutes</cp:keywords>
  <cp:lastModifiedBy>Hasterlo, Barbara</cp:lastModifiedBy>
  <cp:revision>219</cp:revision>
  <cp:lastPrinted>2016-02-24T21:37:48Z</cp:lastPrinted>
  <dcterms:created xsi:type="dcterms:W3CDTF">2015-12-15T17:17:41Z</dcterms:created>
  <dcterms:modified xsi:type="dcterms:W3CDTF">2023-02-06T20:26:25Z</dcterms:modified>
  <cp:category>Workshop</cp:category>
</cp:coreProperties>
</file>