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06_19C35B68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6"/>
  </p:notesMasterIdLst>
  <p:sldIdLst>
    <p:sldId id="516" r:id="rId5"/>
    <p:sldId id="605" r:id="rId6"/>
    <p:sldId id="606" r:id="rId7"/>
    <p:sldId id="507" r:id="rId8"/>
    <p:sldId id="506" r:id="rId9"/>
    <p:sldId id="645" r:id="rId10"/>
    <p:sldId id="521" r:id="rId11"/>
    <p:sldId id="641" r:id="rId12"/>
    <p:sldId id="640" r:id="rId13"/>
    <p:sldId id="256" r:id="rId14"/>
    <p:sldId id="257" r:id="rId15"/>
    <p:sldId id="258" r:id="rId16"/>
    <p:sldId id="607" r:id="rId17"/>
    <p:sldId id="262" r:id="rId18"/>
    <p:sldId id="264" r:id="rId19"/>
    <p:sldId id="522" r:id="rId20"/>
    <p:sldId id="523" r:id="rId21"/>
    <p:sldId id="524" r:id="rId22"/>
    <p:sldId id="525" r:id="rId23"/>
    <p:sldId id="617" r:id="rId24"/>
    <p:sldId id="532" r:id="rId25"/>
    <p:sldId id="533" r:id="rId26"/>
    <p:sldId id="534" r:id="rId27"/>
    <p:sldId id="535" r:id="rId28"/>
    <p:sldId id="536" r:id="rId29"/>
    <p:sldId id="537" r:id="rId30"/>
    <p:sldId id="538" r:id="rId31"/>
    <p:sldId id="539" r:id="rId32"/>
    <p:sldId id="540" r:id="rId33"/>
    <p:sldId id="620" r:id="rId34"/>
    <p:sldId id="556" r:id="rId35"/>
    <p:sldId id="557" r:id="rId36"/>
    <p:sldId id="558" r:id="rId37"/>
    <p:sldId id="621" r:id="rId38"/>
    <p:sldId id="562" r:id="rId39"/>
    <p:sldId id="563" r:id="rId40"/>
    <p:sldId id="564" r:id="rId41"/>
    <p:sldId id="622" r:id="rId42"/>
    <p:sldId id="568" r:id="rId43"/>
    <p:sldId id="569" r:id="rId44"/>
    <p:sldId id="570" r:id="rId45"/>
    <p:sldId id="623" r:id="rId46"/>
    <p:sldId id="280" r:id="rId47"/>
    <p:sldId id="281" r:id="rId48"/>
    <p:sldId id="282" r:id="rId49"/>
    <p:sldId id="614" r:id="rId50"/>
    <p:sldId id="319" r:id="rId51"/>
    <p:sldId id="320" r:id="rId52"/>
    <p:sldId id="321" r:id="rId53"/>
    <p:sldId id="625" r:id="rId54"/>
    <p:sldId id="322" r:id="rId55"/>
    <p:sldId id="323" r:id="rId56"/>
    <p:sldId id="324" r:id="rId57"/>
    <p:sldId id="626" r:id="rId58"/>
    <p:sldId id="580" r:id="rId59"/>
    <p:sldId id="581" r:id="rId60"/>
    <p:sldId id="582" r:id="rId61"/>
    <p:sldId id="583" r:id="rId62"/>
    <p:sldId id="627" r:id="rId63"/>
    <p:sldId id="565" r:id="rId64"/>
    <p:sldId id="566" r:id="rId65"/>
    <p:sldId id="567" r:id="rId66"/>
    <p:sldId id="628" r:id="rId67"/>
    <p:sldId id="587" r:id="rId68"/>
    <p:sldId id="588" r:id="rId69"/>
    <p:sldId id="589" r:id="rId70"/>
    <p:sldId id="629" r:id="rId71"/>
    <p:sldId id="593" r:id="rId72"/>
    <p:sldId id="594" r:id="rId73"/>
    <p:sldId id="595" r:id="rId74"/>
    <p:sldId id="630" r:id="rId75"/>
    <p:sldId id="596" r:id="rId76"/>
    <p:sldId id="597" r:id="rId77"/>
    <p:sldId id="598" r:id="rId78"/>
    <p:sldId id="631" r:id="rId79"/>
    <p:sldId id="635" r:id="rId80"/>
    <p:sldId id="636" r:id="rId81"/>
    <p:sldId id="637" r:id="rId82"/>
    <p:sldId id="613" r:id="rId83"/>
    <p:sldId id="646" r:id="rId84"/>
    <p:sldId id="639" r:id="rId8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E6CD22-1E0A-921C-749E-9694F9AF5177}" name="Guerra, Natalie" initials="NG" userId="S::NGUERRA@hdrinc.com::d016be08-c20a-4b3f-bff0-acf46da2f429" providerId="AD"/>
  <p188:author id="{8BA9E344-2452-FF2C-E56B-98EBF8D74190}" name="Brandt, Amanda" initials="AB" userId="S::ABRANDT@hdrinc.com::98bd635c-9231-4513-970e-fec45e3d6331" providerId="AD"/>
  <p188:author id="{8D504AB3-0A5E-0402-E958-E0330A4E1AE2}" name="George, Liz" initials="EG" userId="S::EGEORGE@hdrinc.com::b3ae9edb-80b2-4cf2-912c-90b2a5a66338" providerId="AD"/>
  <p188:author id="{B496D0CC-D166-CCD3-F406-D49B0A698EBF}" name="Sanders, Alyssa" initials="SA" userId="S::ALSANDERS@hdrinc.com::6897041b-7771-42d0-bceb-cb60b62f33a6" providerId="AD"/>
  <p188:author id="{607757D1-37BA-FA69-C9C0-E294309F4C5E}" name="Guerra, Natalie" initials="GN" userId="S::nguerra@hdrinc.com::d016be08-c20a-4b3f-bff0-acf46da2f429" providerId="AD"/>
  <p188:author id="{C27FFBD9-B63E-9A06-0EE2-BCC769672D3F}" name="Sindelar, Jason" initials="JS" userId="S::jason.sindelar@Nebraska.gov::db6c671c-7897-46b2-afc0-a0032b5bd1c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ievel, Paul J." initials="KPJ" lastIdx="78" clrIdx="0">
    <p:extLst>
      <p:ext uri="{19B8F6BF-5375-455C-9EA6-DF929625EA0E}">
        <p15:presenceInfo xmlns:p15="http://schemas.microsoft.com/office/powerpoint/2012/main" userId="S::pknievel@hdrinc.com::174f0e75-1a4f-4206-a0fe-b0996248ea40" providerId="AD"/>
      </p:ext>
    </p:extLst>
  </p:cmAuthor>
  <p:cmAuthor id="2" name="Veldhouse, Kristen" initials="VK" lastIdx="44" clrIdx="1">
    <p:extLst>
      <p:ext uri="{19B8F6BF-5375-455C-9EA6-DF929625EA0E}">
        <p15:presenceInfo xmlns:p15="http://schemas.microsoft.com/office/powerpoint/2012/main" userId="S::KVELDHOU@hdrinc.com::282a0255-d94f-4733-b7bb-8e66b1c464f5" providerId="AD"/>
      </p:ext>
    </p:extLst>
  </p:cmAuthor>
  <p:cmAuthor id="3" name="Jesse Cooper" initials="JC" lastIdx="9" clrIdx="2">
    <p:extLst>
      <p:ext uri="{19B8F6BF-5375-455C-9EA6-DF929625EA0E}">
        <p15:presenceInfo xmlns:p15="http://schemas.microsoft.com/office/powerpoint/2012/main" userId="Jesse Coop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F"/>
    <a:srgbClr val="004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242A1C-D382-4341-AFE6-B1ABE0374259}" v="11" dt="2025-10-28T15:15:34.756"/>
    <p1510:client id="{ECBE1496-789F-4023-B479-20BA4A2D9BCD}" v="116" dt="2025-10-28T16:07:31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theme" Target="theme/theme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notesMaster" Target="notesMasters/notesMaster1.xml"/><Relationship Id="rId9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commentAuthors" Target="commentAuthor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t, Amanda" userId="98bd635c-9231-4513-970e-fec45e3d6331" providerId="ADAL" clId="{F31BC862-F619-4DDC-937C-FFB19DB60DDE}"/>
    <pc:docChg chg="custSel modSld">
      <pc:chgData name="Brandt, Amanda" userId="98bd635c-9231-4513-970e-fec45e3d6331" providerId="ADAL" clId="{F31BC862-F619-4DDC-937C-FFB19DB60DDE}" dt="2025-10-17T19:28:46.903" v="23" actId="20577"/>
      <pc:docMkLst>
        <pc:docMk/>
      </pc:docMkLst>
      <pc:sldChg chg="modSp mod">
        <pc:chgData name="Brandt, Amanda" userId="98bd635c-9231-4513-970e-fec45e3d6331" providerId="ADAL" clId="{F31BC862-F619-4DDC-937C-FFB19DB60DDE}" dt="2025-10-17T19:28:46.903" v="23" actId="20577"/>
        <pc:sldMkLst>
          <pc:docMk/>
          <pc:sldMk cId="2791559109" sldId="257"/>
        </pc:sldMkLst>
        <pc:spChg chg="mod">
          <ac:chgData name="Brandt, Amanda" userId="98bd635c-9231-4513-970e-fec45e3d6331" providerId="ADAL" clId="{F31BC862-F619-4DDC-937C-FFB19DB60DDE}" dt="2025-10-17T19:28:46.903" v="23" actId="20577"/>
          <ac:spMkLst>
            <pc:docMk/>
            <pc:sldMk cId="2791559109" sldId="257"/>
            <ac:spMk id="3" creationId="{38E7E49D-7297-7F83-979F-21761EAC1128}"/>
          </ac:spMkLst>
        </pc:spChg>
      </pc:sldChg>
    </pc:docChg>
  </pc:docChgLst>
  <pc:docChgLst>
    <pc:chgData name="Brandt, Amanda" userId="98bd635c-9231-4513-970e-fec45e3d6331" providerId="ADAL" clId="{4EBF2B56-CFB8-4F20-9D5C-E9AF4234FEDE}"/>
    <pc:docChg chg="modSld">
      <pc:chgData name="Brandt, Amanda" userId="98bd635c-9231-4513-970e-fec45e3d6331" providerId="ADAL" clId="{4EBF2B56-CFB8-4F20-9D5C-E9AF4234FEDE}" dt="2025-10-28T15:14:56.067" v="9" actId="20577"/>
      <pc:docMkLst>
        <pc:docMk/>
      </pc:docMkLst>
      <pc:sldChg chg="modNotesTx">
        <pc:chgData name="Brandt, Amanda" userId="98bd635c-9231-4513-970e-fec45e3d6331" providerId="ADAL" clId="{4EBF2B56-CFB8-4F20-9D5C-E9AF4234FEDE}" dt="2025-10-28T15:14:56.067" v="9" actId="20577"/>
        <pc:sldMkLst>
          <pc:docMk/>
          <pc:sldMk cId="3090933825" sldId="645"/>
        </pc:sldMkLst>
      </pc:sldChg>
    </pc:docChg>
  </pc:docChgLst>
  <pc:docChgLst>
    <pc:chgData name="George, Liz" userId="b3ae9edb-80b2-4cf2-912c-90b2a5a66338" providerId="ADAL" clId="{2AEDED3B-F20E-438F-8947-67DCD0583C51}"/>
    <pc:docChg chg="custSel addSld delSld modSld">
      <pc:chgData name="George, Liz" userId="b3ae9edb-80b2-4cf2-912c-90b2a5a66338" providerId="ADAL" clId="{2AEDED3B-F20E-438F-8947-67DCD0583C51}" dt="2025-10-28T16:07:31.178" v="118" actId="20577"/>
      <pc:docMkLst>
        <pc:docMk/>
      </pc:docMkLst>
      <pc:sldChg chg="modSp mod">
        <pc:chgData name="George, Liz" userId="b3ae9edb-80b2-4cf2-912c-90b2a5a66338" providerId="ADAL" clId="{2AEDED3B-F20E-438F-8947-67DCD0583C51}" dt="2025-10-28T16:07:31.178" v="118" actId="20577"/>
        <pc:sldMkLst>
          <pc:docMk/>
          <pc:sldMk cId="3519489613" sldId="320"/>
        </pc:sldMkLst>
        <pc:spChg chg="mod">
          <ac:chgData name="George, Liz" userId="b3ae9edb-80b2-4cf2-912c-90b2a5a66338" providerId="ADAL" clId="{2AEDED3B-F20E-438F-8947-67DCD0583C51}" dt="2025-10-28T16:07:31.178" v="118" actId="20577"/>
          <ac:spMkLst>
            <pc:docMk/>
            <pc:sldMk cId="3519489613" sldId="320"/>
            <ac:spMk id="3" creationId="{3A37B2ED-E5FD-F104-DA09-A18EDCF89581}"/>
          </ac:spMkLst>
        </pc:spChg>
      </pc:sldChg>
      <pc:sldChg chg="modSp">
        <pc:chgData name="George, Liz" userId="b3ae9edb-80b2-4cf2-912c-90b2a5a66338" providerId="ADAL" clId="{2AEDED3B-F20E-438F-8947-67DCD0583C51}" dt="2025-10-28T15:50:52.191" v="3"/>
        <pc:sldMkLst>
          <pc:docMk/>
          <pc:sldMk cId="229081113" sldId="524"/>
        </pc:sldMkLst>
        <pc:spChg chg="mod">
          <ac:chgData name="George, Liz" userId="b3ae9edb-80b2-4cf2-912c-90b2a5a66338" providerId="ADAL" clId="{2AEDED3B-F20E-438F-8947-67DCD0583C51}" dt="2025-10-28T15:50:52.191" v="3"/>
          <ac:spMkLst>
            <pc:docMk/>
            <pc:sldMk cId="229081113" sldId="524"/>
            <ac:spMk id="3" creationId="{83F65BEE-CD58-446D-D1C5-F80C20E3EC36}"/>
          </ac:spMkLst>
        </pc:spChg>
      </pc:sldChg>
      <pc:sldChg chg="modSp mod">
        <pc:chgData name="George, Liz" userId="b3ae9edb-80b2-4cf2-912c-90b2a5a66338" providerId="ADAL" clId="{2AEDED3B-F20E-438F-8947-67DCD0583C51}" dt="2025-10-28T16:05:54.410" v="61" actId="20577"/>
        <pc:sldMkLst>
          <pc:docMk/>
          <pc:sldMk cId="1812969563" sldId="534"/>
        </pc:sldMkLst>
        <pc:spChg chg="mod">
          <ac:chgData name="George, Liz" userId="b3ae9edb-80b2-4cf2-912c-90b2a5a66338" providerId="ADAL" clId="{2AEDED3B-F20E-438F-8947-67DCD0583C51}" dt="2025-10-28T16:05:54.410" v="61" actId="20577"/>
          <ac:spMkLst>
            <pc:docMk/>
            <pc:sldMk cId="1812969563" sldId="534"/>
            <ac:spMk id="3" creationId="{03D60D1F-22B3-796E-A72F-AC53D202468A}"/>
          </ac:spMkLst>
        </pc:spChg>
      </pc:sldChg>
      <pc:sldChg chg="modSp mod">
        <pc:chgData name="George, Liz" userId="b3ae9edb-80b2-4cf2-912c-90b2a5a66338" providerId="ADAL" clId="{2AEDED3B-F20E-438F-8947-67DCD0583C51}" dt="2025-10-28T16:07:19.073" v="110" actId="20577"/>
        <pc:sldMkLst>
          <pc:docMk/>
          <pc:sldMk cId="3467982396" sldId="540"/>
        </pc:sldMkLst>
        <pc:spChg chg="mod">
          <ac:chgData name="George, Liz" userId="b3ae9edb-80b2-4cf2-912c-90b2a5a66338" providerId="ADAL" clId="{2AEDED3B-F20E-438F-8947-67DCD0583C51}" dt="2025-10-28T16:07:19.073" v="110" actId="20577"/>
          <ac:spMkLst>
            <pc:docMk/>
            <pc:sldMk cId="3467982396" sldId="540"/>
            <ac:spMk id="3" creationId="{CA8EDA3F-A78E-E382-C9EB-0942A8546218}"/>
          </ac:spMkLst>
        </pc:spChg>
      </pc:sldChg>
      <pc:sldChg chg="modSp mod">
        <pc:chgData name="George, Liz" userId="b3ae9edb-80b2-4cf2-912c-90b2a5a66338" providerId="ADAL" clId="{2AEDED3B-F20E-438F-8947-67DCD0583C51}" dt="2025-10-28T16:06:17.683" v="62" actId="20577"/>
        <pc:sldMkLst>
          <pc:docMk/>
          <pc:sldMk cId="2521694975" sldId="556"/>
        </pc:sldMkLst>
        <pc:spChg chg="mod">
          <ac:chgData name="George, Liz" userId="b3ae9edb-80b2-4cf2-912c-90b2a5a66338" providerId="ADAL" clId="{2AEDED3B-F20E-438F-8947-67DCD0583C51}" dt="2025-10-28T16:06:17.683" v="62" actId="20577"/>
          <ac:spMkLst>
            <pc:docMk/>
            <pc:sldMk cId="2521694975" sldId="556"/>
            <ac:spMk id="3" creationId="{933EC2F9-0F83-69D9-6740-B66C11F47A4F}"/>
          </ac:spMkLst>
        </pc:spChg>
      </pc:sldChg>
      <pc:sldChg chg="modSp mod">
        <pc:chgData name="George, Liz" userId="b3ae9edb-80b2-4cf2-912c-90b2a5a66338" providerId="ADAL" clId="{2AEDED3B-F20E-438F-8947-67DCD0583C51}" dt="2025-10-28T16:06:43.373" v="67" actId="20577"/>
        <pc:sldMkLst>
          <pc:docMk/>
          <pc:sldMk cId="2072751421" sldId="557"/>
        </pc:sldMkLst>
        <pc:spChg chg="mod">
          <ac:chgData name="George, Liz" userId="b3ae9edb-80b2-4cf2-912c-90b2a5a66338" providerId="ADAL" clId="{2AEDED3B-F20E-438F-8947-67DCD0583C51}" dt="2025-10-28T16:06:43.373" v="67" actId="20577"/>
          <ac:spMkLst>
            <pc:docMk/>
            <pc:sldMk cId="2072751421" sldId="557"/>
            <ac:spMk id="3" creationId="{85D8B724-1C8F-6940-B807-30D8B34FC790}"/>
          </ac:spMkLst>
        </pc:spChg>
      </pc:sldChg>
      <pc:sldChg chg="modSp mod">
        <pc:chgData name="George, Liz" userId="b3ae9edb-80b2-4cf2-912c-90b2a5a66338" providerId="ADAL" clId="{2AEDED3B-F20E-438F-8947-67DCD0583C51}" dt="2025-10-24T19:07:16.701" v="2" actId="14826"/>
        <pc:sldMkLst>
          <pc:docMk/>
          <pc:sldMk cId="391725090" sldId="637"/>
        </pc:sldMkLst>
        <pc:picChg chg="mod">
          <ac:chgData name="George, Liz" userId="b3ae9edb-80b2-4cf2-912c-90b2a5a66338" providerId="ADAL" clId="{2AEDED3B-F20E-438F-8947-67DCD0583C51}" dt="2025-10-24T19:07:16.701" v="2" actId="14826"/>
          <ac:picMkLst>
            <pc:docMk/>
            <pc:sldMk cId="391725090" sldId="637"/>
            <ac:picMk id="7" creationId="{380FB7E6-E74F-92FB-7674-3D61DAF51449}"/>
          </ac:picMkLst>
        </pc:picChg>
      </pc:sldChg>
      <pc:sldChg chg="del">
        <pc:chgData name="George, Liz" userId="b3ae9edb-80b2-4cf2-912c-90b2a5a66338" providerId="ADAL" clId="{2AEDED3B-F20E-438F-8947-67DCD0583C51}" dt="2025-10-24T18:37:07.574" v="1" actId="47"/>
        <pc:sldMkLst>
          <pc:docMk/>
          <pc:sldMk cId="567399707" sldId="638"/>
        </pc:sldMkLst>
      </pc:sldChg>
      <pc:sldChg chg="add">
        <pc:chgData name="George, Liz" userId="b3ae9edb-80b2-4cf2-912c-90b2a5a66338" providerId="ADAL" clId="{2AEDED3B-F20E-438F-8947-67DCD0583C51}" dt="2025-10-24T18:37:05.631" v="0"/>
        <pc:sldMkLst>
          <pc:docMk/>
          <pc:sldMk cId="1078165375" sldId="646"/>
        </pc:sldMkLst>
      </pc:sldChg>
    </pc:docChg>
  </pc:docChgLst>
</pc:chgInfo>
</file>

<file path=ppt/comments/modernComment_106_19C35B6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F25E8CB-6C4D-4E0C-A384-F1728BCC4E80}" authorId="{C27FFBD9-B63E-9A06-0EE2-BCC769672D3F}" status="resolved" created="2025-09-30T13:23:47.979" complete="100000">
    <pc:sldMkLst xmlns:pc="http://schemas.microsoft.com/office/powerpoint/2013/main/command">
      <pc:docMk/>
      <pc:sldMk cId="432233320" sldId="262"/>
    </pc:sldMkLst>
    <p188:txBody>
      <a:bodyPr/>
      <a:lstStyle/>
      <a:p>
        <a:r>
          <a:rPr lang="en-US"/>
          <a:t>Anticipated project completion late Spring/early Summer 2026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94869C-8603-4845-930B-69B60812F65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F955B4-2F26-40DD-8275-B140E314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5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90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92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28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18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91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41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5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44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69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59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5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11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32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83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96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speakers introduce themselves briefly (Dave, section head, HDR facilitators); Attendees can introduce themselves if it’s a small group. If not – skip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95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89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05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99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8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F4F93295-26FD-4EE4-BBE9-6DE07D5E18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6500"/>
            <a:ext cx="12192000" cy="210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0679"/>
            <a:ext cx="10363200" cy="2408464"/>
          </a:xfrm>
        </p:spPr>
        <p:txBody>
          <a:bodyPr anchor="b">
            <a:normAutofit/>
          </a:bodyPr>
          <a:lstStyle>
            <a:lvl1pPr algn="l">
              <a:defRPr sz="480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0539"/>
            <a:ext cx="9753600" cy="93730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3FE131-6708-4A73-8F7A-D5950ECFF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7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915E6357-C42B-4630-94EA-63CA8B991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3E4DA8-8BED-4556-8FB7-C5C79C31E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9D2B2C-9256-42D2-B390-9C44934AC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7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7EAF3-B6C2-4ECD-9411-B351F885C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404"/>
            <a:ext cx="10515600" cy="3766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BE29F-F24E-4435-8BD2-A044515EB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9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404"/>
            <a:ext cx="10515600" cy="3766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4C8FA9A5-F127-4283-B29C-179F4356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E0AFE9-EBA1-4E4C-85B1-117CDBD35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9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0765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F10C26F6-CB25-4BF0-BE9F-09EBC895F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CC85B-9A0C-4853-982A-34875ED429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4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30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30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92717A-C3C7-4166-857A-DA4776A02D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7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283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283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09C9B3-8D26-43F6-9840-1166BFC19C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6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2AC16-41A2-4B24-8A24-A1F0C4E17B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6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D3BA7-ED68-49A6-9460-7AE6D4ED2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91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B009A-170F-4F1A-93C6-1BDE29B08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8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1340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2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72" r:id="rId8"/>
    <p:sldLayoutId id="2147483667" r:id="rId9"/>
    <p:sldLayoutId id="2147483670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accent5">
              <a:lumMod val="75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6_19C35B6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9777B-B400-427D-804C-039E6CBA7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all">
                <a:latin typeface="Arial Black" panose="020B0A04020102020204" pitchFamily="34" charset="0"/>
                <a:cs typeface="+mj-cs"/>
              </a:rPr>
              <a:t>Utility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327D2-CD95-4A9F-9E4F-5946A3A96B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District 1 Breakout Session</a:t>
            </a:r>
          </a:p>
        </p:txBody>
      </p:sp>
    </p:spTree>
    <p:extLst>
      <p:ext uri="{BB962C8B-B14F-4D97-AF65-F5344CB8AC3E}">
        <p14:creationId xmlns:p14="http://schemas.microsoft.com/office/powerpoint/2010/main" val="1440009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5E9EC-1C59-D175-48E8-1770712F2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36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US-77/Warlick Boulevard Interchange </a:t>
            </a:r>
            <a:br>
              <a:rPr lang="en-US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</a:br>
            <a:r>
              <a:rPr lang="en-US" sz="28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Project Number: S-77-2(1077) Control No: 12552C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EF33-C289-F768-6E13-46E7BB934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5.03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Urban Reconstruction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Replacement </a:t>
            </a:r>
          </a:p>
        </p:txBody>
      </p:sp>
    </p:spTree>
    <p:extLst>
      <p:ext uri="{BB962C8B-B14F-4D97-AF65-F5344CB8AC3E}">
        <p14:creationId xmlns:p14="http://schemas.microsoft.com/office/powerpoint/2010/main" val="662406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035E6-A390-2626-A329-FFC7B85CC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2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US-77/Warlick Boulevard Interchange </a:t>
            </a:r>
            <a:br>
              <a:rPr kumimoji="0" lang="en-US" sz="40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S-77-2(1077) Control No: 12552C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7E49D-7297-7F83-979F-21761EAC1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Construction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9/2/2025 – 7/31/2027</a:t>
            </a:r>
          </a:p>
        </p:txBody>
      </p:sp>
    </p:spTree>
    <p:extLst>
      <p:ext uri="{BB962C8B-B14F-4D97-AF65-F5344CB8AC3E}">
        <p14:creationId xmlns:p14="http://schemas.microsoft.com/office/powerpoint/2010/main" val="2791559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BB64-1136-8878-2687-5903ADEF4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US-77/Warlick Boulevard Interchange </a:t>
            </a:r>
            <a:br>
              <a:rPr kumimoji="0" lang="en-US" sz="4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S-77-2(1077) Control No: 12552C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6C8B9-104D-7BF0-BDDC-98C6F45BB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4976622" cy="3766910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Urban Recon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Repair/Replace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Potholing Required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651878-0C49-0B79-D4DF-4F42AB45945D}"/>
              </a:ext>
            </a:extLst>
          </p:cNvPr>
          <p:cNvSpPr txBox="1"/>
          <p:nvPr/>
        </p:nvSpPr>
        <p:spPr>
          <a:xfrm>
            <a:off x="5814822" y="2015128"/>
            <a:ext cx="5538978" cy="319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Lincoln - Water, Wastewater, Traffic, Parks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Lincoln Electric Systems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Segra</a:t>
            </a:r>
            <a:endParaRPr kumimoji="0" lang="en-US" sz="24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Windstream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370858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atellite view of a city&#10;&#10;AI-generated content may be incorrect.">
            <a:extLst>
              <a:ext uri="{FF2B5EF4-FFF2-40B4-BE49-F238E27FC236}">
                <a16:creationId xmlns:a16="http://schemas.microsoft.com/office/drawing/2014/main" id="{C3FBF9BA-C3C2-0688-FD2D-01532AD47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72049"/>
          </a:xfrm>
        </p:spPr>
      </p:pic>
    </p:spTree>
    <p:extLst>
      <p:ext uri="{BB962C8B-B14F-4D97-AF65-F5344CB8AC3E}">
        <p14:creationId xmlns:p14="http://schemas.microsoft.com/office/powerpoint/2010/main" val="483968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5ACAA-C11C-52CD-1CEF-658B496E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Fairbury West Bridge (MS)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NH-136-6(121) Control No: 13183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26340-09B4-7F0D-B51C-407048F5B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0.00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Access X-</a:t>
            </a:r>
            <a:r>
              <a:rPr lang="en-US" b="0" i="0" u="none" strike="noStrike" kern="100" baseline="0" err="1">
                <a:solidFill>
                  <a:srgbClr val="4D4D4F"/>
                </a:solidFill>
                <a:latin typeface="Arial" panose="020B0604020202020204" pitchFamily="34" charset="0"/>
              </a:rPr>
              <a:t>ings</a:t>
            </a:r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 &amp; Shoo-Fly </a:t>
            </a:r>
          </a:p>
          <a:p>
            <a:r>
              <a:rPr lang="en-US" kern="100">
                <a:solidFill>
                  <a:srgbClr val="4D4D4F"/>
                </a:solidFill>
              </a:rPr>
              <a:t>Anticipated Completion: </a:t>
            </a:r>
          </a:p>
          <a:p>
            <a:pPr lvl="1"/>
            <a:r>
              <a:rPr lang="en-US" kern="100">
                <a:solidFill>
                  <a:srgbClr val="4D4D4F"/>
                </a:solidFill>
              </a:rPr>
              <a:t>Late Spring 2026</a:t>
            </a:r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2333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A4947-8AE9-F213-0AB7-3D004AB9A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Fairbury West Bridge (MS)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NH-136-6(121) Control No: 13183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6FE53-541B-A2C1-C789-F06D1B270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Repair/Replace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Access X-</a:t>
            </a:r>
            <a:r>
              <a:rPr lang="en-US" b="0" i="0" u="none" strike="noStrike" kern="100" baseline="0" err="1">
                <a:solidFill>
                  <a:srgbClr val="4D4D4F"/>
                </a:solidFill>
                <a:latin typeface="Arial" panose="020B0604020202020204" pitchFamily="34" charset="0"/>
              </a:rPr>
              <a:t>ing</a:t>
            </a:r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Potholing Required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6DFDBB-2F2A-197E-B98C-558EDBDE5AE7}"/>
              </a:ext>
            </a:extLst>
          </p:cNvPr>
          <p:cNvSpPr txBox="1"/>
          <p:nvPr/>
        </p:nvSpPr>
        <p:spPr>
          <a:xfrm>
            <a:off x="6096000" y="2013404"/>
            <a:ext cx="5352288" cy="3652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Altice USA</a:t>
            </a:r>
            <a:endParaRPr lang="en-US" sz="2400" kern="10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Fairbury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 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Little Blue Natural Resources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Viaero</a:t>
            </a:r>
            <a:endParaRPr kumimoji="0" lang="en-US" sz="24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Windstream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619393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F91AE-CEE9-4CD4-935F-715176A8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 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4D2A5-A125-4E88-82DF-C85D97EB7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following projects are anticipated to be let during 2026</a:t>
            </a:r>
          </a:p>
        </p:txBody>
      </p:sp>
    </p:spTree>
    <p:extLst>
      <p:ext uri="{BB962C8B-B14F-4D97-AF65-F5344CB8AC3E}">
        <p14:creationId xmlns:p14="http://schemas.microsoft.com/office/powerpoint/2010/main" val="3093262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C7B8D-83EC-CFB8-2A62-6EB638A1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Hwy 6 &amp; Adams Street Bridges over I-180 (MS)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NH-180-9(733) Control No: 12046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A62E7-1F40-C3A1-DA10-46DD915E9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0.00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</a:t>
            </a:r>
          </a:p>
          <a:p>
            <a:pPr marR="0" lvl="1" rtl="0"/>
            <a:r>
              <a:rPr lang="en-US" kern="100">
                <a:solidFill>
                  <a:srgbClr val="4D4D4F"/>
                </a:solidFill>
              </a:rPr>
              <a:t>Guardrail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Replacement </a:t>
            </a:r>
          </a:p>
        </p:txBody>
      </p:sp>
    </p:spTree>
    <p:extLst>
      <p:ext uri="{BB962C8B-B14F-4D97-AF65-F5344CB8AC3E}">
        <p14:creationId xmlns:p14="http://schemas.microsoft.com/office/powerpoint/2010/main" val="2690794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2B17-A671-B09A-B1DA-4D98A0B8E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28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Hwy 6 &amp; Adams Street Bridges over I-180 (MS) </a:t>
            </a:r>
            <a:br>
              <a:rPr lang="en-US" sz="28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</a:br>
            <a:r>
              <a:rPr lang="en-US" sz="28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Project Number: NH-180-9(733) Control No: 12046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65BEE-CD58-446D-D1C5-F80C20E3E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lv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</a:t>
            </a:r>
            <a:r>
              <a:rPr lang="en-US" kern="100">
                <a:solidFill>
                  <a:srgbClr val="4D4D4F"/>
                </a:solidFill>
              </a:rPr>
              <a:t>Not Required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11/30/2026</a:t>
            </a:r>
          </a:p>
        </p:txBody>
      </p:sp>
    </p:spTree>
    <p:extLst>
      <p:ext uri="{BB962C8B-B14F-4D97-AF65-F5344CB8AC3E}">
        <p14:creationId xmlns:p14="http://schemas.microsoft.com/office/powerpoint/2010/main" val="229081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B099A-9AF4-A9F2-8C1E-B5E4AE4AB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Hwy 6 &amp; Adams Street Bridges over I-180 (MS)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NH-180-9(733) Control No: 12046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E5882-4BC7-93EC-95D6-1070BDAA2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Repair/Replace</a:t>
            </a:r>
          </a:p>
          <a:p>
            <a:pPr marR="0" lvl="1" rtl="0"/>
            <a:r>
              <a:rPr lang="en-US" kern="100">
                <a:solidFill>
                  <a:srgbClr val="4D4D4F"/>
                </a:solidFill>
              </a:rPr>
              <a:t>Full Depth Pavement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Guardrail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D10C77-B1CB-6E69-C7DA-60AD7C281972}"/>
              </a:ext>
            </a:extLst>
          </p:cNvPr>
          <p:cNvSpPr txBox="1"/>
          <p:nvPr/>
        </p:nvSpPr>
        <p:spPr>
          <a:xfrm>
            <a:off x="6096000" y="2013404"/>
            <a:ext cx="6094476" cy="3153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Allo</a:t>
            </a: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Communications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Lincoln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Lincoln Electric Systems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Segra</a:t>
            </a:r>
            <a:endParaRPr kumimoji="0"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Windstream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83227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E0A5-0EB6-1757-D79B-C5EDB297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892" y="2766219"/>
            <a:ext cx="7062216" cy="1325563"/>
          </a:xfrm>
        </p:spPr>
        <p:txBody>
          <a:bodyPr/>
          <a:lstStyle/>
          <a:p>
            <a:pPr algn="ctr"/>
            <a:r>
              <a:rPr lang="en-US"/>
              <a:t>This Meeting is Being Recorded</a:t>
            </a:r>
          </a:p>
        </p:txBody>
      </p:sp>
    </p:spTree>
    <p:extLst>
      <p:ext uri="{BB962C8B-B14F-4D97-AF65-F5344CB8AC3E}">
        <p14:creationId xmlns:p14="http://schemas.microsoft.com/office/powerpoint/2010/main" val="3176786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map of a city&#10;&#10;AI-generated content may be incorrect.">
            <a:extLst>
              <a:ext uri="{FF2B5EF4-FFF2-40B4-BE49-F238E27FC236}">
                <a16:creationId xmlns:a16="http://schemas.microsoft.com/office/drawing/2014/main" id="{2E28E13F-A98D-5B78-3229-E64C1D26D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12192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752256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4C4D-1840-1F27-D8DE-29D6B29A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0" kern="100">
                <a:solidFill>
                  <a:srgbClr val="00485F"/>
                </a:solidFill>
              </a:rPr>
              <a:t>Wilber North</a:t>
            </a:r>
            <a:r>
              <a:rPr lang="en-US" sz="2800" b="0" kern="100">
                <a:solidFill>
                  <a:srgbClr val="00485F"/>
                </a:solidFill>
              </a:rPr>
              <a:t> </a:t>
            </a:r>
            <a:br>
              <a:rPr lang="en-US" sz="2800" b="0" kern="100">
                <a:solidFill>
                  <a:srgbClr val="00485F"/>
                </a:solidFill>
              </a:rPr>
            </a:br>
            <a:r>
              <a:rPr lang="en-US" sz="2800" b="0" kern="100">
                <a:solidFill>
                  <a:srgbClr val="00485F"/>
                </a:solidFill>
              </a:rPr>
              <a:t>Project Number: STP-103-1(112) Control No: 13265</a:t>
            </a:r>
            <a:endParaRPr lang="en-US" sz="2800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7E807-D55E-2DEE-D8FA-1BB491A78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9.44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</p:txBody>
      </p:sp>
    </p:spTree>
    <p:extLst>
      <p:ext uri="{BB962C8B-B14F-4D97-AF65-F5344CB8AC3E}">
        <p14:creationId xmlns:p14="http://schemas.microsoft.com/office/powerpoint/2010/main" val="3178298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CAC4D-1BA1-A344-1535-188F3221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Wilber North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STP-103-1(112) Control No: 13265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5676D-5CA9-6623-3F21-65F01ACF1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10/24/2026</a:t>
            </a:r>
          </a:p>
        </p:txBody>
      </p:sp>
    </p:spTree>
    <p:extLst>
      <p:ext uri="{BB962C8B-B14F-4D97-AF65-F5344CB8AC3E}">
        <p14:creationId xmlns:p14="http://schemas.microsoft.com/office/powerpoint/2010/main" val="791490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B106E-BBE2-2358-4050-209A7E5D9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Wilber North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STP-103-1(112) Control No: 13265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60D1F-22B3-796E-A72F-AC53D2024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fontScale="92500" lnSpcReduction="2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either side of I Road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Mill &amp; Fill majority of project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Potholing Required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Locates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B59E8A-8263-B92F-3AC3-A34B9913DE5A}"/>
              </a:ext>
            </a:extLst>
          </p:cNvPr>
          <p:cNvSpPr txBox="1"/>
          <p:nvPr/>
        </p:nvSpPr>
        <p:spPr>
          <a:xfrm>
            <a:off x="6096000" y="2013404"/>
            <a:ext cx="6094476" cy="383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Allo</a:t>
            </a: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Crete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</a:t>
            </a:r>
            <a:r>
              <a:rPr lang="en-US" sz="2000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Wilber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Public Power District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Norris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Omaha Public Power District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Segra</a:t>
            </a:r>
            <a:endParaRPr kumimoji="0"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Windstream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812969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10D4-418D-8205-A57F-C5972813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28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Beatrice West Bridges </a:t>
            </a:r>
            <a:br>
              <a:rPr lang="en-US" sz="28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</a:br>
            <a:r>
              <a:rPr lang="en-US" sz="28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Project Number: STP-TAP-4-6(117) Control No: 13373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464E2-C12D-B289-5A3B-6D3E745EE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0.00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Access X-ings &amp; Shoo-Fly </a:t>
            </a:r>
          </a:p>
        </p:txBody>
      </p:sp>
    </p:spTree>
    <p:extLst>
      <p:ext uri="{BB962C8B-B14F-4D97-AF65-F5344CB8AC3E}">
        <p14:creationId xmlns:p14="http://schemas.microsoft.com/office/powerpoint/2010/main" val="4245819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2F7BD-8264-E518-96CC-E136C7A2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Beatrice West Bridges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STP-TAP-4-6(117) Control No: 13373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ED3D0-387F-B5FF-59B7-A4BDF378F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10/9/2027</a:t>
            </a:r>
          </a:p>
        </p:txBody>
      </p:sp>
    </p:spTree>
    <p:extLst>
      <p:ext uri="{BB962C8B-B14F-4D97-AF65-F5344CB8AC3E}">
        <p14:creationId xmlns:p14="http://schemas.microsoft.com/office/powerpoint/2010/main" val="4289034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F1A8A-2D02-F1E9-4ACD-19DC1DE76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Beatrice West Bridges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STP-TAP-4-6(117) Control No: 13373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25F95-EED1-0597-039C-FFCD26629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fontScale="92500"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Repair/Replace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Access X-</a:t>
            </a:r>
            <a:r>
              <a:rPr lang="en-US" b="0" i="0" u="none" strike="noStrike" kern="100" baseline="0" err="1">
                <a:solidFill>
                  <a:srgbClr val="4D4D4F"/>
                </a:solidFill>
                <a:latin typeface="Arial" panose="020B0604020202020204" pitchFamily="34" charset="0"/>
              </a:rPr>
              <a:t>ing</a:t>
            </a:r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Guardrail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132D79-A778-1C7F-6C10-A61544D82451}"/>
              </a:ext>
            </a:extLst>
          </p:cNvPr>
          <p:cNvSpPr txBox="1"/>
          <p:nvPr/>
        </p:nvSpPr>
        <p:spPr>
          <a:xfrm>
            <a:off x="5839968" y="2027492"/>
            <a:ext cx="3971544" cy="4002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Beatrice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Diller Telephone Co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 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Kinder Morgan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Lower Big Blue Natural Resources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Public Power District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Norris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Northern Natural Gas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Omaha Public Power District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0F7B22-40C9-371C-0130-10682A068D74}"/>
              </a:ext>
            </a:extLst>
          </p:cNvPr>
          <p:cNvSpPr txBox="1"/>
          <p:nvPr/>
        </p:nvSpPr>
        <p:spPr>
          <a:xfrm>
            <a:off x="9249918" y="2289457"/>
            <a:ext cx="2942082" cy="2029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Pawnee County Rural Water District #1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 err="1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Segra</a:t>
            </a:r>
            <a:endParaRPr kumimoji="0" lang="en-US" sz="18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Village of Lewiston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Windstream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563478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4F070-FDE9-AE1D-4E52-0C21FD2C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Beatrice Southwest </a:t>
            </a:r>
            <a:br>
              <a:rPr lang="en-US" sz="28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</a:br>
            <a:r>
              <a:rPr lang="en-US" sz="28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Project Number: NH-136-6(128) Control No: 13413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D7B7D-C232-DEBA-8AD9-0BCA0E207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9.11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</p:txBody>
      </p:sp>
    </p:spTree>
    <p:extLst>
      <p:ext uri="{BB962C8B-B14F-4D97-AF65-F5344CB8AC3E}">
        <p14:creationId xmlns:p14="http://schemas.microsoft.com/office/powerpoint/2010/main" val="3530299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87266-887D-D2F3-CAE0-D5EBD44A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Beatrice Southwest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NH-136-6(128) Control No: 13413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79DE9-EA10-BF3F-F837-91574BE56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9/19/2026</a:t>
            </a:r>
          </a:p>
        </p:txBody>
      </p:sp>
    </p:spTree>
    <p:extLst>
      <p:ext uri="{BB962C8B-B14F-4D97-AF65-F5344CB8AC3E}">
        <p14:creationId xmlns:p14="http://schemas.microsoft.com/office/powerpoint/2010/main" val="1706190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E980-A270-3BBA-303E-8574FC948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Beatrice Southwest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NH-136-6(128) Control No: 13413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EDA3F-A78E-E382-C9EB-0942A8546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fontScale="92500" lnSpcReduction="2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Mill &amp; Fill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Reconstruction of Locust St.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Potholing Required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7F4B22-B2C2-D901-0672-E57C4F82191E}"/>
              </a:ext>
            </a:extLst>
          </p:cNvPr>
          <p:cNvSpPr txBox="1"/>
          <p:nvPr/>
        </p:nvSpPr>
        <p:spPr>
          <a:xfrm>
            <a:off x="6097524" y="2013404"/>
            <a:ext cx="6094476" cy="3816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Beatrice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Fairbury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Diller Telephone Co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 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Norris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Northern Natural Gas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Pinpoint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Segra</a:t>
            </a:r>
            <a:endParaRPr kumimoji="0"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Windstream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46798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E937A-2432-EE8F-8129-DAD9F71C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4B822-EDB1-21E5-E26A-0E559247A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96239" cy="846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Before we begin, let’s have a brief safety moment.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9E21B-6168-54A6-8FB7-4A9A31906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52077"/>
            <a:ext cx="5181600" cy="3003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Virtual Attendees</a:t>
            </a:r>
          </a:p>
          <a:p>
            <a:r>
              <a:rPr lang="en-US"/>
              <a:t>Unmute yourself or use your chat box if you are in an emergency situation.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513BA51-B80D-27F8-DC36-68FA0DD6BFB0}"/>
              </a:ext>
            </a:extLst>
          </p:cNvPr>
          <p:cNvSpPr txBox="1">
            <a:spLocks/>
          </p:cNvSpPr>
          <p:nvPr/>
        </p:nvSpPr>
        <p:spPr>
          <a:xfrm>
            <a:off x="914400" y="2752077"/>
            <a:ext cx="5181600" cy="3003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In-Person Attendees</a:t>
            </a:r>
          </a:p>
          <a:p>
            <a:r>
              <a:rPr lang="en-US"/>
              <a:t>Emergency Exits</a:t>
            </a:r>
          </a:p>
          <a:p>
            <a:r>
              <a:rPr lang="en-US"/>
              <a:t>Tornado Shelter</a:t>
            </a:r>
          </a:p>
          <a:p>
            <a:r>
              <a:rPr lang="en-US"/>
              <a:t>911 Caller</a:t>
            </a:r>
          </a:p>
          <a:p>
            <a:r>
              <a:rPr lang="en-US"/>
              <a:t>AED Location</a:t>
            </a:r>
          </a:p>
          <a:p>
            <a:r>
              <a:rPr lang="en-US"/>
              <a:t>Restrooms</a:t>
            </a:r>
          </a:p>
        </p:txBody>
      </p:sp>
    </p:spTree>
    <p:extLst>
      <p:ext uri="{BB962C8B-B14F-4D97-AF65-F5344CB8AC3E}">
        <p14:creationId xmlns:p14="http://schemas.microsoft.com/office/powerpoint/2010/main" val="1955139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BEEF26-D636-C016-40BE-A9702DFB5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noFill/>
        </p:spPr>
      </p:pic>
    </p:spTree>
    <p:extLst>
      <p:ext uri="{BB962C8B-B14F-4D97-AF65-F5344CB8AC3E}">
        <p14:creationId xmlns:p14="http://schemas.microsoft.com/office/powerpoint/2010/main" val="3292122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1E2EC-2F5E-6E6F-70BC-D9F1C6D78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N-99 - W </a:t>
            </a:r>
            <a:r>
              <a:rPr lang="en-US" sz="4000" b="0" i="0" u="none" strike="noStrike" kern="100" baseline="0" err="1">
                <a:solidFill>
                  <a:srgbClr val="00485F"/>
                </a:solidFill>
                <a:latin typeface="Arial Black" panose="020B0A04020102020204" pitchFamily="34" charset="0"/>
              </a:rPr>
              <a:t>Jct</a:t>
            </a:r>
            <a:r>
              <a:rPr lang="en-US" sz="40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 N-50 (MS) </a:t>
            </a:r>
            <a:br>
              <a:rPr lang="en-US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</a:br>
            <a:r>
              <a:rPr lang="en-US" sz="28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Project Number: STP-4-7(110) Control No: 13460</a:t>
            </a:r>
            <a:endParaRPr lang="en-US" sz="2200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EC2F9-0F83-69D9-6740-B66C11F47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9.03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Access X-ings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Guardrail</a:t>
            </a:r>
          </a:p>
          <a:p>
            <a:pPr marR="0" lvl="1" rtl="0"/>
            <a:r>
              <a:rPr lang="en-US" kern="100">
                <a:solidFill>
                  <a:srgbClr val="4D4D4F"/>
                </a:solidFill>
              </a:rPr>
              <a:t>Bridge Repair/Replace</a:t>
            </a:r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1694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03F3-5B00-969C-19A9-380B64E19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N-99 - W </a:t>
            </a:r>
            <a:r>
              <a:rPr kumimoji="0" lang="en-US" sz="3600" b="0" i="0" u="none" strike="noStrike" kern="100" cap="all" spc="0" normalizeH="0" baseline="0" noProof="0" err="1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Jct</a:t>
            </a:r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N-50 (MS)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STP-4-7(110) Control No: 13460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8B724-1C8F-6940-B807-30D8B34FC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</a:t>
            </a:r>
            <a:r>
              <a:rPr lang="en-US" kern="100">
                <a:solidFill>
                  <a:srgbClr val="4D4D4F"/>
                </a:solidFill>
              </a:rPr>
              <a:t>8</a:t>
            </a:r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/10/2026</a:t>
            </a:r>
          </a:p>
        </p:txBody>
      </p:sp>
    </p:spTree>
    <p:extLst>
      <p:ext uri="{BB962C8B-B14F-4D97-AF65-F5344CB8AC3E}">
        <p14:creationId xmlns:p14="http://schemas.microsoft.com/office/powerpoint/2010/main" val="2072751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BA39-035C-F40F-1C26-3623E6B01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N-99 - W </a:t>
            </a:r>
            <a:r>
              <a:rPr kumimoji="0" lang="en-US" sz="3600" b="0" i="0" u="none" strike="noStrike" kern="100" cap="all" spc="0" normalizeH="0" baseline="0" noProof="0" err="1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Jct</a:t>
            </a:r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N-50 (MS)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STP-4-7(110) Control No: 13460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3AC78-744C-BE43-9926-4C76CDAE1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fontScale="92500" lnSpcReduction="2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Access X-</a:t>
            </a:r>
            <a:r>
              <a:rPr lang="en-US" b="0" i="0" u="none" strike="noStrike" kern="100" baseline="0" err="1">
                <a:solidFill>
                  <a:srgbClr val="4D4D4F"/>
                </a:solidFill>
                <a:latin typeface="Arial" panose="020B0604020202020204" pitchFamily="34" charset="0"/>
              </a:rPr>
              <a:t>ing</a:t>
            </a:r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Guardrail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Repair/Replace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Potholing Required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1D47D0-C0EF-E21C-B280-FB3D7ACCE6B6}"/>
              </a:ext>
            </a:extLst>
          </p:cNvPr>
          <p:cNvSpPr txBox="1"/>
          <p:nvPr/>
        </p:nvSpPr>
        <p:spPr>
          <a:xfrm>
            <a:off x="6097572" y="1999378"/>
            <a:ext cx="5412556" cy="319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Omaha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Pawnee County Rural Water District #1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Segra</a:t>
            </a:r>
            <a:endParaRPr kumimoji="0" lang="en-US" sz="24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Windstream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660197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a farm&#10;&#10;AI-generated content may be incorrect.">
            <a:extLst>
              <a:ext uri="{FF2B5EF4-FFF2-40B4-BE49-F238E27FC236}">
                <a16:creationId xmlns:a16="http://schemas.microsoft.com/office/drawing/2014/main" id="{B34DAB8B-2323-03E0-CF11-0CAECF283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80499"/>
          </a:xfrm>
          <a:noFill/>
        </p:spPr>
      </p:pic>
    </p:spTree>
    <p:extLst>
      <p:ext uri="{BB962C8B-B14F-4D97-AF65-F5344CB8AC3E}">
        <p14:creationId xmlns:p14="http://schemas.microsoft.com/office/powerpoint/2010/main" val="512886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80198-2F3B-0CC2-B270-56EE151A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I-180 Bridges over I-80 (MS) </a:t>
            </a:r>
            <a:br>
              <a:rPr lang="en-US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</a:br>
            <a:r>
              <a:rPr lang="en-US" sz="24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Project Number: NH-180-9(8) Control No: 13472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1E547-1B7E-C3DC-B8BE-BB9E919B6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0.35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ITS/Lighting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Replacement </a:t>
            </a:r>
          </a:p>
        </p:txBody>
      </p:sp>
    </p:spTree>
    <p:extLst>
      <p:ext uri="{BB962C8B-B14F-4D97-AF65-F5344CB8AC3E}">
        <p14:creationId xmlns:p14="http://schemas.microsoft.com/office/powerpoint/2010/main" val="4223408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1AD4E-F582-8730-E788-863A1C86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I-180 Bridges over I-80 (MS)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NH-180-9(8) Control No: 13472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13086-345B-8871-AD41-86E76681A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3/30/2026</a:t>
            </a:r>
          </a:p>
        </p:txBody>
      </p:sp>
    </p:spTree>
    <p:extLst>
      <p:ext uri="{BB962C8B-B14F-4D97-AF65-F5344CB8AC3E}">
        <p14:creationId xmlns:p14="http://schemas.microsoft.com/office/powerpoint/2010/main" val="4202869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771E-53DA-1313-7463-17CE5B02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I-180 Bridges over I-80 (MS)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NH-180-9(8) Control No: 13472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AE1C1-669C-EB41-7AB0-1F4B34A8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Lighting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1D48B-A53D-0CD7-4682-FB47BE7AD6BF}"/>
              </a:ext>
            </a:extLst>
          </p:cNvPr>
          <p:cNvSpPr txBox="1"/>
          <p:nvPr/>
        </p:nvSpPr>
        <p:spPr>
          <a:xfrm>
            <a:off x="6096000" y="2013404"/>
            <a:ext cx="5864352" cy="3588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</a:t>
            </a:r>
            <a:r>
              <a:rPr lang="en-US" sz="2400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 Lincoln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Lincoln Electric Systems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Lower Platte South Natural Resource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OPTK Networks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Segra</a:t>
            </a:r>
            <a:endParaRPr kumimoji="0" lang="en-US" sz="24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Windstream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4982676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atellite view of a city&#10;&#10;AI-generated content may be incorrect.">
            <a:extLst>
              <a:ext uri="{FF2B5EF4-FFF2-40B4-BE49-F238E27FC236}">
                <a16:creationId xmlns:a16="http://schemas.microsoft.com/office/drawing/2014/main" id="{215473F6-1688-2E7A-2F91-1C851F1DE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439897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E1BD9-A44B-F447-5C1B-1085AA4AA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US-75</a:t>
            </a:r>
            <a:r>
              <a:rPr lang="en-US" sz="36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 Kansas State Line-Dawson (MS) </a:t>
            </a:r>
            <a:br>
              <a:rPr lang="en-US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</a:br>
            <a:r>
              <a:rPr lang="en-US" sz="28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Project Number: NH-75-1(110) Control No: 13487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4AFAC-0093-79CD-8DEB-07B14854A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9.92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lvl="1"/>
            <a:r>
              <a:rPr lang="en-US" kern="100">
                <a:solidFill>
                  <a:srgbClr val="4D4D4F"/>
                </a:solidFill>
              </a:rPr>
              <a:t>Bridge Replacement</a:t>
            </a:r>
          </a:p>
          <a:p>
            <a:pPr lvl="1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</a:t>
            </a:r>
          </a:p>
        </p:txBody>
      </p:sp>
    </p:spTree>
    <p:extLst>
      <p:ext uri="{BB962C8B-B14F-4D97-AF65-F5344CB8AC3E}">
        <p14:creationId xmlns:p14="http://schemas.microsoft.com/office/powerpoint/2010/main" val="374728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E2E3-9EF9-4AA2-B874-C840D4049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19DE-ADB1-4AEC-B291-3798B6681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Introductions</a:t>
            </a:r>
          </a:p>
          <a:p>
            <a:r>
              <a:rPr lang="en-US"/>
              <a:t>High Impact Project Review (by construction year)</a:t>
            </a:r>
          </a:p>
          <a:p>
            <a:r>
              <a:rPr lang="en-US"/>
              <a:t>Communication and Coordination</a:t>
            </a:r>
          </a:p>
          <a:p>
            <a:r>
              <a:rPr lang="en-US"/>
              <a:t>Questions and Wrap Up</a:t>
            </a:r>
          </a:p>
        </p:txBody>
      </p:sp>
    </p:spTree>
    <p:extLst>
      <p:ext uri="{BB962C8B-B14F-4D97-AF65-F5344CB8AC3E}">
        <p14:creationId xmlns:p14="http://schemas.microsoft.com/office/powerpoint/2010/main" val="1165468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6524A-325B-C4D8-FAA2-8E9CB61C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US-75</a:t>
            </a:r>
            <a:r>
              <a:rPr kumimoji="0" lang="en-US" sz="32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Kansas State Line-Dawson (MS) </a:t>
            </a:r>
            <a:br>
              <a:rPr kumimoji="0" lang="en-US" sz="23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NH-75-1(110) Control No: 13487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3284D-42EC-89DB-20D1-076C17B78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5/4/2026</a:t>
            </a:r>
          </a:p>
        </p:txBody>
      </p:sp>
    </p:spTree>
    <p:extLst>
      <p:ext uri="{BB962C8B-B14F-4D97-AF65-F5344CB8AC3E}">
        <p14:creationId xmlns:p14="http://schemas.microsoft.com/office/powerpoint/2010/main" val="1134754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C66CE-76DE-DF94-BBD6-6605212AA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US-75</a:t>
            </a:r>
            <a:r>
              <a:rPr kumimoji="0" lang="en-US" sz="32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Kansas State Line-Dawson (MS) </a:t>
            </a:r>
            <a:br>
              <a:rPr kumimoji="0" lang="en-US" sz="23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NH-75-1(110) Control No: 13487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14F6C-82AD-72C9-4077-11C3BD165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fontScale="85000"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</a:t>
            </a:r>
          </a:p>
          <a:p>
            <a:pPr lvl="1"/>
            <a:r>
              <a:rPr lang="en-US" kern="100">
                <a:solidFill>
                  <a:srgbClr val="4D4D4F"/>
                </a:solidFill>
              </a:rPr>
              <a:t>Culvert Extensions/Replacement</a:t>
            </a:r>
          </a:p>
          <a:p>
            <a:pPr lvl="1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Repair/Replace</a:t>
            </a:r>
          </a:p>
          <a:p>
            <a:pPr lvl="1"/>
            <a:r>
              <a:rPr lang="en-US" kern="100">
                <a:solidFill>
                  <a:srgbClr val="4D4D4F"/>
                </a:solidFill>
              </a:rPr>
              <a:t>Grading</a:t>
            </a:r>
          </a:p>
          <a:p>
            <a:pPr lvl="1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Guardrail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lvl="1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</a:t>
            </a:r>
          </a:p>
          <a:p>
            <a:pPr lvl="1"/>
            <a:r>
              <a:rPr lang="en-US" kern="100">
                <a:solidFill>
                  <a:srgbClr val="4D4D4F"/>
                </a:solidFill>
              </a:rPr>
              <a:t>Provide Existing Locations</a:t>
            </a:r>
          </a:p>
          <a:p>
            <a:pPr lvl="1"/>
            <a:r>
              <a:rPr lang="en-US" kern="100">
                <a:solidFill>
                  <a:srgbClr val="4D4D4F"/>
                </a:solidFill>
              </a:rPr>
              <a:t>Potholing Required </a:t>
            </a:r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lvl="1"/>
            <a:r>
              <a:rPr lang="en-US" kern="100">
                <a:solidFill>
                  <a:srgbClr val="4D4D4F"/>
                </a:solidFill>
              </a:rPr>
              <a:t>Special Provisions Required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1D6B17-764D-2F65-1EB7-3E96FA11EFA7}"/>
              </a:ext>
            </a:extLst>
          </p:cNvPr>
          <p:cNvSpPr txBox="1"/>
          <p:nvPr/>
        </p:nvSpPr>
        <p:spPr>
          <a:xfrm>
            <a:off x="6096000" y="2013404"/>
            <a:ext cx="6094476" cy="383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AT&amp;T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Omaha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Richardson County Rural Water District #1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Southeast Nebraska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00" err="1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Segra</a:t>
            </a:r>
            <a:endParaRPr kumimoji="0"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Village of Dawson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Windstream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Zayo Group</a:t>
            </a:r>
          </a:p>
        </p:txBody>
      </p:sp>
    </p:spTree>
    <p:extLst>
      <p:ext uri="{BB962C8B-B14F-4D97-AF65-F5344CB8AC3E}">
        <p14:creationId xmlns:p14="http://schemas.microsoft.com/office/powerpoint/2010/main" val="34849852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land with white text&#10;&#10;AI-generated content may be incorrect.">
            <a:extLst>
              <a:ext uri="{FF2B5EF4-FFF2-40B4-BE49-F238E27FC236}">
                <a16:creationId xmlns:a16="http://schemas.microsoft.com/office/drawing/2014/main" id="{B5646AB9-0E0F-19C2-84EA-07FA0D89E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1082"/>
          </a:xfrm>
          <a:noFill/>
        </p:spPr>
      </p:pic>
    </p:spTree>
    <p:extLst>
      <p:ext uri="{BB962C8B-B14F-4D97-AF65-F5344CB8AC3E}">
        <p14:creationId xmlns:p14="http://schemas.microsoft.com/office/powerpoint/2010/main" val="22095523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0EE43-ECD4-8F30-91B4-24CBFF2F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Wahoo West (MS)</a:t>
            </a:r>
            <a:r>
              <a:rPr lang="en-US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 </a:t>
            </a:r>
            <a:br>
              <a:rPr lang="en-US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</a:br>
            <a:r>
              <a:rPr lang="en-US" sz="28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Project Number: NH-92-6(123) Control No: 13414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C7698-715A-7863-9DA4-D29E7EA5D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14.30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</a:t>
            </a:r>
          </a:p>
          <a:p>
            <a:pPr marR="0" lvl="1" rtl="0"/>
            <a:r>
              <a:rPr lang="en-US" kern="100">
                <a:solidFill>
                  <a:srgbClr val="4D4D4F"/>
                </a:solidFill>
              </a:rPr>
              <a:t>Bridge Repair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Guardrail </a:t>
            </a:r>
          </a:p>
        </p:txBody>
      </p:sp>
    </p:spTree>
    <p:extLst>
      <p:ext uri="{BB962C8B-B14F-4D97-AF65-F5344CB8AC3E}">
        <p14:creationId xmlns:p14="http://schemas.microsoft.com/office/powerpoint/2010/main" val="2690994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22EB3-7457-DF5A-5798-D1CC8A01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kumimoji="0" lang="en-US" sz="40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Wahoo West (MS)</a:t>
            </a:r>
            <a:r>
              <a:rPr kumimoji="0" lang="en-US" sz="4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4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NH-92-6(123) Control No: 13414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6D7BA-0C98-7882-F38A-A382166A4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lv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</a:t>
            </a:r>
            <a:r>
              <a:rPr lang="en-US" kern="100">
                <a:solidFill>
                  <a:srgbClr val="4D4D4F"/>
                </a:solidFill>
              </a:rPr>
              <a:t>4/1/2026 to </a:t>
            </a:r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10/31/2026</a:t>
            </a:r>
          </a:p>
        </p:txBody>
      </p:sp>
    </p:spTree>
    <p:extLst>
      <p:ext uri="{BB962C8B-B14F-4D97-AF65-F5344CB8AC3E}">
        <p14:creationId xmlns:p14="http://schemas.microsoft.com/office/powerpoint/2010/main" val="30283275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B599-0BD2-CC1D-2EFA-DC8D7F96C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kumimoji="0" lang="en-US" sz="40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Wahoo West (MS)</a:t>
            </a:r>
            <a:r>
              <a:rPr kumimoji="0" lang="en-US" sz="4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4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NH-92-6(123) Control No: 13414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307DE-BC16-B4CD-5BA3-D454F0183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Potholing Required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5E7679-2DE8-B6C7-00E9-4FC9ED93BD96}"/>
              </a:ext>
            </a:extLst>
          </p:cNvPr>
          <p:cNvSpPr txBox="1"/>
          <p:nvPr/>
        </p:nvSpPr>
        <p:spPr>
          <a:xfrm>
            <a:off x="6096000" y="2013404"/>
            <a:ext cx="5257800" cy="3860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Butler Public Power District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Wahoo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Northeas</a:t>
            </a:r>
            <a:r>
              <a:rPr lang="en-US" sz="2300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Nebraska Telephone Company</a:t>
            </a:r>
            <a:endParaRPr kumimoji="0" lang="en-US" sz="23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Omaha Public Power District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Segra</a:t>
            </a:r>
            <a:endParaRPr kumimoji="0" lang="en-US" sz="23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Village </a:t>
            </a:r>
            <a:r>
              <a:rPr lang="en-US" sz="2300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en-US" sz="23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Malmo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Village of Weston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Windstream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6832070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7981A-AF8F-9D12-A5C5-EE2DB3AD6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atellite view of a rural area&#10;&#10;AI-generated content may be incorrect.">
            <a:extLst>
              <a:ext uri="{FF2B5EF4-FFF2-40B4-BE49-F238E27FC236}">
                <a16:creationId xmlns:a16="http://schemas.microsoft.com/office/drawing/2014/main" id="{9D0B5819-363A-0412-4C1E-FEC9C43C9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90642"/>
          </a:xfrm>
          <a:noFill/>
        </p:spPr>
      </p:pic>
    </p:spTree>
    <p:extLst>
      <p:ext uri="{BB962C8B-B14F-4D97-AF65-F5344CB8AC3E}">
        <p14:creationId xmlns:p14="http://schemas.microsoft.com/office/powerpoint/2010/main" val="23319454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DEBC6-86C4-2455-C571-1F4E6C2F9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Palmyra East &amp; West </a:t>
            </a:r>
            <a:br>
              <a:rPr lang="en-US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</a:br>
            <a:r>
              <a:rPr lang="en-US" sz="24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Project Number: HSIP-2-7(125) Control No: 13573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9C698-4BCD-91DE-0561-9F4D7A763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1.50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ITS/Lighting </a:t>
            </a:r>
          </a:p>
        </p:txBody>
      </p:sp>
    </p:spTree>
    <p:extLst>
      <p:ext uri="{BB962C8B-B14F-4D97-AF65-F5344CB8AC3E}">
        <p14:creationId xmlns:p14="http://schemas.microsoft.com/office/powerpoint/2010/main" val="14965886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B757-9542-A48E-0028-E6DA53DA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kern="100">
                <a:solidFill>
                  <a:srgbClr val="00485F"/>
                </a:solidFill>
              </a:rPr>
              <a:t>Palmyra East &amp; West </a:t>
            </a:r>
            <a:br>
              <a:rPr lang="en-US" b="0" kern="100">
                <a:solidFill>
                  <a:srgbClr val="00485F"/>
                </a:solidFill>
              </a:rPr>
            </a:br>
            <a:r>
              <a:rPr lang="en-US" sz="2400" b="0" kern="100">
                <a:solidFill>
                  <a:srgbClr val="00485F"/>
                </a:solidFill>
              </a:rPr>
              <a:t>Project Number: HSIP-2-7(125) Control No: 13573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7B2ED-E5FD-F104-DA09-A18EDCF89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Complete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4/1/2026</a:t>
            </a:r>
          </a:p>
        </p:txBody>
      </p:sp>
    </p:spTree>
    <p:extLst>
      <p:ext uri="{BB962C8B-B14F-4D97-AF65-F5344CB8AC3E}">
        <p14:creationId xmlns:p14="http://schemas.microsoft.com/office/powerpoint/2010/main" val="35194896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E5890-9709-2BBC-58CC-86E2F45B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kern="100">
                <a:solidFill>
                  <a:srgbClr val="00485F"/>
                </a:solidFill>
              </a:rPr>
              <a:t>Palmyra East &amp; West </a:t>
            </a:r>
            <a:br>
              <a:rPr lang="en-US" b="0" kern="100">
                <a:solidFill>
                  <a:srgbClr val="00485F"/>
                </a:solidFill>
              </a:rPr>
            </a:br>
            <a:r>
              <a:rPr lang="en-US" sz="2400" b="0" kern="100">
                <a:solidFill>
                  <a:srgbClr val="00485F"/>
                </a:solidFill>
              </a:rPr>
              <a:t>Project Number: HSIP-2-7(125) Control No: 13573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074F4-65A5-BC0A-BF40-2D91AED83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Lighting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Potholing Required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2C1163-EDF6-868B-3D07-B759EE55B6CE}"/>
              </a:ext>
            </a:extLst>
          </p:cNvPr>
          <p:cNvSpPr txBox="1"/>
          <p:nvPr/>
        </p:nvSpPr>
        <p:spPr>
          <a:xfrm>
            <a:off x="5906765" y="2018899"/>
            <a:ext cx="3893058" cy="466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Cass County Rural Water District #2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Lancaster County Rural Water District #1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City Utilities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Northern Natural Gas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Omaha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</a:t>
            </a:r>
            <a:r>
              <a:rPr lang="en-US" sz="2000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endParaRPr kumimoji="0"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Otoe County Rural    Water District #3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A0F0B-4CE5-C0E0-2256-7033B13A646B}"/>
              </a:ext>
            </a:extLst>
          </p:cNvPr>
          <p:cNvSpPr txBox="1"/>
          <p:nvPr/>
        </p:nvSpPr>
        <p:spPr>
          <a:xfrm>
            <a:off x="9224151" y="2291291"/>
            <a:ext cx="3209803" cy="1328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Segra</a:t>
            </a:r>
            <a:endParaRPr kumimoji="0"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Village of Palmyra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Windstream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78630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3930E-0053-4903-9C58-1FA2BEADC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4D06B-5BF0-43EC-8976-FC777BF23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467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4E1F-250F-77F3-8029-A4F8DC04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</p:spPr>
        <p:txBody>
          <a:bodyPr anchor="ctr">
            <a:normAutofit/>
          </a:bodyPr>
          <a:lstStyle/>
          <a:p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Palmyra East &amp; West </a:t>
            </a:r>
            <a:b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Project Number: HSIP-2-7(125) Control No: 13573</a:t>
            </a:r>
            <a:endParaRPr lang="en-US" sz="28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5951D7-F12A-82FF-73E6-FABB9A6C0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0734"/>
          </a:xfrm>
          <a:noFill/>
        </p:spPr>
      </p:pic>
    </p:spTree>
    <p:extLst>
      <p:ext uri="{BB962C8B-B14F-4D97-AF65-F5344CB8AC3E}">
        <p14:creationId xmlns:p14="http://schemas.microsoft.com/office/powerpoint/2010/main" val="40153113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ED812-743E-4E7C-2059-303485B79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US-6 &amp; N. 141st Street, Waverly</a:t>
            </a:r>
            <a:r>
              <a:rPr lang="en-US" sz="49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 </a:t>
            </a:r>
            <a:br>
              <a:rPr lang="en-US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</a:br>
            <a:r>
              <a:rPr lang="en-US" sz="27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Project Number: ELEC-6-6(1060) Control No: 13582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A0244-5111-3E93-D5A2-9B17B37E3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0.00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ITS/Lighting </a:t>
            </a:r>
          </a:p>
        </p:txBody>
      </p:sp>
    </p:spTree>
    <p:extLst>
      <p:ext uri="{BB962C8B-B14F-4D97-AF65-F5344CB8AC3E}">
        <p14:creationId xmlns:p14="http://schemas.microsoft.com/office/powerpoint/2010/main" val="3680024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D328-CB72-AD02-6CD8-A3CBD35D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0" kern="100">
                <a:solidFill>
                  <a:srgbClr val="00485F"/>
                </a:solidFill>
              </a:rPr>
              <a:t>US-6 &amp; N. 141st Street, Waverly</a:t>
            </a:r>
            <a:r>
              <a:rPr lang="en-US" sz="4900" b="0" kern="100">
                <a:solidFill>
                  <a:srgbClr val="00485F"/>
                </a:solidFill>
              </a:rPr>
              <a:t> </a:t>
            </a:r>
            <a:br>
              <a:rPr lang="en-US" b="0" kern="100">
                <a:solidFill>
                  <a:srgbClr val="00485F"/>
                </a:solidFill>
              </a:rPr>
            </a:br>
            <a:r>
              <a:rPr lang="en-US" sz="2700" b="0" kern="100">
                <a:solidFill>
                  <a:srgbClr val="00485F"/>
                </a:solidFill>
              </a:rPr>
              <a:t>Project Number: ELEC-6-6(1060) Control No: 13582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C03A6-DD53-1859-6A73-36AA00A66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11/9/2026</a:t>
            </a:r>
          </a:p>
        </p:txBody>
      </p:sp>
    </p:spTree>
    <p:extLst>
      <p:ext uri="{BB962C8B-B14F-4D97-AF65-F5344CB8AC3E}">
        <p14:creationId xmlns:p14="http://schemas.microsoft.com/office/powerpoint/2010/main" val="14680167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0D27B-1960-8505-673C-AE8DB937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0" kern="100">
                <a:solidFill>
                  <a:srgbClr val="00485F"/>
                </a:solidFill>
              </a:rPr>
              <a:t>US-6 &amp; N. 141st Street, Waverly</a:t>
            </a:r>
            <a:r>
              <a:rPr lang="en-US" sz="4900" b="0" kern="100">
                <a:solidFill>
                  <a:srgbClr val="00485F"/>
                </a:solidFill>
              </a:rPr>
              <a:t> </a:t>
            </a:r>
            <a:br>
              <a:rPr lang="en-US" b="0" kern="100">
                <a:solidFill>
                  <a:srgbClr val="00485F"/>
                </a:solidFill>
              </a:rPr>
            </a:br>
            <a:r>
              <a:rPr lang="en-US" sz="2700" b="0" kern="100">
                <a:solidFill>
                  <a:srgbClr val="00485F"/>
                </a:solidFill>
              </a:rPr>
              <a:t>Project Number: ELEC-6-6(1060) Control No: 13582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2EFE8-3144-3093-AA53-09617477A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Lighting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25B7EC-1A01-5234-E1F4-D2E875D8A0B1}"/>
              </a:ext>
            </a:extLst>
          </p:cNvPr>
          <p:cNvSpPr txBox="1"/>
          <p:nvPr/>
        </p:nvSpPr>
        <p:spPr>
          <a:xfrm>
            <a:off x="6096000" y="2013404"/>
            <a:ext cx="5191506" cy="2859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</a:t>
            </a:r>
            <a:r>
              <a:rPr lang="en-US" sz="2400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 Waverly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Lincoln Electric Systems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Windstream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6839664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aerial view of a city&#10;&#10;AI-generated content may be incorrect.">
            <a:extLst>
              <a:ext uri="{FF2B5EF4-FFF2-40B4-BE49-F238E27FC236}">
                <a16:creationId xmlns:a16="http://schemas.microsoft.com/office/drawing/2014/main" id="{92E7D0B0-67E6-B8FA-41E6-6AA34AAE2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42027813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F91AE-CEE9-4CD4-935F-715176A8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 2027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4D2A5-A125-4E88-82DF-C85D97EB7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following projects are anticipated to be let during 2027</a:t>
            </a:r>
          </a:p>
        </p:txBody>
      </p:sp>
    </p:spTree>
    <p:extLst>
      <p:ext uri="{BB962C8B-B14F-4D97-AF65-F5344CB8AC3E}">
        <p14:creationId xmlns:p14="http://schemas.microsoft.com/office/powerpoint/2010/main" val="32354876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787C4-8139-5351-3E56-FD2E4977E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kern="100">
                <a:solidFill>
                  <a:srgbClr val="00485F"/>
                </a:solidFill>
              </a:rPr>
              <a:t>Lorton West </a:t>
            </a:r>
            <a:br>
              <a:rPr lang="en-US" sz="2500" b="0" kern="100">
                <a:solidFill>
                  <a:srgbClr val="00485F"/>
                </a:solidFill>
              </a:rPr>
            </a:br>
            <a:r>
              <a:rPr lang="en-US" sz="2500" b="0" kern="100">
                <a:solidFill>
                  <a:srgbClr val="00485F"/>
                </a:solidFill>
              </a:rPr>
              <a:t>Project Number: STp-128-7(110) Control No: 13397</a:t>
            </a:r>
            <a:endParaRPr lang="en-US" sz="2500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EED-1542-CCE8-4F67-BAD29CBB5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7.90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Resurfacing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</p:txBody>
      </p:sp>
    </p:spTree>
    <p:extLst>
      <p:ext uri="{BB962C8B-B14F-4D97-AF65-F5344CB8AC3E}">
        <p14:creationId xmlns:p14="http://schemas.microsoft.com/office/powerpoint/2010/main" val="17479731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749E9-627B-8F79-3933-B942CBA9F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Lorton West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STp-128-7(110) Control No: 13397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9058E-375D-674F-6C2C-6CD790EE4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8/11/2027</a:t>
            </a:r>
          </a:p>
        </p:txBody>
      </p:sp>
    </p:spTree>
    <p:extLst>
      <p:ext uri="{BB962C8B-B14F-4D97-AF65-F5344CB8AC3E}">
        <p14:creationId xmlns:p14="http://schemas.microsoft.com/office/powerpoint/2010/main" val="23318656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1018B-2961-F3D7-C32F-A526116DE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Lorton West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STp-128-7(110) Control No: 13397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51639-8933-30D8-BC4D-3D43A4517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Lorton West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No K-Sheets Required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E5C024-70B8-1A44-D8BD-095A0E746B73}"/>
              </a:ext>
            </a:extLst>
          </p:cNvPr>
          <p:cNvSpPr txBox="1"/>
          <p:nvPr/>
        </p:nvSpPr>
        <p:spPr>
          <a:xfrm>
            <a:off x="6096000" y="2013404"/>
            <a:ext cx="6094476" cy="319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Aliant Communications</a:t>
            </a:r>
            <a:endParaRPr kumimoji="0"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Syracuse E-W-S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City Utilities – Rural Electric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Omaha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Otoe County Rural Water District #1, #2, #3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Pinpoint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Viaero</a:t>
            </a: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Windstream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5768731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a farm&#10;&#10;AI-generated content may be incorrect.">
            <a:extLst>
              <a:ext uri="{FF2B5EF4-FFF2-40B4-BE49-F238E27FC236}">
                <a16:creationId xmlns:a16="http://schemas.microsoft.com/office/drawing/2014/main" id="{6A4AEEC8-AADD-6F7B-D23F-21D4F30C1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373175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A6301-A1DE-D1B0-31BE-17F940EE5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3AEAC-2FA2-02A7-9081-7B336940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2024 Utility policy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2E500-141F-574D-C498-BAFA649E3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NDOT rolled out a new utility accommodation policy in 2024.</a:t>
            </a:r>
          </a:p>
          <a:p>
            <a:r>
              <a:rPr lang="en-US"/>
              <a:t>You can find more information, as well as a webinar about the changes, on the NDOT utility website at https://dot.nebraska.gov/business-center/utilities/.</a:t>
            </a:r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338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E895F-3271-1A2E-0F43-04844B8B3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R="0" rtl="0"/>
            <a:r>
              <a:rPr lang="en-US" sz="36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In Syracuse (MS)</a:t>
            </a:r>
            <a:r>
              <a:rPr lang="en-US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 </a:t>
            </a:r>
            <a:br>
              <a:rPr lang="en-US" sz="32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</a:br>
            <a:r>
              <a:rPr lang="en-US" sz="24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Project Number: STP-50-2(143) Control No: 13478</a:t>
            </a:r>
            <a:endParaRPr lang="en-US" sz="3200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98A97-AA0C-7135-0143-14C29AD30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2.11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</p:txBody>
      </p:sp>
    </p:spTree>
    <p:extLst>
      <p:ext uri="{BB962C8B-B14F-4D97-AF65-F5344CB8AC3E}">
        <p14:creationId xmlns:p14="http://schemas.microsoft.com/office/powerpoint/2010/main" val="40680193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0784-F347-9B2D-0268-1890BE927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 Syracuse (MS)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STP-50-2(143) Control No: 13478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3429B-6047-A0A9-A01A-638805EE8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8/9/2027</a:t>
            </a:r>
          </a:p>
        </p:txBody>
      </p:sp>
    </p:spTree>
    <p:extLst>
      <p:ext uri="{BB962C8B-B14F-4D97-AF65-F5344CB8AC3E}">
        <p14:creationId xmlns:p14="http://schemas.microsoft.com/office/powerpoint/2010/main" val="7442582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6E75C-303E-6749-27B6-04896EFF6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 Syracuse (MS)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STP-50-2(143) Control No: 13478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69815-4D1E-3D94-A9E8-98C6F6B2A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CE5C2D-D03B-A489-7BA6-EF673C9F6248}"/>
              </a:ext>
            </a:extLst>
          </p:cNvPr>
          <p:cNvSpPr txBox="1"/>
          <p:nvPr/>
        </p:nvSpPr>
        <p:spPr>
          <a:xfrm>
            <a:off x="5542547" y="2013404"/>
            <a:ext cx="3613485" cy="4123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</a:t>
            </a:r>
            <a:r>
              <a:rPr lang="en-US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Syracuse E-S-W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City Utilities – Syracuse Electric &amp; Gas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Nebraska City Utilities – Rural Electric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Nebraska City Utilities – Rural Gas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Omaha Public Power District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defRPr/>
            </a:pPr>
            <a:endParaRPr kumimoji="0"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AAD2AC-EEF6-E70A-DF0E-9EBB1EDB09AA}"/>
              </a:ext>
            </a:extLst>
          </p:cNvPr>
          <p:cNvSpPr txBox="1"/>
          <p:nvPr/>
        </p:nvSpPr>
        <p:spPr>
          <a:xfrm>
            <a:off x="8410074" y="2345550"/>
            <a:ext cx="3781926" cy="299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 err="1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OneOK</a:t>
            </a:r>
            <a:endParaRPr lang="en-US" kern="10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OPTK Networks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Otoe Couty Rural Water District #3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Pinpoint Communications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 err="1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Segra</a:t>
            </a:r>
            <a:endParaRPr lang="en-US" kern="10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Windstream Communications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Zito Midwest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430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a city&#10;&#10;AI-generated content may be incorrect.">
            <a:extLst>
              <a:ext uri="{FF2B5EF4-FFF2-40B4-BE49-F238E27FC236}">
                <a16:creationId xmlns:a16="http://schemas.microsoft.com/office/drawing/2014/main" id="{331C47A8-10A4-6C89-8BEA-4AD4576DF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407"/>
          </a:xfrm>
          <a:noFill/>
        </p:spPr>
      </p:pic>
    </p:spTree>
    <p:extLst>
      <p:ext uri="{BB962C8B-B14F-4D97-AF65-F5344CB8AC3E}">
        <p14:creationId xmlns:p14="http://schemas.microsoft.com/office/powerpoint/2010/main" val="16436991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20A6-9A29-7C28-6ED1-24AB6864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US-34 - Murdock </a:t>
            </a:r>
            <a:br>
              <a:rPr lang="en-US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</a:br>
            <a:r>
              <a:rPr lang="en-US" sz="24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Project Number: STP-HSIP-1-7(110) Control No: 13469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B5708-74AA-077A-F2E1-7E3E31875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8.37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Replacement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Resurfacing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 </a:t>
            </a:r>
          </a:p>
        </p:txBody>
      </p:sp>
    </p:spTree>
    <p:extLst>
      <p:ext uri="{BB962C8B-B14F-4D97-AF65-F5344CB8AC3E}">
        <p14:creationId xmlns:p14="http://schemas.microsoft.com/office/powerpoint/2010/main" val="29710529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CB04-D066-0C43-BFB3-84B54D683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US-34 - Murdock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STP-HSIP-1-7(110) Control No: 13469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18A3D-7B0A-594F-C1D5-2EE90020D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4/1/2027</a:t>
            </a:r>
          </a:p>
        </p:txBody>
      </p:sp>
    </p:spTree>
    <p:extLst>
      <p:ext uri="{BB962C8B-B14F-4D97-AF65-F5344CB8AC3E}">
        <p14:creationId xmlns:p14="http://schemas.microsoft.com/office/powerpoint/2010/main" val="25845616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4B1A7-0FF3-4FE6-FDC1-0D6EE5712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US-34 - Murdock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STP-HSIP-1-7(110) Control No: 13469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0886C-6DB6-CE68-1B78-EB4E94251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4803475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US-34 - Murdock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BAF000-74E9-E060-87AD-784FEE3B01D6}"/>
              </a:ext>
            </a:extLst>
          </p:cNvPr>
          <p:cNvSpPr txBox="1"/>
          <p:nvPr/>
        </p:nvSpPr>
        <p:spPr>
          <a:xfrm>
            <a:off x="5641675" y="2013404"/>
            <a:ext cx="3438638" cy="4370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Cass County Rural Water District #2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Cogent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Kinder Morgan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OPTK Networks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Northern Natural Gas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Omaha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Otoe County Rural Water District #3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Segra</a:t>
            </a:r>
            <a:endParaRPr kumimoji="0" lang="en-US" sz="16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Viaero</a:t>
            </a:r>
            <a:endParaRPr kumimoji="0" lang="en-US" sz="16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0AFCE-5E5A-FA9D-1428-A93193E3B0DC}"/>
              </a:ext>
            </a:extLst>
          </p:cNvPr>
          <p:cNvSpPr txBox="1"/>
          <p:nvPr/>
        </p:nvSpPr>
        <p:spPr>
          <a:xfrm>
            <a:off x="8677454" y="2336613"/>
            <a:ext cx="3438638" cy="2249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Village of Avoca W-S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Village of Elmwood W-S</a:t>
            </a:r>
            <a:endParaRPr kumimoji="0" lang="en-US" sz="16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Village of Murdock W-S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Windstream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Galaxy Telecom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</a:t>
            </a:r>
            <a:r>
              <a:rPr lang="en-US" sz="1600" kern="100" err="1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ural</a:t>
            </a:r>
            <a:r>
              <a:rPr lang="en-US" sz="1600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Pipeline Co.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AT&amp;T</a:t>
            </a:r>
            <a:endParaRPr kumimoji="0" lang="en-US" sz="16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912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a farm&#10;&#10;AI-generated content may be incorrect.">
            <a:extLst>
              <a:ext uri="{FF2B5EF4-FFF2-40B4-BE49-F238E27FC236}">
                <a16:creationId xmlns:a16="http://schemas.microsoft.com/office/drawing/2014/main" id="{E65D2E5F-45DF-1DE7-5A71-4688B4EC6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7802723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2B20C-F7DD-E63C-E988-C60C46EF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Lorton North &amp; East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STP-67-2(110) Control No: 12974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E3513-7F98-DE51-8D87-066946466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6.32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Resurfacing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Guardrail </a:t>
            </a:r>
          </a:p>
        </p:txBody>
      </p:sp>
    </p:spTree>
    <p:extLst>
      <p:ext uri="{BB962C8B-B14F-4D97-AF65-F5344CB8AC3E}">
        <p14:creationId xmlns:p14="http://schemas.microsoft.com/office/powerpoint/2010/main" val="8234296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68613-1C1F-CEF1-1E08-34CC6706F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Lorton North &amp; East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STP-67-2(110) Control No: 12974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007D7-1471-1280-D2C4-C051420CE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4/13/2027</a:t>
            </a:r>
          </a:p>
        </p:txBody>
      </p:sp>
    </p:spTree>
    <p:extLst>
      <p:ext uri="{BB962C8B-B14F-4D97-AF65-F5344CB8AC3E}">
        <p14:creationId xmlns:p14="http://schemas.microsoft.com/office/powerpoint/2010/main" val="3246795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F91AE-CEE9-4CD4-935F-715176A8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Recently Completed projects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4D2A5-A125-4E88-82DF-C85D97EB7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following projects were recently completed in District 1.</a:t>
            </a:r>
          </a:p>
        </p:txBody>
      </p:sp>
    </p:spTree>
    <p:extLst>
      <p:ext uri="{BB962C8B-B14F-4D97-AF65-F5344CB8AC3E}">
        <p14:creationId xmlns:p14="http://schemas.microsoft.com/office/powerpoint/2010/main" val="31052536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0C32D-2C71-03A7-E099-2FBBDB722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Lorton North &amp; East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STP-67-2(110) Control No: 12974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C4A24-EA10-DD8C-9BF9-6F77768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4691332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Lorton North &amp; East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D4A0CB-5E43-2973-E792-89FA72057077}"/>
              </a:ext>
            </a:extLst>
          </p:cNvPr>
          <p:cNvSpPr txBox="1"/>
          <p:nvPr/>
        </p:nvSpPr>
        <p:spPr>
          <a:xfrm>
            <a:off x="5609686" y="2052508"/>
            <a:ext cx="4021347" cy="312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 City Utilities  - Dunbar Elec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 City Utilities  - Dunbar Gas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 City Utilities  - Rural Elec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 City Utilities  - Rural Gas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Omaha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Otoe County Rural Water District #1, #2, #3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Pinpoint Communications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EF7C61-9049-9DC9-6EF6-E744AF9F85E9}"/>
              </a:ext>
            </a:extLst>
          </p:cNvPr>
          <p:cNvSpPr txBox="1"/>
          <p:nvPr/>
        </p:nvSpPr>
        <p:spPr>
          <a:xfrm>
            <a:off x="9144718" y="2414107"/>
            <a:ext cx="3047282" cy="1531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 err="1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Segra</a:t>
            </a:r>
            <a:endParaRPr kumimoji="0" lang="en-US" sz="18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Viaero</a:t>
            </a:r>
            <a:endParaRPr lang="en-US" kern="10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Village of Dunbar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Windstream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1636014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a farm&#10;&#10;AI-generated content may be incorrect.">
            <a:extLst>
              <a:ext uri="{FF2B5EF4-FFF2-40B4-BE49-F238E27FC236}">
                <a16:creationId xmlns:a16="http://schemas.microsoft.com/office/drawing/2014/main" id="{BF9C76F8-F29E-3C02-8D33-47A551E8C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4661223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0AAD-273E-E815-5F43-0EE29B8EF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Jct US-34/N-50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HSIP-34-7(135) Control No: 13515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447FF-2423-3A55-C831-CB5B5C429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1.00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ITS/Lighting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</p:txBody>
      </p:sp>
    </p:spTree>
    <p:extLst>
      <p:ext uri="{BB962C8B-B14F-4D97-AF65-F5344CB8AC3E}">
        <p14:creationId xmlns:p14="http://schemas.microsoft.com/office/powerpoint/2010/main" val="29701686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7374-0F2C-8E17-40DE-40B5F99F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Jct US-34/N-50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HSIP-34-7(135) Control No: 13515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F5B11-1B50-2707-D29F-BEE52F1A0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9/7/2027</a:t>
            </a:r>
          </a:p>
        </p:txBody>
      </p:sp>
    </p:spTree>
    <p:extLst>
      <p:ext uri="{BB962C8B-B14F-4D97-AF65-F5344CB8AC3E}">
        <p14:creationId xmlns:p14="http://schemas.microsoft.com/office/powerpoint/2010/main" val="29866161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C35D-22E3-598D-9FB1-401DEE0FF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kern="100">
                <a:solidFill>
                  <a:srgbClr val="00485F"/>
                </a:solidFill>
              </a:rPr>
              <a:t>Jct US-34/N-50 </a:t>
            </a:r>
            <a:br>
              <a:rPr lang="en-US" sz="2500" b="0" kern="100">
                <a:solidFill>
                  <a:srgbClr val="00485F"/>
                </a:solidFill>
              </a:rPr>
            </a:br>
            <a:r>
              <a:rPr lang="en-US" sz="2500" b="0" kern="100">
                <a:solidFill>
                  <a:srgbClr val="00485F"/>
                </a:solidFill>
              </a:rPr>
              <a:t>Project Number: HSIP-34-7(135) Control No: 13515</a:t>
            </a:r>
            <a:endParaRPr lang="en-US" sz="2500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CA10E-69F0-894C-40AA-871F156A8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Jct US-34/N-50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E44DD-CFD7-8069-B0F5-68BB69FA9B09}"/>
              </a:ext>
            </a:extLst>
          </p:cNvPr>
          <p:cNvSpPr txBox="1"/>
          <p:nvPr/>
        </p:nvSpPr>
        <p:spPr>
          <a:xfrm>
            <a:off x="6096000" y="2013404"/>
            <a:ext cx="6094562" cy="2462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Omaha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Otoe County Rural Water District #3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Segra</a:t>
            </a:r>
            <a:endParaRPr kumimoji="0" lang="en-US" sz="24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Viaero</a:t>
            </a:r>
            <a:endParaRPr kumimoji="0" lang="en-US" sz="24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Windstream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8400181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80707-FE10-637B-CBD0-A615CF37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</p:spPr>
        <p:txBody>
          <a:bodyPr anchor="ctr">
            <a:normAutofit/>
          </a:bodyPr>
          <a:lstStyle/>
          <a:p>
            <a:r>
              <a:rPr kumimoji="0" lang="en-US" sz="2800" b="0" i="0" u="none" strike="noStrike" kern="100" cap="all" spc="0" normalizeH="0" baseline="0" noProof="0" err="1">
                <a:ln>
                  <a:noFill/>
                </a:ln>
                <a:effectLst/>
                <a:uLnTx/>
                <a:uFillTx/>
              </a:rPr>
              <a:t>Jct</a:t>
            </a:r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 US-34/N-50 </a:t>
            </a:r>
            <a:b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Project Number: HSIP-34-7(135) Control No: 13515</a:t>
            </a:r>
            <a:endParaRPr lang="en-US" sz="2800"/>
          </a:p>
        </p:txBody>
      </p:sp>
      <p:pic>
        <p:nvPicPr>
          <p:cNvPr id="5" name="Content Placeholder 4" descr="A map of a farm&#10;&#10;AI-generated content may be incorrect.">
            <a:extLst>
              <a:ext uri="{FF2B5EF4-FFF2-40B4-BE49-F238E27FC236}">
                <a16:creationId xmlns:a16="http://schemas.microsoft.com/office/drawing/2014/main" id="{C976BECD-0477-8A3D-855D-47F572118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295"/>
            <a:ext cx="12192000" cy="7498081"/>
          </a:xfrm>
          <a:noFill/>
        </p:spPr>
      </p:pic>
    </p:spTree>
    <p:extLst>
      <p:ext uri="{BB962C8B-B14F-4D97-AF65-F5344CB8AC3E}">
        <p14:creationId xmlns:p14="http://schemas.microsoft.com/office/powerpoint/2010/main" val="21169146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76967-1607-4417-AC24-B53892A3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&amp; Wrap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DAB6-F846-463A-8044-8C765C9C9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351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17CF-907A-AC22-7C2C-81FE261C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Any final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9E84C-2539-47BA-356F-05FD6D436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Ask them now!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If you have questions after this meeting, or would like to view more detailed project maps, please reach out to your utility coordinator. </a:t>
            </a:r>
          </a:p>
        </p:txBody>
      </p:sp>
    </p:spTree>
    <p:extLst>
      <p:ext uri="{BB962C8B-B14F-4D97-AF65-F5344CB8AC3E}">
        <p14:creationId xmlns:p14="http://schemas.microsoft.com/office/powerpoint/2010/main" val="24352214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26D0-F9B9-4F82-87ED-8390C15B2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Have a Question about a project your Utility is involved 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5A666-F771-4DDC-94F5-22FFD4870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Contact your district’s utility coordinator!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13B61B-B03A-4AA2-AC14-67FFCB424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34" y="2692860"/>
            <a:ext cx="6623868" cy="3022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0FB7E6-E74F-92FB-7674-3D61DAF51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5702" y="2138388"/>
            <a:ext cx="4648200" cy="342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50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7E3DE-C875-4C83-B70A-2083DAC8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We need your feedback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AEAA4-7F8C-4EA2-B74B-6827C74C1A66}"/>
              </a:ext>
            </a:extLst>
          </p:cNvPr>
          <p:cNvSpPr txBox="1">
            <a:spLocks/>
          </p:cNvSpPr>
          <p:nvPr/>
        </p:nvSpPr>
        <p:spPr>
          <a:xfrm>
            <a:off x="914400" y="1709577"/>
            <a:ext cx="9737498" cy="3930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Your valuable feedback helps these meetings – and NDOT’s utility coordination program – be better.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9BDC9E-5A96-48A5-A832-C5ED2947B376}"/>
              </a:ext>
            </a:extLst>
          </p:cNvPr>
          <p:cNvSpPr/>
          <p:nvPr/>
        </p:nvSpPr>
        <p:spPr>
          <a:xfrm>
            <a:off x="1006679" y="2620151"/>
            <a:ext cx="6216242" cy="301962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Use your phone’s camera to scan this QR code or use our paper survey.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98B94-DB85-91EE-1028-C19CC212A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0700" y="2487632"/>
            <a:ext cx="3261197" cy="3261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498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343B7-90E4-B382-DA73-AD4C790B0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2F55E-DED2-0052-31D9-20B91D12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Recently completed projects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B5EEE-9766-6733-FF59-22C490BCE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R="0" lvl="0" rtl="0"/>
            <a:r>
              <a:rPr lang="en-US" kern="100">
                <a:solidFill>
                  <a:srgbClr val="4D4D4F"/>
                </a:solidFill>
              </a:rPr>
              <a:t>Peru Spur – S </a:t>
            </a:r>
            <a:r>
              <a:rPr lang="en-US" kern="100" err="1">
                <a:solidFill>
                  <a:srgbClr val="4D4D4F"/>
                </a:solidFill>
              </a:rPr>
              <a:t>Jct</a:t>
            </a:r>
            <a:r>
              <a:rPr lang="en-US" kern="100">
                <a:solidFill>
                  <a:srgbClr val="4D4D4F"/>
                </a:solidFill>
              </a:rPr>
              <a:t> US-75 (MS)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Bee S</a:t>
            </a:r>
            <a:r>
              <a:rPr lang="en-US" kern="100">
                <a:solidFill>
                  <a:srgbClr val="4D4D4F"/>
                </a:solidFill>
              </a:rPr>
              <a:t>pur Bridge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W Junction N-92 – David City</a:t>
            </a:r>
          </a:p>
          <a:p>
            <a:pPr marR="0" lvl="0" rtl="0"/>
            <a:r>
              <a:rPr lang="en-US" kern="100">
                <a:solidFill>
                  <a:srgbClr val="4D4D4F"/>
                </a:solidFill>
              </a:rPr>
              <a:t>Seward West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Burr Spur (MS)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Greenwood East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Murdock Spur – N-50</a:t>
            </a:r>
          </a:p>
          <a:p>
            <a:r>
              <a:rPr lang="en-US" kern="100">
                <a:solidFill>
                  <a:srgbClr val="4D4D4F"/>
                </a:solidFill>
              </a:rPr>
              <a:t>Cordova Spur</a:t>
            </a:r>
          </a:p>
          <a:p>
            <a:pPr marR="0" lvl="0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marR="0" lvl="0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ED8F9-B7DF-6E48-D9DC-356A29E2B07F}"/>
              </a:ext>
            </a:extLst>
          </p:cNvPr>
          <p:cNvSpPr txBox="1"/>
          <p:nvPr/>
        </p:nvSpPr>
        <p:spPr>
          <a:xfrm>
            <a:off x="6096000" y="1942757"/>
            <a:ext cx="5875421" cy="383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Cheese Creek Bridge (MS)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Elk Creek </a:t>
            </a:r>
            <a:r>
              <a:rPr kumimoji="0" lang="en-US" sz="28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Eas</a:t>
            </a:r>
            <a:r>
              <a:rPr lang="en-US" sz="2800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Bridge (MS)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District 1-</a:t>
            </a:r>
            <a:r>
              <a:rPr lang="en-US" sz="2800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High Mast Tower Replacement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District 1-A </a:t>
            </a:r>
            <a:r>
              <a:rPr lang="en-US" sz="2800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Mast Tower Replacement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Rock &amp; Humboldt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 Road Lighting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A1E7D99-F939-13D1-4100-10FDF6B8A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003786"/>
              </p:ext>
            </p:extLst>
          </p:nvPr>
        </p:nvGraphicFramePr>
        <p:xfrm>
          <a:off x="15755938" y="3217863"/>
          <a:ext cx="35052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710" imgH="11658480" progId="Acrobat.Document.DC">
                  <p:embed/>
                </p:oleObj>
              </mc:Choice>
              <mc:Fallback>
                <p:oleObj name="Acrobat Document" r:id="rId2" imgW="7543710" imgH="11658480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A1E7D99-F939-13D1-4100-10FDF6B8A8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755938" y="3217863"/>
                        <a:ext cx="35052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15593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853DF-CF04-9E7B-D13F-8F303595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Visit our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963A4-7FCF-8839-D3E7-10B143505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7602680" cy="376691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Visit NDOT.info/utility for more information on: </a:t>
            </a:r>
          </a:p>
          <a:p>
            <a:r>
              <a:rPr lang="en-US"/>
              <a:t>Utility accommodation</a:t>
            </a:r>
          </a:p>
          <a:p>
            <a:r>
              <a:rPr lang="en-US"/>
              <a:t>Permitting </a:t>
            </a:r>
          </a:p>
          <a:p>
            <a:r>
              <a:rPr lang="en-US"/>
              <a:t>Coordination</a:t>
            </a:r>
          </a:p>
          <a:p>
            <a:r>
              <a:rPr lang="en-US"/>
              <a:t>Project information</a:t>
            </a:r>
          </a:p>
          <a:p>
            <a:r>
              <a:rPr lang="en-US"/>
              <a:t>Reimbursements</a:t>
            </a:r>
          </a:p>
          <a:p>
            <a:r>
              <a:rPr lang="en-US"/>
              <a:t>Additional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BFD6A5-64F2-2DB2-2086-6587773CD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9690" y="2252167"/>
            <a:ext cx="2354381" cy="2354381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521E12-5AFB-97E2-702D-C069CDA31F79}"/>
              </a:ext>
            </a:extLst>
          </p:cNvPr>
          <p:cNvSpPr/>
          <p:nvPr/>
        </p:nvSpPr>
        <p:spPr>
          <a:xfrm>
            <a:off x="8505651" y="4446987"/>
            <a:ext cx="3042459" cy="1081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the QR Code to view the 2026 Program Book!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F6A8DF-6ABC-9432-6CE6-ECC0ED5FF951}"/>
              </a:ext>
            </a:extLst>
          </p:cNvPr>
          <p:cNvSpPr/>
          <p:nvPr/>
        </p:nvSpPr>
        <p:spPr>
          <a:xfrm>
            <a:off x="8440880" y="2013404"/>
            <a:ext cx="3172000" cy="335584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6537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0D81-A0F9-45BC-9D75-D3377E3507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 Black" panose="020B0A04020102020204" pitchFamily="34" charset="0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BC548-BAFF-4B86-99A9-ED8CC30E7C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9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68C54-C14E-A2D6-B05A-83690D0F3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466837-A354-6124-7B7C-E8F9BE06C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Outstanding Cy 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4765D8-9FB5-0268-3FE1-D0544FCB7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following projects will likely not be completed in 2025</a:t>
            </a:r>
          </a:p>
        </p:txBody>
      </p:sp>
    </p:spTree>
    <p:extLst>
      <p:ext uri="{BB962C8B-B14F-4D97-AF65-F5344CB8AC3E}">
        <p14:creationId xmlns:p14="http://schemas.microsoft.com/office/powerpoint/2010/main" val="2262731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 Dept of Transportation">
      <a:dk1>
        <a:srgbClr val="44546A"/>
      </a:dk1>
      <a:lt1>
        <a:srgbClr val="FFFFFF"/>
      </a:lt1>
      <a:dk2>
        <a:srgbClr val="4D4D4F"/>
      </a:dk2>
      <a:lt2>
        <a:srgbClr val="B9C8D3"/>
      </a:lt2>
      <a:accent1>
        <a:srgbClr val="BABF33"/>
      </a:accent1>
      <a:accent2>
        <a:srgbClr val="FFC843"/>
      </a:accent2>
      <a:accent3>
        <a:srgbClr val="BB1F53"/>
      </a:accent3>
      <a:accent4>
        <a:srgbClr val="FFC000"/>
      </a:accent4>
      <a:accent5>
        <a:srgbClr val="00607F"/>
      </a:accent5>
      <a:accent6>
        <a:srgbClr val="B9C8D3"/>
      </a:accent6>
      <a:hlink>
        <a:srgbClr val="0563C1"/>
      </a:hlink>
      <a:folHlink>
        <a:srgbClr val="BB1F53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DOT_Template.pptx" id="{C72FA9DE-9F9B-4F2C-B1F1-ED950E7A0744}" vid="{7F328668-8292-4104-9673-B899E47508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A4FA98F222A439ACAC06C169099B1" ma:contentTypeVersion="7" ma:contentTypeDescription="Create a new document." ma:contentTypeScope="" ma:versionID="4cc11786ae36e54a46bbd4fdff5d8001">
  <xsd:schema xmlns:xsd="http://www.w3.org/2001/XMLSchema" xmlns:xs="http://www.w3.org/2001/XMLSchema" xmlns:p="http://schemas.microsoft.com/office/2006/metadata/properties" xmlns:ns2="98be67be-a8fd-424a-a601-9d9a8ecd4880" targetNamespace="http://schemas.microsoft.com/office/2006/metadata/properties" ma:root="true" ma:fieldsID="c0d43d2290d0cd73b557ff1778f0b13d" ns2:_="">
    <xsd:import namespace="98be67be-a8fd-424a-a601-9d9a8ecd48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e67be-a8fd-424a-a601-9d9a8ecd48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AF0D55-3A0B-4036-B843-C166917205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5FB8D9-4DB7-44A3-801D-DBFF9ADC14DE}">
  <ds:schemaRefs>
    <ds:schemaRef ds:uri="98be67be-a8fd-424a-a601-9d9a8ecd48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2A1A568-2BA8-468D-950A-B4271558F21C}">
  <ds:schemaRefs>
    <ds:schemaRef ds:uri="98be67be-a8fd-424a-a601-9d9a8ecd48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NDOT-Presentation_TEMPLATE_Wide</Template>
  <Application>Microsoft Office PowerPoint</Application>
  <PresentationFormat>Widescreen</PresentationFormat>
  <Slides>81</Slides>
  <Notes>20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Utility program</vt:lpstr>
      <vt:lpstr>This Meeting is Being Recorded</vt:lpstr>
      <vt:lpstr>Welcome</vt:lpstr>
      <vt:lpstr>Agenda</vt:lpstr>
      <vt:lpstr>Introductions</vt:lpstr>
      <vt:lpstr>2024 Utility policy</vt:lpstr>
      <vt:lpstr>Recently Completed projects</vt:lpstr>
      <vt:lpstr>Recently completed projects</vt:lpstr>
      <vt:lpstr>Outstanding Cy 2025</vt:lpstr>
      <vt:lpstr>US-77/Warlick Boulevard Interchange  Project Number: S-77-2(1077) Control No: 12552C</vt:lpstr>
      <vt:lpstr>US-77/Warlick Boulevard Interchange  Project Number: S-77-2(1077) Control No: 12552C</vt:lpstr>
      <vt:lpstr>US-77/Warlick Boulevard Interchange  Project Number: S-77-2(1077) Control No: 12552C</vt:lpstr>
      <vt:lpstr>PowerPoint Presentation</vt:lpstr>
      <vt:lpstr>Fairbury West Bridge (MS)  Project Number: NH-136-6(121) Control No: 13183</vt:lpstr>
      <vt:lpstr>Fairbury West Bridge (MS)  Project Number: NH-136-6(121) Control No: 13183</vt:lpstr>
      <vt:lpstr>CY 2026</vt:lpstr>
      <vt:lpstr>Hwy 6 &amp; Adams Street Bridges over I-180 (MS)  Project Number: NH-180-9(733) Control No: 12046</vt:lpstr>
      <vt:lpstr>Hwy 6 &amp; Adams Street Bridges over I-180 (MS)  Project Number: NH-180-9(733) Control No: 12046</vt:lpstr>
      <vt:lpstr>Hwy 6 &amp; Adams Street Bridges over I-180 (MS)  Project Number: NH-180-9(733) Control No: 12046</vt:lpstr>
      <vt:lpstr>PowerPoint Presentation</vt:lpstr>
      <vt:lpstr>Wilber North  Project Number: STP-103-1(112) Control No: 13265</vt:lpstr>
      <vt:lpstr>Wilber North  Project Number: STP-103-1(112) Control No: 13265</vt:lpstr>
      <vt:lpstr>Wilber North  Project Number: STP-103-1(112) Control No: 13265</vt:lpstr>
      <vt:lpstr>Beatrice West Bridges  Project Number: STP-TAP-4-6(117) Control No: 13373</vt:lpstr>
      <vt:lpstr>Beatrice West Bridges  Project Number: STP-TAP-4-6(117) Control No: 13373</vt:lpstr>
      <vt:lpstr>Beatrice West Bridges  Project Number: STP-TAP-4-6(117) Control No: 13373</vt:lpstr>
      <vt:lpstr>Beatrice Southwest  Project Number: NH-136-6(128) Control No: 13413</vt:lpstr>
      <vt:lpstr>Beatrice Southwest  Project Number: NH-136-6(128) Control No: 13413</vt:lpstr>
      <vt:lpstr>Beatrice Southwest  Project Number: NH-136-6(128) Control No: 13413</vt:lpstr>
      <vt:lpstr>PowerPoint Presentation</vt:lpstr>
      <vt:lpstr>N-99 - W Jct N-50 (MS)  Project Number: STP-4-7(110) Control No: 13460</vt:lpstr>
      <vt:lpstr>N-99 - W Jct N-50 (MS)  Project Number: STP-4-7(110) Control No: 13460</vt:lpstr>
      <vt:lpstr>N-99 - W Jct N-50 (MS)  Project Number: STP-4-7(110) Control No: 13460</vt:lpstr>
      <vt:lpstr>PowerPoint Presentation</vt:lpstr>
      <vt:lpstr>I-180 Bridges over I-80 (MS)  Project Number: NH-180-9(8) Control No: 13472</vt:lpstr>
      <vt:lpstr>I-180 Bridges over I-80 (MS)  Project Number: NH-180-9(8) Control No: 13472</vt:lpstr>
      <vt:lpstr>I-180 Bridges over I-80 (MS)  Project Number: NH-180-9(8) Control No: 13472</vt:lpstr>
      <vt:lpstr>PowerPoint Presentation</vt:lpstr>
      <vt:lpstr>US-75 Kansas State Line-Dawson (MS)  Project Number: NH-75-1(110) Control No: 13487</vt:lpstr>
      <vt:lpstr>US-75 Kansas State Line-Dawson (MS)  Project Number: NH-75-1(110) Control No: 13487</vt:lpstr>
      <vt:lpstr>US-75 Kansas State Line-Dawson (MS)  Project Number: NH-75-1(110) Control No: 13487</vt:lpstr>
      <vt:lpstr>PowerPoint Presentation</vt:lpstr>
      <vt:lpstr>Wahoo West (MS)  Project Number: NH-92-6(123) Control No: 13414</vt:lpstr>
      <vt:lpstr>Wahoo West (MS)  Project Number: NH-92-6(123) Control No: 13414</vt:lpstr>
      <vt:lpstr>Wahoo West (MS)  Project Number: NH-92-6(123) Control No: 13414</vt:lpstr>
      <vt:lpstr>PowerPoint Presentation</vt:lpstr>
      <vt:lpstr>Palmyra East &amp; West  Project Number: HSIP-2-7(125) Control No: 13573</vt:lpstr>
      <vt:lpstr>Palmyra East &amp; West  Project Number: HSIP-2-7(125) Control No: 13573</vt:lpstr>
      <vt:lpstr>Palmyra East &amp; West  Project Number: HSIP-2-7(125) Control No: 13573</vt:lpstr>
      <vt:lpstr>Palmyra East &amp; West  Project Number: HSIP-2-7(125) Control No: 13573</vt:lpstr>
      <vt:lpstr>US-6 &amp; N. 141st Street, Waverly  Project Number: ELEC-6-6(1060) Control No: 13582</vt:lpstr>
      <vt:lpstr>US-6 &amp; N. 141st Street, Waverly  Project Number: ELEC-6-6(1060) Control No: 13582</vt:lpstr>
      <vt:lpstr>US-6 &amp; N. 141st Street, Waverly  Project Number: ELEC-6-6(1060) Control No: 13582</vt:lpstr>
      <vt:lpstr>PowerPoint Presentation</vt:lpstr>
      <vt:lpstr>CY 2027</vt:lpstr>
      <vt:lpstr>Lorton West  Project Number: STp-128-7(110) Control No: 13397</vt:lpstr>
      <vt:lpstr>Lorton West  Project Number: STp-128-7(110) Control No: 13397</vt:lpstr>
      <vt:lpstr>Lorton West  Project Number: STp-128-7(110) Control No: 13397</vt:lpstr>
      <vt:lpstr>PowerPoint Presentation</vt:lpstr>
      <vt:lpstr>In Syracuse (MS)  Project Number: STP-50-2(143) Control No: 13478</vt:lpstr>
      <vt:lpstr>In Syracuse (MS)  Project Number: STP-50-2(143) Control No: 13478</vt:lpstr>
      <vt:lpstr>In Syracuse (MS)  Project Number: STP-50-2(143) Control No: 13478</vt:lpstr>
      <vt:lpstr>PowerPoint Presentation</vt:lpstr>
      <vt:lpstr>US-34 - Murdock  Project Number: STP-HSIP-1-7(110) Control No: 13469</vt:lpstr>
      <vt:lpstr>US-34 - Murdock  Project Number: STP-HSIP-1-7(110) Control No: 13469</vt:lpstr>
      <vt:lpstr>US-34 - Murdock  Project Number: STP-HSIP-1-7(110) Control No: 13469</vt:lpstr>
      <vt:lpstr>PowerPoint Presentation</vt:lpstr>
      <vt:lpstr>Lorton North &amp; East  Project Number: STP-67-2(110) Control No: 12974</vt:lpstr>
      <vt:lpstr>Lorton North &amp; East  Project Number: STP-67-2(110) Control No: 12974</vt:lpstr>
      <vt:lpstr>Lorton North &amp; East  Project Number: STP-67-2(110) Control No: 12974</vt:lpstr>
      <vt:lpstr>PowerPoint Presentation</vt:lpstr>
      <vt:lpstr>Jct US-34/N-50  Project Number: HSIP-34-7(135) Control No: 13515</vt:lpstr>
      <vt:lpstr>Jct US-34/N-50  Project Number: HSIP-34-7(135) Control No: 13515</vt:lpstr>
      <vt:lpstr>Jct US-34/N-50  Project Number: HSIP-34-7(135) Control No: 13515</vt:lpstr>
      <vt:lpstr>Jct US-34/N-50  Project Number: HSIP-34-7(135) Control No: 13515</vt:lpstr>
      <vt:lpstr>Questions &amp; Wrap Up</vt:lpstr>
      <vt:lpstr>Any final Questions?</vt:lpstr>
      <vt:lpstr>Have a Question about a project your Utility is involved in?</vt:lpstr>
      <vt:lpstr>We need your feedback</vt:lpstr>
      <vt:lpstr>Visit our Website</vt:lpstr>
      <vt:lpstr>Thank You</vt:lpstr>
    </vt:vector>
  </TitlesOfParts>
  <Company>HDR,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River South of Fairbury Control Number: 11599 Project Number: STP-8-6(104)</dc:title>
  <dc:creator>Becker, Jordan</dc:creator>
  <cp:revision>1</cp:revision>
  <cp:lastPrinted>2021-03-11T13:02:15Z</cp:lastPrinted>
  <dcterms:created xsi:type="dcterms:W3CDTF">2022-09-23T13:56:36Z</dcterms:created>
  <dcterms:modified xsi:type="dcterms:W3CDTF">2025-10-28T16:08:04Z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0x01010063CA4FA98F222A439ACAC06C169099B1</vt:lpwstr>
  </property>
</Properties>
</file>