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Lst>
  <p:notesMasterIdLst>
    <p:notesMasterId r:id="rId28"/>
  </p:notesMasterIdLst>
  <p:sldIdLst>
    <p:sldId id="292" r:id="rId3"/>
    <p:sldId id="304" r:id="rId4"/>
    <p:sldId id="325" r:id="rId5"/>
    <p:sldId id="326" r:id="rId6"/>
    <p:sldId id="306" r:id="rId7"/>
    <p:sldId id="307" r:id="rId8"/>
    <p:sldId id="475" r:id="rId9"/>
    <p:sldId id="476" r:id="rId10"/>
    <p:sldId id="305" r:id="rId11"/>
    <p:sldId id="310" r:id="rId12"/>
    <p:sldId id="269" r:id="rId13"/>
    <p:sldId id="309" r:id="rId14"/>
    <p:sldId id="314" r:id="rId15"/>
    <p:sldId id="267" r:id="rId16"/>
    <p:sldId id="257" r:id="rId17"/>
    <p:sldId id="260" r:id="rId18"/>
    <p:sldId id="271" r:id="rId19"/>
    <p:sldId id="270" r:id="rId20"/>
    <p:sldId id="258" r:id="rId21"/>
    <p:sldId id="273" r:id="rId22"/>
    <p:sldId id="477" r:id="rId23"/>
    <p:sldId id="259" r:id="rId24"/>
    <p:sldId id="303" r:id="rId25"/>
    <p:sldId id="261" r:id="rId26"/>
    <p:sldId id="324" r:id="rId27"/>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Wilkinson" initials="JW" lastIdx="14" clrIdx="0">
    <p:extLst>
      <p:ext uri="{19B8F6BF-5375-455C-9EA6-DF929625EA0E}">
        <p15:presenceInfo xmlns:p15="http://schemas.microsoft.com/office/powerpoint/2012/main" userId="833d9b03ec7fd70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B70086-4CC0-458E-9CA3-19DE19D0B7E7}" v="2" dt="2023-08-23T14:50:18.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72438" autoAdjust="0"/>
  </p:normalViewPr>
  <p:slideViewPr>
    <p:cSldViewPr snapToGrid="0">
      <p:cViewPr varScale="1">
        <p:scale>
          <a:sx n="66" d="100"/>
          <a:sy n="66" d="100"/>
        </p:scale>
        <p:origin x="1464" y="48"/>
      </p:cViewPr>
      <p:guideLst/>
    </p:cSldViewPr>
  </p:slideViewPr>
  <p:notesTextViewPr>
    <p:cViewPr>
      <p:scale>
        <a:sx n="98" d="100"/>
        <a:sy n="98"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2A33258-9474-45BB-BECE-802D7E3C16B9}" type="datetimeFigureOut">
              <a:rPr lang="en-US" smtClean="0"/>
              <a:t>8/24/2023</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81250F0-DEF2-4EED-9882-1B18A4FB6B02}" type="slidenum">
              <a:rPr lang="en-US" smtClean="0"/>
              <a:t>‹#›</a:t>
            </a:fld>
            <a:endParaRPr lang="en-US"/>
          </a:p>
        </p:txBody>
      </p:sp>
    </p:spTree>
    <p:extLst>
      <p:ext uri="{BB962C8B-B14F-4D97-AF65-F5344CB8AC3E}">
        <p14:creationId xmlns:p14="http://schemas.microsoft.com/office/powerpoint/2010/main" val="3365038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ebraskalegislature.gov/FloorDocs/105/PDF/Slip/LB200.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8/24/2023 updated slide 5 to reflect a single exam for a class B license, revised exam date on slide 6</a:t>
            </a:r>
            <a:r>
              <a:rPr lang="en-US" i="1"/>
              <a:t>, and added </a:t>
            </a:r>
            <a:r>
              <a:rPr lang="en-US" i="1" dirty="0"/>
              <a:t>current exam letter to slide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1/23/2022 updated Slide 6 with April exam date, and Slide 10 with the April, 2023 explanation of written exam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9/12/2022 Slide 1 updated with 3-ring-binder Tab number, minor change to Slide 12</a:t>
            </a:r>
          </a:p>
          <a:p>
            <a:r>
              <a:rPr lang="en-US" i="1" dirty="0"/>
              <a:t>8/16/2022 Updated Slide 10</a:t>
            </a:r>
          </a:p>
          <a:p>
            <a:r>
              <a:rPr lang="en-US" i="1" dirty="0"/>
              <a:t>2/24/2022 Updated Slide 10</a:t>
            </a:r>
          </a:p>
          <a:p>
            <a:r>
              <a:rPr lang="en-US" i="1" dirty="0"/>
              <a:t>10/11/2021 Delete slides 2-6 (intro, done on Day 1 of the 4-day format) and slide 22 (organization of 3-ring notebook).  Minor changes to Slide 20.  </a:t>
            </a:r>
          </a:p>
          <a:p>
            <a:r>
              <a:rPr lang="en-US" i="1" dirty="0"/>
              <a:t>9/9/2021 update slide 4, hide slide 22 (organization of 3-ring binder), switched 30 and 31 around</a:t>
            </a:r>
          </a:p>
        </p:txBody>
      </p:sp>
      <p:sp>
        <p:nvSpPr>
          <p:cNvPr id="4" name="Slide Number Placeholder 3"/>
          <p:cNvSpPr>
            <a:spLocks noGrp="1"/>
          </p:cNvSpPr>
          <p:nvPr>
            <p:ph type="sldNum" sz="quarter" idx="10"/>
          </p:nvPr>
        </p:nvSpPr>
        <p:spPr/>
        <p:txBody>
          <a:bodyPr/>
          <a:lstStyle/>
          <a:p>
            <a:pPr defTabSz="942289">
              <a:defRPr/>
            </a:pPr>
            <a:fld id="{A45801FA-8D92-4EDB-BE69-F7F9A1B58CF7}" type="slidenum">
              <a:rPr lang="en-US">
                <a:solidFill>
                  <a:prstClr val="black"/>
                </a:solidFill>
                <a:latin typeface="Calibri" panose="020F0502020204030204"/>
              </a:rPr>
              <a:pPr defTabSz="942289">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858204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9/12/2022 </a:t>
            </a:r>
            <a:r>
              <a:rPr lang="en-US" i="1" dirty="0" err="1"/>
              <a:t>resmove</a:t>
            </a:r>
            <a:r>
              <a:rPr lang="en-US" i="1" dirty="0"/>
              <a:t> the first sub-bullet under the first bullet (can skip around) because that is covered later.</a:t>
            </a:r>
          </a:p>
          <a:p>
            <a:endParaRPr lang="en-US" i="1" dirty="0"/>
          </a:p>
          <a:p>
            <a:endParaRPr lang="en-US" dirty="0"/>
          </a:p>
          <a:p>
            <a:r>
              <a:rPr lang="en-US" i="0" dirty="0"/>
              <a:t>Number of points you need, per part (only one part can be below 70%, as low as 65%):</a:t>
            </a:r>
          </a:p>
          <a:p>
            <a:r>
              <a:rPr lang="en-US" i="0" u="sng" dirty="0"/>
              <a:t>Part 	70%	65%</a:t>
            </a:r>
          </a:p>
          <a:p>
            <a:r>
              <a:rPr lang="en-US" i="0" u="none" dirty="0"/>
              <a:t>  I	35	33</a:t>
            </a:r>
          </a:p>
          <a:p>
            <a:r>
              <a:rPr lang="en-US" i="0" u="none" dirty="0"/>
              <a:t> II	18	17</a:t>
            </a:r>
          </a:p>
          <a:p>
            <a:r>
              <a:rPr lang="en-US" i="0" u="none" dirty="0"/>
              <a:t>III	21	20</a:t>
            </a:r>
          </a:p>
          <a:p>
            <a:r>
              <a:rPr lang="en-US" i="0" u="none" dirty="0"/>
              <a:t>IV	46	43</a:t>
            </a:r>
          </a:p>
          <a:p>
            <a:r>
              <a:rPr lang="en-US" i="0" u="none" dirty="0"/>
              <a:t> V	56	52</a:t>
            </a:r>
          </a:p>
          <a:p>
            <a:endParaRPr lang="en-US" i="1" dirty="0"/>
          </a:p>
          <a:p>
            <a:endParaRPr lang="en-US" i="1" dirty="0"/>
          </a:p>
        </p:txBody>
      </p:sp>
      <p:sp>
        <p:nvSpPr>
          <p:cNvPr id="4" name="Slide Number Placeholder 3"/>
          <p:cNvSpPr>
            <a:spLocks noGrp="1"/>
          </p:cNvSpPr>
          <p:nvPr>
            <p:ph type="sldNum" sz="quarter" idx="5"/>
          </p:nvPr>
        </p:nvSpPr>
        <p:spPr/>
        <p:txBody>
          <a:bodyPr/>
          <a:lstStyle/>
          <a:p>
            <a:pPr defTabSz="942289">
              <a:defRPr/>
            </a:pPr>
            <a:fld id="{98E41A0A-1B08-4A8B-A73D-DB76256A3604}" type="slidenum">
              <a:rPr lang="en-US">
                <a:solidFill>
                  <a:prstClr val="black"/>
                </a:solidFill>
                <a:latin typeface="Calibri" panose="020F0502020204030204"/>
              </a:rPr>
              <a:pPr defTabSz="942289">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625340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Updated 3/10/2020</a:t>
            </a:r>
            <a:r>
              <a:rPr lang="en-US" dirty="0"/>
              <a:t>  </a:t>
            </a:r>
          </a:p>
          <a:p>
            <a:endParaRPr lang="en-US" dirty="0"/>
          </a:p>
          <a:p>
            <a:endParaRPr lang="en-US" dirty="0"/>
          </a:p>
          <a:p>
            <a:r>
              <a:rPr lang="en-US" i="0" dirty="0"/>
              <a:t>Number of points you need, per part (only one part can be below 70%, as low as 65%):</a:t>
            </a:r>
          </a:p>
          <a:p>
            <a:r>
              <a:rPr lang="en-US" i="0" u="sng" dirty="0"/>
              <a:t>Part 	70%	65%</a:t>
            </a:r>
          </a:p>
          <a:p>
            <a:r>
              <a:rPr lang="en-US" i="0" u="none" dirty="0"/>
              <a:t>  I	35	33</a:t>
            </a:r>
          </a:p>
          <a:p>
            <a:r>
              <a:rPr lang="en-US" i="0" u="none" dirty="0"/>
              <a:t> II	18	17</a:t>
            </a:r>
          </a:p>
          <a:p>
            <a:r>
              <a:rPr lang="en-US" i="0" u="none" dirty="0"/>
              <a:t>III	21	20</a:t>
            </a:r>
          </a:p>
          <a:p>
            <a:r>
              <a:rPr lang="en-US" i="0" u="none" dirty="0"/>
              <a:t>IV	46	43</a:t>
            </a:r>
          </a:p>
          <a:p>
            <a:r>
              <a:rPr lang="en-US" i="0" u="none" dirty="0"/>
              <a:t> V	56	52</a:t>
            </a:r>
          </a:p>
        </p:txBody>
      </p:sp>
      <p:sp>
        <p:nvSpPr>
          <p:cNvPr id="4" name="Slide Number Placeholder 3"/>
          <p:cNvSpPr>
            <a:spLocks noGrp="1"/>
          </p:cNvSpPr>
          <p:nvPr>
            <p:ph type="sldNum" sz="quarter" idx="5"/>
          </p:nvPr>
        </p:nvSpPr>
        <p:spPr/>
        <p:txBody>
          <a:bodyPr/>
          <a:lstStyle/>
          <a:p>
            <a:fld id="{581250F0-DEF2-4EED-9882-1B18A4FB6B02}" type="slidenum">
              <a:rPr lang="en-US" smtClean="0"/>
              <a:t>12</a:t>
            </a:fld>
            <a:endParaRPr lang="en-US"/>
          </a:p>
        </p:txBody>
      </p:sp>
    </p:spTree>
    <p:extLst>
      <p:ext uri="{BB962C8B-B14F-4D97-AF65-F5344CB8AC3E}">
        <p14:creationId xmlns:p14="http://schemas.microsoft.com/office/powerpoint/2010/main" val="24913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98E41A0A-1B08-4A8B-A73D-DB76256A3604}" type="slidenum">
              <a:rPr lang="en-US">
                <a:solidFill>
                  <a:prstClr val="black"/>
                </a:solidFill>
                <a:latin typeface="Calibri" panose="020F0502020204030204"/>
              </a:rPr>
              <a:pPr defTabSz="942289">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2076852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10"/>
          </p:nvPr>
        </p:nvSpPr>
        <p:spPr/>
        <p:txBody>
          <a:bodyPr/>
          <a:lstStyle/>
          <a:p>
            <a:pPr defTabSz="942289">
              <a:defRPr/>
            </a:pPr>
            <a:fld id="{98E41A0A-1B08-4A8B-A73D-DB76256A3604}" type="slidenum">
              <a:rPr lang="en-US">
                <a:solidFill>
                  <a:prstClr val="black"/>
                </a:solidFill>
                <a:latin typeface="Calibri" panose="020F0502020204030204"/>
              </a:rPr>
              <a:pPr defTabSz="942289">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1172623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defTabSz="942289">
              <a:defRPr/>
            </a:pPr>
            <a:fld id="{98E41A0A-1B08-4A8B-A73D-DB76256A3604}" type="slidenum">
              <a:rPr lang="en-US">
                <a:solidFill>
                  <a:prstClr val="black"/>
                </a:solidFill>
                <a:latin typeface="Calibri" panose="020F0502020204030204"/>
              </a:rPr>
              <a:pPr defTabSz="942289">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862032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It is best if you can answer these questions in your own words, without looking at notes or statutes or slides.  You don’t need to state answer verbatim (i.e. the “official” answer via statute or a slide), you will get credit on the exam.  </a:t>
            </a:r>
          </a:p>
        </p:txBody>
      </p:sp>
      <p:sp>
        <p:nvSpPr>
          <p:cNvPr id="4" name="Slide Number Placeholder 3"/>
          <p:cNvSpPr>
            <a:spLocks noGrp="1"/>
          </p:cNvSpPr>
          <p:nvPr>
            <p:ph type="sldNum" sz="quarter" idx="5"/>
          </p:nvPr>
        </p:nvSpPr>
        <p:spPr/>
        <p:txBody>
          <a:bodyPr/>
          <a:lstStyle/>
          <a:p>
            <a:pPr defTabSz="942289">
              <a:defRPr/>
            </a:pPr>
            <a:fld id="{98E41A0A-1B08-4A8B-A73D-DB76256A3604}" type="slidenum">
              <a:rPr lang="en-US">
                <a:solidFill>
                  <a:prstClr val="black"/>
                </a:solidFill>
                <a:latin typeface="Calibri" panose="020F0502020204030204"/>
              </a:rPr>
              <a:pPr defTabSz="942289">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3240420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Think about these strategies, </a:t>
            </a:r>
            <a:r>
              <a:rPr lang="en-US" b="1" dirty="0"/>
              <a:t>before</a:t>
            </a:r>
            <a:r>
              <a:rPr lang="en-US" dirty="0"/>
              <a:t> taking the exam</a:t>
            </a:r>
          </a:p>
          <a:p>
            <a:endParaRPr lang="en-US" dirty="0"/>
          </a:p>
          <a:p>
            <a:r>
              <a:rPr lang="en-US" dirty="0"/>
              <a:t>YOU DON’T HAVE TO ANSWER QUESTIONS IN THE ORDER THEY APPEAR ON THE EXAM</a:t>
            </a:r>
          </a:p>
        </p:txBody>
      </p:sp>
      <p:sp>
        <p:nvSpPr>
          <p:cNvPr id="4" name="Slide Number Placeholder 3"/>
          <p:cNvSpPr>
            <a:spLocks noGrp="1"/>
          </p:cNvSpPr>
          <p:nvPr>
            <p:ph type="sldNum" sz="quarter" idx="10"/>
          </p:nvPr>
        </p:nvSpPr>
        <p:spPr/>
        <p:txBody>
          <a:bodyPr/>
          <a:lstStyle/>
          <a:p>
            <a:pPr defTabSz="942289">
              <a:defRPr/>
            </a:pPr>
            <a:fld id="{98E41A0A-1B08-4A8B-A73D-DB76256A3604}" type="slidenum">
              <a:rPr lang="en-US">
                <a:solidFill>
                  <a:prstClr val="black"/>
                </a:solidFill>
                <a:latin typeface="Calibri" panose="020F0502020204030204"/>
              </a:rPr>
              <a:pPr defTabSz="942289">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2237663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10/11/2021 In #3 change “essay” to ‘free-style” and delete some repetitive wording and in #9 add verbiage.  </a:t>
            </a:r>
          </a:p>
          <a:p>
            <a:r>
              <a:rPr lang="en-US" i="1" dirty="0"/>
              <a:t>3/10/2020 Updated 3(b) minor edits</a:t>
            </a:r>
          </a:p>
          <a:p>
            <a:endParaRPr lang="en-US" dirty="0"/>
          </a:p>
          <a:p>
            <a:pPr defTabSz="942289">
              <a:defRPr/>
            </a:pPr>
            <a:r>
              <a:rPr lang="en-US" dirty="0"/>
              <a:t>T/F Q’s: don’t circle the Q#!!  </a:t>
            </a:r>
          </a:p>
          <a:p>
            <a:pPr defTabSz="942289">
              <a:defRPr/>
            </a:pPr>
            <a:endParaRPr lang="en-US" dirty="0"/>
          </a:p>
          <a:p>
            <a:pPr defTabSz="942289">
              <a:defRPr/>
            </a:pPr>
            <a:r>
              <a:rPr lang="en-US" dirty="0"/>
              <a:t>Filling out form(s) – fill them out </a:t>
            </a:r>
            <a:r>
              <a:rPr lang="en-US" u="sng" dirty="0"/>
              <a:t>completely</a:t>
            </a:r>
            <a:r>
              <a:rPr lang="en-US" dirty="0"/>
              <a:t>.  </a:t>
            </a:r>
          </a:p>
          <a:p>
            <a:endParaRPr lang="en-US" dirty="0"/>
          </a:p>
          <a:p>
            <a:r>
              <a:rPr lang="en-US" dirty="0"/>
              <a:t>The answer must be pertinent to the question.  Steve Harvey – Family Feud – his look when the answer has nothing to do with the question.  </a:t>
            </a:r>
          </a:p>
          <a:p>
            <a:endParaRPr lang="en-US" dirty="0"/>
          </a:p>
          <a:p>
            <a:r>
              <a:rPr lang="en-US" dirty="0"/>
              <a:t>YOU ARE THE SUPERINTENDENT – you are asked a question and must explain how the system works, what the legislature and the NBCS intends for the system to work, what you and your Board or Council can do and cannot do within the law and regulations, and you as the decision maker being decisive and clear as to how you would solve a problem (posed by the question).  Explain the significance of an issue; provide some logical, coherent solutions to the problem posed by the question.  IN A SENSE, THIS EXAM IS ONE WAY OF DETERMINING IF YOU ARE READY TO BE CONSIDERED FOR A ROLE AS SUPERINTENDENT.  The exam is only going to determine if you get licensed or not.  You still need to be a competent road builder, manage people, manage consultants, be a good communicator verbally and in writing, be able to deal with the public and with your Board or Council, etc.    </a:t>
            </a:r>
          </a:p>
        </p:txBody>
      </p:sp>
      <p:sp>
        <p:nvSpPr>
          <p:cNvPr id="4" name="Slide Number Placeholder 3"/>
          <p:cNvSpPr>
            <a:spLocks noGrp="1"/>
          </p:cNvSpPr>
          <p:nvPr>
            <p:ph type="sldNum" sz="quarter" idx="10"/>
          </p:nvPr>
        </p:nvSpPr>
        <p:spPr/>
        <p:txBody>
          <a:bodyPr/>
          <a:lstStyle/>
          <a:p>
            <a:pPr defTabSz="942289">
              <a:defRPr/>
            </a:pPr>
            <a:fld id="{98E41A0A-1B08-4A8B-A73D-DB76256A3604}" type="slidenum">
              <a:rPr lang="en-US">
                <a:solidFill>
                  <a:prstClr val="black"/>
                </a:solidFill>
                <a:latin typeface="Calibri" panose="020F0502020204030204"/>
              </a:rPr>
              <a:pPr defTabSz="942289">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4252140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7/30/2020 Updated – clarified “extra” available time</a:t>
            </a:r>
          </a:p>
          <a:p>
            <a:r>
              <a:rPr lang="en-US" i="1" dirty="0"/>
              <a:t>3/10/2020 Updated times based on adjusting after last Fall’s exam: plan reading (from 2 to 2.5) and MC (from 1 to 0.75) </a:t>
            </a:r>
          </a:p>
          <a:p>
            <a:endParaRPr lang="en-US" dirty="0"/>
          </a:p>
          <a:p>
            <a:r>
              <a:rPr lang="en-US" dirty="0"/>
              <a:t>DON’T BE OBSESSED WITH THE TIME – IT CAN AFFECT YOUR PERFORMANCE IN A NEGATIVE WAY</a:t>
            </a:r>
          </a:p>
          <a:p>
            <a:endParaRPr lang="en-US" dirty="0"/>
          </a:p>
        </p:txBody>
      </p:sp>
      <p:sp>
        <p:nvSpPr>
          <p:cNvPr id="4" name="Slide Number Placeholder 3"/>
          <p:cNvSpPr>
            <a:spLocks noGrp="1"/>
          </p:cNvSpPr>
          <p:nvPr>
            <p:ph type="sldNum" sz="quarter" idx="5"/>
          </p:nvPr>
        </p:nvSpPr>
        <p:spPr/>
        <p:txBody>
          <a:bodyPr/>
          <a:lstStyle/>
          <a:p>
            <a:pPr defTabSz="942289">
              <a:defRPr/>
            </a:pPr>
            <a:fld id="{98E41A0A-1B08-4A8B-A73D-DB76256A3604}" type="slidenum">
              <a:rPr lang="en-US">
                <a:solidFill>
                  <a:prstClr val="black"/>
                </a:solidFill>
                <a:latin typeface="Calibri" panose="020F0502020204030204"/>
              </a:rPr>
              <a:pPr defTabSz="942289">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987716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Taking a long time to look up an answer for a one-point question may not make sense.  </a:t>
            </a:r>
          </a:p>
          <a:p>
            <a:endParaRPr lang="en-US" dirty="0"/>
          </a:p>
          <a:p>
            <a:r>
              <a:rPr lang="en-US" dirty="0"/>
              <a:t>Getting information into your memory will help.  You don’t have to memorize word-for-word; if you have the idea, you will get at least some credit.  </a:t>
            </a:r>
          </a:p>
        </p:txBody>
      </p:sp>
      <p:sp>
        <p:nvSpPr>
          <p:cNvPr id="4" name="Slide Number Placeholder 3"/>
          <p:cNvSpPr>
            <a:spLocks noGrp="1"/>
          </p:cNvSpPr>
          <p:nvPr>
            <p:ph type="sldNum" sz="quarter" idx="10"/>
          </p:nvPr>
        </p:nvSpPr>
        <p:spPr/>
        <p:txBody>
          <a:bodyPr/>
          <a:lstStyle/>
          <a:p>
            <a:pPr defTabSz="942289">
              <a:defRPr/>
            </a:pPr>
            <a:fld id="{98E41A0A-1B08-4A8B-A73D-DB76256A3604}" type="slidenum">
              <a:rPr lang="en-US">
                <a:solidFill>
                  <a:prstClr val="black"/>
                </a:solidFill>
                <a:latin typeface="Calibri" panose="020F0502020204030204"/>
              </a:rPr>
              <a:pPr defTabSz="942289">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3341642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8/10/2021 Updated agenda.  </a:t>
            </a:r>
          </a:p>
        </p:txBody>
      </p:sp>
      <p:sp>
        <p:nvSpPr>
          <p:cNvPr id="4" name="Slide Number Placeholder 3"/>
          <p:cNvSpPr>
            <a:spLocks noGrp="1"/>
          </p:cNvSpPr>
          <p:nvPr>
            <p:ph type="sldNum" sz="quarter" idx="5"/>
          </p:nvPr>
        </p:nvSpPr>
        <p:spPr/>
        <p:txBody>
          <a:bodyPr/>
          <a:lstStyle/>
          <a:p>
            <a:fld id="{581250F0-DEF2-4EED-9882-1B18A4FB6B02}" type="slidenum">
              <a:rPr lang="en-US" smtClean="0"/>
              <a:t>2</a:t>
            </a:fld>
            <a:endParaRPr lang="en-US"/>
          </a:p>
        </p:txBody>
      </p:sp>
    </p:spTree>
    <p:extLst>
      <p:ext uri="{BB962C8B-B14F-4D97-AF65-F5344CB8AC3E}">
        <p14:creationId xmlns:p14="http://schemas.microsoft.com/office/powerpoint/2010/main" val="36375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98E41A0A-1B08-4A8B-A73D-DB76256A3604}" type="slidenum">
              <a:rPr lang="en-US">
                <a:solidFill>
                  <a:prstClr val="black"/>
                </a:solidFill>
                <a:latin typeface="Calibri" panose="020F0502020204030204"/>
              </a:rPr>
              <a:pPr defTabSz="942289">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179029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1/23/2023 updated date</a:t>
            </a:r>
          </a:p>
        </p:txBody>
      </p:sp>
      <p:sp>
        <p:nvSpPr>
          <p:cNvPr id="4" name="Slide Number Placeholder 3"/>
          <p:cNvSpPr>
            <a:spLocks noGrp="1"/>
          </p:cNvSpPr>
          <p:nvPr>
            <p:ph type="sldNum" sz="quarter" idx="10"/>
          </p:nvPr>
        </p:nvSpPr>
        <p:spPr/>
        <p:txBody>
          <a:bodyPr/>
          <a:lstStyle/>
          <a:p>
            <a:pPr defTabSz="942289">
              <a:defRPr/>
            </a:pPr>
            <a:fld id="{A45801FA-8D92-4EDB-BE69-F7F9A1B58CF7}" type="slidenum">
              <a:rPr lang="en-US">
                <a:solidFill>
                  <a:prstClr val="black"/>
                </a:solidFill>
                <a:latin typeface="Calibri" panose="020F0502020204030204"/>
              </a:rPr>
              <a:pPr defTabSz="942289">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3220740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581250F0-DEF2-4EED-9882-1B18A4FB6B02}" type="slidenum">
              <a:rPr lang="en-US" smtClean="0"/>
              <a:t>3</a:t>
            </a:fld>
            <a:endParaRPr lang="en-US"/>
          </a:p>
        </p:txBody>
      </p:sp>
    </p:spTree>
    <p:extLst>
      <p:ext uri="{BB962C8B-B14F-4D97-AF65-F5344CB8AC3E}">
        <p14:creationId xmlns:p14="http://schemas.microsoft.com/office/powerpoint/2010/main" val="1430996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39-1506.</a:t>
            </a:r>
          </a:p>
          <a:p>
            <a:r>
              <a:rPr lang="en-US" dirty="0"/>
              <a:t>County highway superintendent; qualifications.</a:t>
            </a:r>
          </a:p>
          <a:p>
            <a:r>
              <a:rPr lang="en-US" dirty="0"/>
              <a:t>Any person, whether or not a resident of the county, who is a duly licensed engineer in this state, any firm of consulting engineers duly licensed in this state, or any other person who is a competent, experienced, practical road builder shall be qualified to serve as county highway superintendent, except that no member of the county board shall be eligible for appointment. In counties having a population of sixty thousand but less than one hundred fifty thousand inhabitants according to the most recent official United States census, the county surveyor shall perform all the duties and possess all the powers and functions of the county highway superintendent. In counties having a population of one hundred fifty thousand or more inhabitants, the county engineer shall serve as county highway superintendent.</a:t>
            </a:r>
          </a:p>
          <a:p>
            <a:r>
              <a:rPr lang="en-US" dirty="0"/>
              <a:t>Source</a:t>
            </a:r>
          </a:p>
          <a:p>
            <a:r>
              <a:rPr lang="en-US" dirty="0"/>
              <a:t>Laws 1957, c. 155, art. II, § 6, p. 515;</a:t>
            </a:r>
          </a:p>
          <a:p>
            <a:r>
              <a:rPr lang="en-US" dirty="0"/>
              <a:t>Laws 1982, LB 127, § 9;</a:t>
            </a:r>
          </a:p>
          <a:p>
            <a:r>
              <a:rPr lang="en-US" dirty="0"/>
              <a:t>Laws 1986, LB 512, § 3;</a:t>
            </a:r>
          </a:p>
          <a:p>
            <a:r>
              <a:rPr lang="en-US" dirty="0">
                <a:hlinkClick r:id="rId3"/>
              </a:rPr>
              <a:t>Laws 2017, LB200, § 4.</a:t>
            </a:r>
            <a:endParaRPr lang="en-US" dirty="0"/>
          </a:p>
          <a:p>
            <a:endParaRPr lang="en-US" dirty="0"/>
          </a:p>
        </p:txBody>
      </p:sp>
      <p:sp>
        <p:nvSpPr>
          <p:cNvPr id="4" name="Slide Number Placeholder 3"/>
          <p:cNvSpPr>
            <a:spLocks noGrp="1"/>
          </p:cNvSpPr>
          <p:nvPr>
            <p:ph type="sldNum" sz="quarter" idx="10"/>
          </p:nvPr>
        </p:nvSpPr>
        <p:spPr/>
        <p:txBody>
          <a:bodyPr/>
          <a:lstStyle/>
          <a:p>
            <a:fld id="{581250F0-DEF2-4EED-9882-1B18A4FB6B02}" type="slidenum">
              <a:rPr lang="en-US" smtClean="0"/>
              <a:t>4</a:t>
            </a:fld>
            <a:endParaRPr lang="en-US"/>
          </a:p>
        </p:txBody>
      </p:sp>
    </p:spTree>
    <p:extLst>
      <p:ext uri="{BB962C8B-B14F-4D97-AF65-F5344CB8AC3E}">
        <p14:creationId xmlns:p14="http://schemas.microsoft.com/office/powerpoint/2010/main" val="232176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250F0-DEF2-4EED-9882-1B18A4FB6B02}" type="slidenum">
              <a:rPr lang="en-US" smtClean="0"/>
              <a:t>5</a:t>
            </a:fld>
            <a:endParaRPr lang="en-US"/>
          </a:p>
        </p:txBody>
      </p:sp>
    </p:spTree>
    <p:extLst>
      <p:ext uri="{BB962C8B-B14F-4D97-AF65-F5344CB8AC3E}">
        <p14:creationId xmlns:p14="http://schemas.microsoft.com/office/powerpoint/2010/main" val="606036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i="1" dirty="0"/>
          </a:p>
        </p:txBody>
      </p:sp>
      <p:sp>
        <p:nvSpPr>
          <p:cNvPr id="4" name="Slide Number Placeholder 3"/>
          <p:cNvSpPr>
            <a:spLocks noGrp="1"/>
          </p:cNvSpPr>
          <p:nvPr>
            <p:ph type="sldNum" sz="quarter" idx="5"/>
          </p:nvPr>
        </p:nvSpPr>
        <p:spPr/>
        <p:txBody>
          <a:bodyPr/>
          <a:lstStyle/>
          <a:p>
            <a:fld id="{581250F0-DEF2-4EED-9882-1B18A4FB6B02}" type="slidenum">
              <a:rPr lang="en-US" smtClean="0"/>
              <a:t>6</a:t>
            </a:fld>
            <a:endParaRPr lang="en-US"/>
          </a:p>
        </p:txBody>
      </p:sp>
    </p:spTree>
    <p:extLst>
      <p:ext uri="{BB962C8B-B14F-4D97-AF65-F5344CB8AC3E}">
        <p14:creationId xmlns:p14="http://schemas.microsoft.com/office/powerpoint/2010/main" val="3127394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a:p>
            <a:endParaRPr lang="en-US" i="0" dirty="0"/>
          </a:p>
          <a:p>
            <a:endParaRPr lang="en-US" i="0" dirty="0"/>
          </a:p>
          <a:p>
            <a:endParaRPr lang="en-US" i="0" dirty="0"/>
          </a:p>
        </p:txBody>
      </p:sp>
      <p:sp>
        <p:nvSpPr>
          <p:cNvPr id="4" name="Slide Number Placeholder 3"/>
          <p:cNvSpPr>
            <a:spLocks noGrp="1"/>
          </p:cNvSpPr>
          <p:nvPr>
            <p:ph type="sldNum" sz="quarter" idx="5"/>
          </p:nvPr>
        </p:nvSpPr>
        <p:spPr/>
        <p:txBody>
          <a:bodyPr/>
          <a:lstStyle/>
          <a:p>
            <a:fld id="{581250F0-DEF2-4EED-9882-1B18A4FB6B02}" type="slidenum">
              <a:rPr lang="en-US" smtClean="0"/>
              <a:t>8</a:t>
            </a:fld>
            <a:endParaRPr lang="en-US"/>
          </a:p>
        </p:txBody>
      </p:sp>
    </p:spTree>
    <p:extLst>
      <p:ext uri="{BB962C8B-B14F-4D97-AF65-F5344CB8AC3E}">
        <p14:creationId xmlns:p14="http://schemas.microsoft.com/office/powerpoint/2010/main" val="3849254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1/23/2023 Updated with latest Written Exam Preparation letter</a:t>
            </a:r>
          </a:p>
          <a:p>
            <a:r>
              <a:rPr lang="en-US" i="1" dirty="0"/>
              <a:t>2/24/2022 Updated with latest Written Exam Preparation letter</a:t>
            </a:r>
          </a:p>
          <a:p>
            <a:endParaRPr lang="en-US" i="0" dirty="0"/>
          </a:p>
          <a:p>
            <a:r>
              <a:rPr lang="en-US" i="0" dirty="0"/>
              <a:t>Number of questions you need to get correct, per part:</a:t>
            </a:r>
          </a:p>
          <a:p>
            <a:r>
              <a:rPr lang="en-US" i="0" u="sng" dirty="0"/>
              <a:t>Part 	70%	65%</a:t>
            </a:r>
          </a:p>
          <a:p>
            <a:r>
              <a:rPr lang="en-US" i="0" u="none" dirty="0"/>
              <a:t>  I	35	33</a:t>
            </a:r>
          </a:p>
          <a:p>
            <a:r>
              <a:rPr lang="en-US" i="0" u="none" dirty="0"/>
              <a:t> V	56	52</a:t>
            </a:r>
          </a:p>
          <a:p>
            <a:r>
              <a:rPr lang="en-US" i="0" u="none" dirty="0"/>
              <a:t>The others depend on points (weighted), so you can’t say how many correct answers it takes	</a:t>
            </a:r>
          </a:p>
          <a:p>
            <a:endParaRPr lang="en-US" i="0" u="none" dirty="0"/>
          </a:p>
          <a:p>
            <a:endParaRPr lang="en-US" i="0" u="none" dirty="0"/>
          </a:p>
          <a:p>
            <a:endParaRPr lang="en-US" i="0" u="none" dirty="0"/>
          </a:p>
          <a:p>
            <a:endParaRPr lang="en-US" i="0" u="none" dirty="0"/>
          </a:p>
          <a:p>
            <a:endParaRPr lang="en-US" i="0" u="none" dirty="0"/>
          </a:p>
          <a:p>
            <a:endParaRPr lang="en-US" i="0" u="none" dirty="0"/>
          </a:p>
          <a:p>
            <a:endParaRPr lang="en-US" i="0" u="sng" dirty="0"/>
          </a:p>
          <a:p>
            <a:endParaRPr lang="en-US" i="0" u="sng" dirty="0"/>
          </a:p>
        </p:txBody>
      </p:sp>
      <p:sp>
        <p:nvSpPr>
          <p:cNvPr id="4" name="Slide Number Placeholder 3"/>
          <p:cNvSpPr>
            <a:spLocks noGrp="1"/>
          </p:cNvSpPr>
          <p:nvPr>
            <p:ph type="sldNum" sz="quarter" idx="5"/>
          </p:nvPr>
        </p:nvSpPr>
        <p:spPr/>
        <p:txBody>
          <a:bodyPr/>
          <a:lstStyle/>
          <a:p>
            <a:fld id="{581250F0-DEF2-4EED-9882-1B18A4FB6B02}" type="slidenum">
              <a:rPr lang="en-US" smtClean="0"/>
              <a:t>9</a:t>
            </a:fld>
            <a:endParaRPr lang="en-US"/>
          </a:p>
        </p:txBody>
      </p:sp>
    </p:spTree>
    <p:extLst>
      <p:ext uri="{BB962C8B-B14F-4D97-AF65-F5344CB8AC3E}">
        <p14:creationId xmlns:p14="http://schemas.microsoft.com/office/powerpoint/2010/main" val="4250951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a:p>
            <a:endParaRPr lang="en-US" i="0" dirty="0"/>
          </a:p>
          <a:p>
            <a:r>
              <a:rPr lang="en-US" dirty="0"/>
              <a:t>Turn off your phones and devices and put them away and out-of-sight during the exam</a:t>
            </a:r>
          </a:p>
        </p:txBody>
      </p:sp>
      <p:sp>
        <p:nvSpPr>
          <p:cNvPr id="4" name="Slide Number Placeholder 3"/>
          <p:cNvSpPr>
            <a:spLocks noGrp="1"/>
          </p:cNvSpPr>
          <p:nvPr>
            <p:ph type="sldNum" sz="quarter" idx="5"/>
          </p:nvPr>
        </p:nvSpPr>
        <p:spPr/>
        <p:txBody>
          <a:bodyPr/>
          <a:lstStyle/>
          <a:p>
            <a:fld id="{581250F0-DEF2-4EED-9882-1B18A4FB6B02}" type="slidenum">
              <a:rPr lang="en-US" smtClean="0"/>
              <a:t>10</a:t>
            </a:fld>
            <a:endParaRPr lang="en-US"/>
          </a:p>
        </p:txBody>
      </p:sp>
    </p:spTree>
    <p:extLst>
      <p:ext uri="{BB962C8B-B14F-4D97-AF65-F5344CB8AC3E}">
        <p14:creationId xmlns:p14="http://schemas.microsoft.com/office/powerpoint/2010/main" val="3757075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0926" y="831274"/>
            <a:ext cx="9405851" cy="2310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278476" y="527405"/>
            <a:ext cx="8645237" cy="2387600"/>
          </a:xfrm>
        </p:spPr>
        <p:txBody>
          <a:bodyPr anchor="ctr"/>
          <a:lstStyle>
            <a:lvl1pPr algn="ctr">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72095" y="2344488"/>
            <a:ext cx="6858000" cy="864221"/>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748" y="4024970"/>
            <a:ext cx="2831632" cy="1128368"/>
          </a:xfrm>
          <a:prstGeom prst="rect">
            <a:avLst/>
          </a:prstGeom>
        </p:spPr>
      </p:pic>
    </p:spTree>
    <p:extLst>
      <p:ext uri="{BB962C8B-B14F-4D97-AF65-F5344CB8AC3E}">
        <p14:creationId xmlns:p14="http://schemas.microsoft.com/office/powerpoint/2010/main" val="897835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6455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3912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0926" y="831274"/>
            <a:ext cx="9405851" cy="2310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278476" y="527405"/>
            <a:ext cx="8645237" cy="2387600"/>
          </a:xfrm>
        </p:spPr>
        <p:txBody>
          <a:bodyPr anchor="ctr"/>
          <a:lstStyle>
            <a:lvl1pPr algn="ctr">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72095" y="2344488"/>
            <a:ext cx="6858000" cy="864221"/>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748" y="4024970"/>
            <a:ext cx="2831632" cy="1128368"/>
          </a:xfrm>
          <a:prstGeom prst="rect">
            <a:avLst/>
          </a:prstGeom>
        </p:spPr>
      </p:pic>
    </p:spTree>
    <p:extLst>
      <p:ext uri="{BB962C8B-B14F-4D97-AF65-F5344CB8AC3E}">
        <p14:creationId xmlns:p14="http://schemas.microsoft.com/office/powerpoint/2010/main" val="1545955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711" y="270859"/>
            <a:ext cx="8534203" cy="1114882"/>
          </a:xfrm>
        </p:spPr>
        <p:txBody>
          <a:bodyPr/>
          <a:lstStyle/>
          <a:p>
            <a:r>
              <a:rPr lang="en-US"/>
              <a:t>Click to edit Master title style</a:t>
            </a:r>
          </a:p>
        </p:txBody>
      </p:sp>
      <p:sp>
        <p:nvSpPr>
          <p:cNvPr id="3" name="Content Placeholder 2"/>
          <p:cNvSpPr>
            <a:spLocks noGrp="1"/>
          </p:cNvSpPr>
          <p:nvPr>
            <p:ph idx="1"/>
          </p:nvPr>
        </p:nvSpPr>
        <p:spPr>
          <a:xfrm>
            <a:off x="298710" y="1505111"/>
            <a:ext cx="8534203" cy="4584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8814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15066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3604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991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4"/>
          <p:cNvSpPr>
            <a:spLocks noGrp="1"/>
          </p:cNvSpPr>
          <p:nvPr>
            <p:ph type="title"/>
          </p:nvPr>
        </p:nvSpPr>
        <p:spPr>
          <a:xfrm>
            <a:off x="298711" y="270860"/>
            <a:ext cx="8534203" cy="1114881"/>
          </a:xfrm>
        </p:spPr>
        <p:txBody>
          <a:bodyPr/>
          <a:lstStyle/>
          <a:p>
            <a:r>
              <a:rPr lang="en-US"/>
              <a:t>Click to edit Master title style</a:t>
            </a:r>
          </a:p>
        </p:txBody>
      </p:sp>
    </p:spTree>
    <p:extLst>
      <p:ext uri="{BB962C8B-B14F-4D97-AF65-F5344CB8AC3E}">
        <p14:creationId xmlns:p14="http://schemas.microsoft.com/office/powerpoint/2010/main" val="742606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597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107750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711" y="270859"/>
            <a:ext cx="8534203" cy="1114882"/>
          </a:xfrm>
        </p:spPr>
        <p:txBody>
          <a:bodyPr/>
          <a:lstStyle/>
          <a:p>
            <a:r>
              <a:rPr lang="en-US"/>
              <a:t>Click to edit Master title style</a:t>
            </a:r>
          </a:p>
        </p:txBody>
      </p:sp>
      <p:sp>
        <p:nvSpPr>
          <p:cNvPr id="3" name="Content Placeholder 2"/>
          <p:cNvSpPr>
            <a:spLocks noGrp="1"/>
          </p:cNvSpPr>
          <p:nvPr>
            <p:ph idx="1"/>
          </p:nvPr>
        </p:nvSpPr>
        <p:spPr>
          <a:xfrm>
            <a:off x="298710" y="1505111"/>
            <a:ext cx="8534203" cy="4584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7645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867846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9071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252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17673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169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9488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4"/>
          <p:cNvSpPr>
            <a:spLocks noGrp="1"/>
          </p:cNvSpPr>
          <p:nvPr>
            <p:ph type="title"/>
          </p:nvPr>
        </p:nvSpPr>
        <p:spPr>
          <a:xfrm>
            <a:off x="298711" y="270860"/>
            <a:ext cx="8534203" cy="1114881"/>
          </a:xfrm>
        </p:spPr>
        <p:txBody>
          <a:bodyPr/>
          <a:lstStyle/>
          <a:p>
            <a:r>
              <a:rPr lang="en-US"/>
              <a:t>Click to edit Master title style</a:t>
            </a:r>
          </a:p>
        </p:txBody>
      </p:sp>
    </p:spTree>
    <p:extLst>
      <p:ext uri="{BB962C8B-B14F-4D97-AF65-F5344CB8AC3E}">
        <p14:creationId xmlns:p14="http://schemas.microsoft.com/office/powerpoint/2010/main" val="3953633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6640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076835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545383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58873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7833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dot.nebraska.gov/business-center/lpa/boards-liaison/" TargetMode="External"/><Relationship Id="rId7" Type="http://schemas.openxmlformats.org/officeDocument/2006/relationships/hyperlink" Target="https://nebraskalegislature.gov/laws/browse-statutes.php"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s://dot.nebraska.gov/business-center/lpa/boards-liaison/nbcs/downloads/" TargetMode="External"/><Relationship Id="rId5" Type="http://schemas.openxmlformats.org/officeDocument/2006/relationships/hyperlink" Target="https://dot.nebraska.gov/business-center/lpa/boards-liaison/training/resources-for-training-classes/" TargetMode="External"/><Relationship Id="rId4" Type="http://schemas.openxmlformats.org/officeDocument/2006/relationships/hyperlink" Target="https://dot.nebraska.gov/business-center/lpa/boards-liaison/trainin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ot.nebraska.gov/business-center/lpa/boards-liaison/training/resources-for-training-classe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s://dot.nebraska.gov/business-center/lpa/boards-liaison/nbcs/download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735" y="823347"/>
            <a:ext cx="9144000" cy="1583303"/>
          </a:xfrm>
        </p:spPr>
        <p:txBody>
          <a:bodyPr>
            <a:normAutofit/>
          </a:bodyPr>
          <a:lstStyle/>
          <a:p>
            <a:r>
              <a:rPr lang="en-US" dirty="0"/>
              <a:t>Superintendents Exam Preparation </a:t>
            </a:r>
          </a:p>
        </p:txBody>
      </p:sp>
      <p:sp>
        <p:nvSpPr>
          <p:cNvPr id="3" name="Subtitle 2"/>
          <p:cNvSpPr>
            <a:spLocks noGrp="1"/>
          </p:cNvSpPr>
          <p:nvPr>
            <p:ph type="subTitle" idx="1"/>
          </p:nvPr>
        </p:nvSpPr>
        <p:spPr>
          <a:xfrm>
            <a:off x="-108737" y="2406650"/>
            <a:ext cx="9386085" cy="514619"/>
          </a:xfrm>
        </p:spPr>
        <p:txBody>
          <a:bodyPr>
            <a:normAutofit fontScale="92500"/>
          </a:bodyPr>
          <a:lstStyle/>
          <a:p>
            <a:pPr>
              <a:spcBef>
                <a:spcPts val="450"/>
              </a:spcBef>
            </a:pPr>
            <a:r>
              <a:rPr lang="en-US" sz="2800" dirty="0">
                <a:latin typeface="Arial" pitchFamily="34" charset="0"/>
                <a:cs typeface="Arial" pitchFamily="34" charset="0"/>
              </a:rPr>
              <a:t>Nebraska County Highway and City Street Superintendents</a:t>
            </a:r>
          </a:p>
        </p:txBody>
      </p:sp>
      <p:sp>
        <p:nvSpPr>
          <p:cNvPr id="7" name="Slide Number Placeholder 10"/>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0" y="6488668"/>
            <a:ext cx="23683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Calibri"/>
              </a:rPr>
              <a:t>August 24, 2023</a:t>
            </a: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3EE7BA43-1188-4E25-8EF0-8D81A1B6E7DE}"/>
              </a:ext>
            </a:extLst>
          </p:cNvPr>
          <p:cNvSpPr txBox="1"/>
          <p:nvPr/>
        </p:nvSpPr>
        <p:spPr>
          <a:xfrm>
            <a:off x="3200400" y="5182613"/>
            <a:ext cx="27432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sp>
        <p:nvSpPr>
          <p:cNvPr id="17" name="Rectangle 16">
            <a:extLst>
              <a:ext uri="{FF2B5EF4-FFF2-40B4-BE49-F238E27FC236}">
                <a16:creationId xmlns:a16="http://schemas.microsoft.com/office/drawing/2014/main" id="{B7574C68-F3EF-436E-AEF3-BBECDC4D117E}"/>
              </a:ext>
            </a:extLst>
          </p:cNvPr>
          <p:cNvSpPr/>
          <p:nvPr/>
        </p:nvSpPr>
        <p:spPr>
          <a:xfrm>
            <a:off x="2497036" y="3209724"/>
            <a:ext cx="4174541" cy="498598"/>
          </a:xfrm>
          <a:prstGeom prst="rect">
            <a:avLst/>
          </a:prstGeom>
        </p:spPr>
        <p:txBody>
          <a:bodyPr wrap="none">
            <a:spAutoFit/>
          </a:bodyPr>
          <a:lstStyle/>
          <a:p>
            <a:pPr>
              <a:lnSpc>
                <a:spcPct val="110000"/>
              </a:lnSpc>
            </a:pPr>
            <a:r>
              <a:rPr lang="en-US" sz="2400" dirty="0">
                <a:latin typeface="Arial" pitchFamily="34" charset="0"/>
                <a:cs typeface="Arial" pitchFamily="34" charset="0"/>
              </a:rPr>
              <a:t>Please sign the Sign-in sheet</a:t>
            </a:r>
          </a:p>
        </p:txBody>
      </p:sp>
      <p:sp>
        <p:nvSpPr>
          <p:cNvPr id="5" name="TextBox 4">
            <a:extLst>
              <a:ext uri="{FF2B5EF4-FFF2-40B4-BE49-F238E27FC236}">
                <a16:creationId xmlns:a16="http://schemas.microsoft.com/office/drawing/2014/main" id="{57958CF7-359D-C6A9-D418-60866B6339C8}"/>
              </a:ext>
            </a:extLst>
          </p:cNvPr>
          <p:cNvSpPr txBox="1"/>
          <p:nvPr/>
        </p:nvSpPr>
        <p:spPr>
          <a:xfrm>
            <a:off x="3989311" y="5826769"/>
            <a:ext cx="986118" cy="369332"/>
          </a:xfrm>
          <a:prstGeom prst="rect">
            <a:avLst/>
          </a:prstGeom>
          <a:noFill/>
        </p:spPr>
        <p:txBody>
          <a:bodyPr wrap="square" rtlCol="0">
            <a:spAutoFit/>
          </a:bodyPr>
          <a:lstStyle/>
          <a:p>
            <a:pPr algn="ctr"/>
            <a:r>
              <a:rPr lang="en-US" b="1" dirty="0"/>
              <a:t>Tab 1</a:t>
            </a:r>
          </a:p>
        </p:txBody>
      </p:sp>
    </p:spTree>
    <p:extLst>
      <p:ext uri="{BB962C8B-B14F-4D97-AF65-F5344CB8AC3E}">
        <p14:creationId xmlns:p14="http://schemas.microsoft.com/office/powerpoint/2010/main" val="3016929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EEB48-1921-4829-981B-9D7BE9829932}"/>
              </a:ext>
            </a:extLst>
          </p:cNvPr>
          <p:cNvSpPr txBox="1">
            <a:spLocks/>
          </p:cNvSpPr>
          <p:nvPr/>
        </p:nvSpPr>
        <p:spPr>
          <a:xfrm>
            <a:off x="3286078" y="27606"/>
            <a:ext cx="5593880" cy="85227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a:lstStyle>
          <a:p>
            <a:r>
              <a:rPr lang="en-US" dirty="0"/>
              <a:t>During Exam </a:t>
            </a:r>
          </a:p>
        </p:txBody>
      </p:sp>
      <p:sp>
        <p:nvSpPr>
          <p:cNvPr id="3" name="Content Placeholder 2">
            <a:extLst>
              <a:ext uri="{FF2B5EF4-FFF2-40B4-BE49-F238E27FC236}">
                <a16:creationId xmlns:a16="http://schemas.microsoft.com/office/drawing/2014/main" id="{3B5ECA31-A44B-41D8-B647-17BB8065FCF2}"/>
              </a:ext>
            </a:extLst>
          </p:cNvPr>
          <p:cNvSpPr txBox="1">
            <a:spLocks/>
          </p:cNvSpPr>
          <p:nvPr/>
        </p:nvSpPr>
        <p:spPr>
          <a:xfrm>
            <a:off x="757458" y="506764"/>
            <a:ext cx="7629083" cy="5844472"/>
          </a:xfrm>
          <a:prstGeom prst="rect">
            <a:avLst/>
          </a:prstGeom>
        </p:spPr>
        <p:txBody>
          <a:bodyPr numCol="1" spcCol="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4313" indent="-214313">
              <a:spcBef>
                <a:spcPts val="450"/>
              </a:spcBef>
              <a:buFont typeface="Wingdings" panose="05000000000000000000" pitchFamily="2" charset="2"/>
              <a:buChar char="Ø"/>
              <a:defRPr/>
            </a:pPr>
            <a:r>
              <a:rPr lang="en-US" sz="2400" dirty="0">
                <a:latin typeface="Arial" pitchFamily="34" charset="0"/>
                <a:cs typeface="Arial" pitchFamily="34" charset="0"/>
              </a:rPr>
              <a:t>First-time candidates will receive a brief </a:t>
            </a:r>
            <a:r>
              <a:rPr lang="en-US" sz="2400" i="1" dirty="0">
                <a:latin typeface="Arial" pitchFamily="34" charset="0"/>
                <a:cs typeface="Arial" pitchFamily="34" charset="0"/>
              </a:rPr>
              <a:t>oral interview (un-graded)</a:t>
            </a:r>
          </a:p>
          <a:p>
            <a:pPr marL="214313" indent="-214313">
              <a:spcBef>
                <a:spcPts val="450"/>
              </a:spcBef>
              <a:defRPr/>
            </a:pPr>
            <a:endParaRPr lang="en-US" sz="900" i="1" dirty="0">
              <a:latin typeface="Arial" pitchFamily="34" charset="0"/>
              <a:cs typeface="Arial" pitchFamily="34" charset="0"/>
            </a:endParaRPr>
          </a:p>
          <a:p>
            <a:pPr marL="214313" lvl="1" indent="-214313">
              <a:spcBef>
                <a:spcPts val="450"/>
              </a:spcBef>
              <a:buFont typeface="Wingdings" panose="05000000000000000000" pitchFamily="2" charset="2"/>
              <a:buChar char="Ø"/>
              <a:defRPr/>
            </a:pPr>
            <a:r>
              <a:rPr lang="en-US" sz="2400" dirty="0">
                <a:latin typeface="Arial" pitchFamily="34" charset="0"/>
                <a:cs typeface="Arial" pitchFamily="34" charset="0"/>
              </a:rPr>
              <a:t>Permitted to use at the exam</a:t>
            </a:r>
          </a:p>
          <a:p>
            <a:pPr marL="557213" lvl="2" indent="-214313">
              <a:spcBef>
                <a:spcPts val="450"/>
              </a:spcBef>
              <a:buFont typeface="Wingdings" panose="05000000000000000000" pitchFamily="2" charset="2"/>
              <a:buChar char="Ø"/>
              <a:defRPr/>
            </a:pPr>
            <a:r>
              <a:rPr lang="en-US" sz="2100" dirty="0">
                <a:latin typeface="Arial" pitchFamily="34" charset="0"/>
                <a:cs typeface="Arial" pitchFamily="34" charset="0"/>
              </a:rPr>
              <a:t>Board-furnished materials</a:t>
            </a:r>
          </a:p>
          <a:p>
            <a:pPr marL="557213" lvl="2" indent="-214313">
              <a:spcBef>
                <a:spcPts val="450"/>
              </a:spcBef>
              <a:buFont typeface="Wingdings" panose="05000000000000000000" pitchFamily="2" charset="2"/>
              <a:buChar char="Ø"/>
              <a:defRPr/>
            </a:pPr>
            <a:r>
              <a:rPr lang="en-US" sz="2100" dirty="0">
                <a:latin typeface="Arial" pitchFamily="34" charset="0"/>
                <a:cs typeface="Arial" pitchFamily="34" charset="0"/>
              </a:rPr>
              <a:t>Your notes from exam prep classes</a:t>
            </a:r>
          </a:p>
          <a:p>
            <a:pPr marL="557213" lvl="2" indent="-214313">
              <a:spcBef>
                <a:spcPts val="450"/>
              </a:spcBef>
              <a:buFont typeface="Wingdings" panose="05000000000000000000" pitchFamily="2" charset="2"/>
              <a:buChar char="Ø"/>
              <a:defRPr/>
            </a:pPr>
            <a:r>
              <a:rPr lang="en-US" sz="2100" dirty="0">
                <a:latin typeface="Arial" pitchFamily="34" charset="0"/>
                <a:cs typeface="Arial" pitchFamily="34" charset="0"/>
              </a:rPr>
              <a:t>Simple Calculator</a:t>
            </a:r>
          </a:p>
          <a:p>
            <a:pPr marL="557213" lvl="2" indent="-214313">
              <a:spcBef>
                <a:spcPts val="450"/>
              </a:spcBef>
              <a:buFont typeface="Wingdings" panose="05000000000000000000" pitchFamily="2" charset="2"/>
              <a:buChar char="Ø"/>
              <a:defRPr/>
            </a:pPr>
            <a:r>
              <a:rPr lang="en-US" sz="2100" dirty="0">
                <a:latin typeface="Arial" pitchFamily="34" charset="0"/>
                <a:cs typeface="Arial" pitchFamily="34" charset="0"/>
              </a:rPr>
              <a:t>Ear</a:t>
            </a:r>
            <a:r>
              <a:rPr lang="en-US" sz="2100" u="sng" dirty="0">
                <a:latin typeface="Arial" pitchFamily="34" charset="0"/>
                <a:cs typeface="Arial" pitchFamily="34" charset="0"/>
              </a:rPr>
              <a:t>plugs</a:t>
            </a:r>
          </a:p>
          <a:p>
            <a:pPr marL="557213" lvl="2" indent="-214313">
              <a:spcBef>
                <a:spcPts val="450"/>
              </a:spcBef>
              <a:buFont typeface="Wingdings" panose="05000000000000000000" pitchFamily="2" charset="2"/>
              <a:buChar char="Ø"/>
              <a:defRPr/>
            </a:pPr>
            <a:r>
              <a:rPr lang="en-US" sz="2100" dirty="0">
                <a:latin typeface="Arial" pitchFamily="34" charset="0"/>
                <a:cs typeface="Arial" pitchFamily="34" charset="0"/>
              </a:rPr>
              <a:t>Magnifying glass </a:t>
            </a:r>
          </a:p>
          <a:p>
            <a:pPr marL="557213" lvl="2" indent="-214313">
              <a:spcBef>
                <a:spcPts val="450"/>
              </a:spcBef>
              <a:buFont typeface="Wingdings" panose="05000000000000000000" pitchFamily="2" charset="2"/>
              <a:buChar char="Ø"/>
              <a:defRPr/>
            </a:pPr>
            <a:r>
              <a:rPr lang="en-US" sz="2100" dirty="0">
                <a:latin typeface="Arial" pitchFamily="34" charset="0"/>
                <a:cs typeface="Arial" pitchFamily="34" charset="0"/>
              </a:rPr>
              <a:t>Small battery-power light are permitted</a:t>
            </a:r>
          </a:p>
          <a:p>
            <a:pPr marL="214313" lvl="1" indent="-214313">
              <a:spcBef>
                <a:spcPts val="450"/>
              </a:spcBef>
              <a:defRPr/>
            </a:pPr>
            <a:endParaRPr lang="en-US" sz="900" i="1" dirty="0">
              <a:latin typeface="Arial" pitchFamily="34" charset="0"/>
              <a:cs typeface="Arial" pitchFamily="34" charset="0"/>
            </a:endParaRPr>
          </a:p>
          <a:p>
            <a:pPr marL="214313" lvl="1" indent="-214313">
              <a:spcBef>
                <a:spcPts val="450"/>
              </a:spcBef>
              <a:buFont typeface="Wingdings" panose="05000000000000000000" pitchFamily="2" charset="2"/>
              <a:buChar char="Ø"/>
              <a:defRPr/>
            </a:pPr>
            <a:r>
              <a:rPr lang="en-US" sz="2400" dirty="0">
                <a:latin typeface="Arial" pitchFamily="34" charset="0"/>
                <a:cs typeface="Arial" pitchFamily="34" charset="0"/>
              </a:rPr>
              <a:t>Not permitted </a:t>
            </a:r>
          </a:p>
          <a:p>
            <a:pPr marL="557213" lvl="2" indent="-214313">
              <a:spcBef>
                <a:spcPts val="450"/>
              </a:spcBef>
              <a:buFont typeface="Wingdings" panose="05000000000000000000" pitchFamily="2" charset="2"/>
              <a:buChar char="Ø"/>
              <a:defRPr/>
            </a:pPr>
            <a:r>
              <a:rPr lang="en-US" sz="2100" dirty="0">
                <a:latin typeface="Arial" pitchFamily="34" charset="0"/>
                <a:cs typeface="Arial" pitchFamily="34" charset="0"/>
              </a:rPr>
              <a:t>electronic devices (except calculator, as noted above)</a:t>
            </a:r>
          </a:p>
          <a:p>
            <a:pPr marL="557213" lvl="2" indent="-214313">
              <a:spcBef>
                <a:spcPts val="450"/>
              </a:spcBef>
              <a:buFont typeface="Wingdings" panose="05000000000000000000" pitchFamily="2" charset="2"/>
              <a:buChar char="Ø"/>
              <a:defRPr/>
            </a:pPr>
            <a:r>
              <a:rPr lang="en-US" sz="2100" dirty="0">
                <a:latin typeface="Arial" pitchFamily="34" charset="0"/>
                <a:cs typeface="Arial" pitchFamily="34" charset="0"/>
              </a:rPr>
              <a:t>listening to audio</a:t>
            </a:r>
          </a:p>
          <a:p>
            <a:pPr marL="557213" lvl="2" indent="-214313">
              <a:spcBef>
                <a:spcPts val="450"/>
              </a:spcBef>
              <a:buFont typeface="Wingdings" panose="05000000000000000000" pitchFamily="2" charset="2"/>
              <a:buChar char="Ø"/>
              <a:defRPr/>
            </a:pPr>
            <a:r>
              <a:rPr lang="en-US" sz="2100" dirty="0">
                <a:latin typeface="Arial" pitchFamily="34" charset="0"/>
                <a:cs typeface="Arial" pitchFamily="34" charset="0"/>
              </a:rPr>
              <a:t>ear</a:t>
            </a:r>
            <a:r>
              <a:rPr lang="en-US" sz="2100" u="sng" dirty="0">
                <a:latin typeface="Arial" pitchFamily="34" charset="0"/>
                <a:cs typeface="Arial" pitchFamily="34" charset="0"/>
              </a:rPr>
              <a:t>buds</a:t>
            </a:r>
          </a:p>
          <a:p>
            <a:pPr marL="557213" lvl="2" indent="-214313">
              <a:spcBef>
                <a:spcPts val="450"/>
              </a:spcBef>
              <a:buFont typeface="Wingdings" panose="05000000000000000000" pitchFamily="2" charset="2"/>
              <a:buChar char="Ø"/>
              <a:defRPr/>
            </a:pPr>
            <a:r>
              <a:rPr lang="en-US" sz="2100" dirty="0">
                <a:latin typeface="Arial" pitchFamily="34" charset="0"/>
                <a:cs typeface="Arial" pitchFamily="34" charset="0"/>
              </a:rPr>
              <a:t>going out to your vehicle</a:t>
            </a:r>
          </a:p>
          <a:p>
            <a:pPr marL="557213" lvl="2" indent="-214313">
              <a:spcBef>
                <a:spcPts val="450"/>
              </a:spcBef>
              <a:buFont typeface="Wingdings" panose="05000000000000000000" pitchFamily="2" charset="2"/>
              <a:buChar char="Ø"/>
              <a:defRPr/>
            </a:pPr>
            <a:r>
              <a:rPr lang="en-US" sz="2100" dirty="0">
                <a:latin typeface="Arial" pitchFamily="34" charset="0"/>
                <a:cs typeface="Arial" pitchFamily="34" charset="0"/>
              </a:rPr>
              <a:t>talking/communicating with other exam candidates</a:t>
            </a:r>
          </a:p>
        </p:txBody>
      </p:sp>
      <p:pic>
        <p:nvPicPr>
          <p:cNvPr id="4" name="Picture 3">
            <a:extLst>
              <a:ext uri="{FF2B5EF4-FFF2-40B4-BE49-F238E27FC236}">
                <a16:creationId xmlns:a16="http://schemas.microsoft.com/office/drawing/2014/main" id="{13B53D27-B0B3-4367-83F2-F108962D601C}"/>
              </a:ext>
            </a:extLst>
          </p:cNvPr>
          <p:cNvPicPr>
            <a:picLocks noChangeAspect="1"/>
          </p:cNvPicPr>
          <p:nvPr/>
        </p:nvPicPr>
        <p:blipFill>
          <a:blip r:embed="rId3"/>
          <a:stretch>
            <a:fillRect/>
          </a:stretch>
        </p:blipFill>
        <p:spPr>
          <a:xfrm>
            <a:off x="7037518" y="985922"/>
            <a:ext cx="1842440" cy="2075988"/>
          </a:xfrm>
          <a:prstGeom prst="rect">
            <a:avLst/>
          </a:prstGeom>
        </p:spPr>
      </p:pic>
      <p:sp>
        <p:nvSpPr>
          <p:cNvPr id="5" name="Slide Number Placeholder 10">
            <a:extLst>
              <a:ext uri="{FF2B5EF4-FFF2-40B4-BE49-F238E27FC236}">
                <a16:creationId xmlns:a16="http://schemas.microsoft.com/office/drawing/2014/main" id="{C54E0CF2-B1AD-486E-970D-1E8737622766}"/>
              </a:ext>
            </a:extLst>
          </p:cNvPr>
          <p:cNvSpPr txBox="1">
            <a:spLocks/>
          </p:cNvSpPr>
          <p:nvPr/>
        </p:nvSpPr>
        <p:spPr>
          <a:xfrm>
            <a:off x="8143875" y="6429375"/>
            <a:ext cx="1000125"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en-US" dirty="0">
                <a:solidFill>
                  <a:prstClr val="white"/>
                </a:solidFill>
                <a:latin typeface="Calibri"/>
              </a:rPr>
              <a:t>Slide </a:t>
            </a:r>
            <a:fld id="{8B38DBA3-52F9-4AF4-A6A4-FA4D7DB2F99C}" type="slidenum">
              <a:rPr lang="en-US" smtClean="0">
                <a:solidFill>
                  <a:prstClr val="white"/>
                </a:solidFill>
                <a:latin typeface="Calibri"/>
              </a:rPr>
              <a:pPr defTabSz="914400"/>
              <a:t>10</a:t>
            </a:fld>
            <a:endParaRPr lang="en-US" dirty="0">
              <a:solidFill>
                <a:prstClr val="white"/>
              </a:solidFill>
              <a:latin typeface="Calibri"/>
            </a:endParaRPr>
          </a:p>
        </p:txBody>
      </p:sp>
    </p:spTree>
    <p:extLst>
      <p:ext uri="{BB962C8B-B14F-4D97-AF65-F5344CB8AC3E}">
        <p14:creationId xmlns:p14="http://schemas.microsoft.com/office/powerpoint/2010/main" val="3131004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85195-3579-498E-90B3-6742019EEF94}"/>
              </a:ext>
            </a:extLst>
          </p:cNvPr>
          <p:cNvSpPr>
            <a:spLocks noGrp="1"/>
          </p:cNvSpPr>
          <p:nvPr>
            <p:ph type="title"/>
          </p:nvPr>
        </p:nvSpPr>
        <p:spPr>
          <a:xfrm>
            <a:off x="304898" y="0"/>
            <a:ext cx="8534203" cy="1114882"/>
          </a:xfrm>
        </p:spPr>
        <p:txBody>
          <a:bodyPr/>
          <a:lstStyle/>
          <a:p>
            <a:pPr algn="ctr"/>
            <a:r>
              <a:rPr lang="en-US" dirty="0"/>
              <a:t>Exam – Two Sessions, and Passing Thresholds</a:t>
            </a:r>
          </a:p>
        </p:txBody>
      </p:sp>
      <p:sp>
        <p:nvSpPr>
          <p:cNvPr id="3" name="Content Placeholder 2">
            <a:extLst>
              <a:ext uri="{FF2B5EF4-FFF2-40B4-BE49-F238E27FC236}">
                <a16:creationId xmlns:a16="http://schemas.microsoft.com/office/drawing/2014/main" id="{8B2122BA-2408-4364-AC51-239FF0F8D1B3}"/>
              </a:ext>
            </a:extLst>
          </p:cNvPr>
          <p:cNvSpPr>
            <a:spLocks noGrp="1"/>
          </p:cNvSpPr>
          <p:nvPr>
            <p:ph idx="1"/>
          </p:nvPr>
        </p:nvSpPr>
        <p:spPr>
          <a:xfrm>
            <a:off x="304898" y="1243584"/>
            <a:ext cx="8756390" cy="4649288"/>
          </a:xfrm>
        </p:spPr>
        <p:txBody>
          <a:bodyPr>
            <a:normAutofit fontScale="92500"/>
          </a:bodyPr>
          <a:lstStyle/>
          <a:p>
            <a:pPr>
              <a:spcAft>
                <a:spcPts val="600"/>
              </a:spcAft>
            </a:pPr>
            <a:r>
              <a:rPr lang="en-US" sz="2600" b="1" dirty="0"/>
              <a:t>Two sessions</a:t>
            </a:r>
            <a:r>
              <a:rPr lang="en-US" b="1" dirty="0"/>
              <a:t> – a.m. and p.m. – each 3 hours (180 minutes) </a:t>
            </a:r>
          </a:p>
          <a:p>
            <a:pPr lvl="1">
              <a:spcAft>
                <a:spcPts val="1800"/>
              </a:spcAft>
            </a:pPr>
            <a:r>
              <a:rPr lang="en-US" sz="2100" b="1" dirty="0"/>
              <a:t>Once the a.m. session is done, you </a:t>
            </a:r>
            <a:r>
              <a:rPr lang="en-US" sz="2100" b="1" u="sng" dirty="0"/>
              <a:t>cannot go back to it later </a:t>
            </a:r>
            <a:r>
              <a:rPr lang="en-US" sz="2100" b="1" dirty="0"/>
              <a:t>(in the p.m.)</a:t>
            </a:r>
          </a:p>
          <a:p>
            <a:pPr>
              <a:spcAft>
                <a:spcPts val="600"/>
              </a:spcAft>
            </a:pPr>
            <a:r>
              <a:rPr lang="en-US" sz="2600" b="1" dirty="0"/>
              <a:t>Morning Session – </a:t>
            </a:r>
            <a:r>
              <a:rPr lang="en-US" sz="1900" b="1" dirty="0"/>
              <a:t>starts at 9:00 a.m., turn in answer sheets by 12:00 p.m.</a:t>
            </a:r>
          </a:p>
          <a:p>
            <a:pPr lvl="1">
              <a:spcAft>
                <a:spcPts val="1800"/>
              </a:spcAft>
            </a:pPr>
            <a:r>
              <a:rPr lang="en-US" sz="1900" b="1" dirty="0"/>
              <a:t>Three parts, 105 points (50 + 25 + 30) </a:t>
            </a:r>
          </a:p>
          <a:p>
            <a:pPr>
              <a:spcAft>
                <a:spcPts val="600"/>
              </a:spcAft>
            </a:pPr>
            <a:r>
              <a:rPr lang="en-US" sz="2600" b="1" dirty="0"/>
              <a:t>Afternoon Session – </a:t>
            </a:r>
            <a:r>
              <a:rPr lang="en-US" sz="1900" b="1" dirty="0"/>
              <a:t>starts at 1:00 p.m., turn in answer sheets by 4:00 p.m.</a:t>
            </a:r>
          </a:p>
          <a:p>
            <a:pPr lvl="1">
              <a:spcAft>
                <a:spcPts val="1800"/>
              </a:spcAft>
            </a:pPr>
            <a:r>
              <a:rPr lang="en-US" sz="1900" b="1" dirty="0"/>
              <a:t>Two parts, 145 points (65 + 80)</a:t>
            </a:r>
          </a:p>
          <a:p>
            <a:pPr>
              <a:spcAft>
                <a:spcPts val="600"/>
              </a:spcAft>
            </a:pPr>
            <a:r>
              <a:rPr lang="en-US" sz="2600" b="1" dirty="0"/>
              <a:t>Passing Thresholds </a:t>
            </a:r>
          </a:p>
          <a:p>
            <a:pPr lvl="1">
              <a:spcAft>
                <a:spcPts val="600"/>
              </a:spcAft>
            </a:pPr>
            <a:r>
              <a:rPr lang="en-US" sz="1900" b="1" dirty="0"/>
              <a:t>Each Part: 70%, except only ONE part can be as low as 65%. </a:t>
            </a:r>
          </a:p>
          <a:p>
            <a:pPr lvl="1">
              <a:spcAft>
                <a:spcPts val="1800"/>
              </a:spcAft>
            </a:pPr>
            <a:r>
              <a:rPr lang="en-US" sz="1900" b="1" dirty="0"/>
              <a:t>Overall: 70%</a:t>
            </a:r>
          </a:p>
          <a:p>
            <a:pPr marL="0" indent="0">
              <a:spcAft>
                <a:spcPts val="1800"/>
              </a:spcAft>
              <a:buNone/>
            </a:pPr>
            <a:endParaRPr lang="en-US" b="1" dirty="0"/>
          </a:p>
          <a:p>
            <a:pPr>
              <a:spcAft>
                <a:spcPts val="1800"/>
              </a:spcAft>
            </a:pPr>
            <a:endParaRPr lang="en-US" b="1" dirty="0"/>
          </a:p>
          <a:p>
            <a:pPr>
              <a:spcAft>
                <a:spcPts val="1800"/>
              </a:spcAft>
            </a:pPr>
            <a:endParaRPr lang="en-US" u="sng" dirty="0"/>
          </a:p>
        </p:txBody>
      </p:sp>
    </p:spTree>
    <p:extLst>
      <p:ext uri="{BB962C8B-B14F-4D97-AF65-F5344CB8AC3E}">
        <p14:creationId xmlns:p14="http://schemas.microsoft.com/office/powerpoint/2010/main" val="220258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0">
            <a:extLst>
              <a:ext uri="{FF2B5EF4-FFF2-40B4-BE49-F238E27FC236}">
                <a16:creationId xmlns:a16="http://schemas.microsoft.com/office/drawing/2014/main" id="{E2030EC0-3EBF-4129-9E01-4A37DE0D2901}"/>
              </a:ext>
            </a:extLst>
          </p:cNvPr>
          <p:cNvSpPr txBox="1">
            <a:spLocks/>
          </p:cNvSpPr>
          <p:nvPr/>
        </p:nvSpPr>
        <p:spPr>
          <a:xfrm>
            <a:off x="8143875" y="6429375"/>
            <a:ext cx="1000125"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en-US" dirty="0">
                <a:solidFill>
                  <a:prstClr val="white"/>
                </a:solidFill>
                <a:latin typeface="Calibri"/>
              </a:rPr>
              <a:t>Slide </a:t>
            </a:r>
            <a:fld id="{8B38DBA3-52F9-4AF4-A6A4-FA4D7DB2F99C}" type="slidenum">
              <a:rPr lang="en-US" smtClean="0">
                <a:solidFill>
                  <a:prstClr val="white"/>
                </a:solidFill>
                <a:latin typeface="Calibri"/>
              </a:rPr>
              <a:pPr defTabSz="914400"/>
              <a:t>12</a:t>
            </a:fld>
            <a:endParaRPr lang="en-US" dirty="0">
              <a:solidFill>
                <a:prstClr val="white"/>
              </a:solidFill>
              <a:latin typeface="Calibri"/>
            </a:endParaRPr>
          </a:p>
        </p:txBody>
      </p:sp>
      <p:sp>
        <p:nvSpPr>
          <p:cNvPr id="3" name="Title 1">
            <a:extLst>
              <a:ext uri="{FF2B5EF4-FFF2-40B4-BE49-F238E27FC236}">
                <a16:creationId xmlns:a16="http://schemas.microsoft.com/office/drawing/2014/main" id="{F25EEE70-D51F-441E-B34E-3C4BAEB455A8}"/>
              </a:ext>
            </a:extLst>
          </p:cNvPr>
          <p:cNvSpPr txBox="1">
            <a:spLocks/>
          </p:cNvSpPr>
          <p:nvPr/>
        </p:nvSpPr>
        <p:spPr>
          <a:xfrm>
            <a:off x="1314451" y="426392"/>
            <a:ext cx="5503262" cy="11430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a:lstStyle>
          <a:p>
            <a:r>
              <a:rPr lang="en-US"/>
              <a:t>Exam </a:t>
            </a:r>
            <a:r>
              <a:rPr lang="en-US" sz="3200"/>
              <a:t>(continued)</a:t>
            </a:r>
            <a:endParaRPr lang="en-US" dirty="0"/>
          </a:p>
        </p:txBody>
      </p:sp>
      <p:sp>
        <p:nvSpPr>
          <p:cNvPr id="4" name="Rectangle 3">
            <a:extLst>
              <a:ext uri="{FF2B5EF4-FFF2-40B4-BE49-F238E27FC236}">
                <a16:creationId xmlns:a16="http://schemas.microsoft.com/office/drawing/2014/main" id="{BE283CB4-3D29-4C81-A7CA-60B76EE5C5B6}"/>
              </a:ext>
            </a:extLst>
          </p:cNvPr>
          <p:cNvSpPr txBox="1">
            <a:spLocks noChangeArrowheads="1"/>
          </p:cNvSpPr>
          <p:nvPr/>
        </p:nvSpPr>
        <p:spPr>
          <a:xfrm>
            <a:off x="1314450" y="1754861"/>
            <a:ext cx="6515100" cy="628650"/>
          </a:xfrm>
          <a:prstGeom prst="rect">
            <a:avLst/>
          </a:prstGeom>
          <a:noFill/>
        </p:spPr>
        <p:txBody>
          <a:bodyPr vert="horz" lIns="68580" tIns="34290" rIns="68580" bIns="34290" rtlCol="0">
            <a:normAutofit/>
          </a:bodyPr>
          <a:lstStyle/>
          <a:p>
            <a:pPr fontAlgn="base">
              <a:spcBef>
                <a:spcPct val="20000"/>
              </a:spcBef>
              <a:spcAft>
                <a:spcPct val="0"/>
              </a:spcAft>
              <a:defRPr/>
            </a:pPr>
            <a:r>
              <a:rPr lang="en-US" sz="2800" dirty="0">
                <a:latin typeface="Arial" pitchFamily="34" charset="0"/>
                <a:cs typeface="Arial" pitchFamily="34" charset="0"/>
              </a:rPr>
              <a:t>The exam is point-weighted</a:t>
            </a:r>
          </a:p>
        </p:txBody>
      </p:sp>
      <p:grpSp>
        <p:nvGrpSpPr>
          <p:cNvPr id="5" name="Group 47">
            <a:extLst>
              <a:ext uri="{FF2B5EF4-FFF2-40B4-BE49-F238E27FC236}">
                <a16:creationId xmlns:a16="http://schemas.microsoft.com/office/drawing/2014/main" id="{D36FA463-FAA2-40C8-B2B2-70F334B51450}"/>
              </a:ext>
            </a:extLst>
          </p:cNvPr>
          <p:cNvGrpSpPr>
            <a:grpSpLocks/>
          </p:cNvGrpSpPr>
          <p:nvPr/>
        </p:nvGrpSpPr>
        <p:grpSpPr bwMode="auto">
          <a:xfrm>
            <a:off x="1301354" y="2377935"/>
            <a:ext cx="6480573" cy="3406378"/>
            <a:chOff x="133" y="1344"/>
            <a:chExt cx="5443" cy="2861"/>
          </a:xfrm>
        </p:grpSpPr>
        <p:sp>
          <p:nvSpPr>
            <p:cNvPr id="6" name="Rectangle 5">
              <a:extLst>
                <a:ext uri="{FF2B5EF4-FFF2-40B4-BE49-F238E27FC236}">
                  <a16:creationId xmlns:a16="http://schemas.microsoft.com/office/drawing/2014/main" id="{F4DD368C-41EF-4E0C-898A-D5456AD456CC}"/>
                </a:ext>
              </a:extLst>
            </p:cNvPr>
            <p:cNvSpPr>
              <a:spLocks noChangeArrowheads="1"/>
            </p:cNvSpPr>
            <p:nvPr/>
          </p:nvSpPr>
          <p:spPr bwMode="auto">
            <a:xfrm>
              <a:off x="4405" y="3395"/>
              <a:ext cx="1158" cy="613"/>
            </a:xfrm>
            <a:prstGeom prst="rect">
              <a:avLst/>
            </a:prstGeom>
            <a:noFill/>
            <a:ln w="9525">
              <a:noFill/>
              <a:miter lim="800000"/>
              <a:headEnd/>
              <a:tailEnd/>
            </a:ln>
          </p:spPr>
          <p:txBody>
            <a:bodyPr/>
            <a:lstStyle/>
            <a:p>
              <a:pPr marL="257175" indent="-257175" algn="r"/>
              <a:endParaRPr lang="en-US" sz="1400" b="1" i="1" dirty="0">
                <a:latin typeface="Arial" pitchFamily="34" charset="0"/>
                <a:ea typeface="Times New Roman" pitchFamily="18" charset="0"/>
                <a:cs typeface="Arial" pitchFamily="34" charset="0"/>
              </a:endParaRPr>
            </a:p>
            <a:p>
              <a:pPr marL="257175" indent="-257175" algn="r"/>
              <a:r>
                <a:rPr lang="en-US" sz="2400" b="1" i="1" dirty="0">
                  <a:latin typeface="Arial" pitchFamily="34" charset="0"/>
                  <a:ea typeface="Times New Roman" pitchFamily="18" charset="0"/>
                  <a:cs typeface="Arial" pitchFamily="34" charset="0"/>
                </a:rPr>
                <a:t>175 </a:t>
              </a:r>
              <a:r>
                <a:rPr lang="en-US" sz="2400" b="1" dirty="0">
                  <a:latin typeface="Arial" pitchFamily="34" charset="0"/>
                  <a:ea typeface="Times New Roman" pitchFamily="18" charset="0"/>
                  <a:cs typeface="Arial" pitchFamily="34" charset="0"/>
                </a:rPr>
                <a:t>pts.</a:t>
              </a:r>
            </a:p>
          </p:txBody>
        </p:sp>
        <p:sp>
          <p:nvSpPr>
            <p:cNvPr id="7" name="Rectangle 6">
              <a:extLst>
                <a:ext uri="{FF2B5EF4-FFF2-40B4-BE49-F238E27FC236}">
                  <a16:creationId xmlns:a16="http://schemas.microsoft.com/office/drawing/2014/main" id="{6F7B7D22-6623-4641-96C0-142D3C10F6A1}"/>
                </a:ext>
              </a:extLst>
            </p:cNvPr>
            <p:cNvSpPr>
              <a:spLocks noChangeArrowheads="1"/>
            </p:cNvSpPr>
            <p:nvPr/>
          </p:nvSpPr>
          <p:spPr bwMode="auto">
            <a:xfrm>
              <a:off x="4181" y="3592"/>
              <a:ext cx="237" cy="613"/>
            </a:xfrm>
            <a:prstGeom prst="rect">
              <a:avLst/>
            </a:prstGeom>
            <a:noFill/>
            <a:ln w="9525">
              <a:noFill/>
              <a:miter lim="800000"/>
              <a:headEnd/>
              <a:tailEnd/>
            </a:ln>
          </p:spPr>
          <p:txBody>
            <a:bodyPr/>
            <a:lstStyle/>
            <a:p>
              <a:pPr marL="257175" indent="-257175"/>
              <a:r>
                <a:rPr lang="en-US" sz="2400" dirty="0">
                  <a:latin typeface="Arial" pitchFamily="34" charset="0"/>
                  <a:ea typeface="Times New Roman" pitchFamily="18" charset="0"/>
                  <a:cs typeface="Arial" pitchFamily="34" charset="0"/>
                </a:rPr>
                <a:t>=</a:t>
              </a:r>
              <a:endParaRPr lang="en-US" sz="3600" dirty="0">
                <a:latin typeface="Arial" pitchFamily="34" charset="0"/>
                <a:ea typeface="Times New Roman" pitchFamily="18" charset="0"/>
                <a:cs typeface="Arial" pitchFamily="34" charset="0"/>
              </a:endParaRPr>
            </a:p>
          </p:txBody>
        </p:sp>
        <p:sp>
          <p:nvSpPr>
            <p:cNvPr id="8" name="Rectangle 7">
              <a:extLst>
                <a:ext uri="{FF2B5EF4-FFF2-40B4-BE49-F238E27FC236}">
                  <a16:creationId xmlns:a16="http://schemas.microsoft.com/office/drawing/2014/main" id="{765C1659-FFD5-4A0B-B705-FC5C23F2A099}"/>
                </a:ext>
              </a:extLst>
            </p:cNvPr>
            <p:cNvSpPr>
              <a:spLocks noChangeArrowheads="1"/>
            </p:cNvSpPr>
            <p:nvPr/>
          </p:nvSpPr>
          <p:spPr bwMode="auto">
            <a:xfrm>
              <a:off x="133" y="3587"/>
              <a:ext cx="4119" cy="409"/>
            </a:xfrm>
            <a:prstGeom prst="rect">
              <a:avLst/>
            </a:prstGeom>
            <a:noFill/>
            <a:ln w="9525">
              <a:noFill/>
              <a:miter lim="800000"/>
              <a:headEnd/>
              <a:tailEnd/>
            </a:ln>
          </p:spPr>
          <p:txBody>
            <a:bodyPr/>
            <a:lstStyle/>
            <a:p>
              <a:pPr marL="257175" indent="-257175" algn="r"/>
              <a:r>
                <a:rPr lang="en-US" sz="2000" b="1" i="1" dirty="0">
                  <a:latin typeface="Arial" pitchFamily="34" charset="0"/>
                  <a:ea typeface="Times New Roman" pitchFamily="18" charset="0"/>
                  <a:cs typeface="Arial" pitchFamily="34" charset="0"/>
                </a:rPr>
                <a:t>minimum overall passing grade </a:t>
              </a:r>
              <a:endParaRPr lang="en-US" sz="2000" b="1" dirty="0">
                <a:latin typeface="Arial" pitchFamily="34" charset="0"/>
                <a:ea typeface="Times New Roman" pitchFamily="18" charset="0"/>
                <a:cs typeface="Arial" pitchFamily="34" charset="0"/>
              </a:endParaRPr>
            </a:p>
          </p:txBody>
        </p:sp>
        <p:sp>
          <p:nvSpPr>
            <p:cNvPr id="9" name="Rectangle 8">
              <a:extLst>
                <a:ext uri="{FF2B5EF4-FFF2-40B4-BE49-F238E27FC236}">
                  <a16:creationId xmlns:a16="http://schemas.microsoft.com/office/drawing/2014/main" id="{BEE3F5DD-7781-47BF-8F3E-C4BE129A551E}"/>
                </a:ext>
              </a:extLst>
            </p:cNvPr>
            <p:cNvSpPr>
              <a:spLocks noChangeArrowheads="1"/>
            </p:cNvSpPr>
            <p:nvPr/>
          </p:nvSpPr>
          <p:spPr bwMode="auto">
            <a:xfrm>
              <a:off x="4408" y="2962"/>
              <a:ext cx="1158" cy="340"/>
            </a:xfrm>
            <a:prstGeom prst="rect">
              <a:avLst/>
            </a:prstGeom>
            <a:noFill/>
            <a:ln w="9525">
              <a:noFill/>
              <a:miter lim="800000"/>
              <a:headEnd/>
              <a:tailEnd/>
            </a:ln>
          </p:spPr>
          <p:txBody>
            <a:bodyPr/>
            <a:lstStyle/>
            <a:p>
              <a:pPr marL="257175" indent="-257175" algn="r"/>
              <a:r>
                <a:rPr lang="en-US" sz="2400" u="sng" dirty="0">
                  <a:latin typeface="Arial" pitchFamily="34" charset="0"/>
                  <a:ea typeface="Times New Roman" pitchFamily="18" charset="0"/>
                  <a:cs typeface="Arial" pitchFamily="34" charset="0"/>
                </a:rPr>
                <a:t>250 pts</a:t>
              </a:r>
              <a:r>
                <a:rPr lang="en-US" sz="2400" dirty="0">
                  <a:latin typeface="Arial" pitchFamily="34" charset="0"/>
                  <a:ea typeface="Times New Roman" pitchFamily="18" charset="0"/>
                  <a:cs typeface="Arial" pitchFamily="34" charset="0"/>
                </a:rPr>
                <a:t>.</a:t>
              </a:r>
            </a:p>
          </p:txBody>
        </p:sp>
        <p:sp>
          <p:nvSpPr>
            <p:cNvPr id="10" name="Rectangle 9">
              <a:extLst>
                <a:ext uri="{FF2B5EF4-FFF2-40B4-BE49-F238E27FC236}">
                  <a16:creationId xmlns:a16="http://schemas.microsoft.com/office/drawing/2014/main" id="{7177C4A4-95FC-41AD-9F3E-A8E11C2A9527}"/>
                </a:ext>
              </a:extLst>
            </p:cNvPr>
            <p:cNvSpPr>
              <a:spLocks noChangeArrowheads="1"/>
            </p:cNvSpPr>
            <p:nvPr/>
          </p:nvSpPr>
          <p:spPr bwMode="auto">
            <a:xfrm>
              <a:off x="4171" y="2962"/>
              <a:ext cx="237" cy="340"/>
            </a:xfrm>
            <a:prstGeom prst="rect">
              <a:avLst/>
            </a:prstGeom>
            <a:noFill/>
            <a:ln w="9525">
              <a:noFill/>
              <a:miter lim="800000"/>
              <a:headEnd/>
              <a:tailEnd/>
            </a:ln>
          </p:spPr>
          <p:txBody>
            <a:bodyPr/>
            <a:lstStyle/>
            <a:p>
              <a:pPr marL="257175" indent="-257175"/>
              <a:r>
                <a:rPr lang="en-US" sz="2400" dirty="0">
                  <a:latin typeface="Arial" pitchFamily="34" charset="0"/>
                  <a:ea typeface="Times New Roman" pitchFamily="18" charset="0"/>
                  <a:cs typeface="Arial" pitchFamily="34" charset="0"/>
                </a:rPr>
                <a:t>=</a:t>
              </a:r>
              <a:endParaRPr lang="en-US" sz="3600" dirty="0">
                <a:latin typeface="Arial" pitchFamily="34" charset="0"/>
                <a:ea typeface="Times New Roman" pitchFamily="18" charset="0"/>
                <a:cs typeface="Arial" pitchFamily="34" charset="0"/>
              </a:endParaRPr>
            </a:p>
          </p:txBody>
        </p:sp>
        <p:sp>
          <p:nvSpPr>
            <p:cNvPr id="11" name="Rectangle 10">
              <a:extLst>
                <a:ext uri="{FF2B5EF4-FFF2-40B4-BE49-F238E27FC236}">
                  <a16:creationId xmlns:a16="http://schemas.microsoft.com/office/drawing/2014/main" id="{27D6EDDA-92FB-4CB1-BD23-6787A0CA182F}"/>
                </a:ext>
              </a:extLst>
            </p:cNvPr>
            <p:cNvSpPr>
              <a:spLocks noChangeArrowheads="1"/>
            </p:cNvSpPr>
            <p:nvPr/>
          </p:nvSpPr>
          <p:spPr bwMode="auto">
            <a:xfrm>
              <a:off x="800" y="2962"/>
              <a:ext cx="3371" cy="340"/>
            </a:xfrm>
            <a:prstGeom prst="rect">
              <a:avLst/>
            </a:prstGeom>
            <a:noFill/>
            <a:ln w="9525">
              <a:noFill/>
              <a:miter lim="800000"/>
              <a:headEnd/>
              <a:tailEnd/>
            </a:ln>
          </p:spPr>
          <p:txBody>
            <a:bodyPr/>
            <a:lstStyle/>
            <a:p>
              <a:pPr marL="257175" indent="-257175"/>
              <a:r>
                <a:rPr lang="en-US" sz="2400" u="sng" dirty="0">
                  <a:latin typeface="Arial" pitchFamily="34" charset="0"/>
                  <a:ea typeface="Times New Roman" pitchFamily="18" charset="0"/>
                  <a:cs typeface="Arial" pitchFamily="34" charset="0"/>
                </a:rPr>
                <a:t>Total Points Available</a:t>
              </a:r>
              <a:endParaRPr lang="en-US" sz="3600" dirty="0">
                <a:latin typeface="Arial" pitchFamily="34" charset="0"/>
                <a:ea typeface="Times New Roman" pitchFamily="18" charset="0"/>
                <a:cs typeface="Arial" pitchFamily="34" charset="0"/>
              </a:endParaRPr>
            </a:p>
          </p:txBody>
        </p:sp>
        <p:sp>
          <p:nvSpPr>
            <p:cNvPr id="12" name="Rectangle 11">
              <a:extLst>
                <a:ext uri="{FF2B5EF4-FFF2-40B4-BE49-F238E27FC236}">
                  <a16:creationId xmlns:a16="http://schemas.microsoft.com/office/drawing/2014/main" id="{D8E970BE-312E-4548-9E42-7B5AAE2B98F4}"/>
                </a:ext>
              </a:extLst>
            </p:cNvPr>
            <p:cNvSpPr>
              <a:spLocks noChangeArrowheads="1"/>
            </p:cNvSpPr>
            <p:nvPr/>
          </p:nvSpPr>
          <p:spPr bwMode="auto">
            <a:xfrm>
              <a:off x="192" y="2962"/>
              <a:ext cx="608" cy="340"/>
            </a:xfrm>
            <a:prstGeom prst="rect">
              <a:avLst/>
            </a:prstGeom>
            <a:noFill/>
            <a:ln w="9525">
              <a:noFill/>
              <a:miter lim="800000"/>
              <a:headEnd/>
              <a:tailEnd/>
            </a:ln>
          </p:spPr>
          <p:txBody>
            <a:bodyPr/>
            <a:lstStyle/>
            <a:p>
              <a:pPr algn="r">
                <a:spcBef>
                  <a:spcPct val="20000"/>
                </a:spcBef>
              </a:pPr>
              <a:endParaRPr lang="en-US" sz="2000" dirty="0">
                <a:latin typeface="Arial" pitchFamily="34" charset="0"/>
                <a:cs typeface="Arial" pitchFamily="34" charset="0"/>
              </a:endParaRPr>
            </a:p>
          </p:txBody>
        </p:sp>
        <p:sp>
          <p:nvSpPr>
            <p:cNvPr id="13" name="Rectangle 12">
              <a:extLst>
                <a:ext uri="{FF2B5EF4-FFF2-40B4-BE49-F238E27FC236}">
                  <a16:creationId xmlns:a16="http://schemas.microsoft.com/office/drawing/2014/main" id="{190C4377-FE86-490B-9753-857F2F7E8863}"/>
                </a:ext>
              </a:extLst>
            </p:cNvPr>
            <p:cNvSpPr>
              <a:spLocks noChangeArrowheads="1"/>
            </p:cNvSpPr>
            <p:nvPr/>
          </p:nvSpPr>
          <p:spPr bwMode="auto">
            <a:xfrm>
              <a:off x="4418" y="1687"/>
              <a:ext cx="1158" cy="335"/>
            </a:xfrm>
            <a:prstGeom prst="rect">
              <a:avLst/>
            </a:prstGeom>
            <a:noFill/>
            <a:ln w="9525">
              <a:noFill/>
              <a:miter lim="800000"/>
              <a:headEnd/>
              <a:tailEnd/>
            </a:ln>
          </p:spPr>
          <p:txBody>
            <a:bodyPr/>
            <a:lstStyle/>
            <a:p>
              <a:pPr marL="257175" indent="-257175" algn="r"/>
              <a:r>
                <a:rPr lang="en-US" sz="2400" dirty="0">
                  <a:latin typeface="Arial" pitchFamily="34" charset="0"/>
                  <a:ea typeface="Times New Roman" pitchFamily="18" charset="0"/>
                  <a:cs typeface="Arial" pitchFamily="34" charset="0"/>
                </a:rPr>
                <a:t>25 pts.</a:t>
              </a:r>
            </a:p>
          </p:txBody>
        </p:sp>
        <p:sp>
          <p:nvSpPr>
            <p:cNvPr id="14" name="Rectangle 13">
              <a:extLst>
                <a:ext uri="{FF2B5EF4-FFF2-40B4-BE49-F238E27FC236}">
                  <a16:creationId xmlns:a16="http://schemas.microsoft.com/office/drawing/2014/main" id="{3B17F456-2952-4CFC-909E-AD5656DF1765}"/>
                </a:ext>
              </a:extLst>
            </p:cNvPr>
            <p:cNvSpPr>
              <a:spLocks noChangeArrowheads="1"/>
            </p:cNvSpPr>
            <p:nvPr/>
          </p:nvSpPr>
          <p:spPr bwMode="auto">
            <a:xfrm>
              <a:off x="4171" y="2627"/>
              <a:ext cx="237" cy="335"/>
            </a:xfrm>
            <a:prstGeom prst="rect">
              <a:avLst/>
            </a:prstGeom>
            <a:noFill/>
            <a:ln w="9525">
              <a:noFill/>
              <a:miter lim="800000"/>
              <a:headEnd/>
              <a:tailEnd/>
            </a:ln>
          </p:spPr>
          <p:txBody>
            <a:bodyPr/>
            <a:lstStyle/>
            <a:p>
              <a:pPr marL="257175" indent="-257175"/>
              <a:r>
                <a:rPr lang="en-US" sz="2400" dirty="0">
                  <a:latin typeface="Arial" pitchFamily="34" charset="0"/>
                  <a:ea typeface="Times New Roman" pitchFamily="18" charset="0"/>
                  <a:cs typeface="Arial" pitchFamily="34" charset="0"/>
                </a:rPr>
                <a:t>=</a:t>
              </a:r>
              <a:endParaRPr lang="en-US" sz="3600" dirty="0">
                <a:latin typeface="Arial" pitchFamily="34" charset="0"/>
                <a:ea typeface="Times New Roman" pitchFamily="18" charset="0"/>
                <a:cs typeface="Arial" pitchFamily="34" charset="0"/>
              </a:endParaRPr>
            </a:p>
          </p:txBody>
        </p:sp>
        <p:sp>
          <p:nvSpPr>
            <p:cNvPr id="15" name="Rectangle 14">
              <a:extLst>
                <a:ext uri="{FF2B5EF4-FFF2-40B4-BE49-F238E27FC236}">
                  <a16:creationId xmlns:a16="http://schemas.microsoft.com/office/drawing/2014/main" id="{35A3622C-62B3-491C-9841-9E378B1825A0}"/>
                </a:ext>
              </a:extLst>
            </p:cNvPr>
            <p:cNvSpPr>
              <a:spLocks noChangeArrowheads="1"/>
            </p:cNvSpPr>
            <p:nvPr/>
          </p:nvSpPr>
          <p:spPr bwMode="auto">
            <a:xfrm>
              <a:off x="810" y="1674"/>
              <a:ext cx="3371" cy="335"/>
            </a:xfrm>
            <a:prstGeom prst="rect">
              <a:avLst/>
            </a:prstGeom>
            <a:noFill/>
            <a:ln w="9525">
              <a:noFill/>
              <a:miter lim="800000"/>
              <a:headEnd/>
              <a:tailEnd/>
            </a:ln>
          </p:spPr>
          <p:txBody>
            <a:bodyPr/>
            <a:lstStyle/>
            <a:p>
              <a:pPr marL="257175" indent="-257175"/>
              <a:r>
                <a:rPr lang="en-US" sz="2400" dirty="0">
                  <a:latin typeface="Arial" pitchFamily="34" charset="0"/>
                  <a:ea typeface="Times New Roman" pitchFamily="18" charset="0"/>
                  <a:cs typeface="Arial" pitchFamily="34" charset="0"/>
                </a:rPr>
                <a:t>Plan reading questions</a:t>
              </a:r>
              <a:endParaRPr lang="en-US" sz="3600" dirty="0">
                <a:latin typeface="Arial" pitchFamily="34" charset="0"/>
                <a:ea typeface="Times New Roman" pitchFamily="18" charset="0"/>
                <a:cs typeface="Arial" pitchFamily="34" charset="0"/>
              </a:endParaRPr>
            </a:p>
          </p:txBody>
        </p:sp>
        <p:sp>
          <p:nvSpPr>
            <p:cNvPr id="16" name="Rectangle 15">
              <a:extLst>
                <a:ext uri="{FF2B5EF4-FFF2-40B4-BE49-F238E27FC236}">
                  <a16:creationId xmlns:a16="http://schemas.microsoft.com/office/drawing/2014/main" id="{D11B4701-3453-47B4-A423-DDFC6B1813C1}"/>
                </a:ext>
              </a:extLst>
            </p:cNvPr>
            <p:cNvSpPr>
              <a:spLocks noChangeArrowheads="1"/>
            </p:cNvSpPr>
            <p:nvPr/>
          </p:nvSpPr>
          <p:spPr bwMode="auto">
            <a:xfrm>
              <a:off x="169" y="1667"/>
              <a:ext cx="608" cy="335"/>
            </a:xfrm>
            <a:prstGeom prst="rect">
              <a:avLst/>
            </a:prstGeom>
            <a:noFill/>
            <a:ln w="9525">
              <a:noFill/>
              <a:miter lim="800000"/>
              <a:headEnd/>
              <a:tailEnd/>
            </a:ln>
          </p:spPr>
          <p:txBody>
            <a:bodyPr/>
            <a:lstStyle/>
            <a:p>
              <a:pPr marL="257175" indent="-257175" algn="r"/>
              <a:r>
                <a:rPr lang="en-US" sz="2400" dirty="0">
                  <a:latin typeface="Arial" pitchFamily="34" charset="0"/>
                  <a:ea typeface="Times New Roman" pitchFamily="18" charset="0"/>
                  <a:cs typeface="Arial" pitchFamily="34" charset="0"/>
                </a:rPr>
                <a:t>13</a:t>
              </a:r>
              <a:endParaRPr lang="en-US" sz="3600" dirty="0">
                <a:latin typeface="Arial" pitchFamily="34" charset="0"/>
                <a:ea typeface="Times New Roman" pitchFamily="18" charset="0"/>
                <a:cs typeface="Arial" pitchFamily="34" charset="0"/>
              </a:endParaRPr>
            </a:p>
          </p:txBody>
        </p:sp>
        <p:sp>
          <p:nvSpPr>
            <p:cNvPr id="17" name="Rectangle 16">
              <a:extLst>
                <a:ext uri="{FF2B5EF4-FFF2-40B4-BE49-F238E27FC236}">
                  <a16:creationId xmlns:a16="http://schemas.microsoft.com/office/drawing/2014/main" id="{EBBF477E-02B3-40FE-B603-5C8249E27CCD}"/>
                </a:ext>
              </a:extLst>
            </p:cNvPr>
            <p:cNvSpPr>
              <a:spLocks noChangeArrowheads="1"/>
            </p:cNvSpPr>
            <p:nvPr/>
          </p:nvSpPr>
          <p:spPr bwMode="auto">
            <a:xfrm>
              <a:off x="4408" y="2014"/>
              <a:ext cx="1158" cy="613"/>
            </a:xfrm>
            <a:prstGeom prst="rect">
              <a:avLst/>
            </a:prstGeom>
            <a:noFill/>
            <a:ln w="9525">
              <a:noFill/>
              <a:miter lim="800000"/>
              <a:headEnd/>
              <a:tailEnd/>
            </a:ln>
          </p:spPr>
          <p:txBody>
            <a:bodyPr/>
            <a:lstStyle/>
            <a:p>
              <a:pPr marL="257175" indent="-257175" algn="r"/>
              <a:endParaRPr lang="en-US" sz="2400" dirty="0">
                <a:latin typeface="Arial" pitchFamily="34" charset="0"/>
                <a:ea typeface="Times New Roman" pitchFamily="18" charset="0"/>
                <a:cs typeface="Arial" pitchFamily="34" charset="0"/>
              </a:endParaRPr>
            </a:p>
            <a:p>
              <a:pPr marL="257175" indent="-257175" algn="r"/>
              <a:r>
                <a:rPr lang="en-US" sz="2400" dirty="0">
                  <a:latin typeface="Arial" pitchFamily="34" charset="0"/>
                  <a:ea typeface="Times New Roman" pitchFamily="18" charset="0"/>
                  <a:cs typeface="Arial" pitchFamily="34" charset="0"/>
                </a:rPr>
                <a:t>95 pts.</a:t>
              </a:r>
            </a:p>
          </p:txBody>
        </p:sp>
        <p:sp>
          <p:nvSpPr>
            <p:cNvPr id="18" name="Rectangle 17">
              <a:extLst>
                <a:ext uri="{FF2B5EF4-FFF2-40B4-BE49-F238E27FC236}">
                  <a16:creationId xmlns:a16="http://schemas.microsoft.com/office/drawing/2014/main" id="{60F7AE88-4D25-4C8C-A8DD-AD8C2F1E465D}"/>
                </a:ext>
              </a:extLst>
            </p:cNvPr>
            <p:cNvSpPr>
              <a:spLocks noChangeArrowheads="1"/>
            </p:cNvSpPr>
            <p:nvPr/>
          </p:nvSpPr>
          <p:spPr bwMode="auto">
            <a:xfrm>
              <a:off x="4171" y="2014"/>
              <a:ext cx="237" cy="613"/>
            </a:xfrm>
            <a:prstGeom prst="rect">
              <a:avLst/>
            </a:prstGeom>
            <a:noFill/>
            <a:ln w="9525">
              <a:noFill/>
              <a:miter lim="800000"/>
              <a:headEnd/>
              <a:tailEnd/>
            </a:ln>
          </p:spPr>
          <p:txBody>
            <a:bodyPr/>
            <a:lstStyle/>
            <a:p>
              <a:pPr marL="257175" indent="-257175"/>
              <a:endParaRPr lang="en-US" sz="2400" dirty="0">
                <a:latin typeface="Arial" pitchFamily="34" charset="0"/>
                <a:ea typeface="Times New Roman" pitchFamily="18" charset="0"/>
                <a:cs typeface="Arial" pitchFamily="34" charset="0"/>
              </a:endParaRPr>
            </a:p>
            <a:p>
              <a:pPr marL="257175" indent="-257175"/>
              <a:r>
                <a:rPr lang="en-US" sz="2400" dirty="0">
                  <a:latin typeface="Arial" pitchFamily="34" charset="0"/>
                  <a:ea typeface="Times New Roman" pitchFamily="18" charset="0"/>
                  <a:cs typeface="Arial" pitchFamily="34" charset="0"/>
                </a:rPr>
                <a:t>=</a:t>
              </a:r>
              <a:endParaRPr lang="en-US" sz="3600" dirty="0">
                <a:latin typeface="Arial" pitchFamily="34" charset="0"/>
                <a:ea typeface="Times New Roman" pitchFamily="18" charset="0"/>
                <a:cs typeface="Arial" pitchFamily="34" charset="0"/>
              </a:endParaRPr>
            </a:p>
          </p:txBody>
        </p:sp>
        <p:sp>
          <p:nvSpPr>
            <p:cNvPr id="19" name="Rectangle 18">
              <a:extLst>
                <a:ext uri="{FF2B5EF4-FFF2-40B4-BE49-F238E27FC236}">
                  <a16:creationId xmlns:a16="http://schemas.microsoft.com/office/drawing/2014/main" id="{BFD831CF-9B5A-43D6-94D6-AE31CE341746}"/>
                </a:ext>
              </a:extLst>
            </p:cNvPr>
            <p:cNvSpPr>
              <a:spLocks noChangeArrowheads="1"/>
            </p:cNvSpPr>
            <p:nvPr/>
          </p:nvSpPr>
          <p:spPr bwMode="auto">
            <a:xfrm>
              <a:off x="800" y="2014"/>
              <a:ext cx="3371" cy="613"/>
            </a:xfrm>
            <a:prstGeom prst="rect">
              <a:avLst/>
            </a:prstGeom>
            <a:noFill/>
            <a:ln w="9525">
              <a:noFill/>
              <a:miter lim="800000"/>
              <a:headEnd/>
              <a:tailEnd/>
            </a:ln>
          </p:spPr>
          <p:txBody>
            <a:bodyPr/>
            <a:lstStyle/>
            <a:p>
              <a:pPr marL="257175" indent="-257175"/>
              <a:r>
                <a:rPr lang="en-US" sz="2400" dirty="0">
                  <a:latin typeface="Arial" pitchFamily="34" charset="0"/>
                  <a:ea typeface="Times New Roman" pitchFamily="18" charset="0"/>
                  <a:cs typeface="Arial" pitchFamily="34" charset="0"/>
                </a:rPr>
                <a:t>Written answer / performance questions</a:t>
              </a:r>
              <a:endParaRPr lang="en-US" sz="3600" dirty="0">
                <a:latin typeface="Arial" pitchFamily="34" charset="0"/>
                <a:ea typeface="Times New Roman" pitchFamily="18" charset="0"/>
                <a:cs typeface="Arial" pitchFamily="34" charset="0"/>
              </a:endParaRPr>
            </a:p>
          </p:txBody>
        </p:sp>
        <p:sp>
          <p:nvSpPr>
            <p:cNvPr id="20" name="Rectangle 19">
              <a:extLst>
                <a:ext uri="{FF2B5EF4-FFF2-40B4-BE49-F238E27FC236}">
                  <a16:creationId xmlns:a16="http://schemas.microsoft.com/office/drawing/2014/main" id="{569D0C64-8A89-472C-B579-9966D07D44D1}"/>
                </a:ext>
              </a:extLst>
            </p:cNvPr>
            <p:cNvSpPr>
              <a:spLocks noChangeArrowheads="1"/>
            </p:cNvSpPr>
            <p:nvPr/>
          </p:nvSpPr>
          <p:spPr bwMode="auto">
            <a:xfrm>
              <a:off x="192" y="2014"/>
              <a:ext cx="608" cy="613"/>
            </a:xfrm>
            <a:prstGeom prst="rect">
              <a:avLst/>
            </a:prstGeom>
            <a:noFill/>
            <a:ln w="9525">
              <a:noFill/>
              <a:miter lim="800000"/>
              <a:headEnd/>
              <a:tailEnd/>
            </a:ln>
          </p:spPr>
          <p:txBody>
            <a:bodyPr/>
            <a:lstStyle/>
            <a:p>
              <a:pPr marL="257175" indent="-257175" algn="r"/>
              <a:r>
                <a:rPr lang="en-US" sz="2400" dirty="0">
                  <a:latin typeface="Arial" pitchFamily="34" charset="0"/>
                  <a:ea typeface="Times New Roman" pitchFamily="18" charset="0"/>
                  <a:cs typeface="Arial" pitchFamily="34" charset="0"/>
                </a:rPr>
                <a:t>17</a:t>
              </a:r>
              <a:endParaRPr lang="en-US" sz="3600" dirty="0">
                <a:latin typeface="Arial" pitchFamily="34" charset="0"/>
                <a:ea typeface="Times New Roman" pitchFamily="18" charset="0"/>
                <a:cs typeface="Arial" pitchFamily="34" charset="0"/>
              </a:endParaRPr>
            </a:p>
          </p:txBody>
        </p:sp>
        <p:sp>
          <p:nvSpPr>
            <p:cNvPr id="21" name="Rectangle 20">
              <a:extLst>
                <a:ext uri="{FF2B5EF4-FFF2-40B4-BE49-F238E27FC236}">
                  <a16:creationId xmlns:a16="http://schemas.microsoft.com/office/drawing/2014/main" id="{FFBF0618-A5F8-4A8A-9128-DD2ADE7FDE30}"/>
                </a:ext>
              </a:extLst>
            </p:cNvPr>
            <p:cNvSpPr>
              <a:spLocks noChangeArrowheads="1"/>
            </p:cNvSpPr>
            <p:nvPr/>
          </p:nvSpPr>
          <p:spPr bwMode="auto">
            <a:xfrm>
              <a:off x="4418" y="2621"/>
              <a:ext cx="1158" cy="335"/>
            </a:xfrm>
            <a:prstGeom prst="rect">
              <a:avLst/>
            </a:prstGeom>
            <a:noFill/>
            <a:ln w="9525">
              <a:noFill/>
              <a:miter lim="800000"/>
              <a:headEnd/>
              <a:tailEnd/>
            </a:ln>
          </p:spPr>
          <p:txBody>
            <a:bodyPr/>
            <a:lstStyle/>
            <a:p>
              <a:pPr marL="257175" indent="-257175" algn="r"/>
              <a:r>
                <a:rPr lang="en-US" sz="2400" dirty="0">
                  <a:latin typeface="Arial" pitchFamily="34" charset="0"/>
                  <a:ea typeface="Times New Roman" pitchFamily="18" charset="0"/>
                  <a:cs typeface="Arial" pitchFamily="34" charset="0"/>
                </a:rPr>
                <a:t>80 pts.</a:t>
              </a:r>
            </a:p>
          </p:txBody>
        </p:sp>
        <p:sp>
          <p:nvSpPr>
            <p:cNvPr id="22" name="Rectangle 21">
              <a:extLst>
                <a:ext uri="{FF2B5EF4-FFF2-40B4-BE49-F238E27FC236}">
                  <a16:creationId xmlns:a16="http://schemas.microsoft.com/office/drawing/2014/main" id="{186FB901-8F55-4BB7-B61C-FF0DC4918F40}"/>
                </a:ext>
              </a:extLst>
            </p:cNvPr>
            <p:cNvSpPr>
              <a:spLocks noChangeArrowheads="1"/>
            </p:cNvSpPr>
            <p:nvPr/>
          </p:nvSpPr>
          <p:spPr bwMode="auto">
            <a:xfrm>
              <a:off x="4171" y="1679"/>
              <a:ext cx="237" cy="335"/>
            </a:xfrm>
            <a:prstGeom prst="rect">
              <a:avLst/>
            </a:prstGeom>
            <a:noFill/>
            <a:ln w="9525">
              <a:noFill/>
              <a:miter lim="800000"/>
              <a:headEnd/>
              <a:tailEnd/>
            </a:ln>
          </p:spPr>
          <p:txBody>
            <a:bodyPr/>
            <a:lstStyle/>
            <a:p>
              <a:pPr marL="257175" indent="-257175"/>
              <a:r>
                <a:rPr lang="en-US" sz="2400" dirty="0">
                  <a:latin typeface="Arial" pitchFamily="34" charset="0"/>
                  <a:ea typeface="Times New Roman" pitchFamily="18" charset="0"/>
                  <a:cs typeface="Arial" pitchFamily="34" charset="0"/>
                </a:rPr>
                <a:t>=</a:t>
              </a:r>
              <a:endParaRPr lang="en-US" sz="3600" dirty="0">
                <a:latin typeface="Arial" pitchFamily="34" charset="0"/>
                <a:ea typeface="Times New Roman" pitchFamily="18" charset="0"/>
                <a:cs typeface="Arial" pitchFamily="34" charset="0"/>
              </a:endParaRPr>
            </a:p>
          </p:txBody>
        </p:sp>
        <p:sp>
          <p:nvSpPr>
            <p:cNvPr id="23" name="Rectangle 22">
              <a:extLst>
                <a:ext uri="{FF2B5EF4-FFF2-40B4-BE49-F238E27FC236}">
                  <a16:creationId xmlns:a16="http://schemas.microsoft.com/office/drawing/2014/main" id="{11436F30-9AFF-454F-B3B7-0DC4A3E3A6E0}"/>
                </a:ext>
              </a:extLst>
            </p:cNvPr>
            <p:cNvSpPr>
              <a:spLocks noChangeArrowheads="1"/>
            </p:cNvSpPr>
            <p:nvPr/>
          </p:nvSpPr>
          <p:spPr bwMode="auto">
            <a:xfrm>
              <a:off x="810" y="2633"/>
              <a:ext cx="3371" cy="335"/>
            </a:xfrm>
            <a:prstGeom prst="rect">
              <a:avLst/>
            </a:prstGeom>
            <a:noFill/>
            <a:ln w="9525">
              <a:noFill/>
              <a:miter lim="800000"/>
              <a:headEnd/>
              <a:tailEnd/>
            </a:ln>
          </p:spPr>
          <p:txBody>
            <a:bodyPr/>
            <a:lstStyle/>
            <a:p>
              <a:pPr marL="257175" indent="-257175"/>
              <a:r>
                <a:rPr lang="en-US" sz="2400" dirty="0">
                  <a:latin typeface="Arial" pitchFamily="34" charset="0"/>
                  <a:ea typeface="Times New Roman" pitchFamily="18" charset="0"/>
                  <a:cs typeface="Arial" pitchFamily="34" charset="0"/>
                </a:rPr>
                <a:t>Multiple choice questions</a:t>
              </a:r>
              <a:endParaRPr lang="en-US" sz="3600" dirty="0">
                <a:latin typeface="Arial" pitchFamily="34" charset="0"/>
                <a:ea typeface="Times New Roman" pitchFamily="18" charset="0"/>
                <a:cs typeface="Arial" pitchFamily="34" charset="0"/>
              </a:endParaRPr>
            </a:p>
          </p:txBody>
        </p:sp>
        <p:sp>
          <p:nvSpPr>
            <p:cNvPr id="24" name="Rectangle 23">
              <a:extLst>
                <a:ext uri="{FF2B5EF4-FFF2-40B4-BE49-F238E27FC236}">
                  <a16:creationId xmlns:a16="http://schemas.microsoft.com/office/drawing/2014/main" id="{D0226E79-A572-4DEF-8969-728BE95207D8}"/>
                </a:ext>
              </a:extLst>
            </p:cNvPr>
            <p:cNvSpPr>
              <a:spLocks noChangeArrowheads="1"/>
            </p:cNvSpPr>
            <p:nvPr/>
          </p:nvSpPr>
          <p:spPr bwMode="auto">
            <a:xfrm>
              <a:off x="202" y="2634"/>
              <a:ext cx="608" cy="335"/>
            </a:xfrm>
            <a:prstGeom prst="rect">
              <a:avLst/>
            </a:prstGeom>
            <a:noFill/>
            <a:ln w="9525">
              <a:noFill/>
              <a:miter lim="800000"/>
              <a:headEnd/>
              <a:tailEnd/>
            </a:ln>
          </p:spPr>
          <p:txBody>
            <a:bodyPr/>
            <a:lstStyle/>
            <a:p>
              <a:pPr marL="257175" indent="-257175" algn="r"/>
              <a:r>
                <a:rPr lang="en-US" sz="2400" dirty="0">
                  <a:latin typeface="Arial" pitchFamily="34" charset="0"/>
                  <a:ea typeface="Times New Roman" pitchFamily="18" charset="0"/>
                  <a:cs typeface="Arial" pitchFamily="34" charset="0"/>
                </a:rPr>
                <a:t> 13</a:t>
              </a:r>
              <a:endParaRPr lang="en-US" sz="3600" dirty="0">
                <a:latin typeface="Arial" pitchFamily="34" charset="0"/>
                <a:ea typeface="Times New Roman" pitchFamily="18" charset="0"/>
                <a:cs typeface="Arial" pitchFamily="34" charset="0"/>
              </a:endParaRPr>
            </a:p>
          </p:txBody>
        </p:sp>
        <p:sp>
          <p:nvSpPr>
            <p:cNvPr id="25" name="Rectangle 24">
              <a:extLst>
                <a:ext uri="{FF2B5EF4-FFF2-40B4-BE49-F238E27FC236}">
                  <a16:creationId xmlns:a16="http://schemas.microsoft.com/office/drawing/2014/main" id="{2309B2B8-6029-4CCF-AF1C-411AF3572D9F}"/>
                </a:ext>
              </a:extLst>
            </p:cNvPr>
            <p:cNvSpPr>
              <a:spLocks noChangeArrowheads="1"/>
            </p:cNvSpPr>
            <p:nvPr/>
          </p:nvSpPr>
          <p:spPr bwMode="auto">
            <a:xfrm>
              <a:off x="4408" y="1344"/>
              <a:ext cx="1158" cy="335"/>
            </a:xfrm>
            <a:prstGeom prst="rect">
              <a:avLst/>
            </a:prstGeom>
            <a:noFill/>
            <a:ln w="9525">
              <a:noFill/>
              <a:miter lim="800000"/>
              <a:headEnd/>
              <a:tailEnd/>
            </a:ln>
          </p:spPr>
          <p:txBody>
            <a:bodyPr/>
            <a:lstStyle/>
            <a:p>
              <a:pPr marL="257175" indent="-257175" algn="r"/>
              <a:r>
                <a:rPr lang="en-US" sz="2400" dirty="0">
                  <a:latin typeface="Arial" pitchFamily="34" charset="0"/>
                  <a:ea typeface="Times New Roman" pitchFamily="18" charset="0"/>
                  <a:cs typeface="Arial" pitchFamily="34" charset="0"/>
                </a:rPr>
                <a:t>50 pts.</a:t>
              </a:r>
              <a:endParaRPr lang="en-US" sz="3600" dirty="0">
                <a:latin typeface="Arial" pitchFamily="34" charset="0"/>
                <a:ea typeface="Times New Roman" pitchFamily="18" charset="0"/>
                <a:cs typeface="Arial" pitchFamily="34" charset="0"/>
              </a:endParaRPr>
            </a:p>
          </p:txBody>
        </p:sp>
        <p:sp>
          <p:nvSpPr>
            <p:cNvPr id="26" name="Rectangle 25">
              <a:extLst>
                <a:ext uri="{FF2B5EF4-FFF2-40B4-BE49-F238E27FC236}">
                  <a16:creationId xmlns:a16="http://schemas.microsoft.com/office/drawing/2014/main" id="{30E83858-A10B-40CB-B1AF-C0E06B0A9A17}"/>
                </a:ext>
              </a:extLst>
            </p:cNvPr>
            <p:cNvSpPr>
              <a:spLocks noChangeArrowheads="1"/>
            </p:cNvSpPr>
            <p:nvPr/>
          </p:nvSpPr>
          <p:spPr bwMode="auto">
            <a:xfrm>
              <a:off x="4171" y="1344"/>
              <a:ext cx="237" cy="335"/>
            </a:xfrm>
            <a:prstGeom prst="rect">
              <a:avLst/>
            </a:prstGeom>
            <a:noFill/>
            <a:ln w="9525">
              <a:noFill/>
              <a:miter lim="800000"/>
              <a:headEnd/>
              <a:tailEnd/>
            </a:ln>
          </p:spPr>
          <p:txBody>
            <a:bodyPr/>
            <a:lstStyle/>
            <a:p>
              <a:pPr marL="257175" indent="-257175"/>
              <a:r>
                <a:rPr lang="en-US" sz="2400" dirty="0">
                  <a:latin typeface="Arial" pitchFamily="34" charset="0"/>
                  <a:ea typeface="Times New Roman" pitchFamily="18" charset="0"/>
                  <a:cs typeface="Arial" pitchFamily="34" charset="0"/>
                </a:rPr>
                <a:t>=</a:t>
              </a:r>
              <a:endParaRPr lang="en-US" sz="3600" dirty="0">
                <a:latin typeface="Arial" pitchFamily="34" charset="0"/>
                <a:ea typeface="Times New Roman" pitchFamily="18" charset="0"/>
                <a:cs typeface="Arial" pitchFamily="34" charset="0"/>
              </a:endParaRPr>
            </a:p>
          </p:txBody>
        </p:sp>
        <p:sp>
          <p:nvSpPr>
            <p:cNvPr id="27" name="Rectangle 26">
              <a:extLst>
                <a:ext uri="{FF2B5EF4-FFF2-40B4-BE49-F238E27FC236}">
                  <a16:creationId xmlns:a16="http://schemas.microsoft.com/office/drawing/2014/main" id="{65FC2E9F-B843-452A-9296-98AC075071C1}"/>
                </a:ext>
              </a:extLst>
            </p:cNvPr>
            <p:cNvSpPr>
              <a:spLocks noChangeArrowheads="1"/>
            </p:cNvSpPr>
            <p:nvPr/>
          </p:nvSpPr>
          <p:spPr bwMode="auto">
            <a:xfrm>
              <a:off x="800" y="1344"/>
              <a:ext cx="3371" cy="335"/>
            </a:xfrm>
            <a:prstGeom prst="rect">
              <a:avLst/>
            </a:prstGeom>
            <a:noFill/>
            <a:ln w="9525">
              <a:noFill/>
              <a:miter lim="800000"/>
              <a:headEnd/>
              <a:tailEnd/>
            </a:ln>
          </p:spPr>
          <p:txBody>
            <a:bodyPr/>
            <a:lstStyle/>
            <a:p>
              <a:pPr marL="257175" indent="-257175"/>
              <a:r>
                <a:rPr lang="en-US" sz="2400" dirty="0">
                  <a:latin typeface="Arial" pitchFamily="34" charset="0"/>
                  <a:ea typeface="Times New Roman" pitchFamily="18" charset="0"/>
                  <a:cs typeface="Arial" pitchFamily="34" charset="0"/>
                </a:rPr>
                <a:t>True-false questions</a:t>
              </a:r>
              <a:endParaRPr lang="en-US" sz="3600" dirty="0">
                <a:latin typeface="Arial" pitchFamily="34" charset="0"/>
                <a:ea typeface="Times New Roman" pitchFamily="18" charset="0"/>
                <a:cs typeface="Arial" pitchFamily="34" charset="0"/>
              </a:endParaRPr>
            </a:p>
          </p:txBody>
        </p:sp>
        <p:sp>
          <p:nvSpPr>
            <p:cNvPr id="28" name="Rectangle 27">
              <a:extLst>
                <a:ext uri="{FF2B5EF4-FFF2-40B4-BE49-F238E27FC236}">
                  <a16:creationId xmlns:a16="http://schemas.microsoft.com/office/drawing/2014/main" id="{A243FFD2-3B9A-44FB-AF0B-4D571C53A318}"/>
                </a:ext>
              </a:extLst>
            </p:cNvPr>
            <p:cNvSpPr>
              <a:spLocks noChangeArrowheads="1"/>
            </p:cNvSpPr>
            <p:nvPr/>
          </p:nvSpPr>
          <p:spPr bwMode="auto">
            <a:xfrm>
              <a:off x="192" y="1344"/>
              <a:ext cx="608" cy="335"/>
            </a:xfrm>
            <a:prstGeom prst="rect">
              <a:avLst/>
            </a:prstGeom>
            <a:noFill/>
            <a:ln w="9525">
              <a:noFill/>
              <a:miter lim="800000"/>
              <a:headEnd/>
              <a:tailEnd/>
            </a:ln>
          </p:spPr>
          <p:txBody>
            <a:bodyPr/>
            <a:lstStyle/>
            <a:p>
              <a:pPr marL="257175" indent="-257175" algn="r"/>
              <a:r>
                <a:rPr lang="en-US" sz="2400" dirty="0">
                  <a:latin typeface="Arial" pitchFamily="34" charset="0"/>
                  <a:ea typeface="Times New Roman" pitchFamily="18" charset="0"/>
                  <a:cs typeface="Arial" pitchFamily="34" charset="0"/>
                </a:rPr>
                <a:t>50</a:t>
              </a:r>
              <a:endParaRPr lang="en-US" sz="3600" dirty="0">
                <a:latin typeface="Arial" pitchFamily="34" charset="0"/>
                <a:ea typeface="Times New Roman" pitchFamily="18" charset="0"/>
                <a:cs typeface="Arial" pitchFamily="34" charset="0"/>
              </a:endParaRPr>
            </a:p>
          </p:txBody>
        </p:sp>
        <p:sp>
          <p:nvSpPr>
            <p:cNvPr id="29" name="Line 28">
              <a:extLst>
                <a:ext uri="{FF2B5EF4-FFF2-40B4-BE49-F238E27FC236}">
                  <a16:creationId xmlns:a16="http://schemas.microsoft.com/office/drawing/2014/main" id="{91683DE8-7D57-4394-A16F-74CBF55D1244}"/>
                </a:ext>
              </a:extLst>
            </p:cNvPr>
            <p:cNvSpPr>
              <a:spLocks noChangeShapeType="1"/>
            </p:cNvSpPr>
            <p:nvPr/>
          </p:nvSpPr>
          <p:spPr bwMode="auto">
            <a:xfrm>
              <a:off x="192" y="1344"/>
              <a:ext cx="608" cy="0"/>
            </a:xfrm>
            <a:prstGeom prst="line">
              <a:avLst/>
            </a:prstGeom>
            <a:noFill/>
            <a:ln w="12700" cap="sq">
              <a:noFill/>
              <a:round/>
              <a:headEnd/>
              <a:tailEnd/>
            </a:ln>
          </p:spPr>
          <p:txBody>
            <a:bodyPr/>
            <a:lstStyle/>
            <a:p>
              <a:endParaRPr lang="en-US" sz="1400" dirty="0">
                <a:latin typeface="Arial" pitchFamily="34" charset="0"/>
                <a:cs typeface="Arial" pitchFamily="34" charset="0"/>
              </a:endParaRPr>
            </a:p>
          </p:txBody>
        </p:sp>
        <p:sp>
          <p:nvSpPr>
            <p:cNvPr id="30" name="Line 29">
              <a:extLst>
                <a:ext uri="{FF2B5EF4-FFF2-40B4-BE49-F238E27FC236}">
                  <a16:creationId xmlns:a16="http://schemas.microsoft.com/office/drawing/2014/main" id="{F103AEFA-CE72-4608-B2C4-0D43243C3865}"/>
                </a:ext>
              </a:extLst>
            </p:cNvPr>
            <p:cNvSpPr>
              <a:spLocks noChangeShapeType="1"/>
            </p:cNvSpPr>
            <p:nvPr/>
          </p:nvSpPr>
          <p:spPr bwMode="auto">
            <a:xfrm>
              <a:off x="192" y="1344"/>
              <a:ext cx="0" cy="335"/>
            </a:xfrm>
            <a:prstGeom prst="line">
              <a:avLst/>
            </a:prstGeom>
            <a:noFill/>
            <a:ln w="12700" cap="sq">
              <a:noFill/>
              <a:round/>
              <a:headEnd/>
              <a:tailEnd/>
            </a:ln>
          </p:spPr>
          <p:txBody>
            <a:bodyPr/>
            <a:lstStyle/>
            <a:p>
              <a:endParaRPr lang="en-US" sz="1400" dirty="0">
                <a:latin typeface="Arial" pitchFamily="34" charset="0"/>
                <a:cs typeface="Arial" pitchFamily="34" charset="0"/>
              </a:endParaRPr>
            </a:p>
          </p:txBody>
        </p:sp>
        <p:sp>
          <p:nvSpPr>
            <p:cNvPr id="31" name="Line 30">
              <a:extLst>
                <a:ext uri="{FF2B5EF4-FFF2-40B4-BE49-F238E27FC236}">
                  <a16:creationId xmlns:a16="http://schemas.microsoft.com/office/drawing/2014/main" id="{117FF3F3-BBFB-4B39-A4EF-1EA538A867FF}"/>
                </a:ext>
              </a:extLst>
            </p:cNvPr>
            <p:cNvSpPr>
              <a:spLocks noChangeShapeType="1"/>
            </p:cNvSpPr>
            <p:nvPr/>
          </p:nvSpPr>
          <p:spPr bwMode="auto">
            <a:xfrm>
              <a:off x="5566" y="1344"/>
              <a:ext cx="0" cy="335"/>
            </a:xfrm>
            <a:prstGeom prst="line">
              <a:avLst/>
            </a:prstGeom>
            <a:noFill/>
            <a:ln w="12700" cap="sq">
              <a:noFill/>
              <a:round/>
              <a:headEnd/>
              <a:tailEnd/>
            </a:ln>
          </p:spPr>
          <p:txBody>
            <a:bodyPr/>
            <a:lstStyle/>
            <a:p>
              <a:endParaRPr lang="en-US" sz="1400" dirty="0">
                <a:latin typeface="Arial" pitchFamily="34" charset="0"/>
                <a:cs typeface="Arial" pitchFamily="34" charset="0"/>
              </a:endParaRPr>
            </a:p>
          </p:txBody>
        </p:sp>
        <p:sp>
          <p:nvSpPr>
            <p:cNvPr id="32" name="Line 31">
              <a:extLst>
                <a:ext uri="{FF2B5EF4-FFF2-40B4-BE49-F238E27FC236}">
                  <a16:creationId xmlns:a16="http://schemas.microsoft.com/office/drawing/2014/main" id="{6AEBBB6F-B95A-4713-95FE-71D87E9DB420}"/>
                </a:ext>
              </a:extLst>
            </p:cNvPr>
            <p:cNvSpPr>
              <a:spLocks noChangeShapeType="1"/>
            </p:cNvSpPr>
            <p:nvPr/>
          </p:nvSpPr>
          <p:spPr bwMode="auto">
            <a:xfrm>
              <a:off x="192" y="3915"/>
              <a:ext cx="3979" cy="0"/>
            </a:xfrm>
            <a:prstGeom prst="line">
              <a:avLst/>
            </a:prstGeom>
            <a:noFill/>
            <a:ln w="12700" cap="sq">
              <a:noFill/>
              <a:round/>
              <a:headEnd/>
              <a:tailEnd/>
            </a:ln>
          </p:spPr>
          <p:txBody>
            <a:bodyPr/>
            <a:lstStyle/>
            <a:p>
              <a:endParaRPr lang="en-US" sz="1400" dirty="0">
                <a:latin typeface="Arial" pitchFamily="34" charset="0"/>
                <a:cs typeface="Arial" pitchFamily="34" charset="0"/>
              </a:endParaRPr>
            </a:p>
          </p:txBody>
        </p:sp>
        <p:sp>
          <p:nvSpPr>
            <p:cNvPr id="33" name="Line 32">
              <a:extLst>
                <a:ext uri="{FF2B5EF4-FFF2-40B4-BE49-F238E27FC236}">
                  <a16:creationId xmlns:a16="http://schemas.microsoft.com/office/drawing/2014/main" id="{2ACF0FCE-4ED3-4B96-8CA3-D04C7C11A9C3}"/>
                </a:ext>
              </a:extLst>
            </p:cNvPr>
            <p:cNvSpPr>
              <a:spLocks noChangeShapeType="1"/>
            </p:cNvSpPr>
            <p:nvPr/>
          </p:nvSpPr>
          <p:spPr bwMode="auto">
            <a:xfrm>
              <a:off x="800" y="1344"/>
              <a:ext cx="3371" cy="0"/>
            </a:xfrm>
            <a:prstGeom prst="line">
              <a:avLst/>
            </a:prstGeom>
            <a:noFill/>
            <a:ln w="12700" cap="sq">
              <a:noFill/>
              <a:round/>
              <a:headEnd/>
              <a:tailEnd/>
            </a:ln>
          </p:spPr>
          <p:txBody>
            <a:bodyPr/>
            <a:lstStyle/>
            <a:p>
              <a:endParaRPr lang="en-US" sz="1400" dirty="0">
                <a:latin typeface="Arial" pitchFamily="34" charset="0"/>
                <a:cs typeface="Arial" pitchFamily="34" charset="0"/>
              </a:endParaRPr>
            </a:p>
          </p:txBody>
        </p:sp>
        <p:sp>
          <p:nvSpPr>
            <p:cNvPr id="34" name="Line 33">
              <a:extLst>
                <a:ext uri="{FF2B5EF4-FFF2-40B4-BE49-F238E27FC236}">
                  <a16:creationId xmlns:a16="http://schemas.microsoft.com/office/drawing/2014/main" id="{AECBE49F-70CB-4C35-B43A-08C4D1590A2A}"/>
                </a:ext>
              </a:extLst>
            </p:cNvPr>
            <p:cNvSpPr>
              <a:spLocks noChangeShapeType="1"/>
            </p:cNvSpPr>
            <p:nvPr/>
          </p:nvSpPr>
          <p:spPr bwMode="auto">
            <a:xfrm>
              <a:off x="192" y="1679"/>
              <a:ext cx="0" cy="335"/>
            </a:xfrm>
            <a:prstGeom prst="line">
              <a:avLst/>
            </a:prstGeom>
            <a:noFill/>
            <a:ln w="12700" cap="sq">
              <a:noFill/>
              <a:round/>
              <a:headEnd/>
              <a:tailEnd/>
            </a:ln>
          </p:spPr>
          <p:txBody>
            <a:bodyPr/>
            <a:lstStyle/>
            <a:p>
              <a:endParaRPr lang="en-US" sz="1400" dirty="0">
                <a:latin typeface="Arial" pitchFamily="34" charset="0"/>
                <a:cs typeface="Arial" pitchFamily="34" charset="0"/>
              </a:endParaRPr>
            </a:p>
          </p:txBody>
        </p:sp>
        <p:sp>
          <p:nvSpPr>
            <p:cNvPr id="35" name="Line 34">
              <a:extLst>
                <a:ext uri="{FF2B5EF4-FFF2-40B4-BE49-F238E27FC236}">
                  <a16:creationId xmlns:a16="http://schemas.microsoft.com/office/drawing/2014/main" id="{3263BF3B-5D3B-434E-8283-720475100B30}"/>
                </a:ext>
              </a:extLst>
            </p:cNvPr>
            <p:cNvSpPr>
              <a:spLocks noChangeShapeType="1"/>
            </p:cNvSpPr>
            <p:nvPr/>
          </p:nvSpPr>
          <p:spPr bwMode="auto">
            <a:xfrm>
              <a:off x="4171" y="1344"/>
              <a:ext cx="237" cy="0"/>
            </a:xfrm>
            <a:prstGeom prst="line">
              <a:avLst/>
            </a:prstGeom>
            <a:noFill/>
            <a:ln w="12700" cap="sq">
              <a:noFill/>
              <a:round/>
              <a:headEnd/>
              <a:tailEnd/>
            </a:ln>
          </p:spPr>
          <p:txBody>
            <a:bodyPr/>
            <a:lstStyle/>
            <a:p>
              <a:endParaRPr lang="en-US" sz="1400" dirty="0">
                <a:latin typeface="Arial" pitchFamily="34" charset="0"/>
                <a:cs typeface="Arial" pitchFamily="34" charset="0"/>
              </a:endParaRPr>
            </a:p>
          </p:txBody>
        </p:sp>
        <p:sp>
          <p:nvSpPr>
            <p:cNvPr id="36" name="Line 35">
              <a:extLst>
                <a:ext uri="{FF2B5EF4-FFF2-40B4-BE49-F238E27FC236}">
                  <a16:creationId xmlns:a16="http://schemas.microsoft.com/office/drawing/2014/main" id="{8EC1A7C7-876D-4103-8AE8-5212A0E2280B}"/>
                </a:ext>
              </a:extLst>
            </p:cNvPr>
            <p:cNvSpPr>
              <a:spLocks noChangeShapeType="1"/>
            </p:cNvSpPr>
            <p:nvPr/>
          </p:nvSpPr>
          <p:spPr bwMode="auto">
            <a:xfrm>
              <a:off x="4408" y="1344"/>
              <a:ext cx="1158" cy="0"/>
            </a:xfrm>
            <a:prstGeom prst="line">
              <a:avLst/>
            </a:prstGeom>
            <a:noFill/>
            <a:ln w="12700" cap="sq">
              <a:noFill/>
              <a:round/>
              <a:headEnd/>
              <a:tailEnd/>
            </a:ln>
          </p:spPr>
          <p:txBody>
            <a:bodyPr/>
            <a:lstStyle/>
            <a:p>
              <a:endParaRPr lang="en-US" sz="1400" dirty="0">
                <a:latin typeface="Arial" pitchFamily="34" charset="0"/>
                <a:cs typeface="Arial" pitchFamily="34" charset="0"/>
              </a:endParaRPr>
            </a:p>
          </p:txBody>
        </p:sp>
        <p:sp>
          <p:nvSpPr>
            <p:cNvPr id="37" name="Line 36">
              <a:extLst>
                <a:ext uri="{FF2B5EF4-FFF2-40B4-BE49-F238E27FC236}">
                  <a16:creationId xmlns:a16="http://schemas.microsoft.com/office/drawing/2014/main" id="{98AAD557-73B1-459F-AA5D-925F4451D7C5}"/>
                </a:ext>
              </a:extLst>
            </p:cNvPr>
            <p:cNvSpPr>
              <a:spLocks noChangeShapeType="1"/>
            </p:cNvSpPr>
            <p:nvPr/>
          </p:nvSpPr>
          <p:spPr bwMode="auto">
            <a:xfrm>
              <a:off x="5566" y="1679"/>
              <a:ext cx="0" cy="335"/>
            </a:xfrm>
            <a:prstGeom prst="line">
              <a:avLst/>
            </a:prstGeom>
            <a:noFill/>
            <a:ln w="12700" cap="sq">
              <a:noFill/>
              <a:round/>
              <a:headEnd/>
              <a:tailEnd/>
            </a:ln>
          </p:spPr>
          <p:txBody>
            <a:bodyPr/>
            <a:lstStyle/>
            <a:p>
              <a:endParaRPr lang="en-US" sz="1400" dirty="0">
                <a:latin typeface="Arial" pitchFamily="34" charset="0"/>
                <a:cs typeface="Arial" pitchFamily="34" charset="0"/>
              </a:endParaRPr>
            </a:p>
          </p:txBody>
        </p:sp>
        <p:sp>
          <p:nvSpPr>
            <p:cNvPr id="38" name="Line 37">
              <a:extLst>
                <a:ext uri="{FF2B5EF4-FFF2-40B4-BE49-F238E27FC236}">
                  <a16:creationId xmlns:a16="http://schemas.microsoft.com/office/drawing/2014/main" id="{F5BF8A81-2180-4C17-8027-0DE9C3018652}"/>
                </a:ext>
              </a:extLst>
            </p:cNvPr>
            <p:cNvSpPr>
              <a:spLocks noChangeShapeType="1"/>
            </p:cNvSpPr>
            <p:nvPr/>
          </p:nvSpPr>
          <p:spPr bwMode="auto">
            <a:xfrm>
              <a:off x="192" y="2014"/>
              <a:ext cx="0" cy="613"/>
            </a:xfrm>
            <a:prstGeom prst="line">
              <a:avLst/>
            </a:prstGeom>
            <a:noFill/>
            <a:ln w="12700" cap="sq">
              <a:noFill/>
              <a:round/>
              <a:headEnd/>
              <a:tailEnd/>
            </a:ln>
          </p:spPr>
          <p:txBody>
            <a:bodyPr/>
            <a:lstStyle/>
            <a:p>
              <a:endParaRPr lang="en-US" sz="1400" dirty="0">
                <a:latin typeface="Arial" pitchFamily="34" charset="0"/>
                <a:cs typeface="Arial" pitchFamily="34" charset="0"/>
              </a:endParaRPr>
            </a:p>
          </p:txBody>
        </p:sp>
        <p:sp>
          <p:nvSpPr>
            <p:cNvPr id="39" name="Line 38">
              <a:extLst>
                <a:ext uri="{FF2B5EF4-FFF2-40B4-BE49-F238E27FC236}">
                  <a16:creationId xmlns:a16="http://schemas.microsoft.com/office/drawing/2014/main" id="{2FB17231-ED58-4BCD-9375-9EDEF365AC9B}"/>
                </a:ext>
              </a:extLst>
            </p:cNvPr>
            <p:cNvSpPr>
              <a:spLocks noChangeShapeType="1"/>
            </p:cNvSpPr>
            <p:nvPr/>
          </p:nvSpPr>
          <p:spPr bwMode="auto">
            <a:xfrm>
              <a:off x="5566" y="2014"/>
              <a:ext cx="0" cy="613"/>
            </a:xfrm>
            <a:prstGeom prst="line">
              <a:avLst/>
            </a:prstGeom>
            <a:noFill/>
            <a:ln w="12700" cap="sq">
              <a:noFill/>
              <a:round/>
              <a:headEnd/>
              <a:tailEnd/>
            </a:ln>
          </p:spPr>
          <p:txBody>
            <a:bodyPr/>
            <a:lstStyle/>
            <a:p>
              <a:endParaRPr lang="en-US" sz="1400" dirty="0">
                <a:latin typeface="Arial" pitchFamily="34" charset="0"/>
                <a:cs typeface="Arial" pitchFamily="34" charset="0"/>
              </a:endParaRPr>
            </a:p>
          </p:txBody>
        </p:sp>
        <p:sp>
          <p:nvSpPr>
            <p:cNvPr id="40" name="Line 39">
              <a:extLst>
                <a:ext uri="{FF2B5EF4-FFF2-40B4-BE49-F238E27FC236}">
                  <a16:creationId xmlns:a16="http://schemas.microsoft.com/office/drawing/2014/main" id="{BDFF2884-75B3-4CF3-AEDD-98EDEC92C145}"/>
                </a:ext>
              </a:extLst>
            </p:cNvPr>
            <p:cNvSpPr>
              <a:spLocks noChangeShapeType="1"/>
            </p:cNvSpPr>
            <p:nvPr/>
          </p:nvSpPr>
          <p:spPr bwMode="auto">
            <a:xfrm>
              <a:off x="192" y="2627"/>
              <a:ext cx="0" cy="335"/>
            </a:xfrm>
            <a:prstGeom prst="line">
              <a:avLst/>
            </a:prstGeom>
            <a:noFill/>
            <a:ln w="12700" cap="sq">
              <a:noFill/>
              <a:round/>
              <a:headEnd/>
              <a:tailEnd/>
            </a:ln>
          </p:spPr>
          <p:txBody>
            <a:bodyPr/>
            <a:lstStyle/>
            <a:p>
              <a:endParaRPr lang="en-US" sz="1400" dirty="0">
                <a:latin typeface="Arial" pitchFamily="34" charset="0"/>
                <a:cs typeface="Arial" pitchFamily="34" charset="0"/>
              </a:endParaRPr>
            </a:p>
          </p:txBody>
        </p:sp>
        <p:sp>
          <p:nvSpPr>
            <p:cNvPr id="41" name="Line 40">
              <a:extLst>
                <a:ext uri="{FF2B5EF4-FFF2-40B4-BE49-F238E27FC236}">
                  <a16:creationId xmlns:a16="http://schemas.microsoft.com/office/drawing/2014/main" id="{2C4BE1C8-A7AA-4854-BE48-5614BD1AD547}"/>
                </a:ext>
              </a:extLst>
            </p:cNvPr>
            <p:cNvSpPr>
              <a:spLocks noChangeShapeType="1"/>
            </p:cNvSpPr>
            <p:nvPr/>
          </p:nvSpPr>
          <p:spPr bwMode="auto">
            <a:xfrm>
              <a:off x="5566" y="2627"/>
              <a:ext cx="0" cy="335"/>
            </a:xfrm>
            <a:prstGeom prst="line">
              <a:avLst/>
            </a:prstGeom>
            <a:noFill/>
            <a:ln w="12700" cap="sq">
              <a:noFill/>
              <a:round/>
              <a:headEnd/>
              <a:tailEnd/>
            </a:ln>
          </p:spPr>
          <p:txBody>
            <a:bodyPr/>
            <a:lstStyle/>
            <a:p>
              <a:endParaRPr lang="en-US" sz="1400" dirty="0">
                <a:latin typeface="Arial" pitchFamily="34" charset="0"/>
                <a:cs typeface="Arial" pitchFamily="34" charset="0"/>
              </a:endParaRPr>
            </a:p>
          </p:txBody>
        </p:sp>
        <p:sp>
          <p:nvSpPr>
            <p:cNvPr id="42" name="Line 41">
              <a:extLst>
                <a:ext uri="{FF2B5EF4-FFF2-40B4-BE49-F238E27FC236}">
                  <a16:creationId xmlns:a16="http://schemas.microsoft.com/office/drawing/2014/main" id="{BC3CD562-8981-473D-89E5-E7F891783E53}"/>
                </a:ext>
              </a:extLst>
            </p:cNvPr>
            <p:cNvSpPr>
              <a:spLocks noChangeShapeType="1"/>
            </p:cNvSpPr>
            <p:nvPr/>
          </p:nvSpPr>
          <p:spPr bwMode="auto">
            <a:xfrm>
              <a:off x="192" y="2962"/>
              <a:ext cx="0" cy="340"/>
            </a:xfrm>
            <a:prstGeom prst="line">
              <a:avLst/>
            </a:prstGeom>
            <a:noFill/>
            <a:ln w="12700" cap="sq">
              <a:noFill/>
              <a:round/>
              <a:headEnd/>
              <a:tailEnd/>
            </a:ln>
          </p:spPr>
          <p:txBody>
            <a:bodyPr/>
            <a:lstStyle/>
            <a:p>
              <a:endParaRPr lang="en-US" sz="1400" dirty="0">
                <a:latin typeface="Arial" pitchFamily="34" charset="0"/>
                <a:cs typeface="Arial" pitchFamily="34" charset="0"/>
              </a:endParaRPr>
            </a:p>
          </p:txBody>
        </p:sp>
        <p:sp>
          <p:nvSpPr>
            <p:cNvPr id="43" name="Line 42">
              <a:extLst>
                <a:ext uri="{FF2B5EF4-FFF2-40B4-BE49-F238E27FC236}">
                  <a16:creationId xmlns:a16="http://schemas.microsoft.com/office/drawing/2014/main" id="{490EA2F0-3A5C-476C-9D1B-332D54AA32D9}"/>
                </a:ext>
              </a:extLst>
            </p:cNvPr>
            <p:cNvSpPr>
              <a:spLocks noChangeShapeType="1"/>
            </p:cNvSpPr>
            <p:nvPr/>
          </p:nvSpPr>
          <p:spPr bwMode="auto">
            <a:xfrm>
              <a:off x="5566" y="2962"/>
              <a:ext cx="0" cy="340"/>
            </a:xfrm>
            <a:prstGeom prst="line">
              <a:avLst/>
            </a:prstGeom>
            <a:noFill/>
            <a:ln w="12700" cap="sq">
              <a:noFill/>
              <a:round/>
              <a:headEnd/>
              <a:tailEnd/>
            </a:ln>
          </p:spPr>
          <p:txBody>
            <a:bodyPr/>
            <a:lstStyle/>
            <a:p>
              <a:endParaRPr lang="en-US" sz="1400" dirty="0">
                <a:latin typeface="Arial" pitchFamily="34" charset="0"/>
                <a:cs typeface="Arial" pitchFamily="34" charset="0"/>
              </a:endParaRPr>
            </a:p>
          </p:txBody>
        </p:sp>
        <p:sp>
          <p:nvSpPr>
            <p:cNvPr id="44" name="Line 43">
              <a:extLst>
                <a:ext uri="{FF2B5EF4-FFF2-40B4-BE49-F238E27FC236}">
                  <a16:creationId xmlns:a16="http://schemas.microsoft.com/office/drawing/2014/main" id="{B22CEEE8-9034-4D4F-9AB5-1A72F66ADF9A}"/>
                </a:ext>
              </a:extLst>
            </p:cNvPr>
            <p:cNvSpPr>
              <a:spLocks noChangeShapeType="1"/>
            </p:cNvSpPr>
            <p:nvPr/>
          </p:nvSpPr>
          <p:spPr bwMode="auto">
            <a:xfrm>
              <a:off x="192" y="3302"/>
              <a:ext cx="0" cy="613"/>
            </a:xfrm>
            <a:prstGeom prst="line">
              <a:avLst/>
            </a:prstGeom>
            <a:noFill/>
            <a:ln w="12700" cap="sq">
              <a:noFill/>
              <a:round/>
              <a:headEnd/>
              <a:tailEnd/>
            </a:ln>
          </p:spPr>
          <p:txBody>
            <a:bodyPr/>
            <a:lstStyle/>
            <a:p>
              <a:endParaRPr lang="en-US" sz="1400" dirty="0">
                <a:latin typeface="Arial" pitchFamily="34" charset="0"/>
                <a:cs typeface="Arial" pitchFamily="34" charset="0"/>
              </a:endParaRPr>
            </a:p>
          </p:txBody>
        </p:sp>
        <p:sp>
          <p:nvSpPr>
            <p:cNvPr id="45" name="Line 44">
              <a:extLst>
                <a:ext uri="{FF2B5EF4-FFF2-40B4-BE49-F238E27FC236}">
                  <a16:creationId xmlns:a16="http://schemas.microsoft.com/office/drawing/2014/main" id="{02693922-F9F4-4BEA-8941-D9753674357C}"/>
                </a:ext>
              </a:extLst>
            </p:cNvPr>
            <p:cNvSpPr>
              <a:spLocks noChangeShapeType="1"/>
            </p:cNvSpPr>
            <p:nvPr/>
          </p:nvSpPr>
          <p:spPr bwMode="auto">
            <a:xfrm>
              <a:off x="5566" y="3302"/>
              <a:ext cx="0" cy="613"/>
            </a:xfrm>
            <a:prstGeom prst="line">
              <a:avLst/>
            </a:prstGeom>
            <a:noFill/>
            <a:ln w="12700" cap="sq">
              <a:noFill/>
              <a:round/>
              <a:headEnd/>
              <a:tailEnd/>
            </a:ln>
          </p:spPr>
          <p:txBody>
            <a:bodyPr/>
            <a:lstStyle/>
            <a:p>
              <a:endParaRPr lang="en-US" sz="1400" dirty="0">
                <a:latin typeface="Arial" pitchFamily="34" charset="0"/>
                <a:cs typeface="Arial" pitchFamily="34" charset="0"/>
              </a:endParaRPr>
            </a:p>
          </p:txBody>
        </p:sp>
        <p:sp>
          <p:nvSpPr>
            <p:cNvPr id="46" name="Line 45">
              <a:extLst>
                <a:ext uri="{FF2B5EF4-FFF2-40B4-BE49-F238E27FC236}">
                  <a16:creationId xmlns:a16="http://schemas.microsoft.com/office/drawing/2014/main" id="{79A44FD1-9CB0-4950-BD51-097B1B333231}"/>
                </a:ext>
              </a:extLst>
            </p:cNvPr>
            <p:cNvSpPr>
              <a:spLocks noChangeShapeType="1"/>
            </p:cNvSpPr>
            <p:nvPr/>
          </p:nvSpPr>
          <p:spPr bwMode="auto">
            <a:xfrm>
              <a:off x="4171" y="3915"/>
              <a:ext cx="237" cy="0"/>
            </a:xfrm>
            <a:prstGeom prst="line">
              <a:avLst/>
            </a:prstGeom>
            <a:noFill/>
            <a:ln w="12700" cap="sq">
              <a:noFill/>
              <a:round/>
              <a:headEnd/>
              <a:tailEnd/>
            </a:ln>
          </p:spPr>
          <p:txBody>
            <a:bodyPr/>
            <a:lstStyle/>
            <a:p>
              <a:endParaRPr lang="en-US" sz="1400" dirty="0">
                <a:latin typeface="Arial" pitchFamily="34" charset="0"/>
                <a:cs typeface="Arial" pitchFamily="34" charset="0"/>
              </a:endParaRPr>
            </a:p>
          </p:txBody>
        </p:sp>
        <p:sp>
          <p:nvSpPr>
            <p:cNvPr id="47" name="Line 46">
              <a:extLst>
                <a:ext uri="{FF2B5EF4-FFF2-40B4-BE49-F238E27FC236}">
                  <a16:creationId xmlns:a16="http://schemas.microsoft.com/office/drawing/2014/main" id="{3286AABF-1F85-45C3-BAAF-7C8872C4EF73}"/>
                </a:ext>
              </a:extLst>
            </p:cNvPr>
            <p:cNvSpPr>
              <a:spLocks noChangeShapeType="1"/>
            </p:cNvSpPr>
            <p:nvPr/>
          </p:nvSpPr>
          <p:spPr bwMode="auto">
            <a:xfrm>
              <a:off x="4408" y="3915"/>
              <a:ext cx="1158" cy="0"/>
            </a:xfrm>
            <a:prstGeom prst="line">
              <a:avLst/>
            </a:prstGeom>
            <a:noFill/>
            <a:ln w="12700" cap="sq">
              <a:noFill/>
              <a:round/>
              <a:headEnd/>
              <a:tailEnd/>
            </a:ln>
          </p:spPr>
          <p:txBody>
            <a:bodyPr/>
            <a:lstStyle/>
            <a:p>
              <a:endParaRPr lang="en-US" sz="1400" dirty="0">
                <a:latin typeface="Arial" pitchFamily="34" charset="0"/>
                <a:cs typeface="Arial" pitchFamily="34" charset="0"/>
              </a:endParaRPr>
            </a:p>
          </p:txBody>
        </p:sp>
      </p:grpSp>
      <p:pic>
        <p:nvPicPr>
          <p:cNvPr id="48" name="Picture 47">
            <a:extLst>
              <a:ext uri="{FF2B5EF4-FFF2-40B4-BE49-F238E27FC236}">
                <a16:creationId xmlns:a16="http://schemas.microsoft.com/office/drawing/2014/main" id="{51518379-44D6-449C-8342-C79A3B52357B}"/>
              </a:ext>
            </a:extLst>
          </p:cNvPr>
          <p:cNvPicPr>
            <a:picLocks noChangeAspect="1"/>
          </p:cNvPicPr>
          <p:nvPr/>
        </p:nvPicPr>
        <p:blipFill>
          <a:blip r:embed="rId3"/>
          <a:stretch>
            <a:fillRect/>
          </a:stretch>
        </p:blipFill>
        <p:spPr>
          <a:xfrm>
            <a:off x="7077076" y="195986"/>
            <a:ext cx="1842440" cy="2075988"/>
          </a:xfrm>
          <a:prstGeom prst="rect">
            <a:avLst/>
          </a:prstGeom>
        </p:spPr>
      </p:pic>
      <p:sp>
        <p:nvSpPr>
          <p:cNvPr id="49" name="Rectangle 48">
            <a:extLst>
              <a:ext uri="{FF2B5EF4-FFF2-40B4-BE49-F238E27FC236}">
                <a16:creationId xmlns:a16="http://schemas.microsoft.com/office/drawing/2014/main" id="{11E48E6D-15D3-4E69-8450-CC47AE67FC32}"/>
              </a:ext>
            </a:extLst>
          </p:cNvPr>
          <p:cNvSpPr>
            <a:spLocks noChangeArrowheads="1"/>
          </p:cNvSpPr>
          <p:nvPr/>
        </p:nvSpPr>
        <p:spPr bwMode="auto">
          <a:xfrm>
            <a:off x="7538483" y="3528211"/>
            <a:ext cx="1519944" cy="398859"/>
          </a:xfrm>
          <a:prstGeom prst="rect">
            <a:avLst/>
          </a:prstGeom>
          <a:noFill/>
          <a:ln w="9525">
            <a:noFill/>
            <a:miter lim="800000"/>
            <a:headEnd/>
            <a:tailEnd/>
          </a:ln>
        </p:spPr>
        <p:txBody>
          <a:bodyPr/>
          <a:lstStyle/>
          <a:p>
            <a:pPr marL="257175" indent="-257175" algn="r"/>
            <a:r>
              <a:rPr lang="en-US" sz="2400" dirty="0">
                <a:latin typeface="Arial" pitchFamily="34" charset="0"/>
                <a:ea typeface="Times New Roman" pitchFamily="18" charset="0"/>
                <a:cs typeface="Arial" pitchFamily="34" charset="0"/>
              </a:rPr>
              <a:t>(30 + 65)</a:t>
            </a:r>
          </a:p>
        </p:txBody>
      </p:sp>
      <p:cxnSp>
        <p:nvCxnSpPr>
          <p:cNvPr id="51" name="Straight Connector 50">
            <a:extLst>
              <a:ext uri="{FF2B5EF4-FFF2-40B4-BE49-F238E27FC236}">
                <a16:creationId xmlns:a16="http://schemas.microsoft.com/office/drawing/2014/main" id="{909446FC-447F-42B7-932D-7505D3E3FC43}"/>
              </a:ext>
            </a:extLst>
          </p:cNvPr>
          <p:cNvCxnSpPr>
            <a:cxnSpLocks/>
            <a:stCxn id="42" idx="0"/>
          </p:cNvCxnSpPr>
          <p:nvPr/>
        </p:nvCxnSpPr>
        <p:spPr>
          <a:xfrm>
            <a:off x="1371600" y="4304366"/>
            <a:ext cx="7547916" cy="142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357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2AA0C-EAA0-41AA-BDC3-BF769056A4C2}"/>
              </a:ext>
            </a:extLst>
          </p:cNvPr>
          <p:cNvSpPr txBox="1">
            <a:spLocks/>
          </p:cNvSpPr>
          <p:nvPr/>
        </p:nvSpPr>
        <p:spPr>
          <a:xfrm>
            <a:off x="636314" y="617622"/>
            <a:ext cx="5274663" cy="1143000"/>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a:lstStyle>
          <a:p>
            <a:r>
              <a:rPr lang="en-US" dirty="0"/>
              <a:t>Written Examination Policy</a:t>
            </a:r>
          </a:p>
        </p:txBody>
      </p:sp>
      <p:sp>
        <p:nvSpPr>
          <p:cNvPr id="3" name="Content Placeholder 2">
            <a:extLst>
              <a:ext uri="{FF2B5EF4-FFF2-40B4-BE49-F238E27FC236}">
                <a16:creationId xmlns:a16="http://schemas.microsoft.com/office/drawing/2014/main" id="{CE830241-EACA-4063-AFB8-1476251C322F}"/>
              </a:ext>
            </a:extLst>
          </p:cNvPr>
          <p:cNvSpPr txBox="1">
            <a:spLocks/>
          </p:cNvSpPr>
          <p:nvPr/>
        </p:nvSpPr>
        <p:spPr>
          <a:xfrm>
            <a:off x="917572" y="1859370"/>
            <a:ext cx="5607475" cy="3681758"/>
          </a:xfrm>
          <a:prstGeom prst="rect">
            <a:avLst/>
          </a:prstGeom>
        </p:spPr>
        <p:txBody>
          <a:bodyPr numCol="1" spc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57175" indent="-257175">
              <a:defRPr/>
            </a:pPr>
            <a:r>
              <a:rPr lang="en-US" sz="2400" dirty="0">
                <a:latin typeface="Arial" pitchFamily="34" charset="0"/>
                <a:cs typeface="Arial" pitchFamily="34" charset="0"/>
              </a:rPr>
              <a:t>After grading, the exam will NOT be returned to you.</a:t>
            </a:r>
            <a:endParaRPr lang="en-US" sz="2400" i="1" dirty="0">
              <a:latin typeface="Arial" pitchFamily="34" charset="0"/>
              <a:cs typeface="Arial" pitchFamily="34" charset="0"/>
            </a:endParaRPr>
          </a:p>
          <a:p>
            <a:pPr marL="257175" indent="-257175">
              <a:defRPr/>
            </a:pPr>
            <a:endParaRPr lang="en-US" sz="2400" i="1" dirty="0">
              <a:latin typeface="Arial" pitchFamily="34" charset="0"/>
              <a:cs typeface="Arial" pitchFamily="34" charset="0"/>
            </a:endParaRPr>
          </a:p>
          <a:p>
            <a:pPr marL="257175" indent="-257175">
              <a:defRPr/>
            </a:pPr>
            <a:r>
              <a:rPr lang="en-US" sz="2400" dirty="0">
                <a:latin typeface="Arial" pitchFamily="34" charset="0"/>
                <a:cs typeface="Arial" pitchFamily="34" charset="0"/>
              </a:rPr>
              <a:t>“The secretary may furnish </a:t>
            </a:r>
            <a:r>
              <a:rPr lang="en-US" sz="2400" u="sng" dirty="0">
                <a:latin typeface="Arial" pitchFamily="34" charset="0"/>
                <a:cs typeface="Arial" pitchFamily="34" charset="0"/>
              </a:rPr>
              <a:t>grades</a:t>
            </a:r>
            <a:r>
              <a:rPr lang="en-US" sz="2400" dirty="0">
                <a:latin typeface="Arial" pitchFamily="34" charset="0"/>
                <a:cs typeface="Arial" pitchFamily="34" charset="0"/>
              </a:rPr>
              <a:t> to the candidate upon receipt of a </a:t>
            </a:r>
            <a:r>
              <a:rPr lang="en-US" sz="2400" i="1" dirty="0">
                <a:latin typeface="Arial" pitchFamily="34" charset="0"/>
                <a:cs typeface="Arial" pitchFamily="34" charset="0"/>
              </a:rPr>
              <a:t>written request</a:t>
            </a:r>
            <a:r>
              <a:rPr lang="en-US" sz="2400" dirty="0">
                <a:latin typeface="Arial" pitchFamily="34" charset="0"/>
                <a:cs typeface="Arial" pitchFamily="34" charset="0"/>
              </a:rPr>
              <a:t>.  The secretary may also furnish a written </a:t>
            </a:r>
            <a:r>
              <a:rPr lang="en-US" sz="2400" u="sng" dirty="0">
                <a:latin typeface="Arial" pitchFamily="34" charset="0"/>
                <a:cs typeface="Arial" pitchFamily="34" charset="0"/>
              </a:rPr>
              <a:t>summary of areas of difficulty</a:t>
            </a:r>
            <a:r>
              <a:rPr lang="en-US" sz="2400" dirty="0">
                <a:latin typeface="Arial" pitchFamily="34" charset="0"/>
                <a:cs typeface="Arial" pitchFamily="34" charset="0"/>
              </a:rPr>
              <a:t>, upon receipt of a </a:t>
            </a:r>
            <a:r>
              <a:rPr lang="en-US" sz="2400" i="1" dirty="0">
                <a:latin typeface="Arial" pitchFamily="34" charset="0"/>
                <a:cs typeface="Arial" pitchFamily="34" charset="0"/>
              </a:rPr>
              <a:t>written request.”</a:t>
            </a:r>
          </a:p>
          <a:p>
            <a:pPr>
              <a:defRPr/>
            </a:pPr>
            <a:endParaRPr lang="en-US" sz="1800" dirty="0">
              <a:latin typeface="Arial" pitchFamily="34" charset="0"/>
              <a:cs typeface="Arial" pitchFamily="34" charset="0"/>
            </a:endParaRPr>
          </a:p>
          <a:p>
            <a:pPr>
              <a:defRPr/>
            </a:pPr>
            <a:r>
              <a:rPr lang="en-US" sz="2400" i="1" dirty="0">
                <a:latin typeface="Arial" pitchFamily="34" charset="0"/>
                <a:cs typeface="Arial" pitchFamily="34" charset="0"/>
              </a:rPr>
              <a:t>SO:  If you don’t pass, you may write for your score and areas of difficulty</a:t>
            </a:r>
          </a:p>
        </p:txBody>
      </p:sp>
      <p:pic>
        <p:nvPicPr>
          <p:cNvPr id="4" name="Picture 3">
            <a:extLst>
              <a:ext uri="{FF2B5EF4-FFF2-40B4-BE49-F238E27FC236}">
                <a16:creationId xmlns:a16="http://schemas.microsoft.com/office/drawing/2014/main" id="{8F037252-FDF8-41B9-85B6-41F1E9C7B957}"/>
              </a:ext>
            </a:extLst>
          </p:cNvPr>
          <p:cNvPicPr>
            <a:picLocks noChangeAspect="1"/>
          </p:cNvPicPr>
          <p:nvPr/>
        </p:nvPicPr>
        <p:blipFill>
          <a:blip r:embed="rId2"/>
          <a:stretch>
            <a:fillRect/>
          </a:stretch>
        </p:blipFill>
        <p:spPr>
          <a:xfrm>
            <a:off x="7139118" y="1189122"/>
            <a:ext cx="1842440" cy="2075988"/>
          </a:xfrm>
          <a:prstGeom prst="rect">
            <a:avLst/>
          </a:prstGeom>
        </p:spPr>
      </p:pic>
      <p:sp>
        <p:nvSpPr>
          <p:cNvPr id="6" name="Slide Number Placeholder 10">
            <a:extLst>
              <a:ext uri="{FF2B5EF4-FFF2-40B4-BE49-F238E27FC236}">
                <a16:creationId xmlns:a16="http://schemas.microsoft.com/office/drawing/2014/main" id="{10982189-35A6-4524-8998-5A4DF8438F4A}"/>
              </a:ext>
            </a:extLst>
          </p:cNvPr>
          <p:cNvSpPr txBox="1">
            <a:spLocks/>
          </p:cNvSpPr>
          <p:nvPr/>
        </p:nvSpPr>
        <p:spPr>
          <a:xfrm>
            <a:off x="8143875" y="6429375"/>
            <a:ext cx="1000125"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en-US" dirty="0">
                <a:solidFill>
                  <a:prstClr val="white"/>
                </a:solidFill>
                <a:latin typeface="Calibri"/>
              </a:rPr>
              <a:t>Slide </a:t>
            </a:r>
            <a:fld id="{8B38DBA3-52F9-4AF4-A6A4-FA4D7DB2F99C}" type="slidenum">
              <a:rPr lang="en-US" smtClean="0">
                <a:solidFill>
                  <a:prstClr val="white"/>
                </a:solidFill>
                <a:latin typeface="Calibri"/>
              </a:rPr>
              <a:pPr defTabSz="914400"/>
              <a:t>13</a:t>
            </a:fld>
            <a:endParaRPr lang="en-US" dirty="0">
              <a:solidFill>
                <a:prstClr val="white"/>
              </a:solidFill>
              <a:latin typeface="Calibri"/>
            </a:endParaRPr>
          </a:p>
        </p:txBody>
      </p:sp>
    </p:spTree>
    <p:extLst>
      <p:ext uri="{BB962C8B-B14F-4D97-AF65-F5344CB8AC3E}">
        <p14:creationId xmlns:p14="http://schemas.microsoft.com/office/powerpoint/2010/main" val="2059081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85195-3579-498E-90B3-6742019EEF94}"/>
              </a:ext>
            </a:extLst>
          </p:cNvPr>
          <p:cNvSpPr>
            <a:spLocks noGrp="1"/>
          </p:cNvSpPr>
          <p:nvPr>
            <p:ph type="title"/>
          </p:nvPr>
        </p:nvSpPr>
        <p:spPr>
          <a:xfrm>
            <a:off x="298711" y="0"/>
            <a:ext cx="8534203" cy="1114882"/>
          </a:xfrm>
        </p:spPr>
        <p:txBody>
          <a:bodyPr>
            <a:normAutofit/>
          </a:bodyPr>
          <a:lstStyle/>
          <a:p>
            <a:pPr algn="ctr"/>
            <a:r>
              <a:rPr lang="en-US" sz="4000" dirty="0"/>
              <a:t>Exam Format: Open-Book</a:t>
            </a:r>
          </a:p>
        </p:txBody>
      </p:sp>
      <p:sp>
        <p:nvSpPr>
          <p:cNvPr id="3" name="Content Placeholder 2">
            <a:extLst>
              <a:ext uri="{FF2B5EF4-FFF2-40B4-BE49-F238E27FC236}">
                <a16:creationId xmlns:a16="http://schemas.microsoft.com/office/drawing/2014/main" id="{8B2122BA-2408-4364-AC51-239FF0F8D1B3}"/>
              </a:ext>
            </a:extLst>
          </p:cNvPr>
          <p:cNvSpPr>
            <a:spLocks noGrp="1"/>
          </p:cNvSpPr>
          <p:nvPr>
            <p:ph idx="1"/>
          </p:nvPr>
        </p:nvSpPr>
        <p:spPr>
          <a:xfrm>
            <a:off x="1489782" y="2358740"/>
            <a:ext cx="6355354" cy="3439387"/>
          </a:xfrm>
        </p:spPr>
        <p:txBody>
          <a:bodyPr>
            <a:normAutofit/>
          </a:bodyPr>
          <a:lstStyle/>
          <a:p>
            <a:pPr marL="0" indent="0">
              <a:spcAft>
                <a:spcPts val="600"/>
              </a:spcAft>
              <a:buNone/>
            </a:pPr>
            <a:r>
              <a:rPr lang="en-US" b="1" dirty="0"/>
              <a:t>F</a:t>
            </a:r>
            <a:r>
              <a:rPr lang="en-US" dirty="0"/>
              <a:t>urnished via NDOT websites:  </a:t>
            </a:r>
          </a:p>
          <a:p>
            <a:pPr marL="342900" lvl="1" indent="0">
              <a:spcAft>
                <a:spcPts val="600"/>
              </a:spcAft>
              <a:buNone/>
            </a:pPr>
            <a:r>
              <a:rPr lang="en-US" dirty="0">
                <a:hlinkClick r:id="rId3"/>
              </a:rPr>
              <a:t>Boards-Liaison Services (B-LS)</a:t>
            </a:r>
            <a:r>
              <a:rPr lang="en-US" dirty="0"/>
              <a:t> </a:t>
            </a:r>
          </a:p>
          <a:p>
            <a:pPr marL="342900" lvl="1" indent="0">
              <a:spcAft>
                <a:spcPts val="600"/>
              </a:spcAft>
              <a:buNone/>
            </a:pPr>
            <a:r>
              <a:rPr lang="en-US" dirty="0">
                <a:hlinkClick r:id="rId4"/>
              </a:rPr>
              <a:t>B-LS Training</a:t>
            </a:r>
            <a:endParaRPr lang="en-US" dirty="0"/>
          </a:p>
          <a:p>
            <a:pPr marL="342900" lvl="1" indent="0">
              <a:spcAft>
                <a:spcPts val="600"/>
              </a:spcAft>
              <a:buNone/>
            </a:pPr>
            <a:r>
              <a:rPr lang="en-US" dirty="0">
                <a:hlinkClick r:id="rId5"/>
              </a:rPr>
              <a:t>B-LS Resources for Training Classes</a:t>
            </a:r>
            <a:endParaRPr lang="en-US" dirty="0"/>
          </a:p>
          <a:p>
            <a:pPr marL="342900" lvl="1" indent="0">
              <a:spcAft>
                <a:spcPts val="1800"/>
              </a:spcAft>
              <a:buNone/>
            </a:pPr>
            <a:r>
              <a:rPr lang="en-US" dirty="0">
                <a:hlinkClick r:id="rId6"/>
              </a:rPr>
              <a:t>Nebraska Board of Public Roads (NBCS) Downloads</a:t>
            </a:r>
            <a:endParaRPr lang="en-US" dirty="0"/>
          </a:p>
          <a:p>
            <a:pPr marL="0" indent="0">
              <a:spcAft>
                <a:spcPts val="1800"/>
              </a:spcAft>
              <a:buNone/>
            </a:pPr>
            <a:r>
              <a:rPr lang="en-US" dirty="0"/>
              <a:t>Nebraska </a:t>
            </a:r>
            <a:r>
              <a:rPr lang="en-US" dirty="0">
                <a:hlinkClick r:id="rId7"/>
              </a:rPr>
              <a:t>State Legislature </a:t>
            </a:r>
            <a:r>
              <a:rPr lang="en-US" dirty="0"/>
              <a:t>website (state statutes)</a:t>
            </a:r>
          </a:p>
          <a:p>
            <a:pPr marL="0" indent="0">
              <a:spcAft>
                <a:spcPts val="1800"/>
              </a:spcAft>
              <a:buNone/>
            </a:pPr>
            <a:r>
              <a:rPr lang="en-US" dirty="0"/>
              <a:t>Your notes taken during this exam preparation class. </a:t>
            </a:r>
          </a:p>
        </p:txBody>
      </p:sp>
      <p:sp>
        <p:nvSpPr>
          <p:cNvPr id="4" name="TextBox 3">
            <a:extLst>
              <a:ext uri="{FF2B5EF4-FFF2-40B4-BE49-F238E27FC236}">
                <a16:creationId xmlns:a16="http://schemas.microsoft.com/office/drawing/2014/main" id="{5EC1C16D-EE67-4503-A935-20E709EF9438}"/>
              </a:ext>
            </a:extLst>
          </p:cNvPr>
          <p:cNvSpPr txBox="1"/>
          <p:nvPr/>
        </p:nvSpPr>
        <p:spPr>
          <a:xfrm>
            <a:off x="8069457" y="6440394"/>
            <a:ext cx="10336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Slide </a:t>
            </a:r>
            <a:fld id="{59F36EC9-9553-46D0-A3A1-1B48BBB9BC04}"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5DDD4FD4-8884-4C21-B3D6-334A73D39D1F}"/>
              </a:ext>
            </a:extLst>
          </p:cNvPr>
          <p:cNvSpPr txBox="1">
            <a:spLocks/>
          </p:cNvSpPr>
          <p:nvPr/>
        </p:nvSpPr>
        <p:spPr>
          <a:xfrm>
            <a:off x="2989636" y="1385047"/>
            <a:ext cx="3473830" cy="55805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3200" b="1" dirty="0"/>
              <a:t>Allowed materials</a:t>
            </a:r>
            <a:endParaRPr lang="en-US" sz="3200" dirty="0"/>
          </a:p>
        </p:txBody>
      </p:sp>
    </p:spTree>
    <p:extLst>
      <p:ext uri="{BB962C8B-B14F-4D97-AF65-F5344CB8AC3E}">
        <p14:creationId xmlns:p14="http://schemas.microsoft.com/office/powerpoint/2010/main" val="2802275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654D-8928-4E2F-B07A-BE5C868B34FD}"/>
              </a:ext>
            </a:extLst>
          </p:cNvPr>
          <p:cNvSpPr>
            <a:spLocks noGrp="1"/>
          </p:cNvSpPr>
          <p:nvPr>
            <p:ph type="title"/>
          </p:nvPr>
        </p:nvSpPr>
        <p:spPr>
          <a:xfrm>
            <a:off x="298709" y="-3423"/>
            <a:ext cx="8534203" cy="1114882"/>
          </a:xfrm>
        </p:spPr>
        <p:txBody>
          <a:bodyPr/>
          <a:lstStyle/>
          <a:p>
            <a:r>
              <a:rPr lang="en-US" dirty="0"/>
              <a:t>Before the Exam</a:t>
            </a:r>
            <a:endParaRPr lang="en-US" dirty="0">
              <a:solidFill>
                <a:srgbClr val="002060"/>
              </a:solidFill>
            </a:endParaRPr>
          </a:p>
        </p:txBody>
      </p:sp>
      <p:sp>
        <p:nvSpPr>
          <p:cNvPr id="3" name="Content Placeholder 2">
            <a:extLst>
              <a:ext uri="{FF2B5EF4-FFF2-40B4-BE49-F238E27FC236}">
                <a16:creationId xmlns:a16="http://schemas.microsoft.com/office/drawing/2014/main" id="{810A105B-4A11-466F-A929-A858CC68485F}"/>
              </a:ext>
            </a:extLst>
          </p:cNvPr>
          <p:cNvSpPr>
            <a:spLocks noGrp="1"/>
          </p:cNvSpPr>
          <p:nvPr>
            <p:ph idx="1"/>
          </p:nvPr>
        </p:nvSpPr>
        <p:spPr>
          <a:xfrm>
            <a:off x="298708" y="926571"/>
            <a:ext cx="8534203" cy="1263442"/>
          </a:xfrm>
        </p:spPr>
        <p:txBody>
          <a:bodyPr>
            <a:normAutofit lnSpcReduction="10000"/>
          </a:bodyPr>
          <a:lstStyle/>
          <a:p>
            <a:pPr marL="0" indent="0">
              <a:buNone/>
            </a:pPr>
            <a:r>
              <a:rPr lang="en-US" dirty="0"/>
              <a:t>Get Information Organized</a:t>
            </a:r>
          </a:p>
          <a:p>
            <a:pPr lvl="1"/>
            <a:r>
              <a:rPr lang="en-US" dirty="0"/>
              <a:t>Organize your references and notes – create an index</a:t>
            </a:r>
          </a:p>
          <a:p>
            <a:pPr lvl="1"/>
            <a:r>
              <a:rPr lang="en-US" dirty="0"/>
              <a:t>Have key State Statutes handy – correlate them to 428 NAC</a:t>
            </a:r>
          </a:p>
          <a:p>
            <a:pPr lvl="1"/>
            <a:r>
              <a:rPr lang="en-US" dirty="0"/>
              <a:t>Tab, highlight, notate, draw</a:t>
            </a:r>
          </a:p>
          <a:p>
            <a:endParaRPr lang="en-US" dirty="0"/>
          </a:p>
        </p:txBody>
      </p:sp>
      <p:sp>
        <p:nvSpPr>
          <p:cNvPr id="4" name="TextBox 3">
            <a:extLst>
              <a:ext uri="{FF2B5EF4-FFF2-40B4-BE49-F238E27FC236}">
                <a16:creationId xmlns:a16="http://schemas.microsoft.com/office/drawing/2014/main" id="{701DDC76-260E-4FFB-9AF7-7845E6D7FEF1}"/>
              </a:ext>
            </a:extLst>
          </p:cNvPr>
          <p:cNvSpPr txBox="1"/>
          <p:nvPr/>
        </p:nvSpPr>
        <p:spPr>
          <a:xfrm>
            <a:off x="8027894" y="6450785"/>
            <a:ext cx="10336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Slide </a:t>
            </a:r>
            <a:fld id="{59F36EC9-9553-46D0-A3A1-1B48BBB9BC04}"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CE4EE0F9-9C86-4934-9199-8E78DE3BEDF9}"/>
              </a:ext>
            </a:extLst>
          </p:cNvPr>
          <p:cNvSpPr txBox="1">
            <a:spLocks/>
          </p:cNvSpPr>
          <p:nvPr/>
        </p:nvSpPr>
        <p:spPr>
          <a:xfrm>
            <a:off x="298708" y="3184359"/>
            <a:ext cx="8615697" cy="2747069"/>
          </a:xfrm>
          <a:prstGeom prst="rect">
            <a:avLst/>
          </a:prstGeom>
        </p:spPr>
        <p:txBody>
          <a:bodyPr vert="horz" lIns="91440" tIns="45720" rIns="91440" bIns="45720" numCol="3"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solidFill>
                  <a:prstClr val="black"/>
                </a:solidFill>
              </a:rPr>
              <a:t>Exam Prep Course</a:t>
            </a:r>
            <a:endParaRPr kumimoji="0" lang="en-US" sz="21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rPr>
              <a:t>428 NAC 1 and 2 (copy provided)</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rPr>
              <a:t>Power Point presentations (</a:t>
            </a:r>
            <a:r>
              <a:rPr kumimoji="0" lang="en-US" sz="21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hlinkClick r:id="rId3"/>
              </a:rPr>
              <a:t>videos and courses</a:t>
            </a:r>
            <a:r>
              <a:rPr kumimoji="0" lang="en-US" sz="21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rPr>
              <a: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070C0"/>
                </a:solidFill>
                <a:effectLst/>
                <a:uLnTx/>
                <a:uFillTx/>
                <a:latin typeface="Roboto Light" panose="02000000000000000000" pitchFamily="2" charset="0"/>
                <a:ea typeface="Roboto Light" panose="02000000000000000000" pitchFamily="2" charset="0"/>
              </a:rPr>
              <a:t>Key Statutes</a:t>
            </a:r>
            <a:r>
              <a:rPr kumimoji="0" lang="en-US" sz="21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rPr>
              <a:t>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rPr>
              <a:t>Records Retention Schedules (17, 22, 24)</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rPr>
              <a:t>Anything printed from NDOT's website </a:t>
            </a:r>
            <a:r>
              <a:rPr kumimoji="0" lang="en-US" sz="2100" b="0" i="1"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hlinkClick r:id="rId3"/>
              </a:rPr>
              <a:t>Resources for Training Classes</a:t>
            </a:r>
            <a:endParaRPr kumimoji="0" lang="en-US" sz="21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rPr>
              <a:t>Anything printed from NDOT's website </a:t>
            </a:r>
            <a:r>
              <a:rPr kumimoji="0" lang="en-US" sz="2100" b="0" i="1"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hlinkClick r:id="rId4"/>
              </a:rPr>
              <a:t>NBCS Downloads</a:t>
            </a:r>
            <a:endParaRPr kumimoji="0" lang="en-US" sz="21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rPr>
              <a:t>Roads and Streets Funding (“LeMoyne’s chart”)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rPr>
              <a:t>Terminology</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070C0"/>
                </a:solidFill>
                <a:effectLst/>
                <a:uLnTx/>
                <a:uFillTx/>
                <a:latin typeface="Roboto Light" panose="02000000000000000000" pitchFamily="2" charset="0"/>
                <a:ea typeface="Roboto Light" panose="02000000000000000000" pitchFamily="2" charset="0"/>
              </a:rPr>
              <a:t>Exam Study Guide</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070C0"/>
                </a:solidFill>
                <a:effectLst/>
                <a:uLnTx/>
                <a:uFillTx/>
                <a:latin typeface="Roboto Light" panose="02000000000000000000" pitchFamily="2" charset="0"/>
                <a:ea typeface="Roboto Light" panose="02000000000000000000" pitchFamily="2" charset="0"/>
              </a:rPr>
              <a:t>Study Guide for the Minimum Standards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070C0"/>
                </a:solidFill>
                <a:effectLst/>
                <a:uLnTx/>
                <a:uFillTx/>
                <a:latin typeface="Roboto Light" panose="02000000000000000000" pitchFamily="2" charset="0"/>
                <a:ea typeface="Roboto Light" panose="02000000000000000000" pitchFamily="2" charset="0"/>
              </a:rPr>
              <a:t>Superintendent Booklet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1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1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1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endParaRPr>
          </a:p>
        </p:txBody>
      </p:sp>
      <p:sp>
        <p:nvSpPr>
          <p:cNvPr id="6" name="TextBox 5">
            <a:extLst>
              <a:ext uri="{FF2B5EF4-FFF2-40B4-BE49-F238E27FC236}">
                <a16:creationId xmlns:a16="http://schemas.microsoft.com/office/drawing/2014/main" id="{1E203404-2BDE-442E-B7EF-B8DFC42F16B3}"/>
              </a:ext>
            </a:extLst>
          </p:cNvPr>
          <p:cNvSpPr txBox="1"/>
          <p:nvPr/>
        </p:nvSpPr>
        <p:spPr>
          <a:xfrm>
            <a:off x="298708" y="2420844"/>
            <a:ext cx="77310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Documents likely to be of use during the exam</a:t>
            </a:r>
          </a:p>
        </p:txBody>
      </p:sp>
    </p:spTree>
    <p:extLst>
      <p:ext uri="{BB962C8B-B14F-4D97-AF65-F5344CB8AC3E}">
        <p14:creationId xmlns:p14="http://schemas.microsoft.com/office/powerpoint/2010/main" val="144306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85195-3579-498E-90B3-6742019EEF94}"/>
              </a:ext>
            </a:extLst>
          </p:cNvPr>
          <p:cNvSpPr>
            <a:spLocks noGrp="1"/>
          </p:cNvSpPr>
          <p:nvPr>
            <p:ph type="title"/>
          </p:nvPr>
        </p:nvSpPr>
        <p:spPr/>
        <p:txBody>
          <a:bodyPr/>
          <a:lstStyle/>
          <a:p>
            <a:r>
              <a:rPr lang="en-US" dirty="0"/>
              <a:t>Suggested Study Approach</a:t>
            </a:r>
          </a:p>
        </p:txBody>
      </p:sp>
      <p:sp>
        <p:nvSpPr>
          <p:cNvPr id="3" name="Content Placeholder 2">
            <a:extLst>
              <a:ext uri="{FF2B5EF4-FFF2-40B4-BE49-F238E27FC236}">
                <a16:creationId xmlns:a16="http://schemas.microsoft.com/office/drawing/2014/main" id="{8B2122BA-2408-4364-AC51-239FF0F8D1B3}"/>
              </a:ext>
            </a:extLst>
          </p:cNvPr>
          <p:cNvSpPr>
            <a:spLocks noGrp="1"/>
          </p:cNvSpPr>
          <p:nvPr>
            <p:ph idx="1"/>
          </p:nvPr>
        </p:nvSpPr>
        <p:spPr>
          <a:xfrm>
            <a:off x="298710" y="1838598"/>
            <a:ext cx="8534203" cy="2894767"/>
          </a:xfrm>
        </p:spPr>
        <p:txBody>
          <a:bodyPr>
            <a:normAutofit/>
          </a:bodyPr>
          <a:lstStyle/>
          <a:p>
            <a:pPr>
              <a:spcAft>
                <a:spcPts val="1800"/>
              </a:spcAft>
            </a:pPr>
            <a:r>
              <a:rPr lang="en-US" b="1" dirty="0"/>
              <a:t>Know/understand the big picture </a:t>
            </a:r>
            <a:r>
              <a:rPr lang="en-US" dirty="0"/>
              <a:t>– goals, legislature’s expectations, how everything fits together, the framework for our public roads and streets system</a:t>
            </a:r>
          </a:p>
          <a:p>
            <a:pPr>
              <a:spcAft>
                <a:spcPts val="1800"/>
              </a:spcAft>
            </a:pPr>
            <a:endParaRPr lang="en-US" dirty="0"/>
          </a:p>
          <a:p>
            <a:pPr>
              <a:spcAft>
                <a:spcPts val="1800"/>
              </a:spcAft>
            </a:pPr>
            <a:r>
              <a:rPr lang="en-US" b="1" dirty="0"/>
              <a:t>Use study time wisely</a:t>
            </a:r>
            <a:r>
              <a:rPr lang="en-US" dirty="0"/>
              <a:t>. </a:t>
            </a:r>
            <a:r>
              <a:rPr lang="en-US" u="sng" dirty="0"/>
              <a:t>Watch the videos (AGAIN)</a:t>
            </a:r>
            <a:r>
              <a:rPr lang="en-US" dirty="0"/>
              <a:t>. Review LTAP course material.  Self-testing can be very effective in preparing for the exam. </a:t>
            </a:r>
          </a:p>
        </p:txBody>
      </p:sp>
    </p:spTree>
    <p:extLst>
      <p:ext uri="{BB962C8B-B14F-4D97-AF65-F5344CB8AC3E}">
        <p14:creationId xmlns:p14="http://schemas.microsoft.com/office/powerpoint/2010/main" val="1816563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654D-8928-4E2F-B07A-BE5C868B34FD}"/>
              </a:ext>
            </a:extLst>
          </p:cNvPr>
          <p:cNvSpPr>
            <a:spLocks noGrp="1"/>
          </p:cNvSpPr>
          <p:nvPr>
            <p:ph type="title"/>
          </p:nvPr>
        </p:nvSpPr>
        <p:spPr/>
        <p:txBody>
          <a:bodyPr/>
          <a:lstStyle/>
          <a:p>
            <a:r>
              <a:rPr lang="en-US" dirty="0"/>
              <a:t>Before the Exam</a:t>
            </a:r>
            <a:endParaRPr lang="en-US" dirty="0">
              <a:solidFill>
                <a:srgbClr val="002060"/>
              </a:solidFill>
            </a:endParaRPr>
          </a:p>
        </p:txBody>
      </p:sp>
      <p:sp>
        <p:nvSpPr>
          <p:cNvPr id="3" name="Content Placeholder 2">
            <a:extLst>
              <a:ext uri="{FF2B5EF4-FFF2-40B4-BE49-F238E27FC236}">
                <a16:creationId xmlns:a16="http://schemas.microsoft.com/office/drawing/2014/main" id="{810A105B-4A11-466F-A929-A858CC68485F}"/>
              </a:ext>
            </a:extLst>
          </p:cNvPr>
          <p:cNvSpPr>
            <a:spLocks noGrp="1"/>
          </p:cNvSpPr>
          <p:nvPr>
            <p:ph idx="1"/>
          </p:nvPr>
        </p:nvSpPr>
        <p:spPr/>
        <p:txBody>
          <a:bodyPr/>
          <a:lstStyle/>
          <a:p>
            <a:pPr marL="0" indent="0">
              <a:buNone/>
            </a:pPr>
            <a:r>
              <a:rPr lang="en-US" dirty="0"/>
              <a:t>Know the “Why”   Be able to explain in simple terms </a:t>
            </a:r>
          </a:p>
          <a:p>
            <a:pPr marL="0" indent="0">
              <a:buNone/>
            </a:pPr>
            <a:endParaRPr lang="en-US" dirty="0"/>
          </a:p>
          <a:p>
            <a:pPr marL="1143000" lvl="2" indent="-457200">
              <a:spcAft>
                <a:spcPts val="1800"/>
              </a:spcAft>
              <a:buFont typeface="+mj-lt"/>
              <a:buAutoNum type="arabicParenR"/>
            </a:pPr>
            <a:r>
              <a:rPr lang="en-US" sz="2000" dirty="0"/>
              <a:t>Why classify highways, roads and streets?</a:t>
            </a:r>
          </a:p>
          <a:p>
            <a:pPr marL="1143000" lvl="2" indent="-457200">
              <a:spcAft>
                <a:spcPts val="1800"/>
              </a:spcAft>
              <a:buFont typeface="+mj-lt"/>
              <a:buAutoNum type="arabicParenR"/>
            </a:pPr>
            <a:r>
              <a:rPr lang="en-US" sz="2000" dirty="0"/>
              <a:t>Why have standards?</a:t>
            </a:r>
          </a:p>
          <a:p>
            <a:pPr marL="1143000" lvl="2" indent="-457200">
              <a:spcAft>
                <a:spcPts val="1800"/>
              </a:spcAft>
              <a:buFont typeface="+mj-lt"/>
              <a:buAutoNum type="arabicParenR"/>
            </a:pPr>
            <a:r>
              <a:rPr lang="en-US" sz="2000" dirty="0"/>
              <a:t>Why do OneAndSix planning?</a:t>
            </a:r>
          </a:p>
          <a:p>
            <a:pPr marL="1143000" lvl="2" indent="-457200">
              <a:spcAft>
                <a:spcPts val="1800"/>
              </a:spcAft>
              <a:buFont typeface="+mj-lt"/>
              <a:buAutoNum type="arabicParenR"/>
            </a:pPr>
            <a:r>
              <a:rPr lang="en-US" sz="2000" dirty="0"/>
              <a:t>Why document revenues and expenditures?  </a:t>
            </a:r>
          </a:p>
          <a:p>
            <a:pPr marL="1143000" lvl="2" indent="-457200">
              <a:spcAft>
                <a:spcPts val="1800"/>
              </a:spcAft>
              <a:buFont typeface="+mj-lt"/>
              <a:buAutoNum type="arabicParenR"/>
            </a:pPr>
            <a:r>
              <a:rPr lang="en-US" sz="2000" dirty="0"/>
              <a:t>Why does State law make incentive payments available? </a:t>
            </a:r>
          </a:p>
          <a:p>
            <a:pPr marL="1143000" lvl="2" indent="-457200">
              <a:spcAft>
                <a:spcPts val="1800"/>
              </a:spcAft>
              <a:buFont typeface="+mj-lt"/>
              <a:buAutoNum type="arabicParenR"/>
            </a:pPr>
            <a:r>
              <a:rPr lang="en-US" sz="2000" dirty="0"/>
              <a:t>Why do the NBCS and the BEX exist?  </a:t>
            </a:r>
          </a:p>
        </p:txBody>
      </p:sp>
      <p:sp>
        <p:nvSpPr>
          <p:cNvPr id="4" name="TextBox 3">
            <a:extLst>
              <a:ext uri="{FF2B5EF4-FFF2-40B4-BE49-F238E27FC236}">
                <a16:creationId xmlns:a16="http://schemas.microsoft.com/office/drawing/2014/main" id="{701DDC76-260E-4FFB-9AF7-7845E6D7FEF1}"/>
              </a:ext>
            </a:extLst>
          </p:cNvPr>
          <p:cNvSpPr txBox="1"/>
          <p:nvPr/>
        </p:nvSpPr>
        <p:spPr>
          <a:xfrm>
            <a:off x="8027894" y="6450785"/>
            <a:ext cx="10336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Slide </a:t>
            </a:r>
            <a:fld id="{59F36EC9-9553-46D0-A3A1-1B48BBB9BC04}"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5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85195-3579-498E-90B3-6742019EEF94}"/>
              </a:ext>
            </a:extLst>
          </p:cNvPr>
          <p:cNvSpPr>
            <a:spLocks noGrp="1"/>
          </p:cNvSpPr>
          <p:nvPr>
            <p:ph type="title"/>
          </p:nvPr>
        </p:nvSpPr>
        <p:spPr/>
        <p:txBody>
          <a:bodyPr/>
          <a:lstStyle/>
          <a:p>
            <a:r>
              <a:rPr lang="en-US" dirty="0"/>
              <a:t>Exam Strategies *</a:t>
            </a:r>
          </a:p>
        </p:txBody>
      </p:sp>
      <p:sp>
        <p:nvSpPr>
          <p:cNvPr id="3" name="Content Placeholder 2">
            <a:extLst>
              <a:ext uri="{FF2B5EF4-FFF2-40B4-BE49-F238E27FC236}">
                <a16:creationId xmlns:a16="http://schemas.microsoft.com/office/drawing/2014/main" id="{8B2122BA-2408-4364-AC51-239FF0F8D1B3}"/>
              </a:ext>
            </a:extLst>
          </p:cNvPr>
          <p:cNvSpPr>
            <a:spLocks noGrp="1"/>
          </p:cNvSpPr>
          <p:nvPr>
            <p:ph idx="1"/>
          </p:nvPr>
        </p:nvSpPr>
        <p:spPr>
          <a:xfrm>
            <a:off x="298710" y="1257299"/>
            <a:ext cx="8756390" cy="3200401"/>
          </a:xfrm>
        </p:spPr>
        <p:txBody>
          <a:bodyPr>
            <a:normAutofit/>
          </a:bodyPr>
          <a:lstStyle/>
          <a:p>
            <a:pPr>
              <a:spcAft>
                <a:spcPts val="1800"/>
              </a:spcAft>
            </a:pPr>
            <a:r>
              <a:rPr lang="en-US" b="1" dirty="0"/>
              <a:t>Linear/Series – Do Parts in the Order they Appear on the Exam</a:t>
            </a:r>
          </a:p>
          <a:p>
            <a:pPr lvl="1">
              <a:spcAft>
                <a:spcPts val="1800"/>
              </a:spcAft>
            </a:pPr>
            <a:r>
              <a:rPr lang="en-US" b="1" dirty="0"/>
              <a:t>Leave enough time for the last Part of the session</a:t>
            </a:r>
          </a:p>
          <a:p>
            <a:pPr>
              <a:spcAft>
                <a:spcPts val="1800"/>
              </a:spcAft>
            </a:pPr>
            <a:r>
              <a:rPr lang="en-US" b="1" dirty="0"/>
              <a:t>Passing-Score Oriented</a:t>
            </a:r>
          </a:p>
          <a:p>
            <a:pPr lvl="1">
              <a:spcAft>
                <a:spcPts val="1800"/>
              </a:spcAft>
            </a:pPr>
            <a:r>
              <a:rPr lang="en-US" b="1" dirty="0"/>
              <a:t>Answer some percentage (your choice - 70%, 75%, etc.) with confidence, move on to another Part(s), return later to answer skipped questions</a:t>
            </a:r>
          </a:p>
          <a:p>
            <a:pPr>
              <a:spcAft>
                <a:spcPts val="1800"/>
              </a:spcAft>
            </a:pPr>
            <a:r>
              <a:rPr lang="en-US" b="1" dirty="0"/>
              <a:t>Skip Difficult / Do Easy / Return to Difficult</a:t>
            </a:r>
          </a:p>
          <a:p>
            <a:pPr>
              <a:spcAft>
                <a:spcPts val="1800"/>
              </a:spcAft>
            </a:pPr>
            <a:endParaRPr lang="en-US" u="sng" dirty="0"/>
          </a:p>
        </p:txBody>
      </p:sp>
      <p:sp>
        <p:nvSpPr>
          <p:cNvPr id="4" name="Title 1">
            <a:extLst>
              <a:ext uri="{FF2B5EF4-FFF2-40B4-BE49-F238E27FC236}">
                <a16:creationId xmlns:a16="http://schemas.microsoft.com/office/drawing/2014/main" id="{BDA00D0D-07DC-4E3A-ABDD-7F6825C39243}"/>
              </a:ext>
            </a:extLst>
          </p:cNvPr>
          <p:cNvSpPr txBox="1">
            <a:spLocks/>
          </p:cNvSpPr>
          <p:nvPr/>
        </p:nvSpPr>
        <p:spPr>
          <a:xfrm>
            <a:off x="298709" y="5264200"/>
            <a:ext cx="8756390" cy="111488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dirty="0">
                <a:ln>
                  <a:noFill/>
                </a:ln>
                <a:solidFill>
                  <a:prstClr val="black"/>
                </a:solidFill>
                <a:effectLst/>
                <a:uLnTx/>
                <a:uFillTx/>
                <a:latin typeface="Montserrat" panose="02000505000000020004" pitchFamily="2" charset="0"/>
                <a:ea typeface="+mj-ea"/>
                <a:cs typeface="+mj-cs"/>
              </a:rPr>
              <a:t>* </a:t>
            </a:r>
            <a:r>
              <a:rPr kumimoji="0" lang="en-US" sz="2400" b="0" i="0" u="none" strike="noStrike" kern="1200" cap="none" spc="0" normalizeH="0" baseline="0" noProof="0" dirty="0">
                <a:ln>
                  <a:noFill/>
                </a:ln>
                <a:solidFill>
                  <a:prstClr val="black"/>
                </a:solidFill>
                <a:effectLst/>
                <a:uLnTx/>
                <a:uFillTx/>
                <a:latin typeface="Montserrat" panose="02000505000000020004" pitchFamily="2" charset="0"/>
                <a:ea typeface="+mj-ea"/>
                <a:cs typeface="+mj-cs"/>
              </a:rPr>
              <a:t>BEX is neutral as to how you approach answering exam questions</a:t>
            </a:r>
            <a:endParaRPr kumimoji="0" lang="en-US" sz="3300" b="0" i="0" u="none" strike="noStrike" kern="1200" cap="none" spc="0" normalizeH="0" baseline="0" noProof="0" dirty="0">
              <a:ln>
                <a:noFill/>
              </a:ln>
              <a:solidFill>
                <a:prstClr val="black"/>
              </a:solidFill>
              <a:effectLst/>
              <a:uLnTx/>
              <a:uFillTx/>
              <a:latin typeface="Montserrat" panose="02000505000000020004" pitchFamily="2" charset="0"/>
              <a:ea typeface="+mj-ea"/>
              <a:cs typeface="+mj-cs"/>
            </a:endParaRPr>
          </a:p>
        </p:txBody>
      </p:sp>
      <p:sp>
        <p:nvSpPr>
          <p:cNvPr id="6" name="TextBox 5">
            <a:extLst>
              <a:ext uri="{FF2B5EF4-FFF2-40B4-BE49-F238E27FC236}">
                <a16:creationId xmlns:a16="http://schemas.microsoft.com/office/drawing/2014/main" id="{8A9B0E03-1578-483A-9F6D-080D921A18D0}"/>
              </a:ext>
            </a:extLst>
          </p:cNvPr>
          <p:cNvSpPr txBox="1"/>
          <p:nvPr/>
        </p:nvSpPr>
        <p:spPr>
          <a:xfrm>
            <a:off x="400050" y="4599340"/>
            <a:ext cx="77660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ANSWER ALL QUESTIONS</a:t>
            </a:r>
          </a:p>
        </p:txBody>
      </p:sp>
      <p:sp>
        <p:nvSpPr>
          <p:cNvPr id="7" name="TextBox 6">
            <a:extLst>
              <a:ext uri="{FF2B5EF4-FFF2-40B4-BE49-F238E27FC236}">
                <a16:creationId xmlns:a16="http://schemas.microsoft.com/office/drawing/2014/main" id="{47647FE5-7878-4337-B76E-7A441AAF24C8}"/>
              </a:ext>
            </a:extLst>
          </p:cNvPr>
          <p:cNvSpPr txBox="1"/>
          <p:nvPr/>
        </p:nvSpPr>
        <p:spPr>
          <a:xfrm>
            <a:off x="8069457" y="6440394"/>
            <a:ext cx="10336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Slide </a:t>
            </a:r>
            <a:fld id="{59F36EC9-9553-46D0-A3A1-1B48BBB9BC04}"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01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17013-BC5F-413B-B2D2-768EE3FFB063}"/>
              </a:ext>
            </a:extLst>
          </p:cNvPr>
          <p:cNvSpPr>
            <a:spLocks noGrp="1"/>
          </p:cNvSpPr>
          <p:nvPr>
            <p:ph type="title"/>
          </p:nvPr>
        </p:nvSpPr>
        <p:spPr>
          <a:xfrm>
            <a:off x="298709" y="48274"/>
            <a:ext cx="8534203" cy="906776"/>
          </a:xfrm>
        </p:spPr>
        <p:txBody>
          <a:bodyPr/>
          <a:lstStyle/>
          <a:p>
            <a:r>
              <a:rPr lang="en-US" dirty="0"/>
              <a:t>During the Exam</a:t>
            </a:r>
          </a:p>
        </p:txBody>
      </p:sp>
      <p:sp>
        <p:nvSpPr>
          <p:cNvPr id="4" name="TextBox 3">
            <a:extLst>
              <a:ext uri="{FF2B5EF4-FFF2-40B4-BE49-F238E27FC236}">
                <a16:creationId xmlns:a16="http://schemas.microsoft.com/office/drawing/2014/main" id="{F90C87C5-6444-4B0F-9178-1823BC91CEEA}"/>
              </a:ext>
            </a:extLst>
          </p:cNvPr>
          <p:cNvSpPr txBox="1"/>
          <p:nvPr/>
        </p:nvSpPr>
        <p:spPr>
          <a:xfrm>
            <a:off x="8069457" y="6440394"/>
            <a:ext cx="10336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Slide </a:t>
            </a:r>
            <a:fld id="{59F36EC9-9553-46D0-A3A1-1B48BBB9BC04}"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64492E30-FE6D-4268-A6CD-F969D1FCFF8C}"/>
              </a:ext>
            </a:extLst>
          </p:cNvPr>
          <p:cNvSpPr>
            <a:spLocks noGrp="1"/>
          </p:cNvSpPr>
          <p:nvPr>
            <p:ph idx="1"/>
          </p:nvPr>
        </p:nvSpPr>
        <p:spPr>
          <a:xfrm>
            <a:off x="298708" y="785495"/>
            <a:ext cx="8534203" cy="5582163"/>
          </a:xfrm>
        </p:spPr>
        <p:txBody>
          <a:bodyPr>
            <a:normAutofit/>
          </a:bodyPr>
          <a:lstStyle/>
          <a:p>
            <a:pPr marL="457200" indent="-457200">
              <a:buFont typeface="+mj-lt"/>
              <a:buAutoNum type="arabicPeriod"/>
            </a:pPr>
            <a:r>
              <a:rPr lang="en-US" dirty="0"/>
              <a:t>Read instructions carefully before starting.</a:t>
            </a:r>
          </a:p>
          <a:p>
            <a:pPr marL="457200" indent="-457200">
              <a:buFont typeface="+mj-lt"/>
              <a:buAutoNum type="arabicPeriod"/>
            </a:pPr>
            <a:r>
              <a:rPr lang="en-US" dirty="0"/>
              <a:t>Read each question carefully.  Understand what it is asking for!</a:t>
            </a:r>
          </a:p>
          <a:p>
            <a:pPr marL="800100" lvl="1" indent="-457200">
              <a:buFont typeface="+mj-lt"/>
              <a:buAutoNum type="alphaLcParenR"/>
            </a:pPr>
            <a:r>
              <a:rPr lang="en-US" dirty="0"/>
              <a:t>Note words such as “all”, “never” and “always” and respond accordingly.</a:t>
            </a:r>
          </a:p>
          <a:p>
            <a:pPr marL="457200" indent="-457200">
              <a:buFont typeface="+mj-lt"/>
              <a:buAutoNum type="arabicPeriod"/>
            </a:pPr>
            <a:r>
              <a:rPr lang="en-US" dirty="0"/>
              <a:t>Before answering, especially free-style questions, </a:t>
            </a:r>
            <a:r>
              <a:rPr lang="en-US" b="1" dirty="0"/>
              <a:t>organize your thoughts</a:t>
            </a:r>
            <a:r>
              <a:rPr lang="en-US" dirty="0"/>
              <a:t> (a brief outline or bullet points).  Then answer (EACH PART) completely. </a:t>
            </a:r>
          </a:p>
          <a:p>
            <a:pPr marL="800100" lvl="1" indent="-457200">
              <a:buFont typeface="+mj-lt"/>
              <a:buAutoNum type="alphaLcParenR"/>
            </a:pPr>
            <a:r>
              <a:rPr lang="en-US" dirty="0"/>
              <a:t>The grader makes no assumptions as to what is in your head. </a:t>
            </a:r>
          </a:p>
          <a:p>
            <a:pPr marL="800100" lvl="1" indent="-457200">
              <a:buFont typeface="+mj-lt"/>
              <a:buAutoNum type="alphaLcParenR"/>
            </a:pPr>
            <a:r>
              <a:rPr lang="en-US" dirty="0"/>
              <a:t>The answer must </a:t>
            </a:r>
            <a:r>
              <a:rPr lang="en-US" b="1" dirty="0"/>
              <a:t>use same labels as the question </a:t>
            </a:r>
            <a:r>
              <a:rPr lang="en-US" dirty="0"/>
              <a:t>(a, b, c, etc.).</a:t>
            </a:r>
          </a:p>
          <a:p>
            <a:pPr marL="800100" lvl="1" indent="-457200">
              <a:buFont typeface="+mj-lt"/>
              <a:buAutoNum type="alphaLcParenR"/>
            </a:pPr>
            <a:r>
              <a:rPr lang="en-US" dirty="0"/>
              <a:t>Put the answers in the </a:t>
            </a:r>
            <a:r>
              <a:rPr lang="en-US" b="1" dirty="0"/>
              <a:t>same order </a:t>
            </a:r>
            <a:r>
              <a:rPr lang="en-US" dirty="0"/>
              <a:t>as stated in the question.  </a:t>
            </a:r>
          </a:p>
          <a:p>
            <a:pPr marL="457200" indent="-457200">
              <a:buFont typeface="+mj-lt"/>
              <a:buAutoNum type="arabicPeriod"/>
            </a:pPr>
            <a:r>
              <a:rPr lang="en-US" dirty="0"/>
              <a:t>Your writing must be legible and clear.  If not, you won’t get points.     </a:t>
            </a:r>
          </a:p>
          <a:p>
            <a:pPr marL="457200" indent="-457200">
              <a:buFont typeface="+mj-lt"/>
              <a:buAutoNum type="arabicPeriod"/>
            </a:pPr>
            <a:r>
              <a:rPr lang="en-US" dirty="0"/>
              <a:t>Math: show your work/computations.  It may help your grade. </a:t>
            </a:r>
          </a:p>
          <a:p>
            <a:pPr marL="457200" indent="-457200">
              <a:buFont typeface="+mj-lt"/>
              <a:buAutoNum type="arabicPeriod"/>
            </a:pPr>
            <a:r>
              <a:rPr lang="en-US" dirty="0"/>
              <a:t>Stuck  on a question?  Move on.  Don’t forget to come back to it!!!</a:t>
            </a:r>
          </a:p>
          <a:p>
            <a:pPr marL="457200" indent="-457200">
              <a:buFont typeface="+mj-lt"/>
              <a:buAutoNum type="arabicPeriod"/>
            </a:pPr>
            <a:r>
              <a:rPr lang="en-US" dirty="0"/>
              <a:t>Use Extra Sheets?  Indicate on exam “see attached sheet”, on extra sheet </a:t>
            </a:r>
            <a:r>
              <a:rPr lang="en-US" b="1" dirty="0"/>
              <a:t>put</a:t>
            </a:r>
            <a:r>
              <a:rPr lang="en-US" dirty="0"/>
              <a:t> </a:t>
            </a:r>
            <a:r>
              <a:rPr lang="en-US" b="1" dirty="0"/>
              <a:t>your name, exam part number, and question number</a:t>
            </a:r>
            <a:r>
              <a:rPr lang="en-US" dirty="0"/>
              <a:t>.  Note: there is enough room for answers on the exam itself!  </a:t>
            </a:r>
            <a:endParaRPr lang="en-US" b="1" dirty="0"/>
          </a:p>
          <a:p>
            <a:pPr marL="457200" indent="-457200">
              <a:buFont typeface="+mj-lt"/>
              <a:buAutoNum type="arabicPeriod"/>
            </a:pPr>
            <a:r>
              <a:rPr lang="en-US" dirty="0"/>
              <a:t>Answer as if YOU ARE THE SUPERINTENDENT</a:t>
            </a:r>
          </a:p>
          <a:p>
            <a:pPr marL="457200" indent="-457200">
              <a:buFont typeface="+mj-lt"/>
              <a:buAutoNum type="arabicPeriod"/>
            </a:pPr>
            <a:endParaRPr lang="en-US" dirty="0"/>
          </a:p>
        </p:txBody>
      </p:sp>
    </p:spTree>
    <p:extLst>
      <p:ext uri="{BB962C8B-B14F-4D97-AF65-F5344CB8AC3E}">
        <p14:creationId xmlns:p14="http://schemas.microsoft.com/office/powerpoint/2010/main" val="416007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09900-4435-44AE-96AF-655461D31E25}"/>
              </a:ext>
            </a:extLst>
          </p:cNvPr>
          <p:cNvSpPr txBox="1">
            <a:spLocks/>
          </p:cNvSpPr>
          <p:nvPr/>
        </p:nvSpPr>
        <p:spPr>
          <a:xfrm>
            <a:off x="0" y="384463"/>
            <a:ext cx="9144000" cy="86511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a:lstStyle>
          <a:p>
            <a:pPr algn="ctr"/>
            <a:r>
              <a:rPr lang="en-US" sz="4000" dirty="0"/>
              <a:t> This Afternoon’s Agenda</a:t>
            </a:r>
          </a:p>
        </p:txBody>
      </p:sp>
      <p:sp>
        <p:nvSpPr>
          <p:cNvPr id="3" name="Content Placeholder 2">
            <a:extLst>
              <a:ext uri="{FF2B5EF4-FFF2-40B4-BE49-F238E27FC236}">
                <a16:creationId xmlns:a16="http://schemas.microsoft.com/office/drawing/2014/main" id="{6B6C11DF-2D1D-4F0B-AA01-CFEC6CDBF3E1}"/>
              </a:ext>
            </a:extLst>
          </p:cNvPr>
          <p:cNvSpPr txBox="1">
            <a:spLocks/>
          </p:cNvSpPr>
          <p:nvPr/>
        </p:nvSpPr>
        <p:spPr>
          <a:xfrm>
            <a:off x="2182090" y="1724891"/>
            <a:ext cx="5591757" cy="2909455"/>
          </a:xfrm>
          <a:prstGeom prst="rect">
            <a:avLst/>
          </a:prstGeom>
        </p:spPr>
        <p:txBody>
          <a:bodyPr numCol="1" spcCol="45720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spcAft>
                <a:spcPts val="1200"/>
              </a:spcAft>
              <a:buFont typeface="+mj-lt"/>
              <a:buAutoNum type="arabicPeriod"/>
              <a:defRPr/>
            </a:pPr>
            <a:r>
              <a:rPr lang="en-US" sz="2400" dirty="0">
                <a:solidFill>
                  <a:schemeClr val="tx2"/>
                </a:solidFill>
                <a:latin typeface="Arial" pitchFamily="34" charset="0"/>
                <a:cs typeface="Arial" pitchFamily="34" charset="0"/>
              </a:rPr>
              <a:t>Exam Overview and Tips</a:t>
            </a:r>
          </a:p>
          <a:p>
            <a:pPr marL="457200" indent="-457200">
              <a:spcAft>
                <a:spcPts val="1200"/>
              </a:spcAft>
              <a:buFont typeface="+mj-lt"/>
              <a:buAutoNum type="arabicPeriod"/>
              <a:defRPr/>
            </a:pPr>
            <a:r>
              <a:rPr lang="en-US" sz="2400" dirty="0">
                <a:solidFill>
                  <a:schemeClr val="tx2"/>
                </a:solidFill>
                <a:latin typeface="Arial" pitchFamily="34" charset="0"/>
                <a:cs typeface="Arial" pitchFamily="34" charset="0"/>
              </a:rPr>
              <a:t>State Law – Highways, Roads, Streets </a:t>
            </a:r>
          </a:p>
          <a:p>
            <a:pPr marL="457200" indent="-457200">
              <a:spcAft>
                <a:spcPts val="1200"/>
              </a:spcAft>
              <a:buFont typeface="+mj-lt"/>
              <a:buAutoNum type="arabicPeriod"/>
              <a:defRPr/>
            </a:pPr>
            <a:r>
              <a:rPr lang="en-US" sz="2400" dirty="0">
                <a:solidFill>
                  <a:schemeClr val="tx2"/>
                </a:solidFill>
                <a:latin typeface="Arial" pitchFamily="34" charset="0"/>
                <a:cs typeface="Arial" pitchFamily="34" charset="0"/>
              </a:rPr>
              <a:t>BEX and Superintendent Licensing</a:t>
            </a:r>
          </a:p>
          <a:p>
            <a:pPr marL="457200" indent="-457200">
              <a:spcAft>
                <a:spcPts val="1200"/>
              </a:spcAft>
              <a:buFont typeface="+mj-lt"/>
              <a:buAutoNum type="arabicPeriod"/>
              <a:defRPr/>
            </a:pPr>
            <a:r>
              <a:rPr lang="en-US" sz="2400" dirty="0">
                <a:solidFill>
                  <a:schemeClr val="tx2"/>
                </a:solidFill>
                <a:latin typeface="Arial" pitchFamily="34" charset="0"/>
                <a:cs typeface="Arial" pitchFamily="34" charset="0"/>
              </a:rPr>
              <a:t>Incentive Payments</a:t>
            </a:r>
          </a:p>
        </p:txBody>
      </p:sp>
      <p:sp>
        <p:nvSpPr>
          <p:cNvPr id="4" name="Slide Number Placeholder 10">
            <a:extLst>
              <a:ext uri="{FF2B5EF4-FFF2-40B4-BE49-F238E27FC236}">
                <a16:creationId xmlns:a16="http://schemas.microsoft.com/office/drawing/2014/main" id="{EBF597F6-2725-4486-928C-737313E878C7}"/>
              </a:ext>
            </a:extLst>
          </p:cNvPr>
          <p:cNvSpPr txBox="1">
            <a:spLocks/>
          </p:cNvSpPr>
          <p:nvPr/>
        </p:nvSpPr>
        <p:spPr>
          <a:xfrm>
            <a:off x="8143875" y="6429375"/>
            <a:ext cx="1000125"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en-US" dirty="0">
                <a:solidFill>
                  <a:prstClr val="white"/>
                </a:solidFill>
                <a:latin typeface="Calibri"/>
              </a:rPr>
              <a:t>Slide </a:t>
            </a:r>
            <a:fld id="{8B38DBA3-52F9-4AF4-A6A4-FA4D7DB2F99C}" type="slidenum">
              <a:rPr lang="en-US" smtClean="0">
                <a:solidFill>
                  <a:prstClr val="white"/>
                </a:solidFill>
                <a:latin typeface="Calibri"/>
              </a:rPr>
              <a:pPr defTabSz="914400"/>
              <a:t>2</a:t>
            </a:fld>
            <a:endParaRPr lang="en-US" dirty="0">
              <a:solidFill>
                <a:prstClr val="white"/>
              </a:solidFill>
              <a:latin typeface="Calibri"/>
            </a:endParaRPr>
          </a:p>
        </p:txBody>
      </p:sp>
    </p:spTree>
    <p:extLst>
      <p:ext uri="{BB962C8B-B14F-4D97-AF65-F5344CB8AC3E}">
        <p14:creationId xmlns:p14="http://schemas.microsoft.com/office/powerpoint/2010/main" val="732281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85195-3579-498E-90B3-6742019EEF94}"/>
              </a:ext>
            </a:extLst>
          </p:cNvPr>
          <p:cNvSpPr>
            <a:spLocks noGrp="1"/>
          </p:cNvSpPr>
          <p:nvPr>
            <p:ph type="title"/>
          </p:nvPr>
        </p:nvSpPr>
        <p:spPr>
          <a:xfrm>
            <a:off x="298708" y="101444"/>
            <a:ext cx="8534203" cy="1114882"/>
          </a:xfrm>
        </p:spPr>
        <p:txBody>
          <a:bodyPr/>
          <a:lstStyle/>
          <a:p>
            <a:r>
              <a:rPr lang="en-US" dirty="0"/>
              <a:t>Estimated </a:t>
            </a:r>
            <a:r>
              <a:rPr lang="en-US" u="sng" dirty="0"/>
              <a:t>Average</a:t>
            </a:r>
            <a:r>
              <a:rPr lang="en-US" dirty="0"/>
              <a:t> Pace of Exam* </a:t>
            </a:r>
          </a:p>
        </p:txBody>
      </p:sp>
      <p:sp>
        <p:nvSpPr>
          <p:cNvPr id="3" name="Content Placeholder 2">
            <a:extLst>
              <a:ext uri="{FF2B5EF4-FFF2-40B4-BE49-F238E27FC236}">
                <a16:creationId xmlns:a16="http://schemas.microsoft.com/office/drawing/2014/main" id="{8B2122BA-2408-4364-AC51-239FF0F8D1B3}"/>
              </a:ext>
            </a:extLst>
          </p:cNvPr>
          <p:cNvSpPr>
            <a:spLocks noGrp="1"/>
          </p:cNvSpPr>
          <p:nvPr>
            <p:ph idx="1"/>
          </p:nvPr>
        </p:nvSpPr>
        <p:spPr>
          <a:xfrm>
            <a:off x="298708" y="1146482"/>
            <a:ext cx="8845291" cy="2395149"/>
          </a:xfrm>
        </p:spPr>
        <p:txBody>
          <a:bodyPr>
            <a:normAutofit/>
          </a:bodyPr>
          <a:lstStyle/>
          <a:p>
            <a:pPr marL="0" indent="0">
              <a:spcAft>
                <a:spcPts val="1800"/>
              </a:spcAft>
              <a:buNone/>
            </a:pPr>
            <a:r>
              <a:rPr lang="en-US" b="1" dirty="0"/>
              <a:t>True/False </a:t>
            </a:r>
            <a:r>
              <a:rPr lang="en-US" dirty="0"/>
              <a:t>(50) – 1 minute each, 50 minutes total</a:t>
            </a:r>
          </a:p>
          <a:p>
            <a:pPr marL="0" indent="0">
              <a:spcAft>
                <a:spcPts val="1800"/>
              </a:spcAft>
              <a:buNone/>
            </a:pPr>
            <a:r>
              <a:rPr lang="en-US" b="1" dirty="0"/>
              <a:t>Plan Reading</a:t>
            </a:r>
            <a:r>
              <a:rPr lang="en-US" dirty="0"/>
              <a:t> (13)</a:t>
            </a:r>
            <a:r>
              <a:rPr lang="en-US" b="1" dirty="0"/>
              <a:t> </a:t>
            </a:r>
            <a:r>
              <a:rPr lang="en-US" dirty="0"/>
              <a:t>– 2.5 minutes </a:t>
            </a:r>
            <a:r>
              <a:rPr lang="en-US" u="sng" dirty="0"/>
              <a:t>per point</a:t>
            </a:r>
            <a:r>
              <a:rPr lang="en-US" dirty="0"/>
              <a:t>, 63 minutes total</a:t>
            </a:r>
            <a:endParaRPr lang="en-US" u="sng" dirty="0"/>
          </a:p>
          <a:p>
            <a:pPr marL="0" indent="0">
              <a:spcAft>
                <a:spcPts val="1800"/>
              </a:spcAft>
              <a:buNone/>
            </a:pPr>
            <a:r>
              <a:rPr lang="en-US" b="1" dirty="0"/>
              <a:t>Free Style</a:t>
            </a:r>
            <a:r>
              <a:rPr lang="en-US" dirty="0"/>
              <a:t> (5 &amp; 12) – 1.5 minutes per point, 45 mins. a.m., 98 mins. p.m.</a:t>
            </a:r>
          </a:p>
          <a:p>
            <a:pPr marL="0" indent="0">
              <a:spcAft>
                <a:spcPts val="1800"/>
              </a:spcAft>
              <a:buNone/>
            </a:pPr>
            <a:r>
              <a:rPr lang="en-US" b="1" dirty="0"/>
              <a:t>Multiple Choice</a:t>
            </a:r>
            <a:r>
              <a:rPr lang="en-US" dirty="0"/>
              <a:t> (13)</a:t>
            </a:r>
            <a:r>
              <a:rPr lang="en-US" b="1" dirty="0"/>
              <a:t> </a:t>
            </a:r>
            <a:r>
              <a:rPr lang="en-US" dirty="0"/>
              <a:t>– 0.75 minute per point, 60 minutes total</a:t>
            </a:r>
          </a:p>
        </p:txBody>
      </p:sp>
      <p:sp>
        <p:nvSpPr>
          <p:cNvPr id="4" name="Title 1">
            <a:extLst>
              <a:ext uri="{FF2B5EF4-FFF2-40B4-BE49-F238E27FC236}">
                <a16:creationId xmlns:a16="http://schemas.microsoft.com/office/drawing/2014/main" id="{BDA00D0D-07DC-4E3A-ABDD-7F6825C39243}"/>
              </a:ext>
            </a:extLst>
          </p:cNvPr>
          <p:cNvSpPr txBox="1">
            <a:spLocks/>
          </p:cNvSpPr>
          <p:nvPr/>
        </p:nvSpPr>
        <p:spPr>
          <a:xfrm>
            <a:off x="298709" y="5597608"/>
            <a:ext cx="8534203" cy="7814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dirty="0">
                <a:ln>
                  <a:noFill/>
                </a:ln>
                <a:solidFill>
                  <a:prstClr val="black"/>
                </a:solidFill>
                <a:effectLst/>
                <a:uLnTx/>
                <a:uFillTx/>
                <a:latin typeface="Montserrat" panose="02000505000000020004" pitchFamily="2" charset="0"/>
                <a:ea typeface="+mj-ea"/>
                <a:cs typeface="+mj-cs"/>
              </a:rPr>
              <a:t>* </a:t>
            </a:r>
            <a:r>
              <a:rPr kumimoji="0" lang="en-US" sz="2400" b="0" i="0" u="none" strike="noStrike" kern="1200" cap="none" spc="0" normalizeH="0" baseline="0" noProof="0" dirty="0">
                <a:ln>
                  <a:noFill/>
                </a:ln>
                <a:solidFill>
                  <a:prstClr val="black"/>
                </a:solidFill>
                <a:effectLst/>
                <a:uLnTx/>
                <a:uFillTx/>
                <a:latin typeface="Montserrat" panose="02000505000000020004" pitchFamily="2" charset="0"/>
                <a:ea typeface="+mj-ea"/>
                <a:cs typeface="+mj-cs"/>
              </a:rPr>
              <a:t>Unofficial, unverified</a:t>
            </a:r>
            <a:endParaRPr kumimoji="0" lang="en-US" sz="3300" b="0" i="0" u="none" strike="noStrike" kern="1200" cap="none" spc="0" normalizeH="0" baseline="0" noProof="0" dirty="0">
              <a:ln>
                <a:noFill/>
              </a:ln>
              <a:solidFill>
                <a:prstClr val="black"/>
              </a:solidFill>
              <a:effectLst/>
              <a:uLnTx/>
              <a:uFillTx/>
              <a:latin typeface="Montserrat" panose="02000505000000020004" pitchFamily="2" charset="0"/>
              <a:ea typeface="+mj-ea"/>
              <a:cs typeface="+mj-cs"/>
            </a:endParaRPr>
          </a:p>
        </p:txBody>
      </p:sp>
      <p:sp>
        <p:nvSpPr>
          <p:cNvPr id="5" name="TextBox 4">
            <a:extLst>
              <a:ext uri="{FF2B5EF4-FFF2-40B4-BE49-F238E27FC236}">
                <a16:creationId xmlns:a16="http://schemas.microsoft.com/office/drawing/2014/main" id="{560F6F4B-7D39-4077-9FE7-D0F3FC72918F}"/>
              </a:ext>
            </a:extLst>
          </p:cNvPr>
          <p:cNvSpPr txBox="1"/>
          <p:nvPr/>
        </p:nvSpPr>
        <p:spPr>
          <a:xfrm>
            <a:off x="5506948" y="3709266"/>
            <a:ext cx="332596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That leaves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over 20 minutes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available each session for review, bathroom breaks and (if required) an oral interview with Board</a:t>
            </a:r>
          </a:p>
        </p:txBody>
      </p:sp>
      <p:sp>
        <p:nvSpPr>
          <p:cNvPr id="6" name="Content Placeholder 2">
            <a:extLst>
              <a:ext uri="{FF2B5EF4-FFF2-40B4-BE49-F238E27FC236}">
                <a16:creationId xmlns:a16="http://schemas.microsoft.com/office/drawing/2014/main" id="{129E0950-91CF-4397-B3E7-293B82381DA1}"/>
              </a:ext>
            </a:extLst>
          </p:cNvPr>
          <p:cNvSpPr txBox="1">
            <a:spLocks/>
          </p:cNvSpPr>
          <p:nvPr/>
        </p:nvSpPr>
        <p:spPr>
          <a:xfrm>
            <a:off x="901452" y="3783543"/>
            <a:ext cx="4413718" cy="103599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1800"/>
              </a:spcAft>
              <a:buClrTx/>
              <a:buSzTx/>
              <a:buFont typeface="Arial" panose="020B0604020202020204" pitchFamily="34" charset="0"/>
              <a:buNone/>
              <a:tabLst/>
              <a:defRPr/>
            </a:pPr>
            <a:r>
              <a:rPr kumimoji="0" lang="en-US" sz="2100" b="1"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rPr>
              <a:t>a.m. </a:t>
            </a:r>
            <a:r>
              <a:rPr kumimoji="0" lang="en-US" sz="21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rPr>
              <a:t> 50 + 63 + 45 = </a:t>
            </a:r>
            <a:r>
              <a:rPr kumimoji="0" lang="en-US" sz="2100" b="1"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rPr>
              <a:t>158 minutes</a:t>
            </a:r>
          </a:p>
          <a:p>
            <a:pPr marL="0" marR="0" lvl="0" indent="0" algn="l" defTabSz="685800" rtl="0" eaLnBrk="1" fontAlgn="auto" latinLnBrk="0" hangingPunct="1">
              <a:lnSpc>
                <a:spcPct val="90000"/>
              </a:lnSpc>
              <a:spcBef>
                <a:spcPts val="750"/>
              </a:spcBef>
              <a:spcAft>
                <a:spcPts val="1800"/>
              </a:spcAft>
              <a:buClrTx/>
              <a:buSzTx/>
              <a:buFont typeface="Arial" panose="020B0604020202020204" pitchFamily="34" charset="0"/>
              <a:buNone/>
              <a:tabLst/>
              <a:defRPr/>
            </a:pPr>
            <a:r>
              <a:rPr kumimoji="0" lang="en-US" sz="2100" b="1"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rPr>
              <a:t>p.m. </a:t>
            </a:r>
            <a:r>
              <a:rPr kumimoji="0" lang="en-US" sz="21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rPr>
              <a:t>98 + 60 = </a:t>
            </a:r>
            <a:r>
              <a:rPr kumimoji="0" lang="en-US" sz="2100" b="1"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rPr>
              <a:t>158 minutes</a:t>
            </a:r>
            <a:endParaRPr kumimoji="0" lang="en-US" sz="2100" b="1" i="0" u="sng"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endParaRPr>
          </a:p>
        </p:txBody>
      </p:sp>
      <p:sp>
        <p:nvSpPr>
          <p:cNvPr id="7" name="TextBox 6">
            <a:extLst>
              <a:ext uri="{FF2B5EF4-FFF2-40B4-BE49-F238E27FC236}">
                <a16:creationId xmlns:a16="http://schemas.microsoft.com/office/drawing/2014/main" id="{92672F5D-30C5-4BC9-B3D6-EA64D53B3198}"/>
              </a:ext>
            </a:extLst>
          </p:cNvPr>
          <p:cNvSpPr txBox="1"/>
          <p:nvPr/>
        </p:nvSpPr>
        <p:spPr>
          <a:xfrm>
            <a:off x="8069457" y="6440394"/>
            <a:ext cx="10336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Slide </a:t>
            </a:r>
            <a:fld id="{59F36EC9-9553-46D0-A3A1-1B48BBB9BC04}"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9632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85195-3579-498E-90B3-6742019EEF94}"/>
              </a:ext>
            </a:extLst>
          </p:cNvPr>
          <p:cNvSpPr>
            <a:spLocks noGrp="1"/>
          </p:cNvSpPr>
          <p:nvPr>
            <p:ph type="title"/>
          </p:nvPr>
        </p:nvSpPr>
        <p:spPr>
          <a:xfrm>
            <a:off x="298711" y="0"/>
            <a:ext cx="8534203" cy="1114882"/>
          </a:xfrm>
        </p:spPr>
        <p:txBody>
          <a:bodyPr/>
          <a:lstStyle/>
          <a:p>
            <a:r>
              <a:rPr lang="en-US" dirty="0"/>
              <a:t>Exam Format: Open-Book</a:t>
            </a:r>
          </a:p>
        </p:txBody>
      </p:sp>
      <p:sp>
        <p:nvSpPr>
          <p:cNvPr id="3" name="Content Placeholder 2">
            <a:extLst>
              <a:ext uri="{FF2B5EF4-FFF2-40B4-BE49-F238E27FC236}">
                <a16:creationId xmlns:a16="http://schemas.microsoft.com/office/drawing/2014/main" id="{8B2122BA-2408-4364-AC51-239FF0F8D1B3}"/>
              </a:ext>
            </a:extLst>
          </p:cNvPr>
          <p:cNvSpPr>
            <a:spLocks noGrp="1"/>
          </p:cNvSpPr>
          <p:nvPr>
            <p:ph idx="1"/>
          </p:nvPr>
        </p:nvSpPr>
        <p:spPr>
          <a:xfrm>
            <a:off x="351978" y="1475509"/>
            <a:ext cx="8440044" cy="3906982"/>
          </a:xfrm>
        </p:spPr>
        <p:txBody>
          <a:bodyPr>
            <a:normAutofit/>
          </a:bodyPr>
          <a:lstStyle/>
          <a:p>
            <a:pPr>
              <a:spcAft>
                <a:spcPts val="600"/>
              </a:spcAft>
            </a:pPr>
            <a:r>
              <a:rPr lang="en-US" b="1" dirty="0"/>
              <a:t>Time Limits </a:t>
            </a:r>
            <a:r>
              <a:rPr lang="en-US" dirty="0"/>
              <a:t>– </a:t>
            </a:r>
            <a:r>
              <a:rPr lang="en-US" u="sng" dirty="0"/>
              <a:t>too much</a:t>
            </a:r>
            <a:r>
              <a:rPr lang="en-US" dirty="0"/>
              <a:t> looking up information increases your average time per question and may hurt your results.  </a:t>
            </a:r>
          </a:p>
          <a:p>
            <a:pPr lvl="1">
              <a:spcAft>
                <a:spcPts val="1800"/>
              </a:spcAft>
            </a:pPr>
            <a:r>
              <a:rPr lang="en-US" dirty="0"/>
              <a:t>Think about a strategy for information look-up, in advance</a:t>
            </a:r>
          </a:p>
          <a:p>
            <a:pPr>
              <a:spcAft>
                <a:spcPts val="600"/>
              </a:spcAft>
            </a:pPr>
            <a:r>
              <a:rPr lang="en-US" b="1" dirty="0"/>
              <a:t>When looking up information, know exactly where to find it, QUICKLY</a:t>
            </a:r>
            <a:endParaRPr lang="en-US" dirty="0"/>
          </a:p>
          <a:p>
            <a:pPr>
              <a:spcAft>
                <a:spcPts val="1800"/>
              </a:spcAft>
            </a:pPr>
            <a:r>
              <a:rPr lang="en-US" b="1" dirty="0"/>
              <a:t>Finding the right balance</a:t>
            </a:r>
            <a:r>
              <a:rPr lang="en-US" dirty="0"/>
              <a:t>.  “Off the top of you head” vs. referring to allowed materials.  </a:t>
            </a:r>
            <a:r>
              <a:rPr lang="en-US" i="1" dirty="0"/>
              <a:t>Better preparation = better performance.  </a:t>
            </a:r>
            <a:r>
              <a:rPr lang="en-US" b="1" dirty="0"/>
              <a:t>Good preparation</a:t>
            </a:r>
            <a:r>
              <a:rPr lang="en-US" dirty="0"/>
              <a:t> will help you understand the question, recall information and, if needed, where to quickly locate the appropriate allowed material. Staying calm is key. </a:t>
            </a:r>
          </a:p>
        </p:txBody>
      </p:sp>
      <p:sp>
        <p:nvSpPr>
          <p:cNvPr id="4" name="TextBox 3">
            <a:extLst>
              <a:ext uri="{FF2B5EF4-FFF2-40B4-BE49-F238E27FC236}">
                <a16:creationId xmlns:a16="http://schemas.microsoft.com/office/drawing/2014/main" id="{5EC1C16D-EE67-4503-A935-20E709EF9438}"/>
              </a:ext>
            </a:extLst>
          </p:cNvPr>
          <p:cNvSpPr txBox="1"/>
          <p:nvPr/>
        </p:nvSpPr>
        <p:spPr>
          <a:xfrm>
            <a:off x="8069457" y="6440394"/>
            <a:ext cx="10336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Slide </a:t>
            </a:r>
            <a:fld id="{59F36EC9-9553-46D0-A3A1-1B48BBB9BC04}"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0521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E3FBF-288D-4E44-B464-FBACD7F464F5}"/>
              </a:ext>
            </a:extLst>
          </p:cNvPr>
          <p:cNvSpPr>
            <a:spLocks noGrp="1"/>
          </p:cNvSpPr>
          <p:nvPr>
            <p:ph type="title"/>
          </p:nvPr>
        </p:nvSpPr>
        <p:spPr/>
        <p:txBody>
          <a:bodyPr>
            <a:normAutofit/>
          </a:bodyPr>
          <a:lstStyle/>
          <a:p>
            <a:r>
              <a:rPr lang="en-US" sz="3600" dirty="0"/>
              <a:t>Before Handing in the Exam</a:t>
            </a:r>
          </a:p>
        </p:txBody>
      </p:sp>
      <p:sp>
        <p:nvSpPr>
          <p:cNvPr id="3" name="Content Placeholder 2">
            <a:extLst>
              <a:ext uri="{FF2B5EF4-FFF2-40B4-BE49-F238E27FC236}">
                <a16:creationId xmlns:a16="http://schemas.microsoft.com/office/drawing/2014/main" id="{F39013CC-56BD-45FA-92C2-8A0D1E98A21C}"/>
              </a:ext>
            </a:extLst>
          </p:cNvPr>
          <p:cNvSpPr>
            <a:spLocks noGrp="1"/>
          </p:cNvSpPr>
          <p:nvPr>
            <p:ph idx="1"/>
          </p:nvPr>
        </p:nvSpPr>
        <p:spPr/>
        <p:txBody>
          <a:bodyPr/>
          <a:lstStyle/>
          <a:p>
            <a:pPr marL="0" indent="0">
              <a:spcAft>
                <a:spcPts val="1800"/>
              </a:spcAft>
              <a:buNone/>
            </a:pPr>
            <a:r>
              <a:rPr lang="en-US" sz="2800" dirty="0"/>
              <a:t>Review your answers</a:t>
            </a:r>
          </a:p>
          <a:p>
            <a:pPr lvl="1">
              <a:spcAft>
                <a:spcPts val="1800"/>
              </a:spcAft>
            </a:pPr>
            <a:r>
              <a:rPr lang="en-US" sz="2400" dirty="0"/>
              <a:t>Did you answer each question?</a:t>
            </a:r>
          </a:p>
          <a:p>
            <a:pPr lvl="1">
              <a:spcAft>
                <a:spcPts val="1800"/>
              </a:spcAft>
            </a:pPr>
            <a:r>
              <a:rPr lang="en-US" sz="2400" dirty="0"/>
              <a:t>Did you answer each question </a:t>
            </a:r>
            <a:r>
              <a:rPr lang="en-US" sz="2400" u="sng" dirty="0"/>
              <a:t>completely</a:t>
            </a:r>
            <a:r>
              <a:rPr lang="en-US" sz="2400" dirty="0"/>
              <a:t>?</a:t>
            </a:r>
          </a:p>
          <a:p>
            <a:pPr lvl="1">
              <a:spcAft>
                <a:spcPts val="1800"/>
              </a:spcAft>
            </a:pPr>
            <a:r>
              <a:rPr lang="en-US" sz="2400" dirty="0"/>
              <a:t>Name, Part #, Question # on extra sheets?</a:t>
            </a:r>
          </a:p>
        </p:txBody>
      </p:sp>
      <p:sp>
        <p:nvSpPr>
          <p:cNvPr id="4" name="TextBox 3">
            <a:extLst>
              <a:ext uri="{FF2B5EF4-FFF2-40B4-BE49-F238E27FC236}">
                <a16:creationId xmlns:a16="http://schemas.microsoft.com/office/drawing/2014/main" id="{67269C14-CDAE-4385-BD79-5DF09844F544}"/>
              </a:ext>
            </a:extLst>
          </p:cNvPr>
          <p:cNvSpPr txBox="1"/>
          <p:nvPr/>
        </p:nvSpPr>
        <p:spPr>
          <a:xfrm>
            <a:off x="8110381" y="6440394"/>
            <a:ext cx="10336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Slide </a:t>
            </a:r>
            <a:fld id="{59F36EC9-9553-46D0-A3A1-1B48BBB9BC04}"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09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08CE1-132E-4110-9930-AAF13A565647}"/>
              </a:ext>
            </a:extLst>
          </p:cNvPr>
          <p:cNvSpPr txBox="1">
            <a:spLocks/>
          </p:cNvSpPr>
          <p:nvPr/>
        </p:nvSpPr>
        <p:spPr>
          <a:xfrm>
            <a:off x="0" y="578792"/>
            <a:ext cx="9144000" cy="11430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a:lstStyle>
          <a:p>
            <a:pPr algn="ctr"/>
            <a:r>
              <a:rPr lang="en-US" dirty="0"/>
              <a:t>Class Disclaimer for</a:t>
            </a:r>
          </a:p>
          <a:p>
            <a:pPr algn="ctr"/>
            <a:r>
              <a:rPr lang="en-US" dirty="0"/>
              <a:t>Examination Preparation Training Courses</a:t>
            </a:r>
          </a:p>
        </p:txBody>
      </p:sp>
      <p:sp>
        <p:nvSpPr>
          <p:cNvPr id="3" name="Content Placeholder 2">
            <a:extLst>
              <a:ext uri="{FF2B5EF4-FFF2-40B4-BE49-F238E27FC236}">
                <a16:creationId xmlns:a16="http://schemas.microsoft.com/office/drawing/2014/main" id="{03A0D2DC-2858-4331-8238-919AE7FE0BE3}"/>
              </a:ext>
            </a:extLst>
          </p:cNvPr>
          <p:cNvSpPr txBox="1">
            <a:spLocks/>
          </p:cNvSpPr>
          <p:nvPr/>
        </p:nvSpPr>
        <p:spPr>
          <a:xfrm>
            <a:off x="831850" y="1838713"/>
            <a:ext cx="7670800" cy="373603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lgn="ctr">
              <a:defRPr/>
            </a:pPr>
            <a:endParaRPr lang="en-US" sz="1400" b="1" dirty="0">
              <a:latin typeface="Arial" pitchFamily="34" charset="0"/>
              <a:cs typeface="Arial" pitchFamily="34" charset="0"/>
            </a:endParaRPr>
          </a:p>
          <a:p>
            <a:pPr marL="214313" indent="-214313">
              <a:spcBef>
                <a:spcPts val="450"/>
              </a:spcBef>
              <a:buFont typeface="Wingdings" panose="05000000000000000000" pitchFamily="2" charset="2"/>
              <a:buChar char="Ø"/>
              <a:defRPr/>
            </a:pPr>
            <a:r>
              <a:rPr lang="en-US" sz="2800" dirty="0">
                <a:latin typeface="Arial" pitchFamily="34" charset="0"/>
                <a:cs typeface="Arial" pitchFamily="34" charset="0"/>
              </a:rPr>
              <a:t>Some </a:t>
            </a:r>
            <a:r>
              <a:rPr lang="en-US" sz="2800" i="1" dirty="0">
                <a:latin typeface="Arial" pitchFamily="34" charset="0"/>
                <a:cs typeface="Arial" pitchFamily="34" charset="0"/>
              </a:rPr>
              <a:t>examination questions</a:t>
            </a:r>
            <a:r>
              <a:rPr lang="en-US" sz="2800" dirty="0">
                <a:latin typeface="Arial" pitchFamily="34" charset="0"/>
                <a:cs typeface="Arial" pitchFamily="34" charset="0"/>
              </a:rPr>
              <a:t> may not be explicitly covered</a:t>
            </a:r>
          </a:p>
          <a:p>
            <a:pPr marL="214313" indent="-214313">
              <a:defRPr/>
            </a:pPr>
            <a:endParaRPr lang="en-US" sz="2000" dirty="0">
              <a:latin typeface="Arial" pitchFamily="34" charset="0"/>
              <a:cs typeface="Arial" pitchFamily="34" charset="0"/>
            </a:endParaRPr>
          </a:p>
          <a:p>
            <a:pPr marL="214313" indent="-214313">
              <a:buFont typeface="Wingdings" panose="05000000000000000000" pitchFamily="2" charset="2"/>
              <a:buChar char="Ø"/>
              <a:defRPr/>
            </a:pPr>
            <a:r>
              <a:rPr lang="en-US" sz="2800" dirty="0">
                <a:latin typeface="Arial" pitchFamily="34" charset="0"/>
                <a:cs typeface="Arial" pitchFamily="34" charset="0"/>
              </a:rPr>
              <a:t>Some </a:t>
            </a:r>
            <a:r>
              <a:rPr lang="en-US" sz="2800" i="1" dirty="0">
                <a:latin typeface="Arial" pitchFamily="34" charset="0"/>
                <a:cs typeface="Arial" pitchFamily="34" charset="0"/>
              </a:rPr>
              <a:t>information presented </a:t>
            </a:r>
            <a:r>
              <a:rPr lang="en-US" sz="2800" dirty="0">
                <a:latin typeface="Arial" pitchFamily="34" charset="0"/>
                <a:cs typeface="Arial" pitchFamily="34" charset="0"/>
              </a:rPr>
              <a:t>is not addressed in the examination – but good to know on the job</a:t>
            </a:r>
          </a:p>
          <a:p>
            <a:endParaRPr lang="en-US" sz="2800" dirty="0"/>
          </a:p>
        </p:txBody>
      </p:sp>
      <p:sp>
        <p:nvSpPr>
          <p:cNvPr id="4" name="Slide Number Placeholder 10">
            <a:extLst>
              <a:ext uri="{FF2B5EF4-FFF2-40B4-BE49-F238E27FC236}">
                <a16:creationId xmlns:a16="http://schemas.microsoft.com/office/drawing/2014/main" id="{A261CD05-880D-4B21-AC96-4F2C1BBC4CAF}"/>
              </a:ext>
            </a:extLst>
          </p:cNvPr>
          <p:cNvSpPr txBox="1">
            <a:spLocks/>
          </p:cNvSpPr>
          <p:nvPr/>
        </p:nvSpPr>
        <p:spPr>
          <a:xfrm>
            <a:off x="8143875" y="6429375"/>
            <a:ext cx="1000125"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en-US" dirty="0">
                <a:solidFill>
                  <a:prstClr val="white"/>
                </a:solidFill>
                <a:latin typeface="Calibri"/>
              </a:rPr>
              <a:t>Slide </a:t>
            </a:r>
            <a:fld id="{8B38DBA3-52F9-4AF4-A6A4-FA4D7DB2F99C}" type="slidenum">
              <a:rPr lang="en-US" smtClean="0">
                <a:solidFill>
                  <a:prstClr val="white"/>
                </a:solidFill>
                <a:latin typeface="Calibri"/>
              </a:rPr>
              <a:pPr defTabSz="914400"/>
              <a:t>23</a:t>
            </a:fld>
            <a:endParaRPr lang="en-US" dirty="0">
              <a:solidFill>
                <a:prstClr val="white"/>
              </a:solidFill>
              <a:latin typeface="Calibri"/>
            </a:endParaRPr>
          </a:p>
        </p:txBody>
      </p:sp>
    </p:spTree>
    <p:extLst>
      <p:ext uri="{BB962C8B-B14F-4D97-AF65-F5344CB8AC3E}">
        <p14:creationId xmlns:p14="http://schemas.microsoft.com/office/powerpoint/2010/main" val="3855966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E3FBF-288D-4E44-B464-FBACD7F464F5}"/>
              </a:ext>
            </a:extLst>
          </p:cNvPr>
          <p:cNvSpPr>
            <a:spLocks noGrp="1"/>
          </p:cNvSpPr>
          <p:nvPr>
            <p:ph type="title"/>
          </p:nvPr>
        </p:nvSpPr>
        <p:spPr/>
        <p:txBody>
          <a:bodyPr/>
          <a:lstStyle/>
          <a:p>
            <a:r>
              <a:rPr lang="en-US" dirty="0"/>
              <a:t>After the Exam</a:t>
            </a:r>
          </a:p>
        </p:txBody>
      </p:sp>
      <p:sp>
        <p:nvSpPr>
          <p:cNvPr id="3" name="Content Placeholder 2">
            <a:extLst>
              <a:ext uri="{FF2B5EF4-FFF2-40B4-BE49-F238E27FC236}">
                <a16:creationId xmlns:a16="http://schemas.microsoft.com/office/drawing/2014/main" id="{F39013CC-56BD-45FA-92C2-8A0D1E98A21C}"/>
              </a:ext>
            </a:extLst>
          </p:cNvPr>
          <p:cNvSpPr>
            <a:spLocks noGrp="1"/>
          </p:cNvSpPr>
          <p:nvPr>
            <p:ph idx="1"/>
          </p:nvPr>
        </p:nvSpPr>
        <p:spPr>
          <a:xfrm>
            <a:off x="298710" y="1505111"/>
            <a:ext cx="2818563" cy="806866"/>
          </a:xfrm>
        </p:spPr>
        <p:txBody>
          <a:bodyPr/>
          <a:lstStyle/>
          <a:p>
            <a:r>
              <a:rPr lang="en-US" dirty="0"/>
              <a:t>Smile!  </a:t>
            </a:r>
          </a:p>
        </p:txBody>
      </p:sp>
      <p:sp>
        <p:nvSpPr>
          <p:cNvPr id="4" name="TextBox 3">
            <a:extLst>
              <a:ext uri="{FF2B5EF4-FFF2-40B4-BE49-F238E27FC236}">
                <a16:creationId xmlns:a16="http://schemas.microsoft.com/office/drawing/2014/main" id="{67269C14-CDAE-4385-BD79-5DF09844F544}"/>
              </a:ext>
            </a:extLst>
          </p:cNvPr>
          <p:cNvSpPr txBox="1"/>
          <p:nvPr/>
        </p:nvSpPr>
        <p:spPr>
          <a:xfrm>
            <a:off x="8110381" y="6440394"/>
            <a:ext cx="10336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Slide </a:t>
            </a:r>
            <a:fld id="{59F36EC9-9553-46D0-A3A1-1B48BBB9BC04}"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Graphic 5" descr="Grinning Face with No Fill">
            <a:extLst>
              <a:ext uri="{FF2B5EF4-FFF2-40B4-BE49-F238E27FC236}">
                <a16:creationId xmlns:a16="http://schemas.microsoft.com/office/drawing/2014/main" id="{CDDAFB93-27FF-450D-B066-B1902C24F6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73082" y="1727461"/>
            <a:ext cx="2818563" cy="2818563"/>
          </a:xfrm>
          <a:prstGeom prst="rect">
            <a:avLst/>
          </a:prstGeom>
        </p:spPr>
      </p:pic>
      <p:pic>
        <p:nvPicPr>
          <p:cNvPr id="8" name="Graphic 7" descr="Dance">
            <a:extLst>
              <a:ext uri="{FF2B5EF4-FFF2-40B4-BE49-F238E27FC236}">
                <a16:creationId xmlns:a16="http://schemas.microsoft.com/office/drawing/2014/main" id="{06719A9C-2DFD-4E64-B74E-A47436EA7F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019" y="4634346"/>
            <a:ext cx="1101436" cy="1101436"/>
          </a:xfrm>
          <a:prstGeom prst="rect">
            <a:avLst/>
          </a:prstGeom>
        </p:spPr>
      </p:pic>
      <p:pic>
        <p:nvPicPr>
          <p:cNvPr id="10" name="Graphic 9" descr="Firecracker">
            <a:extLst>
              <a:ext uri="{FF2B5EF4-FFF2-40B4-BE49-F238E27FC236}">
                <a16:creationId xmlns:a16="http://schemas.microsoft.com/office/drawing/2014/main" id="{6E0E4076-F6DA-487B-8965-4F9056F761B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85264" y="4523797"/>
            <a:ext cx="914400" cy="914400"/>
          </a:xfrm>
          <a:prstGeom prst="rect">
            <a:avLst/>
          </a:prstGeom>
        </p:spPr>
      </p:pic>
      <p:pic>
        <p:nvPicPr>
          <p:cNvPr id="12" name="Graphic 11" descr="Shooting star">
            <a:extLst>
              <a:ext uri="{FF2B5EF4-FFF2-40B4-BE49-F238E27FC236}">
                <a16:creationId xmlns:a16="http://schemas.microsoft.com/office/drawing/2014/main" id="{72157C4F-E555-4EE4-B273-2A915DB6776E}"/>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19009" y="423055"/>
            <a:ext cx="914400" cy="914400"/>
          </a:xfrm>
          <a:prstGeom prst="rect">
            <a:avLst/>
          </a:prstGeom>
        </p:spPr>
      </p:pic>
    </p:spTree>
    <p:extLst>
      <p:ext uri="{BB962C8B-B14F-4D97-AF65-F5344CB8AC3E}">
        <p14:creationId xmlns:p14="http://schemas.microsoft.com/office/powerpoint/2010/main" val="291008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735" y="821154"/>
            <a:ext cx="9144000" cy="1583303"/>
          </a:xfrm>
        </p:spPr>
        <p:txBody>
          <a:bodyPr>
            <a:normAutofit/>
          </a:bodyPr>
          <a:lstStyle/>
          <a:p>
            <a:r>
              <a:rPr lang="en-US" dirty="0"/>
              <a:t>Superintendents Exam Preparation</a:t>
            </a:r>
          </a:p>
        </p:txBody>
      </p:sp>
      <p:sp>
        <p:nvSpPr>
          <p:cNvPr id="3" name="Subtitle 2"/>
          <p:cNvSpPr>
            <a:spLocks noGrp="1"/>
          </p:cNvSpPr>
          <p:nvPr>
            <p:ph type="subTitle" idx="1"/>
          </p:nvPr>
        </p:nvSpPr>
        <p:spPr>
          <a:xfrm>
            <a:off x="-121043" y="2483852"/>
            <a:ext cx="9386085" cy="514619"/>
          </a:xfrm>
        </p:spPr>
        <p:txBody>
          <a:bodyPr>
            <a:normAutofit fontScale="92500"/>
          </a:bodyPr>
          <a:lstStyle/>
          <a:p>
            <a:pPr>
              <a:spcBef>
                <a:spcPts val="450"/>
              </a:spcBef>
            </a:pPr>
            <a:r>
              <a:rPr lang="en-US" sz="2800" dirty="0">
                <a:latin typeface="Arial" pitchFamily="34" charset="0"/>
                <a:cs typeface="Arial" pitchFamily="34" charset="0"/>
              </a:rPr>
              <a:t>Nebraska County Highway and City Street Superintendents</a:t>
            </a:r>
          </a:p>
        </p:txBody>
      </p:sp>
      <p:sp>
        <p:nvSpPr>
          <p:cNvPr id="7" name="Slide Number Placeholder 10"/>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0" y="6536293"/>
            <a:ext cx="23950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a:rPr>
              <a:t>January 23, 2023</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3EE7BA43-1188-4E25-8EF0-8D81A1B6E7DE}"/>
              </a:ext>
            </a:extLst>
          </p:cNvPr>
          <p:cNvSpPr txBox="1"/>
          <p:nvPr/>
        </p:nvSpPr>
        <p:spPr>
          <a:xfrm>
            <a:off x="3200400" y="5182613"/>
            <a:ext cx="27432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sp>
        <p:nvSpPr>
          <p:cNvPr id="9" name="Content Placeholder 4">
            <a:extLst>
              <a:ext uri="{FF2B5EF4-FFF2-40B4-BE49-F238E27FC236}">
                <a16:creationId xmlns:a16="http://schemas.microsoft.com/office/drawing/2014/main" id="{16C03101-2D0D-4C30-8C8F-3026ECD494A6}"/>
              </a:ext>
            </a:extLst>
          </p:cNvPr>
          <p:cNvSpPr txBox="1">
            <a:spLocks/>
          </p:cNvSpPr>
          <p:nvPr/>
        </p:nvSpPr>
        <p:spPr>
          <a:xfrm>
            <a:off x="879260" y="3077866"/>
            <a:ext cx="7410094" cy="115409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6000" b="1" i="1">
                <a:solidFill>
                  <a:schemeClr val="tx1"/>
                </a:solidFill>
              </a:rPr>
              <a:t>Questions?</a:t>
            </a:r>
            <a:endParaRPr lang="en-US" sz="6000" b="1" i="1" dirty="0">
              <a:solidFill>
                <a:schemeClr val="tx1"/>
              </a:solidFill>
            </a:endParaRPr>
          </a:p>
        </p:txBody>
      </p:sp>
    </p:spTree>
    <p:extLst>
      <p:ext uri="{BB962C8B-B14F-4D97-AF65-F5344CB8AC3E}">
        <p14:creationId xmlns:p14="http://schemas.microsoft.com/office/powerpoint/2010/main" val="1066749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0">
            <a:extLst>
              <a:ext uri="{FF2B5EF4-FFF2-40B4-BE49-F238E27FC236}">
                <a16:creationId xmlns:a16="http://schemas.microsoft.com/office/drawing/2014/main" id="{3A6EC4CD-1B00-4816-888E-B28A9A04B5BE}"/>
              </a:ext>
            </a:extLst>
          </p:cNvPr>
          <p:cNvSpPr txBox="1">
            <a:spLocks/>
          </p:cNvSpPr>
          <p:nvPr/>
        </p:nvSpPr>
        <p:spPr>
          <a:xfrm>
            <a:off x="8143875" y="6429375"/>
            <a:ext cx="1000125"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en-US" dirty="0">
                <a:solidFill>
                  <a:prstClr val="white"/>
                </a:solidFill>
                <a:latin typeface="Calibri"/>
              </a:rPr>
              <a:t>Slide </a:t>
            </a:r>
            <a:fld id="{8B38DBA3-52F9-4AF4-A6A4-FA4D7DB2F99C}" type="slidenum">
              <a:rPr lang="en-US" smtClean="0">
                <a:solidFill>
                  <a:prstClr val="white"/>
                </a:solidFill>
                <a:latin typeface="Calibri"/>
              </a:rPr>
              <a:pPr defTabSz="914400"/>
              <a:t>3</a:t>
            </a:fld>
            <a:endParaRPr lang="en-US" dirty="0">
              <a:solidFill>
                <a:prstClr val="white"/>
              </a:solidFill>
              <a:latin typeface="Calibri"/>
            </a:endParaRPr>
          </a:p>
        </p:txBody>
      </p:sp>
      <p:sp>
        <p:nvSpPr>
          <p:cNvPr id="7" name="Content Placeholder 2">
            <a:extLst>
              <a:ext uri="{FF2B5EF4-FFF2-40B4-BE49-F238E27FC236}">
                <a16:creationId xmlns:a16="http://schemas.microsoft.com/office/drawing/2014/main" id="{4FBBACB7-A1F6-4D68-B9C1-BB993BD6F0C4}"/>
              </a:ext>
            </a:extLst>
          </p:cNvPr>
          <p:cNvSpPr txBox="1">
            <a:spLocks/>
          </p:cNvSpPr>
          <p:nvPr/>
        </p:nvSpPr>
        <p:spPr>
          <a:xfrm>
            <a:off x="566619" y="564302"/>
            <a:ext cx="5871395" cy="1143000"/>
          </a:xfrm>
          <a:prstGeom prst="rect">
            <a:avLst/>
          </a:prstGeom>
        </p:spPr>
        <p:txBody>
          <a:bodyPr numCol="1" spcCol="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450"/>
              </a:spcBef>
              <a:spcAft>
                <a:spcPts val="1200"/>
              </a:spcAft>
              <a:buFont typeface="Arial" panose="020B0604020202020204" pitchFamily="34" charset="0"/>
              <a:buNone/>
              <a:defRPr/>
            </a:pPr>
            <a:r>
              <a:rPr lang="en-US" sz="2400" b="1" i="1" u="sng" dirty="0">
                <a:latin typeface="Arial" pitchFamily="34" charset="0"/>
                <a:cs typeface="Arial" pitchFamily="34" charset="0"/>
              </a:rPr>
              <a:t>State Statute §39-2307</a:t>
            </a:r>
            <a:endParaRPr lang="en-US" sz="2400" b="1" dirty="0">
              <a:latin typeface="Arial" pitchFamily="34" charset="0"/>
              <a:cs typeface="Arial" pitchFamily="34" charset="0"/>
            </a:endParaRPr>
          </a:p>
          <a:p>
            <a:pPr marL="0" indent="0">
              <a:spcBef>
                <a:spcPts val="450"/>
              </a:spcBef>
              <a:buFont typeface="Arial" panose="020B0604020202020204" pitchFamily="34" charset="0"/>
              <a:buNone/>
              <a:defRPr/>
            </a:pPr>
            <a:r>
              <a:rPr lang="en-US" sz="2400" b="1" dirty="0">
                <a:latin typeface="Arial" pitchFamily="34" charset="0"/>
                <a:cs typeface="Arial" pitchFamily="34" charset="0"/>
              </a:rPr>
              <a:t>Exam Requirements</a:t>
            </a:r>
          </a:p>
          <a:p>
            <a:pPr marL="132159">
              <a:spcBef>
                <a:spcPts val="450"/>
              </a:spcBef>
              <a:defRPr/>
            </a:pPr>
            <a:endParaRPr lang="en-US" sz="1200" dirty="0">
              <a:latin typeface="Arial" pitchFamily="34" charset="0"/>
              <a:cs typeface="Arial" pitchFamily="34" charset="0"/>
            </a:endParaRPr>
          </a:p>
        </p:txBody>
      </p:sp>
      <p:sp>
        <p:nvSpPr>
          <p:cNvPr id="9" name="TextBox 8">
            <a:extLst>
              <a:ext uri="{FF2B5EF4-FFF2-40B4-BE49-F238E27FC236}">
                <a16:creationId xmlns:a16="http://schemas.microsoft.com/office/drawing/2014/main" id="{CA4A1084-05E4-45E5-9DC1-8D6AD15B7428}"/>
              </a:ext>
            </a:extLst>
          </p:cNvPr>
          <p:cNvSpPr txBox="1"/>
          <p:nvPr/>
        </p:nvSpPr>
        <p:spPr>
          <a:xfrm>
            <a:off x="361506" y="1934356"/>
            <a:ext cx="7432159" cy="3693319"/>
          </a:xfrm>
          <a:prstGeom prst="rect">
            <a:avLst/>
          </a:prstGeom>
          <a:noFill/>
        </p:spPr>
        <p:txBody>
          <a:bodyPr wrap="square" rtlCol="0">
            <a:spAutoFit/>
          </a:bodyPr>
          <a:lstStyle/>
          <a:p>
            <a:r>
              <a:rPr lang="en-US" dirty="0"/>
              <a:t>The board of examiners shall, </a:t>
            </a:r>
            <a:r>
              <a:rPr lang="en-US" b="1" dirty="0"/>
              <a:t>twice each year</a:t>
            </a:r>
            <a:r>
              <a:rPr lang="en-US" dirty="0"/>
              <a:t>, conduct examinations of candidates for Class B licenses under section 39-2308. Such examinations shall be </a:t>
            </a:r>
            <a:r>
              <a:rPr lang="en-US" b="1" dirty="0"/>
              <a:t>designed to test the qualifications of candidates </a:t>
            </a:r>
            <a:r>
              <a:rPr lang="en-US" dirty="0"/>
              <a:t>for the position of county highway superintendent or city street superintendent and </a:t>
            </a:r>
            <a:r>
              <a:rPr lang="en-US" b="1" dirty="0"/>
              <a:t>shall cover the ability to </a:t>
            </a:r>
            <a:r>
              <a:rPr lang="en-US" b="1" u="sng" dirty="0"/>
              <a:t>assist in</a:t>
            </a:r>
            <a:r>
              <a:rPr lang="en-US" dirty="0"/>
              <a:t>: </a:t>
            </a:r>
          </a:p>
          <a:p>
            <a:r>
              <a:rPr lang="en-US" dirty="0"/>
              <a:t>(1) Developing and annually updating </a:t>
            </a:r>
            <a:r>
              <a:rPr lang="en-US" b="1" dirty="0">
                <a:solidFill>
                  <a:srgbClr val="002060"/>
                </a:solidFill>
              </a:rPr>
              <a:t>long-range plans or programs</a:t>
            </a:r>
            <a:r>
              <a:rPr lang="en-US" dirty="0">
                <a:solidFill>
                  <a:srgbClr val="002060"/>
                </a:solidFill>
              </a:rPr>
              <a:t> </a:t>
            </a:r>
            <a:r>
              <a:rPr lang="en-US" dirty="0"/>
              <a:t>based on needs and coordinated with adjacent local governmental units; </a:t>
            </a:r>
          </a:p>
          <a:p>
            <a:r>
              <a:rPr lang="en-US" dirty="0"/>
              <a:t>(2) Developing </a:t>
            </a:r>
            <a:r>
              <a:rPr lang="en-US" b="1" dirty="0">
                <a:solidFill>
                  <a:srgbClr val="002060"/>
                </a:solidFill>
              </a:rPr>
              <a:t>annual programs</a:t>
            </a:r>
            <a:r>
              <a:rPr lang="en-US" dirty="0">
                <a:solidFill>
                  <a:srgbClr val="002060"/>
                </a:solidFill>
              </a:rPr>
              <a:t> </a:t>
            </a:r>
            <a:r>
              <a:rPr lang="en-US" dirty="0"/>
              <a:t>for design, construction, and maintenance; </a:t>
            </a:r>
          </a:p>
          <a:p>
            <a:r>
              <a:rPr lang="en-US" dirty="0"/>
              <a:t>(3) Developing </a:t>
            </a:r>
            <a:r>
              <a:rPr lang="en-US" b="1" dirty="0">
                <a:solidFill>
                  <a:srgbClr val="002060"/>
                </a:solidFill>
              </a:rPr>
              <a:t>annual budgets</a:t>
            </a:r>
            <a:r>
              <a:rPr lang="en-US" dirty="0">
                <a:solidFill>
                  <a:srgbClr val="002060"/>
                </a:solidFill>
              </a:rPr>
              <a:t> </a:t>
            </a:r>
            <a:r>
              <a:rPr lang="en-US" dirty="0"/>
              <a:t>based on programmed projects and activities; and </a:t>
            </a:r>
          </a:p>
          <a:p>
            <a:r>
              <a:rPr lang="en-US" dirty="0"/>
              <a:t>(4) </a:t>
            </a:r>
            <a:r>
              <a:rPr lang="en-US" b="1" dirty="0">
                <a:solidFill>
                  <a:srgbClr val="002060"/>
                </a:solidFill>
              </a:rPr>
              <a:t>Implementing</a:t>
            </a:r>
            <a:r>
              <a:rPr lang="en-US" dirty="0"/>
              <a:t> the capital improvements and maintenance activities provided in the approved plans, programs, and budgets.  </a:t>
            </a:r>
          </a:p>
          <a:p>
            <a:endParaRPr lang="en-US" dirty="0"/>
          </a:p>
        </p:txBody>
      </p:sp>
      <p:pic>
        <p:nvPicPr>
          <p:cNvPr id="10" name="Picture 9">
            <a:extLst>
              <a:ext uri="{FF2B5EF4-FFF2-40B4-BE49-F238E27FC236}">
                <a16:creationId xmlns:a16="http://schemas.microsoft.com/office/drawing/2014/main" id="{E7C7520C-066E-45BF-99BE-BD927DABABF9}"/>
              </a:ext>
            </a:extLst>
          </p:cNvPr>
          <p:cNvPicPr>
            <a:picLocks noChangeAspect="1"/>
          </p:cNvPicPr>
          <p:nvPr/>
        </p:nvPicPr>
        <p:blipFill>
          <a:blip r:embed="rId3"/>
          <a:stretch>
            <a:fillRect/>
          </a:stretch>
        </p:blipFill>
        <p:spPr>
          <a:xfrm>
            <a:off x="7155390" y="97808"/>
            <a:ext cx="1842440" cy="2075988"/>
          </a:xfrm>
          <a:prstGeom prst="rect">
            <a:avLst/>
          </a:prstGeom>
        </p:spPr>
      </p:pic>
      <p:sp>
        <p:nvSpPr>
          <p:cNvPr id="11" name="Title 1">
            <a:extLst>
              <a:ext uri="{FF2B5EF4-FFF2-40B4-BE49-F238E27FC236}">
                <a16:creationId xmlns:a16="http://schemas.microsoft.com/office/drawing/2014/main" id="{665220D1-29E2-4D5B-9596-138A0BD59EAA}"/>
              </a:ext>
            </a:extLst>
          </p:cNvPr>
          <p:cNvSpPr txBox="1">
            <a:spLocks/>
          </p:cNvSpPr>
          <p:nvPr/>
        </p:nvSpPr>
        <p:spPr>
          <a:xfrm>
            <a:off x="461457" y="318307"/>
            <a:ext cx="5598512" cy="11430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a:lstStyle>
          <a:p>
            <a:endParaRPr lang="en-US" dirty="0"/>
          </a:p>
        </p:txBody>
      </p:sp>
    </p:spTree>
    <p:extLst>
      <p:ext uri="{BB962C8B-B14F-4D97-AF65-F5344CB8AC3E}">
        <p14:creationId xmlns:p14="http://schemas.microsoft.com/office/powerpoint/2010/main" val="2370189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0">
            <a:extLst>
              <a:ext uri="{FF2B5EF4-FFF2-40B4-BE49-F238E27FC236}">
                <a16:creationId xmlns:a16="http://schemas.microsoft.com/office/drawing/2014/main" id="{3A6EC4CD-1B00-4816-888E-B28A9A04B5BE}"/>
              </a:ext>
            </a:extLst>
          </p:cNvPr>
          <p:cNvSpPr txBox="1">
            <a:spLocks/>
          </p:cNvSpPr>
          <p:nvPr/>
        </p:nvSpPr>
        <p:spPr>
          <a:xfrm>
            <a:off x="8143875" y="6429375"/>
            <a:ext cx="1000125"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en-US" dirty="0">
                <a:solidFill>
                  <a:prstClr val="white"/>
                </a:solidFill>
                <a:latin typeface="Calibri"/>
              </a:rPr>
              <a:t>Slide </a:t>
            </a:r>
            <a:fld id="{8B38DBA3-52F9-4AF4-A6A4-FA4D7DB2F99C}" type="slidenum">
              <a:rPr lang="en-US" smtClean="0">
                <a:solidFill>
                  <a:prstClr val="white"/>
                </a:solidFill>
                <a:latin typeface="Calibri"/>
              </a:rPr>
              <a:pPr defTabSz="914400"/>
              <a:t>4</a:t>
            </a:fld>
            <a:endParaRPr lang="en-US" dirty="0">
              <a:solidFill>
                <a:prstClr val="white"/>
              </a:solidFill>
              <a:latin typeface="Calibri"/>
            </a:endParaRPr>
          </a:p>
        </p:txBody>
      </p:sp>
      <p:sp>
        <p:nvSpPr>
          <p:cNvPr id="7" name="Content Placeholder 2">
            <a:extLst>
              <a:ext uri="{FF2B5EF4-FFF2-40B4-BE49-F238E27FC236}">
                <a16:creationId xmlns:a16="http://schemas.microsoft.com/office/drawing/2014/main" id="{4FBBACB7-A1F6-4D68-B9C1-BB993BD6F0C4}"/>
              </a:ext>
            </a:extLst>
          </p:cNvPr>
          <p:cNvSpPr txBox="1">
            <a:spLocks/>
          </p:cNvSpPr>
          <p:nvPr/>
        </p:nvSpPr>
        <p:spPr>
          <a:xfrm>
            <a:off x="566619" y="564302"/>
            <a:ext cx="4914465" cy="1143000"/>
          </a:xfrm>
          <a:prstGeom prst="rect">
            <a:avLst/>
          </a:prstGeom>
        </p:spPr>
        <p:txBody>
          <a:bodyPr numCol="1" spcCol="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450"/>
              </a:spcBef>
              <a:spcAft>
                <a:spcPts val="1200"/>
              </a:spcAft>
              <a:buFont typeface="Arial" panose="020B0604020202020204" pitchFamily="34" charset="0"/>
              <a:buNone/>
              <a:defRPr/>
            </a:pPr>
            <a:r>
              <a:rPr lang="en-US" sz="2400" b="1" i="1" u="sng" dirty="0">
                <a:latin typeface="Arial" pitchFamily="34" charset="0"/>
                <a:cs typeface="Arial" pitchFamily="34" charset="0"/>
              </a:rPr>
              <a:t>State Statute §39-1506</a:t>
            </a:r>
            <a:endParaRPr lang="en-US" sz="2400" b="1" dirty="0">
              <a:latin typeface="Arial" pitchFamily="34" charset="0"/>
              <a:cs typeface="Arial" pitchFamily="34" charset="0"/>
            </a:endParaRPr>
          </a:p>
          <a:p>
            <a:pPr marL="0" indent="0">
              <a:spcBef>
                <a:spcPts val="450"/>
              </a:spcBef>
              <a:buFont typeface="Arial" panose="020B0604020202020204" pitchFamily="34" charset="0"/>
              <a:buNone/>
              <a:defRPr/>
            </a:pPr>
            <a:r>
              <a:rPr lang="en-US" sz="2400" b="1" dirty="0">
                <a:latin typeface="Arial" pitchFamily="34" charset="0"/>
                <a:cs typeface="Arial" pitchFamily="34" charset="0"/>
              </a:rPr>
              <a:t>Qualifications of a County Highway Superintendent</a:t>
            </a:r>
          </a:p>
          <a:p>
            <a:pPr marL="132159">
              <a:spcBef>
                <a:spcPts val="450"/>
              </a:spcBef>
              <a:defRPr/>
            </a:pPr>
            <a:endParaRPr lang="en-US" sz="1200" dirty="0">
              <a:latin typeface="Arial" pitchFamily="34" charset="0"/>
              <a:cs typeface="Arial" pitchFamily="34" charset="0"/>
            </a:endParaRPr>
          </a:p>
        </p:txBody>
      </p:sp>
      <p:sp>
        <p:nvSpPr>
          <p:cNvPr id="9" name="TextBox 8">
            <a:extLst>
              <a:ext uri="{FF2B5EF4-FFF2-40B4-BE49-F238E27FC236}">
                <a16:creationId xmlns:a16="http://schemas.microsoft.com/office/drawing/2014/main" id="{CA4A1084-05E4-45E5-9DC1-8D6AD15B7428}"/>
              </a:ext>
            </a:extLst>
          </p:cNvPr>
          <p:cNvSpPr txBox="1"/>
          <p:nvPr/>
        </p:nvSpPr>
        <p:spPr>
          <a:xfrm>
            <a:off x="315984" y="2087826"/>
            <a:ext cx="7432159" cy="4216539"/>
          </a:xfrm>
          <a:prstGeom prst="rect">
            <a:avLst/>
          </a:prstGeom>
          <a:noFill/>
        </p:spPr>
        <p:txBody>
          <a:bodyPr wrap="square" rtlCol="0">
            <a:spAutoFit/>
          </a:bodyPr>
          <a:lstStyle/>
          <a:p>
            <a:r>
              <a:rPr lang="en-US" sz="2000" dirty="0"/>
              <a:t>Any person, whether or not a resident of the county, who is a duly licensed engineer in this state, any firm of consulting engineers duly licensed in this state, </a:t>
            </a:r>
            <a:r>
              <a:rPr lang="en-US" sz="2400" b="1" dirty="0"/>
              <a:t>or any other person who is a competent, experienced, practical road builder</a:t>
            </a:r>
            <a:r>
              <a:rPr lang="en-US" sz="2400" dirty="0"/>
              <a:t> </a:t>
            </a:r>
            <a:r>
              <a:rPr lang="en-US" sz="2000" dirty="0"/>
              <a:t>shall be qualified to serve as county highway superintendent, except that no member of the county board shall be eligible for appointment. In counties having a population of sixty thousand but less than one hundred fifty thousand inhabitants according to the most recent official United States census, the county surveyor shall perform all the duties and possess all the powers and functions of the county highway superintendent. In counties having a population of one hundred fifty thousand or more inhabitants, the county engineer shall serve as county highway superintendent.</a:t>
            </a:r>
          </a:p>
        </p:txBody>
      </p:sp>
      <p:pic>
        <p:nvPicPr>
          <p:cNvPr id="10" name="Picture 9">
            <a:extLst>
              <a:ext uri="{FF2B5EF4-FFF2-40B4-BE49-F238E27FC236}">
                <a16:creationId xmlns:a16="http://schemas.microsoft.com/office/drawing/2014/main" id="{E7C7520C-066E-45BF-99BE-BD927DABABF9}"/>
              </a:ext>
            </a:extLst>
          </p:cNvPr>
          <p:cNvPicPr>
            <a:picLocks noChangeAspect="1"/>
          </p:cNvPicPr>
          <p:nvPr/>
        </p:nvPicPr>
        <p:blipFill>
          <a:blip r:embed="rId3"/>
          <a:stretch>
            <a:fillRect/>
          </a:stretch>
        </p:blipFill>
        <p:spPr>
          <a:xfrm>
            <a:off x="7155390" y="97808"/>
            <a:ext cx="1842440" cy="2075988"/>
          </a:xfrm>
          <a:prstGeom prst="rect">
            <a:avLst/>
          </a:prstGeom>
        </p:spPr>
      </p:pic>
      <p:sp>
        <p:nvSpPr>
          <p:cNvPr id="11" name="Title 1">
            <a:extLst>
              <a:ext uri="{FF2B5EF4-FFF2-40B4-BE49-F238E27FC236}">
                <a16:creationId xmlns:a16="http://schemas.microsoft.com/office/drawing/2014/main" id="{665220D1-29E2-4D5B-9596-138A0BD59EAA}"/>
              </a:ext>
            </a:extLst>
          </p:cNvPr>
          <p:cNvSpPr txBox="1">
            <a:spLocks/>
          </p:cNvSpPr>
          <p:nvPr/>
        </p:nvSpPr>
        <p:spPr>
          <a:xfrm>
            <a:off x="461457" y="318307"/>
            <a:ext cx="5598512" cy="11430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a:lstStyle>
          <a:p>
            <a:endParaRPr lang="en-US" dirty="0"/>
          </a:p>
        </p:txBody>
      </p:sp>
    </p:spTree>
    <p:extLst>
      <p:ext uri="{BB962C8B-B14F-4D97-AF65-F5344CB8AC3E}">
        <p14:creationId xmlns:p14="http://schemas.microsoft.com/office/powerpoint/2010/main" val="701193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0">
            <a:extLst>
              <a:ext uri="{FF2B5EF4-FFF2-40B4-BE49-F238E27FC236}">
                <a16:creationId xmlns:a16="http://schemas.microsoft.com/office/drawing/2014/main" id="{3A6EC4CD-1B00-4816-888E-B28A9A04B5BE}"/>
              </a:ext>
            </a:extLst>
          </p:cNvPr>
          <p:cNvSpPr txBox="1">
            <a:spLocks/>
          </p:cNvSpPr>
          <p:nvPr/>
        </p:nvSpPr>
        <p:spPr>
          <a:xfrm>
            <a:off x="8143875" y="6429375"/>
            <a:ext cx="1000125"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en-US" dirty="0">
                <a:solidFill>
                  <a:prstClr val="white"/>
                </a:solidFill>
                <a:latin typeface="Calibri"/>
              </a:rPr>
              <a:t>Slide </a:t>
            </a:r>
            <a:fld id="{8B38DBA3-52F9-4AF4-A6A4-FA4D7DB2F99C}" type="slidenum">
              <a:rPr lang="en-US" smtClean="0">
                <a:solidFill>
                  <a:prstClr val="white"/>
                </a:solidFill>
                <a:latin typeface="Calibri"/>
              </a:rPr>
              <a:pPr defTabSz="914400"/>
              <a:t>5</a:t>
            </a:fld>
            <a:endParaRPr lang="en-US" dirty="0">
              <a:solidFill>
                <a:prstClr val="white"/>
              </a:solidFill>
              <a:latin typeface="Calibri"/>
            </a:endParaRPr>
          </a:p>
        </p:txBody>
      </p:sp>
      <p:sp>
        <p:nvSpPr>
          <p:cNvPr id="7" name="Content Placeholder 2">
            <a:extLst>
              <a:ext uri="{FF2B5EF4-FFF2-40B4-BE49-F238E27FC236}">
                <a16:creationId xmlns:a16="http://schemas.microsoft.com/office/drawing/2014/main" id="{4FBBACB7-A1F6-4D68-B9C1-BB993BD6F0C4}"/>
              </a:ext>
            </a:extLst>
          </p:cNvPr>
          <p:cNvSpPr txBox="1">
            <a:spLocks/>
          </p:cNvSpPr>
          <p:nvPr/>
        </p:nvSpPr>
        <p:spPr>
          <a:xfrm>
            <a:off x="461457" y="889807"/>
            <a:ext cx="6289299" cy="1648756"/>
          </a:xfrm>
          <a:prstGeom prst="rect">
            <a:avLst/>
          </a:prstGeom>
        </p:spPr>
        <p:txBody>
          <a:bodyPr numCol="1" spcCol="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450"/>
              </a:spcBef>
              <a:spcAft>
                <a:spcPts val="1200"/>
              </a:spcAft>
              <a:buFont typeface="Arial" panose="020B0604020202020204" pitchFamily="34" charset="0"/>
              <a:buNone/>
              <a:defRPr/>
            </a:pPr>
            <a:r>
              <a:rPr lang="en-US" sz="2400" b="1" i="1" u="sng" dirty="0">
                <a:latin typeface="Arial" pitchFamily="34" charset="0"/>
                <a:cs typeface="Arial" pitchFamily="34" charset="0"/>
              </a:rPr>
              <a:t>Single exam</a:t>
            </a:r>
            <a:r>
              <a:rPr lang="en-US" sz="2400" b="1" u="sng" dirty="0">
                <a:latin typeface="Arial" pitchFamily="34" charset="0"/>
                <a:cs typeface="Arial" pitchFamily="34" charset="0"/>
              </a:rPr>
              <a:t> for Class B License</a:t>
            </a:r>
            <a:r>
              <a:rPr lang="en-US" sz="2400" b="1" dirty="0">
                <a:latin typeface="Arial" pitchFamily="34" charset="0"/>
                <a:cs typeface="Arial" pitchFamily="34" charset="0"/>
              </a:rPr>
              <a:t>:</a:t>
            </a:r>
          </a:p>
          <a:p>
            <a:pPr marL="0" indent="0">
              <a:spcBef>
                <a:spcPts val="450"/>
              </a:spcBef>
              <a:buFont typeface="Arial" panose="020B0604020202020204" pitchFamily="34" charset="0"/>
              <a:buNone/>
              <a:defRPr/>
            </a:pPr>
            <a:r>
              <a:rPr lang="en-US" sz="2400" b="1" dirty="0">
                <a:latin typeface="Arial" pitchFamily="34" charset="0"/>
                <a:cs typeface="Arial" pitchFamily="34" charset="0"/>
              </a:rPr>
              <a:t>County Highway and City Street Superintendent License</a:t>
            </a:r>
          </a:p>
          <a:p>
            <a:pPr marL="132159">
              <a:spcBef>
                <a:spcPts val="450"/>
              </a:spcBef>
              <a:defRPr/>
            </a:pPr>
            <a:endParaRPr lang="en-US" sz="1200" dirty="0">
              <a:latin typeface="Arial" pitchFamily="34" charset="0"/>
              <a:cs typeface="Arial" pitchFamily="34" charset="0"/>
            </a:endParaRPr>
          </a:p>
        </p:txBody>
      </p:sp>
      <p:sp>
        <p:nvSpPr>
          <p:cNvPr id="8" name="TextBox 7">
            <a:extLst>
              <a:ext uri="{FF2B5EF4-FFF2-40B4-BE49-F238E27FC236}">
                <a16:creationId xmlns:a16="http://schemas.microsoft.com/office/drawing/2014/main" id="{E58A0060-D891-40F4-B2DA-CACC76256BB5}"/>
              </a:ext>
            </a:extLst>
          </p:cNvPr>
          <p:cNvSpPr txBox="1"/>
          <p:nvPr/>
        </p:nvSpPr>
        <p:spPr>
          <a:xfrm>
            <a:off x="2200940" y="5385982"/>
            <a:ext cx="4854801" cy="523220"/>
          </a:xfrm>
          <a:prstGeom prst="rect">
            <a:avLst/>
          </a:prstGeom>
          <a:noFill/>
        </p:spPr>
        <p:txBody>
          <a:bodyPr wrap="square" rtlCol="0">
            <a:spAutoFit/>
          </a:bodyPr>
          <a:lstStyle/>
          <a:p>
            <a:r>
              <a:rPr lang="en-US" sz="2800" dirty="0"/>
              <a:t>§39-2306, §39-2307, §39-2308</a:t>
            </a:r>
          </a:p>
        </p:txBody>
      </p:sp>
      <p:sp>
        <p:nvSpPr>
          <p:cNvPr id="9" name="TextBox 8">
            <a:extLst>
              <a:ext uri="{FF2B5EF4-FFF2-40B4-BE49-F238E27FC236}">
                <a16:creationId xmlns:a16="http://schemas.microsoft.com/office/drawing/2014/main" id="{CA4A1084-05E4-45E5-9DC1-8D6AD15B7428}"/>
              </a:ext>
            </a:extLst>
          </p:cNvPr>
          <p:cNvSpPr txBox="1"/>
          <p:nvPr/>
        </p:nvSpPr>
        <p:spPr>
          <a:xfrm>
            <a:off x="1007074" y="3074225"/>
            <a:ext cx="7636863" cy="1849224"/>
          </a:xfrm>
          <a:prstGeom prst="rect">
            <a:avLst/>
          </a:prstGeom>
          <a:noFill/>
        </p:spPr>
        <p:txBody>
          <a:bodyPr wrap="square" rtlCol="0">
            <a:spAutoFit/>
          </a:bodyPr>
          <a:lstStyle/>
          <a:p>
            <a:pPr marL="514350" lvl="1" indent="-216694">
              <a:spcBef>
                <a:spcPts val="450"/>
              </a:spcBef>
              <a:spcAft>
                <a:spcPts val="1200"/>
              </a:spcAft>
              <a:buFont typeface="Wingdings" panose="05000000000000000000" pitchFamily="2" charset="2"/>
              <a:buChar char="Ø"/>
              <a:defRPr/>
            </a:pPr>
            <a:r>
              <a:rPr lang="en-US" sz="2400" dirty="0">
                <a:latin typeface="Arial" pitchFamily="34" charset="0"/>
                <a:cs typeface="Arial" pitchFamily="34" charset="0"/>
              </a:rPr>
              <a:t>$25 application fee</a:t>
            </a:r>
          </a:p>
          <a:p>
            <a:pPr marL="514350" lvl="1" indent="-216694">
              <a:spcBef>
                <a:spcPts val="450"/>
              </a:spcBef>
              <a:spcAft>
                <a:spcPts val="1200"/>
              </a:spcAft>
              <a:buFont typeface="Wingdings" panose="05000000000000000000" pitchFamily="2" charset="2"/>
              <a:buChar char="Ø"/>
              <a:defRPr/>
            </a:pPr>
            <a:r>
              <a:rPr lang="en-US" sz="2400" dirty="0">
                <a:latin typeface="Arial" pitchFamily="34" charset="0"/>
                <a:cs typeface="Arial" pitchFamily="34" charset="0"/>
              </a:rPr>
              <a:t>May take the exam </a:t>
            </a:r>
            <a:r>
              <a:rPr lang="en-US" sz="2400" i="1" dirty="0">
                <a:latin typeface="Arial" pitchFamily="34" charset="0"/>
                <a:cs typeface="Arial" pitchFamily="34" charset="0"/>
              </a:rPr>
              <a:t>twice in a two-year period</a:t>
            </a:r>
            <a:r>
              <a:rPr lang="en-US" sz="2400" dirty="0">
                <a:latin typeface="Arial" pitchFamily="34" charset="0"/>
                <a:cs typeface="Arial" pitchFamily="34" charset="0"/>
              </a:rPr>
              <a:t>; must reapply after that</a:t>
            </a:r>
          </a:p>
          <a:p>
            <a:endParaRPr lang="en-US" dirty="0"/>
          </a:p>
        </p:txBody>
      </p:sp>
      <p:pic>
        <p:nvPicPr>
          <p:cNvPr id="10" name="Picture 9">
            <a:extLst>
              <a:ext uri="{FF2B5EF4-FFF2-40B4-BE49-F238E27FC236}">
                <a16:creationId xmlns:a16="http://schemas.microsoft.com/office/drawing/2014/main" id="{E7C7520C-066E-45BF-99BE-BD927DABABF9}"/>
              </a:ext>
            </a:extLst>
          </p:cNvPr>
          <p:cNvPicPr>
            <a:picLocks noChangeAspect="1"/>
          </p:cNvPicPr>
          <p:nvPr/>
        </p:nvPicPr>
        <p:blipFill>
          <a:blip r:embed="rId3"/>
          <a:stretch>
            <a:fillRect/>
          </a:stretch>
        </p:blipFill>
        <p:spPr>
          <a:xfrm>
            <a:off x="6923218" y="820822"/>
            <a:ext cx="1842440" cy="2075988"/>
          </a:xfrm>
          <a:prstGeom prst="rect">
            <a:avLst/>
          </a:prstGeom>
        </p:spPr>
      </p:pic>
      <p:sp>
        <p:nvSpPr>
          <p:cNvPr id="11" name="Title 1">
            <a:extLst>
              <a:ext uri="{FF2B5EF4-FFF2-40B4-BE49-F238E27FC236}">
                <a16:creationId xmlns:a16="http://schemas.microsoft.com/office/drawing/2014/main" id="{665220D1-29E2-4D5B-9596-138A0BD59EAA}"/>
              </a:ext>
            </a:extLst>
          </p:cNvPr>
          <p:cNvSpPr txBox="1">
            <a:spLocks/>
          </p:cNvSpPr>
          <p:nvPr/>
        </p:nvSpPr>
        <p:spPr>
          <a:xfrm>
            <a:off x="461457" y="318307"/>
            <a:ext cx="5598512" cy="11430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a:lstStyle>
          <a:p>
            <a:endParaRPr lang="en-US" dirty="0"/>
          </a:p>
        </p:txBody>
      </p:sp>
    </p:spTree>
    <p:extLst>
      <p:ext uri="{BB962C8B-B14F-4D97-AF65-F5344CB8AC3E}">
        <p14:creationId xmlns:p14="http://schemas.microsoft.com/office/powerpoint/2010/main" val="3332155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6A60-DFE5-4B81-8193-60E17572868B}"/>
              </a:ext>
            </a:extLst>
          </p:cNvPr>
          <p:cNvSpPr txBox="1">
            <a:spLocks/>
          </p:cNvSpPr>
          <p:nvPr/>
        </p:nvSpPr>
        <p:spPr>
          <a:xfrm>
            <a:off x="499220" y="363622"/>
            <a:ext cx="5598512" cy="11430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a:lstStyle>
          <a:p>
            <a:r>
              <a:rPr lang="en-US" dirty="0"/>
              <a:t>Exam </a:t>
            </a:r>
            <a:r>
              <a:rPr lang="en-US" sz="3200" dirty="0"/>
              <a:t>Location, Date and Time</a:t>
            </a:r>
            <a:endParaRPr lang="en-US" dirty="0"/>
          </a:p>
        </p:txBody>
      </p:sp>
      <p:sp>
        <p:nvSpPr>
          <p:cNvPr id="3" name="Content Placeholder 2">
            <a:extLst>
              <a:ext uri="{FF2B5EF4-FFF2-40B4-BE49-F238E27FC236}">
                <a16:creationId xmlns:a16="http://schemas.microsoft.com/office/drawing/2014/main" id="{B9112A3A-0FAC-48E9-89BB-771B02B0A1B8}"/>
              </a:ext>
            </a:extLst>
          </p:cNvPr>
          <p:cNvSpPr txBox="1">
            <a:spLocks/>
          </p:cNvSpPr>
          <p:nvPr/>
        </p:nvSpPr>
        <p:spPr>
          <a:xfrm>
            <a:off x="628523" y="1400940"/>
            <a:ext cx="6265262" cy="4222375"/>
          </a:xfrm>
          <a:prstGeom prst="rect">
            <a:avLst/>
          </a:prstGeom>
        </p:spPr>
        <p:txBody>
          <a:bodyPr numCol="1" spcCol="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4313" indent="-214313">
              <a:spcBef>
                <a:spcPts val="450"/>
              </a:spcBef>
              <a:spcAft>
                <a:spcPts val="1200"/>
              </a:spcAft>
              <a:buFont typeface="Wingdings" panose="05000000000000000000" pitchFamily="2" charset="2"/>
              <a:buChar char="Ø"/>
              <a:defRPr/>
            </a:pPr>
            <a:r>
              <a:rPr lang="en-US" sz="2400" dirty="0">
                <a:latin typeface="Arial" pitchFamily="34" charset="0"/>
                <a:cs typeface="Arial" pitchFamily="34" charset="0"/>
              </a:rPr>
              <a:t>Exam is at the </a:t>
            </a:r>
            <a:r>
              <a:rPr lang="en-US" sz="2400" u="sng" dirty="0">
                <a:latin typeface="Arial" pitchFamily="34" charset="0"/>
                <a:cs typeface="Arial" pitchFamily="34" charset="0"/>
              </a:rPr>
              <a:t>Nebraska Department of Transportation Auditorium</a:t>
            </a:r>
            <a:r>
              <a:rPr lang="en-US" sz="2400" dirty="0">
                <a:latin typeface="Arial" pitchFamily="34" charset="0"/>
                <a:cs typeface="Arial" pitchFamily="34" charset="0"/>
              </a:rPr>
              <a:t>, 1500 Nebraska Parkway, in Lincoln.</a:t>
            </a:r>
          </a:p>
          <a:p>
            <a:pPr marL="214313" indent="-214313">
              <a:spcBef>
                <a:spcPts val="450"/>
              </a:spcBef>
              <a:spcAft>
                <a:spcPts val="1200"/>
              </a:spcAft>
              <a:buFont typeface="Wingdings" panose="05000000000000000000" pitchFamily="2" charset="2"/>
              <a:buChar char="Ø"/>
              <a:defRPr/>
            </a:pPr>
            <a:r>
              <a:rPr lang="en-US" sz="2400" u="sng" dirty="0">
                <a:latin typeface="Arial" pitchFamily="34" charset="0"/>
                <a:cs typeface="Arial" pitchFamily="34" charset="0"/>
              </a:rPr>
              <a:t>Friday, </a:t>
            </a:r>
            <a:r>
              <a:rPr lang="en-US" sz="2400" u="sng" dirty="0">
                <a:solidFill>
                  <a:srgbClr val="FF0000"/>
                </a:solidFill>
                <a:latin typeface="Arial" pitchFamily="34" charset="0"/>
                <a:cs typeface="Arial" pitchFamily="34" charset="0"/>
              </a:rPr>
              <a:t>October 6, 2023</a:t>
            </a:r>
            <a:endParaRPr lang="en-US" sz="2400" dirty="0">
              <a:latin typeface="Arial" pitchFamily="34" charset="0"/>
              <a:cs typeface="Arial" pitchFamily="34" charset="0"/>
            </a:endParaRPr>
          </a:p>
          <a:p>
            <a:pPr marL="214313" indent="-214313">
              <a:spcBef>
                <a:spcPts val="450"/>
              </a:spcBef>
              <a:spcAft>
                <a:spcPts val="1200"/>
              </a:spcAft>
              <a:buFont typeface="Wingdings" panose="05000000000000000000" pitchFamily="2" charset="2"/>
              <a:buChar char="Ø"/>
              <a:defRPr/>
            </a:pPr>
            <a:r>
              <a:rPr lang="en-US" sz="2400" dirty="0">
                <a:latin typeface="Arial" pitchFamily="34" charset="0"/>
                <a:cs typeface="Arial" pitchFamily="34" charset="0"/>
              </a:rPr>
              <a:t>Starts promptly at </a:t>
            </a:r>
            <a:r>
              <a:rPr lang="en-US" sz="2400" u="sng" dirty="0">
                <a:latin typeface="Arial" pitchFamily="34" charset="0"/>
                <a:cs typeface="Arial" pitchFamily="34" charset="0"/>
              </a:rPr>
              <a:t>9 a.m</a:t>
            </a:r>
            <a:r>
              <a:rPr lang="en-US" sz="2400" dirty="0">
                <a:latin typeface="Arial" pitchFamily="34" charset="0"/>
                <a:cs typeface="Arial" pitchFamily="34" charset="0"/>
              </a:rPr>
              <a:t>. (Lunch break at noon)</a:t>
            </a:r>
          </a:p>
          <a:p>
            <a:pPr marL="214313" indent="-214313">
              <a:spcBef>
                <a:spcPts val="450"/>
              </a:spcBef>
              <a:spcAft>
                <a:spcPts val="1200"/>
              </a:spcAft>
              <a:buFont typeface="Wingdings" panose="05000000000000000000" pitchFamily="2" charset="2"/>
              <a:buChar char="Ø"/>
              <a:defRPr/>
            </a:pPr>
            <a:r>
              <a:rPr lang="en-US" sz="2400" dirty="0">
                <a:latin typeface="Arial" pitchFamily="34" charset="0"/>
                <a:cs typeface="Arial" pitchFamily="34" charset="0"/>
              </a:rPr>
              <a:t>Ends promptly at </a:t>
            </a:r>
            <a:r>
              <a:rPr lang="en-US" sz="2400" u="sng" dirty="0">
                <a:latin typeface="Arial" pitchFamily="34" charset="0"/>
                <a:cs typeface="Arial" pitchFamily="34" charset="0"/>
              </a:rPr>
              <a:t>4 p.m.</a:t>
            </a:r>
          </a:p>
          <a:p>
            <a:pPr marL="214313" indent="-214313">
              <a:spcBef>
                <a:spcPts val="450"/>
              </a:spcBef>
              <a:spcAft>
                <a:spcPts val="1200"/>
              </a:spcAft>
              <a:buFont typeface="Wingdings" panose="05000000000000000000" pitchFamily="2" charset="2"/>
              <a:buChar char="Ø"/>
              <a:defRPr/>
            </a:pPr>
            <a:r>
              <a:rPr lang="en-US" sz="2400" u="sng" dirty="0">
                <a:latin typeface="Arial" pitchFamily="34" charset="0"/>
                <a:cs typeface="Arial" pitchFamily="34" charset="0"/>
              </a:rPr>
              <a:t>Building</a:t>
            </a:r>
            <a:r>
              <a:rPr lang="en-US" sz="2400" dirty="0">
                <a:latin typeface="Arial" pitchFamily="34" charset="0"/>
                <a:cs typeface="Arial" pitchFamily="34" charset="0"/>
              </a:rPr>
              <a:t> has controlled access - Check in with receptionist (main door on South Side of Building) and get a temporary I.D. badge</a:t>
            </a:r>
          </a:p>
        </p:txBody>
      </p:sp>
      <p:pic>
        <p:nvPicPr>
          <p:cNvPr id="4" name="Picture 3">
            <a:extLst>
              <a:ext uri="{FF2B5EF4-FFF2-40B4-BE49-F238E27FC236}">
                <a16:creationId xmlns:a16="http://schemas.microsoft.com/office/drawing/2014/main" id="{CD3D8419-07BF-4B5F-B603-6B424708BEDB}"/>
              </a:ext>
            </a:extLst>
          </p:cNvPr>
          <p:cNvPicPr>
            <a:picLocks noChangeAspect="1"/>
          </p:cNvPicPr>
          <p:nvPr/>
        </p:nvPicPr>
        <p:blipFill>
          <a:blip r:embed="rId3"/>
          <a:stretch>
            <a:fillRect/>
          </a:stretch>
        </p:blipFill>
        <p:spPr>
          <a:xfrm>
            <a:off x="6910518" y="935122"/>
            <a:ext cx="1842440" cy="2075988"/>
          </a:xfrm>
          <a:prstGeom prst="rect">
            <a:avLst/>
          </a:prstGeom>
        </p:spPr>
      </p:pic>
      <p:sp>
        <p:nvSpPr>
          <p:cNvPr id="5" name="Slide Number Placeholder 10">
            <a:extLst>
              <a:ext uri="{FF2B5EF4-FFF2-40B4-BE49-F238E27FC236}">
                <a16:creationId xmlns:a16="http://schemas.microsoft.com/office/drawing/2014/main" id="{F0AE7CB7-3EDD-4957-874F-9C8608F6C899}"/>
              </a:ext>
            </a:extLst>
          </p:cNvPr>
          <p:cNvSpPr txBox="1">
            <a:spLocks/>
          </p:cNvSpPr>
          <p:nvPr/>
        </p:nvSpPr>
        <p:spPr>
          <a:xfrm>
            <a:off x="8143875" y="6429375"/>
            <a:ext cx="1000125"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en-US" dirty="0">
                <a:solidFill>
                  <a:prstClr val="white"/>
                </a:solidFill>
                <a:latin typeface="Calibri"/>
              </a:rPr>
              <a:t>Slide </a:t>
            </a:r>
            <a:fld id="{8B38DBA3-52F9-4AF4-A6A4-FA4D7DB2F99C}" type="slidenum">
              <a:rPr lang="en-US" smtClean="0">
                <a:solidFill>
                  <a:prstClr val="white"/>
                </a:solidFill>
                <a:latin typeface="Calibri"/>
              </a:rPr>
              <a:pPr defTabSz="914400"/>
              <a:t>6</a:t>
            </a:fld>
            <a:endParaRPr lang="en-US" dirty="0">
              <a:solidFill>
                <a:prstClr val="white"/>
              </a:solidFill>
              <a:latin typeface="Calibri"/>
            </a:endParaRPr>
          </a:p>
        </p:txBody>
      </p:sp>
    </p:spTree>
    <p:extLst>
      <p:ext uri="{BB962C8B-B14F-4D97-AF65-F5344CB8AC3E}">
        <p14:creationId xmlns:p14="http://schemas.microsoft.com/office/powerpoint/2010/main" val="1041030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637FEA9-1DBE-42DA-870E-4C7ED6041CB3}"/>
              </a:ext>
            </a:extLst>
          </p:cNvPr>
          <p:cNvPicPr>
            <a:picLocks noChangeAspect="1"/>
          </p:cNvPicPr>
          <p:nvPr/>
        </p:nvPicPr>
        <p:blipFill>
          <a:blip r:embed="rId2"/>
          <a:stretch>
            <a:fillRect/>
          </a:stretch>
        </p:blipFill>
        <p:spPr>
          <a:xfrm>
            <a:off x="873304" y="46233"/>
            <a:ext cx="7449266" cy="6230295"/>
          </a:xfrm>
          <a:prstGeom prst="rect">
            <a:avLst/>
          </a:prstGeom>
        </p:spPr>
      </p:pic>
      <p:sp>
        <p:nvSpPr>
          <p:cNvPr id="10" name="TextBox 9">
            <a:extLst>
              <a:ext uri="{FF2B5EF4-FFF2-40B4-BE49-F238E27FC236}">
                <a16:creationId xmlns:a16="http://schemas.microsoft.com/office/drawing/2014/main" id="{F9FFAF9E-BB4D-406E-B4B0-F298EB992E52}"/>
              </a:ext>
            </a:extLst>
          </p:cNvPr>
          <p:cNvSpPr txBox="1"/>
          <p:nvPr/>
        </p:nvSpPr>
        <p:spPr>
          <a:xfrm>
            <a:off x="6885735" y="3311638"/>
            <a:ext cx="1980863" cy="646331"/>
          </a:xfrm>
          <a:prstGeom prst="rect">
            <a:avLst/>
          </a:prstGeom>
          <a:solidFill>
            <a:sysClr val="window" lastClr="FFFF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14</a:t>
            </a:r>
            <a:r>
              <a:rPr kumimoji="0" lang="en-US" sz="1800" b="0" i="0" u="none" strike="noStrike" kern="0" cap="none" spc="0" normalizeH="0" baseline="30000" noProof="0" dirty="0">
                <a:ln>
                  <a:noFill/>
                </a:ln>
                <a:solidFill>
                  <a:prstClr val="black"/>
                </a:solidFill>
                <a:effectLst/>
                <a:uLnTx/>
                <a:uFillTx/>
                <a:latin typeface="Calibri" panose="020F0502020204030204"/>
                <a:ea typeface="+mn-ea"/>
                <a:cs typeface="+mn-cs"/>
              </a:rPr>
              <a:t>th</a:t>
            </a: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 &amp; Nebraska Parkway, Lincoln</a:t>
            </a:r>
          </a:p>
        </p:txBody>
      </p:sp>
      <p:sp>
        <p:nvSpPr>
          <p:cNvPr id="12" name="Slide Number Placeholder 10">
            <a:extLst>
              <a:ext uri="{FF2B5EF4-FFF2-40B4-BE49-F238E27FC236}">
                <a16:creationId xmlns:a16="http://schemas.microsoft.com/office/drawing/2014/main" id="{8F4EB498-1A73-4AD8-9F3D-26DFB2214A46}"/>
              </a:ext>
            </a:extLst>
          </p:cNvPr>
          <p:cNvSpPr txBox="1">
            <a:spLocks/>
          </p:cNvSpPr>
          <p:nvPr/>
        </p:nvSpPr>
        <p:spPr>
          <a:xfrm>
            <a:off x="8143875" y="6429375"/>
            <a:ext cx="1000125"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61836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6A60-DFE5-4B81-8193-60E17572868B}"/>
              </a:ext>
            </a:extLst>
          </p:cNvPr>
          <p:cNvSpPr txBox="1">
            <a:spLocks/>
          </p:cNvSpPr>
          <p:nvPr/>
        </p:nvSpPr>
        <p:spPr>
          <a:xfrm>
            <a:off x="391042" y="363622"/>
            <a:ext cx="6352795" cy="11430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a:lstStyle>
          <a:p>
            <a:pPr algn="ctr"/>
            <a:r>
              <a:rPr lang="en-US" dirty="0"/>
              <a:t>Coronavirus (COVID-19) </a:t>
            </a:r>
          </a:p>
          <a:p>
            <a:pPr algn="ctr"/>
            <a:r>
              <a:rPr lang="en-US" dirty="0"/>
              <a:t>Countermeasures: Social Distancing</a:t>
            </a:r>
          </a:p>
        </p:txBody>
      </p:sp>
      <p:sp>
        <p:nvSpPr>
          <p:cNvPr id="3" name="Content Placeholder 2">
            <a:extLst>
              <a:ext uri="{FF2B5EF4-FFF2-40B4-BE49-F238E27FC236}">
                <a16:creationId xmlns:a16="http://schemas.microsoft.com/office/drawing/2014/main" id="{B9112A3A-0FAC-48E9-89BB-771B02B0A1B8}"/>
              </a:ext>
            </a:extLst>
          </p:cNvPr>
          <p:cNvSpPr txBox="1">
            <a:spLocks/>
          </p:cNvSpPr>
          <p:nvPr/>
        </p:nvSpPr>
        <p:spPr>
          <a:xfrm>
            <a:off x="823243" y="1963882"/>
            <a:ext cx="7320631" cy="3832337"/>
          </a:xfrm>
          <a:prstGeom prst="rect">
            <a:avLst/>
          </a:prstGeom>
        </p:spPr>
        <p:txBody>
          <a:bodyPr numCol="1" spcCol="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4313" indent="-214313">
              <a:spcBef>
                <a:spcPts val="450"/>
              </a:spcBef>
              <a:spcAft>
                <a:spcPts val="1200"/>
              </a:spcAft>
              <a:buFont typeface="Wingdings" panose="05000000000000000000" pitchFamily="2" charset="2"/>
              <a:buChar char="Ø"/>
              <a:defRPr/>
            </a:pPr>
            <a:r>
              <a:rPr lang="en-US" sz="2400" dirty="0">
                <a:latin typeface="Arial" pitchFamily="34" charset="0"/>
                <a:cs typeface="Arial" pitchFamily="34" charset="0"/>
              </a:rPr>
              <a:t>Tables 6 ft apart; one person per table</a:t>
            </a:r>
          </a:p>
          <a:p>
            <a:pPr marL="214313" indent="-214313">
              <a:spcBef>
                <a:spcPts val="450"/>
              </a:spcBef>
              <a:spcAft>
                <a:spcPts val="1200"/>
              </a:spcAft>
              <a:buFont typeface="Wingdings" panose="05000000000000000000" pitchFamily="2" charset="2"/>
              <a:buChar char="Ø"/>
              <a:defRPr/>
            </a:pPr>
            <a:r>
              <a:rPr lang="en-US" sz="2400" dirty="0">
                <a:latin typeface="Arial" pitchFamily="34" charset="0"/>
                <a:cs typeface="Arial" pitchFamily="34" charset="0"/>
              </a:rPr>
              <a:t>Avoid gatherings</a:t>
            </a:r>
          </a:p>
          <a:p>
            <a:pPr marL="214313" indent="-214313">
              <a:spcBef>
                <a:spcPts val="450"/>
              </a:spcBef>
              <a:spcAft>
                <a:spcPts val="1200"/>
              </a:spcAft>
              <a:buFont typeface="Wingdings" panose="05000000000000000000" pitchFamily="2" charset="2"/>
              <a:buChar char="Ø"/>
              <a:defRPr/>
            </a:pPr>
            <a:r>
              <a:rPr lang="en-US" sz="2400" dirty="0">
                <a:latin typeface="Arial" pitchFamily="34" charset="0"/>
                <a:cs typeface="Arial" pitchFamily="34" charset="0"/>
              </a:rPr>
              <a:t>Wash hands as appropriate</a:t>
            </a:r>
          </a:p>
          <a:p>
            <a:pPr marL="214313" indent="-214313">
              <a:spcBef>
                <a:spcPts val="450"/>
              </a:spcBef>
              <a:spcAft>
                <a:spcPts val="1200"/>
              </a:spcAft>
              <a:buFont typeface="Wingdings" panose="05000000000000000000" pitchFamily="2" charset="2"/>
              <a:buChar char="Ø"/>
              <a:defRPr/>
            </a:pPr>
            <a:r>
              <a:rPr lang="en-US" sz="2400" dirty="0">
                <a:latin typeface="Arial" pitchFamily="34" charset="0"/>
                <a:cs typeface="Arial" pitchFamily="34" charset="0"/>
              </a:rPr>
              <a:t>Feeling sick?  Don’t come!  RESPECT OTHERS.</a:t>
            </a:r>
            <a:endParaRPr lang="en-US" sz="2400" u="sng" dirty="0">
              <a:latin typeface="Arial" pitchFamily="34" charset="0"/>
              <a:cs typeface="Arial" pitchFamily="34" charset="0"/>
            </a:endParaRPr>
          </a:p>
        </p:txBody>
      </p:sp>
      <p:pic>
        <p:nvPicPr>
          <p:cNvPr id="4" name="Picture 3">
            <a:extLst>
              <a:ext uri="{FF2B5EF4-FFF2-40B4-BE49-F238E27FC236}">
                <a16:creationId xmlns:a16="http://schemas.microsoft.com/office/drawing/2014/main" id="{CD3D8419-07BF-4B5F-B603-6B424708BEDB}"/>
              </a:ext>
            </a:extLst>
          </p:cNvPr>
          <p:cNvPicPr>
            <a:picLocks noChangeAspect="1"/>
          </p:cNvPicPr>
          <p:nvPr/>
        </p:nvPicPr>
        <p:blipFill>
          <a:blip r:embed="rId3"/>
          <a:stretch>
            <a:fillRect/>
          </a:stretch>
        </p:blipFill>
        <p:spPr>
          <a:xfrm>
            <a:off x="6910518" y="935122"/>
            <a:ext cx="1842440" cy="2075988"/>
          </a:xfrm>
          <a:prstGeom prst="rect">
            <a:avLst/>
          </a:prstGeom>
        </p:spPr>
      </p:pic>
      <p:sp>
        <p:nvSpPr>
          <p:cNvPr id="5" name="Slide Number Placeholder 10">
            <a:extLst>
              <a:ext uri="{FF2B5EF4-FFF2-40B4-BE49-F238E27FC236}">
                <a16:creationId xmlns:a16="http://schemas.microsoft.com/office/drawing/2014/main" id="{F0AE7CB7-3EDD-4957-874F-9C8608F6C899}"/>
              </a:ext>
            </a:extLst>
          </p:cNvPr>
          <p:cNvSpPr txBox="1">
            <a:spLocks/>
          </p:cNvSpPr>
          <p:nvPr/>
        </p:nvSpPr>
        <p:spPr>
          <a:xfrm>
            <a:off x="8143875" y="6429375"/>
            <a:ext cx="1000125"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en-US" dirty="0">
                <a:solidFill>
                  <a:prstClr val="white"/>
                </a:solidFill>
                <a:latin typeface="Calibri"/>
              </a:rPr>
              <a:t>Slide </a:t>
            </a:r>
            <a:fld id="{8B38DBA3-52F9-4AF4-A6A4-FA4D7DB2F99C}" type="slidenum">
              <a:rPr lang="en-US" smtClean="0">
                <a:solidFill>
                  <a:prstClr val="white"/>
                </a:solidFill>
                <a:latin typeface="Calibri"/>
              </a:rPr>
              <a:pPr defTabSz="914400"/>
              <a:t>8</a:t>
            </a:fld>
            <a:endParaRPr lang="en-US" dirty="0">
              <a:solidFill>
                <a:prstClr val="white"/>
              </a:solidFill>
              <a:latin typeface="Calibri"/>
            </a:endParaRPr>
          </a:p>
        </p:txBody>
      </p:sp>
    </p:spTree>
    <p:extLst>
      <p:ext uri="{BB962C8B-B14F-4D97-AF65-F5344CB8AC3E}">
        <p14:creationId xmlns:p14="http://schemas.microsoft.com/office/powerpoint/2010/main" val="1650132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0">
            <a:extLst>
              <a:ext uri="{FF2B5EF4-FFF2-40B4-BE49-F238E27FC236}">
                <a16:creationId xmlns:a16="http://schemas.microsoft.com/office/drawing/2014/main" id="{FDCDAE70-AC21-4858-81E0-34559F77C00E}"/>
              </a:ext>
            </a:extLst>
          </p:cNvPr>
          <p:cNvSpPr txBox="1">
            <a:spLocks/>
          </p:cNvSpPr>
          <p:nvPr/>
        </p:nvSpPr>
        <p:spPr>
          <a:xfrm>
            <a:off x="8143875" y="6429375"/>
            <a:ext cx="1000125"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en-US" dirty="0">
                <a:solidFill>
                  <a:prstClr val="white"/>
                </a:solidFill>
                <a:latin typeface="Calibri"/>
              </a:rPr>
              <a:t>Slide </a:t>
            </a:r>
            <a:fld id="{8B38DBA3-52F9-4AF4-A6A4-FA4D7DB2F99C}" type="slidenum">
              <a:rPr lang="en-US" smtClean="0">
                <a:solidFill>
                  <a:prstClr val="white"/>
                </a:solidFill>
                <a:latin typeface="Calibri"/>
              </a:rPr>
              <a:pPr defTabSz="914400"/>
              <a:t>9</a:t>
            </a:fld>
            <a:endParaRPr lang="en-US" dirty="0">
              <a:solidFill>
                <a:prstClr val="white"/>
              </a:solidFill>
              <a:latin typeface="Calibri"/>
            </a:endParaRPr>
          </a:p>
        </p:txBody>
      </p:sp>
      <p:pic>
        <p:nvPicPr>
          <p:cNvPr id="4" name="Picture 3">
            <a:extLst>
              <a:ext uri="{FF2B5EF4-FFF2-40B4-BE49-F238E27FC236}">
                <a16:creationId xmlns:a16="http://schemas.microsoft.com/office/drawing/2014/main" id="{F448C3EC-6661-40E4-9649-1B704C69097A}"/>
              </a:ext>
            </a:extLst>
          </p:cNvPr>
          <p:cNvPicPr>
            <a:picLocks noChangeAspect="1"/>
          </p:cNvPicPr>
          <p:nvPr/>
        </p:nvPicPr>
        <p:blipFill>
          <a:blip r:embed="rId3"/>
          <a:stretch>
            <a:fillRect/>
          </a:stretch>
        </p:blipFill>
        <p:spPr>
          <a:xfrm>
            <a:off x="7088318" y="1470413"/>
            <a:ext cx="1842440" cy="2075988"/>
          </a:xfrm>
          <a:prstGeom prst="rect">
            <a:avLst/>
          </a:prstGeom>
        </p:spPr>
      </p:pic>
      <p:pic>
        <p:nvPicPr>
          <p:cNvPr id="17" name="Picture 16">
            <a:extLst>
              <a:ext uri="{FF2B5EF4-FFF2-40B4-BE49-F238E27FC236}">
                <a16:creationId xmlns:a16="http://schemas.microsoft.com/office/drawing/2014/main" id="{6325AE2D-DABB-B753-8423-749B72C0BCD2}"/>
              </a:ext>
            </a:extLst>
          </p:cNvPr>
          <p:cNvPicPr>
            <a:picLocks noChangeAspect="1"/>
          </p:cNvPicPr>
          <p:nvPr/>
        </p:nvPicPr>
        <p:blipFill>
          <a:blip r:embed="rId4"/>
          <a:stretch>
            <a:fillRect/>
          </a:stretch>
        </p:blipFill>
        <p:spPr>
          <a:xfrm>
            <a:off x="816484" y="280686"/>
            <a:ext cx="5879939" cy="6296628"/>
          </a:xfrm>
          <a:prstGeom prst="rect">
            <a:avLst/>
          </a:prstGeom>
        </p:spPr>
      </p:pic>
    </p:spTree>
    <p:extLst>
      <p:ext uri="{BB962C8B-B14F-4D97-AF65-F5344CB8AC3E}">
        <p14:creationId xmlns:p14="http://schemas.microsoft.com/office/powerpoint/2010/main" val="2906934574"/>
      </p:ext>
    </p:extLst>
  </p:cSld>
  <p:clrMapOvr>
    <a:masterClrMapping/>
  </p:clrMapOvr>
</p:sld>
</file>

<file path=ppt/theme/theme1.xml><?xml version="1.0" encoding="utf-8"?>
<a:theme xmlns:a="http://schemas.openxmlformats.org/drawingml/2006/main" name="NDOT Theme - Standard Size">
  <a:themeElements>
    <a:clrScheme name="New Color Scheme">
      <a:dk1>
        <a:sysClr val="windowText" lastClr="000000"/>
      </a:dk1>
      <a:lt1>
        <a:sysClr val="window" lastClr="FFFFFF"/>
      </a:lt1>
      <a:dk2>
        <a:srgbClr val="00607F"/>
      </a:dk2>
      <a:lt2>
        <a:srgbClr val="EEECE1"/>
      </a:lt2>
      <a:accent1>
        <a:srgbClr val="00607F"/>
      </a:accent1>
      <a:accent2>
        <a:srgbClr val="FFC843"/>
      </a:accent2>
      <a:accent3>
        <a:srgbClr val="BABF33"/>
      </a:accent3>
      <a:accent4>
        <a:srgbClr val="BB1F53"/>
      </a:accent4>
      <a:accent5>
        <a:srgbClr val="B9C8D3"/>
      </a:accent5>
      <a:accent6>
        <a:srgbClr val="F79646"/>
      </a:accent6>
      <a:hlink>
        <a:srgbClr val="00607F"/>
      </a:hlink>
      <a:folHlink>
        <a:srgbClr val="0060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OT Theme - Standard Size" id="{E75D585A-F559-478F-A437-1F88C95CF80A}" vid="{CA010D60-D6E2-4A40-8BD4-A2E4BA3FFC47}"/>
    </a:ext>
  </a:extLst>
</a:theme>
</file>

<file path=ppt/theme/theme2.xml><?xml version="1.0" encoding="utf-8"?>
<a:theme xmlns:a="http://schemas.openxmlformats.org/drawingml/2006/main" name="1_NDOT Theme - Standard Size">
  <a:themeElements>
    <a:clrScheme name="New Color Scheme">
      <a:dk1>
        <a:sysClr val="windowText" lastClr="000000"/>
      </a:dk1>
      <a:lt1>
        <a:sysClr val="window" lastClr="FFFFFF"/>
      </a:lt1>
      <a:dk2>
        <a:srgbClr val="00607F"/>
      </a:dk2>
      <a:lt2>
        <a:srgbClr val="EEECE1"/>
      </a:lt2>
      <a:accent1>
        <a:srgbClr val="00607F"/>
      </a:accent1>
      <a:accent2>
        <a:srgbClr val="FFC843"/>
      </a:accent2>
      <a:accent3>
        <a:srgbClr val="BABF33"/>
      </a:accent3>
      <a:accent4>
        <a:srgbClr val="BB1F53"/>
      </a:accent4>
      <a:accent5>
        <a:srgbClr val="B9C8D3"/>
      </a:accent5>
      <a:accent6>
        <a:srgbClr val="F79646"/>
      </a:accent6>
      <a:hlink>
        <a:srgbClr val="00607F"/>
      </a:hlink>
      <a:folHlink>
        <a:srgbClr val="0060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OT Theme - Standard Size" id="{E75D585A-F559-478F-A437-1F88C95CF80A}" vid="{CA010D60-D6E2-4A40-8BD4-A2E4BA3FFC4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8216</TotalTime>
  <Words>2730</Words>
  <Application>Microsoft Office PowerPoint</Application>
  <PresentationFormat>On-screen Show (4:3)</PresentationFormat>
  <Paragraphs>319</Paragraphs>
  <Slides>25</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Montserrat</vt:lpstr>
      <vt:lpstr>Roboto Light</vt:lpstr>
      <vt:lpstr>Wingdings</vt:lpstr>
      <vt:lpstr>NDOT Theme - Standard Size</vt:lpstr>
      <vt:lpstr>1_NDOT Theme - Standard Size</vt:lpstr>
      <vt:lpstr>Superintendents Exam Preparation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 – Two Sessions, and Passing Thresholds</vt:lpstr>
      <vt:lpstr>PowerPoint Presentation</vt:lpstr>
      <vt:lpstr>PowerPoint Presentation</vt:lpstr>
      <vt:lpstr>Exam Format: Open-Book</vt:lpstr>
      <vt:lpstr>Before the Exam</vt:lpstr>
      <vt:lpstr>Suggested Study Approach</vt:lpstr>
      <vt:lpstr>Before the Exam</vt:lpstr>
      <vt:lpstr>Exam Strategies *</vt:lpstr>
      <vt:lpstr>During the Exam</vt:lpstr>
      <vt:lpstr>Estimated Average Pace of Exam* </vt:lpstr>
      <vt:lpstr>Exam Format: Open-Book</vt:lpstr>
      <vt:lpstr>Before Handing in the Exam</vt:lpstr>
      <vt:lpstr>PowerPoint Presentation</vt:lpstr>
      <vt:lpstr>After the Exam</vt:lpstr>
      <vt:lpstr>Superintendents Exam Preparation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Wilkinson</dc:creator>
  <cp:lastModifiedBy>Hasterlo, Barbara</cp:lastModifiedBy>
  <cp:revision>106</cp:revision>
  <cp:lastPrinted>2021-08-10T17:29:54Z</cp:lastPrinted>
  <dcterms:created xsi:type="dcterms:W3CDTF">2017-09-28T21:28:50Z</dcterms:created>
  <dcterms:modified xsi:type="dcterms:W3CDTF">2023-08-24T17:47:19Z</dcterms:modified>
</cp:coreProperties>
</file>