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5_941C75E5.xml" ContentType="application/vnd.ms-powerpoint.comments+xml"/>
  <Override PartName="/ppt/comments/modernComment_24C_4C870C95.xml" ContentType="application/vnd.ms-powerpoint.comments+xml"/>
  <Override PartName="/ppt/comments/modernComment_233_AE548B2.xml" ContentType="application/vnd.ms-powerpoint.comments+xml"/>
  <Override PartName="/ppt/comments/modernComment_236_8479EDBA.xml" ContentType="application/vnd.ms-powerpoint.comments+xml"/>
  <Override PartName="/ppt/comments/modernComment_239_9452388A.xml" ContentType="application/vnd.ms-powerpoint.comments+xml"/>
  <Override PartName="/ppt/comments/modernComment_132_C6591FDA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4"/>
  </p:notesMasterIdLst>
  <p:sldIdLst>
    <p:sldId id="641" r:id="rId5"/>
    <p:sldId id="573" r:id="rId6"/>
    <p:sldId id="574" r:id="rId7"/>
    <p:sldId id="575" r:id="rId8"/>
    <p:sldId id="576" r:id="rId9"/>
    <p:sldId id="640" r:id="rId10"/>
    <p:sldId id="521" r:id="rId11"/>
    <p:sldId id="256" r:id="rId12"/>
    <p:sldId id="257" r:id="rId13"/>
    <p:sldId id="258" r:id="rId14"/>
    <p:sldId id="577" r:id="rId15"/>
    <p:sldId id="523" r:id="rId16"/>
    <p:sldId id="524" r:id="rId17"/>
    <p:sldId id="525" r:id="rId18"/>
    <p:sldId id="526" r:id="rId19"/>
    <p:sldId id="578" r:id="rId20"/>
    <p:sldId id="259" r:id="rId21"/>
    <p:sldId id="260" r:id="rId22"/>
    <p:sldId id="261" r:id="rId23"/>
    <p:sldId id="579" r:id="rId24"/>
    <p:sldId id="262" r:id="rId25"/>
    <p:sldId id="263" r:id="rId26"/>
    <p:sldId id="264" r:id="rId27"/>
    <p:sldId id="580" r:id="rId28"/>
    <p:sldId id="265" r:id="rId29"/>
    <p:sldId id="266" r:id="rId30"/>
    <p:sldId id="267" r:id="rId31"/>
    <p:sldId id="581" r:id="rId32"/>
    <p:sldId id="268" r:id="rId33"/>
    <p:sldId id="269" r:id="rId34"/>
    <p:sldId id="270" r:id="rId35"/>
    <p:sldId id="582" r:id="rId36"/>
    <p:sldId id="271" r:id="rId37"/>
    <p:sldId id="272" r:id="rId38"/>
    <p:sldId id="273" r:id="rId39"/>
    <p:sldId id="583" r:id="rId40"/>
    <p:sldId id="274" r:id="rId41"/>
    <p:sldId id="275" r:id="rId42"/>
    <p:sldId id="276" r:id="rId43"/>
    <p:sldId id="584" r:id="rId44"/>
    <p:sldId id="277" r:id="rId45"/>
    <p:sldId id="278" r:id="rId46"/>
    <p:sldId id="279" r:id="rId47"/>
    <p:sldId id="585" r:id="rId48"/>
    <p:sldId id="280" r:id="rId49"/>
    <p:sldId id="281" r:id="rId50"/>
    <p:sldId id="282" r:id="rId51"/>
    <p:sldId id="586" r:id="rId52"/>
    <p:sldId id="283" r:id="rId53"/>
    <p:sldId id="284" r:id="rId54"/>
    <p:sldId id="285" r:id="rId55"/>
    <p:sldId id="587" r:id="rId56"/>
    <p:sldId id="298" r:id="rId57"/>
    <p:sldId id="299" r:id="rId58"/>
    <p:sldId id="300" r:id="rId59"/>
    <p:sldId id="588" r:id="rId60"/>
    <p:sldId id="527" r:id="rId61"/>
    <p:sldId id="549" r:id="rId62"/>
    <p:sldId id="550" r:id="rId63"/>
    <p:sldId id="551" r:id="rId64"/>
    <p:sldId id="589" r:id="rId65"/>
    <p:sldId id="561" r:id="rId66"/>
    <p:sldId id="562" r:id="rId67"/>
    <p:sldId id="563" r:id="rId68"/>
    <p:sldId id="590" r:id="rId69"/>
    <p:sldId id="564" r:id="rId70"/>
    <p:sldId id="565" r:id="rId71"/>
    <p:sldId id="566" r:id="rId72"/>
    <p:sldId id="591" r:id="rId73"/>
    <p:sldId id="567" r:id="rId74"/>
    <p:sldId id="568" r:id="rId75"/>
    <p:sldId id="569" r:id="rId76"/>
    <p:sldId id="592" r:id="rId77"/>
    <p:sldId id="570" r:id="rId78"/>
    <p:sldId id="571" r:id="rId79"/>
    <p:sldId id="572" r:id="rId80"/>
    <p:sldId id="593" r:id="rId81"/>
    <p:sldId id="304" r:id="rId82"/>
    <p:sldId id="305" r:id="rId83"/>
    <p:sldId id="306" r:id="rId84"/>
    <p:sldId id="594" r:id="rId85"/>
    <p:sldId id="307" r:id="rId86"/>
    <p:sldId id="308" r:id="rId87"/>
    <p:sldId id="309" r:id="rId88"/>
    <p:sldId id="595" r:id="rId89"/>
    <p:sldId id="310" r:id="rId90"/>
    <p:sldId id="311" r:id="rId91"/>
    <p:sldId id="312" r:id="rId92"/>
    <p:sldId id="596" r:id="rId93"/>
    <p:sldId id="316" r:id="rId94"/>
    <p:sldId id="317" r:id="rId95"/>
    <p:sldId id="318" r:id="rId96"/>
    <p:sldId id="597" r:id="rId97"/>
    <p:sldId id="635" r:id="rId98"/>
    <p:sldId id="636" r:id="rId99"/>
    <p:sldId id="637" r:id="rId100"/>
    <p:sldId id="613" r:id="rId101"/>
    <p:sldId id="614" r:id="rId102"/>
    <p:sldId id="639" r:id="rId10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A9E344-2452-FF2C-E56B-98EBF8D74190}" name="Brandt, Amanda" initials="AB" userId="S::ABRANDT@hdrinc.com::98bd635c-9231-4513-970e-fec45e3d6331" providerId="AD"/>
  <p188:author id="{D2218391-2417-C912-1C84-A3DCEC004B0F}" name="Becker, Jordan" initials="JB" userId="S::JORBECKER@hdrinc.com::81d73d96-1a50-4827-b111-3ecf4c29378b" providerId="AD"/>
  <p188:author id="{B496D0CC-D166-CCD3-F406-D49B0A698EBF}" name="Sanders, Alyssa" initials="SA" userId="S::ALSANDERS@hdrinc.com::6897041b-7771-42d0-bceb-cb60b62f33a6" providerId="AD"/>
  <p188:author id="{607757D1-37BA-FA69-C9C0-E294309F4C5E}" name="Guerra, Natalie" initials="GN" userId="S::nguerra@hdrinc.com::d016be08-c20a-4b3f-bff0-acf46da2f4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ievel, Paul J." initials="KPJ" lastIdx="78" clrIdx="0">
    <p:extLst>
      <p:ext uri="{19B8F6BF-5375-455C-9EA6-DF929625EA0E}">
        <p15:presenceInfo xmlns:p15="http://schemas.microsoft.com/office/powerpoint/2012/main" userId="S::pknievel@hdrinc.com::174f0e75-1a4f-4206-a0fe-b0996248ea40" providerId="AD"/>
      </p:ext>
    </p:extLst>
  </p:cmAuthor>
  <p:cmAuthor id="2" name="Veldhouse, Kristen" initials="VK" lastIdx="44" clrIdx="1">
    <p:extLst>
      <p:ext uri="{19B8F6BF-5375-455C-9EA6-DF929625EA0E}">
        <p15:presenceInfo xmlns:p15="http://schemas.microsoft.com/office/powerpoint/2012/main" userId="S::KVELDHOU@hdrinc.com::282a0255-d94f-4733-b7bb-8e66b1c464f5" providerId="AD"/>
      </p:ext>
    </p:extLst>
  </p:cmAuthor>
  <p:cmAuthor id="3" name="Jesse Cooper" initials="JC" lastIdx="9" clrIdx="2">
    <p:extLst>
      <p:ext uri="{19B8F6BF-5375-455C-9EA6-DF929625EA0E}">
        <p15:presenceInfo xmlns:p15="http://schemas.microsoft.com/office/powerpoint/2012/main" userId="Jesse Coo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004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623AB-EFC5-EA59-386A-EB004F799012}" v="6" dt="2025-10-30T20:38:57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microsoft.com/office/2018/10/relationships/authors" Target="authors.xml"/><Relationship Id="rId16" Type="http://schemas.openxmlformats.org/officeDocument/2006/relationships/slide" Target="slides/slide12.xml"/><Relationship Id="rId107" Type="http://schemas.openxmlformats.org/officeDocument/2006/relationships/viewProps" Target="viewProp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theme" Target="theme/theme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tableStyles" Target="tableStyle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microsoft.com/office/2016/11/relationships/changesInfo" Target="changesInfos/changesInfo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t, Amanda" userId="98bd635c-9231-4513-970e-fec45e3d6331" providerId="ADAL" clId="{4EBF2B56-CFB8-4F20-9D5C-E9AF4234FEDE}"/>
    <pc:docChg chg="modSld">
      <pc:chgData name="Brandt, Amanda" userId="98bd635c-9231-4513-970e-fec45e3d6331" providerId="ADAL" clId="{4EBF2B56-CFB8-4F20-9D5C-E9AF4234FEDE}" dt="2025-10-23T17:46:07.172" v="1" actId="729"/>
      <pc:docMkLst>
        <pc:docMk/>
      </pc:docMkLst>
      <pc:sldChg chg="mod modShow">
        <pc:chgData name="Brandt, Amanda" userId="98bd635c-9231-4513-970e-fec45e3d6331" providerId="ADAL" clId="{4EBF2B56-CFB8-4F20-9D5C-E9AF4234FEDE}" dt="2025-10-23T17:45:49.436" v="0" actId="729"/>
        <pc:sldMkLst>
          <pc:docMk/>
          <pc:sldMk cId="1891384842" sldId="582"/>
        </pc:sldMkLst>
      </pc:sldChg>
      <pc:sldChg chg="mod modShow">
        <pc:chgData name="Brandt, Amanda" userId="98bd635c-9231-4513-970e-fec45e3d6331" providerId="ADAL" clId="{4EBF2B56-CFB8-4F20-9D5C-E9AF4234FEDE}" dt="2025-10-23T17:46:07.172" v="1" actId="729"/>
        <pc:sldMkLst>
          <pc:docMk/>
          <pc:sldMk cId="1283918997" sldId="588"/>
        </pc:sldMkLst>
      </pc:sldChg>
    </pc:docChg>
  </pc:docChgLst>
  <pc:docChgLst>
    <pc:chgData name="Guerra, Natalie" userId="S::nguerra@hdrinc.com::d016be08-c20a-4b3f-bff0-acf46da2f429" providerId="AD" clId="Web-{C9D623AB-EFC5-EA59-386A-EB004F799012}"/>
    <pc:docChg chg="addSld delSld modSld">
      <pc:chgData name="Guerra, Natalie" userId="S::nguerra@hdrinc.com::d016be08-c20a-4b3f-bff0-acf46da2f429" providerId="AD" clId="Web-{C9D623AB-EFC5-EA59-386A-EB004F799012}" dt="2025-10-30T20:38:56.065" v="4" actId="20577"/>
      <pc:docMkLst>
        <pc:docMk/>
      </pc:docMkLst>
      <pc:sldChg chg="del">
        <pc:chgData name="Guerra, Natalie" userId="S::nguerra@hdrinc.com::d016be08-c20a-4b3f-bff0-acf46da2f429" providerId="AD" clId="Web-{C9D623AB-EFC5-EA59-386A-EB004F799012}" dt="2025-10-30T20:18:25.721" v="1"/>
        <pc:sldMkLst>
          <pc:docMk/>
          <pc:sldMk cId="1440009277" sldId="516"/>
        </pc:sldMkLst>
      </pc:sldChg>
      <pc:sldChg chg="modSp add">
        <pc:chgData name="Guerra, Natalie" userId="S::nguerra@hdrinc.com::d016be08-c20a-4b3f-bff0-acf46da2f429" providerId="AD" clId="Web-{C9D623AB-EFC5-EA59-386A-EB004F799012}" dt="2025-10-30T20:38:56.065" v="4" actId="20577"/>
        <pc:sldMkLst>
          <pc:docMk/>
          <pc:sldMk cId="2435714193" sldId="641"/>
        </pc:sldMkLst>
        <pc:spChg chg="mod">
          <ac:chgData name="Guerra, Natalie" userId="S::nguerra@hdrinc.com::d016be08-c20a-4b3f-bff0-acf46da2f429" providerId="AD" clId="Web-{C9D623AB-EFC5-EA59-386A-EB004F799012}" dt="2025-10-30T20:38:56.065" v="4" actId="20577"/>
          <ac:spMkLst>
            <pc:docMk/>
            <pc:sldMk cId="2435714193" sldId="641"/>
            <ac:spMk id="3" creationId="{C3E327D2-CD95-4A9F-9E4F-5946A3A96B74}"/>
          </ac:spMkLst>
        </pc:spChg>
      </pc:sldChg>
    </pc:docChg>
  </pc:docChgLst>
  <pc:docChgLst>
    <pc:chgData name="Guerra, Natalie" userId="S::nguerra@hdrinc.com::d016be08-c20a-4b3f-bff0-acf46da2f429" providerId="AD" clId="Web-{7DD3D384-D268-CC80-6DB5-A74E0CE64A76}"/>
    <pc:docChg chg="addSld modSld">
      <pc:chgData name="Guerra, Natalie" userId="S::nguerra@hdrinc.com::d016be08-c20a-4b3f-bff0-acf46da2f429" providerId="AD" clId="Web-{7DD3D384-D268-CC80-6DB5-A74E0CE64A76}" dt="2025-10-16T18:30:22.250" v="85"/>
      <pc:docMkLst>
        <pc:docMk/>
      </pc:docMkLst>
      <pc:sldChg chg="modSp">
        <pc:chgData name="Guerra, Natalie" userId="S::nguerra@hdrinc.com::d016be08-c20a-4b3f-bff0-acf46da2f429" providerId="AD" clId="Web-{7DD3D384-D268-CC80-6DB5-A74E0CE64A76}" dt="2025-10-16T16:49:15.173" v="3" actId="20577"/>
        <pc:sldMkLst>
          <pc:docMk/>
          <pc:sldMk cId="140463411" sldId="257"/>
        </pc:sldMkLst>
        <pc:spChg chg="mod">
          <ac:chgData name="Guerra, Natalie" userId="S::nguerra@hdrinc.com::d016be08-c20a-4b3f-bff0-acf46da2f429" providerId="AD" clId="Web-{7DD3D384-D268-CC80-6DB5-A74E0CE64A76}" dt="2025-10-16T16:49:15.173" v="3" actId="20577"/>
          <ac:spMkLst>
            <pc:docMk/>
            <pc:sldMk cId="140463411" sldId="257"/>
            <ac:spMk id="3" creationId="{CDF6C923-E5BC-1EE3-1188-B9119C5166F2}"/>
          </ac:spMkLst>
        </pc:spChg>
      </pc:sldChg>
      <pc:sldChg chg="modSp">
        <pc:chgData name="Guerra, Natalie" userId="S::nguerra@hdrinc.com::d016be08-c20a-4b3f-bff0-acf46da2f429" providerId="AD" clId="Web-{7DD3D384-D268-CC80-6DB5-A74E0CE64A76}" dt="2025-10-16T16:49:33.939" v="8" actId="20577"/>
        <pc:sldMkLst>
          <pc:docMk/>
          <pc:sldMk cId="986016681" sldId="260"/>
        </pc:sldMkLst>
        <pc:spChg chg="mod">
          <ac:chgData name="Guerra, Natalie" userId="S::nguerra@hdrinc.com::d016be08-c20a-4b3f-bff0-acf46da2f429" providerId="AD" clId="Web-{7DD3D384-D268-CC80-6DB5-A74E0CE64A76}" dt="2025-10-16T16:49:33.939" v="8" actId="20577"/>
          <ac:spMkLst>
            <pc:docMk/>
            <pc:sldMk cId="986016681" sldId="260"/>
            <ac:spMk id="3" creationId="{56E88364-1ED2-230F-868D-AA131D02511A}"/>
          </ac:spMkLst>
        </pc:spChg>
      </pc:sldChg>
      <pc:sldChg chg="modSp">
        <pc:chgData name="Guerra, Natalie" userId="S::nguerra@hdrinc.com::d016be08-c20a-4b3f-bff0-acf46da2f429" providerId="AD" clId="Web-{7DD3D384-D268-CC80-6DB5-A74E0CE64A76}" dt="2025-10-16T16:49:51.173" v="11" actId="20577"/>
        <pc:sldMkLst>
          <pc:docMk/>
          <pc:sldMk cId="1929210954" sldId="263"/>
        </pc:sldMkLst>
        <pc:spChg chg="mod">
          <ac:chgData name="Guerra, Natalie" userId="S::nguerra@hdrinc.com::d016be08-c20a-4b3f-bff0-acf46da2f429" providerId="AD" clId="Web-{7DD3D384-D268-CC80-6DB5-A74E0CE64A76}" dt="2025-10-16T16:49:51.173" v="11" actId="20577"/>
          <ac:spMkLst>
            <pc:docMk/>
            <pc:sldMk cId="1929210954" sldId="263"/>
            <ac:spMk id="3" creationId="{959AFFF4-3976-30FD-F24E-56855E7C7684}"/>
          </ac:spMkLst>
        </pc:spChg>
      </pc:sldChg>
      <pc:sldChg chg="modSp">
        <pc:chgData name="Guerra, Natalie" userId="S::nguerra@hdrinc.com::d016be08-c20a-4b3f-bff0-acf46da2f429" providerId="AD" clId="Web-{7DD3D384-D268-CC80-6DB5-A74E0CE64A76}" dt="2025-10-16T16:49:59.939" v="13" actId="20577"/>
        <pc:sldMkLst>
          <pc:docMk/>
          <pc:sldMk cId="830783491" sldId="266"/>
        </pc:sldMkLst>
        <pc:spChg chg="mod">
          <ac:chgData name="Guerra, Natalie" userId="S::nguerra@hdrinc.com::d016be08-c20a-4b3f-bff0-acf46da2f429" providerId="AD" clId="Web-{7DD3D384-D268-CC80-6DB5-A74E0CE64A76}" dt="2025-10-16T16:49:59.939" v="13" actId="20577"/>
          <ac:spMkLst>
            <pc:docMk/>
            <pc:sldMk cId="830783491" sldId="266"/>
            <ac:spMk id="3" creationId="{B295F5EF-EE93-404C-9248-B1CF0FF4C181}"/>
          </ac:spMkLst>
        </pc:spChg>
      </pc:sldChg>
      <pc:sldChg chg="modSp">
        <pc:chgData name="Guerra, Natalie" userId="S::nguerra@hdrinc.com::d016be08-c20a-4b3f-bff0-acf46da2f429" providerId="AD" clId="Web-{7DD3D384-D268-CC80-6DB5-A74E0CE64A76}" dt="2025-10-16T16:49:22.704" v="5" actId="20577"/>
        <pc:sldMkLst>
          <pc:docMk/>
          <pc:sldMk cId="2322191811" sldId="525"/>
        </pc:sldMkLst>
        <pc:spChg chg="mod">
          <ac:chgData name="Guerra, Natalie" userId="S::nguerra@hdrinc.com::d016be08-c20a-4b3f-bff0-acf46da2f429" providerId="AD" clId="Web-{7DD3D384-D268-CC80-6DB5-A74E0CE64A76}" dt="2025-10-16T16:49:22.704" v="5" actId="20577"/>
          <ac:spMkLst>
            <pc:docMk/>
            <pc:sldMk cId="2322191811" sldId="525"/>
            <ac:spMk id="3" creationId="{EE2A9834-1357-7DD7-4ABC-FE138FDA7B67}"/>
          </ac:spMkLst>
        </pc:spChg>
      </pc:sldChg>
      <pc:sldChg chg="addSp delSp modSp">
        <pc:chgData name="Guerra, Natalie" userId="S::nguerra@hdrinc.com::d016be08-c20a-4b3f-bff0-acf46da2f429" providerId="AD" clId="Web-{7DD3D384-D268-CC80-6DB5-A74E0CE64A76}" dt="2025-10-16T18:30:22.250" v="85"/>
        <pc:sldMkLst>
          <pc:docMk/>
          <pc:sldMk cId="239498263" sldId="613"/>
        </pc:sldMkLst>
        <pc:picChg chg="add mod modCrop">
          <ac:chgData name="Guerra, Natalie" userId="S::nguerra@hdrinc.com::d016be08-c20a-4b3f-bff0-acf46da2f429" providerId="AD" clId="Web-{7DD3D384-D268-CC80-6DB5-A74E0CE64A76}" dt="2025-10-16T18:29:11.296" v="73"/>
          <ac:picMkLst>
            <pc:docMk/>
            <pc:sldMk cId="239498263" sldId="613"/>
            <ac:picMk id="5" creationId="{6F27B60E-C0D3-16D4-7BFC-236406BA576E}"/>
          </ac:picMkLst>
        </pc:picChg>
        <pc:picChg chg="add mod modCrop">
          <ac:chgData name="Guerra, Natalie" userId="S::nguerra@hdrinc.com::d016be08-c20a-4b3f-bff0-acf46da2f429" providerId="AD" clId="Web-{7DD3D384-D268-CC80-6DB5-A74E0CE64A76}" dt="2025-10-16T18:30:22.250" v="85"/>
          <ac:picMkLst>
            <pc:docMk/>
            <pc:sldMk cId="239498263" sldId="613"/>
            <ac:picMk id="6" creationId="{0690D92F-8133-9CD1-4609-8BEDA1F4967F}"/>
          </ac:picMkLst>
        </pc:picChg>
      </pc:sldChg>
      <pc:sldChg chg="addSp delSp modSp">
        <pc:chgData name="Guerra, Natalie" userId="S::nguerra@hdrinc.com::d016be08-c20a-4b3f-bff0-acf46da2f429" providerId="AD" clId="Web-{7DD3D384-D268-CC80-6DB5-A74E0CE64A76}" dt="2025-10-16T18:28:06.513" v="68"/>
        <pc:sldMkLst>
          <pc:docMk/>
          <pc:sldMk cId="391725090" sldId="637"/>
        </pc:sldMkLst>
        <pc:picChg chg="add mod modCrop">
          <ac:chgData name="Guerra, Natalie" userId="S::nguerra@hdrinc.com::d016be08-c20a-4b3f-bff0-acf46da2f429" providerId="AD" clId="Web-{7DD3D384-D268-CC80-6DB5-A74E0CE64A76}" dt="2025-10-16T18:28:06.513" v="68"/>
          <ac:picMkLst>
            <pc:docMk/>
            <pc:sldMk cId="391725090" sldId="637"/>
            <ac:picMk id="12" creationId="{C90F946A-D816-29D2-A19A-BC8FD0340E43}"/>
          </ac:picMkLst>
        </pc:picChg>
        <pc:picChg chg="add mod modCrop">
          <ac:chgData name="Guerra, Natalie" userId="S::nguerra@hdrinc.com::d016be08-c20a-4b3f-bff0-acf46da2f429" providerId="AD" clId="Web-{7DD3D384-D268-CC80-6DB5-A74E0CE64A76}" dt="2025-10-16T18:27:54.185" v="66"/>
          <ac:picMkLst>
            <pc:docMk/>
            <pc:sldMk cId="391725090" sldId="637"/>
            <ac:picMk id="13" creationId="{EB51C905-F9E1-E12C-CEED-6B57B49E82F9}"/>
          </ac:picMkLst>
        </pc:picChg>
      </pc:sldChg>
      <pc:sldChg chg="add">
        <pc:chgData name="Guerra, Natalie" userId="S::nguerra@hdrinc.com::d016be08-c20a-4b3f-bff0-acf46da2f429" providerId="AD" clId="Web-{7DD3D384-D268-CC80-6DB5-A74E0CE64A76}" dt="2025-10-16T14:05:57.599" v="0"/>
        <pc:sldMkLst>
          <pc:docMk/>
          <pc:sldMk cId="3090933825" sldId="640"/>
        </pc:sldMkLst>
      </pc:sldChg>
    </pc:docChg>
  </pc:docChgLst>
  <pc:docChgLst>
    <pc:chgData name="Guerra, Natalie" userId="S::nguerra@hdrinc.com::d016be08-c20a-4b3f-bff0-acf46da2f429" providerId="AD" clId="Web-{85382A9F-A403-90FC-0036-DE479F1C4EB2}"/>
    <pc:docChg chg="modSld">
      <pc:chgData name="Guerra, Natalie" userId="S::nguerra@hdrinc.com::d016be08-c20a-4b3f-bff0-acf46da2f429" providerId="AD" clId="Web-{85382A9F-A403-90FC-0036-DE479F1C4EB2}" dt="2025-10-17T13:12:42.219" v="51" actId="20577"/>
      <pc:docMkLst>
        <pc:docMk/>
      </pc:docMkLst>
      <pc:sldChg chg="modSp">
        <pc:chgData name="Guerra, Natalie" userId="S::nguerra@hdrinc.com::d016be08-c20a-4b3f-bff0-acf46da2f429" providerId="AD" clId="Web-{85382A9F-A403-90FC-0036-DE479F1C4EB2}" dt="2025-10-17T13:09:19.168" v="2" actId="20577"/>
        <pc:sldMkLst>
          <pc:docMk/>
          <pc:sldMk cId="675587979" sldId="269"/>
        </pc:sldMkLst>
        <pc:spChg chg="mod">
          <ac:chgData name="Guerra, Natalie" userId="S::nguerra@hdrinc.com::d016be08-c20a-4b3f-bff0-acf46da2f429" providerId="AD" clId="Web-{85382A9F-A403-90FC-0036-DE479F1C4EB2}" dt="2025-10-17T13:09:19.168" v="2" actId="20577"/>
          <ac:spMkLst>
            <pc:docMk/>
            <pc:sldMk cId="675587979" sldId="269"/>
            <ac:spMk id="3" creationId="{29433517-C91F-9017-4845-A4C97253E35A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09:23.309" v="5" actId="20577"/>
        <pc:sldMkLst>
          <pc:docMk/>
          <pc:sldMk cId="3559485700" sldId="272"/>
        </pc:sldMkLst>
        <pc:spChg chg="mod">
          <ac:chgData name="Guerra, Natalie" userId="S::nguerra@hdrinc.com::d016be08-c20a-4b3f-bff0-acf46da2f429" providerId="AD" clId="Web-{85382A9F-A403-90FC-0036-DE479F1C4EB2}" dt="2025-10-17T13:09:23.309" v="5" actId="20577"/>
          <ac:spMkLst>
            <pc:docMk/>
            <pc:sldMk cId="3559485700" sldId="272"/>
            <ac:spMk id="3" creationId="{3BC2EA3F-A7D2-B8AE-51E2-957F0D17371D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09:28.027" v="8" actId="20577"/>
        <pc:sldMkLst>
          <pc:docMk/>
          <pc:sldMk cId="3796222659" sldId="275"/>
        </pc:sldMkLst>
        <pc:spChg chg="mod">
          <ac:chgData name="Guerra, Natalie" userId="S::nguerra@hdrinc.com::d016be08-c20a-4b3f-bff0-acf46da2f429" providerId="AD" clId="Web-{85382A9F-A403-90FC-0036-DE479F1C4EB2}" dt="2025-10-17T13:09:28.027" v="8" actId="20577"/>
          <ac:spMkLst>
            <pc:docMk/>
            <pc:sldMk cId="3796222659" sldId="275"/>
            <ac:spMk id="3" creationId="{35714396-3906-8349-E793-A53467EFE8FF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09:32.121" v="12" actId="20577"/>
        <pc:sldMkLst>
          <pc:docMk/>
          <pc:sldMk cId="2819261116" sldId="278"/>
        </pc:sldMkLst>
        <pc:spChg chg="mod">
          <ac:chgData name="Guerra, Natalie" userId="S::nguerra@hdrinc.com::d016be08-c20a-4b3f-bff0-acf46da2f429" providerId="AD" clId="Web-{85382A9F-A403-90FC-0036-DE479F1C4EB2}" dt="2025-10-17T13:09:32.121" v="12" actId="20577"/>
          <ac:spMkLst>
            <pc:docMk/>
            <pc:sldMk cId="2819261116" sldId="278"/>
            <ac:spMk id="3" creationId="{05AED40D-7732-5DF7-23CE-DAA3903BB3D1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09:38.121" v="15" actId="20577"/>
        <pc:sldMkLst>
          <pc:docMk/>
          <pc:sldMk cId="3835570583" sldId="281"/>
        </pc:sldMkLst>
        <pc:spChg chg="mod">
          <ac:chgData name="Guerra, Natalie" userId="S::nguerra@hdrinc.com::d016be08-c20a-4b3f-bff0-acf46da2f429" providerId="AD" clId="Web-{85382A9F-A403-90FC-0036-DE479F1C4EB2}" dt="2025-10-17T13:09:38.121" v="15" actId="20577"/>
          <ac:spMkLst>
            <pc:docMk/>
            <pc:sldMk cId="3835570583" sldId="281"/>
            <ac:spMk id="3" creationId="{ACFEA01B-44D3-54F9-A14E-14ABE305FD63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09:49.887" v="19" actId="20577"/>
        <pc:sldMkLst>
          <pc:docMk/>
          <pc:sldMk cId="1285142133" sldId="284"/>
        </pc:sldMkLst>
        <pc:spChg chg="mod">
          <ac:chgData name="Guerra, Natalie" userId="S::nguerra@hdrinc.com::d016be08-c20a-4b3f-bff0-acf46da2f429" providerId="AD" clId="Web-{85382A9F-A403-90FC-0036-DE479F1C4EB2}" dt="2025-10-17T13:09:49.887" v="19" actId="20577"/>
          <ac:spMkLst>
            <pc:docMk/>
            <pc:sldMk cId="1285142133" sldId="284"/>
            <ac:spMk id="3" creationId="{6BD0BE45-504B-87B6-1C4D-B2851EDF38CB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09:57.403" v="22" actId="20577"/>
        <pc:sldMkLst>
          <pc:docMk/>
          <pc:sldMk cId="231399194" sldId="299"/>
        </pc:sldMkLst>
        <pc:spChg chg="mod">
          <ac:chgData name="Guerra, Natalie" userId="S::nguerra@hdrinc.com::d016be08-c20a-4b3f-bff0-acf46da2f429" providerId="AD" clId="Web-{85382A9F-A403-90FC-0036-DE479F1C4EB2}" dt="2025-10-17T13:09:57.403" v="22" actId="20577"/>
          <ac:spMkLst>
            <pc:docMk/>
            <pc:sldMk cId="231399194" sldId="299"/>
            <ac:spMk id="3" creationId="{FA91F5FF-757C-7A1B-3BE4-25B9176B7F49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12:29.375" v="38" actId="20577"/>
        <pc:sldMkLst>
          <pc:docMk/>
          <pc:sldMk cId="431093097" sldId="305"/>
        </pc:sldMkLst>
        <pc:spChg chg="mod">
          <ac:chgData name="Guerra, Natalie" userId="S::nguerra@hdrinc.com::d016be08-c20a-4b3f-bff0-acf46da2f429" providerId="AD" clId="Web-{85382A9F-A403-90FC-0036-DE479F1C4EB2}" dt="2025-10-17T13:12:29.375" v="38" actId="20577"/>
          <ac:spMkLst>
            <pc:docMk/>
            <pc:sldMk cId="431093097" sldId="305"/>
            <ac:spMk id="3" creationId="{9B17B18A-0A03-9660-6F71-5DDEC9766C39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12:32.672" v="40" actId="20577"/>
        <pc:sldMkLst>
          <pc:docMk/>
          <pc:sldMk cId="2930033154" sldId="308"/>
        </pc:sldMkLst>
        <pc:spChg chg="mod">
          <ac:chgData name="Guerra, Natalie" userId="S::nguerra@hdrinc.com::d016be08-c20a-4b3f-bff0-acf46da2f429" providerId="AD" clId="Web-{85382A9F-A403-90FC-0036-DE479F1C4EB2}" dt="2025-10-17T13:12:32.672" v="40" actId="20577"/>
          <ac:spMkLst>
            <pc:docMk/>
            <pc:sldMk cId="2930033154" sldId="308"/>
            <ac:spMk id="3" creationId="{9E40DA4B-E866-A178-8D11-6C27A8F8ADCC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12:35.953" v="42" actId="20577"/>
        <pc:sldMkLst>
          <pc:docMk/>
          <pc:sldMk cId="1895697559" sldId="311"/>
        </pc:sldMkLst>
        <pc:spChg chg="mod">
          <ac:chgData name="Guerra, Natalie" userId="S::nguerra@hdrinc.com::d016be08-c20a-4b3f-bff0-acf46da2f429" providerId="AD" clId="Web-{85382A9F-A403-90FC-0036-DE479F1C4EB2}" dt="2025-10-17T13:12:35.953" v="42" actId="20577"/>
          <ac:spMkLst>
            <pc:docMk/>
            <pc:sldMk cId="1895697559" sldId="311"/>
            <ac:spMk id="3" creationId="{29EC2F7B-BE0F-7DBA-1650-03EAACCAD2FE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12:42.219" v="51" actId="20577"/>
        <pc:sldMkLst>
          <pc:docMk/>
          <pc:sldMk cId="1530515564" sldId="317"/>
        </pc:sldMkLst>
        <pc:spChg chg="mod">
          <ac:chgData name="Guerra, Natalie" userId="S::nguerra@hdrinc.com::d016be08-c20a-4b3f-bff0-acf46da2f429" providerId="AD" clId="Web-{85382A9F-A403-90FC-0036-DE479F1C4EB2}" dt="2025-10-17T13:12:42.219" v="51" actId="20577"/>
          <ac:spMkLst>
            <pc:docMk/>
            <pc:sldMk cId="1530515564" sldId="317"/>
            <ac:spMk id="3" creationId="{E9205996-E8D4-7353-482E-993454328EEB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10:00.747" v="26" actId="20577"/>
        <pc:sldMkLst>
          <pc:docMk/>
          <pc:sldMk cId="624583368" sldId="550"/>
        </pc:sldMkLst>
        <pc:spChg chg="mod">
          <ac:chgData name="Guerra, Natalie" userId="S::nguerra@hdrinc.com::d016be08-c20a-4b3f-bff0-acf46da2f429" providerId="AD" clId="Web-{85382A9F-A403-90FC-0036-DE479F1C4EB2}" dt="2025-10-17T13:10:00.747" v="26" actId="20577"/>
          <ac:spMkLst>
            <pc:docMk/>
            <pc:sldMk cId="624583368" sldId="550"/>
            <ac:spMk id="3" creationId="{75477CE0-9062-E331-C5DD-E8A34B33C2EA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10:03.325" v="29" actId="20577"/>
        <pc:sldMkLst>
          <pc:docMk/>
          <pc:sldMk cId="895264409" sldId="562"/>
        </pc:sldMkLst>
        <pc:spChg chg="mod">
          <ac:chgData name="Guerra, Natalie" userId="S::nguerra@hdrinc.com::d016be08-c20a-4b3f-bff0-acf46da2f429" providerId="AD" clId="Web-{85382A9F-A403-90FC-0036-DE479F1C4EB2}" dt="2025-10-17T13:10:03.325" v="29" actId="20577"/>
          <ac:spMkLst>
            <pc:docMk/>
            <pc:sldMk cId="895264409" sldId="562"/>
            <ac:spMk id="3" creationId="{1D75D361-2E4A-3FC2-5EE6-6D3A5565C397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12:18.578" v="32" actId="20577"/>
        <pc:sldMkLst>
          <pc:docMk/>
          <pc:sldMk cId="2072328741" sldId="565"/>
        </pc:sldMkLst>
        <pc:spChg chg="mod">
          <ac:chgData name="Guerra, Natalie" userId="S::nguerra@hdrinc.com::d016be08-c20a-4b3f-bff0-acf46da2f429" providerId="AD" clId="Web-{85382A9F-A403-90FC-0036-DE479F1C4EB2}" dt="2025-10-17T13:12:18.578" v="32" actId="20577"/>
          <ac:spMkLst>
            <pc:docMk/>
            <pc:sldMk cId="2072328741" sldId="565"/>
            <ac:spMk id="3" creationId="{CB3C0023-3178-50DE-700A-8890F4810A82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12:22.969" v="34" actId="20577"/>
        <pc:sldMkLst>
          <pc:docMk/>
          <pc:sldMk cId="3518893940" sldId="568"/>
        </pc:sldMkLst>
        <pc:spChg chg="mod">
          <ac:chgData name="Guerra, Natalie" userId="S::nguerra@hdrinc.com::d016be08-c20a-4b3f-bff0-acf46da2f429" providerId="AD" clId="Web-{85382A9F-A403-90FC-0036-DE479F1C4EB2}" dt="2025-10-17T13:12:22.969" v="34" actId="20577"/>
          <ac:spMkLst>
            <pc:docMk/>
            <pc:sldMk cId="3518893940" sldId="568"/>
            <ac:spMk id="3" creationId="{6E03716F-DAE5-7B9A-B35D-18D5EF20D821}"/>
          </ac:spMkLst>
        </pc:spChg>
      </pc:sldChg>
      <pc:sldChg chg="modSp">
        <pc:chgData name="Guerra, Natalie" userId="S::nguerra@hdrinc.com::d016be08-c20a-4b3f-bff0-acf46da2f429" providerId="AD" clId="Web-{85382A9F-A403-90FC-0036-DE479F1C4EB2}" dt="2025-10-17T13:12:25.859" v="36" actId="20577"/>
        <pc:sldMkLst>
          <pc:docMk/>
          <pc:sldMk cId="1892589033" sldId="571"/>
        </pc:sldMkLst>
        <pc:spChg chg="mod">
          <ac:chgData name="Guerra, Natalie" userId="S::nguerra@hdrinc.com::d016be08-c20a-4b3f-bff0-acf46da2f429" providerId="AD" clId="Web-{85382A9F-A403-90FC-0036-DE479F1C4EB2}" dt="2025-10-17T13:12:25.859" v="36" actId="20577"/>
          <ac:spMkLst>
            <pc:docMk/>
            <pc:sldMk cId="1892589033" sldId="571"/>
            <ac:spMk id="3" creationId="{6A3D53D0-2246-560C-E457-73A2C8A91986}"/>
          </ac:spMkLst>
        </pc:spChg>
      </pc:sldChg>
    </pc:docChg>
  </pc:docChgLst>
  <pc:docChgLst>
    <pc:chgData name="George, Liz" userId="b3ae9edb-80b2-4cf2-912c-90b2a5a66338" providerId="ADAL" clId="{2AEDED3B-F20E-438F-8947-67DCD0583C51}"/>
    <pc:docChg chg="addSld delSld modSld">
      <pc:chgData name="George, Liz" userId="b3ae9edb-80b2-4cf2-912c-90b2a5a66338" providerId="ADAL" clId="{2AEDED3B-F20E-438F-8947-67DCD0583C51}" dt="2025-10-24T19:02:26.627" v="2" actId="14826"/>
      <pc:docMkLst>
        <pc:docMk/>
      </pc:docMkLst>
      <pc:sldChg chg="add">
        <pc:chgData name="George, Liz" userId="b3ae9edb-80b2-4cf2-912c-90b2a5a66338" providerId="ADAL" clId="{2AEDED3B-F20E-438F-8947-67DCD0583C51}" dt="2025-10-24T18:38:32.058" v="0"/>
        <pc:sldMkLst>
          <pc:docMk/>
          <pc:sldMk cId="4256856840" sldId="614"/>
        </pc:sldMkLst>
      </pc:sldChg>
      <pc:sldChg chg="modSp mod">
        <pc:chgData name="George, Liz" userId="b3ae9edb-80b2-4cf2-912c-90b2a5a66338" providerId="ADAL" clId="{2AEDED3B-F20E-438F-8947-67DCD0583C51}" dt="2025-10-24T19:02:26.627" v="2" actId="14826"/>
        <pc:sldMkLst>
          <pc:docMk/>
          <pc:sldMk cId="391725090" sldId="637"/>
        </pc:sldMkLst>
        <pc:picChg chg="mod">
          <ac:chgData name="George, Liz" userId="b3ae9edb-80b2-4cf2-912c-90b2a5a66338" providerId="ADAL" clId="{2AEDED3B-F20E-438F-8947-67DCD0583C51}" dt="2025-10-24T19:02:26.627" v="2" actId="14826"/>
          <ac:picMkLst>
            <pc:docMk/>
            <pc:sldMk cId="391725090" sldId="637"/>
            <ac:picMk id="12" creationId="{C90F946A-D816-29D2-A19A-BC8FD0340E43}"/>
          </ac:picMkLst>
        </pc:picChg>
      </pc:sldChg>
    </pc:docChg>
  </pc:docChgLst>
</pc:chgInfo>
</file>

<file path=ppt/comments/modernComment_105_941C75E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A8658F-3053-4F7A-AFF1-03788189C08C}" authorId="{8BA9E344-2452-FF2C-E56B-98EBF8D74190}" status="resolved" created="2025-09-18T16:45:19.26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84893157" sldId="261"/>
      <ac:spMk id="7" creationId="{A23D0F26-81C2-2C42-221A-CDA215069687}"/>
      <ac:txMk cp="0" len="17">
        <ac:context len="105" hash="2470574701"/>
      </ac:txMk>
    </ac:txMkLst>
    <p188:pos x="2525148" y="272115"/>
    <p188:replyLst>
      <p188:reply id="{FF011FAA-F119-41FF-800B-3849E26B4FE9}" authorId="{607757D1-37BA-FA69-C9C0-E294309F4C5E}" created="2025-09-18T18:26:29.823">
        <p188:txBody>
          <a:bodyPr/>
          <a:lstStyle/>
          <a:p>
            <a:r>
              <a:rPr lang="en-US"/>
              <a:t>Spelling was correct in fact sheet! </a:t>
            </a:r>
          </a:p>
        </p188:txBody>
      </p188:reply>
    </p188:replyLst>
    <p188:txBody>
      <a:bodyPr/>
      <a:lstStyle/>
      <a:p>
        <a:r>
          <a:rPr lang="en-US"/>
          <a:t>[@Guerra, Natalie] I corrected the spelling here, can you please confirm this was already changed on the fact sheet?</a:t>
        </a:r>
      </a:p>
    </p188:txBody>
  </p188:cm>
</p188:cmLst>
</file>

<file path=ppt/comments/modernComment_132_C6591FD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A0EAC59-242B-47DB-92AF-244D25F36514}" authorId="{8BA9E344-2452-FF2C-E56B-98EBF8D74190}" status="resolved" created="2025-09-18T16:55:03.53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27729626" sldId="306"/>
      <ac:spMk id="5" creationId="{DAD6A5C7-7F1A-0C98-7719-9FC091B8E074}"/>
      <ac:txMk cp="62" len="51">
        <ac:context len="172" hash="1986655441"/>
      </ac:txMk>
    </ac:txMkLst>
    <p188:pos x="2934822" y="1085931"/>
    <p188:replyLst>
      <p188:reply id="{72953D19-B088-4617-A94A-DF0F2442057C}" authorId="{607757D1-37BA-FA69-C9C0-E294309F4C5E}" created="2025-09-18T18:33:37.817">
        <p188:txBody>
          <a:bodyPr/>
          <a:lstStyle/>
          <a:p>
            <a:r>
              <a:rPr lang="en-US"/>
              <a:t>change was reflected in the fact sheet! </a:t>
            </a:r>
          </a:p>
        </p188:txBody>
      </p188:reply>
    </p188:replyLst>
    <p188:txBody>
      <a:bodyPr/>
      <a:lstStyle/>
      <a:p>
        <a:r>
          <a:rPr lang="en-US"/>
          <a:t>[@Guerra, Natalie] I combined all of these into one line. Can you please check the fact sheet and make a similar change if needed?</a:t>
        </a:r>
      </a:p>
    </p188:txBody>
  </p188:cm>
  <p188:cm id="{D9DEF495-2BB2-4FCD-8311-9C890E650B1E}" authorId="{8BA9E344-2452-FF2C-E56B-98EBF8D74190}" status="resolved" created="2025-09-18T16:55:17.84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27729626" sldId="306"/>
      <ac:spMk id="7" creationId="{B8F73F38-6B62-8472-8B26-7219E44E1E0C}"/>
      <ac:txMk cp="144" len="8">
        <ac:context len="168" hash="1872437026"/>
      </ac:txMk>
    </ac:txMkLst>
    <p188:pos x="2226805" y="3059890"/>
    <p188:replyLst>
      <p188:reply id="{B16335B6-0808-475B-97CD-265C41B8D1E4}" authorId="{607757D1-37BA-FA69-C9C0-E294309F4C5E}" created="2025-09-18T18:33:51.661">
        <p188:txBody>
          <a:bodyPr/>
          <a:lstStyle/>
          <a:p>
            <a:r>
              <a:rPr lang="en-US"/>
              <a:t>fact sheet was spelled correctly</a:t>
            </a:r>
          </a:p>
        </p188:txBody>
      </p188:reply>
    </p188:replyLst>
    <p188:txBody>
      <a:bodyPr/>
      <a:lstStyle/>
      <a:p>
        <a:r>
          <a:rPr lang="en-US"/>
          <a:t>[@Guerra, Natalie] this was misspelled, please check the fact sheet</a:t>
        </a:r>
      </a:p>
    </p188:txBody>
  </p188:cm>
</p188:cmLst>
</file>

<file path=ppt/comments/modernComment_233_AE548B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9FA39F3-F74D-4E8F-8D20-FB52A88510C4}" authorId="{8BA9E344-2452-FF2C-E56B-98EBF8D74190}" status="resolved" created="2025-09-18T16:51:39.29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2798514" sldId="563"/>
      <ac:spMk id="5" creationId="{E9FE1BAC-B65A-D391-ABCC-0EA861076334}"/>
      <ac:txMk cp="109" len="53">
        <ac:context len="207" hash="2681808006"/>
      </ac:txMk>
    </ac:txMkLst>
    <p188:pos x="5847428" y="2625973"/>
    <p188:txBody>
      <a:bodyPr/>
      <a:lstStyle/>
      <a:p>
        <a:r>
          <a:rPr lang="en-US"/>
          <a:t>[@Guerra, Natalie] this previously said Dept of Natl resources...but as you so adeptly pointed out this agency has a new name. Can you please update on the fact sheet?</a:t>
        </a:r>
      </a:p>
    </p188:txBody>
  </p188:cm>
</p188:cmLst>
</file>

<file path=ppt/comments/modernComment_236_8479ED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040DDA1-3FD6-46D4-B42F-ECEA7D6473E1}" authorId="{8BA9E344-2452-FF2C-E56B-98EBF8D74190}" status="resolved" created="2025-09-18T16:52:35.98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22583226" sldId="566"/>
      <ac:spMk id="5" creationId="{072566A1-E7EF-0BE6-B78C-49A763E3B7A4}"/>
      <ac:txMk cp="190" len="31">
        <ac:context len="248" hash="2056442618"/>
      </ac:txMk>
    </ac:txMkLst>
    <p188:pos x="4615394" y="2962857"/>
    <p188:replyLst>
      <p188:reply id="{29B865A1-44AD-468C-A636-3C7E27288F8A}" authorId="{607757D1-37BA-FA69-C9C0-E294309F4C5E}" created="2025-09-18T18:31:47.595">
        <p188:txBody>
          <a:bodyPr/>
          <a:lstStyle/>
          <a:p>
            <a:r>
              <a:rPr lang="en-US"/>
              <a:t>Updated! </a:t>
            </a:r>
          </a:p>
        </p188:txBody>
      </p188:reply>
    </p188:replyLst>
    <p188:txBody>
      <a:bodyPr/>
      <a:lstStyle/>
      <a:p>
        <a:r>
          <a:rPr lang="en-US"/>
          <a:t>[@Guerra, Natalie] this had sewer incorrectly spelled as sewar. Can you please update in fact sheet?</a:t>
        </a:r>
      </a:p>
    </p188:txBody>
  </p188:cm>
</p188:cmLst>
</file>

<file path=ppt/comments/modernComment_239_9452388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D6ABD48-9258-4212-B8CB-E3E1BBBEFCFF}" authorId="{8BA9E344-2452-FF2C-E56B-98EBF8D74190}" status="resolved" created="2025-09-18T16:53:34.55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88416394" sldId="569"/>
      <ac:spMk id="5" creationId="{DE834AAF-C820-FB03-E4E6-2AD66B23842D}"/>
      <ac:txMk cp="270" len="10">
        <ac:context len="296" hash="1508993711"/>
      </ac:txMk>
    </ac:txMkLst>
    <p188:pos x="2027722" y="3588499"/>
    <p188:replyLst>
      <p188:reply id="{50F8984D-64CC-4192-82CB-9FD3B47AF197}" authorId="{607757D1-37BA-FA69-C9C0-E294309F4C5E}" created="2025-09-18T18:32:41.237">
        <p188:txBody>
          <a:bodyPr/>
          <a:lstStyle/>
          <a:p>
            <a:r>
              <a:rPr lang="en-US"/>
              <a:t>Fact sheet says Windstream!  </a:t>
            </a:r>
          </a:p>
        </p188:txBody>
      </p188:reply>
    </p188:replyLst>
    <p188:txBody>
      <a:bodyPr/>
      <a:lstStyle/>
      <a:p>
        <a:r>
          <a:rPr lang="en-US"/>
          <a:t>[@Guerra, Natalie] Can you make sure this says Windstream on fact sheet, not Winstream?</a:t>
        </a:r>
      </a:p>
    </p188:txBody>
  </p188:cm>
  <p188:cm id="{1C1EB756-44AB-4D69-A465-C6E3611A6FD9}" authorId="{8BA9E344-2452-FF2C-E56B-98EBF8D74190}" status="resolved" created="2025-09-18T16:53:59.50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88416394" sldId="569"/>
      <ac:spMk id="5" creationId="{DE834AAF-C820-FB03-E4E6-2AD66B23842D}"/>
      <ac:txMk cp="106" len="10">
        <ac:context len="296" hash="1508993711"/>
      </ac:txMk>
    </ac:txMkLst>
    <p188:pos x="1989221" y="1470941"/>
    <p188:replyLst>
      <p188:reply id="{3B833893-F369-4967-B2AF-38CD34AEA482}" authorId="{607757D1-37BA-FA69-C9C0-E294309F4C5E}" created="2025-09-18T18:32:29.112">
        <p188:txBody>
          <a:bodyPr/>
          <a:lstStyle/>
          <a:p>
            <a:r>
              <a:rPr lang="en-US"/>
              <a:t>Made the edit! </a:t>
            </a:r>
          </a:p>
        </p188:txBody>
      </p188:reply>
    </p188:replyLst>
    <p188:txBody>
      <a:bodyPr/>
      <a:lstStyle/>
      <a:p>
        <a:r>
          <a:rPr lang="en-US"/>
          <a:t>[@Guerra, Natalie] I changed this so wastewater was one word, please make this change on the fact sheet if we haven’t already</a:t>
        </a:r>
      </a:p>
    </p188:txBody>
  </p188:cm>
</p188:cmLst>
</file>

<file path=ppt/comments/modernComment_24C_4C870C9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09575F-2ADF-4E09-8FE6-B91312F23205}" authorId="{607757D1-37BA-FA69-C9C0-E294309F4C5E}" created="2025-09-11T16:28:08.90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83918997" sldId="588"/>
      <ac:spMk id="6" creationId="{A1BE86C2-DD48-C8EA-F6E1-95230C6163B9}"/>
    </ac:deMkLst>
    <p188:txBody>
      <a:bodyPr/>
      <a:lstStyle/>
      <a:p>
        <a:r>
          <a:rPr lang="en-US"/>
          <a:t>need kmz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94869C-8603-4845-930B-69B60812F65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F955B4-2F26-40DD-8275-B140E314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1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3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98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29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speakers introduce themselves briefly (Dave, section head, HDR facilitators); Attendees can introduce themselves if it’s a small group. If not – skip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9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5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4F93295-26FD-4EE4-BBE9-6DE07D5E1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500"/>
            <a:ext cx="12192000" cy="210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0679"/>
            <a:ext cx="10363200" cy="2408464"/>
          </a:xfrm>
        </p:spPr>
        <p:txBody>
          <a:bodyPr anchor="b">
            <a:normAutofit/>
          </a:bodyPr>
          <a:lstStyle>
            <a:lvl1pPr algn="l">
              <a:defRPr sz="4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0539"/>
            <a:ext cx="9753600" cy="93730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FE131-6708-4A73-8F7A-D5950ECFF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915E6357-C42B-4630-94EA-63CA8B99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E4DA8-8BED-4556-8FB7-C5C79C31E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D2B2C-9256-42D2-B390-9C44934AC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7EAF3-B6C2-4ECD-9411-B351F885C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BE29F-F24E-4435-8BD2-A044515EB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4C8FA9A5-F127-4283-B29C-179F4356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0AFE9-EBA1-4E4C-85B1-117CDBD35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0765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10C26F6-CB25-4BF0-BE9F-09EBC895F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CC85B-9A0C-4853-982A-34875ED42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2717A-C3C7-4166-857A-DA4776A02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7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9C9B3-8D26-43F6-9840-1166BFC19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2AC16-41A2-4B24-8A24-A1F0C4E17B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D3BA7-ED68-49A6-9460-7AE6D4ED2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9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B009A-170F-4F1A-93C6-1BDE29B08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34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72" r:id="rId8"/>
    <p:sldLayoutId id="2147483667" r:id="rId9"/>
    <p:sldLayoutId id="2147483670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accent5">
              <a:lumMod val="7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5_941C75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4C_4C870C9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33_AE548B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36_8479EDBA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39_9452388A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2_C6591FDA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777B-B400-427D-804C-039E6CBA7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>
                <a:latin typeface="Arial Black" panose="020B0A04020102020204" pitchFamily="34" charset="0"/>
              </a:rPr>
              <a:t>Utility program</a:t>
            </a:r>
            <a:endParaRPr lang="en-US" cap="all" dirty="0">
              <a:latin typeface="Arial Black" panose="020B0A04020102020204" pitchFamily="34" charset="0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327D2-CD95-4A9F-9E4F-5946A3A96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 Black"/>
                <a:cs typeface="Arial"/>
              </a:rPr>
              <a:t>District 4 Breakout Session</a:t>
            </a:r>
          </a:p>
        </p:txBody>
      </p:sp>
    </p:spTree>
    <p:extLst>
      <p:ext uri="{BB962C8B-B14F-4D97-AF65-F5344CB8AC3E}">
        <p14:creationId xmlns:p14="http://schemas.microsoft.com/office/powerpoint/2010/main" val="24357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BE75-6700-3041-BFB0-46F6D44A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kumimoji="0" lang="en-US" sz="40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Kearney East</a:t>
            </a:r>
            <a:r>
              <a:rPr kumimoji="0" lang="en-US" sz="4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4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STP-30-4(167) Control No: 42969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876E0-B8A7-C51C-9D51-09CA30723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Lighting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TBD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EC057-8172-5AE8-C7EB-C76749313F06}"/>
              </a:ext>
            </a:extLst>
          </p:cNvPr>
          <p:cNvSpPr txBox="1"/>
          <p:nvPr/>
        </p:nvSpPr>
        <p:spPr>
          <a:xfrm>
            <a:off x="6607991" y="1829789"/>
            <a:ext cx="5396742" cy="41303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Allo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 Communications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</a:t>
            </a: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Communications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Kearney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Cogent Communications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Frontier Comm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unications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Great Plains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Northwestern Energy</a:t>
            </a:r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endParaRPr lang="en-US" err="1">
              <a:ea typeface="+mn-ea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Windstream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 Communications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5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2D396-A89E-2072-8F64-E5B73FEAA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city&#10;&#10;AI-generated content may be incorrect.">
            <a:extLst>
              <a:ext uri="{FF2B5EF4-FFF2-40B4-BE49-F238E27FC236}">
                <a16:creationId xmlns:a16="http://schemas.microsoft.com/office/drawing/2014/main" id="{3570BF64-3592-DDE6-288C-52425D3C5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6" r="543" b="-257"/>
          <a:stretch>
            <a:fillRect/>
          </a:stretch>
        </p:blipFill>
        <p:spPr>
          <a:xfrm>
            <a:off x="233" y="2827"/>
            <a:ext cx="12191818" cy="6941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852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are anticipated to be let during 2026</a:t>
            </a:r>
          </a:p>
        </p:txBody>
      </p:sp>
    </p:spTree>
    <p:extLst>
      <p:ext uri="{BB962C8B-B14F-4D97-AF65-F5344CB8AC3E}">
        <p14:creationId xmlns:p14="http://schemas.microsoft.com/office/powerpoint/2010/main" val="323548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45087-4D56-19A9-3828-27AE8713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Hastings Southeast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S-6-4(1022) Control No: 41086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DB0D3-4CF8-2774-D41D-88ED8ED5E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2.34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Reconstruction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108889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CBC4-92DD-4238-4438-8E7EA702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Hastings Southeast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S-6-4(1022) Control No: 41086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A9834-1357-7DD7-4ABC-FE138FDA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4/1/2026 - 11/1/2027</a:t>
            </a:r>
          </a:p>
        </p:txBody>
      </p:sp>
    </p:spTree>
    <p:extLst>
      <p:ext uri="{BB962C8B-B14F-4D97-AF65-F5344CB8AC3E}">
        <p14:creationId xmlns:p14="http://schemas.microsoft.com/office/powerpoint/2010/main" val="232219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B052-C269-8EB9-3AAF-48A31A0F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Hastings Southeast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S-6-4(1022) Control No: 41086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D9B1E-7ACA-2244-A2CB-5B9392FE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Utilities Workshop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TBD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70CA1-A164-0F7B-EE90-1DDC09BDEA2E}"/>
              </a:ext>
            </a:extLst>
          </p:cNvPr>
          <p:cNvSpPr txBox="1"/>
          <p:nvPr/>
        </p:nvSpPr>
        <p:spPr>
          <a:xfrm>
            <a:off x="6096000" y="2013404"/>
            <a:ext cx="3404616" cy="36887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Allo</a:t>
            </a: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Communications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Black Hills Energy</a:t>
            </a:r>
            <a:endParaRPr lang="en-US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Charter Communications</a:t>
            </a:r>
            <a:endParaRPr lang="en-US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Cogent</a:t>
            </a: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Communications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Great</a:t>
            </a: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Plains 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Comm</a:t>
            </a:r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unications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City of Hastings</a:t>
            </a:r>
            <a:endParaRPr lang="en-US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Kinder Morgan</a:t>
            </a:r>
            <a:endParaRPr lang="en-US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Lumen</a:t>
            </a:r>
            <a:endParaRPr lang="en-US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Nebraska Public Power District </a:t>
            </a:r>
            <a:endParaRPr lang="en-US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F6EBE-672F-D805-E6E8-ABAD5E8908E6}"/>
              </a:ext>
            </a:extLst>
          </p:cNvPr>
          <p:cNvSpPr txBox="1"/>
          <p:nvPr/>
        </p:nvSpPr>
        <p:spPr>
          <a:xfrm>
            <a:off x="9144762" y="2375314"/>
            <a:ext cx="2846133" cy="20939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Southern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Windstream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 Communications</a:t>
            </a:r>
            <a:endParaRPr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Zayo Group</a:t>
            </a:r>
          </a:p>
        </p:txBody>
      </p:sp>
    </p:spTree>
    <p:extLst>
      <p:ext uri="{BB962C8B-B14F-4D97-AF65-F5344CB8AC3E}">
        <p14:creationId xmlns:p14="http://schemas.microsoft.com/office/powerpoint/2010/main" val="4218396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765B4-1FE5-1DDE-DD89-B08E45FA7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a city&#10;&#10;AI-generated content may be incorrect.">
            <a:extLst>
              <a:ext uri="{FF2B5EF4-FFF2-40B4-BE49-F238E27FC236}">
                <a16:creationId xmlns:a16="http://schemas.microsoft.com/office/drawing/2014/main" id="{4A71B3FE-F1DE-5699-1C0B-7AFAC809B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84" r="-87" b="-142"/>
          <a:stretch>
            <a:fillRect/>
          </a:stretch>
        </p:blipFill>
        <p:spPr>
          <a:xfrm>
            <a:off x="2755" y="2826"/>
            <a:ext cx="12188445" cy="6856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397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9116-D3F9-42CD-7F3D-CD2B25FA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McCool Junction - York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NH-81-2(144) Control No: 42574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AA753-02EE-E590-B6DC-F9487E342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8.07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Pavement Repairs </a:t>
            </a:r>
          </a:p>
        </p:txBody>
      </p:sp>
    </p:spTree>
    <p:extLst>
      <p:ext uri="{BB962C8B-B14F-4D97-AF65-F5344CB8AC3E}">
        <p14:creationId xmlns:p14="http://schemas.microsoft.com/office/powerpoint/2010/main" val="243657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BE54-05C4-EE89-E9C9-939589F1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McCool Junction - York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NH-81-2(144) Control No: 42574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88364-1ED2-230F-868D-AA131D025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4/1/2026 - 11/30/2026</a:t>
            </a:r>
          </a:p>
        </p:txBody>
      </p:sp>
    </p:spTree>
    <p:extLst>
      <p:ext uri="{BB962C8B-B14F-4D97-AF65-F5344CB8AC3E}">
        <p14:creationId xmlns:p14="http://schemas.microsoft.com/office/powerpoint/2010/main" val="986016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3476-4E23-F11A-3B9B-51E31C3F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McCool Junction - York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NH-81-2(144) Control No: 42574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F471E-DF5A-4493-0B09-246FD9197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Turn Lane Add/Adjust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Lighting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Locates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TBD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83105-E229-4FFF-5261-53AAFECE4DDA}"/>
              </a:ext>
            </a:extLst>
          </p:cNvPr>
          <p:cNvSpPr txBox="1"/>
          <p:nvPr/>
        </p:nvSpPr>
        <p:spPr>
          <a:xfrm>
            <a:off x="6096000" y="2013404"/>
            <a:ext cx="3499866" cy="36887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Allo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 Communications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York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Hamilton Telecommunications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NuStar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OneOK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D0F26-81C2-2C42-221A-CDA215069687}"/>
              </a:ext>
            </a:extLst>
          </p:cNvPr>
          <p:cNvSpPr txBox="1"/>
          <p:nvPr/>
        </p:nvSpPr>
        <p:spPr>
          <a:xfrm>
            <a:off x="9131046" y="2384458"/>
            <a:ext cx="3060954" cy="23432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Perennial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 err="1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endParaRPr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Windstream</a:t>
            </a:r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 Communications</a:t>
            </a:r>
            <a:endParaRPr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McCool Junction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Zito Midwest</a:t>
            </a:r>
          </a:p>
        </p:txBody>
      </p:sp>
    </p:spTree>
    <p:extLst>
      <p:ext uri="{BB962C8B-B14F-4D97-AF65-F5344CB8AC3E}">
        <p14:creationId xmlns:p14="http://schemas.microsoft.com/office/powerpoint/2010/main" val="248489315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E0A5-0EB6-1757-D79B-C5EDB297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892" y="2766219"/>
            <a:ext cx="7062216" cy="1325563"/>
          </a:xfrm>
        </p:spPr>
        <p:txBody>
          <a:bodyPr/>
          <a:lstStyle/>
          <a:p>
            <a:pPr algn="ctr"/>
            <a:r>
              <a:rPr lang="en-US"/>
              <a:t>This Meeting is Being Recorded</a:t>
            </a:r>
          </a:p>
        </p:txBody>
      </p:sp>
    </p:spTree>
    <p:extLst>
      <p:ext uri="{BB962C8B-B14F-4D97-AF65-F5344CB8AC3E}">
        <p14:creationId xmlns:p14="http://schemas.microsoft.com/office/powerpoint/2010/main" val="3176786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D258-F9E8-D42D-E9EE-6B2DA7F4A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a farm&#10;&#10;AI-generated content may be incorrect.">
            <a:extLst>
              <a:ext uri="{FF2B5EF4-FFF2-40B4-BE49-F238E27FC236}">
                <a16:creationId xmlns:a16="http://schemas.microsoft.com/office/drawing/2014/main" id="{06223CAF-7C72-3875-C649-2652D7001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568" r="-95" b="-142"/>
          <a:stretch>
            <a:fillRect/>
          </a:stretch>
        </p:blipFill>
        <p:spPr>
          <a:xfrm>
            <a:off x="2755" y="2827"/>
            <a:ext cx="12187319" cy="6852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171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D4794-3BCB-AB51-FDB0-4ED59D29D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1.38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Reconstruction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B78496-3B6E-5984-EB14-E9F9FF178298}"/>
              </a:ext>
            </a:extLst>
          </p:cNvPr>
          <p:cNvSpPr txBox="1">
            <a:spLocks/>
          </p:cNvSpPr>
          <p:nvPr/>
        </p:nvSpPr>
        <p:spPr>
          <a:xfrm>
            <a:off x="838200" y="591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kern="100" dirty="0">
                <a:solidFill>
                  <a:srgbClr val="00485F"/>
                </a:solidFill>
              </a:rPr>
              <a:t>In Red Cloud </a:t>
            </a:r>
            <a:br>
              <a:rPr lang="en-US" sz="2500" b="0" kern="100" dirty="0">
                <a:solidFill>
                  <a:srgbClr val="00485F"/>
                </a:solidFill>
              </a:rPr>
            </a:br>
            <a:r>
              <a:rPr lang="en-US" sz="2500" b="0" kern="100" dirty="0">
                <a:solidFill>
                  <a:srgbClr val="00485F"/>
                </a:solidFill>
              </a:rPr>
              <a:t>Project Number: STP-281-1(117) Control No: 42619</a:t>
            </a:r>
            <a:endParaRPr lang="en-US" b="0" kern="100" dirty="0">
              <a:solidFill>
                <a:srgbClr val="004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94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DD986-EDEB-2206-F2D2-641EADA5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Red Cloud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STP-281-1(117) Control No: 42619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AFFF4-3976-30FD-F24E-56855E7C7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4/1/2026 - 11/25/2026</a:t>
            </a:r>
          </a:p>
        </p:txBody>
      </p:sp>
    </p:spTree>
    <p:extLst>
      <p:ext uri="{BB962C8B-B14F-4D97-AF65-F5344CB8AC3E}">
        <p14:creationId xmlns:p14="http://schemas.microsoft.com/office/powerpoint/2010/main" val="1929210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85FB-8FF2-A246-5655-791C6798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Red Cloud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STP-281-1(117) Control No: 42619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41586-11D4-424C-B01B-FFB90EB64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850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Lighting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Utilities Workshop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TBD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886E3-6FC7-1BC7-E5DE-88D5BDC3A7DB}"/>
              </a:ext>
            </a:extLst>
          </p:cNvPr>
          <p:cNvSpPr txBox="1"/>
          <p:nvPr/>
        </p:nvSpPr>
        <p:spPr>
          <a:xfrm>
            <a:off x="6247638" y="2013404"/>
            <a:ext cx="4944618" cy="213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Red Cloud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</a:t>
            </a:r>
            <a:r>
              <a:rPr lang="en-US" sz="2000" kern="100" dirty="0" err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unications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Viaero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Fiber Network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VyVe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Broadband</a:t>
            </a:r>
          </a:p>
        </p:txBody>
      </p:sp>
    </p:spTree>
    <p:extLst>
      <p:ext uri="{BB962C8B-B14F-4D97-AF65-F5344CB8AC3E}">
        <p14:creationId xmlns:p14="http://schemas.microsoft.com/office/powerpoint/2010/main" val="3243515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B7FA6-0259-144B-430B-44DDD1AE6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city&#10;&#10;AI-generated content may be incorrect.">
            <a:extLst>
              <a:ext uri="{FF2B5EF4-FFF2-40B4-BE49-F238E27FC236}">
                <a16:creationId xmlns:a16="http://schemas.microsoft.com/office/drawing/2014/main" id="{F80099FE-1082-39E2-17C5-44F54D5E5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284" r="-262" b="324"/>
          <a:stretch>
            <a:fillRect/>
          </a:stretch>
        </p:blipFill>
        <p:spPr>
          <a:xfrm>
            <a:off x="2755" y="2827"/>
            <a:ext cx="12287506" cy="6859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0015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BEC1-6D95-D212-A8B7-65288070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Odessa - Kearney (EB)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NH-80-5(83) Control No: 42852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F088A-D492-38F5-37A7-D80BF04FE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9.29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</p:txBody>
      </p:sp>
    </p:spTree>
    <p:extLst>
      <p:ext uri="{BB962C8B-B14F-4D97-AF65-F5344CB8AC3E}">
        <p14:creationId xmlns:p14="http://schemas.microsoft.com/office/powerpoint/2010/main" val="3826178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5AC1-4E57-A252-7986-D3C7E8B2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Odessa - Kearney (EB)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NH-80-5(83) Control No: 42852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5F5EF-EE93-404C-9248-B1CF0FF4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4/1/2026 - 5/31/2027</a:t>
            </a:r>
          </a:p>
        </p:txBody>
      </p:sp>
    </p:spTree>
    <p:extLst>
      <p:ext uri="{BB962C8B-B14F-4D97-AF65-F5344CB8AC3E}">
        <p14:creationId xmlns:p14="http://schemas.microsoft.com/office/powerpoint/2010/main" val="830783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0722-2CED-2C21-95BA-E9EDA54F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Odessa - Kearney (EB)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NH-80-5(83) Control No: 42852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0A52D-91E9-C94F-8CE0-E9D87F9DA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Locates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TBD </a:t>
            </a:r>
          </a:p>
          <a:p>
            <a:pPr marL="457200" marR="0" lvl="1" indent="0" rtl="0">
              <a:buNone/>
            </a:pP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D3570-C27F-1756-6C17-A8F0A2C95D04}"/>
              </a:ext>
            </a:extLst>
          </p:cNvPr>
          <p:cNvSpPr txBox="1"/>
          <p:nvPr/>
        </p:nvSpPr>
        <p:spPr>
          <a:xfrm>
            <a:off x="5941244" y="2013404"/>
            <a:ext cx="3787218" cy="36245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Allo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 Communications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Kearney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Dawson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Frontier Comm</a:t>
            </a: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unications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Glenwood Tel</a:t>
            </a: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ecommunications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Great Plains Comm</a:t>
            </a: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unications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77A4F-7D6C-4BC5-F015-8F8494072730}"/>
              </a:ext>
            </a:extLst>
          </p:cNvPr>
          <p:cNvSpPr txBox="1"/>
          <p:nvPr/>
        </p:nvSpPr>
        <p:spPr>
          <a:xfrm>
            <a:off x="9042663" y="2382046"/>
            <a:ext cx="3048785" cy="2093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Public Power District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Northwestern Energy</a:t>
            </a: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Viaero</a:t>
            </a: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Fiber Network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tabLst/>
              <a:defRPr/>
            </a:pP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59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5755E-F70F-E698-3AA4-AB386857B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a city&#10;&#10;AI-generated content may be incorrect.">
            <a:extLst>
              <a:ext uri="{FF2B5EF4-FFF2-40B4-BE49-F238E27FC236}">
                <a16:creationId xmlns:a16="http://schemas.microsoft.com/office/drawing/2014/main" id="{8CEEEAF4-77C1-4F00-738A-A7F204260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95"/>
          <a:stretch>
            <a:fillRect/>
          </a:stretch>
        </p:blipFill>
        <p:spPr>
          <a:xfrm>
            <a:off x="2755" y="2826"/>
            <a:ext cx="12187319" cy="6852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749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6D07-589F-BDD7-4D70-AEE983AF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4- CCTV Cameras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ITS-STP-D4(108) Control No: 43008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41264-F228-6DB3-A2DC-0B41472D6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53907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937A-2432-EE8F-8129-DAD9F71C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4B822-EDB1-21E5-E26A-0E559247A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96239" cy="846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Before we begin, let’s have a brief safety moment.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9E21B-6168-54A6-8FB7-4A9A3190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52077"/>
            <a:ext cx="5181600" cy="3003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Virtual Attendees</a:t>
            </a:r>
          </a:p>
          <a:p>
            <a:r>
              <a:rPr lang="en-US"/>
              <a:t>Unmute yourself or use your chat box if you are in an emergency situation.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13BA51-B80D-27F8-DC36-68FA0DD6BFB0}"/>
              </a:ext>
            </a:extLst>
          </p:cNvPr>
          <p:cNvSpPr txBox="1">
            <a:spLocks/>
          </p:cNvSpPr>
          <p:nvPr/>
        </p:nvSpPr>
        <p:spPr>
          <a:xfrm>
            <a:off x="914400" y="2752077"/>
            <a:ext cx="5181600" cy="3003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In-Person Attendees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Emergency Exits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Tornado Shelter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911 Caller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AED Location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Restrooms</a:t>
            </a:r>
          </a:p>
        </p:txBody>
      </p:sp>
    </p:spTree>
    <p:extLst>
      <p:ext uri="{BB962C8B-B14F-4D97-AF65-F5344CB8AC3E}">
        <p14:creationId xmlns:p14="http://schemas.microsoft.com/office/powerpoint/2010/main" val="195513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AA86-E203-3D21-7B88-EC7B062C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4- CCTV Cameras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ITS-STP-D4(108) Control No: 43008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33517-C91F-9017-4845-A4C97253E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3/23/2026 - 11/25/2026</a:t>
            </a:r>
          </a:p>
        </p:txBody>
      </p:sp>
    </p:spTree>
    <p:extLst>
      <p:ext uri="{BB962C8B-B14F-4D97-AF65-F5344CB8AC3E}">
        <p14:creationId xmlns:p14="http://schemas.microsoft.com/office/powerpoint/2010/main" val="675587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18BCA-89D2-8D28-7B34-6CCA6909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4- CCTV Cameras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ITS-STP-D4(108) Control No: 43008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7D5E0-A563-8F42-9C02-114E11B13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sz="2400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sz="2000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0" rtl="0"/>
            <a:r>
              <a:rPr lang="en-US" sz="2400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sz="2000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sz="2000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0" rtl="0"/>
            <a:r>
              <a:rPr lang="en-US" sz="2400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sz="2000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TBD </a:t>
            </a:r>
          </a:p>
          <a:p>
            <a:pPr marL="457200" marR="0" lvl="1" indent="0" rtl="0">
              <a:buNone/>
            </a:pPr>
            <a:endParaRPr lang="en-US" sz="2000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883A5-FCF0-12C8-6F7B-E8C2AFA982E6}"/>
              </a:ext>
            </a:extLst>
          </p:cNvPr>
          <p:cNvSpPr txBox="1"/>
          <p:nvPr/>
        </p:nvSpPr>
        <p:spPr>
          <a:xfrm>
            <a:off x="5837289" y="2028326"/>
            <a:ext cx="3463290" cy="39554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Butler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Cogent</a:t>
            </a:r>
            <a:r>
              <a:rPr lang="en-US" sz="1600" kern="100">
                <a:solidFill>
                  <a:srgbClr val="4D4D4F"/>
                </a:solidFill>
                <a:latin typeface="Arial"/>
                <a:cs typeface="Arial"/>
              </a:rPr>
              <a:t> Communications</a:t>
            </a:r>
            <a:endParaRPr lang="en-US" sz="16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Chapman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Stromsburg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Wood River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Frontier Comm</a:t>
            </a:r>
            <a:r>
              <a:rPr lang="en-US" sz="1600" kern="100" err="1">
                <a:solidFill>
                  <a:srgbClr val="4D4D4F"/>
                </a:solidFill>
                <a:latin typeface="Arial"/>
                <a:cs typeface="Arial"/>
              </a:rPr>
              <a:t>unications</a:t>
            </a: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Glenwood Tel</a:t>
            </a:r>
            <a:r>
              <a:rPr lang="en-US" sz="1600" kern="100" err="1">
                <a:solidFill>
                  <a:srgbClr val="4D4D4F"/>
                </a:solidFill>
                <a:latin typeface="Arial"/>
                <a:cs typeface="Arial"/>
              </a:rPr>
              <a:t>ecommuncations</a:t>
            </a: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9328AC-680D-ABF5-7433-EB1D5194A321}"/>
              </a:ext>
            </a:extLst>
          </p:cNvPr>
          <p:cNvSpPr txBox="1"/>
          <p:nvPr/>
        </p:nvSpPr>
        <p:spPr>
          <a:xfrm>
            <a:off x="8762520" y="2013404"/>
            <a:ext cx="3360349" cy="39292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solidFill>
                  <a:srgbClr val="4D4D4F"/>
                </a:solidFill>
                <a:latin typeface="Arial"/>
                <a:cs typeface="Arial"/>
              </a:rPr>
              <a:t>Hamilton Telecommunications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Loup River Public Power District</a:t>
            </a:r>
            <a:endParaRPr lang="en-US" sz="16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  <a:endParaRPr lang="en-US" sz="16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Mainstay Comm</a:t>
            </a:r>
            <a:r>
              <a:rPr lang="en-US" sz="1600" kern="100" dirty="0" err="1">
                <a:solidFill>
                  <a:srgbClr val="4D4D4F"/>
                </a:solidFill>
                <a:latin typeface="Arial"/>
                <a:cs typeface="Arial"/>
              </a:rPr>
              <a:t>unications</a:t>
            </a:r>
            <a:endParaRPr lang="en-US" sz="16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Northeast Nebraska Tel</a:t>
            </a:r>
            <a:r>
              <a:rPr lang="en-US" sz="1600" kern="100" dirty="0" err="1">
                <a:solidFill>
                  <a:srgbClr val="4D4D4F"/>
                </a:solidFill>
                <a:latin typeface="Arial"/>
                <a:cs typeface="Arial"/>
              </a:rPr>
              <a:t>ephone</a:t>
            </a:r>
            <a:r>
              <a:rPr lang="en-US" sz="1600" kern="100" dirty="0">
                <a:solidFill>
                  <a:srgbClr val="4D4D4F"/>
                </a:solidFill>
                <a:latin typeface="Arial"/>
                <a:cs typeface="Arial"/>
              </a:rPr>
              <a:t> Company</a:t>
            </a:r>
            <a:endParaRPr lang="en-US" sz="16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OPTK </a:t>
            </a:r>
            <a:r>
              <a:rPr lang="en-US" sz="1600" kern="100" dirty="0">
                <a:solidFill>
                  <a:srgbClr val="4D4D4F"/>
                </a:solidFill>
                <a:latin typeface="Arial"/>
                <a:cs typeface="Arial"/>
              </a:rPr>
              <a:t>Networks</a:t>
            </a:r>
            <a:endParaRPr lang="en-US" sz="16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Perennial Public Power District</a:t>
            </a:r>
            <a:endParaRPr lang="en-US" sz="16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Polk County Rural Public Power District </a:t>
            </a:r>
            <a:endParaRPr lang="en-US" sz="16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Southern Public Power District</a:t>
            </a:r>
          </a:p>
        </p:txBody>
      </p:sp>
    </p:spTree>
    <p:extLst>
      <p:ext uri="{BB962C8B-B14F-4D97-AF65-F5344CB8AC3E}">
        <p14:creationId xmlns:p14="http://schemas.microsoft.com/office/powerpoint/2010/main" val="1386157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EC159DC-FC05-A021-70FB-436275348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67F9-6A47-78D7-4084-E2542B15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4- CCTV Cameras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ITS-STP-D4(108) Control No: 43008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02E1B-08AB-CCB5-615A-DA5C9627B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84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F785-A47D-CCAF-AA42-35EF022B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Davenport East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STP-4-5(107) Control No: 42875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C5EDE-F8C2-D5B5-D07F-E2F72631A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12.95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223614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D350-8481-8462-51C5-E6464EA7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Davenport East (MS)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STP-4-5(107) Control No: 42875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2EA3F-A7D2-B8AE-51E2-957F0D173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4/27/2026 - 11/25/2026</a:t>
            </a:r>
          </a:p>
        </p:txBody>
      </p:sp>
    </p:spTree>
    <p:extLst>
      <p:ext uri="{BB962C8B-B14F-4D97-AF65-F5344CB8AC3E}">
        <p14:creationId xmlns:p14="http://schemas.microsoft.com/office/powerpoint/2010/main" val="3559485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B0DB-B165-707C-62CA-E63EA9FD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Davenport East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STP-4-5(107) Control No: 42875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A1C2E-551C-35D5-8110-836257764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850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Locates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TBD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TBD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78A42-3732-5C13-9C2E-CE5226FAD606}"/>
              </a:ext>
            </a:extLst>
          </p:cNvPr>
          <p:cNvSpPr txBox="1"/>
          <p:nvPr/>
        </p:nvSpPr>
        <p:spPr>
          <a:xfrm>
            <a:off x="6096000" y="2013404"/>
            <a:ext cx="6094476" cy="3190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Norris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NuStar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</a:t>
            </a:r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endParaRPr lang="en-US">
              <a:ea typeface="+mn-ea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Viaero</a:t>
            </a: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Fiber Network 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Windstream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 Communications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40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5A6DC-E158-4710-0D27-1272A95D0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farm&#10;&#10;AI-generated content may be incorrect.">
            <a:extLst>
              <a:ext uri="{FF2B5EF4-FFF2-40B4-BE49-F238E27FC236}">
                <a16:creationId xmlns:a16="http://schemas.microsoft.com/office/drawing/2014/main" id="{BACAB611-FB6B-D459-6AD3-BF856A8E2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2" r="-87" b="142"/>
          <a:stretch>
            <a:fillRect/>
          </a:stretch>
        </p:blipFill>
        <p:spPr>
          <a:xfrm>
            <a:off x="2755" y="2827"/>
            <a:ext cx="12186500" cy="6852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260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EE0F-906B-2D6F-331F-6A74ED8E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Giltner - Hampton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HSIP-80-7(173) Control No: 42989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870C-23FF-540A-17A1-F254C2CCD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13.96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2077150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35F5-BB1D-FF1D-85BD-469C71F7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Giltner - Hampton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HSIP-80-7(173) Control No: 42989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14396-3906-8349-E793-A53467EFE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6/1/2026 - 11/25/2026</a:t>
            </a:r>
          </a:p>
        </p:txBody>
      </p:sp>
    </p:spTree>
    <p:extLst>
      <p:ext uri="{BB962C8B-B14F-4D97-AF65-F5344CB8AC3E}">
        <p14:creationId xmlns:p14="http://schemas.microsoft.com/office/powerpoint/2010/main" val="3796222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2434-CC57-67FD-793B-77A08C76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Giltner - Hampton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HSIP-80-7(173) Control No: 42989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DAFFE-E8FC-D172-CF1E-99E41E28A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850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Locates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No 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9E952-E590-4CBA-A306-862A913D8388}"/>
              </a:ext>
            </a:extLst>
          </p:cNvPr>
          <p:cNvSpPr txBox="1"/>
          <p:nvPr/>
        </p:nvSpPr>
        <p:spPr>
          <a:xfrm>
            <a:off x="6262116" y="2013404"/>
            <a:ext cx="5257800" cy="247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Aurora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Hamilton Telecommunications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Mainstay Comm</a:t>
            </a:r>
            <a:r>
              <a:rPr lang="en-US" sz="2000" kern="100" err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unications</a:t>
            </a:r>
            <a:endParaRPr kumimoji="0"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Southern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</a:t>
            </a:r>
          </a:p>
        </p:txBody>
      </p:sp>
    </p:spTree>
    <p:extLst>
      <p:ext uri="{BB962C8B-B14F-4D97-AF65-F5344CB8AC3E}">
        <p14:creationId xmlns:p14="http://schemas.microsoft.com/office/powerpoint/2010/main" val="318113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E2E3-9EF9-4AA2-B874-C840D404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19DE-ADB1-4AEC-B291-3798B6681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Introductions</a:t>
            </a:r>
          </a:p>
          <a:p>
            <a:r>
              <a:rPr lang="en-US"/>
              <a:t>High Impact Project Review (by construction year)</a:t>
            </a:r>
          </a:p>
          <a:p>
            <a:r>
              <a:rPr lang="en-US"/>
              <a:t>Communication and Coordination</a:t>
            </a:r>
          </a:p>
          <a:p>
            <a:r>
              <a:rPr lang="en-US"/>
              <a:t>Questions and Wrap Up</a:t>
            </a:r>
          </a:p>
        </p:txBody>
      </p:sp>
    </p:spTree>
    <p:extLst>
      <p:ext uri="{BB962C8B-B14F-4D97-AF65-F5344CB8AC3E}">
        <p14:creationId xmlns:p14="http://schemas.microsoft.com/office/powerpoint/2010/main" val="1165468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721FB-E4C7-F27B-408D-0CBDE3E39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farm&#10;&#10;AI-generated content may be incorrect.">
            <a:extLst>
              <a:ext uri="{FF2B5EF4-FFF2-40B4-BE49-F238E27FC236}">
                <a16:creationId xmlns:a16="http://schemas.microsoft.com/office/drawing/2014/main" id="{EA7C0E68-0BE7-9BAF-4209-C8C9C9DC4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2" r="-87" b="142"/>
          <a:stretch>
            <a:fillRect/>
          </a:stretch>
        </p:blipFill>
        <p:spPr>
          <a:xfrm>
            <a:off x="2755" y="2826"/>
            <a:ext cx="12186499" cy="6852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2150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E9DB-0698-9F56-ED9F-49F0B5627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8.03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60264B-BA18-477E-ECC6-686C6132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Chapman West (MS)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NH-30-5(139) Control No: 42929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41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BEBC-7F7B-BFFC-ABEC-8F6D6DA1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Chapman West (MS)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NH-30-5(139) Control No: 42929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ED40D-7732-5DF7-23CE-DAA3903BB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6/15/2026 - 11/25/2026</a:t>
            </a:r>
          </a:p>
        </p:txBody>
      </p:sp>
    </p:spTree>
    <p:extLst>
      <p:ext uri="{BB962C8B-B14F-4D97-AF65-F5344CB8AC3E}">
        <p14:creationId xmlns:p14="http://schemas.microsoft.com/office/powerpoint/2010/main" val="2819261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A171-AB4F-8EEE-1301-982E0F15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Chapman West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NH-30-5(139) Control No: 42929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FB009-924F-F92B-0FF3-010445B11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850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Turn Lane Add/Adjust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Lighting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Locates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No 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TBD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01796-235B-11E9-457F-001C7DD22095}"/>
              </a:ext>
            </a:extLst>
          </p:cNvPr>
          <p:cNvSpPr txBox="1"/>
          <p:nvPr/>
        </p:nvSpPr>
        <p:spPr>
          <a:xfrm>
            <a:off x="6096000" y="2013404"/>
            <a:ext cx="3331464" cy="39380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Grand Island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Chapman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Southern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Grand Island 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AT&amp;T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harter</a:t>
            </a:r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Communications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Cogent Communications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B2CC-C15E-3208-DBC0-23C79A289C18}"/>
              </a:ext>
            </a:extLst>
          </p:cNvPr>
          <p:cNvSpPr txBox="1"/>
          <p:nvPr/>
        </p:nvSpPr>
        <p:spPr>
          <a:xfrm>
            <a:off x="8890254" y="2303424"/>
            <a:ext cx="3185482" cy="1780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</a:t>
            </a:r>
            <a:r>
              <a:rPr lang="en-US" kern="100" err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unications</a:t>
            </a: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Hamilton Telecommunications 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VyVe</a:t>
            </a: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Broadband</a:t>
            </a:r>
          </a:p>
        </p:txBody>
      </p:sp>
    </p:spTree>
    <p:extLst>
      <p:ext uri="{BB962C8B-B14F-4D97-AF65-F5344CB8AC3E}">
        <p14:creationId xmlns:p14="http://schemas.microsoft.com/office/powerpoint/2010/main" val="1647941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04390-3DDA-F6F9-0C5C-3BAA65E41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a rural area&#10;&#10;AI-generated content may be incorrect.">
            <a:extLst>
              <a:ext uri="{FF2B5EF4-FFF2-40B4-BE49-F238E27FC236}">
                <a16:creationId xmlns:a16="http://schemas.microsoft.com/office/drawing/2014/main" id="{AFCCDFB2-756B-6308-4255-6737B0317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2" r="-87" b="142"/>
          <a:stretch>
            <a:fillRect/>
          </a:stretch>
        </p:blipFill>
        <p:spPr>
          <a:xfrm>
            <a:off x="2755" y="2826"/>
            <a:ext cx="12186499" cy="6852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471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2DA9-41F3-D6EC-C314-D76C1EA8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Central City East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NH-30-5(136) Control No: 42818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F4981-01C8-C713-1BE0-A451028A6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8.23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6519991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31AF-DE8E-2059-311F-2FA41520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Central City East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NH-30-5(136) Control No: 42818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EA01B-44D3-54F9-A14E-14ABE305F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6/1/2026 - 11/7/2026</a:t>
            </a:r>
          </a:p>
        </p:txBody>
      </p:sp>
    </p:spTree>
    <p:extLst>
      <p:ext uri="{BB962C8B-B14F-4D97-AF65-F5344CB8AC3E}">
        <p14:creationId xmlns:p14="http://schemas.microsoft.com/office/powerpoint/2010/main" val="38355705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21D6-CFF0-A858-993D-7AA599C4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Central City East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NH-30-5(136) Control No: 42818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69904-58AB-8D09-9AF7-8533017F0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850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Turn Lane Add/Adjust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Locates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No 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TBD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49C13-9AFD-5677-0BCB-61083D77D7AE}"/>
              </a:ext>
            </a:extLst>
          </p:cNvPr>
          <p:cNvSpPr txBox="1"/>
          <p:nvPr/>
        </p:nvSpPr>
        <p:spPr>
          <a:xfrm>
            <a:off x="6097572" y="2013404"/>
            <a:ext cx="6094428" cy="35881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Central City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Cogent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Communications</a:t>
            </a: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endParaRPr lang="en-US" sz="24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</a:t>
            </a:r>
            <a:r>
              <a:rPr lang="en-US" sz="24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Hamilton Telecommunications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Northeast Nebraska Tel</a:t>
            </a:r>
            <a:r>
              <a:rPr lang="en-US" sz="2400" kern="100" err="1">
                <a:solidFill>
                  <a:srgbClr val="4D4D4F"/>
                </a:solidFill>
                <a:latin typeface="Arial"/>
                <a:cs typeface="Arial"/>
              </a:rPr>
              <a:t>ephone</a:t>
            </a: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Company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Southern Public Power District</a:t>
            </a:r>
          </a:p>
        </p:txBody>
      </p:sp>
    </p:spTree>
    <p:extLst>
      <p:ext uri="{BB962C8B-B14F-4D97-AF65-F5344CB8AC3E}">
        <p14:creationId xmlns:p14="http://schemas.microsoft.com/office/powerpoint/2010/main" val="273483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33EC2-2D16-683C-5F46-6CE43F3BF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rural area&#10;&#10;AI-generated content may be incorrect.">
            <a:extLst>
              <a:ext uri="{FF2B5EF4-FFF2-40B4-BE49-F238E27FC236}">
                <a16:creationId xmlns:a16="http://schemas.microsoft.com/office/drawing/2014/main" id="{DA6C4366-2D4B-689B-71A2-D32B7B666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284" r="-87" b="284"/>
          <a:stretch>
            <a:fillRect/>
          </a:stretch>
        </p:blipFill>
        <p:spPr>
          <a:xfrm>
            <a:off x="2755" y="-79799"/>
            <a:ext cx="12250764" cy="6935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6652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C7F6B-502C-B84A-684E-5CE4D5700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14.42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9B75A0-66CC-0D88-DC31-B864EC77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Elm Creek - Miller (MS)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STP-183-2(111) Control No: 42898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930E-0053-4903-9C58-1FA2BEAD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4D06B-5BF0-43EC-8976-FC777BF23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4C4B-A534-010D-2985-31FE381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Elm Creek - Miller (MS)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STP-183-2(111) Control No: 42898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0BE45-504B-87B6-1C4D-B2851EDF3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8/3/2026 - 10/23/2027</a:t>
            </a:r>
          </a:p>
        </p:txBody>
      </p:sp>
    </p:spTree>
    <p:extLst>
      <p:ext uri="{BB962C8B-B14F-4D97-AF65-F5344CB8AC3E}">
        <p14:creationId xmlns:p14="http://schemas.microsoft.com/office/powerpoint/2010/main" val="1285142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21F9-B5C2-C10F-C3E6-DF798DF65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Elm Creek - Miller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STP-183-2(111) Control No: 42898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7FBE9-7B1B-BA29-314C-09974EE3E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850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Locates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No 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TBD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0EF56-7920-67A5-400D-78FB51399FA8}"/>
              </a:ext>
            </a:extLst>
          </p:cNvPr>
          <p:cNvSpPr txBox="1"/>
          <p:nvPr/>
        </p:nvSpPr>
        <p:spPr>
          <a:xfrm>
            <a:off x="6096000" y="1993479"/>
            <a:ext cx="3605784" cy="39380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Cogent Communications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Dawson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Frontier Comm</a:t>
            </a: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unications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Great Plains Comm</a:t>
            </a: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unications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05D72-3942-2E10-DCA3-65BA4C3C9847}"/>
              </a:ext>
            </a:extLst>
          </p:cNvPr>
          <p:cNvSpPr txBox="1"/>
          <p:nvPr/>
        </p:nvSpPr>
        <p:spPr>
          <a:xfrm>
            <a:off x="9160481" y="2293149"/>
            <a:ext cx="3031519" cy="1281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 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Elm Creek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Miller</a:t>
            </a:r>
          </a:p>
        </p:txBody>
      </p:sp>
    </p:spTree>
    <p:extLst>
      <p:ext uri="{BB962C8B-B14F-4D97-AF65-F5344CB8AC3E}">
        <p14:creationId xmlns:p14="http://schemas.microsoft.com/office/powerpoint/2010/main" val="14418041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417B5-85C4-DE89-322C-57E359EBF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a rural area&#10;&#10;AI-generated content may be incorrect.">
            <a:extLst>
              <a:ext uri="{FF2B5EF4-FFF2-40B4-BE49-F238E27FC236}">
                <a16:creationId xmlns:a16="http://schemas.microsoft.com/office/drawing/2014/main" id="{23269BA7-627E-A70E-1894-E025DAF8B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27" r="-87" b="142"/>
          <a:stretch>
            <a:fillRect/>
          </a:stretch>
        </p:blipFill>
        <p:spPr>
          <a:xfrm>
            <a:off x="2756" y="2826"/>
            <a:ext cx="12186499" cy="6925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75280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04D8-45BB-7BFF-65F2-ABA900DF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Waco to Utica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NH-STP-80-8(168) Control No: 42949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7F05E-434F-51DC-A30F-2FA042A58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5.74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3092386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13B4D-AAE7-B022-73F5-50265E10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Waco to Utica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NH-STP-80-8(168) Control No: 42949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1F5FF-757C-7A1B-3BE4-25B9176B7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11/1/2026 - 3/31/2027</a:t>
            </a:r>
          </a:p>
        </p:txBody>
      </p:sp>
    </p:spTree>
    <p:extLst>
      <p:ext uri="{BB962C8B-B14F-4D97-AF65-F5344CB8AC3E}">
        <p14:creationId xmlns:p14="http://schemas.microsoft.com/office/powerpoint/2010/main" val="2313991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B5E11-60EB-5023-C8E5-E85B95B6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Waco to Utica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NH-STP-80-8(168) Control No: 42949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A73C2-479E-F7C0-7D2E-A2CB279BF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No 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TBD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16306-CC21-AEEE-47B0-748E78B23A20}"/>
              </a:ext>
            </a:extLst>
          </p:cNvPr>
          <p:cNvSpPr txBox="1"/>
          <p:nvPr/>
        </p:nvSpPr>
        <p:spPr>
          <a:xfrm>
            <a:off x="6096000" y="2013404"/>
            <a:ext cx="6094476" cy="20662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Norris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Perennial Public Power District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Windstream</a:t>
            </a: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 Communications</a:t>
            </a:r>
            <a:endParaRPr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50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842250-E315-6FF2-EE98-C989902E4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4A2C-608C-D21A-0383-A7DA0FE0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Waco to Utica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NH-STP-80-8(168) Control No: 42949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E86C2-DD48-C8EA-F6E1-95230C616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1899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are anticipated to be let during 2027</a:t>
            </a:r>
          </a:p>
        </p:txBody>
      </p:sp>
    </p:spTree>
    <p:extLst>
      <p:ext uri="{BB962C8B-B14F-4D97-AF65-F5344CB8AC3E}">
        <p14:creationId xmlns:p14="http://schemas.microsoft.com/office/powerpoint/2010/main" val="17091287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8A484-BAAA-1759-126B-FB160C37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Davenport West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STP-4-5(106) Control No: 42778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E5D8C-768F-A8F3-B455-E02C035CB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12.90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</p:txBody>
      </p:sp>
    </p:spTree>
    <p:extLst>
      <p:ext uri="{BB962C8B-B14F-4D97-AF65-F5344CB8AC3E}">
        <p14:creationId xmlns:p14="http://schemas.microsoft.com/office/powerpoint/2010/main" val="2023121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66F2-642E-B457-1A49-E6673CD3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Davenport West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STP-4-5(106) Control No: 42778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77CE0-9062-E331-C5DD-E8A34B33C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4/5/2027 - 11/24/2027</a:t>
            </a:r>
          </a:p>
        </p:txBody>
      </p:sp>
    </p:spTree>
    <p:extLst>
      <p:ext uri="{BB962C8B-B14F-4D97-AF65-F5344CB8AC3E}">
        <p14:creationId xmlns:p14="http://schemas.microsoft.com/office/powerpoint/2010/main" val="62458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A6301-A1DE-D1B0-31BE-17F940EE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AEAC-2FA2-02A7-9081-7B336940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2024 Utility policy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2E500-141F-574D-C498-BAFA649E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NDOT rolled out a new utility accommodation policy in 2024.</a:t>
            </a:r>
          </a:p>
          <a:p>
            <a:r>
              <a:rPr lang="en-US" dirty="0"/>
              <a:t>You can find more information, as well as a webinar about the changes, on the NDOT utility website at https://dot.nebraska.gov/business-center/utilities/.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33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8E5A-A53C-8A0E-5CEA-3CE849CF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Davenport West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STP-4-5(106) Control No: 42778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51397-032D-43CB-52A2-577C98FC5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CE045-E28D-5A5B-1E8F-5D8919396DC2}"/>
              </a:ext>
            </a:extLst>
          </p:cNvPr>
          <p:cNvSpPr txBox="1"/>
          <p:nvPr/>
        </p:nvSpPr>
        <p:spPr>
          <a:xfrm>
            <a:off x="6097524" y="2013404"/>
            <a:ext cx="6094476" cy="28592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 Central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Viaero</a:t>
            </a:r>
            <a:endParaRPr kumimoji="0"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Windstream Communications</a:t>
            </a:r>
            <a:endParaRPr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496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D2C5C-4AE6-EAC4-FA9D-6D6919072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farm&#10;&#10;AI-generated content may be incorrect.">
            <a:extLst>
              <a:ext uri="{FF2B5EF4-FFF2-40B4-BE49-F238E27FC236}">
                <a16:creationId xmlns:a16="http://schemas.microsoft.com/office/drawing/2014/main" id="{36C25F58-FFFD-1E74-87F3-21DE3EA09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87" b="4"/>
          <a:stretch>
            <a:fillRect/>
          </a:stretch>
        </p:blipFill>
        <p:spPr>
          <a:xfrm>
            <a:off x="2755" y="2826"/>
            <a:ext cx="12186500" cy="6852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7708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D6CB-64ED-64B1-A29E-5F4C73CAB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Miller - Buffalo/Custer Co Line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STP-183-2(112) Control No: 42899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C23D6-DAFA-A8D0-58E1-C5B3ECE82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8.06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</p:txBody>
      </p:sp>
    </p:spTree>
    <p:extLst>
      <p:ext uri="{BB962C8B-B14F-4D97-AF65-F5344CB8AC3E}">
        <p14:creationId xmlns:p14="http://schemas.microsoft.com/office/powerpoint/2010/main" val="15487616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5560-9544-C9A0-2642-BE01257F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Miller - Buffalo/Custer Co Line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STP-183-2(112) Control No: 42899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5D361-2E4A-3FC2-5EE6-6D3A5565C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3/30/2027 - 11/25/2027</a:t>
            </a:r>
          </a:p>
        </p:txBody>
      </p:sp>
    </p:spTree>
    <p:extLst>
      <p:ext uri="{BB962C8B-B14F-4D97-AF65-F5344CB8AC3E}">
        <p14:creationId xmlns:p14="http://schemas.microsoft.com/office/powerpoint/2010/main" val="8952644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450A-1015-B6BB-857A-B9B655EE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Miller - Buffalo/Custer Co Line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STP-183-2(112) Control No: 42899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5DB49-8037-750C-E490-10DB873C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E1BAC-B65A-D391-ABCC-0EA861076334}"/>
              </a:ext>
            </a:extLst>
          </p:cNvPr>
          <p:cNvSpPr txBox="1"/>
          <p:nvPr/>
        </p:nvSpPr>
        <p:spPr>
          <a:xfrm>
            <a:off x="6097524" y="2013404"/>
            <a:ext cx="6094476" cy="3430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AT&amp;T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Dawson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Frontier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Department of Water, Energy, and Environment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Miller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827985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BB7AB-0931-9827-CAB1-D4B836616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farm&#10;&#10;AI-generated content may be incorrect.">
            <a:extLst>
              <a:ext uri="{FF2B5EF4-FFF2-40B4-BE49-F238E27FC236}">
                <a16:creationId xmlns:a16="http://schemas.microsoft.com/office/drawing/2014/main" id="{5229F620-41B1-DE09-6A2A-E2F71C96C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26" r="-87"/>
          <a:stretch>
            <a:fillRect/>
          </a:stretch>
        </p:blipFill>
        <p:spPr>
          <a:xfrm>
            <a:off x="2755" y="2826"/>
            <a:ext cx="12269126" cy="6852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3892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5CA67-EEEC-2E9E-32A8-4B0B0E56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Doniphan - I-80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NH-34-4(136) Control No: 42944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34C82-C129-5EAD-9C52-C927B1EF5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3.36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6609411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1D02-A24D-EB84-61BF-8D1A958D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Doniphan - I-80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NH-34-4(136) Control No: 42944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C0023-3178-50DE-700A-8890F4810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4/19/2027 - 11/24/2027</a:t>
            </a:r>
          </a:p>
        </p:txBody>
      </p:sp>
    </p:spTree>
    <p:extLst>
      <p:ext uri="{BB962C8B-B14F-4D97-AF65-F5344CB8AC3E}">
        <p14:creationId xmlns:p14="http://schemas.microsoft.com/office/powerpoint/2010/main" val="20723287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65C5-1D97-39D2-00BB-CBF86317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Doniphan - I-80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NH-34-4(136) Control No: 42944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1EDB0-835C-0DCF-CB66-C6FA7DC36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566A1-E7EF-0BE6-B78C-49A763E3B7A4}"/>
              </a:ext>
            </a:extLst>
          </p:cNvPr>
          <p:cNvSpPr txBox="1"/>
          <p:nvPr/>
        </p:nvSpPr>
        <p:spPr>
          <a:xfrm>
            <a:off x="6097524" y="2013404"/>
            <a:ext cx="6094476" cy="34948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Hamilton Tele</a:t>
            </a:r>
            <a:r>
              <a:rPr lang="en-US" sz="2000" kern="100" dirty="0">
                <a:solidFill>
                  <a:srgbClr val="4D4D4F"/>
                </a:solidFill>
                <a:latin typeface="Arial"/>
                <a:cs typeface="Arial"/>
              </a:rPr>
              <a:t>c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ommunications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Southern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Doniphan Sewer-Water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 dirty="0">
                <a:solidFill>
                  <a:srgbClr val="4D4D4F"/>
                </a:solidFill>
                <a:latin typeface="Arial"/>
                <a:cs typeface="Arial"/>
              </a:rPr>
              <a:t>Windstream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Communications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5832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CB8C6-E56E-4642-4141-D2EE6BE7E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rural area&#10;&#10;AI-generated content may be incorrect.">
            <a:extLst>
              <a:ext uri="{FF2B5EF4-FFF2-40B4-BE49-F238E27FC236}">
                <a16:creationId xmlns:a16="http://schemas.microsoft.com/office/drawing/2014/main" id="{A1978870-4341-16CE-BEAA-B3CD9A240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87"/>
          <a:stretch>
            <a:fillRect/>
          </a:stretch>
        </p:blipFill>
        <p:spPr>
          <a:xfrm>
            <a:off x="2755" y="2826"/>
            <a:ext cx="12250765" cy="6852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77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Outstanding cy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will likely not be completed in 2025</a:t>
            </a:r>
          </a:p>
        </p:txBody>
      </p:sp>
    </p:spTree>
    <p:extLst>
      <p:ext uri="{BB962C8B-B14F-4D97-AF65-F5344CB8AC3E}">
        <p14:creationId xmlns:p14="http://schemas.microsoft.com/office/powerpoint/2010/main" val="31052536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9A34-8BB8-7C8D-A850-C33D092A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Platte River - Phillips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NH-80-7(178) Control No: 43023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FF217-1B26-C678-79B9-F09DE2714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7.70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Resurfacing </a:t>
            </a:r>
          </a:p>
        </p:txBody>
      </p:sp>
    </p:spTree>
    <p:extLst>
      <p:ext uri="{BB962C8B-B14F-4D97-AF65-F5344CB8AC3E}">
        <p14:creationId xmlns:p14="http://schemas.microsoft.com/office/powerpoint/2010/main" val="16230010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DE74-C9A4-7577-A548-9660AEA96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Platte River - Phillips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NH-80-7(178) Control No: 43023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3716F-DAE5-7B9A-B35D-18D5EF20D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4/1/2027 - 10/31/2027</a:t>
            </a:r>
          </a:p>
        </p:txBody>
      </p:sp>
    </p:spTree>
    <p:extLst>
      <p:ext uri="{BB962C8B-B14F-4D97-AF65-F5344CB8AC3E}">
        <p14:creationId xmlns:p14="http://schemas.microsoft.com/office/powerpoint/2010/main" val="35188939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06D3-4872-B415-9355-410615D2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Platte River - Phillips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NH-80-7(178) Control No: 43023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73691-4D47-B2D3-A3FD-F23153994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34AAF-C820-FB03-E4E6-2AD66B23842D}"/>
              </a:ext>
            </a:extLst>
          </p:cNvPr>
          <p:cNvSpPr txBox="1"/>
          <p:nvPr/>
        </p:nvSpPr>
        <p:spPr>
          <a:xfrm>
            <a:off x="6096000" y="2013404"/>
            <a:ext cx="6094476" cy="37528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City of Grand Island – Electric, Streets, Wastewater, Water</a:t>
            </a:r>
            <a:endParaRPr lang="en-US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Hamilton Telecommunications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Northwestern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Southern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Windstream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Communications</a:t>
            </a:r>
            <a:endParaRPr lang="en-US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4163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37E76-E1EF-A9E7-3D8B-24998429F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rural area&#10;&#10;AI-generated content may be incorrect.">
            <a:extLst>
              <a:ext uri="{FF2B5EF4-FFF2-40B4-BE49-F238E27FC236}">
                <a16:creationId xmlns:a16="http://schemas.microsoft.com/office/drawing/2014/main" id="{95303699-A261-5F09-050F-09CBA19B3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142" r="-87" b="-142"/>
          <a:stretch>
            <a:fillRect/>
          </a:stretch>
        </p:blipFill>
        <p:spPr>
          <a:xfrm>
            <a:off x="2755" y="2826"/>
            <a:ext cx="12186499" cy="6852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4592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94AD-EEE9-996C-9CC4-93F83D98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Miller - Amherst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STP-40-4(104) Control No: 42924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85162-D36E-2EC3-7F9C-1D135E0FB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10.95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19275596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7AC7-0AA2-9B31-0D28-0DF9964F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Miller - Amherst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STP-40-4(104) Control No: 42924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D53D0-2246-560C-E457-73A2C8A91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4/1/2027 - 10/31/2027</a:t>
            </a:r>
          </a:p>
        </p:txBody>
      </p:sp>
    </p:spTree>
    <p:extLst>
      <p:ext uri="{BB962C8B-B14F-4D97-AF65-F5344CB8AC3E}">
        <p14:creationId xmlns:p14="http://schemas.microsoft.com/office/powerpoint/2010/main" val="18925890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DD633-203F-6921-7AEA-333523C9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Miller - Amherst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STP-40-4(104) Control No: 42924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78462-9EC7-7FF3-C0DD-3841F7BA2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2BBF7-1DA2-A26B-7BDC-AC2D10567FCA}"/>
              </a:ext>
            </a:extLst>
          </p:cNvPr>
          <p:cNvSpPr txBox="1"/>
          <p:nvPr/>
        </p:nvSpPr>
        <p:spPr>
          <a:xfrm>
            <a:off x="6097524" y="2013404"/>
            <a:ext cx="6094476" cy="3255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Dawson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Frontier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Amherst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Miller</a:t>
            </a:r>
          </a:p>
        </p:txBody>
      </p:sp>
    </p:spTree>
    <p:extLst>
      <p:ext uri="{BB962C8B-B14F-4D97-AF65-F5344CB8AC3E}">
        <p14:creationId xmlns:p14="http://schemas.microsoft.com/office/powerpoint/2010/main" val="11295065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7E0E2-25CC-2671-B796-B5F938263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farm&#10;&#10;AI-generated content may be incorrect.">
            <a:extLst>
              <a:ext uri="{FF2B5EF4-FFF2-40B4-BE49-F238E27FC236}">
                <a16:creationId xmlns:a16="http://schemas.microsoft.com/office/drawing/2014/main" id="{DF48B7B8-F6B8-8CE5-A499-78F295EA5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284" r="-87" b="709"/>
          <a:stretch>
            <a:fillRect/>
          </a:stretch>
        </p:blipFill>
        <p:spPr>
          <a:xfrm>
            <a:off x="2755" y="2826"/>
            <a:ext cx="12186500" cy="6852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96281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F564-8D10-EC7A-3D16-5F45BCFE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Central City Viaduct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RRZ-TMT-14-2(123) Control No: 42013</a:t>
            </a:r>
            <a:endParaRPr lang="en-US" sz="2400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81BD6-0746-EB5F-5F74-D4760447F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1.09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Reconstruction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 </a:t>
            </a:r>
          </a:p>
        </p:txBody>
      </p:sp>
    </p:spTree>
    <p:extLst>
      <p:ext uri="{BB962C8B-B14F-4D97-AF65-F5344CB8AC3E}">
        <p14:creationId xmlns:p14="http://schemas.microsoft.com/office/powerpoint/2010/main" val="22342277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E27B-AB8F-EAFC-651D-19F23011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Central City Viaduct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RRZ-TMT-14-2(123) Control No: 42013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7B18A-0A03-9660-6F71-5DDEC9766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4/1/2027 - 10/31/2028</a:t>
            </a:r>
          </a:p>
        </p:txBody>
      </p:sp>
    </p:spTree>
    <p:extLst>
      <p:ext uri="{BB962C8B-B14F-4D97-AF65-F5344CB8AC3E}">
        <p14:creationId xmlns:p14="http://schemas.microsoft.com/office/powerpoint/2010/main" val="43109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E763-76DA-8B8B-7633-4E7B3637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Kearney East</a:t>
            </a:r>
            <a: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 </a:t>
            </a:r>
            <a:b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8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STP-30-4(167) Control No: 42969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D44CA-8B2B-6ADC-64C0-DC356BD72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1.88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</p:txBody>
      </p:sp>
    </p:spTree>
    <p:extLst>
      <p:ext uri="{BB962C8B-B14F-4D97-AF65-F5344CB8AC3E}">
        <p14:creationId xmlns:p14="http://schemas.microsoft.com/office/powerpoint/2010/main" val="15309192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5775-6C1B-DA68-80A7-27F70FF2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Central City Viaduct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RRZ-TMT-14-2(123) Control No: 42013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7D4FD-AA9A-3D77-E3A3-7E69938D7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6A5C7-7F1A-0C98-7719-9FC091B8E074}"/>
              </a:ext>
            </a:extLst>
          </p:cNvPr>
          <p:cNvSpPr txBox="1"/>
          <p:nvPr/>
        </p:nvSpPr>
        <p:spPr>
          <a:xfrm>
            <a:off x="6170677" y="2013404"/>
            <a:ext cx="3128772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Central City-City Administrator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Central City – Electric, Gas, Sewer, Water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and zoning administrator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Street Superintendent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73F38-6B62-8472-8B26-7219E44E1E0C}"/>
              </a:ext>
            </a:extLst>
          </p:cNvPr>
          <p:cNvSpPr txBox="1"/>
          <p:nvPr/>
        </p:nvSpPr>
        <p:spPr>
          <a:xfrm>
            <a:off x="9025128" y="2291756"/>
            <a:ext cx="3012901" cy="34686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Cogent Communications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Hamilton Telecommunications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Northeast Nebraska Telephone Company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Southern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Vyve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Broadband</a:t>
            </a:r>
            <a:endParaRPr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7296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1715F-1011-12F4-60CB-8A5D9B7CE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a city&#10;&#10;AI-generated content may be incorrect.">
            <a:extLst>
              <a:ext uri="{FF2B5EF4-FFF2-40B4-BE49-F238E27FC236}">
                <a16:creationId xmlns:a16="http://schemas.microsoft.com/office/drawing/2014/main" id="{7F0F6F78-4DFE-0D45-3188-B500AEF2D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426" r="-87" b="426"/>
          <a:stretch>
            <a:fillRect/>
          </a:stretch>
        </p:blipFill>
        <p:spPr>
          <a:xfrm>
            <a:off x="2755" y="-6355"/>
            <a:ext cx="12186498" cy="6861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212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08828-14EA-D7F3-7136-095A95E8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Nelson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STP-14-1(125) Control No: 42945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33C57-31BC-C9C0-47C9-F35DCC3F4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11.40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 </a:t>
            </a:r>
          </a:p>
        </p:txBody>
      </p:sp>
    </p:spTree>
    <p:extLst>
      <p:ext uri="{BB962C8B-B14F-4D97-AF65-F5344CB8AC3E}">
        <p14:creationId xmlns:p14="http://schemas.microsoft.com/office/powerpoint/2010/main" val="13340874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BBAB-88F4-4BDC-1ACE-78FC6E824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Nelson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STP-14-1(125) Control No: 42945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0DA4B-E866-A178-8D11-6C27A8F8A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3/29/2027 - 9/30/2028</a:t>
            </a:r>
          </a:p>
        </p:txBody>
      </p:sp>
    </p:spTree>
    <p:extLst>
      <p:ext uri="{BB962C8B-B14F-4D97-AF65-F5344CB8AC3E}">
        <p14:creationId xmlns:p14="http://schemas.microsoft.com/office/powerpoint/2010/main" val="29300331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CEED8-8579-4467-6F02-EFE4D8E0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Nelson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STP-14-1(125) Control No: 42945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4D10-21C3-9E76-69EE-5729441F4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1BA9C-75B3-BBB6-ACDD-9CA83E93F014}"/>
              </a:ext>
            </a:extLst>
          </p:cNvPr>
          <p:cNvSpPr txBox="1"/>
          <p:nvPr/>
        </p:nvSpPr>
        <p:spPr>
          <a:xfrm>
            <a:off x="6097524" y="2013404"/>
            <a:ext cx="6094476" cy="38359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Black Hills Energy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City of Nelson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Glenwood Telephone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Nustar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Pipeline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Platte Pipeline Co</a:t>
            </a:r>
            <a:r>
              <a:rPr lang="en-US" sz="2000" kern="100" dirty="0">
                <a:solidFill>
                  <a:srgbClr val="4D4D4F"/>
                </a:solidFill>
                <a:latin typeface="Arial"/>
                <a:cs typeface="Arial"/>
              </a:rPr>
              <a:t>mpany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Tallgrass Energy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 dirty="0" err="1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endParaRPr lang="en-US" sz="2000" b="0" i="0" u="none" strike="noStrike" kern="100" cap="none" spc="0" normalizeH="0" baseline="0" noProof="0" dirty="0" err="1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USGS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Windstream Communications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Zayo</a:t>
            </a:r>
            <a:r>
              <a:rPr lang="en-US" sz="2000" kern="100" dirty="0">
                <a:solidFill>
                  <a:srgbClr val="4D4D4F"/>
                </a:solidFill>
                <a:latin typeface="Arial"/>
                <a:cs typeface="Arial"/>
              </a:rPr>
              <a:t> Group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949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45255-5EF2-81CF-160F-E6D7DB423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farm&#10;&#10;AI-generated content may be incorrect.">
            <a:extLst>
              <a:ext uri="{FF2B5EF4-FFF2-40B4-BE49-F238E27FC236}">
                <a16:creationId xmlns:a16="http://schemas.microsoft.com/office/drawing/2014/main" id="{E9E0F202-95B3-0D23-F4D4-D2657B202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142" r="-87" b="-434"/>
          <a:stretch>
            <a:fillRect/>
          </a:stretch>
        </p:blipFill>
        <p:spPr>
          <a:xfrm>
            <a:off x="2755" y="-6354"/>
            <a:ext cx="12186500" cy="6954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32836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2C0C-49ED-92AA-5F4A-7720C4C2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Bruning North and South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NH-81-1(126) Control No: 42947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256DC-6855-9CA3-4BEE-C111CDFA8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10.04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16332658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DF12-682E-14DF-C883-3D7B9D43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Bruning North and South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NH-81-1(126) Control No: 42947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C2F7B-BE0F-7DBA-1650-03EAACCAD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3/29/2027 - 10/30/2027</a:t>
            </a:r>
          </a:p>
        </p:txBody>
      </p:sp>
    </p:spTree>
    <p:extLst>
      <p:ext uri="{BB962C8B-B14F-4D97-AF65-F5344CB8AC3E}">
        <p14:creationId xmlns:p14="http://schemas.microsoft.com/office/powerpoint/2010/main" val="18956975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ED002-8605-F11A-49B1-76889938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Bruning North and South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NH-81-1(126) Control No: 42947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4C912-9686-9F15-6379-ACDA6007A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5458B-8601-6ED7-49E7-1B5D26C6AB8B}"/>
              </a:ext>
            </a:extLst>
          </p:cNvPr>
          <p:cNvSpPr txBox="1"/>
          <p:nvPr/>
        </p:nvSpPr>
        <p:spPr>
          <a:xfrm>
            <a:off x="6097524" y="2013404"/>
            <a:ext cx="6094476" cy="36522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Glenwood Telephone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Norris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Tallgrass Energy</a:t>
            </a:r>
            <a:endParaRPr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Segra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Bruning – Sewer &amp; Water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Windstream</a:t>
            </a: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 Communications</a:t>
            </a:r>
            <a:endParaRPr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595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6D93A-BD52-EFF7-EA9A-D7A7A67EA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farm&#10;&#10;AI-generated content may be incorrect.">
            <a:extLst>
              <a:ext uri="{FF2B5EF4-FFF2-40B4-BE49-F238E27FC236}">
                <a16:creationId xmlns:a16="http://schemas.microsoft.com/office/drawing/2014/main" id="{248977C6-C35F-52E1-180E-6FFF399BE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26" r="-87" b="568"/>
          <a:stretch>
            <a:fillRect/>
          </a:stretch>
        </p:blipFill>
        <p:spPr>
          <a:xfrm>
            <a:off x="2755" y="2826"/>
            <a:ext cx="12186499" cy="6852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01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600C-634D-9067-08ED-33C8C155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kumimoji="0" lang="en-US" sz="40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Kearney East</a:t>
            </a:r>
            <a:r>
              <a:rPr kumimoji="0" lang="en-US" sz="4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4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STP-30-4(167) Control No: 42969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6C923-E5BC-1EE3-1188-B9119C516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9/29/2025 - 3/31/2026</a:t>
            </a:r>
          </a:p>
        </p:txBody>
      </p:sp>
    </p:spTree>
    <p:extLst>
      <p:ext uri="{BB962C8B-B14F-4D97-AF65-F5344CB8AC3E}">
        <p14:creationId xmlns:p14="http://schemas.microsoft.com/office/powerpoint/2010/main" val="1404634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85EB-43A7-507F-D0E5-312BF40A7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Kearney West of UNK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STP-30-4(165) Control No: 42955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34FD6-DAA5-D255-39FD-573B4DC7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1.58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Reconstruction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</p:txBody>
      </p:sp>
    </p:spTree>
    <p:extLst>
      <p:ext uri="{BB962C8B-B14F-4D97-AF65-F5344CB8AC3E}">
        <p14:creationId xmlns:p14="http://schemas.microsoft.com/office/powerpoint/2010/main" val="30332341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9556-5F37-54B2-D8B3-7135DD2C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Kearney West of UNK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STP-30-4(165) Control No: 42955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05996-E8D4-7353-482E-9934543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4/1/2027 - 10/31/2027</a:t>
            </a:r>
          </a:p>
        </p:txBody>
      </p:sp>
    </p:spTree>
    <p:extLst>
      <p:ext uri="{BB962C8B-B14F-4D97-AF65-F5344CB8AC3E}">
        <p14:creationId xmlns:p14="http://schemas.microsoft.com/office/powerpoint/2010/main" val="15305155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F84BE-F71E-8CC8-5280-C9204C7F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Kearney West of UNK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STP-30-4(165) Control No: 42955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7CCA7-1479-2B0A-3B4B-B66F00B6F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FD0A9-5A7E-E5F4-668F-4BB76FBE6337}"/>
              </a:ext>
            </a:extLst>
          </p:cNvPr>
          <p:cNvSpPr txBox="1"/>
          <p:nvPr/>
        </p:nvSpPr>
        <p:spPr>
          <a:xfrm>
            <a:off x="6097524" y="2013404"/>
            <a:ext cx="3412236" cy="38738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Allo</a:t>
            </a:r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 Communications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Buckle Inc.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Kearney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Dawson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Frontier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Nebraska P</a:t>
            </a:r>
            <a:r>
              <a:rPr lang="en-US" kern="100" dirty="0" err="1">
                <a:solidFill>
                  <a:srgbClr val="4D4D4F"/>
                </a:solidFill>
                <a:latin typeface="Arial"/>
                <a:cs typeface="Arial"/>
              </a:rPr>
              <a:t>ublic</a:t>
            </a:r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 Power District</a:t>
            </a:r>
            <a:endParaRPr lang="en-US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18BD4-6B69-0805-3ECA-A011B39579C3}"/>
              </a:ext>
            </a:extLst>
          </p:cNvPr>
          <p:cNvSpPr txBox="1"/>
          <p:nvPr/>
        </p:nvSpPr>
        <p:spPr>
          <a:xfrm>
            <a:off x="8999982" y="2368693"/>
            <a:ext cx="3085181" cy="15311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Northwestern Energy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OPTK</a:t>
            </a:r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 Networks</a:t>
            </a:r>
            <a:endParaRPr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 err="1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endParaRPr lang="en-US" dirty="0">
              <a:ea typeface="+mn-ea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Nebraska – Kearney</a:t>
            </a:r>
          </a:p>
        </p:txBody>
      </p:sp>
    </p:spTree>
    <p:extLst>
      <p:ext uri="{BB962C8B-B14F-4D97-AF65-F5344CB8AC3E}">
        <p14:creationId xmlns:p14="http://schemas.microsoft.com/office/powerpoint/2010/main" val="26721518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8FD23-52F8-67A2-4D40-3D872E1C6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4588-0A71-4CD0-1E28-FE410F9B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pPr marR="0" rtl="0"/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In Kearney West of UNK </a:t>
            </a:r>
            <a:b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Project Number: STP-30-4(165) Control No: 42955</a:t>
            </a:r>
            <a:endParaRPr lang="en-US" sz="2800" b="0" i="0" u="none" strike="noStrike" kern="100" baseline="0"/>
          </a:p>
        </p:txBody>
      </p:sp>
      <p:pic>
        <p:nvPicPr>
          <p:cNvPr id="8" name="Content Placeholder 7" descr="A satellite view of a city&#10;&#10;AI-generated content may be incorrect.">
            <a:extLst>
              <a:ext uri="{FF2B5EF4-FFF2-40B4-BE49-F238E27FC236}">
                <a16:creationId xmlns:a16="http://schemas.microsoft.com/office/drawing/2014/main" id="{5716608C-ECFE-4F17-E42F-0E07132FF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25349" cy="7580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6946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6967-1607-4417-AC24-B53892A3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Wrap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DAB6-F846-463A-8044-8C765C9C9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515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17CF-907A-AC22-7C2C-81FE261C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final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E84C-2539-47BA-356F-05FD6D436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Ask them now!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If you have questions after this meeting, or would like to view more detailed project maps, please reach out to your utility coordinator. </a:t>
            </a:r>
          </a:p>
        </p:txBody>
      </p:sp>
    </p:spTree>
    <p:extLst>
      <p:ext uri="{BB962C8B-B14F-4D97-AF65-F5344CB8AC3E}">
        <p14:creationId xmlns:p14="http://schemas.microsoft.com/office/powerpoint/2010/main" val="243522142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26D0-F9B9-4F82-87ED-8390C15B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 a Question about a project your Utility is involved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A666-F771-4DDC-94F5-22FFD487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Contact your district’s utility coordinator!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F946A-D816-29D2-A19A-BC8FD0340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/>
        </p:blipFill>
        <p:spPr>
          <a:xfrm>
            <a:off x="6868164" y="2668150"/>
            <a:ext cx="4059009" cy="2989257"/>
          </a:xfrm>
          <a:prstGeom prst="rect">
            <a:avLst/>
          </a:prstGeom>
        </p:spPr>
      </p:pic>
      <p:pic>
        <p:nvPicPr>
          <p:cNvPr id="13" name="Picture 12" descr="A map of the state of kansas&#10;&#10;AI-generated content may be incorrect.">
            <a:extLst>
              <a:ext uri="{FF2B5EF4-FFF2-40B4-BE49-F238E27FC236}">
                <a16:creationId xmlns:a16="http://schemas.microsoft.com/office/drawing/2014/main" id="{EB51C905-F9E1-E12C-CEED-6B57B49E82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97" b="-78"/>
          <a:stretch>
            <a:fillRect/>
          </a:stretch>
        </p:blipFill>
        <p:spPr>
          <a:xfrm>
            <a:off x="341623" y="2746079"/>
            <a:ext cx="6331005" cy="290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0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E3DE-C875-4C83-B70A-2083DAC8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We need your feedback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AEAA4-7F8C-4EA2-B74B-6827C74C1A66}"/>
              </a:ext>
            </a:extLst>
          </p:cNvPr>
          <p:cNvSpPr txBox="1">
            <a:spLocks/>
          </p:cNvSpPr>
          <p:nvPr/>
        </p:nvSpPr>
        <p:spPr>
          <a:xfrm>
            <a:off x="914400" y="1709577"/>
            <a:ext cx="9737498" cy="393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Your valuable feedback helps these meetings – and NDOT’s utility coordination program – be better.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9BDC9E-5A96-48A5-A832-C5ED2947B376}"/>
              </a:ext>
            </a:extLst>
          </p:cNvPr>
          <p:cNvSpPr/>
          <p:nvPr/>
        </p:nvSpPr>
        <p:spPr>
          <a:xfrm>
            <a:off x="1006679" y="2620151"/>
            <a:ext cx="6216242" cy="301962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Use your phone’s camera to scan this QR code or use our paper survey. </a:t>
            </a:r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F27B60E-C0D3-16D4-7BFC-236406BA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1401" t="-23384" r="111726" b="23053"/>
          <a:stretch>
            <a:fillRect/>
          </a:stretch>
        </p:blipFill>
        <p:spPr>
          <a:xfrm>
            <a:off x="4557713" y="1909763"/>
            <a:ext cx="3066558" cy="3048508"/>
          </a:xfrm>
          <a:prstGeom prst="rect">
            <a:avLst/>
          </a:prstGeom>
        </p:spPr>
      </p:pic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690D92F-8133-9CD1-4609-8BEDA1F496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54" b="709"/>
          <a:stretch>
            <a:fillRect/>
          </a:stretch>
        </p:blipFill>
        <p:spPr>
          <a:xfrm>
            <a:off x="7926555" y="2621631"/>
            <a:ext cx="3016450" cy="30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82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53DF-CF04-9E7B-D13F-8F303595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 our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63A4-7FCF-8839-D3E7-10B14350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7602680" cy="37669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Visit NDOT.info/utility for more information on: </a:t>
            </a:r>
          </a:p>
          <a:p>
            <a:r>
              <a:rPr lang="en-US" dirty="0"/>
              <a:t>Utility accommodation</a:t>
            </a:r>
          </a:p>
          <a:p>
            <a:r>
              <a:rPr lang="en-US" dirty="0"/>
              <a:t>Permitting </a:t>
            </a:r>
          </a:p>
          <a:p>
            <a:r>
              <a:rPr lang="en-US" dirty="0"/>
              <a:t>Coordination</a:t>
            </a:r>
          </a:p>
          <a:p>
            <a:r>
              <a:rPr lang="en-US" dirty="0"/>
              <a:t>Project information</a:t>
            </a:r>
          </a:p>
          <a:p>
            <a:r>
              <a:rPr lang="en-US" dirty="0"/>
              <a:t>Reimbursements</a:t>
            </a:r>
          </a:p>
          <a:p>
            <a:r>
              <a:rPr lang="en-US" dirty="0"/>
              <a:t>Additional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FD6A5-64F2-2DB2-2086-6587773CD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9690" y="2252167"/>
            <a:ext cx="2354381" cy="235438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521E12-5AFB-97E2-702D-C069CDA31F79}"/>
              </a:ext>
            </a:extLst>
          </p:cNvPr>
          <p:cNvSpPr/>
          <p:nvPr/>
        </p:nvSpPr>
        <p:spPr>
          <a:xfrm>
            <a:off x="8505651" y="4446987"/>
            <a:ext cx="3042459" cy="1081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to view the 2026 Program Book!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6A8DF-6ABC-9432-6CE6-ECC0ED5FF951}"/>
              </a:ext>
            </a:extLst>
          </p:cNvPr>
          <p:cNvSpPr/>
          <p:nvPr/>
        </p:nvSpPr>
        <p:spPr>
          <a:xfrm>
            <a:off x="8440880" y="2013404"/>
            <a:ext cx="3172000" cy="335584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568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0D81-A0F9-45BC-9D75-D3377E350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BC548-BAFF-4B86-99A9-ED8CC30E7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 Dept of Transportation">
      <a:dk1>
        <a:srgbClr val="44546A"/>
      </a:dk1>
      <a:lt1>
        <a:srgbClr val="FFFFFF"/>
      </a:lt1>
      <a:dk2>
        <a:srgbClr val="4D4D4F"/>
      </a:dk2>
      <a:lt2>
        <a:srgbClr val="B9C8D3"/>
      </a:lt2>
      <a:accent1>
        <a:srgbClr val="BABF33"/>
      </a:accent1>
      <a:accent2>
        <a:srgbClr val="FFC843"/>
      </a:accent2>
      <a:accent3>
        <a:srgbClr val="BB1F53"/>
      </a:accent3>
      <a:accent4>
        <a:srgbClr val="FFC000"/>
      </a:accent4>
      <a:accent5>
        <a:srgbClr val="00607F"/>
      </a:accent5>
      <a:accent6>
        <a:srgbClr val="B9C8D3"/>
      </a:accent6>
      <a:hlink>
        <a:srgbClr val="0563C1"/>
      </a:hlink>
      <a:folHlink>
        <a:srgbClr val="BB1F5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OT_Template.pptx" id="{C72FA9DE-9F9B-4F2C-B1F1-ED950E7A0744}" vid="{7F328668-8292-4104-9673-B899E47508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4FA98F222A439ACAC06C169099B1" ma:contentTypeVersion="7" ma:contentTypeDescription="Create a new document." ma:contentTypeScope="" ma:versionID="4cc11786ae36e54a46bbd4fdff5d8001">
  <xsd:schema xmlns:xsd="http://www.w3.org/2001/XMLSchema" xmlns:xs="http://www.w3.org/2001/XMLSchema" xmlns:p="http://schemas.microsoft.com/office/2006/metadata/properties" xmlns:ns2="98be67be-a8fd-424a-a601-9d9a8ecd4880" targetNamespace="http://schemas.microsoft.com/office/2006/metadata/properties" ma:root="true" ma:fieldsID="c0d43d2290d0cd73b557ff1778f0b13d" ns2:_="">
    <xsd:import namespace="98be67be-a8fd-424a-a601-9d9a8ecd48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e67be-a8fd-424a-a601-9d9a8ecd4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4BAEDF-B083-44DC-9AF6-5163EED04A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06E331-B181-466E-8B27-57050CF488B1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98be67be-a8fd-424a-a601-9d9a8ecd488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D262FF4-1341-4056-B5DF-E60490C14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e67be-a8fd-424a-a601-9d9a8ecd48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NDOT-Presentation_TEMPLATE_Wide</Template>
  <TotalTime>7</TotalTime>
  <Words>2918</Words>
  <Application>Microsoft Office PowerPoint</Application>
  <PresentationFormat>Widescreen</PresentationFormat>
  <Paragraphs>667</Paragraphs>
  <Slides>99</Slides>
  <Notes>10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Utility program</vt:lpstr>
      <vt:lpstr>This Meeting is Being Recorded</vt:lpstr>
      <vt:lpstr>Welcome</vt:lpstr>
      <vt:lpstr>Agenda</vt:lpstr>
      <vt:lpstr>Introductions</vt:lpstr>
      <vt:lpstr>2024 Utility policy</vt:lpstr>
      <vt:lpstr>Outstanding cy 2025</vt:lpstr>
      <vt:lpstr>Kearney East  Project Number: STP-30-4(167) Control No: 42969</vt:lpstr>
      <vt:lpstr>Kearney East  Project Number: STP-30-4(167) Control No: 42969</vt:lpstr>
      <vt:lpstr>Kearney East  Project Number: STP-30-4(167) Control No: 42969</vt:lpstr>
      <vt:lpstr>PowerPoint Presentation</vt:lpstr>
      <vt:lpstr>Cy 2026</vt:lpstr>
      <vt:lpstr>Hastings Southeast  Project Number: S-6-4(1022) Control No: 41086</vt:lpstr>
      <vt:lpstr>Hastings Southeast  Project Number: S-6-4(1022) Control No: 41086</vt:lpstr>
      <vt:lpstr>Hastings Southeast  Project Number: S-6-4(1022) Control No: 41086</vt:lpstr>
      <vt:lpstr>PowerPoint Presentation</vt:lpstr>
      <vt:lpstr>McCool Junction - York  Project Number: NH-81-2(144) Control No: 42574</vt:lpstr>
      <vt:lpstr>McCool Junction - York  Project Number: NH-81-2(144) Control No: 42574</vt:lpstr>
      <vt:lpstr>McCool Junction - York  Project Number: NH-81-2(144) Control No: 42574</vt:lpstr>
      <vt:lpstr>PowerPoint Presentation</vt:lpstr>
      <vt:lpstr>PowerPoint Presentation</vt:lpstr>
      <vt:lpstr>In Red Cloud  Project Number: STP-281-1(117) Control No: 42619</vt:lpstr>
      <vt:lpstr>In Red Cloud  Project Number: STP-281-1(117) Control No: 42619</vt:lpstr>
      <vt:lpstr>PowerPoint Presentation</vt:lpstr>
      <vt:lpstr>Odessa - Kearney (EB) (MS)  Project Number: NH-80-5(83) Control No: 42852</vt:lpstr>
      <vt:lpstr>Odessa - Kearney (EB) (MS)  Project Number: NH-80-5(83) Control No: 42852</vt:lpstr>
      <vt:lpstr>Odessa - Kearney (EB) (MS)  Project Number: NH-80-5(83) Control No: 42852</vt:lpstr>
      <vt:lpstr>PowerPoint Presentation</vt:lpstr>
      <vt:lpstr>District 4- CCTV Cameras  Project Number: ITS-STP-D4(108) Control No: 43008</vt:lpstr>
      <vt:lpstr>District 4- CCTV Cameras  Project Number: ITS-STP-D4(108) Control No: 43008</vt:lpstr>
      <vt:lpstr>District 4- CCTV Cameras  Project Number: ITS-STP-D4(108) Control No: 43008</vt:lpstr>
      <vt:lpstr>District 4- CCTV Cameras  Project Number: ITS-STP-D4(108) Control No: 43008</vt:lpstr>
      <vt:lpstr>Davenport East (MS)  Project Number: STP-4-5(107) Control No: 42875</vt:lpstr>
      <vt:lpstr>Davenport East (MS)  Project Number: STP-4-5(107) Control No: 42875</vt:lpstr>
      <vt:lpstr>Davenport East (MS)  Project Number: STP-4-5(107) Control No: 42875</vt:lpstr>
      <vt:lpstr>PowerPoint Presentation</vt:lpstr>
      <vt:lpstr>Giltner - Hampton  Project Number: HSIP-80-7(173) Control No: 42989</vt:lpstr>
      <vt:lpstr>Giltner - Hampton  Project Number: HSIP-80-7(173) Control No: 42989</vt:lpstr>
      <vt:lpstr>Giltner - Hampton  Project Number: HSIP-80-7(173) Control No: 42989</vt:lpstr>
      <vt:lpstr>PowerPoint Presentation</vt:lpstr>
      <vt:lpstr>Chapman West (MS)  Project Number: NH-30-5(139) Control No: 42929</vt:lpstr>
      <vt:lpstr>Chapman West (MS)  Project Number: NH-30-5(139) Control No: 42929</vt:lpstr>
      <vt:lpstr>Chapman West (MS)  Project Number: NH-30-5(139) Control No: 42929</vt:lpstr>
      <vt:lpstr>PowerPoint Presentation</vt:lpstr>
      <vt:lpstr>Central City East (MS)  Project Number: NH-30-5(136) Control No: 42818</vt:lpstr>
      <vt:lpstr>Central City East (MS)  Project Number: NH-30-5(136) Control No: 42818</vt:lpstr>
      <vt:lpstr>Central City East (MS)  Project Number: NH-30-5(136) Control No: 42818</vt:lpstr>
      <vt:lpstr>PowerPoint Presentation</vt:lpstr>
      <vt:lpstr>Elm Creek - Miller (MS)  Project Number: STP-183-2(111) Control No: 42898</vt:lpstr>
      <vt:lpstr>Elm Creek - Miller (MS)  Project Number: STP-183-2(111) Control No: 42898</vt:lpstr>
      <vt:lpstr>Elm Creek - Miller (MS)  Project Number: STP-183-2(111) Control No: 42898</vt:lpstr>
      <vt:lpstr>PowerPoint Presentation</vt:lpstr>
      <vt:lpstr>Waco to Utica  Project Number: NH-STP-80-8(168) Control No: 42949</vt:lpstr>
      <vt:lpstr>Waco to Utica  Project Number: NH-STP-80-8(168) Control No: 42949</vt:lpstr>
      <vt:lpstr>Waco to Utica  Project Number: NH-STP-80-8(168) Control No: 42949</vt:lpstr>
      <vt:lpstr>Waco to Utica  Project Number: NH-STP-80-8(168) Control No: 42949</vt:lpstr>
      <vt:lpstr>Cy 2027</vt:lpstr>
      <vt:lpstr>Davenport West  Project Number: STP-4-5(106) Control No: 42778</vt:lpstr>
      <vt:lpstr>Davenport West  Project Number: STP-4-5(106) Control No: 42778</vt:lpstr>
      <vt:lpstr>Davenport West  Project Number: STP-4-5(106) Control No: 42778</vt:lpstr>
      <vt:lpstr>PowerPoint Presentation</vt:lpstr>
      <vt:lpstr>Miller - Buffalo/Custer Co Line  Project Number: STP-183-2(112) Control No: 42899</vt:lpstr>
      <vt:lpstr>Miller - Buffalo/Custer Co Line  Project Number: STP-183-2(112) Control No: 42899</vt:lpstr>
      <vt:lpstr>Miller - Buffalo/Custer Co Line  Project Number: STP-183-2(112) Control No: 42899</vt:lpstr>
      <vt:lpstr>PowerPoint Presentation</vt:lpstr>
      <vt:lpstr>Doniphan - I-80  Project Number: NH-34-4(136) Control No: 42944</vt:lpstr>
      <vt:lpstr>Doniphan - I-80  Project Number: NH-34-4(136) Control No: 42944</vt:lpstr>
      <vt:lpstr>Doniphan - I-80  Project Number: NH-34-4(136) Control No: 42944</vt:lpstr>
      <vt:lpstr>PowerPoint Presentation</vt:lpstr>
      <vt:lpstr>Platte River - Phillips  Project Number: NH-80-7(178) Control No: 43023</vt:lpstr>
      <vt:lpstr>Platte River - Phillips  Project Number: NH-80-7(178) Control No: 43023</vt:lpstr>
      <vt:lpstr>Platte River - Phillips  Project Number: NH-80-7(178) Control No: 43023</vt:lpstr>
      <vt:lpstr>PowerPoint Presentation</vt:lpstr>
      <vt:lpstr>Miller - Amherst  Project Number: STP-40-4(104) Control No: 42924</vt:lpstr>
      <vt:lpstr>Miller - Amherst  Project Number: STP-40-4(104) Control No: 42924</vt:lpstr>
      <vt:lpstr>Miller - Amherst  Project Number: STP-40-4(104) Control No: 42924</vt:lpstr>
      <vt:lpstr>PowerPoint Presentation</vt:lpstr>
      <vt:lpstr>Central City Viaduct  Project Number: RRZ-TMT-14-2(123) Control No: 42013</vt:lpstr>
      <vt:lpstr>Central City Viaduct  Project Number: RRZ-TMT-14-2(123) Control No: 42013</vt:lpstr>
      <vt:lpstr>Central City Viaduct  Project Number: RRZ-TMT-14-2(123) Control No: 42013</vt:lpstr>
      <vt:lpstr>PowerPoint Presentation</vt:lpstr>
      <vt:lpstr>Nelson North  Project Number: STP-14-1(125) Control No: 42945</vt:lpstr>
      <vt:lpstr>Nelson North  Project Number: STP-14-1(125) Control No: 42945</vt:lpstr>
      <vt:lpstr>Nelson North  Project Number: STP-14-1(125) Control No: 42945</vt:lpstr>
      <vt:lpstr>PowerPoint Presentation</vt:lpstr>
      <vt:lpstr>Bruning North and South  Project Number: NH-81-1(126) Control No: 42947</vt:lpstr>
      <vt:lpstr>Bruning North and South  Project Number: NH-81-1(126) Control No: 42947</vt:lpstr>
      <vt:lpstr>Bruning North and South  Project Number: NH-81-1(126) Control No: 42947</vt:lpstr>
      <vt:lpstr>PowerPoint Presentation</vt:lpstr>
      <vt:lpstr>In Kearney West of UNK  Project Number: STP-30-4(165) Control No: 42955</vt:lpstr>
      <vt:lpstr>In Kearney West of UNK  Project Number: STP-30-4(165) Control No: 42955</vt:lpstr>
      <vt:lpstr>In Kearney West of UNK  Project Number: STP-30-4(165) Control No: 42955</vt:lpstr>
      <vt:lpstr>In Kearney West of UNK  Project Number: STP-30-4(165) Control No: 42955</vt:lpstr>
      <vt:lpstr>Questions &amp; Wrap Up</vt:lpstr>
      <vt:lpstr>Any final Questions?</vt:lpstr>
      <vt:lpstr>Have a Question about a project your Utility is involved in?</vt:lpstr>
      <vt:lpstr>We need your feedback</vt:lpstr>
      <vt:lpstr>Visit our Website</vt:lpstr>
      <vt:lpstr>Thank You</vt:lpstr>
    </vt:vector>
  </TitlesOfParts>
  <Company>HDR,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River South of Fairbury Control Number: 11599 Project Number: STP-8-6(104)</dc:title>
  <dc:creator>Becker, Jordan</dc:creator>
  <cp:lastModifiedBy>George, Liz</cp:lastModifiedBy>
  <cp:revision>240</cp:revision>
  <cp:lastPrinted>2021-03-11T13:02:15Z</cp:lastPrinted>
  <dcterms:created xsi:type="dcterms:W3CDTF">2022-09-23T13:56:36Z</dcterms:created>
  <dcterms:modified xsi:type="dcterms:W3CDTF">2025-10-30T20:39:00Z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0x01010063CA4FA98F222A439ACAC06C169099B1</vt:lpwstr>
  </property>
</Properties>
</file>