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290_7544C235.xml" ContentType="application/vnd.ms-powerpoint.comments+xml"/>
  <Override PartName="/ppt/comments/modernComment_28E_7792056F.xml" ContentType="application/vnd.ms-powerpoint.comments+xml"/>
  <Override PartName="/ppt/comments/modernComment_28F_AEB2A7BA.xml" ContentType="application/vnd.ms-powerpoint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modernComment_105_C9825FAC.xml" ContentType="application/vnd.ms-powerpoint.comments+xml"/>
  <Override PartName="/ppt/comments/modernComment_24B_97E06BD.xml" ContentType="application/vnd.ms-powerpoint.comments+xml"/>
  <Override PartName="/ppt/comments/modernComment_24C_842BDFF.xml" ContentType="application/vnd.ms-powerpoint.comments+xml"/>
  <Override PartName="/ppt/comments/modernComment_24E_7AF4DCC6.xml" ContentType="application/vnd.ms-powerpoint.comments+xml"/>
  <Override PartName="/ppt/comments/modernComment_24F_C5F9DB4C.xml" ContentType="application/vnd.ms-powerpoint.comments+xml"/>
  <Override PartName="/ppt/comments/modernComment_250_946BB7CF.xml" ContentType="application/vnd.ms-powerpoint.comments+xml"/>
  <Override PartName="/ppt/comments/modernComment_251_EF4E5E8A.xml" ContentType="application/vnd.ms-powerpoint.comments+xml"/>
  <Override PartName="/ppt/comments/modernComment_252_802C426F.xml" ContentType="application/vnd.ms-powerpoint.comments+xml"/>
  <Override PartName="/ppt/comments/modernComment_253_6E3D6638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2"/>
  </p:notesMasterIdLst>
  <p:sldIdLst>
    <p:sldId id="516" r:id="rId5"/>
    <p:sldId id="606" r:id="rId6"/>
    <p:sldId id="607" r:id="rId7"/>
    <p:sldId id="608" r:id="rId8"/>
    <p:sldId id="609" r:id="rId9"/>
    <p:sldId id="645" r:id="rId10"/>
    <p:sldId id="522" r:id="rId11"/>
    <p:sldId id="526" r:id="rId12"/>
    <p:sldId id="527" r:id="rId13"/>
    <p:sldId id="528" r:id="rId14"/>
    <p:sldId id="656" r:id="rId15"/>
    <p:sldId id="654" r:id="rId16"/>
    <p:sldId id="655" r:id="rId17"/>
    <p:sldId id="647" r:id="rId18"/>
    <p:sldId id="648" r:id="rId19"/>
    <p:sldId id="649" r:id="rId20"/>
    <p:sldId id="650" r:id="rId21"/>
    <p:sldId id="651" r:id="rId22"/>
    <p:sldId id="652" r:id="rId23"/>
    <p:sldId id="523" r:id="rId24"/>
    <p:sldId id="524" r:id="rId25"/>
    <p:sldId id="525" r:id="rId26"/>
    <p:sldId id="596" r:id="rId27"/>
    <p:sldId id="544" r:id="rId28"/>
    <p:sldId id="545" r:id="rId29"/>
    <p:sldId id="546" r:id="rId30"/>
    <p:sldId id="599" r:id="rId31"/>
    <p:sldId id="550" r:id="rId32"/>
    <p:sldId id="551" r:id="rId33"/>
    <p:sldId id="552" r:id="rId34"/>
    <p:sldId id="600" r:id="rId35"/>
    <p:sldId id="553" r:id="rId36"/>
    <p:sldId id="554" r:id="rId37"/>
    <p:sldId id="555" r:id="rId38"/>
    <p:sldId id="601" r:id="rId39"/>
    <p:sldId id="657" r:id="rId40"/>
    <p:sldId id="658" r:id="rId41"/>
    <p:sldId id="659" r:id="rId42"/>
    <p:sldId id="664" r:id="rId43"/>
    <p:sldId id="665" r:id="rId44"/>
    <p:sldId id="666" r:id="rId45"/>
    <p:sldId id="565" r:id="rId46"/>
    <p:sldId id="566" r:id="rId47"/>
    <p:sldId id="567" r:id="rId48"/>
    <p:sldId id="568" r:id="rId49"/>
    <p:sldId id="602" r:id="rId50"/>
    <p:sldId id="572" r:id="rId51"/>
    <p:sldId id="573" r:id="rId52"/>
    <p:sldId id="574" r:id="rId53"/>
    <p:sldId id="578" r:id="rId54"/>
    <p:sldId id="579" r:id="rId55"/>
    <p:sldId id="580" r:id="rId56"/>
    <p:sldId id="584" r:id="rId57"/>
    <p:sldId id="585" r:id="rId58"/>
    <p:sldId id="586" r:id="rId59"/>
    <p:sldId id="605" r:id="rId60"/>
    <p:sldId id="661" r:id="rId61"/>
    <p:sldId id="662" r:id="rId62"/>
    <p:sldId id="663" r:id="rId63"/>
    <p:sldId id="660" r:id="rId64"/>
    <p:sldId id="529" r:id="rId65"/>
    <p:sldId id="530" r:id="rId66"/>
    <p:sldId id="531" r:id="rId67"/>
    <p:sldId id="598" r:id="rId68"/>
    <p:sldId id="610" r:id="rId69"/>
    <p:sldId id="611" r:id="rId70"/>
    <p:sldId id="646" r:id="rId71"/>
    <p:sldId id="613" r:id="rId72"/>
    <p:sldId id="614" r:id="rId73"/>
    <p:sldId id="615" r:id="rId74"/>
    <p:sldId id="521" r:id="rId75"/>
    <p:sldId id="259" r:id="rId76"/>
    <p:sldId id="260" r:id="rId77"/>
    <p:sldId id="261" r:id="rId78"/>
    <p:sldId id="587" r:id="rId79"/>
    <p:sldId id="262" r:id="rId80"/>
    <p:sldId id="263" r:id="rId81"/>
    <p:sldId id="264" r:id="rId82"/>
    <p:sldId id="588" r:id="rId83"/>
    <p:sldId id="265" r:id="rId84"/>
    <p:sldId id="266" r:id="rId85"/>
    <p:sldId id="267" r:id="rId86"/>
    <p:sldId id="589" r:id="rId87"/>
    <p:sldId id="271" r:id="rId88"/>
    <p:sldId id="272" r:id="rId89"/>
    <p:sldId id="273" r:id="rId90"/>
    <p:sldId id="590" r:id="rId91"/>
    <p:sldId id="274" r:id="rId92"/>
    <p:sldId id="275" r:id="rId93"/>
    <p:sldId id="276" r:id="rId94"/>
    <p:sldId id="591" r:id="rId95"/>
    <p:sldId id="277" r:id="rId96"/>
    <p:sldId id="278" r:id="rId97"/>
    <p:sldId id="279" r:id="rId98"/>
    <p:sldId id="592" r:id="rId99"/>
    <p:sldId id="280" r:id="rId100"/>
    <p:sldId id="281" r:id="rId101"/>
    <p:sldId id="282" r:id="rId102"/>
    <p:sldId id="593" r:id="rId103"/>
    <p:sldId id="283" r:id="rId104"/>
    <p:sldId id="284" r:id="rId105"/>
    <p:sldId id="285" r:id="rId106"/>
    <p:sldId id="594" r:id="rId107"/>
    <p:sldId id="295" r:id="rId108"/>
    <p:sldId id="296" r:id="rId109"/>
    <p:sldId id="297" r:id="rId110"/>
    <p:sldId id="595" r:id="rId111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B50A458-82BA-44F2-9EF3-69D4D3D9EF61}">
          <p14:sldIdLst>
            <p14:sldId id="516"/>
            <p14:sldId id="606"/>
            <p14:sldId id="607"/>
            <p14:sldId id="608"/>
            <p14:sldId id="609"/>
            <p14:sldId id="645"/>
            <p14:sldId id="522"/>
            <p14:sldId id="526"/>
            <p14:sldId id="527"/>
            <p14:sldId id="528"/>
            <p14:sldId id="656"/>
            <p14:sldId id="654"/>
            <p14:sldId id="655"/>
            <p14:sldId id="647"/>
            <p14:sldId id="648"/>
            <p14:sldId id="649"/>
            <p14:sldId id="650"/>
            <p14:sldId id="651"/>
            <p14:sldId id="652"/>
            <p14:sldId id="523"/>
            <p14:sldId id="524"/>
            <p14:sldId id="525"/>
            <p14:sldId id="596"/>
            <p14:sldId id="544"/>
            <p14:sldId id="545"/>
            <p14:sldId id="546"/>
            <p14:sldId id="599"/>
            <p14:sldId id="550"/>
            <p14:sldId id="551"/>
            <p14:sldId id="552"/>
            <p14:sldId id="600"/>
            <p14:sldId id="553"/>
            <p14:sldId id="554"/>
            <p14:sldId id="555"/>
            <p14:sldId id="601"/>
            <p14:sldId id="657"/>
            <p14:sldId id="658"/>
            <p14:sldId id="659"/>
            <p14:sldId id="664"/>
            <p14:sldId id="665"/>
            <p14:sldId id="666"/>
            <p14:sldId id="565"/>
            <p14:sldId id="566"/>
            <p14:sldId id="567"/>
            <p14:sldId id="568"/>
            <p14:sldId id="602"/>
            <p14:sldId id="572"/>
            <p14:sldId id="573"/>
            <p14:sldId id="574"/>
            <p14:sldId id="578"/>
            <p14:sldId id="579"/>
            <p14:sldId id="580"/>
            <p14:sldId id="584"/>
            <p14:sldId id="585"/>
            <p14:sldId id="586"/>
            <p14:sldId id="605"/>
            <p14:sldId id="661"/>
            <p14:sldId id="662"/>
            <p14:sldId id="663"/>
            <p14:sldId id="660"/>
            <p14:sldId id="529"/>
            <p14:sldId id="530"/>
            <p14:sldId id="531"/>
            <p14:sldId id="598"/>
            <p14:sldId id="610"/>
            <p14:sldId id="611"/>
            <p14:sldId id="646"/>
            <p14:sldId id="613"/>
            <p14:sldId id="614"/>
            <p14:sldId id="615"/>
          </p14:sldIdLst>
        </p14:section>
        <p14:section name="Hidden Slides" id="{836BBD63-77FE-44B8-991C-C35B0BBA4B29}">
          <p14:sldIdLst>
            <p14:sldId id="521"/>
            <p14:sldId id="259"/>
            <p14:sldId id="260"/>
            <p14:sldId id="261"/>
            <p14:sldId id="587"/>
            <p14:sldId id="262"/>
            <p14:sldId id="263"/>
            <p14:sldId id="264"/>
            <p14:sldId id="588"/>
            <p14:sldId id="265"/>
            <p14:sldId id="266"/>
            <p14:sldId id="267"/>
            <p14:sldId id="589"/>
            <p14:sldId id="271"/>
            <p14:sldId id="272"/>
            <p14:sldId id="273"/>
            <p14:sldId id="590"/>
            <p14:sldId id="274"/>
            <p14:sldId id="275"/>
            <p14:sldId id="276"/>
            <p14:sldId id="591"/>
            <p14:sldId id="277"/>
            <p14:sldId id="278"/>
            <p14:sldId id="279"/>
            <p14:sldId id="592"/>
            <p14:sldId id="280"/>
            <p14:sldId id="281"/>
            <p14:sldId id="282"/>
            <p14:sldId id="593"/>
            <p14:sldId id="283"/>
            <p14:sldId id="284"/>
            <p14:sldId id="285"/>
            <p14:sldId id="594"/>
            <p14:sldId id="295"/>
            <p14:sldId id="296"/>
            <p14:sldId id="297"/>
            <p14:sldId id="59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6E6CD22-1E0A-921C-749E-9694F9AF5177}" name="Guerra, Natalie" initials="NG" userId="S::NGUERRA@hdrinc.com::d016be08-c20a-4b3f-bff0-acf46da2f429" providerId="AD"/>
  <p188:author id="{8BA9E344-2452-FF2C-E56B-98EBF8D74190}" name="Brandt, Amanda" initials="AB" userId="S::ABRANDT@hdrinc.com::98bd635c-9231-4513-970e-fec45e3d6331" providerId="AD"/>
  <p188:author id="{B496D0CC-D166-CCD3-F406-D49B0A698EBF}" name="Sanders, Alyssa" initials="SA" userId="S::ALSANDERS@hdrinc.com::6897041b-7771-42d0-bceb-cb60b62f33a6" providerId="AD"/>
  <p188:author id="{607757D1-37BA-FA69-C9C0-E294309F4C5E}" name="Guerra, Natalie" initials="GN" userId="S::nguerra@hdrinc.com::d016be08-c20a-4b3f-bff0-acf46da2f42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nievel, Paul J." initials="KPJ" lastIdx="78" clrIdx="0">
    <p:extLst>
      <p:ext uri="{19B8F6BF-5375-455C-9EA6-DF929625EA0E}">
        <p15:presenceInfo xmlns:p15="http://schemas.microsoft.com/office/powerpoint/2012/main" userId="S::pknievel@hdrinc.com::174f0e75-1a4f-4206-a0fe-b0996248ea40" providerId="AD"/>
      </p:ext>
    </p:extLst>
  </p:cmAuthor>
  <p:cmAuthor id="2" name="Veldhouse, Kristen" initials="VK" lastIdx="44" clrIdx="1">
    <p:extLst>
      <p:ext uri="{19B8F6BF-5375-455C-9EA6-DF929625EA0E}">
        <p15:presenceInfo xmlns:p15="http://schemas.microsoft.com/office/powerpoint/2012/main" userId="S::KVELDHOU@hdrinc.com::282a0255-d94f-4733-b7bb-8e66b1c464f5" providerId="AD"/>
      </p:ext>
    </p:extLst>
  </p:cmAuthor>
  <p:cmAuthor id="3" name="Jesse Cooper" initials="JC" lastIdx="9" clrIdx="2">
    <p:extLst>
      <p:ext uri="{19B8F6BF-5375-455C-9EA6-DF929625EA0E}">
        <p15:presenceInfo xmlns:p15="http://schemas.microsoft.com/office/powerpoint/2012/main" userId="Jesse Coop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5F"/>
    <a:srgbClr val="4D4D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AC31EA-F93D-ED33-DB76-2E1B05623017}" v="3" dt="2025-10-30T20:16:37.564"/>
    <p1510:client id="{EB9091F2-91B3-4586-9A21-42FDBE82A7CF}" v="6" dt="2025-10-30T18:23:02.8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17" Type="http://schemas.openxmlformats.org/officeDocument/2006/relationships/tableStyles" Target="tableStyles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notesMaster" Target="notesMasters/notesMaster1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commentAuthors" Target="commentAuthors.xml"/><Relationship Id="rId118" Type="http://schemas.microsoft.com/office/2016/11/relationships/changesInfo" Target="changesInfos/changesInfo1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presProps" Target="presProps.xml"/><Relationship Id="rId119" Type="http://schemas.microsoft.com/office/2015/10/relationships/revisionInfo" Target="revisionInfo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microsoft.com/office/2018/10/relationships/authors" Target="author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viewProps" Target="viewProps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ndt, Amanda" userId="98bd635c-9231-4513-970e-fec45e3d6331" providerId="ADAL" clId="{4EBF2B56-CFB8-4F20-9D5C-E9AF4234FEDE}"/>
    <pc:docChg chg="custSel addSld modSld modSection">
      <pc:chgData name="Brandt, Amanda" userId="98bd635c-9231-4513-970e-fec45e3d6331" providerId="ADAL" clId="{4EBF2B56-CFB8-4F20-9D5C-E9AF4234FEDE}" dt="2025-10-23T15:58:06.015" v="607" actId="404"/>
      <pc:docMkLst>
        <pc:docMk/>
      </pc:docMkLst>
      <pc:sldChg chg="modSp mod">
        <pc:chgData name="Brandt, Amanda" userId="98bd635c-9231-4513-970e-fec45e3d6331" providerId="ADAL" clId="{4EBF2B56-CFB8-4F20-9D5C-E9AF4234FEDE}" dt="2025-10-23T15:34:52.806" v="9" actId="20577"/>
        <pc:sldMkLst>
          <pc:docMk/>
          <pc:sldMk cId="2646930657" sldId="551"/>
        </pc:sldMkLst>
        <pc:spChg chg="mod">
          <ac:chgData name="Brandt, Amanda" userId="98bd635c-9231-4513-970e-fec45e3d6331" providerId="ADAL" clId="{4EBF2B56-CFB8-4F20-9D5C-E9AF4234FEDE}" dt="2025-10-23T15:34:52.806" v="9" actId="20577"/>
          <ac:spMkLst>
            <pc:docMk/>
            <pc:sldMk cId="2646930657" sldId="551"/>
            <ac:spMk id="3" creationId="{A70DF7B3-C75E-73D8-733C-D869CFB303EF}"/>
          </ac:spMkLst>
        </pc:spChg>
      </pc:sldChg>
      <pc:sldChg chg="modSp mod">
        <pc:chgData name="Brandt, Amanda" userId="98bd635c-9231-4513-970e-fec45e3d6331" providerId="ADAL" clId="{4EBF2B56-CFB8-4F20-9D5C-E9AF4234FEDE}" dt="2025-10-23T15:36:34.957" v="89" actId="20577"/>
        <pc:sldMkLst>
          <pc:docMk/>
          <pc:sldMk cId="3855674352" sldId="572"/>
        </pc:sldMkLst>
        <pc:spChg chg="mod">
          <ac:chgData name="Brandt, Amanda" userId="98bd635c-9231-4513-970e-fec45e3d6331" providerId="ADAL" clId="{4EBF2B56-CFB8-4F20-9D5C-E9AF4234FEDE}" dt="2025-10-23T15:36:34.957" v="89" actId="20577"/>
          <ac:spMkLst>
            <pc:docMk/>
            <pc:sldMk cId="3855674352" sldId="572"/>
            <ac:spMk id="3" creationId="{048DBB2F-2E00-2197-A5FA-0C183D254448}"/>
          </ac:spMkLst>
        </pc:spChg>
      </pc:sldChg>
      <pc:sldChg chg="modSp">
        <pc:chgData name="Brandt, Amanda" userId="98bd635c-9231-4513-970e-fec45e3d6331" providerId="ADAL" clId="{4EBF2B56-CFB8-4F20-9D5C-E9AF4234FEDE}" dt="2025-10-23T15:33:35.735" v="0" actId="14826"/>
        <pc:sldMkLst>
          <pc:docMk/>
          <pc:sldMk cId="3143500446" sldId="599"/>
        </pc:sldMkLst>
        <pc:picChg chg="mod">
          <ac:chgData name="Brandt, Amanda" userId="98bd635c-9231-4513-970e-fec45e3d6331" providerId="ADAL" clId="{4EBF2B56-CFB8-4F20-9D5C-E9AF4234FEDE}" dt="2025-10-23T15:33:35.735" v="0" actId="14826"/>
          <ac:picMkLst>
            <pc:docMk/>
            <pc:sldMk cId="3143500446" sldId="599"/>
            <ac:picMk id="7" creationId="{FF67710F-2460-0B64-5C17-AFD627778227}"/>
          </ac:picMkLst>
        </pc:picChg>
      </pc:sldChg>
      <pc:sldChg chg="modSp">
        <pc:chgData name="Brandt, Amanda" userId="98bd635c-9231-4513-970e-fec45e3d6331" providerId="ADAL" clId="{4EBF2B56-CFB8-4F20-9D5C-E9AF4234FEDE}" dt="2025-10-23T15:37:47.697" v="90"/>
        <pc:sldMkLst>
          <pc:docMk/>
          <pc:sldMk cId="2783936744" sldId="648"/>
        </pc:sldMkLst>
        <pc:spChg chg="mod">
          <ac:chgData name="Brandt, Amanda" userId="98bd635c-9231-4513-970e-fec45e3d6331" providerId="ADAL" clId="{4EBF2B56-CFB8-4F20-9D5C-E9AF4234FEDE}" dt="2025-10-23T15:37:47.697" v="90"/>
          <ac:spMkLst>
            <pc:docMk/>
            <pc:sldMk cId="2783936744" sldId="648"/>
            <ac:spMk id="2" creationId="{CC46A130-B9E5-738A-7735-0CA46120621A}"/>
          </ac:spMkLst>
        </pc:spChg>
      </pc:sldChg>
      <pc:sldChg chg="modSp mod">
        <pc:chgData name="Brandt, Amanda" userId="98bd635c-9231-4513-970e-fec45e3d6331" providerId="ADAL" clId="{4EBF2B56-CFB8-4F20-9D5C-E9AF4234FEDE}" dt="2025-10-23T15:38:14.529" v="101" actId="20577"/>
        <pc:sldMkLst>
          <pc:docMk/>
          <pc:sldMk cId="1967440437" sldId="656"/>
        </pc:sldMkLst>
        <pc:spChg chg="mod">
          <ac:chgData name="Brandt, Amanda" userId="98bd635c-9231-4513-970e-fec45e3d6331" providerId="ADAL" clId="{4EBF2B56-CFB8-4F20-9D5C-E9AF4234FEDE}" dt="2025-10-23T15:38:14.529" v="101" actId="20577"/>
          <ac:spMkLst>
            <pc:docMk/>
            <pc:sldMk cId="1967440437" sldId="656"/>
            <ac:spMk id="3" creationId="{36E4EC38-97AA-A51A-1246-C4102E63E394}"/>
          </ac:spMkLst>
        </pc:spChg>
      </pc:sldChg>
      <pc:sldChg chg="modSp mod">
        <pc:chgData name="Brandt, Amanda" userId="98bd635c-9231-4513-970e-fec45e3d6331" providerId="ADAL" clId="{4EBF2B56-CFB8-4F20-9D5C-E9AF4234FEDE}" dt="2025-10-23T15:56:52.741" v="599" actId="20577"/>
        <pc:sldMkLst>
          <pc:docMk/>
          <pc:sldMk cId="1927885320" sldId="663"/>
        </pc:sldMkLst>
        <pc:spChg chg="mod">
          <ac:chgData name="Brandt, Amanda" userId="98bd635c-9231-4513-970e-fec45e3d6331" providerId="ADAL" clId="{4EBF2B56-CFB8-4F20-9D5C-E9AF4234FEDE}" dt="2025-10-23T15:56:52.741" v="599" actId="20577"/>
          <ac:spMkLst>
            <pc:docMk/>
            <pc:sldMk cId="1927885320" sldId="663"/>
            <ac:spMk id="5" creationId="{379B2755-BEF7-9A50-7D0F-2CB31014B442}"/>
          </ac:spMkLst>
        </pc:spChg>
      </pc:sldChg>
      <pc:sldChg chg="modSp add mod">
        <pc:chgData name="Brandt, Amanda" userId="98bd635c-9231-4513-970e-fec45e3d6331" providerId="ADAL" clId="{4EBF2B56-CFB8-4F20-9D5C-E9AF4234FEDE}" dt="2025-10-23T15:42:35.982" v="176" actId="20577"/>
        <pc:sldMkLst>
          <pc:docMk/>
          <pc:sldMk cId="1531038119" sldId="664"/>
        </pc:sldMkLst>
        <pc:spChg chg="mod">
          <ac:chgData name="Brandt, Amanda" userId="98bd635c-9231-4513-970e-fec45e3d6331" providerId="ADAL" clId="{4EBF2B56-CFB8-4F20-9D5C-E9AF4234FEDE}" dt="2025-10-23T15:42:24.473" v="164" actId="20577"/>
          <ac:spMkLst>
            <pc:docMk/>
            <pc:sldMk cId="1531038119" sldId="664"/>
            <ac:spMk id="2" creationId="{D173EF95-D0CB-D88B-7DB5-E38AF618E12F}"/>
          </ac:spMkLst>
        </pc:spChg>
        <pc:spChg chg="mod">
          <ac:chgData name="Brandt, Amanda" userId="98bd635c-9231-4513-970e-fec45e3d6331" providerId="ADAL" clId="{4EBF2B56-CFB8-4F20-9D5C-E9AF4234FEDE}" dt="2025-10-23T15:42:35.982" v="176" actId="20577"/>
          <ac:spMkLst>
            <pc:docMk/>
            <pc:sldMk cId="1531038119" sldId="664"/>
            <ac:spMk id="3" creationId="{AA5C2A8D-2C8C-1723-6430-72DA2786D787}"/>
          </ac:spMkLst>
        </pc:spChg>
      </pc:sldChg>
      <pc:sldChg chg="modSp add mod replId">
        <pc:chgData name="Brandt, Amanda" userId="98bd635c-9231-4513-970e-fec45e3d6331" providerId="ADAL" clId="{4EBF2B56-CFB8-4F20-9D5C-E9AF4234FEDE}" dt="2025-10-23T15:57:58.174" v="605" actId="404"/>
        <pc:sldMkLst>
          <pc:docMk/>
          <pc:sldMk cId="2004046157" sldId="665"/>
        </pc:sldMkLst>
        <pc:spChg chg="mod">
          <ac:chgData name="Brandt, Amanda" userId="98bd635c-9231-4513-970e-fec45e3d6331" providerId="ADAL" clId="{4EBF2B56-CFB8-4F20-9D5C-E9AF4234FEDE}" dt="2025-10-23T15:57:58.174" v="605" actId="404"/>
          <ac:spMkLst>
            <pc:docMk/>
            <pc:sldMk cId="2004046157" sldId="665"/>
            <ac:spMk id="2" creationId="{9099874D-3D12-302E-E784-93A6C13663CF}"/>
          </ac:spMkLst>
        </pc:spChg>
        <pc:spChg chg="mod">
          <ac:chgData name="Brandt, Amanda" userId="98bd635c-9231-4513-970e-fec45e3d6331" providerId="ADAL" clId="{4EBF2B56-CFB8-4F20-9D5C-E9AF4234FEDE}" dt="2025-10-23T15:42:54.915" v="185" actId="20577"/>
          <ac:spMkLst>
            <pc:docMk/>
            <pc:sldMk cId="2004046157" sldId="665"/>
            <ac:spMk id="3" creationId="{BB126FF9-2420-CDB7-18E5-E0B953F3E2F7}"/>
          </ac:spMkLst>
        </pc:spChg>
      </pc:sldChg>
      <pc:sldChg chg="modSp add mod replId">
        <pc:chgData name="Brandt, Amanda" userId="98bd635c-9231-4513-970e-fec45e3d6331" providerId="ADAL" clId="{4EBF2B56-CFB8-4F20-9D5C-E9AF4234FEDE}" dt="2025-10-23T15:58:06.015" v="607" actId="404"/>
        <pc:sldMkLst>
          <pc:docMk/>
          <pc:sldMk cId="3687158717" sldId="666"/>
        </pc:sldMkLst>
        <pc:spChg chg="mod">
          <ac:chgData name="Brandt, Amanda" userId="98bd635c-9231-4513-970e-fec45e3d6331" providerId="ADAL" clId="{4EBF2B56-CFB8-4F20-9D5C-E9AF4234FEDE}" dt="2025-10-23T15:58:06.015" v="607" actId="404"/>
          <ac:spMkLst>
            <pc:docMk/>
            <pc:sldMk cId="3687158717" sldId="666"/>
            <ac:spMk id="2" creationId="{38506550-6133-FDD2-BF2D-99EEE8F7DDB5}"/>
          </ac:spMkLst>
        </pc:spChg>
        <pc:spChg chg="mod">
          <ac:chgData name="Brandt, Amanda" userId="98bd635c-9231-4513-970e-fec45e3d6331" providerId="ADAL" clId="{4EBF2B56-CFB8-4F20-9D5C-E9AF4234FEDE}" dt="2025-10-23T15:44:03.995" v="365" actId="20577"/>
          <ac:spMkLst>
            <pc:docMk/>
            <pc:sldMk cId="3687158717" sldId="666"/>
            <ac:spMk id="3" creationId="{3E62D96C-3E93-5B4F-1EA5-F98F02959258}"/>
          </ac:spMkLst>
        </pc:spChg>
        <pc:spChg chg="mod">
          <ac:chgData name="Brandt, Amanda" userId="98bd635c-9231-4513-970e-fec45e3d6331" providerId="ADAL" clId="{4EBF2B56-CFB8-4F20-9D5C-E9AF4234FEDE}" dt="2025-10-23T15:43:43.136" v="339" actId="20577"/>
          <ac:spMkLst>
            <pc:docMk/>
            <pc:sldMk cId="3687158717" sldId="666"/>
            <ac:spMk id="5" creationId="{964F3B3A-BAE2-3092-FDF1-5B0E90388DA1}"/>
          </ac:spMkLst>
        </pc:spChg>
      </pc:sldChg>
    </pc:docChg>
  </pc:docChgLst>
  <pc:docChgLst>
    <pc:chgData name="Guerra, Natalie" userId="S::nguerra@hdrinc.com::d016be08-c20a-4b3f-bff0-acf46da2f429" providerId="AD" clId="Web-{082B91E0-B014-4BD5-3455-EC875484F778}"/>
    <pc:docChg chg="modSld sldOrd">
      <pc:chgData name="Guerra, Natalie" userId="S::nguerra@hdrinc.com::d016be08-c20a-4b3f-bff0-acf46da2f429" providerId="AD" clId="Web-{082B91E0-B014-4BD5-3455-EC875484F778}" dt="2025-10-23T17:56:23.069" v="209" actId="20577"/>
      <pc:docMkLst>
        <pc:docMk/>
      </pc:docMkLst>
      <pc:sldChg chg="ord">
        <pc:chgData name="Guerra, Natalie" userId="S::nguerra@hdrinc.com::d016be08-c20a-4b3f-bff0-acf46da2f429" providerId="AD" clId="Web-{082B91E0-B014-4BD5-3455-EC875484F778}" dt="2025-10-23T17:41:02.092" v="113"/>
        <pc:sldMkLst>
          <pc:docMk/>
          <pc:sldMk cId="382996630" sldId="525"/>
        </pc:sldMkLst>
      </pc:sldChg>
      <pc:sldChg chg="modSp">
        <pc:chgData name="Guerra, Natalie" userId="S::nguerra@hdrinc.com::d016be08-c20a-4b3f-bff0-acf46da2f429" providerId="AD" clId="Web-{082B91E0-B014-4BD5-3455-EC875484F778}" dt="2025-10-23T17:41:28.404" v="120" actId="20577"/>
        <pc:sldMkLst>
          <pc:docMk/>
          <pc:sldMk cId="3533279034" sldId="544"/>
        </pc:sldMkLst>
        <pc:spChg chg="mod">
          <ac:chgData name="Guerra, Natalie" userId="S::nguerra@hdrinc.com::d016be08-c20a-4b3f-bff0-acf46da2f429" providerId="AD" clId="Web-{082B91E0-B014-4BD5-3455-EC875484F778}" dt="2025-10-23T17:41:28.404" v="120" actId="20577"/>
          <ac:spMkLst>
            <pc:docMk/>
            <pc:sldMk cId="3533279034" sldId="544"/>
            <ac:spMk id="3" creationId="{B82FB2C0-1836-65F7-ABA1-C885ABC89DF6}"/>
          </ac:spMkLst>
        </pc:spChg>
      </pc:sldChg>
      <pc:sldChg chg="modSp">
        <pc:chgData name="Guerra, Natalie" userId="S::nguerra@hdrinc.com::d016be08-c20a-4b3f-bff0-acf46da2f429" providerId="AD" clId="Web-{082B91E0-B014-4BD5-3455-EC875484F778}" dt="2025-10-23T17:41:47.686" v="125" actId="20577"/>
        <pc:sldMkLst>
          <pc:docMk/>
          <pc:sldMk cId="333753662" sldId="545"/>
        </pc:sldMkLst>
        <pc:spChg chg="mod">
          <ac:chgData name="Guerra, Natalie" userId="S::nguerra@hdrinc.com::d016be08-c20a-4b3f-bff0-acf46da2f429" providerId="AD" clId="Web-{082B91E0-B014-4BD5-3455-EC875484F778}" dt="2025-10-23T17:41:47.686" v="125" actId="20577"/>
          <ac:spMkLst>
            <pc:docMk/>
            <pc:sldMk cId="333753662" sldId="545"/>
            <ac:spMk id="3" creationId="{117D77DF-B248-40D4-DD55-D6D42316F4B2}"/>
          </ac:spMkLst>
        </pc:spChg>
      </pc:sldChg>
      <pc:sldChg chg="ord">
        <pc:chgData name="Guerra, Natalie" userId="S::nguerra@hdrinc.com::d016be08-c20a-4b3f-bff0-acf46da2f429" providerId="AD" clId="Web-{082B91E0-B014-4BD5-3455-EC875484F778}" dt="2025-10-23T17:40:18.311" v="112"/>
        <pc:sldMkLst>
          <pc:docMk/>
          <pc:sldMk cId="3502583377" sldId="651"/>
        </pc:sldMkLst>
      </pc:sldChg>
      <pc:sldChg chg="addSp delSp modSp">
        <pc:chgData name="Guerra, Natalie" userId="S::nguerra@hdrinc.com::d016be08-c20a-4b3f-bff0-acf46da2f429" providerId="AD" clId="Web-{082B91E0-B014-4BD5-3455-EC875484F778}" dt="2025-10-23T16:55:00.202" v="111" actId="20577"/>
        <pc:sldMkLst>
          <pc:docMk/>
          <pc:sldMk cId="2930943930" sldId="655"/>
        </pc:sldMkLst>
        <pc:spChg chg="add mod">
          <ac:chgData name="Guerra, Natalie" userId="S::nguerra@hdrinc.com::d016be08-c20a-4b3f-bff0-acf46da2f429" providerId="AD" clId="Web-{082B91E0-B014-4BD5-3455-EC875484F778}" dt="2025-10-23T16:55:00.202" v="111" actId="20577"/>
          <ac:spMkLst>
            <pc:docMk/>
            <pc:sldMk cId="2930943930" sldId="655"/>
            <ac:spMk id="6" creationId="{75E11BAF-FAE6-2DCA-E166-D9372C1CDF36}"/>
          </ac:spMkLst>
        </pc:spChg>
      </pc:sldChg>
      <pc:sldChg chg="modSp">
        <pc:chgData name="Guerra, Natalie" userId="S::nguerra@hdrinc.com::d016be08-c20a-4b3f-bff0-acf46da2f429" providerId="AD" clId="Web-{082B91E0-B014-4BD5-3455-EC875484F778}" dt="2025-10-23T17:44:13.232" v="134" actId="20577"/>
        <pc:sldMkLst>
          <pc:docMk/>
          <pc:sldMk cId="340998718" sldId="657"/>
        </pc:sldMkLst>
        <pc:spChg chg="mod">
          <ac:chgData name="Guerra, Natalie" userId="S::nguerra@hdrinc.com::d016be08-c20a-4b3f-bff0-acf46da2f429" providerId="AD" clId="Web-{082B91E0-B014-4BD5-3455-EC875484F778}" dt="2025-10-23T17:44:13.232" v="134" actId="20577"/>
          <ac:spMkLst>
            <pc:docMk/>
            <pc:sldMk cId="340998718" sldId="657"/>
            <ac:spMk id="3" creationId="{E3903C25-2DDE-0142-67AA-A4560C07AA63}"/>
          </ac:spMkLst>
        </pc:spChg>
      </pc:sldChg>
      <pc:sldChg chg="modSp">
        <pc:chgData name="Guerra, Natalie" userId="S::nguerra@hdrinc.com::d016be08-c20a-4b3f-bff0-acf46da2f429" providerId="AD" clId="Web-{082B91E0-B014-4BD5-3455-EC875484F778}" dt="2025-10-23T17:44:35.998" v="136" actId="20577"/>
        <pc:sldMkLst>
          <pc:docMk/>
          <pc:sldMk cId="3192773913" sldId="658"/>
        </pc:sldMkLst>
        <pc:spChg chg="mod">
          <ac:chgData name="Guerra, Natalie" userId="S::nguerra@hdrinc.com::d016be08-c20a-4b3f-bff0-acf46da2f429" providerId="AD" clId="Web-{082B91E0-B014-4BD5-3455-EC875484F778}" dt="2025-10-23T17:44:35.998" v="136" actId="20577"/>
          <ac:spMkLst>
            <pc:docMk/>
            <pc:sldMk cId="3192773913" sldId="658"/>
            <ac:spMk id="3" creationId="{2E16840D-5BFF-0982-1812-936BD80775E3}"/>
          </ac:spMkLst>
        </pc:spChg>
      </pc:sldChg>
      <pc:sldChg chg="modSp">
        <pc:chgData name="Guerra, Natalie" userId="S::nguerra@hdrinc.com::d016be08-c20a-4b3f-bff0-acf46da2f429" providerId="AD" clId="Web-{082B91E0-B014-4BD5-3455-EC875484F778}" dt="2025-10-23T17:45:03.420" v="159" actId="20577"/>
        <pc:sldMkLst>
          <pc:docMk/>
          <pc:sldMk cId="2594345223" sldId="659"/>
        </pc:sldMkLst>
        <pc:spChg chg="mod">
          <ac:chgData name="Guerra, Natalie" userId="S::nguerra@hdrinc.com::d016be08-c20a-4b3f-bff0-acf46da2f429" providerId="AD" clId="Web-{082B91E0-B014-4BD5-3455-EC875484F778}" dt="2025-10-23T17:45:03.420" v="159" actId="20577"/>
          <ac:spMkLst>
            <pc:docMk/>
            <pc:sldMk cId="2594345223" sldId="659"/>
            <ac:spMk id="5" creationId="{F09A6222-B6BE-1845-1A89-CCE565838A78}"/>
          </ac:spMkLst>
        </pc:spChg>
      </pc:sldChg>
      <pc:sldChg chg="modSp">
        <pc:chgData name="Guerra, Natalie" userId="S::nguerra@hdrinc.com::d016be08-c20a-4b3f-bff0-acf46da2f429" providerId="AD" clId="Web-{082B91E0-B014-4BD5-3455-EC875484F778}" dt="2025-10-23T17:55:29.288" v="205" actId="20577"/>
        <pc:sldMkLst>
          <pc:docMk/>
          <pc:sldMk cId="1333388849" sldId="661"/>
        </pc:sldMkLst>
        <pc:spChg chg="mod">
          <ac:chgData name="Guerra, Natalie" userId="S::nguerra@hdrinc.com::d016be08-c20a-4b3f-bff0-acf46da2f429" providerId="AD" clId="Web-{082B91E0-B014-4BD5-3455-EC875484F778}" dt="2025-10-23T17:55:29.288" v="205" actId="20577"/>
          <ac:spMkLst>
            <pc:docMk/>
            <pc:sldMk cId="1333388849" sldId="661"/>
            <ac:spMk id="3" creationId="{F30336ED-0BD8-E56F-7E75-29B7D570FAE3}"/>
          </ac:spMkLst>
        </pc:spChg>
      </pc:sldChg>
      <pc:sldChg chg="modSp">
        <pc:chgData name="Guerra, Natalie" userId="S::nguerra@hdrinc.com::d016be08-c20a-4b3f-bff0-acf46da2f429" providerId="AD" clId="Web-{082B91E0-B014-4BD5-3455-EC875484F778}" dt="2025-10-23T17:56:23.069" v="209" actId="20577"/>
        <pc:sldMkLst>
          <pc:docMk/>
          <pc:sldMk cId="1927885320" sldId="663"/>
        </pc:sldMkLst>
        <pc:spChg chg="mod">
          <ac:chgData name="Guerra, Natalie" userId="S::nguerra@hdrinc.com::d016be08-c20a-4b3f-bff0-acf46da2f429" providerId="AD" clId="Web-{082B91E0-B014-4BD5-3455-EC875484F778}" dt="2025-10-23T17:56:23.069" v="209" actId="20577"/>
          <ac:spMkLst>
            <pc:docMk/>
            <pc:sldMk cId="1927885320" sldId="663"/>
            <ac:spMk id="5" creationId="{379B2755-BEF7-9A50-7D0F-2CB31014B442}"/>
          </ac:spMkLst>
        </pc:spChg>
      </pc:sldChg>
      <pc:sldChg chg="modSp">
        <pc:chgData name="Guerra, Natalie" userId="S::nguerra@hdrinc.com::d016be08-c20a-4b3f-bff0-acf46da2f429" providerId="AD" clId="Web-{082B91E0-B014-4BD5-3455-EC875484F778}" dt="2025-10-23T17:45:27.998" v="171" actId="20577"/>
        <pc:sldMkLst>
          <pc:docMk/>
          <pc:sldMk cId="3687158717" sldId="666"/>
        </pc:sldMkLst>
        <pc:spChg chg="mod">
          <ac:chgData name="Guerra, Natalie" userId="S::nguerra@hdrinc.com::d016be08-c20a-4b3f-bff0-acf46da2f429" providerId="AD" clId="Web-{082B91E0-B014-4BD5-3455-EC875484F778}" dt="2025-10-23T17:45:27.998" v="171" actId="20577"/>
          <ac:spMkLst>
            <pc:docMk/>
            <pc:sldMk cId="3687158717" sldId="666"/>
            <ac:spMk id="5" creationId="{964F3B3A-BAE2-3092-FDF1-5B0E90388DA1}"/>
          </ac:spMkLst>
        </pc:spChg>
      </pc:sldChg>
    </pc:docChg>
  </pc:docChgLst>
  <pc:docChgLst>
    <pc:chgData name="Guerra, Natalie" userId="S::nguerra@hdrinc.com::d016be08-c20a-4b3f-bff0-acf46da2f429" providerId="AD" clId="Web-{33AC31EA-F93D-ED33-DB76-2E1B05623017}"/>
    <pc:docChg chg="modSld">
      <pc:chgData name="Guerra, Natalie" userId="S::nguerra@hdrinc.com::d016be08-c20a-4b3f-bff0-acf46da2f429" providerId="AD" clId="Web-{33AC31EA-F93D-ED33-DB76-2E1B05623017}" dt="2025-10-30T20:16:36.439" v="1" actId="20577"/>
      <pc:docMkLst>
        <pc:docMk/>
      </pc:docMkLst>
      <pc:sldChg chg="modSp">
        <pc:chgData name="Guerra, Natalie" userId="S::nguerra@hdrinc.com::d016be08-c20a-4b3f-bff0-acf46da2f429" providerId="AD" clId="Web-{33AC31EA-F93D-ED33-DB76-2E1B05623017}" dt="2025-10-30T20:16:36.439" v="1" actId="20577"/>
        <pc:sldMkLst>
          <pc:docMk/>
          <pc:sldMk cId="1440009277" sldId="516"/>
        </pc:sldMkLst>
        <pc:spChg chg="mod">
          <ac:chgData name="Guerra, Natalie" userId="S::nguerra@hdrinc.com::d016be08-c20a-4b3f-bff0-acf46da2f429" providerId="AD" clId="Web-{33AC31EA-F93D-ED33-DB76-2E1B05623017}" dt="2025-10-30T20:16:36.439" v="1" actId="20577"/>
          <ac:spMkLst>
            <pc:docMk/>
            <pc:sldMk cId="1440009277" sldId="516"/>
            <ac:spMk id="3" creationId="{C3E327D2-CD95-4A9F-9E4F-5946A3A96B74}"/>
          </ac:spMkLst>
        </pc:spChg>
      </pc:sldChg>
    </pc:docChg>
  </pc:docChgLst>
  <pc:docChgLst>
    <pc:chgData name="George, Liz" userId="b3ae9edb-80b2-4cf2-912c-90b2a5a66338" providerId="ADAL" clId="{2AEDED3B-F20E-438F-8947-67DCD0583C51}"/>
    <pc:docChg chg="undo custSel modSld">
      <pc:chgData name="George, Liz" userId="b3ae9edb-80b2-4cf2-912c-90b2a5a66338" providerId="ADAL" clId="{2AEDED3B-F20E-438F-8947-67DCD0583C51}" dt="2025-10-30T18:23:02.850" v="144"/>
      <pc:docMkLst>
        <pc:docMk/>
      </pc:docMkLst>
      <pc:sldChg chg="modSp">
        <pc:chgData name="George, Liz" userId="b3ae9edb-80b2-4cf2-912c-90b2a5a66338" providerId="ADAL" clId="{2AEDED3B-F20E-438F-8947-67DCD0583C51}" dt="2025-10-30T18:23:02.850" v="144"/>
        <pc:sldMkLst>
          <pc:docMk/>
          <pc:sldMk cId="1440009277" sldId="516"/>
        </pc:sldMkLst>
        <pc:spChg chg="mod">
          <ac:chgData name="George, Liz" userId="b3ae9edb-80b2-4cf2-912c-90b2a5a66338" providerId="ADAL" clId="{2AEDED3B-F20E-438F-8947-67DCD0583C51}" dt="2025-10-30T18:22:57.632" v="143"/>
          <ac:spMkLst>
            <pc:docMk/>
            <pc:sldMk cId="1440009277" sldId="516"/>
            <ac:spMk id="2" creationId="{5D89777B-B400-427D-804C-039E6CBA7A66}"/>
          </ac:spMkLst>
        </pc:spChg>
        <pc:spChg chg="mod">
          <ac:chgData name="George, Liz" userId="b3ae9edb-80b2-4cf2-912c-90b2a5a66338" providerId="ADAL" clId="{2AEDED3B-F20E-438F-8947-67DCD0583C51}" dt="2025-10-30T18:23:02.850" v="144"/>
          <ac:spMkLst>
            <pc:docMk/>
            <pc:sldMk cId="1440009277" sldId="516"/>
            <ac:spMk id="3" creationId="{C3E327D2-CD95-4A9F-9E4F-5946A3A96B74}"/>
          </ac:spMkLst>
        </pc:spChg>
      </pc:sldChg>
      <pc:sldChg chg="addSp modSp mod">
        <pc:chgData name="George, Liz" userId="b3ae9edb-80b2-4cf2-912c-90b2a5a66338" providerId="ADAL" clId="{2AEDED3B-F20E-438F-8947-67DCD0583C51}" dt="2025-10-24T18:36:00.217" v="141" actId="12788"/>
        <pc:sldMkLst>
          <pc:docMk/>
          <pc:sldMk cId="567399707" sldId="614"/>
        </pc:sldMkLst>
        <pc:spChg chg="mod">
          <ac:chgData name="George, Liz" userId="b3ae9edb-80b2-4cf2-912c-90b2a5a66338" providerId="ADAL" clId="{2AEDED3B-F20E-438F-8947-67DCD0583C51}" dt="2025-10-24T18:35:11.122" v="130" actId="14100"/>
          <ac:spMkLst>
            <pc:docMk/>
            <pc:sldMk cId="567399707" sldId="614"/>
            <ac:spMk id="3" creationId="{F7D963A4-7FCF-8839-D3E7-10B143505BE2}"/>
          </ac:spMkLst>
        </pc:spChg>
        <pc:spChg chg="add mod">
          <ac:chgData name="George, Liz" userId="b3ae9edb-80b2-4cf2-912c-90b2a5a66338" providerId="ADAL" clId="{2AEDED3B-F20E-438F-8947-67DCD0583C51}" dt="2025-10-24T18:36:00.217" v="141" actId="12788"/>
          <ac:spMkLst>
            <pc:docMk/>
            <pc:sldMk cId="567399707" sldId="614"/>
            <ac:spMk id="5" creationId="{3D521E12-5AFB-97E2-702D-C069CDA31F79}"/>
          </ac:spMkLst>
        </pc:spChg>
        <pc:spChg chg="add mod">
          <ac:chgData name="George, Liz" userId="b3ae9edb-80b2-4cf2-912c-90b2a5a66338" providerId="ADAL" clId="{2AEDED3B-F20E-438F-8947-67DCD0583C51}" dt="2025-10-24T18:36:00.217" v="141" actId="12788"/>
          <ac:spMkLst>
            <pc:docMk/>
            <pc:sldMk cId="567399707" sldId="614"/>
            <ac:spMk id="6" creationId="{98F6A8DF-6ABC-9432-6CE6-ECC0ED5FF951}"/>
          </ac:spMkLst>
        </pc:spChg>
        <pc:picChg chg="add mod">
          <ac:chgData name="George, Liz" userId="b3ae9edb-80b2-4cf2-912c-90b2a5a66338" providerId="ADAL" clId="{2AEDED3B-F20E-438F-8947-67DCD0583C51}" dt="2025-10-24T18:36:00.217" v="141" actId="12788"/>
          <ac:picMkLst>
            <pc:docMk/>
            <pc:sldMk cId="567399707" sldId="614"/>
            <ac:picMk id="4" creationId="{3DBFD6A5-64F2-2DB2-2086-6587773CD34F}"/>
          </ac:picMkLst>
        </pc:picChg>
      </pc:sldChg>
      <pc:sldChg chg="modSp">
        <pc:chgData name="George, Liz" userId="b3ae9edb-80b2-4cf2-912c-90b2a5a66338" providerId="ADAL" clId="{2AEDED3B-F20E-438F-8947-67DCD0583C51}" dt="2025-10-24T19:06:39.304" v="142" actId="14826"/>
        <pc:sldMkLst>
          <pc:docMk/>
          <pc:sldMk cId="657831237" sldId="646"/>
        </pc:sldMkLst>
        <pc:picChg chg="mod">
          <ac:chgData name="George, Liz" userId="b3ae9edb-80b2-4cf2-912c-90b2a5a66338" providerId="ADAL" clId="{2AEDED3B-F20E-438F-8947-67DCD0583C51}" dt="2025-10-24T19:06:39.304" v="142" actId="14826"/>
          <ac:picMkLst>
            <pc:docMk/>
            <pc:sldMk cId="657831237" sldId="646"/>
            <ac:picMk id="1026" creationId="{5ADAD39C-B3CD-84AC-0524-8A0DDDC750F0}"/>
          </ac:picMkLst>
        </pc:picChg>
      </pc:sldChg>
    </pc:docChg>
  </pc:docChgLst>
  <pc:docChgLst>
    <pc:chgData name="Brandt, Amanda" userId="98bd635c-9231-4513-970e-fec45e3d6331" providerId="ADAL" clId="{374D5F46-2E9B-4487-A677-A75437EFE125}"/>
    <pc:docChg chg="undo custSel addSld delSld modSld sldOrd modSection">
      <pc:chgData name="Brandt, Amanda" userId="98bd635c-9231-4513-970e-fec45e3d6331" providerId="ADAL" clId="{374D5F46-2E9B-4487-A677-A75437EFE125}" dt="2025-10-17T19:35:16.686" v="419" actId="20577"/>
      <pc:docMkLst>
        <pc:docMk/>
      </pc:docMkLst>
      <pc:sldChg chg="modSp mod">
        <pc:chgData name="Brandt, Amanda" userId="98bd635c-9231-4513-970e-fec45e3d6331" providerId="ADAL" clId="{374D5F46-2E9B-4487-A677-A75437EFE125}" dt="2025-10-17T17:21:41.700" v="202" actId="20577"/>
        <pc:sldMkLst>
          <pc:docMk/>
          <pc:sldMk cId="1727781697" sldId="530"/>
        </pc:sldMkLst>
        <pc:spChg chg="mod">
          <ac:chgData name="Brandt, Amanda" userId="98bd635c-9231-4513-970e-fec45e3d6331" providerId="ADAL" clId="{374D5F46-2E9B-4487-A677-A75437EFE125}" dt="2025-10-17T17:21:41.700" v="202" actId="20577"/>
          <ac:spMkLst>
            <pc:docMk/>
            <pc:sldMk cId="1727781697" sldId="530"/>
            <ac:spMk id="3" creationId="{D3212BFE-7CD6-0A45-A0A9-CB7D2E821D30}"/>
          </ac:spMkLst>
        </pc:spChg>
      </pc:sldChg>
      <pc:sldChg chg="modSp mod">
        <pc:chgData name="Brandt, Amanda" userId="98bd635c-9231-4513-970e-fec45e3d6331" providerId="ADAL" clId="{374D5F46-2E9B-4487-A677-A75437EFE125}" dt="2025-10-17T17:17:16.070" v="41" actId="13926"/>
        <pc:sldMkLst>
          <pc:docMk/>
          <pc:sldMk cId="2006058351" sldId="654"/>
        </pc:sldMkLst>
        <pc:spChg chg="mod">
          <ac:chgData name="Brandt, Amanda" userId="98bd635c-9231-4513-970e-fec45e3d6331" providerId="ADAL" clId="{374D5F46-2E9B-4487-A677-A75437EFE125}" dt="2025-10-17T17:17:16.070" v="41" actId="13926"/>
          <ac:spMkLst>
            <pc:docMk/>
            <pc:sldMk cId="2006058351" sldId="654"/>
            <ac:spMk id="2" creationId="{29BC0DF3-D7E7-B1F4-B32C-B508A6442FC8}"/>
          </ac:spMkLst>
        </pc:spChg>
      </pc:sldChg>
      <pc:sldChg chg="modSp mod">
        <pc:chgData name="Brandt, Amanda" userId="98bd635c-9231-4513-970e-fec45e3d6331" providerId="ADAL" clId="{374D5F46-2E9B-4487-A677-A75437EFE125}" dt="2025-10-17T17:20:03.243" v="194" actId="20577"/>
        <pc:sldMkLst>
          <pc:docMk/>
          <pc:sldMk cId="2930943930" sldId="655"/>
        </pc:sldMkLst>
        <pc:spChg chg="mod">
          <ac:chgData name="Brandt, Amanda" userId="98bd635c-9231-4513-970e-fec45e3d6331" providerId="ADAL" clId="{374D5F46-2E9B-4487-A677-A75437EFE125}" dt="2025-10-17T17:17:30.727" v="45" actId="13926"/>
          <ac:spMkLst>
            <pc:docMk/>
            <pc:sldMk cId="2930943930" sldId="655"/>
            <ac:spMk id="2" creationId="{5F766CB0-955A-AEFD-61AE-D4234BA7B070}"/>
          </ac:spMkLst>
        </pc:spChg>
        <pc:spChg chg="mod">
          <ac:chgData name="Brandt, Amanda" userId="98bd635c-9231-4513-970e-fec45e3d6331" providerId="ADAL" clId="{374D5F46-2E9B-4487-A677-A75437EFE125}" dt="2025-10-17T17:20:03.243" v="194" actId="20577"/>
          <ac:spMkLst>
            <pc:docMk/>
            <pc:sldMk cId="2930943930" sldId="655"/>
            <ac:spMk id="3" creationId="{C85C4BAA-756F-A8A5-8D00-E2A0D40B11B3}"/>
          </ac:spMkLst>
        </pc:spChg>
      </pc:sldChg>
      <pc:sldChg chg="modSp mod modCm">
        <pc:chgData name="Brandt, Amanda" userId="98bd635c-9231-4513-970e-fec45e3d6331" providerId="ADAL" clId="{374D5F46-2E9B-4487-A677-A75437EFE125}" dt="2025-10-17T17:16:59.286" v="38" actId="20577"/>
        <pc:sldMkLst>
          <pc:docMk/>
          <pc:sldMk cId="1967440437" sldId="656"/>
        </pc:sldMkLst>
        <pc:spChg chg="mod">
          <ac:chgData name="Brandt, Amanda" userId="98bd635c-9231-4513-970e-fec45e3d6331" providerId="ADAL" clId="{374D5F46-2E9B-4487-A677-A75437EFE125}" dt="2025-10-17T17:16:24.222" v="5" actId="13926"/>
          <ac:spMkLst>
            <pc:docMk/>
            <pc:sldMk cId="1967440437" sldId="656"/>
            <ac:spMk id="2" creationId="{A894F3A5-6062-D9B4-0877-8ADCCB397A13}"/>
          </ac:spMkLst>
        </pc:spChg>
        <pc:spChg chg="mod">
          <ac:chgData name="Brandt, Amanda" userId="98bd635c-9231-4513-970e-fec45e3d6331" providerId="ADAL" clId="{374D5F46-2E9B-4487-A677-A75437EFE125}" dt="2025-10-17T17:16:59.286" v="38" actId="20577"/>
          <ac:spMkLst>
            <pc:docMk/>
            <pc:sldMk cId="1967440437" sldId="656"/>
            <ac:spMk id="3" creationId="{36E4EC38-97AA-A51A-1246-C4102E63E39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Brandt, Amanda" userId="98bd635c-9231-4513-970e-fec45e3d6331" providerId="ADAL" clId="{374D5F46-2E9B-4487-A677-A75437EFE125}" dt="2025-10-17T17:16:15.654" v="2" actId="20577"/>
              <pc2:cmMkLst xmlns:pc2="http://schemas.microsoft.com/office/powerpoint/2019/9/main/command">
                <pc:docMk/>
                <pc:sldMk cId="1967440437" sldId="656"/>
                <pc2:cmMk id="{F42D3275-531C-445B-B816-84892D836151}"/>
              </pc2:cmMkLst>
            </pc226:cmChg>
          </p:ext>
        </pc:extLst>
      </pc:sldChg>
      <pc:sldChg chg="modSp add mod ord">
        <pc:chgData name="Brandt, Amanda" userId="98bd635c-9231-4513-970e-fec45e3d6331" providerId="ADAL" clId="{374D5F46-2E9B-4487-A677-A75437EFE125}" dt="2025-10-17T17:22:05.985" v="209" actId="20577"/>
        <pc:sldMkLst>
          <pc:docMk/>
          <pc:sldMk cId="764490417" sldId="660"/>
        </pc:sldMkLst>
        <pc:spChg chg="mod">
          <ac:chgData name="Brandt, Amanda" userId="98bd635c-9231-4513-970e-fec45e3d6331" providerId="ADAL" clId="{374D5F46-2E9B-4487-A677-A75437EFE125}" dt="2025-10-17T17:22:03.104" v="207" actId="20577"/>
          <ac:spMkLst>
            <pc:docMk/>
            <pc:sldMk cId="764490417" sldId="660"/>
            <ac:spMk id="4" creationId="{2472D94D-CD48-ECF2-7259-3CBF8AAFF77D}"/>
          </ac:spMkLst>
        </pc:spChg>
        <pc:spChg chg="mod">
          <ac:chgData name="Brandt, Amanda" userId="98bd635c-9231-4513-970e-fec45e3d6331" providerId="ADAL" clId="{374D5F46-2E9B-4487-A677-A75437EFE125}" dt="2025-10-17T17:22:05.985" v="209" actId="20577"/>
          <ac:spMkLst>
            <pc:docMk/>
            <pc:sldMk cId="764490417" sldId="660"/>
            <ac:spMk id="5" creationId="{C82032A4-89E1-AC0A-0E44-7F4D082A339B}"/>
          </ac:spMkLst>
        </pc:spChg>
      </pc:sldChg>
      <pc:sldChg chg="modSp add mod">
        <pc:chgData name="Brandt, Amanda" userId="98bd635c-9231-4513-970e-fec45e3d6331" providerId="ADAL" clId="{374D5F46-2E9B-4487-A677-A75437EFE125}" dt="2025-10-17T19:33:49.662" v="383" actId="20577"/>
        <pc:sldMkLst>
          <pc:docMk/>
          <pc:sldMk cId="1333388849" sldId="661"/>
        </pc:sldMkLst>
        <pc:spChg chg="mod">
          <ac:chgData name="Brandt, Amanda" userId="98bd635c-9231-4513-970e-fec45e3d6331" providerId="ADAL" clId="{374D5F46-2E9B-4487-A677-A75437EFE125}" dt="2025-10-17T19:31:47.621" v="265" actId="404"/>
          <ac:spMkLst>
            <pc:docMk/>
            <pc:sldMk cId="1333388849" sldId="661"/>
            <ac:spMk id="2" creationId="{6DAC781F-0F26-92D1-9A28-A59CE8A21253}"/>
          </ac:spMkLst>
        </pc:spChg>
        <pc:spChg chg="mod">
          <ac:chgData name="Brandt, Amanda" userId="98bd635c-9231-4513-970e-fec45e3d6331" providerId="ADAL" clId="{374D5F46-2E9B-4487-A677-A75437EFE125}" dt="2025-10-17T19:33:49.662" v="383" actId="20577"/>
          <ac:spMkLst>
            <pc:docMk/>
            <pc:sldMk cId="1333388849" sldId="661"/>
            <ac:spMk id="3" creationId="{F30336ED-0BD8-E56F-7E75-29B7D570FAE3}"/>
          </ac:spMkLst>
        </pc:spChg>
      </pc:sldChg>
      <pc:sldChg chg="modSp add mod replId">
        <pc:chgData name="Brandt, Amanda" userId="98bd635c-9231-4513-970e-fec45e3d6331" providerId="ADAL" clId="{374D5F46-2E9B-4487-A677-A75437EFE125}" dt="2025-10-17T19:35:16.686" v="419" actId="20577"/>
        <pc:sldMkLst>
          <pc:docMk/>
          <pc:sldMk cId="877181159" sldId="662"/>
        </pc:sldMkLst>
        <pc:spChg chg="mod">
          <ac:chgData name="Brandt, Amanda" userId="98bd635c-9231-4513-970e-fec45e3d6331" providerId="ADAL" clId="{374D5F46-2E9B-4487-A677-A75437EFE125}" dt="2025-10-17T19:32:06.047" v="273" actId="404"/>
          <ac:spMkLst>
            <pc:docMk/>
            <pc:sldMk cId="877181159" sldId="662"/>
            <ac:spMk id="2" creationId="{37F954C9-5494-6372-2B55-EAC4CA56F139}"/>
          </ac:spMkLst>
        </pc:spChg>
        <pc:spChg chg="mod">
          <ac:chgData name="Brandt, Amanda" userId="98bd635c-9231-4513-970e-fec45e3d6331" providerId="ADAL" clId="{374D5F46-2E9B-4487-A677-A75437EFE125}" dt="2025-10-17T19:35:16.686" v="419" actId="20577"/>
          <ac:spMkLst>
            <pc:docMk/>
            <pc:sldMk cId="877181159" sldId="662"/>
            <ac:spMk id="3" creationId="{E600B673-5D7F-793E-9697-9C948D15E189}"/>
          </ac:spMkLst>
        </pc:spChg>
      </pc:sldChg>
      <pc:sldChg chg="modSp add mod replId">
        <pc:chgData name="Brandt, Amanda" userId="98bd635c-9231-4513-970e-fec45e3d6331" providerId="ADAL" clId="{374D5F46-2E9B-4487-A677-A75437EFE125}" dt="2025-10-17T19:34:40.290" v="413" actId="20577"/>
        <pc:sldMkLst>
          <pc:docMk/>
          <pc:sldMk cId="1927885320" sldId="663"/>
        </pc:sldMkLst>
        <pc:spChg chg="mod">
          <ac:chgData name="Brandt, Amanda" userId="98bd635c-9231-4513-970e-fec45e3d6331" providerId="ADAL" clId="{374D5F46-2E9B-4487-A677-A75437EFE125}" dt="2025-10-17T19:32:15.300" v="277" actId="404"/>
          <ac:spMkLst>
            <pc:docMk/>
            <pc:sldMk cId="1927885320" sldId="663"/>
            <ac:spMk id="2" creationId="{83E45929-8D56-9D99-9D19-B82F1BBA656D}"/>
          </ac:spMkLst>
        </pc:spChg>
        <pc:spChg chg="mod">
          <ac:chgData name="Brandt, Amanda" userId="98bd635c-9231-4513-970e-fec45e3d6331" providerId="ADAL" clId="{374D5F46-2E9B-4487-A677-A75437EFE125}" dt="2025-10-17T19:34:40.290" v="413" actId="20577"/>
          <ac:spMkLst>
            <pc:docMk/>
            <pc:sldMk cId="1927885320" sldId="663"/>
            <ac:spMk id="5" creationId="{379B2755-BEF7-9A50-7D0F-2CB31014B442}"/>
          </ac:spMkLst>
        </pc:spChg>
      </pc:sldChg>
    </pc:docChg>
  </pc:docChgLst>
</pc:chgInfo>
</file>

<file path=ppt/comments/modernComment_105_C9825FA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55AFAAE-8B89-476C-95B6-85A5CB14328A}" authorId="{8BA9E344-2452-FF2C-E56B-98EBF8D74190}" created="2025-09-15T21:35:02.62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380764588" sldId="261"/>
      <ac:spMk id="3" creationId="{900BDE1F-6A8B-0F74-2556-F14AF9BA29C6}"/>
      <ac:txMk cp="139" len="20">
        <ac:context len="161" hash="1598310745"/>
      </ac:txMk>
    </ac:txMkLst>
    <p188:pos x="3223661" y="2462343"/>
    <p188:txBody>
      <a:bodyPr/>
      <a:lstStyle/>
      <a:p>
        <a:r>
          <a:rPr lang="en-US"/>
          <a:t>Q for client - high impact to utilities but we don’t list any. How should we address?</a:t>
        </a:r>
      </a:p>
    </p188:txBody>
  </p188:cm>
</p188:cmLst>
</file>

<file path=ppt/comments/modernComment_24B_97E06B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4AE1ADB-C6FE-46C6-84D8-E50974E30FD9}" authorId="{607757D1-37BA-FA69-C9C0-E294309F4C5E}" created="2025-09-10T21:01:22.02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59254205" sldId="587"/>
      <ac:spMk id="3" creationId="{B95BDC80-2D31-4F0E-27F4-B59AA6DCA87E}"/>
    </ac:deMkLst>
    <p188:txBody>
      <a:bodyPr/>
      <a:lstStyle/>
      <a:p>
        <a:r>
          <a:rPr lang="en-US"/>
          <a:t>insert kmz?</a:t>
        </a:r>
      </a:p>
    </p188:txBody>
  </p188:cm>
</p188:cmLst>
</file>

<file path=ppt/comments/modernComment_24C_842BDF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CE0420D-6EAF-4713-A788-819FD258299F}" authorId="{607757D1-37BA-FA69-C9C0-E294309F4C5E}" created="2025-09-10T21:05:54.98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38591743" sldId="588"/>
      <ac:spMk id="3" creationId="{A069FA00-3735-F897-5912-D08CD47350EB}"/>
    </ac:deMkLst>
    <p188:txBody>
      <a:bodyPr/>
      <a:lstStyle/>
      <a:p>
        <a:r>
          <a:rPr lang="en-US"/>
          <a:t>insert kmz</a:t>
        </a:r>
      </a:p>
    </p188:txBody>
  </p188:cm>
</p188:cmLst>
</file>

<file path=ppt/comments/modernComment_24E_7AF4DCC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2CF1ACF-34EC-46EE-A6D4-1861D78637FE}" authorId="{607757D1-37BA-FA69-C9C0-E294309F4C5E}" created="2025-09-10T21:15:44.009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062867654" sldId="590"/>
      <ac:spMk id="3" creationId="{B5AC5259-B981-896F-2608-4CE932006CD3}"/>
    </ac:deMkLst>
    <p188:txBody>
      <a:bodyPr/>
      <a:lstStyle/>
      <a:p>
        <a:r>
          <a:rPr lang="en-US"/>
          <a:t>insert kmz</a:t>
        </a:r>
      </a:p>
    </p188:txBody>
  </p188:cm>
</p188:cmLst>
</file>

<file path=ppt/comments/modernComment_24F_C5F9DB4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49747B3-31D9-4BEA-8C27-CAFBDEAE8433}" authorId="{607757D1-37BA-FA69-C9C0-E294309F4C5E}" created="2025-09-10T21:16:59.244">
    <pc:sldMkLst xmlns:pc="http://schemas.microsoft.com/office/powerpoint/2013/main/command">
      <pc:docMk/>
      <pc:sldMk cId="3954663916" sldId="591"/>
    </pc:sldMkLst>
    <p188:txBody>
      <a:bodyPr/>
      <a:lstStyle/>
      <a:p>
        <a:r>
          <a:rPr lang="en-US"/>
          <a:t>insert kmz</a:t>
        </a:r>
      </a:p>
    </p188:txBody>
  </p188:cm>
</p188:cmLst>
</file>

<file path=ppt/comments/modernComment_250_946BB7C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8F26A21-3297-44BE-AD0D-42ED87ADFE2B}" authorId="{607757D1-37BA-FA69-C9C0-E294309F4C5E}" created="2025-09-10T21:19:06.90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490087375" sldId="592"/>
      <ac:spMk id="3" creationId="{924F747B-4F4E-90F9-CF30-E62B704EC030}"/>
    </ac:deMkLst>
    <p188:txBody>
      <a:bodyPr/>
      <a:lstStyle/>
      <a:p>
        <a:r>
          <a:rPr lang="en-US"/>
          <a:t>insert kmz</a:t>
        </a:r>
      </a:p>
    </p188:txBody>
  </p188:cm>
</p188:cmLst>
</file>

<file path=ppt/comments/modernComment_251_EF4E5E8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4B58035-F681-4D0A-A9D2-C50BF5458489}" authorId="{607757D1-37BA-FA69-C9C0-E294309F4C5E}" created="2025-09-10T21:22:15.32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014890634" sldId="593"/>
      <ac:spMk id="6" creationId="{2E7F76A4-0AB8-07B3-2E39-B246ABFEA11C}"/>
    </ac:deMkLst>
    <p188:txBody>
      <a:bodyPr/>
      <a:lstStyle/>
      <a:p>
        <a:r>
          <a:rPr lang="en-US"/>
          <a:t>insert kmz</a:t>
        </a:r>
      </a:p>
    </p188:txBody>
  </p188:cm>
</p188:cmLst>
</file>

<file path=ppt/comments/modernComment_252_802C426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1152BB7-7DBF-4954-AD9E-AB881A066781}" authorId="{607757D1-37BA-FA69-C9C0-E294309F4C5E}" created="2025-09-10T21:23:57.59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150384239" sldId="594"/>
      <ac:spMk id="6" creationId="{FEE981C8-CE01-8FBC-722E-0E1F3166DC95}"/>
    </ac:deMkLst>
    <p188:txBody>
      <a:bodyPr/>
      <a:lstStyle/>
      <a:p>
        <a:r>
          <a:rPr lang="en-US"/>
          <a:t>insert kmz</a:t>
        </a:r>
      </a:p>
    </p188:txBody>
  </p188:cm>
</p188:cmLst>
</file>

<file path=ppt/comments/modernComment_253_6E3D663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43B8150-6C55-4325-9305-3E7F5A0CB0FD}" authorId="{607757D1-37BA-FA69-C9C0-E294309F4C5E}" created="2025-09-10T21:27:11.18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849517624" sldId="595"/>
      <ac:spMk id="3" creationId="{8B7776C6-CE48-2EB9-DB07-C135EFCCE530}"/>
    </ac:deMkLst>
    <p188:txBody>
      <a:bodyPr/>
      <a:lstStyle/>
      <a:p>
        <a:r>
          <a:rPr lang="en-US"/>
          <a:t>insert kmz</a:t>
        </a:r>
      </a:p>
    </p188:txBody>
  </p188:cm>
</p188:cmLst>
</file>

<file path=ppt/comments/modernComment_28E_7792056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DB86D5A-007C-4A71-A038-AA418E7426A8}" authorId="{D6E6CD22-1E0A-921C-749E-9694F9AF5177}" status="resolved" created="2025-10-16T17:06:02.565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006058351" sldId="654"/>
      <ac:spMk id="2" creationId="{29BC0DF3-D7E7-B1F4-B32C-B508A6442FC8}"/>
    </ac:deMkLst>
    <p188:txBody>
      <a:bodyPr/>
      <a:lstStyle/>
      <a:p>
        <a:r>
          <a:rPr lang="en-US"/>
          <a:t>Amanda, did they share the project number?</a:t>
        </a:r>
      </a:p>
    </p188:txBody>
  </p188:cm>
</p188:cmLst>
</file>

<file path=ppt/comments/modernComment_28F_AEB2A7B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4CCEF1E-27EF-4F9F-88BA-84AC557332FC}" authorId="{D6E6CD22-1E0A-921C-749E-9694F9AF5177}" status="resolved" created="2025-10-16T17:07:22.126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930943930" sldId="655"/>
      <ac:spMk id="2" creationId="{5F766CB0-955A-AEFD-61AE-D4234BA7B070}"/>
    </ac:deMkLst>
    <p188:txBody>
      <a:bodyPr/>
      <a:lstStyle/>
      <a:p>
        <a:r>
          <a:rPr lang="en-US"/>
          <a:t>Project number</a:t>
        </a:r>
      </a:p>
    </p188:txBody>
  </p188:cm>
</p188:cmLst>
</file>

<file path=ppt/comments/modernComment_290_7544C23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42D3275-531C-445B-B816-84892D836151}" authorId="{D6E6CD22-1E0A-921C-749E-9694F9AF5177}" status="resolved" created="2025-10-16T17:19:34.532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967440437" sldId="656"/>
      <ac:spMk id="2" creationId="{A894F3A5-6062-D9B4-0877-8ADCCB397A13}"/>
      <ac:txMk cp="37" len="6">
        <ac:context len="76" hash="1483606803"/>
      </ac:txMk>
    </ac:txMkLst>
    <p188:pos x="3438525" y="961569"/>
    <p188:replyLst>
      <p188:reply id="{CBC8F2A4-1770-4842-96FE-6835A7AD1F1C}" authorId="{8BA9E344-2452-FF2C-E56B-98EBF8D74190}" created="2025-10-17T17:17:05.742">
        <p188:txBody>
          <a:bodyPr/>
          <a:lstStyle/>
          <a:p>
            <a:r>
              <a:rPr lang="en-US"/>
              <a:t>done</a:t>
            </a:r>
          </a:p>
        </p188:txBody>
      </p188:reply>
    </p188:replyLst>
    <p188:txBody>
      <a:bodyPr/>
      <a:lstStyle/>
      <a:p>
        <a:r>
          <a:rPr lang="en-US"/>
          <a:t>Do we have the PN? 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894869C-8603-4845-930B-69B60812F65B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DF955B4-2F26-40DD-8275-B140E3141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52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HDR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11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HDR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532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HDR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983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HDR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296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All speakers introduce themselves briefly (Dave, section head, HDR facilitators); Attendees can introduce themselves if it’s a small group. If not – skip it!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95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HDR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5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HDR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644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HDR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69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HDR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59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HDR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256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funnel chart&#10;&#10;Description automatically generated">
            <a:extLst>
              <a:ext uri="{FF2B5EF4-FFF2-40B4-BE49-F238E27FC236}">
                <a16:creationId xmlns:a16="http://schemas.microsoft.com/office/drawing/2014/main" id="{F4F93295-26FD-4EE4-BBE9-6DE07D5E18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6500"/>
            <a:ext cx="12192000" cy="2101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530679"/>
            <a:ext cx="10363200" cy="2408464"/>
          </a:xfrm>
        </p:spPr>
        <p:txBody>
          <a:bodyPr anchor="b">
            <a:normAutofit/>
          </a:bodyPr>
          <a:lstStyle>
            <a:lvl1pPr algn="l">
              <a:defRPr sz="480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0539"/>
            <a:ext cx="9753600" cy="93730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  <a:latin typeface="Arial Black" panose="020B0A04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3FE131-6708-4A73-8F7A-D5950ECFF7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51"/>
          <a:stretch/>
        </p:blipFill>
        <p:spPr>
          <a:xfrm>
            <a:off x="9163050" y="5908011"/>
            <a:ext cx="2743200" cy="78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876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unnel chart&#10;&#10;Description automatically generated">
            <a:extLst>
              <a:ext uri="{FF2B5EF4-FFF2-40B4-BE49-F238E27FC236}">
                <a16:creationId xmlns:a16="http://schemas.microsoft.com/office/drawing/2014/main" id="{915E6357-C42B-4630-94EA-63CA8B991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89"/>
          <a:stretch/>
        </p:blipFill>
        <p:spPr>
          <a:xfrm>
            <a:off x="0" y="5252217"/>
            <a:ext cx="12192000" cy="16057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3E4DA8-8BED-4556-8FB7-C5C79C31E4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51"/>
          <a:stretch/>
        </p:blipFill>
        <p:spPr>
          <a:xfrm>
            <a:off x="9163050" y="5908011"/>
            <a:ext cx="2743200" cy="78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40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9D2B2C-9256-42D2-B390-9C44934AC9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57"/>
          <a:stretch/>
        </p:blipFill>
        <p:spPr>
          <a:xfrm>
            <a:off x="9163050" y="5915249"/>
            <a:ext cx="2743200" cy="7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279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87EAF3-B6C2-4ECD-9411-B351F885CE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57"/>
          <a:stretch/>
        </p:blipFill>
        <p:spPr>
          <a:xfrm>
            <a:off x="9163050" y="5915249"/>
            <a:ext cx="2743200" cy="7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65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3404"/>
            <a:ext cx="10515600" cy="37669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FBE29F-F24E-4435-8BD2-A044515EBF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57"/>
          <a:stretch/>
        </p:blipFill>
        <p:spPr>
          <a:xfrm>
            <a:off x="9163050" y="5915249"/>
            <a:ext cx="2743200" cy="7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998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3404"/>
            <a:ext cx="10515600" cy="37669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A picture containing funnel chart&#10;&#10;Description automatically generated">
            <a:extLst>
              <a:ext uri="{FF2B5EF4-FFF2-40B4-BE49-F238E27FC236}">
                <a16:creationId xmlns:a16="http://schemas.microsoft.com/office/drawing/2014/main" id="{4C8FA9A5-F127-4283-B29C-179F4356A7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89"/>
          <a:stretch/>
        </p:blipFill>
        <p:spPr>
          <a:xfrm>
            <a:off x="0" y="5252217"/>
            <a:ext cx="12192000" cy="16057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E0AFE9-EBA1-4E4C-85B1-117CDBD358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51"/>
          <a:stretch/>
        </p:blipFill>
        <p:spPr>
          <a:xfrm>
            <a:off x="9163050" y="5908011"/>
            <a:ext cx="2743200" cy="78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591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5"/>
            <a:ext cx="10515600" cy="107655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 descr="A picture containing funnel chart&#10;&#10;Description automatically generated">
            <a:extLst>
              <a:ext uri="{FF2B5EF4-FFF2-40B4-BE49-F238E27FC236}">
                <a16:creationId xmlns:a16="http://schemas.microsoft.com/office/drawing/2014/main" id="{F10C26F6-CB25-4BF0-BE9F-09EBC895F7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89"/>
          <a:stretch/>
        </p:blipFill>
        <p:spPr>
          <a:xfrm>
            <a:off x="0" y="5252217"/>
            <a:ext cx="12192000" cy="16057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CC85B-9A0C-4853-982A-34875ED429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51"/>
          <a:stretch/>
        </p:blipFill>
        <p:spPr>
          <a:xfrm>
            <a:off x="9163050" y="5908011"/>
            <a:ext cx="2743200" cy="78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48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301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301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92717A-C3C7-4166-857A-DA4776A02D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57"/>
          <a:stretch/>
        </p:blipFill>
        <p:spPr>
          <a:xfrm>
            <a:off x="9163050" y="5915249"/>
            <a:ext cx="2743200" cy="7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472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283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283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09C9B3-8D26-43F6-9840-1166BFC19C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57"/>
          <a:stretch/>
        </p:blipFill>
        <p:spPr>
          <a:xfrm>
            <a:off x="9163050" y="5915249"/>
            <a:ext cx="2743200" cy="7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163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22AC16-41A2-4B24-8A24-A1F0C4E17B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57"/>
          <a:stretch/>
        </p:blipFill>
        <p:spPr>
          <a:xfrm>
            <a:off x="9163050" y="5915249"/>
            <a:ext cx="2743200" cy="7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968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8D3BA7-ED68-49A6-9460-7AE6D4ED2F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57"/>
          <a:stretch/>
        </p:blipFill>
        <p:spPr>
          <a:xfrm>
            <a:off x="9163050" y="5915249"/>
            <a:ext cx="2743200" cy="7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8917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AB009A-170F-4F1A-93C6-1BDE29B083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57"/>
          <a:stretch/>
        </p:blipFill>
        <p:spPr>
          <a:xfrm>
            <a:off x="9163050" y="5915249"/>
            <a:ext cx="2743200" cy="7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786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529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1340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32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94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1" r:id="rId3"/>
    <p:sldLayoutId id="2147483663" r:id="rId4"/>
    <p:sldLayoutId id="2147483664" r:id="rId5"/>
    <p:sldLayoutId id="2147483665" r:id="rId6"/>
    <p:sldLayoutId id="2147483666" r:id="rId7"/>
    <p:sldLayoutId id="2147483672" r:id="rId8"/>
    <p:sldLayoutId id="2147483667" r:id="rId9"/>
    <p:sldLayoutId id="2147483670" r:id="rId10"/>
    <p:sldLayoutId id="2147483668" r:id="rId11"/>
    <p:sldLayoutId id="21474836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all" baseline="0">
          <a:solidFill>
            <a:schemeClr val="accent5">
              <a:lumMod val="75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252_802C426F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253_6E3D663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290_7544C23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28E_7792056F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28F_AEB2A7BA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5_C9825FAC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24B_97E06BD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24C_842BDFF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24E_7AF4DCC6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24F_C5F9DB4C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250_946BB7CF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251_EF4E5E8A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9777B-B400-427D-804C-039E6CBA7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all">
                <a:latin typeface="Arial Black" panose="020B0A04020102020204" pitchFamily="34" charset="0"/>
              </a:rPr>
              <a:t>Utility program</a:t>
            </a:r>
            <a:endParaRPr lang="en-US" cap="all">
              <a:latin typeface="Arial Black" panose="020B0A04020102020204" pitchFamily="34" charset="0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E327D2-CD95-4A9F-9E4F-5946A3A96B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 Black"/>
                <a:cs typeface="Arial"/>
              </a:rPr>
              <a:t>District 2 Breakout Session</a:t>
            </a:r>
          </a:p>
        </p:txBody>
      </p:sp>
    </p:spTree>
    <p:extLst>
      <p:ext uri="{BB962C8B-B14F-4D97-AF65-F5344CB8AC3E}">
        <p14:creationId xmlns:p14="http://schemas.microsoft.com/office/powerpoint/2010/main" val="1440009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3B9BB-047E-90A3-5592-DED1962D7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US-275/72nd St. Interchange</a:t>
            </a: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NH-275-7(194) Control No: 22469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89F36A-CBAC-9C62-08A4-72C920E35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257800" cy="3766910"/>
          </a:xfrm>
        </p:spPr>
        <p:txBody>
          <a:bodyPr>
            <a:normAutofit fontScale="92500" lnSpcReduction="10000"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Urban Recon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Full Depth Pavement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Grading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Coordination with NDOT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Potholing TBD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Provide Existing Locations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04A92C-E898-5F07-4236-816F43F4F824}"/>
              </a:ext>
            </a:extLst>
          </p:cNvPr>
          <p:cNvSpPr txBox="1"/>
          <p:nvPr/>
        </p:nvSpPr>
        <p:spPr>
          <a:xfrm>
            <a:off x="6097524" y="2013404"/>
            <a:ext cx="3576828" cy="3688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Utilities Involved: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AT&amp;T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City of Omaha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City of Ralston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Cox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Great Plains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Lumen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Verizon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Metropolitan Utilities District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Northern Natural Gas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41B307-93F5-9830-F3DB-1FA5131D62AB}"/>
              </a:ext>
            </a:extLst>
          </p:cNvPr>
          <p:cNvSpPr txBox="1"/>
          <p:nvPr/>
        </p:nvSpPr>
        <p:spPr>
          <a:xfrm>
            <a:off x="9027068" y="2359549"/>
            <a:ext cx="3128356" cy="196566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Omaha Public Power District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Papio-Missouri </a:t>
            </a:r>
            <a:r>
              <a:rPr lang="en-US" kern="100">
                <a:solidFill>
                  <a:srgbClr val="4D4D4F"/>
                </a:solidFill>
                <a:latin typeface="Arial"/>
                <a:cs typeface="Arial"/>
              </a:rPr>
              <a:t>Natural</a:t>
            </a:r>
            <a:r>
              <a:rPr kumimoji="0" lang="en-US" sz="18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 Resources District</a:t>
            </a:r>
            <a:endParaRPr lang="en-US" sz="1800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Pinpoint </a:t>
            </a:r>
            <a:r>
              <a:rPr lang="en-US" kern="100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Communications</a:t>
            </a:r>
            <a:endParaRPr kumimoji="0" lang="en-US" sz="1800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79422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9C0B2-8E67-0776-25FE-479CD6891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156th St. – 132nd St., Omaha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NH-6-7(189) Control No: 22812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22218-0510-FAB7-36B9-108387F00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Project Length: 2.62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Full Depth Pavement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Grading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Culvert Extension/Replacement </a:t>
            </a:r>
          </a:p>
        </p:txBody>
      </p:sp>
    </p:spTree>
    <p:extLst>
      <p:ext uri="{BB962C8B-B14F-4D97-AF65-F5344CB8AC3E}">
        <p14:creationId xmlns:p14="http://schemas.microsoft.com/office/powerpoint/2010/main" val="264993595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0FB73-9425-032D-EA70-4BE1993BB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156th St. – 132nd St., Omaha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NH-6-7(189) Control No: 22812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C5EFB9-178D-D805-88A8-00214441C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Status: Design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Right-of-way: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Construction Timing: 4/28/2025 - 11/8/2025</a:t>
            </a:r>
          </a:p>
        </p:txBody>
      </p:sp>
    </p:spTree>
    <p:extLst>
      <p:ext uri="{BB962C8B-B14F-4D97-AF65-F5344CB8AC3E}">
        <p14:creationId xmlns:p14="http://schemas.microsoft.com/office/powerpoint/2010/main" val="334131127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7EFDA-086C-06C9-342B-C82096D99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156th St. – 132nd St., Omaha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NH-6-7(189) Control No: 22812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BFC048-434C-C5F1-C6BB-1B925A5F6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257800" cy="3766910"/>
          </a:xfrm>
        </p:spPr>
        <p:txBody>
          <a:bodyPr>
            <a:normAutofit fontScale="92500" lnSpcReduction="10000"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Full Depth Pavement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Urban Recon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Grading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Provide Existing Locations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Potholing Required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Coordination with NDOT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E5B4EE-794F-2F58-3CD9-DC7742534BA0}"/>
              </a:ext>
            </a:extLst>
          </p:cNvPr>
          <p:cNvSpPr txBox="1"/>
          <p:nvPr/>
        </p:nvSpPr>
        <p:spPr>
          <a:xfrm>
            <a:off x="6096000" y="2013404"/>
            <a:ext cx="6094428" cy="350352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Utilities Involved: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AT&amp;T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City of Omaha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Cox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Lumen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Metropolitan Utilities District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Omaha Public Power District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Pinpoint Communications</a:t>
            </a:r>
          </a:p>
          <a:p>
            <a:pPr marL="685800" marR="0" lvl="1" indent="-2286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100">
                <a:solidFill>
                  <a:srgbClr val="4D4D4F"/>
                </a:solidFill>
                <a:latin typeface="Arial"/>
                <a:cs typeface="Arial"/>
              </a:rPr>
              <a:t>Segra</a:t>
            </a:r>
            <a:endParaRPr lang="en-US">
              <a:ea typeface="+mn-ea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Verizon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Windstream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131485816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B7A57E7-95B4-3D9C-E01A-8DA7C42CB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9F00F-BD0A-17A0-592F-5011F2606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156th St. – 132nd St., Omaha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NH-6-7(189) Control No: 22812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E981C8-CE01-8FBC-722E-0E1F3166D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8423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B172E-D760-4CD8-AF61-4A889857C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US-275/72nd St. Interchange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NH-275-7(194) Control No: 22469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1DCC8B-7B2C-DD97-6FE2-52E753F2F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Project Length: 0.62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Urban Reconstruction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Full Depth Pavement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Grading </a:t>
            </a:r>
          </a:p>
        </p:txBody>
      </p:sp>
    </p:spTree>
    <p:extLst>
      <p:ext uri="{BB962C8B-B14F-4D97-AF65-F5344CB8AC3E}">
        <p14:creationId xmlns:p14="http://schemas.microsoft.com/office/powerpoint/2010/main" val="66553309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AE9C8-4241-FE46-9288-4EC8093BB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US-275/72nd St. Interchange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NH-275-7(194) Control No: 22469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01FD55-B3D5-F38B-F78A-3A84C9DD8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Status: Design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Right-of-way: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Construction Timing: 9/15/2025 - 11/25/2026</a:t>
            </a:r>
          </a:p>
        </p:txBody>
      </p:sp>
    </p:spTree>
    <p:extLst>
      <p:ext uri="{BB962C8B-B14F-4D97-AF65-F5344CB8AC3E}">
        <p14:creationId xmlns:p14="http://schemas.microsoft.com/office/powerpoint/2010/main" val="214268074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19FA2-4538-00F2-52A0-D15292C76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US-275/72nd St. Interchange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NH-275-7(194) Control No: 22469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FB9924-814A-448B-292F-591323892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616" y="2022548"/>
            <a:ext cx="5358384" cy="3766910"/>
          </a:xfrm>
        </p:spPr>
        <p:txBody>
          <a:bodyPr>
            <a:normAutofit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Full Depth Pavement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Urban Recon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Grading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  <a:p>
            <a:pPr marR="0" lvl="1" rtl="0"/>
            <a:endParaRPr lang="en-US" b="0" i="0" u="none" strike="noStrike" kern="100" baseline="0">
              <a:solidFill>
                <a:srgbClr val="4D4D4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C3E9F4-2E0C-6CE5-5F0E-15B08E36ADD6}"/>
              </a:ext>
            </a:extLst>
          </p:cNvPr>
          <p:cNvSpPr txBox="1"/>
          <p:nvPr/>
        </p:nvSpPr>
        <p:spPr>
          <a:xfrm>
            <a:off x="6096000" y="2022548"/>
            <a:ext cx="3395472" cy="3375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Utilities Involved: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AT&amp;T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City of Omaha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City of Ralston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Cox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Great Plains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Lumen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Verizon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Metropolitan Utilities District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F29FB5-7D07-3282-01DD-52A4E56727EE}"/>
              </a:ext>
            </a:extLst>
          </p:cNvPr>
          <p:cNvSpPr txBox="1"/>
          <p:nvPr/>
        </p:nvSpPr>
        <p:spPr>
          <a:xfrm>
            <a:off x="8915636" y="2359266"/>
            <a:ext cx="3094113" cy="25925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lang="en-US" kern="100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Northern Natural Gas</a:t>
            </a:r>
            <a:endParaRPr kumimoji="0" lang="en-US" sz="1800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Omaha Public Power District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Papio-Missouri Natural Resources District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Pinpoint </a:t>
            </a:r>
            <a:r>
              <a:rPr lang="en-US" kern="100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00" cap="none" spc="0" normalizeH="0" baseline="0" noProof="0" err="1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Segra</a:t>
            </a:r>
            <a:endParaRPr kumimoji="0" lang="en-US" sz="1800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20733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AC106F8-8069-B0A4-814B-8FFE9C0D3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012DB-DCA5-975D-9644-12D9BAC34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US-275/72nd St. Interchange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NH-275-7(194) Control No: 22469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7776C6-CE48-2EB9-DB07-C135EFCCE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616" y="2022548"/>
            <a:ext cx="5358384" cy="37669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rtl="0">
              <a:buNone/>
            </a:pPr>
            <a:endParaRPr lang="en-US" b="0" i="0" u="none" strike="noStrike" kern="100" baseline="0">
              <a:solidFill>
                <a:srgbClr val="4D4D4F"/>
              </a:solidFill>
            </a:endParaRPr>
          </a:p>
          <a:p>
            <a:pPr marR="0" lvl="1" rtl="0"/>
            <a:endParaRPr lang="en-US" b="0" i="0" u="none" strike="noStrike" kern="100" baseline="0">
              <a:solidFill>
                <a:srgbClr val="4D4D4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51762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8651B4-A533-7A6A-E05C-B8EBA74A4F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4F3A5-6062-D9B4-0877-8ADCCB397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Millard highlands along i-80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</a:t>
            </a:r>
            <a:r>
              <a:rPr lang="en-US" sz="2600" b="0" kern="100">
                <a:solidFill>
                  <a:srgbClr val="00485F"/>
                </a:solidFill>
              </a:rPr>
              <a:t>NH-80-9(215) </a:t>
            </a: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Control No: 22975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E4EC38-97AA-A51A-1246-C4102E63E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kern="100">
                <a:solidFill>
                  <a:srgbClr val="4D4D4F"/>
                </a:solidFill>
              </a:rPr>
              <a:t>Project Length</a:t>
            </a:r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: 1.27 miles </a:t>
            </a:r>
          </a:p>
          <a:p>
            <a:pPr marR="0" lvl="0" rtl="0"/>
            <a:r>
              <a:rPr lang="en-US" kern="100">
                <a:solidFill>
                  <a:srgbClr val="4D4D4F"/>
                </a:solidFill>
              </a:rPr>
              <a:t>Scope of Work:</a:t>
            </a:r>
          </a:p>
          <a:p>
            <a:pPr lvl="1"/>
            <a:r>
              <a:rPr lang="en-US"/>
              <a:t>Grading</a:t>
            </a:r>
          </a:p>
          <a:p>
            <a:pPr lvl="1"/>
            <a:r>
              <a:rPr lang="en-US"/>
              <a:t>Culverts</a:t>
            </a:r>
          </a:p>
        </p:txBody>
      </p:sp>
    </p:spTree>
    <p:extLst>
      <p:ext uri="{BB962C8B-B14F-4D97-AF65-F5344CB8AC3E}">
        <p14:creationId xmlns:p14="http://schemas.microsoft.com/office/powerpoint/2010/main" val="196744043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296320-8C40-5278-CB8D-2D615F665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C0DF3-D7E7-B1F4-B32C-B508A6442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Millard highlands along i-80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</a:t>
            </a:r>
            <a:r>
              <a:rPr lang="en-US" sz="2400" b="0" kern="100">
                <a:solidFill>
                  <a:srgbClr val="00485F"/>
                </a:solidFill>
              </a:rPr>
              <a:t>NH-80-9(215) </a:t>
            </a: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Control No: 22975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31E077-7DCB-D1E8-6F01-47F8BBF28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Status: Design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Right-of-way: In Progress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Construction Timing: 7/13/2026 - 10/31/2026</a:t>
            </a:r>
          </a:p>
        </p:txBody>
      </p:sp>
    </p:spTree>
    <p:extLst>
      <p:ext uri="{BB962C8B-B14F-4D97-AF65-F5344CB8AC3E}">
        <p14:creationId xmlns:p14="http://schemas.microsoft.com/office/powerpoint/2010/main" val="200605835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3C2349-9634-6747-3C8C-52E8EE84F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66CB0-955A-AEFD-61AE-D4234BA7B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Millard highlands along i-80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</a:t>
            </a:r>
            <a:r>
              <a:rPr lang="en-US" sz="2400" b="0" kern="100">
                <a:solidFill>
                  <a:srgbClr val="00485F"/>
                </a:solidFill>
              </a:rPr>
              <a:t>NH-80-9(215)</a:t>
            </a: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Control No: 22975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C4BAA-756F-A8A5-8D00-E2A0D40B1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257800" cy="3766910"/>
          </a:xfrm>
        </p:spPr>
        <p:txBody>
          <a:bodyPr>
            <a:normAutofit lnSpcReduction="10000"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Grading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Culvert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Coordination with NDOT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Potholing TBD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Provide Existing Locations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E11BAF-FAE6-2DCA-E166-D9372C1CDF36}"/>
              </a:ext>
            </a:extLst>
          </p:cNvPr>
          <p:cNvSpPr txBox="1"/>
          <p:nvPr/>
        </p:nvSpPr>
        <p:spPr>
          <a:xfrm>
            <a:off x="6097524" y="2013404"/>
            <a:ext cx="5256900" cy="444378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Utilities Involved: 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lang="en-US" kern="100" err="1">
                <a:solidFill>
                  <a:srgbClr val="4D4D4F"/>
                </a:solidFill>
                <a:latin typeface="Arial"/>
                <a:cs typeface="Arial"/>
              </a:rPr>
              <a:t>Allo</a:t>
            </a:r>
            <a:r>
              <a:rPr lang="en-US" kern="100">
                <a:solidFill>
                  <a:srgbClr val="4D4D4F"/>
                </a:solidFill>
                <a:latin typeface="Arial"/>
                <a:cs typeface="Arial"/>
              </a:rPr>
              <a:t> Communications </a:t>
            </a:r>
            <a:endParaRPr lang="en-US">
              <a:solidFill>
                <a:srgbClr val="44546A"/>
              </a:solidFill>
              <a:latin typeface="Franklin Gothic Book" panose="020B0503020102020204"/>
              <a:cs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lang="en-US" kern="100">
                <a:solidFill>
                  <a:srgbClr val="4D4D4F"/>
                </a:solidFill>
                <a:latin typeface="Arial"/>
                <a:cs typeface="Arial"/>
              </a:rPr>
              <a:t>AT&amp;T Communications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lang="en-US" kern="100">
                <a:solidFill>
                  <a:srgbClr val="4D4D4F"/>
                </a:solidFill>
                <a:latin typeface="Arial"/>
                <a:cs typeface="Arial"/>
              </a:rPr>
              <a:t>Black Hills Energy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lang="en-US" kern="100">
                <a:solidFill>
                  <a:srgbClr val="4D4D4F"/>
                </a:solidFill>
                <a:latin typeface="Arial"/>
                <a:cs typeface="Arial"/>
              </a:rPr>
              <a:t>City of La Vista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lang="en-US" kern="100">
                <a:solidFill>
                  <a:srgbClr val="4D4D4F"/>
                </a:solidFill>
                <a:latin typeface="Arial"/>
                <a:cs typeface="Arial"/>
              </a:rPr>
              <a:t>City of Omaha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lang="en-US" kern="100">
                <a:solidFill>
                  <a:srgbClr val="4D4D4F"/>
                </a:solidFill>
                <a:latin typeface="Arial"/>
                <a:cs typeface="Arial"/>
              </a:rPr>
              <a:t>Cox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Great Plains Communications</a:t>
            </a:r>
            <a:endParaRPr lang="en-US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Lumen</a:t>
            </a:r>
            <a:endParaRPr lang="en-US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Verizon</a:t>
            </a:r>
            <a:endParaRPr lang="en-US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Metropolitan Utilities District</a:t>
            </a:r>
            <a:endParaRPr lang="en-US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lang="en-US" kern="100">
                <a:solidFill>
                  <a:srgbClr val="4D4D4F"/>
                </a:solidFill>
                <a:latin typeface="Arial"/>
                <a:cs typeface="Arial"/>
              </a:rPr>
              <a:t>Omaha Public Power District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lang="en-US" kern="100">
                <a:solidFill>
                  <a:srgbClr val="4D4D4F"/>
                </a:solidFill>
                <a:latin typeface="Arial"/>
                <a:cs typeface="Arial"/>
              </a:rPr>
              <a:t>Segra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094393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0CCE53-AC85-A351-B10A-9A9D45D9F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A3073-CE3C-8520-E54D-A229B7C00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Rawhide creek culvert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</a:t>
            </a:r>
            <a:r>
              <a:rPr lang="en-US" sz="2500" b="0" kern="100" err="1">
                <a:solidFill>
                  <a:srgbClr val="00485F"/>
                </a:solidFill>
              </a:rPr>
              <a:t>nh</a:t>
            </a: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-30-6(140) Control No: 22720a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C01D6E-C0DC-0CB7-B5FF-49FEB8775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Project Length: </a:t>
            </a:r>
            <a:r>
              <a:rPr lang="en-US" kern="100">
                <a:solidFill>
                  <a:srgbClr val="4D4D4F"/>
                </a:solidFill>
              </a:rPr>
              <a:t>0.4</a:t>
            </a:r>
            <a:endParaRPr lang="en-US" b="0" i="0" u="none" strike="noStrike" kern="100" baseline="0">
              <a:solidFill>
                <a:srgbClr val="4D4D4F"/>
              </a:solidFill>
              <a:latin typeface="Arial" panose="020B0604020202020204" pitchFamily="34" charset="0"/>
            </a:endParaRP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Culvert </a:t>
            </a:r>
            <a:r>
              <a:rPr lang="en-US" kern="100">
                <a:solidFill>
                  <a:srgbClr val="4D4D4F"/>
                </a:solidFill>
              </a:rPr>
              <a:t>Extension/Replacement</a:t>
            </a:r>
          </a:p>
          <a:p>
            <a:pPr marR="0" lvl="1" rtl="0"/>
            <a:r>
              <a:rPr lang="en-US" kern="100">
                <a:solidFill>
                  <a:srgbClr val="4D4D4F"/>
                </a:solidFill>
              </a:rPr>
              <a:t>Grading</a:t>
            </a:r>
          </a:p>
          <a:p>
            <a:pPr marR="0" lvl="1" rtl="0"/>
            <a:r>
              <a:rPr lang="en-US" kern="100">
                <a:solidFill>
                  <a:srgbClr val="4D4D4F"/>
                </a:solidFill>
              </a:rPr>
              <a:t>Full Depth Pavement</a:t>
            </a:r>
          </a:p>
        </p:txBody>
      </p:sp>
    </p:spTree>
    <p:extLst>
      <p:ext uri="{BB962C8B-B14F-4D97-AF65-F5344CB8AC3E}">
        <p14:creationId xmlns:p14="http://schemas.microsoft.com/office/powerpoint/2010/main" val="1037280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68C55A-31F5-E335-2371-2E03E0294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6A130-B9E5-738A-7735-0CA461206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Rawhide creek culvert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nh-30-6(140) Control No: </a:t>
            </a:r>
            <a:r>
              <a:rPr lang="en-US" sz="2500" b="0" kern="100">
                <a:solidFill>
                  <a:srgbClr val="00485F"/>
                </a:solidFill>
              </a:rPr>
              <a:t>22720a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7FB3EC-1645-331D-2D6B-65021244A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Status: Design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Right-of-way: Not Required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Construction Timing: </a:t>
            </a:r>
            <a:r>
              <a:rPr lang="en-US" kern="100">
                <a:solidFill>
                  <a:srgbClr val="4D4D4F"/>
                </a:solidFill>
              </a:rPr>
              <a:t>5/29</a:t>
            </a:r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/2026 - 11/28/2026</a:t>
            </a:r>
          </a:p>
        </p:txBody>
      </p:sp>
    </p:spTree>
    <p:extLst>
      <p:ext uri="{BB962C8B-B14F-4D97-AF65-F5344CB8AC3E}">
        <p14:creationId xmlns:p14="http://schemas.microsoft.com/office/powerpoint/2010/main" val="2783936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771834-0465-31AA-CD52-18E23D1CD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C6038-9589-8363-67BE-7DB97A586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Rawhide creek culvert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nh-30-6(140) Control No: 22720a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2F5EA0-2442-BA88-FFF6-BB7DE5EA7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257800" cy="3766910"/>
          </a:xfrm>
        </p:spPr>
        <p:txBody>
          <a:bodyPr>
            <a:normAutofit fontScale="92500" lnSpcReduction="10000"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Culvert Extension/Replacement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Full Depth Pavement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Grading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Coordination with NDOT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Potholing TBD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Provide Existing Locations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9CE4AA-95BB-D8AB-5C17-CDCF9D059532}"/>
              </a:ext>
            </a:extLst>
          </p:cNvPr>
          <p:cNvSpPr txBox="1"/>
          <p:nvPr/>
        </p:nvSpPr>
        <p:spPr>
          <a:xfrm>
            <a:off x="6238925" y="2009472"/>
            <a:ext cx="3649791" cy="30618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Utilities Involved: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Charter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100">
                <a:solidFill>
                  <a:srgbClr val="4D4D4F"/>
                </a:solidFill>
                <a:latin typeface="Arial"/>
                <a:cs typeface="Arial"/>
              </a:rPr>
              <a:t>City of Fremont</a:t>
            </a:r>
            <a:endParaRPr lang="en-US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Cox </a:t>
            </a:r>
            <a:r>
              <a:rPr lang="en-US" kern="100">
                <a:solidFill>
                  <a:srgbClr val="4D4D4F"/>
                </a:solidFill>
                <a:latin typeface="Arial"/>
                <a:cs typeface="Arial"/>
              </a:rPr>
              <a:t>Communications</a:t>
            </a:r>
            <a:endParaRPr lang="en-US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 err="1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Fastwyre</a:t>
            </a:r>
            <a:endParaRPr kumimoji="0" lang="en-US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100">
                <a:solidFill>
                  <a:srgbClr val="4D4D4F"/>
                </a:solidFill>
                <a:latin typeface="Arial"/>
                <a:cs typeface="Arial"/>
              </a:rPr>
              <a:t>Great Plains Communications</a:t>
            </a:r>
            <a:endParaRPr kumimoji="0" lang="en-US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Lumen</a:t>
            </a:r>
            <a:endParaRPr lang="en-US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lang="en-US" kern="100">
                <a:solidFill>
                  <a:srgbClr val="4D4D4F"/>
                </a:solidFill>
                <a:latin typeface="Arial"/>
                <a:cs typeface="Arial"/>
              </a:rPr>
              <a:t>Omaha Public Power District</a:t>
            </a:r>
            <a:endParaRPr kumimoji="0" lang="en-US" b="0" i="0" u="none" strike="noStrike" kern="100" cap="none" spc="0" normalizeH="0" baseline="0" noProof="0" err="1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024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0E430F-0295-91A8-7EF2-F0D4A7557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6172A-2A3E-9A0F-E833-D4A57DD59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Louisville - </a:t>
            </a:r>
            <a:r>
              <a:rPr kumimoji="0" lang="en-US" sz="3600" b="0" i="0" u="none" strike="noStrike" kern="100" cap="all" spc="0" normalizeH="0" baseline="0" noProof="0" err="1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springfield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stp-50-</a:t>
            </a:r>
            <a:r>
              <a:rPr lang="en-US" sz="2500" b="0" kern="100">
                <a:solidFill>
                  <a:srgbClr val="00485F"/>
                </a:solidFill>
              </a:rPr>
              <a:t>2</a:t>
            </a: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(141) Control No: 22833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4FF0B6-CAC2-3012-9ED2-D95CF959C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Project Length: 4.88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Culvert </a:t>
            </a:r>
            <a:r>
              <a:rPr lang="en-US" kern="100">
                <a:solidFill>
                  <a:srgbClr val="4D4D4F"/>
                </a:solidFill>
              </a:rPr>
              <a:t>Extension/Replacement</a:t>
            </a:r>
          </a:p>
          <a:p>
            <a:pPr marR="0" lvl="1" rtl="0"/>
            <a:r>
              <a:rPr lang="en-US" kern="100">
                <a:solidFill>
                  <a:srgbClr val="4D4D4F"/>
                </a:solidFill>
              </a:rPr>
              <a:t>Grading</a:t>
            </a:r>
          </a:p>
        </p:txBody>
      </p:sp>
    </p:spTree>
    <p:extLst>
      <p:ext uri="{BB962C8B-B14F-4D97-AF65-F5344CB8AC3E}">
        <p14:creationId xmlns:p14="http://schemas.microsoft.com/office/powerpoint/2010/main" val="43632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0A1FB4-BABE-6D2E-9CAD-727A47B96F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366BC-F0EA-4089-C43A-5246E18DD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Louisville - </a:t>
            </a:r>
            <a:r>
              <a:rPr kumimoji="0" lang="en-US" sz="3600" b="0" i="0" u="none" strike="noStrike" kern="100" cap="all" spc="0" normalizeH="0" baseline="0" noProof="0" err="1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springfield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stp-50-2(141) Control No: 22833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6D7D56-5E50-3B42-C1D4-05189F858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Status: Design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Right-of-way: Not Required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Construction Timing: </a:t>
            </a:r>
            <a:r>
              <a:rPr lang="en-US" kern="100">
                <a:solidFill>
                  <a:srgbClr val="4D4D4F"/>
                </a:solidFill>
              </a:rPr>
              <a:t>8/31</a:t>
            </a:r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/2026 - 11/28/2026</a:t>
            </a:r>
          </a:p>
        </p:txBody>
      </p:sp>
    </p:spTree>
    <p:extLst>
      <p:ext uri="{BB962C8B-B14F-4D97-AF65-F5344CB8AC3E}">
        <p14:creationId xmlns:p14="http://schemas.microsoft.com/office/powerpoint/2010/main" val="3502583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0F5804-0807-6C7D-9016-00827D8DAA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A3434-38D2-32BC-8F02-087FA5482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Louisville - </a:t>
            </a:r>
            <a:r>
              <a:rPr kumimoji="0" lang="en-US" sz="3600" b="0" i="0" u="none" strike="noStrike" kern="100" cap="all" spc="0" normalizeH="0" baseline="0" noProof="0" err="1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springfield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</a:t>
            </a:r>
            <a:r>
              <a:rPr lang="en-US" sz="2500" b="0" kern="100" err="1">
                <a:solidFill>
                  <a:srgbClr val="00485F"/>
                </a:solidFill>
              </a:rPr>
              <a:t>stp</a:t>
            </a: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-50-2(141) Control No: 22833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51DE9D-7957-0621-5829-9FA2ACF88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257800" cy="3766910"/>
          </a:xfrm>
        </p:spPr>
        <p:txBody>
          <a:bodyPr>
            <a:normAutofit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Culvert Extension/Replacement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Grading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Potholing TBD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Provide Existing Locations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29F6E6-A35C-8700-8BAD-05523769745A}"/>
              </a:ext>
            </a:extLst>
          </p:cNvPr>
          <p:cNvSpPr txBox="1"/>
          <p:nvPr/>
        </p:nvSpPr>
        <p:spPr>
          <a:xfrm>
            <a:off x="6238925" y="2009472"/>
            <a:ext cx="3649791" cy="337528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Utilities Involved: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Charter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City of Louisville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City of Springfield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100">
                <a:solidFill>
                  <a:srgbClr val="4D4D4F"/>
                </a:solidFill>
                <a:latin typeface="Arial"/>
                <a:cs typeface="Arial"/>
              </a:rPr>
              <a:t>Cogent Communications</a:t>
            </a:r>
            <a:endParaRPr lang="en-US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Cox </a:t>
            </a:r>
            <a:r>
              <a:rPr lang="en-US" kern="100">
                <a:solidFill>
                  <a:srgbClr val="4D4D4F"/>
                </a:solidFill>
                <a:latin typeface="Arial"/>
                <a:cs typeface="Arial"/>
              </a:rPr>
              <a:t>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Great Plains Communicati</a:t>
            </a:r>
            <a:r>
              <a:rPr lang="en-US" kern="100" err="1">
                <a:solidFill>
                  <a:srgbClr val="4D4D4F"/>
                </a:solidFill>
                <a:latin typeface="Arial"/>
                <a:cs typeface="Arial"/>
              </a:rPr>
              <a:t>ons</a:t>
            </a:r>
            <a:endParaRPr lang="en-US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Lumen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100">
                <a:solidFill>
                  <a:srgbClr val="4D4D4F"/>
                </a:solidFill>
                <a:latin typeface="Arial"/>
                <a:cs typeface="Arial"/>
              </a:rPr>
              <a:t>Metropolitan Utilities District</a:t>
            </a:r>
            <a:endParaRPr lang="en-US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4960AA-43F6-8BFC-60BA-15426D79D5DB}"/>
              </a:ext>
            </a:extLst>
          </p:cNvPr>
          <p:cNvSpPr txBox="1"/>
          <p:nvPr/>
        </p:nvSpPr>
        <p:spPr>
          <a:xfrm>
            <a:off x="9073516" y="2336740"/>
            <a:ext cx="3247793" cy="272074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lang="en-US" kern="100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OPTK Networks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lang="en-US" kern="100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Northern Natural Gas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lang="en-US" kern="100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Omaha Public Power District</a:t>
            </a:r>
            <a:endParaRPr kumimoji="0" lang="en-US" sz="1800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1" indent="-2286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100" err="1">
                <a:solidFill>
                  <a:srgbClr val="4D4D4F"/>
                </a:solidFill>
                <a:latin typeface="Arial"/>
                <a:cs typeface="Arial"/>
              </a:rPr>
              <a:t>Segra</a:t>
            </a:r>
            <a:endParaRPr lang="en-US" kern="100">
              <a:solidFill>
                <a:srgbClr val="4D4D4F"/>
              </a:solidFill>
              <a:latin typeface="Arial"/>
              <a:cs typeface="Arial"/>
            </a:endParaRPr>
          </a:p>
          <a:p>
            <a:pPr marL="685800" marR="0" lvl="1" indent="-2286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100">
                <a:solidFill>
                  <a:srgbClr val="4D4D4F"/>
                </a:solidFill>
                <a:latin typeface="Arial"/>
                <a:ea typeface="+mn-ea"/>
                <a:cs typeface="Arial"/>
              </a:rPr>
              <a:t>Verizon</a:t>
            </a:r>
            <a:endParaRPr lang="en-US" kern="100">
              <a:solidFill>
                <a:srgbClr val="4D4D4F"/>
              </a:solidFill>
              <a:latin typeface="Arial"/>
              <a:cs typeface="Arial"/>
            </a:endParaRPr>
          </a:p>
          <a:p>
            <a:pPr marL="685800" marR="0" lvl="1" indent="-2286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100">
                <a:solidFill>
                  <a:srgbClr val="4D4D4F"/>
                </a:solidFill>
                <a:latin typeface="Arial"/>
                <a:ea typeface="+mn-ea"/>
                <a:cs typeface="Arial"/>
              </a:rPr>
              <a:t>Windstream Communications</a:t>
            </a:r>
          </a:p>
          <a:p>
            <a:pPr marL="685800" marR="0" lvl="1" indent="-2286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100">
                <a:solidFill>
                  <a:srgbClr val="4D4D4F"/>
                </a:solidFill>
                <a:latin typeface="Arial"/>
                <a:cs typeface="Arial"/>
              </a:rPr>
              <a:t>Zayo Group</a:t>
            </a:r>
            <a:endParaRPr lang="en-US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68068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DE0A5-0EB6-1757-D79B-C5EDB2970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4892" y="2766219"/>
            <a:ext cx="7062216" cy="1325563"/>
          </a:xfrm>
        </p:spPr>
        <p:txBody>
          <a:bodyPr/>
          <a:lstStyle/>
          <a:p>
            <a:pPr algn="ctr"/>
            <a:r>
              <a:rPr lang="en-US"/>
              <a:t>This Meeting is Being Recorded</a:t>
            </a:r>
          </a:p>
        </p:txBody>
      </p:sp>
    </p:spTree>
    <p:extLst>
      <p:ext uri="{BB962C8B-B14F-4D97-AF65-F5344CB8AC3E}">
        <p14:creationId xmlns:p14="http://schemas.microsoft.com/office/powerpoint/2010/main" val="3176786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7B568-D648-50A8-1B06-435040136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132</a:t>
            </a:r>
            <a:r>
              <a:rPr kumimoji="0" lang="en-US" sz="3600" b="0" i="0" u="none" strike="noStrike" kern="100" cap="all" spc="0" normalizeH="0" baseline="3000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ND</a:t>
            </a:r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STREET– N-133</a:t>
            </a: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STP-36-7(116) Control No: 22597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9D8627-3C29-4977-C841-A9883D854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Project Length: 2.19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Full Depth Pavement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Resurfacing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Bridge Repair </a:t>
            </a:r>
          </a:p>
        </p:txBody>
      </p:sp>
    </p:spTree>
    <p:extLst>
      <p:ext uri="{BB962C8B-B14F-4D97-AF65-F5344CB8AC3E}">
        <p14:creationId xmlns:p14="http://schemas.microsoft.com/office/powerpoint/2010/main" val="6369137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429D5-BE5E-B66D-FD7A-6D52D7E66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132</a:t>
            </a:r>
            <a:r>
              <a:rPr kumimoji="0" lang="en-US" sz="3600" b="0" i="0" u="none" strike="noStrike" kern="100" cap="all" spc="0" normalizeH="0" baseline="3000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ND</a:t>
            </a:r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STREET– N-133</a:t>
            </a: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STP-36-7(116) Control No: 22597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23617-F97E-4730-61DF-32661B7DC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Status: Design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Right-of-way: Not Required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Construction Timing: 7/27/2026 - 11/25/2026</a:t>
            </a:r>
          </a:p>
        </p:txBody>
      </p:sp>
    </p:spTree>
    <p:extLst>
      <p:ext uri="{BB962C8B-B14F-4D97-AF65-F5344CB8AC3E}">
        <p14:creationId xmlns:p14="http://schemas.microsoft.com/office/powerpoint/2010/main" val="28371470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AAA5F-2744-C4F7-20AB-0770CD471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132</a:t>
            </a:r>
            <a:r>
              <a:rPr kumimoji="0" lang="en-US" sz="3600" b="0" i="0" u="none" strike="noStrike" kern="100" cap="all" spc="0" normalizeH="0" baseline="3000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ND</a:t>
            </a:r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STREET– N-133</a:t>
            </a: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STP-36-7(116) Control No: 22597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E83E26-CCBC-B1AD-E428-882DA210D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257800" cy="3766910"/>
          </a:xfrm>
        </p:spPr>
        <p:txBody>
          <a:bodyPr>
            <a:normAutofit lnSpcReduction="10000"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Full Depth Pavement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Bridge Repair/Replace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Coordination with NDOT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Potholing TBD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Provide Existing Locations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347168-3DF0-0B58-6C4E-7E9CD8785569}"/>
              </a:ext>
            </a:extLst>
          </p:cNvPr>
          <p:cNvSpPr txBox="1"/>
          <p:nvPr/>
        </p:nvSpPr>
        <p:spPr>
          <a:xfrm>
            <a:off x="6238925" y="2009472"/>
            <a:ext cx="3649791" cy="312598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Utilities Involved: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AT&amp;T</a:t>
            </a:r>
            <a:endParaRPr lang="en-US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City of Bennington</a:t>
            </a:r>
            <a:endParaRPr lang="en-US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Cox </a:t>
            </a:r>
            <a:r>
              <a:rPr lang="en-US" kern="100">
                <a:solidFill>
                  <a:srgbClr val="4D4D4F"/>
                </a:solidFill>
                <a:latin typeface="Arial"/>
                <a:cs typeface="Arial"/>
              </a:rPr>
              <a:t>Communications</a:t>
            </a:r>
            <a:endParaRPr lang="en-US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 err="1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Fastwyre</a:t>
            </a:r>
            <a:endParaRPr kumimoji="0" lang="en-US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Lumen</a:t>
            </a:r>
            <a:endParaRPr lang="en-US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lang="en-US" kern="100" err="1">
                <a:solidFill>
                  <a:srgbClr val="4D4D4F"/>
                </a:solidFill>
                <a:latin typeface="Arial"/>
                <a:cs typeface="Arial"/>
              </a:rPr>
              <a:t>OneOK</a:t>
            </a:r>
            <a:endParaRPr kumimoji="0" lang="en-US" b="0" i="0" u="none" strike="noStrike" kern="100" cap="none" spc="0" normalizeH="0" baseline="0" noProof="0" err="1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Metropolitan Utilities District</a:t>
            </a:r>
            <a:endParaRPr lang="en-US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100">
                <a:solidFill>
                  <a:srgbClr val="4D4D4F"/>
                </a:solidFill>
                <a:latin typeface="Arial"/>
                <a:cs typeface="Arial"/>
              </a:rPr>
              <a:t>OPTK</a:t>
            </a: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 Networks</a:t>
            </a:r>
            <a:endParaRPr lang="en-US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6DED98-651B-E376-DD22-2A3CEC065AEF}"/>
              </a:ext>
            </a:extLst>
          </p:cNvPr>
          <p:cNvSpPr txBox="1"/>
          <p:nvPr/>
        </p:nvSpPr>
        <p:spPr>
          <a:xfrm>
            <a:off x="8818516" y="2276970"/>
            <a:ext cx="3247793" cy="20297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lang="en-US" kern="100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Omaha Public Power District</a:t>
            </a:r>
            <a:endParaRPr kumimoji="0" lang="en-US" sz="1800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Papio-Missouri River Natural Resources District</a:t>
            </a:r>
          </a:p>
          <a:p>
            <a:pPr marL="685800" marR="0" lvl="1" indent="-2286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100" err="1">
                <a:solidFill>
                  <a:srgbClr val="4D4D4F"/>
                </a:solidFill>
                <a:latin typeface="Arial"/>
                <a:cs typeface="Arial"/>
              </a:rPr>
              <a:t>Segra</a:t>
            </a:r>
            <a:endParaRPr lang="en-US">
              <a:ea typeface="+mn-ea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VYVE Broadband</a:t>
            </a:r>
          </a:p>
        </p:txBody>
      </p:sp>
    </p:spTree>
    <p:extLst>
      <p:ext uri="{BB962C8B-B14F-4D97-AF65-F5344CB8AC3E}">
        <p14:creationId xmlns:p14="http://schemas.microsoft.com/office/powerpoint/2010/main" val="3829966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A352E3-9BB9-F3F7-B7CC-1059AF613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98F0D-4D10-D93C-3954-C47833B16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906"/>
            <a:ext cx="10515600" cy="1325563"/>
          </a:xfrm>
        </p:spPr>
        <p:txBody>
          <a:bodyPr anchor="ctr">
            <a:normAutofit/>
          </a:bodyPr>
          <a:lstStyle/>
          <a:p>
            <a:pPr marR="0" rtl="0"/>
            <a:r>
              <a:rPr kumimoji="0" lang="en-US" sz="2800" b="0" i="0" u="none" strike="noStrike" kern="100" cap="all" spc="0" normalizeH="0" baseline="0" noProof="0">
                <a:ln>
                  <a:noFill/>
                </a:ln>
                <a:effectLst/>
                <a:uLnTx/>
                <a:uFillTx/>
              </a:rPr>
              <a:t>Elkhorn River – N-133 </a:t>
            </a:r>
            <a:br>
              <a:rPr kumimoji="0" lang="en-US" sz="2800" b="0" i="0" u="none" strike="noStrike" kern="100" cap="all" spc="0" normalizeH="0" baseline="0" noProof="0">
                <a:ln>
                  <a:noFill/>
                </a:ln>
                <a:effectLst/>
                <a:uLnTx/>
                <a:uFillTx/>
              </a:rPr>
            </a:br>
            <a:r>
              <a:rPr kumimoji="0" lang="en-US" sz="2800" b="0" i="0" u="none" strike="noStrike" kern="100" cap="all" spc="0" normalizeH="0" baseline="0" noProof="0">
                <a:ln>
                  <a:noFill/>
                </a:ln>
                <a:effectLst/>
                <a:uLnTx/>
                <a:uFillTx/>
              </a:rPr>
              <a:t>Project Number: STP-36-7(116) Control No: 22597</a:t>
            </a:r>
            <a:endParaRPr lang="en-US" sz="2800" b="0" i="0" u="none" strike="noStrike" kern="100" baseline="0"/>
          </a:p>
        </p:txBody>
      </p:sp>
      <p:pic>
        <p:nvPicPr>
          <p:cNvPr id="8" name="Content Placeholder 7" descr="A map of a farm&#10;&#10;AI-generated content may be incorrect.">
            <a:extLst>
              <a:ext uri="{FF2B5EF4-FFF2-40B4-BE49-F238E27FC236}">
                <a16:creationId xmlns:a16="http://schemas.microsoft.com/office/drawing/2014/main" id="{AC652815-54EA-4E88-B4F0-630EAE573E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57901"/>
            <a:ext cx="12192000" cy="74980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84416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12703-6BBA-54B6-35A7-3AA4472A4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D2-A High Mast Tower Repl.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STP-275-7(210) Control No: 22898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2FB2C0-1836-65F7-ABA1-C885ABC89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0" i="0" u="none" strike="noStrike" kern="100" baseline="0">
                <a:solidFill>
                  <a:srgbClr val="4D4D4F"/>
                </a:solidFill>
                <a:latin typeface="Arial"/>
                <a:cs typeface="Arial"/>
              </a:rPr>
              <a:t>Project Length: 0.00</a:t>
            </a:r>
            <a:r>
              <a:rPr lang="en-US" kern="100">
                <a:solidFill>
                  <a:srgbClr val="4D4D4F"/>
                </a:solidFill>
                <a:latin typeface="Arial"/>
                <a:cs typeface="Arial"/>
              </a:rPr>
              <a:t> (4 interchanges)</a:t>
            </a:r>
            <a:endParaRPr lang="en-US" b="0" i="0" u="none" strike="noStrike" kern="100" baseline="0">
              <a:solidFill>
                <a:srgbClr val="4D4D4F"/>
              </a:solidFill>
              <a:latin typeface="Arial" panose="020B0604020202020204" pitchFamily="34" charset="0"/>
            </a:endParaRP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ITS/Lighting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Grading </a:t>
            </a:r>
          </a:p>
        </p:txBody>
      </p:sp>
    </p:spTree>
    <p:extLst>
      <p:ext uri="{BB962C8B-B14F-4D97-AF65-F5344CB8AC3E}">
        <p14:creationId xmlns:p14="http://schemas.microsoft.com/office/powerpoint/2010/main" val="35332790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9F5D1-7D80-9F36-13BE-891DC81B9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D2-A High Mast Tower Repl.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STP-275-7(210) Control No: 22898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D77DF-B248-40D4-DD55-D6D42316F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Status: Awarded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Right-of-way: Not Required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/>
                <a:cs typeface="Arial"/>
              </a:rPr>
              <a:t>Construction Timing: 6/1/2026 - </a:t>
            </a:r>
            <a:r>
              <a:rPr lang="en-US" kern="100">
                <a:solidFill>
                  <a:srgbClr val="4D4D4F"/>
                </a:solidFill>
                <a:latin typeface="Arial"/>
                <a:cs typeface="Arial"/>
              </a:rPr>
              <a:t>11/25/2026</a:t>
            </a:r>
            <a:endParaRPr lang="en-US" b="0" i="0" u="none" strike="noStrike" kern="100" baseline="0">
              <a:solidFill>
                <a:srgbClr val="4D4D4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536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2F5A-D37B-6EA8-DBC1-91A21738D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D2-A High Mast Tower Repl.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STP-275-7(210) Control No: 22898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60775-2C8E-4815-84EE-5AAE46577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257800" cy="3766910"/>
          </a:xfrm>
        </p:spPr>
        <p:txBody>
          <a:bodyPr>
            <a:normAutofit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Grading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Provide Existing Locations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Potholing TBD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B996D7-0DE9-1582-B7E2-F97FE44482BF}"/>
              </a:ext>
            </a:extLst>
          </p:cNvPr>
          <p:cNvSpPr txBox="1"/>
          <p:nvPr/>
        </p:nvSpPr>
        <p:spPr>
          <a:xfrm>
            <a:off x="6097524" y="1999378"/>
            <a:ext cx="6094476" cy="2859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Utilities Involved: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Black Hills Energy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Omaha Public Power District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City of Valley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Great Plains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 err="1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WelTel</a:t>
            </a: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Systems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Lumen</a:t>
            </a:r>
          </a:p>
        </p:txBody>
      </p:sp>
    </p:spTree>
    <p:extLst>
      <p:ext uri="{BB962C8B-B14F-4D97-AF65-F5344CB8AC3E}">
        <p14:creationId xmlns:p14="http://schemas.microsoft.com/office/powerpoint/2010/main" val="22006935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6BA570-5ED5-BC3E-7C57-2D9D2644F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0FF63-264E-33F2-446B-D66FDF3B3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906"/>
            <a:ext cx="10515600" cy="1325563"/>
          </a:xfrm>
        </p:spPr>
        <p:txBody>
          <a:bodyPr anchor="ctr">
            <a:normAutofit/>
          </a:bodyPr>
          <a:lstStyle/>
          <a:p>
            <a:pPr marR="0" rtl="0"/>
            <a:r>
              <a:rPr kumimoji="0" lang="en-US" sz="2800" b="0" i="0" u="none" strike="noStrike" kern="100" cap="all" spc="0" normalizeH="0" baseline="0" noProof="0">
                <a:ln>
                  <a:noFill/>
                </a:ln>
                <a:effectLst/>
                <a:uLnTx/>
                <a:uFillTx/>
              </a:rPr>
              <a:t>D2-A High Mast Tower Repl. </a:t>
            </a:r>
            <a:br>
              <a:rPr kumimoji="0" lang="en-US" sz="2800" b="0" i="0" u="none" strike="noStrike" kern="100" cap="all" spc="0" normalizeH="0" baseline="0" noProof="0">
                <a:ln>
                  <a:noFill/>
                </a:ln>
                <a:effectLst/>
                <a:uLnTx/>
                <a:uFillTx/>
              </a:rPr>
            </a:br>
            <a:r>
              <a:rPr kumimoji="0" lang="en-US" sz="2800" b="0" i="0" u="none" strike="noStrike" kern="100" cap="all" spc="0" normalizeH="0" baseline="0" noProof="0">
                <a:ln>
                  <a:noFill/>
                </a:ln>
                <a:effectLst/>
                <a:uLnTx/>
                <a:uFillTx/>
              </a:rPr>
              <a:t>Project Number: STP-275-7(210) Control No: 22898</a:t>
            </a:r>
            <a:endParaRPr lang="en-US" sz="2800" b="0" i="0" u="none" strike="noStrike" kern="100" baseline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F67710F-2460-0B64-5C17-AFD6277782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3020" y="-601253"/>
            <a:ext cx="12295019" cy="75614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35004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CF675-45F5-796B-1230-ABFF08D35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US" sz="3600" b="0" i="0" u="none" strike="noStrike" kern="100" baseline="0">
                <a:solidFill>
                  <a:srgbClr val="00485F"/>
                </a:solidFill>
                <a:latin typeface="Arial Black" panose="020B0A04020102020204" pitchFamily="34" charset="0"/>
              </a:rPr>
              <a:t>Pacific - Dodge, Omaha </a:t>
            </a:r>
            <a:br>
              <a:rPr lang="en-US" b="0" i="0" u="none" strike="noStrike" kern="100" baseline="0">
                <a:solidFill>
                  <a:srgbClr val="00485F"/>
                </a:solidFill>
                <a:latin typeface="Arial Black" panose="020B0A04020102020204" pitchFamily="34" charset="0"/>
              </a:rPr>
            </a:br>
            <a:r>
              <a:rPr lang="en-US" sz="2400" b="0" i="0" u="none" strike="noStrike" kern="100" baseline="0">
                <a:solidFill>
                  <a:srgbClr val="00485F"/>
                </a:solidFill>
                <a:latin typeface="Arial Black" panose="020B0A04020102020204" pitchFamily="34" charset="0"/>
              </a:rPr>
              <a:t>Project Number: NH-MTIS-680-9(13) Control No: 22852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A3031A-3FC2-DA35-7985-149E8D351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Project Length: 1.50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Full Depth Pavement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Grading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Bridge Repair </a:t>
            </a:r>
          </a:p>
        </p:txBody>
      </p:sp>
    </p:spTree>
    <p:extLst>
      <p:ext uri="{BB962C8B-B14F-4D97-AF65-F5344CB8AC3E}">
        <p14:creationId xmlns:p14="http://schemas.microsoft.com/office/powerpoint/2010/main" val="36528784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4E314-3FB1-4132-7774-7725AB9EB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Pacific - Dodge, Omaha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4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NH-MTIS-680-9(13) Control No: 22852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DF7B3-C75E-73D8-733C-D869CFB30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Status: Design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Right-of-way: In Progress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Construction Timing: 4/1/2026 - 10/30/2026</a:t>
            </a:r>
          </a:p>
        </p:txBody>
      </p:sp>
    </p:spTree>
    <p:extLst>
      <p:ext uri="{BB962C8B-B14F-4D97-AF65-F5344CB8AC3E}">
        <p14:creationId xmlns:p14="http://schemas.microsoft.com/office/powerpoint/2010/main" val="2646930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E937A-2432-EE8F-8129-DAD9F71CC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4B822-EDB1-21E5-E26A-0E559247A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96239" cy="8465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Before we begin, let’s have a brief safety moment. 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39E21B-6168-54A6-8FB7-4A9A31906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752077"/>
            <a:ext cx="5181600" cy="30037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/>
              <a:t>Virtual Attendees</a:t>
            </a:r>
          </a:p>
          <a:p>
            <a:r>
              <a:rPr lang="en-US"/>
              <a:t>Unmute yourself or use your chat box if you are in an emergency situation. 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0513BA51-B80D-27F8-DC36-68FA0DD6BFB0}"/>
              </a:ext>
            </a:extLst>
          </p:cNvPr>
          <p:cNvSpPr txBox="1">
            <a:spLocks/>
          </p:cNvSpPr>
          <p:nvPr/>
        </p:nvSpPr>
        <p:spPr>
          <a:xfrm>
            <a:off x="914400" y="2752077"/>
            <a:ext cx="5181600" cy="30037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/>
              <a:t>In-Person Attendees</a:t>
            </a:r>
          </a:p>
          <a:p>
            <a:r>
              <a:rPr lang="en-US"/>
              <a:t>Emergency Exits</a:t>
            </a:r>
          </a:p>
          <a:p>
            <a:r>
              <a:rPr lang="en-US"/>
              <a:t>Tornado Shelter</a:t>
            </a:r>
          </a:p>
          <a:p>
            <a:r>
              <a:rPr lang="en-US"/>
              <a:t>911 Caller</a:t>
            </a:r>
          </a:p>
          <a:p>
            <a:r>
              <a:rPr lang="en-US"/>
              <a:t>AED Location</a:t>
            </a:r>
          </a:p>
          <a:p>
            <a:r>
              <a:rPr lang="en-US"/>
              <a:t>Restrooms</a:t>
            </a:r>
          </a:p>
        </p:txBody>
      </p:sp>
    </p:spTree>
    <p:extLst>
      <p:ext uri="{BB962C8B-B14F-4D97-AF65-F5344CB8AC3E}">
        <p14:creationId xmlns:p14="http://schemas.microsoft.com/office/powerpoint/2010/main" val="19551394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06204-A0C2-1175-8981-D0F864094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Pacific - Dodge, Omaha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4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NH-MTIS-680-9(13) Control No: 22852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8F5CF6-6E3E-1AD9-DDF8-C3B075C5E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257800" cy="3766910"/>
          </a:xfrm>
        </p:spPr>
        <p:txBody>
          <a:bodyPr>
            <a:normAutofit fontScale="92500" lnSpcReduction="10000"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Full Depth Pavement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Grading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Bridge Repair/Replace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Coordination with NDOT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Potholing TBD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Provide Existing Locations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6AA268-0429-547D-D87E-0A9A73840F36}"/>
              </a:ext>
            </a:extLst>
          </p:cNvPr>
          <p:cNvSpPr txBox="1"/>
          <p:nvPr/>
        </p:nvSpPr>
        <p:spPr>
          <a:xfrm>
            <a:off x="6096000" y="2013404"/>
            <a:ext cx="6094476" cy="349480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Utilities Involved: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AT&amp;T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City of Omaha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Cox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Great Plains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Lumen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Metropolitan Utilities District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Omaha Public Power District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100">
                <a:solidFill>
                  <a:srgbClr val="4D4D4F"/>
                </a:solidFill>
                <a:latin typeface="Arial"/>
                <a:cs typeface="Arial"/>
              </a:rPr>
              <a:t>Segra</a:t>
            </a: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endParaRPr lang="en-US" sz="2000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Verizon</a:t>
            </a:r>
          </a:p>
        </p:txBody>
      </p:sp>
    </p:spTree>
    <p:extLst>
      <p:ext uri="{BB962C8B-B14F-4D97-AF65-F5344CB8AC3E}">
        <p14:creationId xmlns:p14="http://schemas.microsoft.com/office/powerpoint/2010/main" val="2988407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A4A5A-5801-E065-493B-3F5B2665FC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2AA96-3396-17D8-5E3A-93143E785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906"/>
            <a:ext cx="10515600" cy="1325563"/>
          </a:xfrm>
        </p:spPr>
        <p:txBody>
          <a:bodyPr anchor="ctr">
            <a:normAutofit/>
          </a:bodyPr>
          <a:lstStyle/>
          <a:p>
            <a:pPr marR="0" rtl="0"/>
            <a:r>
              <a:rPr kumimoji="0" lang="en-US" sz="2800" b="0" i="0" u="none" strike="noStrike" kern="100" cap="all" spc="0" normalizeH="0" baseline="0" noProof="0">
                <a:ln>
                  <a:noFill/>
                </a:ln>
                <a:effectLst/>
                <a:uLnTx/>
                <a:uFillTx/>
              </a:rPr>
              <a:t>Pacific - Dodge, Omaha </a:t>
            </a:r>
            <a:br>
              <a:rPr kumimoji="0" lang="en-US" sz="2800" b="0" i="0" u="none" strike="noStrike" kern="100" cap="all" spc="0" normalizeH="0" baseline="0" noProof="0">
                <a:ln>
                  <a:noFill/>
                </a:ln>
                <a:effectLst/>
                <a:uLnTx/>
                <a:uFillTx/>
              </a:rPr>
            </a:br>
            <a:r>
              <a:rPr kumimoji="0" lang="en-US" sz="2800" b="0" i="0" u="none" strike="noStrike" kern="100" cap="all" spc="0" normalizeH="0" baseline="0" noProof="0">
                <a:ln>
                  <a:noFill/>
                </a:ln>
                <a:effectLst/>
                <a:uLnTx/>
                <a:uFillTx/>
              </a:rPr>
              <a:t>Project Number: NH-MTIS-680-9(13) Control No: 22852</a:t>
            </a:r>
            <a:endParaRPr lang="en-US" sz="2800" b="0" i="0" u="none" strike="noStrike" kern="100" baseline="0"/>
          </a:p>
        </p:txBody>
      </p:sp>
      <p:pic>
        <p:nvPicPr>
          <p:cNvPr id="7" name="Content Placeholder 6" descr="A map of a city&#10;&#10;AI-generated content may be incorrect.">
            <a:extLst>
              <a:ext uri="{FF2B5EF4-FFF2-40B4-BE49-F238E27FC236}">
                <a16:creationId xmlns:a16="http://schemas.microsoft.com/office/drawing/2014/main" id="{2F20A41E-1C06-04C5-95F0-2B5F23447B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4192" y="-459477"/>
            <a:ext cx="12226192" cy="75191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42548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A30C2-E6AB-4149-4A3B-DC0B54DA6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US-275 &amp; W. Dodge Road</a:t>
            </a: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HSIP-275-7(209) Control No: 22888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79A86-41E9-21B6-AFF1-6349274A7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Project Length: 0.00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Urban Reconstruction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Grading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Culvert Extension/Replacement </a:t>
            </a:r>
          </a:p>
        </p:txBody>
      </p:sp>
    </p:spTree>
    <p:extLst>
      <p:ext uri="{BB962C8B-B14F-4D97-AF65-F5344CB8AC3E}">
        <p14:creationId xmlns:p14="http://schemas.microsoft.com/office/powerpoint/2010/main" val="26305672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5B07B-0866-30E5-9AE8-5F48F2497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US-275 &amp; W. Dodge Road</a:t>
            </a: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HSIP-275-7(209) Control No: 22888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E0CACE-50A8-F3B0-E64E-913062013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Status: Design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Right-of-way: In Progress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Construction Timing: 7/13/2026 - 11/25/2026</a:t>
            </a:r>
          </a:p>
        </p:txBody>
      </p:sp>
    </p:spTree>
    <p:extLst>
      <p:ext uri="{BB962C8B-B14F-4D97-AF65-F5344CB8AC3E}">
        <p14:creationId xmlns:p14="http://schemas.microsoft.com/office/powerpoint/2010/main" val="6773003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55823-F855-321C-B5A3-81DFB39CE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US-275 &amp; W. Dodge Road</a:t>
            </a: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HSIP-275-7(209) Control No: 22888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A8BE3-F49D-813C-F81C-CACD5A057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257800" cy="3766910"/>
          </a:xfrm>
        </p:spPr>
        <p:txBody>
          <a:bodyPr>
            <a:normAutofit fontScale="92500" lnSpcReduction="10000"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Urban Recon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Grading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Culvert Extension/Replace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Coordination with NDOT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Potholing TBD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Provide Existing Locations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8CA8F2-33E4-7E02-0F2C-6C08DEEAA0A6}"/>
              </a:ext>
            </a:extLst>
          </p:cNvPr>
          <p:cNvSpPr txBox="1"/>
          <p:nvPr/>
        </p:nvSpPr>
        <p:spPr>
          <a:xfrm>
            <a:off x="6097524" y="2013404"/>
            <a:ext cx="6094476" cy="1669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Utilities Involved: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Black Hills Energy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Lumen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Omaha Public Power District</a:t>
            </a:r>
          </a:p>
        </p:txBody>
      </p:sp>
    </p:spTree>
    <p:extLst>
      <p:ext uri="{BB962C8B-B14F-4D97-AF65-F5344CB8AC3E}">
        <p14:creationId xmlns:p14="http://schemas.microsoft.com/office/powerpoint/2010/main" val="14342739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C20216-B6AF-381D-C790-F5A25977B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2A474-E38E-D476-AB9A-046A1C038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906"/>
            <a:ext cx="10515600" cy="1325563"/>
          </a:xfrm>
        </p:spPr>
        <p:txBody>
          <a:bodyPr anchor="ctr">
            <a:normAutofit/>
          </a:bodyPr>
          <a:lstStyle/>
          <a:p>
            <a:pPr marR="0" rtl="0"/>
            <a:r>
              <a:rPr kumimoji="0" lang="en-US" sz="2800" b="0" i="0" u="none" strike="noStrike" kern="100" cap="all" spc="0" normalizeH="0" baseline="0" noProof="0">
                <a:ln>
                  <a:noFill/>
                </a:ln>
                <a:effectLst/>
                <a:uLnTx/>
                <a:uFillTx/>
              </a:rPr>
              <a:t>US-275 &amp; W. Dodge Road </a:t>
            </a:r>
            <a:br>
              <a:rPr kumimoji="0" lang="en-US" sz="2800" b="0" i="0" u="none" strike="noStrike" kern="100" cap="all" spc="0" normalizeH="0" baseline="0" noProof="0">
                <a:ln>
                  <a:noFill/>
                </a:ln>
                <a:effectLst/>
                <a:uLnTx/>
                <a:uFillTx/>
              </a:rPr>
            </a:br>
            <a:r>
              <a:rPr kumimoji="0" lang="en-US" sz="2800" b="0" i="0" u="none" strike="noStrike" kern="100" cap="all" spc="0" normalizeH="0" baseline="0" noProof="0">
                <a:ln>
                  <a:noFill/>
                </a:ln>
                <a:effectLst/>
                <a:uLnTx/>
                <a:uFillTx/>
              </a:rPr>
              <a:t>Project Number: HSIP-275-7(209) Control No: 22888</a:t>
            </a:r>
            <a:endParaRPr lang="en-US" sz="2800" b="0" i="0" u="none" strike="noStrike" kern="100" baseline="0"/>
          </a:p>
        </p:txBody>
      </p:sp>
      <p:pic>
        <p:nvPicPr>
          <p:cNvPr id="7" name="Content Placeholder 6" descr="A map of a rural area&#10;&#10;AI-generated content may be incorrect.">
            <a:extLst>
              <a:ext uri="{FF2B5EF4-FFF2-40B4-BE49-F238E27FC236}">
                <a16:creationId xmlns:a16="http://schemas.microsoft.com/office/drawing/2014/main" id="{17B2E620-C85A-4966-C8CC-8DDB6EA51A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74980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24785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07F644-A353-24C0-E556-1CFD07E07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57456-34B0-92F6-1232-77C7E64B2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US-75 – NASHVILLE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</a:t>
            </a:r>
            <a:r>
              <a:rPr lang="en-US" sz="2500" b="0" kern="100">
                <a:solidFill>
                  <a:srgbClr val="00485F"/>
                </a:solidFill>
              </a:rPr>
              <a:t>MISC</a:t>
            </a: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-75-3(1031) Control No: 22994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903C25-2DDE-0142-67AA-A4560C07A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Project Length: 0.00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lvl="1"/>
            <a:r>
              <a:rPr lang="en-US" b="0" i="0" u="none" strike="noStrike" kern="100" baseline="0">
                <a:solidFill>
                  <a:srgbClr val="4D4D4F"/>
                </a:solidFill>
                <a:latin typeface="Arial"/>
                <a:cs typeface="Arial"/>
              </a:rPr>
              <a:t>Culvert Replacement </a:t>
            </a:r>
            <a:endParaRPr lang="en-US" b="0" i="0" u="none" strike="noStrike" kern="100" baseline="0">
              <a:solidFill>
                <a:srgbClr val="4D4D4F"/>
              </a:solidFill>
            </a:endParaRPr>
          </a:p>
          <a:p>
            <a:pPr lvl="1"/>
            <a:r>
              <a:rPr lang="en-US" kern="100">
                <a:latin typeface="Arial"/>
                <a:cs typeface="Arial"/>
              </a:rPr>
              <a:t>Full-depth pavement</a:t>
            </a:r>
          </a:p>
        </p:txBody>
      </p:sp>
    </p:spTree>
    <p:extLst>
      <p:ext uri="{BB962C8B-B14F-4D97-AF65-F5344CB8AC3E}">
        <p14:creationId xmlns:p14="http://schemas.microsoft.com/office/powerpoint/2010/main" val="3409987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825D36-E041-1708-B8F1-3467408F7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09309-751C-64B6-F5A2-ABA5BD339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US-75 – Nashville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</a:t>
            </a:r>
            <a:r>
              <a:rPr lang="en-US" sz="2500" b="0" kern="100">
                <a:solidFill>
                  <a:srgbClr val="00485F"/>
                </a:solidFill>
              </a:rPr>
              <a:t>MISC-75-3(1031) </a:t>
            </a: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Control No: 22994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16840D-5BFF-0982-1812-936BD8077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Status: Design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Right-of-way: In Progress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/>
                <a:cs typeface="Arial"/>
              </a:rPr>
              <a:t>Construction Timing: </a:t>
            </a:r>
            <a:r>
              <a:rPr lang="en-US" kern="100">
                <a:solidFill>
                  <a:srgbClr val="4D4D4F"/>
                </a:solidFill>
                <a:latin typeface="Arial"/>
                <a:cs typeface="Arial"/>
              </a:rPr>
              <a:t>TBD</a:t>
            </a:r>
            <a:endParaRPr lang="en-US" b="0" i="0" u="none" strike="noStrike" kern="100" baseline="0">
              <a:solidFill>
                <a:srgbClr val="4D4D4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7739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EE6505-DFCB-F443-6475-72EF31F65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26EEB-0316-B17E-DAE3-D4697D5BA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US-75 – NASHVILLE</a:t>
            </a: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MISC-75-3(1031) Control No: 22994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B67C6-A878-CFF6-90C3-0A07E5D06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257800" cy="3766910"/>
          </a:xfrm>
        </p:spPr>
        <p:txBody>
          <a:bodyPr>
            <a:normAutofit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Culvert Extension/Replace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Coordination with NDOT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Potholing TBD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Provide Existing Locations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9A6222-B6BE-1845-1A89-CCE565838A78}"/>
              </a:ext>
            </a:extLst>
          </p:cNvPr>
          <p:cNvSpPr txBox="1"/>
          <p:nvPr/>
        </p:nvSpPr>
        <p:spPr>
          <a:xfrm>
            <a:off x="6097524" y="2013404"/>
            <a:ext cx="6094476" cy="311572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Utilities Involved: 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lang="en-US" sz="2400" kern="100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Cox Communications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Lumen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lang="en-US" sz="2400" kern="100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Metropolitan Utilities District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lang="en-US" sz="2400" kern="100">
                <a:solidFill>
                  <a:srgbClr val="4D4D4F"/>
                </a:solidFill>
                <a:latin typeface="Arial"/>
                <a:cs typeface="Arial"/>
              </a:rPr>
              <a:t>Omaha Public Power District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Wash</a:t>
            </a:r>
            <a:r>
              <a:rPr lang="en-US" sz="2400" kern="100" err="1">
                <a:solidFill>
                  <a:srgbClr val="4D4D4F"/>
                </a:solidFill>
                <a:latin typeface="Arial"/>
                <a:cs typeface="Arial"/>
              </a:rPr>
              <a:t>ington</a:t>
            </a:r>
            <a:r>
              <a:rPr lang="en-US" sz="2400" kern="100">
                <a:solidFill>
                  <a:srgbClr val="4D4D4F"/>
                </a:solidFill>
                <a:latin typeface="Arial"/>
                <a:cs typeface="Arial"/>
              </a:rPr>
              <a:t> County Rural Water District #1</a:t>
            </a:r>
            <a:endParaRPr lang="en-US" sz="2400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43452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38ED6F-0B56-BB0C-B61E-194315A80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3EF95-D0CB-D88B-7DB5-E38AF618E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US" sz="3600" b="0" kern="100">
                <a:solidFill>
                  <a:srgbClr val="00485F"/>
                </a:solidFill>
              </a:rPr>
              <a:t>I</a:t>
            </a:r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-80 Drainage at 96</a:t>
            </a:r>
            <a:r>
              <a:rPr kumimoji="0" lang="en-US" sz="3600" b="0" i="0" u="none" strike="noStrike" kern="100" cap="all" spc="0" normalizeH="0" baseline="3000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th</a:t>
            </a:r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Street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</a:t>
            </a:r>
            <a:r>
              <a:rPr lang="en-US" sz="2500" b="0" kern="100">
                <a:solidFill>
                  <a:srgbClr val="00485F"/>
                </a:solidFill>
              </a:rPr>
              <a:t>MISC</a:t>
            </a: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-80-9(1223) Control No: 22950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5C2A8D-2C8C-1723-6430-72DA2786D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Project Length: 0.15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Grading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Culvert Extension/Replacement </a:t>
            </a:r>
          </a:p>
        </p:txBody>
      </p:sp>
    </p:spTree>
    <p:extLst>
      <p:ext uri="{BB962C8B-B14F-4D97-AF65-F5344CB8AC3E}">
        <p14:creationId xmlns:p14="http://schemas.microsoft.com/office/powerpoint/2010/main" val="1531038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5E2E3-9EF9-4AA2-B874-C840D4049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519DE-ADB1-4AEC-B291-3798B6681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Introductions</a:t>
            </a:r>
          </a:p>
          <a:p>
            <a:r>
              <a:rPr lang="en-US"/>
              <a:t>High Impact Project Review (by construction year)</a:t>
            </a:r>
          </a:p>
          <a:p>
            <a:r>
              <a:rPr lang="en-US"/>
              <a:t>Communication and Coordination</a:t>
            </a:r>
          </a:p>
          <a:p>
            <a:r>
              <a:rPr lang="en-US"/>
              <a:t>Questions and Wrap Up</a:t>
            </a:r>
          </a:p>
        </p:txBody>
      </p:sp>
    </p:spTree>
    <p:extLst>
      <p:ext uri="{BB962C8B-B14F-4D97-AF65-F5344CB8AC3E}">
        <p14:creationId xmlns:p14="http://schemas.microsoft.com/office/powerpoint/2010/main" val="11654683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DCB1D2-B6D0-1A3D-7D9B-5D6FCE139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9874D-3D12-302E-E784-93A6C1366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kern="100">
                <a:solidFill>
                  <a:srgbClr val="00485F"/>
                </a:solidFill>
              </a:rPr>
              <a:t>I-80 Drainage at 96</a:t>
            </a:r>
            <a:r>
              <a:rPr lang="en-US" b="0" kern="100" baseline="30000">
                <a:solidFill>
                  <a:srgbClr val="00485F"/>
                </a:solidFill>
              </a:rPr>
              <a:t>th</a:t>
            </a:r>
            <a:r>
              <a:rPr lang="en-US" b="0" kern="100">
                <a:solidFill>
                  <a:srgbClr val="00485F"/>
                </a:solidFill>
              </a:rPr>
              <a:t> Street</a:t>
            </a:r>
            <a:br>
              <a:rPr lang="en-US" sz="3600" b="0" kern="100">
                <a:solidFill>
                  <a:srgbClr val="00485F"/>
                </a:solidFill>
              </a:rPr>
            </a:br>
            <a:r>
              <a:rPr lang="en-US" sz="2700" b="0" kern="100">
                <a:solidFill>
                  <a:srgbClr val="00485F"/>
                </a:solidFill>
              </a:rPr>
              <a:t>Project Number: MISC-80-9(1223) Control No: 22950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126FF9-2420-CDB7-18E5-E0B953F3E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Status: Design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Right-of-way: In Progress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Construction Timing: 9/28/2026 - 10/10/2026</a:t>
            </a:r>
          </a:p>
        </p:txBody>
      </p:sp>
    </p:spTree>
    <p:extLst>
      <p:ext uri="{BB962C8B-B14F-4D97-AF65-F5344CB8AC3E}">
        <p14:creationId xmlns:p14="http://schemas.microsoft.com/office/powerpoint/2010/main" val="20040461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7BA04-A3A7-1404-8F08-C7DD39B9E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06550-6133-FDD2-BF2D-99EEE8F7D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kern="100">
                <a:solidFill>
                  <a:srgbClr val="00485F"/>
                </a:solidFill>
              </a:rPr>
              <a:t>I-80 Drainage at 96</a:t>
            </a:r>
            <a:r>
              <a:rPr lang="en-US" b="0" kern="100" baseline="30000">
                <a:solidFill>
                  <a:srgbClr val="00485F"/>
                </a:solidFill>
              </a:rPr>
              <a:t>th</a:t>
            </a:r>
            <a:r>
              <a:rPr lang="en-US" b="0" kern="100">
                <a:solidFill>
                  <a:srgbClr val="00485F"/>
                </a:solidFill>
              </a:rPr>
              <a:t> Street</a:t>
            </a:r>
            <a:br>
              <a:rPr lang="en-US" sz="3600" b="0" kern="100">
                <a:solidFill>
                  <a:srgbClr val="00485F"/>
                </a:solidFill>
              </a:rPr>
            </a:br>
            <a:r>
              <a:rPr lang="en-US" sz="2700" b="0" kern="100">
                <a:solidFill>
                  <a:srgbClr val="00485F"/>
                </a:solidFill>
              </a:rPr>
              <a:t>Project Number: MISC-80-9(1223) Control No: 22950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62D96C-3E93-5B4F-1EA5-F98F02959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257800" cy="3766910"/>
          </a:xfrm>
        </p:spPr>
        <p:txBody>
          <a:bodyPr>
            <a:normAutofit fontScale="92500" lnSpcReduction="10000"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Grading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Culvert Extension/Replace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Coordination with NDOT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Potholing TBD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Provide Existing Locations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  <a:p>
            <a:pPr lvl="1"/>
            <a:r>
              <a:rPr lang="en-US" kern="100">
                <a:solidFill>
                  <a:srgbClr val="4D4D4F"/>
                </a:solidFill>
              </a:rPr>
              <a:t>Declared emergency project</a:t>
            </a:r>
            <a:endParaRPr lang="en-US" b="0" i="0" u="none" strike="noStrike" kern="100" baseline="0">
              <a:solidFill>
                <a:srgbClr val="4D4D4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4F3B3A-BAE2-3092-FDF1-5B0E90388DA1}"/>
              </a:ext>
            </a:extLst>
          </p:cNvPr>
          <p:cNvSpPr txBox="1"/>
          <p:nvPr/>
        </p:nvSpPr>
        <p:spPr>
          <a:xfrm>
            <a:off x="6097524" y="2013404"/>
            <a:ext cx="6094476" cy="32439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Utilities Involved: 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lang="en-US" sz="2400" kern="100">
                <a:solidFill>
                  <a:srgbClr val="4D4D4F"/>
                </a:solidFill>
                <a:latin typeface="Arial"/>
                <a:cs typeface="Arial"/>
              </a:rPr>
              <a:t>AT&amp;T Communications</a:t>
            </a:r>
            <a:endParaRPr lang="en-US" sz="2400" kern="10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City of Omaha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lang="en-US" sz="2400" kern="100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Metropolitan Utilities District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Omaha Public Power District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lang="en-US" sz="2400" kern="100" err="1">
                <a:solidFill>
                  <a:srgbClr val="4D4D4F"/>
                </a:solidFill>
                <a:latin typeface="Arial"/>
                <a:cs typeface="Arial"/>
              </a:rPr>
              <a:t>OneOK</a:t>
            </a:r>
            <a:endParaRPr lang="en-US" sz="2400" kern="100">
              <a:solidFill>
                <a:srgbClr val="4D4D4F"/>
              </a:solidFill>
              <a:latin typeface="Arial"/>
              <a:cs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Verizon</a:t>
            </a:r>
          </a:p>
        </p:txBody>
      </p:sp>
    </p:spTree>
    <p:extLst>
      <p:ext uri="{BB962C8B-B14F-4D97-AF65-F5344CB8AC3E}">
        <p14:creationId xmlns:p14="http://schemas.microsoft.com/office/powerpoint/2010/main" val="36871587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2F91AE-CEE9-4CD4-935F-715176A83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Cy 2027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24D2A5-A125-4E88-82DF-C85D97EB73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following projects are anticipated to be let during 2027</a:t>
            </a:r>
          </a:p>
        </p:txBody>
      </p:sp>
    </p:spTree>
    <p:extLst>
      <p:ext uri="{BB962C8B-B14F-4D97-AF65-F5344CB8AC3E}">
        <p14:creationId xmlns:p14="http://schemas.microsoft.com/office/powerpoint/2010/main" val="32354876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2ED8E-C838-EB2D-CBAF-3A3E81177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4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District 2 &amp; District 1 Fiber Cleanup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ITS-NH-D2(120) Control No: 22967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8F83C2-FE48-B135-E2ED-76E8F2F0F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Project Length: 4.36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marR="0" lvl="1" rtl="0"/>
            <a:r>
              <a:rPr lang="en-US" kern="100">
                <a:solidFill>
                  <a:srgbClr val="4D4D4F"/>
                </a:solidFill>
                <a:latin typeface="Arial"/>
                <a:cs typeface="Arial"/>
              </a:rPr>
              <a:t>Miscellaneous</a:t>
            </a:r>
            <a:endParaRPr lang="en-US" b="0" i="0" u="none" strike="noStrike" kern="100" baseline="0">
              <a:solidFill>
                <a:srgbClr val="4D4D4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0942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B7A00-83FB-5429-2A46-7321E1395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4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District 2 &amp; District 1 Fiber Cleanup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ITS-NH-D2(120) Control No: 22967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05443-FD61-5D27-F98D-CA95B2BBC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Status: Design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Right-of-way: Not Required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Construction Timing: 4/1/2027- 10/31/2027</a:t>
            </a:r>
          </a:p>
        </p:txBody>
      </p:sp>
    </p:spTree>
    <p:extLst>
      <p:ext uri="{BB962C8B-B14F-4D97-AF65-F5344CB8AC3E}">
        <p14:creationId xmlns:p14="http://schemas.microsoft.com/office/powerpoint/2010/main" val="5723263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891A0-5421-A8CD-5E34-FF74E05D6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4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District 2 &amp; District 1 Fiber Cleanup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ITS-NH-D2(120) Control No: 22967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6A3259-C8F1-F7F5-7C91-890B99A42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257800" cy="3766910"/>
          </a:xfrm>
        </p:spPr>
        <p:txBody>
          <a:bodyPr>
            <a:normAutofit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  <a:p>
            <a:pPr marR="0" lvl="1" rtl="0"/>
            <a:endParaRPr lang="en-US" b="0" i="0" u="none" strike="noStrike" kern="100" baseline="0">
              <a:solidFill>
                <a:srgbClr val="4D4D4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DBADF4-4760-B267-D82E-F78612F8EB8C}"/>
              </a:ext>
            </a:extLst>
          </p:cNvPr>
          <p:cNvSpPr txBox="1"/>
          <p:nvPr/>
        </p:nvSpPr>
        <p:spPr>
          <a:xfrm>
            <a:off x="6097524" y="2013404"/>
            <a:ext cx="3238500" cy="3688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Utilities Involved: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 err="1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Allo</a:t>
            </a: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AT&amp;T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Black Hills Energy	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City of Gretna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City of Omaha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Cox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Great Plains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Lumen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Metropolitan Utilities District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17CA71-3474-2DE6-BF3D-ADBB123D918B}"/>
              </a:ext>
            </a:extLst>
          </p:cNvPr>
          <p:cNvSpPr txBox="1"/>
          <p:nvPr/>
        </p:nvSpPr>
        <p:spPr>
          <a:xfrm>
            <a:off x="8921079" y="2365060"/>
            <a:ext cx="3135803" cy="272074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Northern Natural Gas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Omaha Public Power District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Sarpy County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00" cap="none" spc="0" normalizeH="0" baseline="0" noProof="0" err="1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Segra</a:t>
            </a:r>
            <a:r>
              <a:rPr kumimoji="0" lang="en-US" sz="18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endParaRPr lang="en-US" sz="1800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Verizon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Windstream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Zayo Group</a:t>
            </a:r>
            <a:endParaRPr lang="en-US" sz="1800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8111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4903A-FD41-0453-F9CE-D45BA3B08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E2EFF-C7FB-C20F-7488-1AB81CF04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906"/>
            <a:ext cx="10515600" cy="1325563"/>
          </a:xfrm>
        </p:spPr>
        <p:txBody>
          <a:bodyPr anchor="ctr">
            <a:normAutofit/>
          </a:bodyPr>
          <a:lstStyle/>
          <a:p>
            <a:pPr marR="0" rtl="0"/>
            <a:r>
              <a:rPr kumimoji="0" lang="en-US" sz="2800" b="0" i="0" u="none" strike="noStrike" kern="100" cap="all" spc="0" normalizeH="0" baseline="0" noProof="0">
                <a:ln>
                  <a:noFill/>
                </a:ln>
                <a:effectLst/>
                <a:uLnTx/>
                <a:uFillTx/>
              </a:rPr>
              <a:t>District 2 &amp; District 1 Fiber Cleanup </a:t>
            </a:r>
            <a:br>
              <a:rPr kumimoji="0" lang="en-US" sz="2800" b="0" i="0" u="none" strike="noStrike" kern="100" cap="all" spc="0" normalizeH="0" baseline="0" noProof="0">
                <a:ln>
                  <a:noFill/>
                </a:ln>
                <a:effectLst/>
                <a:uLnTx/>
                <a:uFillTx/>
              </a:rPr>
            </a:br>
            <a:r>
              <a:rPr kumimoji="0" lang="en-US" sz="2800" b="0" i="0" u="none" strike="noStrike" kern="100" cap="all" spc="0" normalizeH="0" baseline="0" noProof="0">
                <a:ln>
                  <a:noFill/>
                </a:ln>
                <a:effectLst/>
                <a:uLnTx/>
                <a:uFillTx/>
              </a:rPr>
              <a:t>Project Number: ITS-NH-D2(120) Control No: 22967</a:t>
            </a:r>
            <a:endParaRPr lang="en-US" sz="2800" b="0" i="0" u="none" strike="noStrike" kern="100" baseline="0"/>
          </a:p>
        </p:txBody>
      </p:sp>
      <p:pic>
        <p:nvPicPr>
          <p:cNvPr id="8" name="Content Placeholder 7" descr="A map of a city&#10;&#10;AI-generated content may be incorrect.">
            <a:extLst>
              <a:ext uri="{FF2B5EF4-FFF2-40B4-BE49-F238E27FC236}">
                <a16:creationId xmlns:a16="http://schemas.microsoft.com/office/drawing/2014/main" id="{FD6BDBA3-55C8-E87D-1D8D-E1DB049147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28976"/>
            <a:ext cx="12221056" cy="75159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16437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BEEB4-3560-4B42-124D-B55565150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US" sz="3600" b="0" i="0" u="none" strike="noStrike" kern="100" baseline="0">
                <a:solidFill>
                  <a:srgbClr val="00485F"/>
                </a:solidFill>
                <a:latin typeface="Arial Black" panose="020B0A04020102020204" pitchFamily="34" charset="0"/>
              </a:rPr>
              <a:t>50th St- I-480, Omaha </a:t>
            </a:r>
            <a:br>
              <a:rPr lang="en-US" b="0" i="0" u="none" strike="noStrike" kern="100" baseline="0">
                <a:solidFill>
                  <a:srgbClr val="00485F"/>
                </a:solidFill>
                <a:latin typeface="Arial Black" panose="020B0A04020102020204" pitchFamily="34" charset="0"/>
              </a:rPr>
            </a:br>
            <a:r>
              <a:rPr lang="en-US" sz="2400" b="0" i="0" u="none" strike="noStrike" kern="100" baseline="0">
                <a:solidFill>
                  <a:srgbClr val="00485F"/>
                </a:solidFill>
                <a:latin typeface="Arial Black" panose="020B0A04020102020204" pitchFamily="34" charset="0"/>
              </a:rPr>
              <a:t>Project Number: NH-MTIS-80-9(203) Control No: 22855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8DBB2F-2E00-2197-A5FA-0C183D254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Project Length: 2.06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Bridge Repair/Redecking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Culvert Extension/Replacement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Full Depth Pavement</a:t>
            </a:r>
          </a:p>
          <a:p>
            <a:pPr marR="0" lvl="1" rtl="0"/>
            <a:r>
              <a:rPr lang="en-US" kern="100">
                <a:solidFill>
                  <a:srgbClr val="4D4D4F"/>
                </a:solidFill>
              </a:rPr>
              <a:t>Potential Noise Wall (to be determined)</a:t>
            </a:r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56743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7C182-86BF-2534-CEC0-2A9DE3EC8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50th St- I-480, Omaha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4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NH-MTIS-80-9(203) Control No: 22855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D2217-CD9D-1EB7-C8EB-0E16CD780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Status: Design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Right-of-way: In Progress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Construction Timing: 4/1/2027 - 10/31/2028</a:t>
            </a:r>
          </a:p>
        </p:txBody>
      </p:sp>
    </p:spTree>
    <p:extLst>
      <p:ext uri="{BB962C8B-B14F-4D97-AF65-F5344CB8AC3E}">
        <p14:creationId xmlns:p14="http://schemas.microsoft.com/office/powerpoint/2010/main" val="9292534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23D38-EF91-7419-5517-1D4ECB1D2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50th St- I-480, Omaha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4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NH-MTIS-80-9(203) Control No: 22855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E7975A-00C7-B856-7078-3C0BE0C8B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257800" cy="3766910"/>
          </a:xfrm>
        </p:spPr>
        <p:txBody>
          <a:bodyPr>
            <a:normAutofit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  <a:p>
            <a:pPr marR="0" lvl="1" rtl="0"/>
            <a:endParaRPr lang="en-US" b="0" i="0" u="none" strike="noStrike" kern="100" baseline="0">
              <a:solidFill>
                <a:srgbClr val="4D4D4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177E8D-943E-E860-192A-2199EA497C38}"/>
              </a:ext>
            </a:extLst>
          </p:cNvPr>
          <p:cNvSpPr txBox="1"/>
          <p:nvPr/>
        </p:nvSpPr>
        <p:spPr>
          <a:xfrm>
            <a:off x="6096000" y="2013404"/>
            <a:ext cx="6094476" cy="3652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Utilities Involved: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AT&amp;T Communications	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City of Omaha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Cogent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Cox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Lumen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Metropolitan Utilities District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Omaha Public Power District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Verizon</a:t>
            </a:r>
          </a:p>
        </p:txBody>
      </p:sp>
    </p:spTree>
    <p:extLst>
      <p:ext uri="{BB962C8B-B14F-4D97-AF65-F5344CB8AC3E}">
        <p14:creationId xmlns:p14="http://schemas.microsoft.com/office/powerpoint/2010/main" val="3331437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3930E-0053-4903-9C58-1FA2BEADC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4D06B-5BF0-43EC-8976-FC777BF235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4467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91774-59A5-74BB-CBCF-67131C786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WB I-80 Bridge at I-680</a:t>
            </a: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NH-80-9(216) Control No: 22980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A83E2-92A2-10F3-32E0-D9CA6356C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Project Length: 0.00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Bridge Repair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Guardrail </a:t>
            </a:r>
          </a:p>
        </p:txBody>
      </p:sp>
    </p:spTree>
    <p:extLst>
      <p:ext uri="{BB962C8B-B14F-4D97-AF65-F5344CB8AC3E}">
        <p14:creationId xmlns:p14="http://schemas.microsoft.com/office/powerpoint/2010/main" val="12366429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4068B-2F45-48F2-AECC-C123A5E32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WB I-80 Bridge at I-680</a:t>
            </a: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NH-80-9(216) Control No: 22980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0E645-3B73-377B-78DD-119A9C439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Status: Design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Right-of-way: Not Required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Construction Timing: 4/1/2027- 10/31/2027</a:t>
            </a:r>
          </a:p>
        </p:txBody>
      </p:sp>
    </p:spTree>
    <p:extLst>
      <p:ext uri="{BB962C8B-B14F-4D97-AF65-F5344CB8AC3E}">
        <p14:creationId xmlns:p14="http://schemas.microsoft.com/office/powerpoint/2010/main" val="4993412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EF4B-2F0B-B3D6-CE58-81D98E8E4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WB I-80 Bridge at I-680</a:t>
            </a: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NH-80-9(216) Control No: 22980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A49B4F-A5CD-ADAE-BC8F-6486DC5C6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257800" cy="3766910"/>
          </a:xfrm>
        </p:spPr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  <a:p>
            <a:pPr marR="0" lvl="1" rtl="0"/>
            <a:endParaRPr lang="en-US" b="0" i="0" u="none" strike="noStrike" kern="100" baseline="0">
              <a:solidFill>
                <a:srgbClr val="4D4D4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237297-F811-34E6-5FF3-3E4B3F8E4462}"/>
              </a:ext>
            </a:extLst>
          </p:cNvPr>
          <p:cNvSpPr txBox="1"/>
          <p:nvPr/>
        </p:nvSpPr>
        <p:spPr>
          <a:xfrm>
            <a:off x="6096000" y="2013404"/>
            <a:ext cx="6094476" cy="1669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Utilities Involved: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City of Omaha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Metropolitan Utilities District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Omaha Public Power District</a:t>
            </a:r>
          </a:p>
        </p:txBody>
      </p:sp>
    </p:spTree>
    <p:extLst>
      <p:ext uri="{BB962C8B-B14F-4D97-AF65-F5344CB8AC3E}">
        <p14:creationId xmlns:p14="http://schemas.microsoft.com/office/powerpoint/2010/main" val="6373375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4EBD5-5AA9-F801-0BE4-B847F4589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N-66 Connection in Louisville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STP-66-7(119) Control No: 22795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5FE622-59E7-B1B5-B26B-2345568AA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Project Length: 0.54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Full Depth Pavement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Urban Reconstruction </a:t>
            </a:r>
          </a:p>
          <a:p>
            <a:pPr marR="0" lvl="1" rtl="0"/>
            <a:r>
              <a:rPr lang="en-US" kern="100">
                <a:solidFill>
                  <a:srgbClr val="4D4D4F"/>
                </a:solidFill>
                <a:latin typeface="Arial"/>
                <a:cs typeface="Arial"/>
              </a:rPr>
              <a:t>Miscellaneous</a:t>
            </a:r>
            <a:endParaRPr lang="en-US" b="0" i="0" u="none" strike="noStrike" kern="100" baseline="0">
              <a:solidFill>
                <a:srgbClr val="4D4D4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91587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EF36D-74F1-B44F-3780-955FF1C0F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N-66 Connection in Louisville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STP-66-7(119) Control No: 22795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6260B-75B1-3B28-F8DE-9EAEBFCC3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Status: Design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Right-of-way: In Progress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Construction Timing: 3/29/2027 - 11/24/2027</a:t>
            </a:r>
          </a:p>
        </p:txBody>
      </p:sp>
    </p:spTree>
    <p:extLst>
      <p:ext uri="{BB962C8B-B14F-4D97-AF65-F5344CB8AC3E}">
        <p14:creationId xmlns:p14="http://schemas.microsoft.com/office/powerpoint/2010/main" val="19296089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9C720-C69D-C030-F9B5-44C6139DF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N-66 Connection in Louisville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STP-66-7(119) Control No: 22795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AB854C-CD0F-73BB-15F8-64F2B7E68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257800" cy="3766910"/>
          </a:xfrm>
        </p:spPr>
        <p:txBody>
          <a:bodyPr>
            <a:normAutofit lnSpcReduction="10000"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Full Depth Pavement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Urban Recon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Coordination with NDOT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Provide Existing Locations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Potholing TBD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  <a:p>
            <a:pPr marR="0" lvl="1" rtl="0"/>
            <a:endParaRPr lang="en-US" b="0" i="0" u="none" strike="noStrike" kern="100" baseline="0">
              <a:solidFill>
                <a:srgbClr val="4D4D4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6184C2-640A-C5CF-D915-408A20ECE6CF}"/>
              </a:ext>
            </a:extLst>
          </p:cNvPr>
          <p:cNvSpPr txBox="1"/>
          <p:nvPr/>
        </p:nvSpPr>
        <p:spPr>
          <a:xfrm>
            <a:off x="6096000" y="2013404"/>
            <a:ext cx="6094476" cy="32557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Utilities Involved: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Black Hills Energy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Charter Communications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City of Louisville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Omaha Public Power District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OPTK Networks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kern="100">
                <a:solidFill>
                  <a:srgbClr val="4D4D4F"/>
                </a:solidFill>
                <a:latin typeface="Arial"/>
                <a:cs typeface="Arial"/>
              </a:rPr>
              <a:t>Segra</a:t>
            </a:r>
            <a:endParaRPr lang="en-US" sz="2400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Windstream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21574234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0E2B4-A522-CA91-0941-585529896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B0522-3A4E-1D08-CB4C-745AD88BA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906"/>
            <a:ext cx="10515600" cy="1325563"/>
          </a:xfrm>
        </p:spPr>
        <p:txBody>
          <a:bodyPr anchor="ctr">
            <a:normAutofit/>
          </a:bodyPr>
          <a:lstStyle/>
          <a:p>
            <a:pPr marR="0" rtl="0"/>
            <a:r>
              <a:rPr kumimoji="0" lang="en-US" sz="2800" b="0" i="0" u="none" strike="noStrike" kern="100" cap="all" spc="0" normalizeH="0" baseline="0" noProof="0">
                <a:ln>
                  <a:noFill/>
                </a:ln>
                <a:effectLst/>
                <a:uLnTx/>
                <a:uFillTx/>
              </a:rPr>
              <a:t>N-66 Connection in Louisville </a:t>
            </a:r>
            <a:br>
              <a:rPr kumimoji="0" lang="en-US" sz="2800" b="0" i="0" u="none" strike="noStrike" kern="100" cap="all" spc="0" normalizeH="0" baseline="0" noProof="0">
                <a:ln>
                  <a:noFill/>
                </a:ln>
                <a:effectLst/>
                <a:uLnTx/>
                <a:uFillTx/>
              </a:rPr>
            </a:br>
            <a:r>
              <a:rPr kumimoji="0" lang="en-US" sz="2800" b="0" i="0" u="none" strike="noStrike" kern="100" cap="all" spc="0" normalizeH="0" baseline="0" noProof="0">
                <a:ln>
                  <a:noFill/>
                </a:ln>
                <a:effectLst/>
                <a:uLnTx/>
                <a:uFillTx/>
              </a:rPr>
              <a:t>Project Number: STP-66-7(119) Control No: 22795</a:t>
            </a:r>
            <a:endParaRPr lang="en-US" sz="2800" b="0" i="0" u="none" strike="noStrike" kern="100" baseline="0"/>
          </a:p>
        </p:txBody>
      </p:sp>
      <p:pic>
        <p:nvPicPr>
          <p:cNvPr id="7" name="Content Placeholder 6" descr="A map of a city&#10;&#10;AI-generated content may be incorrect.">
            <a:extLst>
              <a:ext uri="{FF2B5EF4-FFF2-40B4-BE49-F238E27FC236}">
                <a16:creationId xmlns:a16="http://schemas.microsoft.com/office/drawing/2014/main" id="{323A87BF-BA87-187D-1971-10D67D831E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4987"/>
            <a:ext cx="12192000" cy="74980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70549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AD21FE-3BD0-2055-C8AB-22124B64A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C781F-0F26-92D1-9A28-A59CE8A21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I-80, Sarpy County Interchange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4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NH-MTIS-80-9(131) Control No: 22917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0336ED-0BD8-E56F-7E75-29B7D570F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Project Length: 0.0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lvl="1"/>
            <a:r>
              <a:rPr lang="en-US" kern="100">
                <a:solidFill>
                  <a:srgbClr val="4D4D4F"/>
                </a:solidFill>
                <a:latin typeface="Arial"/>
                <a:cs typeface="Arial"/>
              </a:rPr>
              <a:t>Full Depth Pavement</a:t>
            </a:r>
          </a:p>
          <a:p>
            <a:pPr lvl="1"/>
            <a:r>
              <a:rPr lang="en-US" kern="100">
                <a:solidFill>
                  <a:srgbClr val="4D4D4F"/>
                </a:solidFill>
                <a:latin typeface="Arial"/>
                <a:cs typeface="Arial"/>
              </a:rPr>
              <a:t>Urban Reconstruction</a:t>
            </a:r>
            <a:endParaRPr lang="en-US" b="0" i="0" u="none" strike="noStrike" kern="100" baseline="0">
              <a:solidFill>
                <a:srgbClr val="4D4D4F"/>
              </a:solidFill>
              <a:latin typeface="Arial"/>
              <a:cs typeface="Arial"/>
            </a:endParaRPr>
          </a:p>
          <a:p>
            <a:pPr lvl="1"/>
            <a:endParaRPr lang="en-US" kern="100">
              <a:solidFill>
                <a:srgbClr val="4D4D4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33888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659E9-F9DE-977E-053F-187157628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954C9-5494-6372-2B55-EAC4CA56F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0" kern="100">
                <a:solidFill>
                  <a:srgbClr val="00485F"/>
                </a:solidFill>
              </a:rPr>
              <a:t>I-80, Sarpy County Interchange</a:t>
            </a:r>
            <a:br>
              <a:rPr lang="en-US" sz="4000" b="0" kern="100">
                <a:solidFill>
                  <a:srgbClr val="00485F"/>
                </a:solidFill>
              </a:rPr>
            </a:br>
            <a:r>
              <a:rPr lang="en-US" sz="2700" b="0" kern="100">
                <a:solidFill>
                  <a:srgbClr val="00485F"/>
                </a:solidFill>
              </a:rPr>
              <a:t>Project Number: NH-MTIS-80-9(131) Control No: 22917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00B673-5D7F-793E-9697-9C948D15E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Status: Design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Right-of-way: In Progress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Construction Timing: 4/1/2027-10/31/2028</a:t>
            </a:r>
          </a:p>
        </p:txBody>
      </p:sp>
    </p:spTree>
    <p:extLst>
      <p:ext uri="{BB962C8B-B14F-4D97-AF65-F5344CB8AC3E}">
        <p14:creationId xmlns:p14="http://schemas.microsoft.com/office/powerpoint/2010/main" val="87718115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94819E-5978-A00B-492C-5547A9049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45929-8D56-9D99-9D19-B82F1BBA6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0" kern="100">
                <a:solidFill>
                  <a:srgbClr val="00485F"/>
                </a:solidFill>
              </a:rPr>
              <a:t>I-80, Sarpy County Interchange</a:t>
            </a:r>
            <a:br>
              <a:rPr lang="en-US" sz="4000" b="0" kern="100">
                <a:solidFill>
                  <a:srgbClr val="00485F"/>
                </a:solidFill>
              </a:rPr>
            </a:br>
            <a:r>
              <a:rPr lang="en-US" sz="2700" b="0" kern="100">
                <a:solidFill>
                  <a:srgbClr val="00485F"/>
                </a:solidFill>
              </a:rPr>
              <a:t>Project Number: NH-MTIS-80-9(131) Control No: 22917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ED044-35CD-9C28-FDED-953294DC2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257800" cy="3766910"/>
          </a:xfrm>
        </p:spPr>
        <p:txBody>
          <a:bodyPr>
            <a:normAutofit lnSpcReduction="10000"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Full Depth Pavement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Urban Recon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Coordination with NDOT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Provide Existing Locations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Potholing TBD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  <a:p>
            <a:pPr marR="0" lvl="1" rtl="0"/>
            <a:endParaRPr lang="en-US" b="0" i="0" u="none" strike="noStrike" kern="100" baseline="0">
              <a:solidFill>
                <a:srgbClr val="4D4D4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9B2755-BEF7-9A50-7D0F-2CB31014B442}"/>
              </a:ext>
            </a:extLst>
          </p:cNvPr>
          <p:cNvSpPr txBox="1"/>
          <p:nvPr/>
        </p:nvSpPr>
        <p:spPr>
          <a:xfrm>
            <a:off x="6096000" y="2013404"/>
            <a:ext cx="6094476" cy="5634876"/>
          </a:xfrm>
          <a:prstGeom prst="rect">
            <a:avLst/>
          </a:prstGeom>
          <a:noFill/>
        </p:spPr>
        <p:txBody>
          <a:bodyPr wrap="square" lIns="91440" tIns="45720" rIns="91440" bIns="45720" numCol="2" anchor="t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Utilities Involved: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City of Omaha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100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Cox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err="1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Fastwyre</a:t>
            </a: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 Broadband</a:t>
            </a:r>
            <a:endParaRPr lang="en-US" sz="2000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100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 Plains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Lumen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100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Metropolitan Utilities District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kern="10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kern="10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kern="10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kern="10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kern="10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kern="10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kern="10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kern="100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Omaha Public Power District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100" err="1">
                <a:solidFill>
                  <a:srgbClr val="4D4D4F"/>
                </a:solidFill>
                <a:latin typeface="Arial"/>
                <a:cs typeface="Arial"/>
              </a:rPr>
              <a:t>OneOK</a:t>
            </a:r>
            <a:endParaRPr lang="en-US" sz="2000" kern="100">
              <a:solidFill>
                <a:srgbClr val="4D4D4F"/>
              </a:solidFill>
              <a:latin typeface="Arial"/>
              <a:cs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100">
                <a:solidFill>
                  <a:srgbClr val="4D4D4F"/>
                </a:solidFill>
                <a:latin typeface="Arial"/>
                <a:cs typeface="Arial"/>
              </a:rPr>
              <a:t>OPTK</a:t>
            </a: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 Networks</a:t>
            </a:r>
            <a:endParaRPr lang="en-US" sz="2000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100" err="1">
                <a:solidFill>
                  <a:srgbClr val="4D4D4F"/>
                </a:solidFill>
                <a:latin typeface="Arial"/>
                <a:cs typeface="Arial"/>
              </a:rPr>
              <a:t>Segra</a:t>
            </a:r>
            <a:endParaRPr lang="en-US" sz="2000" kern="100">
              <a:solidFill>
                <a:srgbClr val="4D4D4F"/>
              </a:solidFill>
              <a:latin typeface="Arial"/>
              <a:cs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100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Verizon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Windstream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100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Zayo Group</a:t>
            </a:r>
            <a:endParaRPr kumimoji="0" lang="en-US" sz="2000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885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A6301-A1DE-D1B0-31BE-17F940EE5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3AEAC-2FA2-02A7-9081-7B336940F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2024 Utility policy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82E500-141F-574D-C498-BAFA649E3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NDOT rolled out a new utility accommodation policy in 2024.</a:t>
            </a:r>
          </a:p>
          <a:p>
            <a:r>
              <a:rPr lang="en-US"/>
              <a:t>You can find more information, as well as a webinar about the changes, on the NDOT utility website at https://dot.nebraska.gov/business-center/utilities/.</a:t>
            </a:r>
            <a:endParaRPr lang="en-US" b="0" i="0" u="none" strike="noStrike" kern="100" baseline="0">
              <a:solidFill>
                <a:srgbClr val="4D4D4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93382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68E4B7-867E-1DFA-BA81-0DB328E94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72D94D-CD48-ECF2-7259-3CBF8AAFF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Cy 2028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2032A4-89E1-AC0A-0E44-7F4D082A33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following projects are anticipated to be let during 2028</a:t>
            </a:r>
          </a:p>
        </p:txBody>
      </p:sp>
    </p:spTree>
    <p:extLst>
      <p:ext uri="{BB962C8B-B14F-4D97-AF65-F5344CB8AC3E}">
        <p14:creationId xmlns:p14="http://schemas.microsoft.com/office/powerpoint/2010/main" val="7644904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949C2-34E1-1331-DD2D-7D6C0224B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Elkhorn Viaduct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NH-31-2(114) Control No: 22636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79FE66-4817-88BF-906E-C8D9AEE5A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Project Length: 0.28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Bridge Replacement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Full Depth Pavement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Grading </a:t>
            </a:r>
          </a:p>
        </p:txBody>
      </p:sp>
    </p:spTree>
    <p:extLst>
      <p:ext uri="{BB962C8B-B14F-4D97-AF65-F5344CB8AC3E}">
        <p14:creationId xmlns:p14="http://schemas.microsoft.com/office/powerpoint/2010/main" val="422605748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16A76-12F5-2788-E22C-5BDFD5E75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Elkhorn Viaduct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NH-31-2(114) Control No: 22636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212BFE-7CD6-0A45-A0A9-CB7D2E821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Status: Design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Right-of-way: In Progress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Construction Timing: TBD 2028</a:t>
            </a:r>
          </a:p>
        </p:txBody>
      </p:sp>
    </p:spTree>
    <p:extLst>
      <p:ext uri="{BB962C8B-B14F-4D97-AF65-F5344CB8AC3E}">
        <p14:creationId xmlns:p14="http://schemas.microsoft.com/office/powerpoint/2010/main" val="172778169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DF821-A060-522E-BD8C-E647ECAA8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Elkhorn Viaduct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NH-31-2(114) Control No: 22636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2779E-75B5-5507-1A8F-E378B22DD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257800" cy="3766910"/>
          </a:xfrm>
        </p:spPr>
        <p:txBody>
          <a:bodyPr>
            <a:normAutofit fontScale="92500" lnSpcReduction="10000"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Bridge Repair/Replace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Full Depth Pavement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Grading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Coordination with NDOT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Provide Existing Locations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Potholing TBD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459070-8EC1-2FF0-F822-112F6E072798}"/>
              </a:ext>
            </a:extLst>
          </p:cNvPr>
          <p:cNvSpPr txBox="1"/>
          <p:nvPr/>
        </p:nvSpPr>
        <p:spPr>
          <a:xfrm>
            <a:off x="6097572" y="2013404"/>
            <a:ext cx="3508341" cy="337528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Utilities Involved: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Black Hills Energy </a:t>
            </a:r>
            <a:endParaRPr lang="en-US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Charter Communications </a:t>
            </a:r>
            <a:endParaRPr lang="en-US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City of Louisville </a:t>
            </a:r>
            <a:endParaRPr lang="en-US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Great Plains Communications</a:t>
            </a:r>
            <a:endParaRPr lang="en-US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lang="en-US" kern="100" err="1">
                <a:solidFill>
                  <a:srgbClr val="4D4D4F"/>
                </a:solidFill>
                <a:latin typeface="Arial"/>
                <a:cs typeface="Arial"/>
              </a:rPr>
              <a:t>OneOK</a:t>
            </a:r>
            <a:endParaRPr kumimoji="0" lang="en-US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Northern Natural Gas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Omaha Public Power District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OPTK Networks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4D85BF-27D2-24C3-8FE4-C70927CE5AE1}"/>
              </a:ext>
            </a:extLst>
          </p:cNvPr>
          <p:cNvSpPr txBox="1"/>
          <p:nvPr/>
        </p:nvSpPr>
        <p:spPr>
          <a:xfrm>
            <a:off x="9289268" y="2382046"/>
            <a:ext cx="2769123" cy="24073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lang="en-US" kern="100">
                <a:solidFill>
                  <a:srgbClr val="4D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Otoe County Rural Water District 3 </a:t>
            </a:r>
            <a:endParaRPr kumimoji="0" lang="en-US" sz="1800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100" err="1">
                <a:solidFill>
                  <a:srgbClr val="4D4D4F"/>
                </a:solidFill>
                <a:latin typeface="Arial"/>
                <a:cs typeface="Arial"/>
              </a:rPr>
              <a:t>Segra</a:t>
            </a:r>
            <a:endParaRPr lang="en-US" sz="1800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Verizon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Village of Manley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Windstream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Zayo Group</a:t>
            </a:r>
          </a:p>
        </p:txBody>
      </p:sp>
    </p:spTree>
    <p:extLst>
      <p:ext uri="{BB962C8B-B14F-4D97-AF65-F5344CB8AC3E}">
        <p14:creationId xmlns:p14="http://schemas.microsoft.com/office/powerpoint/2010/main" val="241845297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1D7088-46A5-2A20-7536-ED9D61C525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78125-CFBB-08E4-FFB5-E26150BDD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906"/>
            <a:ext cx="10515600" cy="1325563"/>
          </a:xfrm>
        </p:spPr>
        <p:txBody>
          <a:bodyPr anchor="ctr">
            <a:normAutofit/>
          </a:bodyPr>
          <a:lstStyle/>
          <a:p>
            <a:pPr marR="0" rtl="0"/>
            <a:r>
              <a:rPr kumimoji="0" lang="en-US" sz="2800" b="0" i="0" u="none" strike="noStrike" kern="100" cap="all" spc="0" normalizeH="0" baseline="0" noProof="0">
                <a:ln>
                  <a:noFill/>
                </a:ln>
                <a:effectLst/>
                <a:uLnTx/>
                <a:uFillTx/>
              </a:rPr>
              <a:t>Elkhorn Viaduct </a:t>
            </a:r>
            <a:br>
              <a:rPr kumimoji="0" lang="en-US" sz="2800" b="0" i="0" u="none" strike="noStrike" kern="100" cap="all" spc="0" normalizeH="0" baseline="0" noProof="0">
                <a:ln>
                  <a:noFill/>
                </a:ln>
                <a:effectLst/>
                <a:uLnTx/>
                <a:uFillTx/>
              </a:rPr>
            </a:br>
            <a:r>
              <a:rPr kumimoji="0" lang="en-US" sz="2800" b="0" i="0" u="none" strike="noStrike" kern="100" cap="all" spc="0" normalizeH="0" baseline="0" noProof="0">
                <a:ln>
                  <a:noFill/>
                </a:ln>
                <a:effectLst/>
                <a:uLnTx/>
                <a:uFillTx/>
              </a:rPr>
              <a:t>Project Number: NH-31-2(114) Control No: 22636</a:t>
            </a:r>
            <a:endParaRPr lang="en-US" sz="2800" b="0" i="0" u="none" strike="noStrike" kern="100" baseline="0"/>
          </a:p>
        </p:txBody>
      </p:sp>
      <p:pic>
        <p:nvPicPr>
          <p:cNvPr id="8" name="Content Placeholder 7" descr="A satellite view of a city&#10;&#10;AI-generated content may be incorrect.">
            <a:extLst>
              <a:ext uri="{FF2B5EF4-FFF2-40B4-BE49-F238E27FC236}">
                <a16:creationId xmlns:a16="http://schemas.microsoft.com/office/drawing/2014/main" id="{A6C17FB5-A855-EBE6-9440-FD884E703B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83818"/>
            <a:ext cx="12221056" cy="75159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965362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76967-1607-4417-AC24-B53892A3B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 &amp; Wrap 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7DAB6-F846-463A-8044-8C765C9C92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3515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817CF-907A-AC22-7C2C-81FE261C8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Any final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9E84C-2539-47BA-356F-05FD6D436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/>
              <a:t>Ask them now!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If you have questions after this meeting, or would like to view more detailed project maps, please reach out to your utility coordinator. </a:t>
            </a:r>
          </a:p>
        </p:txBody>
      </p:sp>
    </p:spTree>
    <p:extLst>
      <p:ext uri="{BB962C8B-B14F-4D97-AF65-F5344CB8AC3E}">
        <p14:creationId xmlns:p14="http://schemas.microsoft.com/office/powerpoint/2010/main" val="243522142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226D0-F9B9-4F82-87ED-8390C15B2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Have a Question about a project your Utility is involved 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5A666-F771-4DDC-94F5-22FFD4870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Contact your district’s utility coordinator!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13B61B-B03A-4AA2-AC14-67FFCB424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834" y="2692860"/>
            <a:ext cx="6623868" cy="302223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ADAD39C-B3CD-84AC-0524-8A0DDDC75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73314" y="2333723"/>
            <a:ext cx="458345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83123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7E3DE-C875-4C83-B70A-2083DAC88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906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We need your feedback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4BAEAA4-7F8C-4EA2-B74B-6827C74C1A66}"/>
              </a:ext>
            </a:extLst>
          </p:cNvPr>
          <p:cNvSpPr txBox="1">
            <a:spLocks/>
          </p:cNvSpPr>
          <p:nvPr/>
        </p:nvSpPr>
        <p:spPr>
          <a:xfrm>
            <a:off x="914400" y="1709577"/>
            <a:ext cx="9737498" cy="3930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/>
              <a:t>Your valuable feedback helps these meetings – and NDOT’s utility coordination program – be better.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9BDC9E-5A96-48A5-A832-C5ED2947B376}"/>
              </a:ext>
            </a:extLst>
          </p:cNvPr>
          <p:cNvSpPr/>
          <p:nvPr/>
        </p:nvSpPr>
        <p:spPr>
          <a:xfrm>
            <a:off x="1006679" y="2620151"/>
            <a:ext cx="6216242" cy="3019622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Use your phone’s camera to scan this QR code or use our paper survey.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598B94-DB85-91EE-1028-C19CC212AA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90700" y="2487632"/>
            <a:ext cx="3261197" cy="32611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49826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853DF-CF04-9E7B-D13F-8F3035953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Visit our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963A4-7FCF-8839-D3E7-10B143505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7602680" cy="376691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Visit NDOT.info/utility for more information on: </a:t>
            </a:r>
          </a:p>
          <a:p>
            <a:r>
              <a:rPr lang="en-US"/>
              <a:t>Utility accommodation</a:t>
            </a:r>
          </a:p>
          <a:p>
            <a:r>
              <a:rPr lang="en-US"/>
              <a:t>Permitting </a:t>
            </a:r>
          </a:p>
          <a:p>
            <a:r>
              <a:rPr lang="en-US"/>
              <a:t>Coordination</a:t>
            </a:r>
          </a:p>
          <a:p>
            <a:r>
              <a:rPr lang="en-US"/>
              <a:t>Project information</a:t>
            </a:r>
          </a:p>
          <a:p>
            <a:r>
              <a:rPr lang="en-US"/>
              <a:t>Reimbursements</a:t>
            </a:r>
          </a:p>
          <a:p>
            <a:r>
              <a:rPr lang="en-US"/>
              <a:t>Additional information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BFD6A5-64F2-2DB2-2086-6587773CD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49690" y="2252167"/>
            <a:ext cx="2354381" cy="2354381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D521E12-5AFB-97E2-702D-C069CDA31F79}"/>
              </a:ext>
            </a:extLst>
          </p:cNvPr>
          <p:cNvSpPr/>
          <p:nvPr/>
        </p:nvSpPr>
        <p:spPr>
          <a:xfrm>
            <a:off x="8505651" y="4446987"/>
            <a:ext cx="3042459" cy="1081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 the QR Code to view the 2026 Program Book!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F6A8DF-6ABC-9432-6CE6-ECC0ED5FF951}"/>
              </a:ext>
            </a:extLst>
          </p:cNvPr>
          <p:cNvSpPr/>
          <p:nvPr/>
        </p:nvSpPr>
        <p:spPr>
          <a:xfrm>
            <a:off x="8440880" y="2013404"/>
            <a:ext cx="3172000" cy="3355848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399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2F91AE-CEE9-4CD4-935F-715176A83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Cy 2026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24D2A5-A125-4E88-82DF-C85D97EB73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following projects are anticipated to be let during 2026</a:t>
            </a:r>
          </a:p>
        </p:txBody>
      </p:sp>
    </p:spTree>
    <p:extLst>
      <p:ext uri="{BB962C8B-B14F-4D97-AF65-F5344CB8AC3E}">
        <p14:creationId xmlns:p14="http://schemas.microsoft.com/office/powerpoint/2010/main" val="309326228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D0D81-A0F9-45BC-9D75-D3377E3507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Arial Black" panose="020B0A04020102020204" pitchFamily="34" charset="0"/>
              </a:rPr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BC548-BAFF-4B86-99A9-ED8CC30E7C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9321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2F91AE-CEE9-4CD4-935F-715176A83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Outstanding Cy 2025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24D2A5-A125-4E88-82DF-C85D97EB73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following projects will likely not be completed in 2025</a:t>
            </a:r>
          </a:p>
        </p:txBody>
      </p:sp>
    </p:spTree>
    <p:extLst>
      <p:ext uri="{BB962C8B-B14F-4D97-AF65-F5344CB8AC3E}">
        <p14:creationId xmlns:p14="http://schemas.microsoft.com/office/powerpoint/2010/main" val="425322682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685A6-B6CD-3FCD-A8DF-40E544102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I-480 Missouri River Bridge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NH-480-9(11) Control No: 22807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EDA5AD-B239-09E9-4645-0C1012278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/>
                <a:cs typeface="Arial"/>
              </a:rPr>
              <a:t>Project Length: 0.00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/>
                <a:cs typeface="Arial"/>
              </a:rPr>
              <a:t>Scope of Work: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/>
                <a:cs typeface="Arial"/>
              </a:rPr>
              <a:t>Bridge Repair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/>
                <a:cs typeface="Arial"/>
              </a:rPr>
              <a:t>Pavement Repairs </a:t>
            </a:r>
          </a:p>
          <a:p>
            <a:pPr marR="0" lvl="1" rtl="0"/>
            <a:r>
              <a:rPr lang="en-US" kern="100">
                <a:solidFill>
                  <a:srgbClr val="4D4D4F"/>
                </a:solidFill>
                <a:latin typeface="Arial"/>
                <a:cs typeface="Arial"/>
              </a:rPr>
              <a:t>Miscellaneous</a:t>
            </a:r>
            <a:endParaRPr lang="en-US" b="0" i="0" u="none" strike="noStrike" kern="100" baseline="0">
              <a:solidFill>
                <a:srgbClr val="4D4D4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847714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D511B-D3D4-0D2A-475B-499BD2297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I-480 Missouri River Bridge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NH-480-9(11) Control No: 22807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3D9A9B-E3BB-E9AC-4750-62D6EEFE3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Status: Construction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Right-of-way: Not Required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Construction Timing: 9/23/2024 - 10/31/2026</a:t>
            </a:r>
          </a:p>
        </p:txBody>
      </p:sp>
    </p:spTree>
    <p:extLst>
      <p:ext uri="{BB962C8B-B14F-4D97-AF65-F5344CB8AC3E}">
        <p14:creationId xmlns:p14="http://schemas.microsoft.com/office/powerpoint/2010/main" val="370369442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D4ED1-9F33-2AF0-9281-E810AF575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I-480 Missouri River Bridge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NH-480-9(11) Control No: 22807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0BDE1F-6A8B-0F74-2556-F14AF9BA2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Bridge Repair/Replace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Coordination with NDOT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Utilities Involved: </a:t>
            </a:r>
          </a:p>
          <a:p>
            <a:pPr marR="0" lvl="1" rtl="0"/>
            <a:endParaRPr lang="en-US" b="0" i="0" u="none" strike="noStrike" kern="100" baseline="0">
              <a:solidFill>
                <a:srgbClr val="4D4D4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76458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E1A0F28-8EE0-1665-E83B-7EFE2029A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9837A-F8BA-9AB9-C7BC-F22492E63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I-480 Missouri River Bridge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NH-480-9(11) Control No: 22807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5BDC80-2D31-4F0E-27F4-B59AA6DCA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kern="100"/>
          </a:p>
        </p:txBody>
      </p:sp>
    </p:spTree>
    <p:extLst>
      <p:ext uri="{BB962C8B-B14F-4D97-AF65-F5344CB8AC3E}">
        <p14:creationId xmlns:p14="http://schemas.microsoft.com/office/powerpoint/2010/main" val="15925420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4C30D-5862-2144-5691-3CF0FE080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D2-B High Mast Tower Repl.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STP-680-9(44) Control No: 22899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0A3B7-06EC-D616-27AD-E38DEEC36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Project Length: 5.00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ITS/Lighting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Grading </a:t>
            </a:r>
          </a:p>
        </p:txBody>
      </p:sp>
    </p:spTree>
    <p:extLst>
      <p:ext uri="{BB962C8B-B14F-4D97-AF65-F5344CB8AC3E}">
        <p14:creationId xmlns:p14="http://schemas.microsoft.com/office/powerpoint/2010/main" val="157507504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3778B-BACA-A11C-A3FC-4818C4B1A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D2-B High Mast Tower Repl.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STP-680-9(44) Control No: 22899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B5355B-8195-9B23-9D37-311F007DE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Status: Award Pending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Right-of-way: Not Required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Construction Timing: 2/3/2025 - 11/26/2025</a:t>
            </a:r>
          </a:p>
        </p:txBody>
      </p:sp>
    </p:spTree>
    <p:extLst>
      <p:ext uri="{BB962C8B-B14F-4D97-AF65-F5344CB8AC3E}">
        <p14:creationId xmlns:p14="http://schemas.microsoft.com/office/powerpoint/2010/main" val="146497788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F48EB-3C14-472E-171E-CA66E2263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D2-B High Mast Tower Repl.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STP-680-9(44) Control No: 22899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14E387-B021-212C-FFE6-03E9E99A2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257800" cy="3766910"/>
          </a:xfrm>
        </p:spPr>
        <p:txBody>
          <a:bodyPr>
            <a:normAutofit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Urban Recon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Provide Existing Locations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Potholing Required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0A691B-D7EF-3377-7722-9A3375DEDD82}"/>
              </a:ext>
            </a:extLst>
          </p:cNvPr>
          <p:cNvSpPr txBox="1"/>
          <p:nvPr/>
        </p:nvSpPr>
        <p:spPr>
          <a:xfrm>
            <a:off x="6096000" y="2016162"/>
            <a:ext cx="6096000" cy="381694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Utilities Involved: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AT&amp;T Communications</a:t>
            </a:r>
            <a:endParaRPr lang="en-US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City of Omaha</a:t>
            </a:r>
            <a:endParaRPr lang="en-US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Cox Communications</a:t>
            </a:r>
            <a:endParaRPr lang="en-US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Great Plains Communications</a:t>
            </a:r>
            <a:endParaRPr lang="en-US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Lumen </a:t>
            </a:r>
            <a:endParaRPr lang="en-US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Metropolitan Utilities District</a:t>
            </a:r>
            <a:endParaRPr lang="en-US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Omaha Public Power District</a:t>
            </a:r>
            <a:endParaRPr lang="en-US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lang="en-US" kern="100" err="1">
                <a:solidFill>
                  <a:srgbClr val="4D4D4F"/>
                </a:solidFill>
                <a:latin typeface="Arial"/>
                <a:cs typeface="Arial"/>
              </a:rPr>
              <a:t>OneOK</a:t>
            </a:r>
            <a:endParaRPr lang="en-US" b="0" i="0" u="none" strike="noStrike" kern="100" cap="none" spc="0" normalizeH="0" baseline="0" noProof="0" err="1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marR="0" lvl="1" indent="-2286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100" err="1">
                <a:solidFill>
                  <a:srgbClr val="4D4D4F"/>
                </a:solidFill>
                <a:latin typeface="Arial"/>
                <a:cs typeface="Arial"/>
              </a:rPr>
              <a:t>Segra</a:t>
            </a:r>
            <a:endParaRPr lang="en-US" err="1">
              <a:ea typeface="+mn-ea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Verizon</a:t>
            </a:r>
            <a:endParaRPr lang="en-US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Windstream Communications</a:t>
            </a:r>
            <a:endParaRPr lang="en-US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162500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CD2CF51-4546-9D2A-53B1-4C7254EC7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12CE4-E3CE-6873-924C-4D3E043A9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D2-B High Mast Tower Repl.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STP-680-9(44) Control No: 22899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69FA00-3735-F897-5912-D08CD4735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257800" cy="37669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R="0" lvl="0" rtl="0"/>
            <a:endParaRPr lang="en-US" b="0" i="0" u="none" strike="noStrike" kern="100" baseline="0">
              <a:solidFill>
                <a:srgbClr val="4D4D4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9174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BF48D-A3DE-54AA-0488-F0827A922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US-275/72nd St. Interchange</a:t>
            </a: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NH-275-7(194) Control No: 22469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97C06C-0994-69C1-1CB3-29A32106E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Project Length: 0.62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Urban Reconstruction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Full Depth Pavement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Grading </a:t>
            </a:r>
          </a:p>
        </p:txBody>
      </p:sp>
    </p:spTree>
    <p:extLst>
      <p:ext uri="{BB962C8B-B14F-4D97-AF65-F5344CB8AC3E}">
        <p14:creationId xmlns:p14="http://schemas.microsoft.com/office/powerpoint/2010/main" val="369809190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197D8-B54E-81C7-2951-63BEA10CA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D2-C High Mast Tower Repl.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STP-680-9(43) Control No: 22900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DB0E53-B2C4-9EBF-D4B0-E68ADC458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Project Length: 3.00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ITS/Lighting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Grading </a:t>
            </a:r>
          </a:p>
        </p:txBody>
      </p:sp>
    </p:spTree>
    <p:extLst>
      <p:ext uri="{BB962C8B-B14F-4D97-AF65-F5344CB8AC3E}">
        <p14:creationId xmlns:p14="http://schemas.microsoft.com/office/powerpoint/2010/main" val="67574160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86584-A274-A42D-7FEB-F91A66452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D2-C High Mast Tower Repl.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STP-680-9(43) Control No: 22900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DFEAF-688A-CE99-09D9-E219E2FDD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Status: Award Pending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Right-of-way: Not Required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Construction Timing: 4/7/2025 - 6/6/2026</a:t>
            </a:r>
          </a:p>
        </p:txBody>
      </p:sp>
    </p:spTree>
    <p:extLst>
      <p:ext uri="{BB962C8B-B14F-4D97-AF65-F5344CB8AC3E}">
        <p14:creationId xmlns:p14="http://schemas.microsoft.com/office/powerpoint/2010/main" val="71467918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496ED-6BD2-3AB6-00CE-8519FD8BB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D2-C High Mast Tower Repl.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STP-680-9(43) Control No: 22900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A207C-4D39-8B71-1E31-C08F0CAD5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257800" cy="3766910"/>
          </a:xfrm>
        </p:spPr>
        <p:txBody>
          <a:bodyPr>
            <a:normAutofit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Urban Recon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Provide Existing Locations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Potholing Required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7ABED3-8813-E07D-60F6-A2487C5C2DD1}"/>
              </a:ext>
            </a:extLst>
          </p:cNvPr>
          <p:cNvSpPr txBox="1"/>
          <p:nvPr/>
        </p:nvSpPr>
        <p:spPr>
          <a:xfrm>
            <a:off x="6096000" y="2013404"/>
            <a:ext cx="6096000" cy="38359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Utilities Involved: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City of Omaha</a:t>
            </a:r>
            <a:endParaRPr lang="en-US" sz="2000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Cox Communications </a:t>
            </a:r>
            <a:endParaRPr lang="en-US" sz="2000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err="1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Fastwyre</a:t>
            </a: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 Broadband</a:t>
            </a:r>
            <a:endParaRPr lang="en-US" sz="2000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Great Plains Communications</a:t>
            </a:r>
            <a:endParaRPr lang="en-US" sz="2000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Lumen</a:t>
            </a:r>
            <a:endParaRPr lang="en-US" sz="2000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Metropolitan Utilities District</a:t>
            </a:r>
            <a:endParaRPr lang="en-US" sz="2000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Omaha Public Power District</a:t>
            </a:r>
            <a:endParaRPr lang="en-US" sz="2000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lang="en-US" sz="2000" kern="100" err="1">
                <a:solidFill>
                  <a:srgbClr val="4D4D4F"/>
                </a:solidFill>
                <a:latin typeface="Arial"/>
                <a:cs typeface="Arial"/>
              </a:rPr>
              <a:t>OneOK</a:t>
            </a:r>
            <a:endParaRPr lang="en-US" sz="2000" kern="100" err="1">
              <a:solidFill>
                <a:srgbClr val="4D4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lang="en-US" sz="2000" kern="100" err="1">
                <a:solidFill>
                  <a:srgbClr val="4D4D4F"/>
                </a:solidFill>
                <a:latin typeface="Arial"/>
                <a:cs typeface="Arial"/>
              </a:rPr>
              <a:t>Segra</a:t>
            </a:r>
            <a:endParaRPr lang="en-US" sz="2000" b="0" i="0" u="none" strike="noStrike" kern="100" cap="none" spc="0" normalizeH="0" baseline="0" noProof="0" err="1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Verizon</a:t>
            </a:r>
            <a:endParaRPr lang="en-US" sz="2000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536863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30DFE65-189A-0D8C-BE31-12E846D76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9E1CF-3C3B-8FFD-DC9E-A6A8713BA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906"/>
            <a:ext cx="10515600" cy="1325563"/>
          </a:xfrm>
        </p:spPr>
        <p:txBody>
          <a:bodyPr anchor="ctr">
            <a:normAutofit/>
          </a:bodyPr>
          <a:lstStyle/>
          <a:p>
            <a:pPr marR="0" rtl="0"/>
            <a:r>
              <a:rPr kumimoji="0" lang="en-US" sz="2800" b="0" i="0" u="none" strike="noStrike" kern="100" cap="all" spc="0" normalizeH="0" baseline="0" noProof="0">
                <a:ln>
                  <a:noFill/>
                </a:ln>
                <a:effectLst/>
                <a:uLnTx/>
                <a:uFillTx/>
              </a:rPr>
              <a:t>D2-C High Mast Tower Repl. </a:t>
            </a:r>
            <a:br>
              <a:rPr kumimoji="0" lang="en-US" sz="2800" b="0" i="0" u="none" strike="noStrike" kern="100" cap="all" spc="0" normalizeH="0" baseline="0" noProof="0">
                <a:ln>
                  <a:noFill/>
                </a:ln>
                <a:effectLst/>
                <a:uLnTx/>
                <a:uFillTx/>
              </a:rPr>
            </a:br>
            <a:r>
              <a:rPr kumimoji="0" lang="en-US" sz="2800" b="0" i="0" u="none" strike="noStrike" kern="100" cap="all" spc="0" normalizeH="0" baseline="0" noProof="0">
                <a:ln>
                  <a:noFill/>
                </a:ln>
                <a:effectLst/>
                <a:uLnTx/>
                <a:uFillTx/>
              </a:rPr>
              <a:t>Project Number: STP-680-9(43) Control No: 22900</a:t>
            </a:r>
            <a:endParaRPr lang="en-US" sz="2800" b="0" i="0" u="none" strike="noStrike" kern="100" baseline="0"/>
          </a:p>
        </p:txBody>
      </p:sp>
      <p:pic>
        <p:nvPicPr>
          <p:cNvPr id="7" name="Content Placeholder 6" descr="A map of a city&#10;&#10;AI-generated content may be incorrect.">
            <a:extLst>
              <a:ext uri="{FF2B5EF4-FFF2-40B4-BE49-F238E27FC236}">
                <a16:creationId xmlns:a16="http://schemas.microsoft.com/office/drawing/2014/main" id="{A6BF453D-AE28-E3F2-81E3-D344C7C975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72617"/>
            <a:ext cx="12277725" cy="75508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666291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9A8C5-ECF5-2C51-F7F9-2DEDB124E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N-50 / N-31 Intersection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STP-50-2(140) Control No: 22805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626CC1-D81B-AC06-5936-E00041264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Project Length: 0.00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Full Depth Pavement </a:t>
            </a:r>
          </a:p>
        </p:txBody>
      </p:sp>
    </p:spTree>
    <p:extLst>
      <p:ext uri="{BB962C8B-B14F-4D97-AF65-F5344CB8AC3E}">
        <p14:creationId xmlns:p14="http://schemas.microsoft.com/office/powerpoint/2010/main" val="240604074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31AA6-D223-60D8-86BB-5FC564691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N-50 / N-31 Intersection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STP-50-2(140) Control No: 22805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ACB079-F4A4-AF76-35A4-B9F5902BA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Status: Award Pending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Right-of-way: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Construction Timing: 4/1/2025 - 10/31/2025</a:t>
            </a:r>
          </a:p>
        </p:txBody>
      </p:sp>
    </p:spTree>
    <p:extLst>
      <p:ext uri="{BB962C8B-B14F-4D97-AF65-F5344CB8AC3E}">
        <p14:creationId xmlns:p14="http://schemas.microsoft.com/office/powerpoint/2010/main" val="164470387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05B6F-A046-9584-E456-FE414F31A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N-50 / N-31 Intersection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STP-50-2(140) Control No: 22805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E7329-44BC-D725-6867-318F409DE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257800" cy="3766910"/>
          </a:xfrm>
        </p:spPr>
        <p:txBody>
          <a:bodyPr>
            <a:normAutofit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Full Depth Pavement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Provide Existing Locations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Potholing Required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9781FC-27FF-49D6-944E-BDCE8F6727FA}"/>
              </a:ext>
            </a:extLst>
          </p:cNvPr>
          <p:cNvSpPr txBox="1"/>
          <p:nvPr/>
        </p:nvSpPr>
        <p:spPr>
          <a:xfrm>
            <a:off x="6096000" y="2013404"/>
            <a:ext cx="6094476" cy="349480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Utilities Involved: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Charter Communications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City of Louisville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Lumen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Omaha Public Power District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OPTK Networks</a:t>
            </a:r>
          </a:p>
          <a:p>
            <a:pPr marL="685800" marR="0" lvl="1" indent="-2286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100">
                <a:solidFill>
                  <a:srgbClr val="4D4D4F"/>
                </a:solidFill>
                <a:latin typeface="Arial"/>
                <a:cs typeface="Arial"/>
              </a:rPr>
              <a:t>Segra</a:t>
            </a:r>
            <a:endParaRPr lang="en-US">
              <a:ea typeface="+mn-ea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Verizon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Windstream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Zayo Group</a:t>
            </a:r>
          </a:p>
        </p:txBody>
      </p:sp>
    </p:spTree>
    <p:extLst>
      <p:ext uri="{BB962C8B-B14F-4D97-AF65-F5344CB8AC3E}">
        <p14:creationId xmlns:p14="http://schemas.microsoft.com/office/powerpoint/2010/main" val="388471956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712BED8-0856-E877-CDB1-BB6D5CAD7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72404-94A3-A445-45D2-CDDD96C3A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N-50 / N-31 Intersection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STP-50-2(140) Control No: 22805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AC5259-B981-896F-2608-4CE932006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257800" cy="37669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R="0" lvl="0" rtl="0"/>
            <a:endParaRPr lang="en-US" kern="1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286765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70198-1781-D375-B2F3-FE74D8D7E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US" sz="3600" b="0" i="0" u="none" strike="noStrike" kern="100" baseline="0">
                <a:solidFill>
                  <a:srgbClr val="00485F"/>
                </a:solidFill>
                <a:latin typeface="Arial Black" panose="020B0A04020102020204" pitchFamily="34" charset="0"/>
              </a:rPr>
              <a:t>US-275 / N-92 Culvert</a:t>
            </a:r>
            <a:r>
              <a:rPr lang="en-US" b="0" i="0" u="none" strike="noStrike" kern="100" baseline="0">
                <a:solidFill>
                  <a:srgbClr val="00485F"/>
                </a:solidFill>
                <a:latin typeface="Arial Black" panose="020B0A04020102020204" pitchFamily="34" charset="0"/>
              </a:rPr>
              <a:t> </a:t>
            </a:r>
            <a:br>
              <a:rPr lang="en-US" b="0" i="0" u="none" strike="noStrike" kern="100" baseline="0">
                <a:solidFill>
                  <a:srgbClr val="00485F"/>
                </a:solidFill>
                <a:latin typeface="Arial Black" panose="020B0A04020102020204" pitchFamily="34" charset="0"/>
              </a:rPr>
            </a:br>
            <a:r>
              <a:rPr lang="en-US" sz="2300" b="0" i="0" u="none" strike="noStrike" kern="100" baseline="0">
                <a:solidFill>
                  <a:srgbClr val="00485F"/>
                </a:solidFill>
                <a:latin typeface="Arial Black" panose="020B0A04020102020204" pitchFamily="34" charset="0"/>
              </a:rPr>
              <a:t>Project Number: NH-HSIP-275-7(1047) Control No: 22892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1BCA30-CFE0-C639-E797-5D86C138C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Project Length: 0.00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Culvert Extension/Replacement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Grading </a:t>
            </a:r>
          </a:p>
        </p:txBody>
      </p:sp>
    </p:spTree>
    <p:extLst>
      <p:ext uri="{BB962C8B-B14F-4D97-AF65-F5344CB8AC3E}">
        <p14:creationId xmlns:p14="http://schemas.microsoft.com/office/powerpoint/2010/main" val="176803978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5F058-F381-A57D-5516-1750C3E8C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US-275 / N-92 Culvert</a:t>
            </a: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3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NH-HSIP-275-7(1047) Control No: 22892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C29FB7-7542-8758-A461-CE957CD73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Status: Design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Right-of-way: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Construction Timing: 6/10/2025 - 7/24/2025</a:t>
            </a:r>
          </a:p>
        </p:txBody>
      </p:sp>
    </p:spTree>
    <p:extLst>
      <p:ext uri="{BB962C8B-B14F-4D97-AF65-F5344CB8AC3E}">
        <p14:creationId xmlns:p14="http://schemas.microsoft.com/office/powerpoint/2010/main" val="2590142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9D7A0-4C67-59A8-16E1-FA734E406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US-275/72nd St. Interchange</a:t>
            </a: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NH-275-7(194) Control No: 22469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8F883-0A53-F030-9B91-6124349D9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Status: Design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Right-of-way: In Progress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Construction Timing: 9/15/2025 - 11/25/2026</a:t>
            </a:r>
          </a:p>
        </p:txBody>
      </p:sp>
    </p:spTree>
    <p:extLst>
      <p:ext uri="{BB962C8B-B14F-4D97-AF65-F5344CB8AC3E}">
        <p14:creationId xmlns:p14="http://schemas.microsoft.com/office/powerpoint/2010/main" val="75332349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3E95B-373C-7229-1551-487B97CB2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US-275 / N-92 Culvert</a:t>
            </a: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3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NH-HSIP-275-7(1047) Control No: 22892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D0E317-2695-3245-75EC-D42CD6601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257800" cy="3766910"/>
          </a:xfrm>
        </p:spPr>
        <p:txBody>
          <a:bodyPr>
            <a:normAutofit lnSpcReduction="10000"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Culvert Extension/Replace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Grading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Provide Existing Locations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Potholing Required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Coordination with NDOT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0AE11A-DFA0-66F3-74BD-169D3F222DCB}"/>
              </a:ext>
            </a:extLst>
          </p:cNvPr>
          <p:cNvSpPr txBox="1"/>
          <p:nvPr/>
        </p:nvSpPr>
        <p:spPr>
          <a:xfrm>
            <a:off x="6097524" y="2013404"/>
            <a:ext cx="6094476" cy="2462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Utilities Involved: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Cox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Great Plains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Lumen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Metropolitan Utilities District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Omaha Public Power District</a:t>
            </a:r>
          </a:p>
        </p:txBody>
      </p:sp>
    </p:spTree>
    <p:extLst>
      <p:ext uri="{BB962C8B-B14F-4D97-AF65-F5344CB8AC3E}">
        <p14:creationId xmlns:p14="http://schemas.microsoft.com/office/powerpoint/2010/main" val="215943033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6C119EB-F777-D483-1B38-A5148839B6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C8F30-F9A6-F157-9288-7469C82C3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US-275 / N-92 Culvert</a:t>
            </a: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3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NH-HSIP-275-7(1047) Control No: 22892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48615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2E379-2C61-FA50-AED4-2471507A6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Union – Murray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NH-34-7(129) Control No: 22543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5644A-2A3B-3EA3-F9EE-D9232E199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Project Length: 7.24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Resurfacing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Bridge Repair </a:t>
            </a:r>
          </a:p>
        </p:txBody>
      </p:sp>
    </p:spTree>
    <p:extLst>
      <p:ext uri="{BB962C8B-B14F-4D97-AF65-F5344CB8AC3E}">
        <p14:creationId xmlns:p14="http://schemas.microsoft.com/office/powerpoint/2010/main" val="346819657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525A3-EB97-4181-7006-E53F8EC32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Union – Murray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NH-34-7(129) Control No: 22543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8DB24-49E7-B74A-71B3-2EF66C10C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Status: Design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Right-of-way: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Construction Timing: 06/02/2025 - 10/31/2025</a:t>
            </a:r>
          </a:p>
        </p:txBody>
      </p:sp>
    </p:spTree>
    <p:extLst>
      <p:ext uri="{BB962C8B-B14F-4D97-AF65-F5344CB8AC3E}">
        <p14:creationId xmlns:p14="http://schemas.microsoft.com/office/powerpoint/2010/main" val="37407433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08FB4-4155-ADC7-E2C3-3ADB881A8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Union – Murray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NH-34-7(129) Control No: 22543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78EBDD-EB7F-51EE-F748-0B04754C4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257800" cy="3766910"/>
          </a:xfrm>
        </p:spPr>
        <p:txBody>
          <a:bodyPr>
            <a:normAutofit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Bridge Repair/Replace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Provide Existing Locations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Coordination with NDOT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AE005E-32CD-A655-17BD-6A944DEB4578}"/>
              </a:ext>
            </a:extLst>
          </p:cNvPr>
          <p:cNvSpPr txBox="1"/>
          <p:nvPr/>
        </p:nvSpPr>
        <p:spPr>
          <a:xfrm>
            <a:off x="6097524" y="2013404"/>
            <a:ext cx="6094476" cy="38359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Utilities Involved: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Cass County Rural Water District #1</a:t>
            </a:r>
            <a:endParaRPr lang="en-US" sz="2000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Lumen</a:t>
            </a:r>
            <a:endParaRPr lang="en-US" sz="2000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Nebraska Public Power District</a:t>
            </a:r>
            <a:endParaRPr lang="en-US" sz="2000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err="1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Nustar</a:t>
            </a: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 Pipeline</a:t>
            </a:r>
            <a:endParaRPr lang="en-US" sz="2000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Omaha Public Power District</a:t>
            </a:r>
            <a:endParaRPr lang="en-US" sz="2000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BABF33"/>
              </a:buClr>
              <a:buFont typeface="Arial" panose="020B0604020202020204" pitchFamily="34" charset="0"/>
              <a:buChar char="•"/>
              <a:defRPr/>
            </a:pPr>
            <a:r>
              <a:rPr lang="en-US" sz="2000" kern="100" err="1">
                <a:solidFill>
                  <a:srgbClr val="4D4D4F"/>
                </a:solidFill>
                <a:latin typeface="Arial"/>
                <a:cs typeface="Arial"/>
              </a:rPr>
              <a:t>OneOK</a:t>
            </a:r>
            <a:endParaRPr lang="en-US" sz="2000" b="0" i="0" u="none" strike="noStrike" kern="100" cap="none" spc="0" normalizeH="0" baseline="0" noProof="0" err="1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Village of Murray</a:t>
            </a:r>
            <a:endParaRPr lang="en-US" sz="2000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Village of Union</a:t>
            </a:r>
            <a:endParaRPr lang="en-US" sz="2000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Windstream Communications</a:t>
            </a:r>
            <a:endParaRPr lang="en-US" sz="2000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/>
                <a:cs typeface="Arial"/>
              </a:rPr>
              <a:t>Zayo Group</a:t>
            </a:r>
            <a:endParaRPr lang="en-US" sz="2000" b="0" i="0" u="none" strike="noStrike" kern="1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515296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E7C56BE-ECFA-EF54-9B33-83C98A19F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2E5CD-7F87-21E9-BDD2-EBBFEE976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Union – Murray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NH-34-7(129) Control No: 22543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4F747B-4F4E-90F9-CF30-E62B704EC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257800" cy="37669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rtl="0">
              <a:buNone/>
            </a:pPr>
            <a:endParaRPr lang="en-US" b="0" i="0" u="none" strike="noStrike" kern="100" baseline="0">
              <a:solidFill>
                <a:srgbClr val="4D4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08737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6DC0E-69C5-CD9E-5A72-8656AFD88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US-75 &amp; North 48th Street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NH-75-2(191) Control No: 22874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9F3085-0377-18A8-D6FD-57B684E04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Project Length: 0.13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Scope of Work: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Culvert Extension/Replacement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Grading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Access X-</a:t>
            </a:r>
            <a:r>
              <a:rPr lang="en-US" b="0" i="0" u="none" strike="noStrike" kern="100" baseline="0" err="1">
                <a:solidFill>
                  <a:srgbClr val="4D4D4F"/>
                </a:solidFill>
                <a:latin typeface="Arial" panose="020B0604020202020204" pitchFamily="34" charset="0"/>
              </a:rPr>
              <a:t>ings</a:t>
            </a:r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 &amp; Shoo-Fly </a:t>
            </a:r>
          </a:p>
        </p:txBody>
      </p:sp>
    </p:spTree>
    <p:extLst>
      <p:ext uri="{BB962C8B-B14F-4D97-AF65-F5344CB8AC3E}">
        <p14:creationId xmlns:p14="http://schemas.microsoft.com/office/powerpoint/2010/main" val="124828726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8643E-4A6D-D757-7808-BB13E830D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US-75 &amp; North 48th Street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NH-75-2(191) Control No: 22874</a:t>
            </a:r>
            <a:endParaRPr lang="en-US" b="0" i="0" u="none" strike="noStrike" kern="100" baseline="0">
              <a:solidFill>
                <a:srgbClr val="00485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8AD3DD-4E89-2E9D-92A9-69FAB5040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Status: Design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Right-of-way: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Construction Timing: 9/1/2025 - 11/7/2025</a:t>
            </a:r>
          </a:p>
        </p:txBody>
      </p:sp>
    </p:spTree>
    <p:extLst>
      <p:ext uri="{BB962C8B-B14F-4D97-AF65-F5344CB8AC3E}">
        <p14:creationId xmlns:p14="http://schemas.microsoft.com/office/powerpoint/2010/main" val="179979925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C66E8-36B6-3EA7-F3A1-19B4B0251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US-75 &amp; North 48th Street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NH-75-2(191) Control No: 22874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47FCAF-5D2A-C83B-634F-CC78E3CBE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5257800" cy="3766910"/>
          </a:xfrm>
        </p:spPr>
        <p:txBody>
          <a:bodyPr>
            <a:normAutofit lnSpcReduction="10000"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Utilities Impact: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Culvert Extension/Replace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Grading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Access X-</a:t>
            </a:r>
            <a:r>
              <a:rPr lang="en-US" b="0" i="0" u="none" strike="noStrike" kern="100" baseline="0" err="1">
                <a:solidFill>
                  <a:srgbClr val="4D4D4F"/>
                </a:solidFill>
                <a:latin typeface="Arial" panose="020B0604020202020204" pitchFamily="34" charset="0"/>
              </a:rPr>
              <a:t>ing</a:t>
            </a:r>
            <a:endParaRPr lang="en-US" b="0" i="0" u="none" strike="noStrike" kern="100" baseline="0">
              <a:solidFill>
                <a:srgbClr val="4D4D4F"/>
              </a:solidFill>
              <a:latin typeface="Arial" panose="020B0604020202020204" pitchFamily="34" charset="0"/>
            </a:endParaRP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Anticipated Request from Utilities: 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Provide Existing Locations</a:t>
            </a:r>
          </a:p>
          <a:p>
            <a:pPr marR="0" lvl="1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Potholing Required 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4D4D4F"/>
                </a:solidFill>
                <a:latin typeface="Arial" panose="020B0604020202020204" pitchFamily="34" charset="0"/>
              </a:rPr>
              <a:t>Additional Information: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3A5B2A-7F2F-24ED-26FD-28A05C2D33F8}"/>
              </a:ext>
            </a:extLst>
          </p:cNvPr>
          <p:cNvSpPr txBox="1"/>
          <p:nvPr/>
        </p:nvSpPr>
        <p:spPr>
          <a:xfrm>
            <a:off x="6097524" y="2013404"/>
            <a:ext cx="6094476" cy="279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Utilities Involved: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Cox Communications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Lumen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Metropolitan Utilities District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Omaha Public Power District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BF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Washington Co. Rural Water District #1</a:t>
            </a:r>
          </a:p>
        </p:txBody>
      </p:sp>
    </p:spTree>
    <p:extLst>
      <p:ext uri="{BB962C8B-B14F-4D97-AF65-F5344CB8AC3E}">
        <p14:creationId xmlns:p14="http://schemas.microsoft.com/office/powerpoint/2010/main" val="395051623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DCE7616-60C9-0A3A-899B-4F09AD0C1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60398-2359-B21C-8C00-E6BF882F2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kumimoji="0" lang="en-US" sz="36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US-75 &amp; North 48th Street </a:t>
            </a:r>
            <a:b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2500" b="0" i="0" u="none" strike="noStrike" kern="100" cap="all" spc="0" normalizeH="0" baseline="0" noProof="0">
                <a:ln>
                  <a:noFill/>
                </a:ln>
                <a:solidFill>
                  <a:srgbClr val="00485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Project Number: NH-75-2(191) Control No: 22874</a:t>
            </a:r>
            <a:endParaRPr lang="en-US" b="0" i="0" u="none" strike="noStrike" kern="100" baseline="0">
              <a:solidFill>
                <a:srgbClr val="0F476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7F76A4-0AB8-07B3-2E39-B246ABFEA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89063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Office Theme">
  <a:themeElements>
    <a:clrScheme name="NE Dept of Transportation">
      <a:dk1>
        <a:srgbClr val="44546A"/>
      </a:dk1>
      <a:lt1>
        <a:srgbClr val="FFFFFF"/>
      </a:lt1>
      <a:dk2>
        <a:srgbClr val="4D4D4F"/>
      </a:dk2>
      <a:lt2>
        <a:srgbClr val="B9C8D3"/>
      </a:lt2>
      <a:accent1>
        <a:srgbClr val="BABF33"/>
      </a:accent1>
      <a:accent2>
        <a:srgbClr val="FFC843"/>
      </a:accent2>
      <a:accent3>
        <a:srgbClr val="BB1F53"/>
      </a:accent3>
      <a:accent4>
        <a:srgbClr val="FFC000"/>
      </a:accent4>
      <a:accent5>
        <a:srgbClr val="00607F"/>
      </a:accent5>
      <a:accent6>
        <a:srgbClr val="B9C8D3"/>
      </a:accent6>
      <a:hlink>
        <a:srgbClr val="0563C1"/>
      </a:hlink>
      <a:folHlink>
        <a:srgbClr val="BB1F53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DOT_Template.pptx" id="{C72FA9DE-9F9B-4F2C-B1F1-ED950E7A0744}" vid="{7F328668-8292-4104-9673-B899E47508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CA4FA98F222A439ACAC06C169099B1" ma:contentTypeVersion="7" ma:contentTypeDescription="Create a new document." ma:contentTypeScope="" ma:versionID="4cc11786ae36e54a46bbd4fdff5d8001">
  <xsd:schema xmlns:xsd="http://www.w3.org/2001/XMLSchema" xmlns:xs="http://www.w3.org/2001/XMLSchema" xmlns:p="http://schemas.microsoft.com/office/2006/metadata/properties" xmlns:ns2="98be67be-a8fd-424a-a601-9d9a8ecd4880" targetNamespace="http://schemas.microsoft.com/office/2006/metadata/properties" ma:root="true" ma:fieldsID="c0d43d2290d0cd73b557ff1778f0b13d" ns2:_="">
    <xsd:import namespace="98be67be-a8fd-424a-a601-9d9a8ecd48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be67be-a8fd-424a-a601-9d9a8ecd48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806352-D133-4F9E-A66E-BF14C492708B}">
  <ds:schemaRefs>
    <ds:schemaRef ds:uri="98be67be-a8fd-424a-a601-9d9a8ecd488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7B79A5B-ECE1-46DF-9551-0FEEEF073A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83D41D-4E65-4656-96E3-E31FDFE99714}">
  <ds:schemaRefs>
    <ds:schemaRef ds:uri="98be67be-a8fd-424a-a601-9d9a8ecd488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NDOT-Presentation_TEMPLATE_Wide</Template>
  <Application>Microsoft Office PowerPoint</Application>
  <PresentationFormat>Widescreen</PresentationFormat>
  <Slides>107</Slides>
  <Notes>10</Notes>
  <HiddenSlides>37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107</vt:i4>
      </vt:variant>
    </vt:vector>
  </HeadingPairs>
  <TitlesOfParts>
    <vt:vector size="108" baseType="lpstr">
      <vt:lpstr>Office Theme</vt:lpstr>
      <vt:lpstr>Utility program</vt:lpstr>
      <vt:lpstr>This Meeting is Being Recorded</vt:lpstr>
      <vt:lpstr>Welcome</vt:lpstr>
      <vt:lpstr>Agenda</vt:lpstr>
      <vt:lpstr>Introductions</vt:lpstr>
      <vt:lpstr>2024 Utility policy</vt:lpstr>
      <vt:lpstr>Cy 2026</vt:lpstr>
      <vt:lpstr>US-275/72nd St. Interchange  Project Number: NH-275-7(194) Control No: 22469</vt:lpstr>
      <vt:lpstr>US-275/72nd St. Interchange  Project Number: NH-275-7(194) Control No: 22469</vt:lpstr>
      <vt:lpstr>US-275/72nd St. Interchange  Project Number: NH-275-7(194) Control No: 22469</vt:lpstr>
      <vt:lpstr>Millard highlands along i-80 Project Number: NH-80-9(215) Control No: 22975</vt:lpstr>
      <vt:lpstr>Millard highlands along i-80 Project Number: NH-80-9(215) Control No: 22975</vt:lpstr>
      <vt:lpstr>Millard highlands along i-80 Project Number: NH-80-9(215) Control No: 22975</vt:lpstr>
      <vt:lpstr>Rawhide creek culvert Project Number: nh-30-6(140) Control No: 22720a</vt:lpstr>
      <vt:lpstr>Rawhide creek culvert Project Number: nh-30-6(140) Control No: 22720a</vt:lpstr>
      <vt:lpstr>Rawhide creek culvert Project Number: nh-30-6(140) Control No: 22720a</vt:lpstr>
      <vt:lpstr>Louisville - springfield Project Number: stp-50-2(141) Control No: 22833</vt:lpstr>
      <vt:lpstr>Louisville - springfield Project Number: stp-50-2(141) Control No: 22833</vt:lpstr>
      <vt:lpstr>Louisville - springfield Project Number: stp-50-2(141) Control No: 22833</vt:lpstr>
      <vt:lpstr>132ND STREET– N-133  Project Number: STP-36-7(116) Control No: 22597</vt:lpstr>
      <vt:lpstr>132ND STREET– N-133  Project Number: STP-36-7(116) Control No: 22597</vt:lpstr>
      <vt:lpstr>132ND STREET– N-133  Project Number: STP-36-7(116) Control No: 22597</vt:lpstr>
      <vt:lpstr>Elkhorn River – N-133  Project Number: STP-36-7(116) Control No: 22597</vt:lpstr>
      <vt:lpstr>D2-A High Mast Tower Repl.  Project Number: STP-275-7(210) Control No: 22898</vt:lpstr>
      <vt:lpstr>D2-A High Mast Tower Repl.  Project Number: STP-275-7(210) Control No: 22898</vt:lpstr>
      <vt:lpstr>D2-A High Mast Tower Repl.  Project Number: STP-275-7(210) Control No: 22898</vt:lpstr>
      <vt:lpstr>D2-A High Mast Tower Repl.  Project Number: STP-275-7(210) Control No: 22898</vt:lpstr>
      <vt:lpstr>Pacific - Dodge, Omaha  Project Number: NH-MTIS-680-9(13) Control No: 22852</vt:lpstr>
      <vt:lpstr>Pacific - Dodge, Omaha  Project Number: NH-MTIS-680-9(13) Control No: 22852</vt:lpstr>
      <vt:lpstr>Pacific - Dodge, Omaha  Project Number: NH-MTIS-680-9(13) Control No: 22852</vt:lpstr>
      <vt:lpstr>Pacific - Dodge, Omaha  Project Number: NH-MTIS-680-9(13) Control No: 22852</vt:lpstr>
      <vt:lpstr>US-275 &amp; W. Dodge Road  Project Number: HSIP-275-7(209) Control No: 22888</vt:lpstr>
      <vt:lpstr>US-275 &amp; W. Dodge Road  Project Number: HSIP-275-7(209) Control No: 22888</vt:lpstr>
      <vt:lpstr>US-275 &amp; W. Dodge Road  Project Number: HSIP-275-7(209) Control No: 22888</vt:lpstr>
      <vt:lpstr>US-275 &amp; W. Dodge Road  Project Number: HSIP-275-7(209) Control No: 22888</vt:lpstr>
      <vt:lpstr>US-75 – NASHVILLE Project Number: MISC-75-3(1031) Control No: 22994</vt:lpstr>
      <vt:lpstr>US-75 – Nashville  Project Number: MISC-75-3(1031) Control No: 22994</vt:lpstr>
      <vt:lpstr>US-75 – NASHVILLE  Project Number: MISC-75-3(1031) Control No: 22994</vt:lpstr>
      <vt:lpstr>I-80 Drainage at 96th Street Project Number: MISC-80-9(1223) Control No: 22950</vt:lpstr>
      <vt:lpstr>I-80 Drainage at 96th Street Project Number: MISC-80-9(1223) Control No: 22950</vt:lpstr>
      <vt:lpstr>I-80 Drainage at 96th Street Project Number: MISC-80-9(1223) Control No: 22950</vt:lpstr>
      <vt:lpstr>Cy 2027</vt:lpstr>
      <vt:lpstr>District 2 &amp; District 1 Fiber Cleanup  Project Number: ITS-NH-D2(120) Control No: 22967</vt:lpstr>
      <vt:lpstr>District 2 &amp; District 1 Fiber Cleanup  Project Number: ITS-NH-D2(120) Control No: 22967</vt:lpstr>
      <vt:lpstr>District 2 &amp; District 1 Fiber Cleanup  Project Number: ITS-NH-D2(120) Control No: 22967</vt:lpstr>
      <vt:lpstr>District 2 &amp; District 1 Fiber Cleanup  Project Number: ITS-NH-D2(120) Control No: 22967</vt:lpstr>
      <vt:lpstr>50th St- I-480, Omaha  Project Number: NH-MTIS-80-9(203) Control No: 22855</vt:lpstr>
      <vt:lpstr>50th St- I-480, Omaha  Project Number: NH-MTIS-80-9(203) Control No: 22855</vt:lpstr>
      <vt:lpstr>50th St- I-480, Omaha  Project Number: NH-MTIS-80-9(203) Control No: 22855</vt:lpstr>
      <vt:lpstr>WB I-80 Bridge at I-680  Project Number: NH-80-9(216) Control No: 22980</vt:lpstr>
      <vt:lpstr>WB I-80 Bridge at I-680  Project Number: NH-80-9(216) Control No: 22980</vt:lpstr>
      <vt:lpstr>WB I-80 Bridge at I-680  Project Number: NH-80-9(216) Control No: 22980</vt:lpstr>
      <vt:lpstr>N-66 Connection in Louisville  Project Number: STP-66-7(119) Control No: 22795</vt:lpstr>
      <vt:lpstr>N-66 Connection in Louisville  Project Number: STP-66-7(119) Control No: 22795</vt:lpstr>
      <vt:lpstr>N-66 Connection in Louisville  Project Number: STP-66-7(119) Control No: 22795</vt:lpstr>
      <vt:lpstr>N-66 Connection in Louisville  Project Number: STP-66-7(119) Control No: 22795</vt:lpstr>
      <vt:lpstr>I-80, Sarpy County Interchange Project Number: NH-MTIS-80-9(131) Control No: 22917</vt:lpstr>
      <vt:lpstr>I-80, Sarpy County Interchange Project Number: NH-MTIS-80-9(131) Control No: 22917</vt:lpstr>
      <vt:lpstr>I-80, Sarpy County Interchange Project Number: NH-MTIS-80-9(131) Control No: 22917</vt:lpstr>
      <vt:lpstr>Cy 2028</vt:lpstr>
      <vt:lpstr>Elkhorn Viaduct  Project Number: NH-31-2(114) Control No: 22636</vt:lpstr>
      <vt:lpstr>Elkhorn Viaduct  Project Number: NH-31-2(114) Control No: 22636</vt:lpstr>
      <vt:lpstr>Elkhorn Viaduct  Project Number: NH-31-2(114) Control No: 22636</vt:lpstr>
      <vt:lpstr>Elkhorn Viaduct  Project Number: NH-31-2(114) Control No: 22636</vt:lpstr>
      <vt:lpstr>Questions &amp; Wrap Up</vt:lpstr>
      <vt:lpstr>Any final Questions?</vt:lpstr>
      <vt:lpstr>Have a Question about a project your Utility is involved in?</vt:lpstr>
      <vt:lpstr>We need your feedback</vt:lpstr>
      <vt:lpstr>Visit our Website</vt:lpstr>
      <vt:lpstr>Thank You</vt:lpstr>
      <vt:lpstr>Outstanding Cy 2025</vt:lpstr>
      <vt:lpstr>I-480 Missouri River Bridge  Project Number: NH-480-9(11) Control No: 22807</vt:lpstr>
      <vt:lpstr>I-480 Missouri River Bridge  Project Number: NH-480-9(11) Control No: 22807</vt:lpstr>
      <vt:lpstr>I-480 Missouri River Bridge  Project Number: NH-480-9(11) Control No: 22807</vt:lpstr>
      <vt:lpstr>I-480 Missouri River Bridge  Project Number: NH-480-9(11) Control No: 22807</vt:lpstr>
      <vt:lpstr>D2-B High Mast Tower Repl.  Project Number: STP-680-9(44) Control No: 22899</vt:lpstr>
      <vt:lpstr>D2-B High Mast Tower Repl.  Project Number: STP-680-9(44) Control No: 22899</vt:lpstr>
      <vt:lpstr>D2-B High Mast Tower Repl.  Project Number: STP-680-9(44) Control No: 22899</vt:lpstr>
      <vt:lpstr>D2-B High Mast Tower Repl.  Project Number: STP-680-9(44) Control No: 22899</vt:lpstr>
      <vt:lpstr>D2-C High Mast Tower Repl.  Project Number: STP-680-9(43) Control No: 22900</vt:lpstr>
      <vt:lpstr>D2-C High Mast Tower Repl.  Project Number: STP-680-9(43) Control No: 22900</vt:lpstr>
      <vt:lpstr>D2-C High Mast Tower Repl.  Project Number: STP-680-9(43) Control No: 22900</vt:lpstr>
      <vt:lpstr>D2-C High Mast Tower Repl.  Project Number: STP-680-9(43) Control No: 22900</vt:lpstr>
      <vt:lpstr>N-50 / N-31 Intersection  Project Number: STP-50-2(140) Control No: 22805</vt:lpstr>
      <vt:lpstr>N-50 / N-31 Intersection  Project Number: STP-50-2(140) Control No: 22805</vt:lpstr>
      <vt:lpstr>N-50 / N-31 Intersection  Project Number: STP-50-2(140) Control No: 22805</vt:lpstr>
      <vt:lpstr>N-50 / N-31 Intersection  Project Number: STP-50-2(140) Control No: 22805</vt:lpstr>
      <vt:lpstr>US-275 / N-92 Culvert  Project Number: NH-HSIP-275-7(1047) Control No: 22892</vt:lpstr>
      <vt:lpstr>US-275 / N-92 Culvert  Project Number: NH-HSIP-275-7(1047) Control No: 22892</vt:lpstr>
      <vt:lpstr>US-275 / N-92 Culvert  Project Number: NH-HSIP-275-7(1047) Control No: 22892</vt:lpstr>
      <vt:lpstr>US-275 / N-92 Culvert  Project Number: NH-HSIP-275-7(1047) Control No: 22892</vt:lpstr>
      <vt:lpstr>Union – Murray  Project Number: NH-34-7(129) Control No: 22543</vt:lpstr>
      <vt:lpstr>Union – Murray  Project Number: NH-34-7(129) Control No: 22543</vt:lpstr>
      <vt:lpstr>Union – Murray  Project Number: NH-34-7(129) Control No: 22543</vt:lpstr>
      <vt:lpstr>Union – Murray  Project Number: NH-34-7(129) Control No: 22543</vt:lpstr>
      <vt:lpstr>US-75 &amp; North 48th Street  Project Number: NH-75-2(191) Control No: 22874</vt:lpstr>
      <vt:lpstr>US-75 &amp; North 48th Street  Project Number: NH-75-2(191) Control No: 22874</vt:lpstr>
      <vt:lpstr>US-75 &amp; North 48th Street  Project Number: NH-75-2(191) Control No: 22874</vt:lpstr>
      <vt:lpstr>US-75 &amp; North 48th Street  Project Number: NH-75-2(191) Control No: 22874</vt:lpstr>
      <vt:lpstr>156th St. – 132nd St., Omaha  Project Number: NH-6-7(189) Control No: 22812</vt:lpstr>
      <vt:lpstr>156th St. – 132nd St., Omaha  Project Number: NH-6-7(189) Control No: 22812</vt:lpstr>
      <vt:lpstr>156th St. – 132nd St., Omaha  Project Number: NH-6-7(189) Control No: 22812</vt:lpstr>
      <vt:lpstr>156th St. – 132nd St., Omaha  Project Number: NH-6-7(189) Control No: 22812</vt:lpstr>
      <vt:lpstr>US-275/72nd St. Interchange  Project Number: NH-275-7(194) Control No: 22469</vt:lpstr>
      <vt:lpstr>US-275/72nd St. Interchange  Project Number: NH-275-7(194) Control No: 22469</vt:lpstr>
      <vt:lpstr>US-275/72nd St. Interchange  Project Number: NH-275-7(194) Control No: 22469</vt:lpstr>
      <vt:lpstr>US-275/72nd St. Interchange  Project Number: NH-275-7(194) Control No: 22469</vt:lpstr>
    </vt:vector>
  </TitlesOfParts>
  <Company>HDR,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River South of Fairbury Control Number: 11599 Project Number: STP-8-6(104)</dc:title>
  <dc:creator>Becker, Jordan</dc:creator>
  <cp:revision>1</cp:revision>
  <cp:lastPrinted>2021-03-11T13:02:15Z</cp:lastPrinted>
  <dcterms:created xsi:type="dcterms:W3CDTF">2022-09-23T13:56:36Z</dcterms:created>
  <dcterms:modified xsi:type="dcterms:W3CDTF">2025-10-30T20:17:08Z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0x01010063CA4FA98F222A439ACAC06C169099B1</vt:lpwstr>
  </property>
</Properties>
</file>