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9" r:id="rId3"/>
    <p:sldMasterId id="2147483737" r:id="rId4"/>
  </p:sldMasterIdLst>
  <p:notesMasterIdLst>
    <p:notesMasterId r:id="rId32"/>
  </p:notesMasterIdLst>
  <p:handoutMasterIdLst>
    <p:handoutMasterId r:id="rId33"/>
  </p:handoutMasterIdLst>
  <p:sldIdLst>
    <p:sldId id="326" r:id="rId5"/>
    <p:sldId id="963" r:id="rId6"/>
    <p:sldId id="469" r:id="rId7"/>
    <p:sldId id="263" r:id="rId8"/>
    <p:sldId id="266" r:id="rId9"/>
    <p:sldId id="264" r:id="rId10"/>
    <p:sldId id="341" r:id="rId11"/>
    <p:sldId id="346" r:id="rId12"/>
    <p:sldId id="348" r:id="rId13"/>
    <p:sldId id="353" r:id="rId14"/>
    <p:sldId id="356" r:id="rId15"/>
    <p:sldId id="357" r:id="rId16"/>
    <p:sldId id="358" r:id="rId17"/>
    <p:sldId id="362" r:id="rId18"/>
    <p:sldId id="365" r:id="rId19"/>
    <p:sldId id="960" r:id="rId20"/>
    <p:sldId id="405" r:id="rId21"/>
    <p:sldId id="295" r:id="rId22"/>
    <p:sldId id="397" r:id="rId23"/>
    <p:sldId id="309" r:id="rId24"/>
    <p:sldId id="310" r:id="rId25"/>
    <p:sldId id="311" r:id="rId26"/>
    <p:sldId id="313" r:id="rId27"/>
    <p:sldId id="314" r:id="rId28"/>
    <p:sldId id="316" r:id="rId29"/>
    <p:sldId id="961" r:id="rId30"/>
    <p:sldId id="470" r:id="rId3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mj" initials="jmw" lastIdx="9" clrIdx="0">
    <p:extLst>
      <p:ext uri="{19B8F6BF-5375-455C-9EA6-DF929625EA0E}">
        <p15:presenceInfo xmlns:p15="http://schemas.microsoft.com/office/powerpoint/2012/main" userId="wm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7"/>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04" autoAdjust="0"/>
    <p:restoredTop sz="69617" autoAdjust="0"/>
  </p:normalViewPr>
  <p:slideViewPr>
    <p:cSldViewPr snapToGrid="0">
      <p:cViewPr varScale="1">
        <p:scale>
          <a:sx n="63" d="100"/>
          <a:sy n="63" d="100"/>
        </p:scale>
        <p:origin x="1422" y="78"/>
      </p:cViewPr>
      <p:guideLst>
        <p:guide orient="horz" pos="2160"/>
        <p:guide pos="2880"/>
      </p:guideLst>
    </p:cSldViewPr>
  </p:slideViewPr>
  <p:notesTextViewPr>
    <p:cViewPr>
      <p:scale>
        <a:sx n="90" d="100"/>
        <a:sy n="9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71199"/>
          </a:xfrm>
          <a:prstGeom prst="rect">
            <a:avLst/>
          </a:prstGeom>
        </p:spPr>
        <p:txBody>
          <a:bodyPr vert="horz" lIns="92464" tIns="46232" rIns="92464" bIns="46232" rtlCol="0"/>
          <a:lstStyle>
            <a:lvl1pPr algn="l">
              <a:defRPr sz="1200"/>
            </a:lvl1pPr>
          </a:lstStyle>
          <a:p>
            <a:endParaRPr lang="en-US"/>
          </a:p>
        </p:txBody>
      </p:sp>
      <p:sp>
        <p:nvSpPr>
          <p:cNvPr id="3" name="Date Placeholder 2"/>
          <p:cNvSpPr>
            <a:spLocks noGrp="1"/>
          </p:cNvSpPr>
          <p:nvPr>
            <p:ph type="dt" sz="quarter" idx="1"/>
          </p:nvPr>
        </p:nvSpPr>
        <p:spPr>
          <a:xfrm>
            <a:off x="4022486" y="0"/>
            <a:ext cx="3078383" cy="471199"/>
          </a:xfrm>
          <a:prstGeom prst="rect">
            <a:avLst/>
          </a:prstGeom>
        </p:spPr>
        <p:txBody>
          <a:bodyPr vert="horz" lIns="92464" tIns="46232" rIns="92464" bIns="46232" rtlCol="0"/>
          <a:lstStyle>
            <a:lvl1pPr algn="r">
              <a:defRPr sz="1200"/>
            </a:lvl1pPr>
          </a:lstStyle>
          <a:p>
            <a:fld id="{B74D1417-2829-41A5-A701-9E53EA84B2C5}" type="datetimeFigureOut">
              <a:rPr lang="en-US" smtClean="0"/>
              <a:t>2/7/2023</a:t>
            </a:fld>
            <a:endParaRPr lang="en-US"/>
          </a:p>
        </p:txBody>
      </p:sp>
      <p:sp>
        <p:nvSpPr>
          <p:cNvPr id="4" name="Footer Placeholder 3"/>
          <p:cNvSpPr>
            <a:spLocks noGrp="1"/>
          </p:cNvSpPr>
          <p:nvPr>
            <p:ph type="ftr" sz="quarter" idx="2"/>
          </p:nvPr>
        </p:nvSpPr>
        <p:spPr>
          <a:xfrm>
            <a:off x="1" y="8917276"/>
            <a:ext cx="3078383" cy="471199"/>
          </a:xfrm>
          <a:prstGeom prst="rect">
            <a:avLst/>
          </a:prstGeom>
        </p:spPr>
        <p:txBody>
          <a:bodyPr vert="horz" lIns="92464" tIns="46232" rIns="92464" bIns="46232" rtlCol="0" anchor="b"/>
          <a:lstStyle>
            <a:lvl1pPr algn="l">
              <a:defRPr sz="1200"/>
            </a:lvl1pPr>
          </a:lstStyle>
          <a:p>
            <a:endParaRPr lang="en-US"/>
          </a:p>
        </p:txBody>
      </p:sp>
      <p:sp>
        <p:nvSpPr>
          <p:cNvPr id="5" name="Slide Number Placeholder 4"/>
          <p:cNvSpPr>
            <a:spLocks noGrp="1"/>
          </p:cNvSpPr>
          <p:nvPr>
            <p:ph type="sldNum" sz="quarter" idx="3"/>
          </p:nvPr>
        </p:nvSpPr>
        <p:spPr>
          <a:xfrm>
            <a:off x="4022486" y="8917276"/>
            <a:ext cx="3078383" cy="471199"/>
          </a:xfrm>
          <a:prstGeom prst="rect">
            <a:avLst/>
          </a:prstGeom>
        </p:spPr>
        <p:txBody>
          <a:bodyPr vert="horz" lIns="92464" tIns="46232" rIns="92464" bIns="46232" rtlCol="0" anchor="b"/>
          <a:lstStyle>
            <a:lvl1pPr algn="r">
              <a:defRPr sz="1200"/>
            </a:lvl1pPr>
          </a:lstStyle>
          <a:p>
            <a:fld id="{6A792A8C-32BC-421E-81B6-0B2A1B792492}" type="slidenum">
              <a:rPr lang="en-US" smtClean="0"/>
              <a:t>‹#›</a:t>
            </a:fld>
            <a:endParaRPr lang="en-US"/>
          </a:p>
        </p:txBody>
      </p:sp>
    </p:spTree>
    <p:extLst>
      <p:ext uri="{BB962C8B-B14F-4D97-AF65-F5344CB8AC3E}">
        <p14:creationId xmlns:p14="http://schemas.microsoft.com/office/powerpoint/2010/main" val="229425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3870" tIns="46935" rIns="93870" bIns="4693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3870" tIns="46935" rIns="93870" bIns="46935" rtlCol="0"/>
          <a:lstStyle>
            <a:lvl1pPr algn="r">
              <a:defRPr sz="1200"/>
            </a:lvl1pPr>
          </a:lstStyle>
          <a:p>
            <a:fld id="{7E942A71-83D1-46DE-AD06-CCF6A61F348A}" type="datetimeFigureOut">
              <a:rPr lang="en-US" smtClean="0"/>
              <a:t>2/7/2023</a:t>
            </a:fld>
            <a:endParaRPr lang="en-US"/>
          </a:p>
        </p:txBody>
      </p:sp>
      <p:sp>
        <p:nvSpPr>
          <p:cNvPr id="4" name="Slide Image Placeholder 3"/>
          <p:cNvSpPr>
            <a:spLocks noGrp="1" noRot="1" noChangeAspect="1"/>
          </p:cNvSpPr>
          <p:nvPr>
            <p:ph type="sldImg" idx="2"/>
          </p:nvPr>
        </p:nvSpPr>
        <p:spPr>
          <a:xfrm>
            <a:off x="1438275" y="1173163"/>
            <a:ext cx="4225925" cy="3170237"/>
          </a:xfrm>
          <a:prstGeom prst="rect">
            <a:avLst/>
          </a:prstGeom>
          <a:noFill/>
          <a:ln w="12700">
            <a:solidFill>
              <a:prstClr val="black"/>
            </a:solidFill>
          </a:ln>
        </p:spPr>
        <p:txBody>
          <a:bodyPr vert="horz" lIns="93870" tIns="46935" rIns="93870" bIns="46935"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3870" tIns="46935" rIns="93870" bIns="469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3870" tIns="46935" rIns="93870" bIns="4693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3870" tIns="46935" rIns="93870" bIns="46935" rtlCol="0" anchor="b"/>
          <a:lstStyle>
            <a:lvl1pPr algn="r">
              <a:defRPr sz="1200"/>
            </a:lvl1pPr>
          </a:lstStyle>
          <a:p>
            <a:fld id="{B810FC0B-6082-4DFF-8909-DDAEBF27903F}" type="slidenum">
              <a:rPr lang="en-US" smtClean="0"/>
              <a:t>‹#›</a:t>
            </a:fld>
            <a:endParaRPr lang="en-US"/>
          </a:p>
        </p:txBody>
      </p:sp>
    </p:spTree>
    <p:extLst>
      <p:ext uri="{BB962C8B-B14F-4D97-AF65-F5344CB8AC3E}">
        <p14:creationId xmlns:p14="http://schemas.microsoft.com/office/powerpoint/2010/main" val="96728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ebraskalegislature.gov/FloorDocs/105/PDF/Slip/LB339.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pa.gov/cwa-404/clean-water-act-section-404" TargetMode="External"/><Relationship Id="rId7" Type="http://schemas.openxmlformats.org/officeDocument/2006/relationships/hyperlink" Target="https://www.epa.gov/cwa-404/compensatory-mitigatio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epa.gov/cwa-404/exemptions-permit-requirements" TargetMode="External"/><Relationship Id="rId5" Type="http://schemas.openxmlformats.org/officeDocument/2006/relationships/hyperlink" Target="https://www.epa.gov/cleanwaterrule/definition-waters-united-states-under-clean-water-act" TargetMode="External"/><Relationship Id="rId4" Type="http://schemas.openxmlformats.org/officeDocument/2006/relationships/hyperlink" Target="https://www.epa.gov/cwa-404/further-revisions-clean-water-act-regulatory-definition-discharge-dredged-materia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9/27/2022 Updated notes fields in slides 4 and 26 </a:t>
            </a:r>
          </a:p>
          <a:p>
            <a:pPr defTabSz="924641">
              <a:defRPr/>
            </a:pPr>
            <a:r>
              <a:rPr lang="en-US" i="1" dirty="0"/>
              <a:t>9/12/2022 Updated Slide 26 with statute number</a:t>
            </a:r>
          </a:p>
          <a:p>
            <a:pPr defTabSz="924641">
              <a:defRPr/>
            </a:pPr>
            <a:r>
              <a:rPr lang="en-US" i="1" dirty="0"/>
              <a:t>9/10/2022 Updated slide 25 by adding photo of SWPPP permit posted on board at a jobsite</a:t>
            </a:r>
          </a:p>
          <a:p>
            <a:pPr defTabSz="924641">
              <a:defRPr/>
            </a:pPr>
            <a:r>
              <a:rPr lang="en-US" i="1" dirty="0"/>
              <a:t>9/9/2022 Updated slides 3, 7, 15, 16, 19, and 26 by adding the 3-ring binder tab number.  Updated Slide 5. Updated slides 8 and 14 to emphasize the 1970 Federal Uniform Act.  </a:t>
            </a:r>
          </a:p>
          <a:p>
            <a:pPr defTabSz="924641">
              <a:defRPr/>
            </a:pPr>
            <a:r>
              <a:rPr lang="en-US" i="1" dirty="0"/>
              <a:t>10/13/2021 Updated Slide 15 (added an example snow removal plan), and added web link to Slide 16</a:t>
            </a:r>
          </a:p>
          <a:p>
            <a:pPr defTabSz="924641">
              <a:defRPr/>
            </a:pPr>
            <a:r>
              <a:rPr lang="en-US" i="1" dirty="0"/>
              <a:t>10/11/2021 Updated slide 11 (encroachments), added list of considerations to slide 15 (Snow Plan), </a:t>
            </a:r>
          </a:p>
          <a:p>
            <a:pPr defTabSz="924641">
              <a:defRPr/>
            </a:pPr>
            <a:r>
              <a:rPr lang="en-US" i="1" dirty="0"/>
              <a:t>9/12/2021 Updated slide 14  </a:t>
            </a:r>
          </a:p>
          <a:p>
            <a:pPr defTabSz="924641">
              <a:defRPr/>
            </a:pPr>
            <a:r>
              <a:rPr lang="en-US" i="1" dirty="0"/>
              <a:t>9/10/2021 Updated slides 21 and</a:t>
            </a:r>
            <a:r>
              <a:rPr lang="en-US" i="1" baseline="0" dirty="0"/>
              <a:t> 25.  Slide 26 need more info on $30k municipal threshold LeMoyne mentioned?  SEND LIST OF PERMITS AND AGENCIES TO MITCH AND LEMOYNE!  </a:t>
            </a:r>
            <a:endParaRPr lang="en-US" i="1" dirty="0"/>
          </a:p>
          <a:p>
            <a:pPr defTabSz="924641">
              <a:defRPr/>
            </a:pPr>
            <a:r>
              <a:rPr lang="en-US" i="1" dirty="0"/>
              <a:t>8/23/2021 updated slide 17 with latest (2019) Nebraska MUTCD Supplement</a:t>
            </a:r>
          </a:p>
          <a:p>
            <a:pPr defTabSz="924641">
              <a:defRPr/>
            </a:pPr>
            <a:r>
              <a:rPr lang="en-US" i="1" dirty="0"/>
              <a:t>8/15/2021 deleted slide 7 under plan reading, updated slide 17</a:t>
            </a:r>
          </a:p>
          <a:p>
            <a:pPr defTabSz="924641">
              <a:defRPr/>
            </a:pPr>
            <a:r>
              <a:rPr lang="en-US" i="1" dirty="0"/>
              <a:t>6/23/2021 deleted many slides in transitioning to the 2-day training format</a:t>
            </a:r>
          </a:p>
          <a:p>
            <a:pPr defTabSz="924641">
              <a:defRPr/>
            </a:pPr>
            <a:r>
              <a:rPr lang="en-US" i="1" dirty="0"/>
              <a:t>6/9/2021 added notes to Slide 12 and </a:t>
            </a:r>
            <a:r>
              <a:rPr lang="en-US" b="0" i="1" baseline="0" dirty="0"/>
              <a:t>added note to slide 22 regarding when cost effective analyses are required.  </a:t>
            </a:r>
          </a:p>
          <a:p>
            <a:pPr defTabSz="924641">
              <a:defRPr/>
            </a:pPr>
            <a:r>
              <a:rPr lang="en-US" i="1" dirty="0"/>
              <a:t>5/21/2021 and 5/22/2021 Updated several slides with references to exam questions.</a:t>
            </a:r>
          </a:p>
          <a:p>
            <a:pPr defTabSz="924641">
              <a:defRPr/>
            </a:pPr>
            <a:r>
              <a:rPr lang="en-US" i="1" dirty="0"/>
              <a:t>5/7/2021 Hid Slide 79 Safety Plan – this topic won’t be discussed in training any longer.  Neither will Human Resources. </a:t>
            </a:r>
          </a:p>
          <a:p>
            <a:pPr defTabSz="924641">
              <a:defRPr/>
            </a:pPr>
            <a:r>
              <a:rPr lang="en-US" i="1" dirty="0"/>
              <a:t>5/5/2021 Updated slide 2 (removed Employee Safety Plan and Human Resources).  </a:t>
            </a:r>
          </a:p>
          <a:p>
            <a:pPr defTabSz="924641">
              <a:defRPr/>
            </a:pPr>
            <a:r>
              <a:rPr lang="en-US" i="1" dirty="0"/>
              <a:t>4/30/2021 Updated slide 16 notes field by adding Mitch Doht’s discussion of cash flow for cities and counties.  </a:t>
            </a:r>
          </a:p>
          <a:p>
            <a:pPr defTabSz="924641">
              <a:defRPr/>
            </a:pPr>
            <a:r>
              <a:rPr lang="en-US" i="1" dirty="0"/>
              <a:t>4/28/2021 Updated slides (notes field only) 13, 14, 15, 17,  45</a:t>
            </a:r>
          </a:p>
          <a:p>
            <a:pPr defTabSz="924641">
              <a:defRPr/>
            </a:pPr>
            <a:r>
              <a:rPr lang="en-US" i="1" dirty="0"/>
              <a:t>4/27/2021 Updated date. Slide 80 (Human Resources) is now hidden – because of LB174(2021) Supt will rely on HR.</a:t>
            </a:r>
          </a:p>
          <a:p>
            <a:pPr defTabSz="924641">
              <a:defRPr/>
            </a:pPr>
            <a:r>
              <a:rPr lang="en-US" i="1" dirty="0"/>
              <a:t>7/24/2020 and 7/24/2020 Updated slides 12, 25, 52, 66, 70, 71, 72, and 82.   </a:t>
            </a:r>
            <a:endParaRPr lang="en-US" dirty="0"/>
          </a:p>
          <a:p>
            <a:r>
              <a:rPr lang="en-US" i="1" dirty="0"/>
              <a:t>3/12/2020 Updated – added slides 12 and 16.</a:t>
            </a:r>
          </a:p>
          <a:p>
            <a:r>
              <a:rPr lang="en-US" i="1" dirty="0"/>
              <a:t>9/9/2019 Updated: revised five slides, deleted six slides, and added 20 slides.  Previous version 3/27/2019.  Revised slides 7, 8, 17 (previously 20), 34 (previously 37), and 36 (previously 41).  From the previous version (slide numbers from 3/27/2019 version) deleted slides 9 thru 11 (they are in the first Power Point presentation), and 38-39 and 47 (no more OneAndSix reporting to the NBCS). Added ROW slides (Slides 49-55), Funding sources slides (Slides 57-61), MUTCD slides (Slides 64 and 65) and Erosion Control slides (Slides 67 thru 72).  </a:t>
            </a:r>
          </a:p>
        </p:txBody>
      </p:sp>
      <p:sp>
        <p:nvSpPr>
          <p:cNvPr id="4" name="Slide Number Placeholder 3"/>
          <p:cNvSpPr>
            <a:spLocks noGrp="1"/>
          </p:cNvSpPr>
          <p:nvPr>
            <p:ph type="sldNum" sz="quarter" idx="10"/>
          </p:nvPr>
        </p:nvSpPr>
        <p:spPr/>
        <p:txBody>
          <a:bodyPr/>
          <a:lstStyle/>
          <a:p>
            <a:fld id="{B7E57BBC-C735-7240-902C-9D7483B25D12}" type="slidenum">
              <a:rPr lang="en-US" smtClean="0"/>
              <a:t>1</a:t>
            </a:fld>
            <a:endParaRPr lang="en-US"/>
          </a:p>
        </p:txBody>
      </p:sp>
    </p:spTree>
    <p:extLst>
      <p:ext uri="{BB962C8B-B14F-4D97-AF65-F5344CB8AC3E}">
        <p14:creationId xmlns:p14="http://schemas.microsoft.com/office/powerpoint/2010/main" val="2252366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endParaRPr lang="en-US" dirty="0"/>
          </a:p>
          <a:p>
            <a:r>
              <a:rPr lang="en-US" dirty="0"/>
              <a:t>Negotiations must be conducted free of any attempt to coerce the property owner into</a:t>
            </a:r>
          </a:p>
          <a:p>
            <a:r>
              <a:rPr lang="en-US" dirty="0"/>
              <a:t>donating their property. </a:t>
            </a:r>
          </a:p>
          <a:p>
            <a:endParaRPr lang="en-US" dirty="0"/>
          </a:p>
          <a:p>
            <a:r>
              <a:rPr lang="en-US" dirty="0"/>
              <a:t>For example, the negotiator shall not imply that the owner must</a:t>
            </a:r>
          </a:p>
          <a:p>
            <a:r>
              <a:rPr lang="en-US" dirty="0"/>
              <a:t>donate their property, “or else”. </a:t>
            </a:r>
          </a:p>
          <a:p>
            <a:endParaRPr lang="en-US" dirty="0"/>
          </a:p>
          <a:p>
            <a:r>
              <a:rPr lang="en-US" dirty="0"/>
              <a:t>These detrimental factors could be things like the LPA</a:t>
            </a:r>
          </a:p>
          <a:p>
            <a:r>
              <a:rPr lang="en-US" dirty="0"/>
              <a:t>withholding the building of certain construction features beneficial to the owner or the</a:t>
            </a:r>
          </a:p>
          <a:p>
            <a:r>
              <a:rPr lang="en-US" dirty="0"/>
              <a:t>project itself. </a:t>
            </a:r>
          </a:p>
          <a:p>
            <a:endParaRPr lang="en-US" dirty="0"/>
          </a:p>
          <a:p>
            <a:r>
              <a:rPr lang="en-US" dirty="0"/>
              <a:t>Other threats prohibited are those that imply that the LPA may “do”</a:t>
            </a:r>
          </a:p>
          <a:p>
            <a:r>
              <a:rPr lang="en-US" dirty="0"/>
              <a:t>harmful things such as remove trees or other property features when it is not necessary.</a:t>
            </a:r>
          </a:p>
          <a:p>
            <a:endParaRPr lang="en-US" dirty="0"/>
          </a:p>
          <a:p>
            <a:r>
              <a:rPr lang="en-US" dirty="0"/>
              <a:t>Similarly, the use of condemnation as a threat </a:t>
            </a:r>
            <a:r>
              <a:rPr lang="en-US" b="1" dirty="0"/>
              <a:t>must </a:t>
            </a:r>
            <a:r>
              <a:rPr lang="en-US" dirty="0"/>
              <a:t>be avoided. </a:t>
            </a:r>
          </a:p>
          <a:p>
            <a:endParaRPr lang="en-US" dirty="0"/>
          </a:p>
          <a:p>
            <a:r>
              <a:rPr lang="en-US" b="1" dirty="0"/>
              <a:t>Publicly requesting individual property owners to donate is considered coercive.</a:t>
            </a:r>
            <a:endParaRPr lang="en-US" dirty="0"/>
          </a:p>
        </p:txBody>
      </p:sp>
      <p:sp>
        <p:nvSpPr>
          <p:cNvPr id="4" name="Slide Number Placeholder 3"/>
          <p:cNvSpPr>
            <a:spLocks noGrp="1"/>
          </p:cNvSpPr>
          <p:nvPr>
            <p:ph type="sldNum" sz="quarter" idx="10"/>
          </p:nvPr>
        </p:nvSpPr>
        <p:spPr/>
        <p:txBody>
          <a:bodyPr/>
          <a:lstStyle/>
          <a:p>
            <a:pPr defTabSz="924641">
              <a:defRPr/>
            </a:pPr>
            <a:fld id="{BD7C2FAA-7390-4BA0-9CA1-6F310772476D}" type="slidenum">
              <a:rPr lang="en-US">
                <a:solidFill>
                  <a:prstClr val="black"/>
                </a:solidFill>
                <a:latin typeface="Calibri" panose="020F0502020204030204"/>
              </a:rPr>
              <a:pPr defTabSz="92464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33192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10/11/2021 updated wording to make this not so much about Federal-aid projects</a:t>
            </a:r>
          </a:p>
          <a:p>
            <a:pPr defTabSz="924641">
              <a:defRPr/>
            </a:pPr>
            <a:r>
              <a:rPr lang="en-US" i="1" dirty="0"/>
              <a:t>9/9/2019 added slide</a:t>
            </a:r>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11</a:t>
            </a:fld>
            <a:endParaRPr lang="en-US"/>
          </a:p>
        </p:txBody>
      </p:sp>
    </p:spTree>
    <p:extLst>
      <p:ext uri="{BB962C8B-B14F-4D97-AF65-F5344CB8AC3E}">
        <p14:creationId xmlns:p14="http://schemas.microsoft.com/office/powerpoint/2010/main" val="2435056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12</a:t>
            </a:fld>
            <a:endParaRPr lang="en-US"/>
          </a:p>
        </p:txBody>
      </p:sp>
    </p:spTree>
    <p:extLst>
      <p:ext uri="{BB962C8B-B14F-4D97-AF65-F5344CB8AC3E}">
        <p14:creationId xmlns:p14="http://schemas.microsoft.com/office/powerpoint/2010/main" val="365750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13</a:t>
            </a:fld>
            <a:endParaRPr lang="en-US"/>
          </a:p>
        </p:txBody>
      </p:sp>
    </p:spTree>
    <p:extLst>
      <p:ext uri="{BB962C8B-B14F-4D97-AF65-F5344CB8AC3E}">
        <p14:creationId xmlns:p14="http://schemas.microsoft.com/office/powerpoint/2010/main" val="302108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9/9/2022 state statutes cited here but if 1970 Uniform Act is followed all will be OK</a:t>
            </a:r>
          </a:p>
          <a:p>
            <a:pPr defTabSz="924641">
              <a:defRPr/>
            </a:pPr>
            <a:r>
              <a:rPr lang="en-US" i="1" dirty="0"/>
              <a:t>9/12/2021 added (permits and relocation assistance) after Title 410.  This is an NDOT regulation.  </a:t>
            </a:r>
          </a:p>
          <a:p>
            <a:pPr defTabSz="924641">
              <a:defRPr/>
            </a:pPr>
            <a:r>
              <a:rPr lang="en-US" i="1" dirty="0"/>
              <a:t>9/9/2019 added slide</a:t>
            </a:r>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14</a:t>
            </a:fld>
            <a:endParaRPr lang="en-US"/>
          </a:p>
        </p:txBody>
      </p:sp>
    </p:spTree>
    <p:extLst>
      <p:ext uri="{BB962C8B-B14F-4D97-AF65-F5344CB8AC3E}">
        <p14:creationId xmlns:p14="http://schemas.microsoft.com/office/powerpoint/2010/main" val="3903584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10/13/2021 Added web link to Fillmore County snow plan</a:t>
            </a:r>
          </a:p>
          <a:p>
            <a:r>
              <a:rPr lang="en-US" i="1" dirty="0"/>
              <a:t>10/11/2021 Updated notes (considerations) </a:t>
            </a:r>
          </a:p>
          <a:p>
            <a:endParaRPr lang="en-US" dirty="0"/>
          </a:p>
          <a:p>
            <a:r>
              <a:rPr lang="en-US" dirty="0"/>
              <a:t>Safety</a:t>
            </a:r>
          </a:p>
          <a:p>
            <a:r>
              <a:rPr lang="en-US" dirty="0"/>
              <a:t>Staff training</a:t>
            </a:r>
          </a:p>
          <a:p>
            <a:r>
              <a:rPr lang="en-US" dirty="0"/>
              <a:t>Who does what, and when?</a:t>
            </a:r>
          </a:p>
          <a:p>
            <a:pPr defTabSz="924641">
              <a:defRPr/>
            </a:pPr>
            <a:r>
              <a:rPr lang="en-US" dirty="0"/>
              <a:t>Minimizing liability</a:t>
            </a:r>
          </a:p>
          <a:p>
            <a:r>
              <a:rPr lang="en-US" dirty="0"/>
              <a:t>Having supplies and equipment ready for the winter season</a:t>
            </a:r>
          </a:p>
          <a:p>
            <a:endParaRPr lang="en-US" dirty="0"/>
          </a:p>
          <a:p>
            <a:r>
              <a:rPr lang="en-US" dirty="0"/>
              <a:t>Clearing roads and streets in an orderly (</a:t>
            </a:r>
            <a:r>
              <a:rPr lang="en-US" b="1" dirty="0"/>
              <a:t>prioritization</a:t>
            </a:r>
            <a:r>
              <a:rPr lang="en-US" dirty="0"/>
              <a:t> is important), timely fashion, what triggers a response, when does response begin</a:t>
            </a:r>
          </a:p>
          <a:p>
            <a:endParaRPr lang="en-US" dirty="0"/>
          </a:p>
          <a:p>
            <a:r>
              <a:rPr lang="en-US" sz="1600" b="1" dirty="0"/>
              <a:t>Considerations</a:t>
            </a:r>
            <a:r>
              <a:rPr lang="en-US" sz="1600" dirty="0"/>
              <a:t>: public awareness/engagement, personnel training, safety of employees and the public, readiness, drift prevention, threshold (minimum snow thickness), time-of-day, peak traffic, off-peak traffic, overnight, get out right away to avoid snowpack, weather conditions (wind, wet/dry snow, snowfall intensity, </a:t>
            </a:r>
            <a:r>
              <a:rPr lang="en-US" sz="1600" dirty="0" err="1"/>
              <a:t>icyh</a:t>
            </a:r>
            <a:r>
              <a:rPr lang="en-US" sz="1600" dirty="0"/>
              <a:t>), getting contracts in place before winter, equipment availability (age, need to replace), supplies (abrasives, deicers, </a:t>
            </a:r>
            <a:r>
              <a:rPr lang="en-US" sz="1600" dirty="0" err="1"/>
              <a:t>etc</a:t>
            </a:r>
            <a:r>
              <a:rPr lang="en-US" sz="1600" dirty="0"/>
              <a:t>), environmental impact, interlocal agreements.  </a:t>
            </a:r>
          </a:p>
        </p:txBody>
      </p:sp>
      <p:sp>
        <p:nvSpPr>
          <p:cNvPr id="4" name="Slide Number Placeholder 3"/>
          <p:cNvSpPr>
            <a:spLocks noGrp="1"/>
          </p:cNvSpPr>
          <p:nvPr>
            <p:ph type="sldNum" sz="quarter" idx="10"/>
          </p:nvPr>
        </p:nvSpPr>
        <p:spPr/>
        <p:txBody>
          <a:bodyPr/>
          <a:lstStyle/>
          <a:p>
            <a:fld id="{B7E57BBC-C735-7240-902C-9D7483B25D12}" type="slidenum">
              <a:rPr lang="en-US" smtClean="0"/>
              <a:t>15</a:t>
            </a:fld>
            <a:endParaRPr lang="en-US"/>
          </a:p>
        </p:txBody>
      </p:sp>
    </p:spTree>
    <p:extLst>
      <p:ext uri="{BB962C8B-B14F-4D97-AF65-F5344CB8AC3E}">
        <p14:creationId xmlns:p14="http://schemas.microsoft.com/office/powerpoint/2010/main" val="2740689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9/9/2022 added Tab number and revision date</a:t>
            </a:r>
          </a:p>
          <a:p>
            <a:r>
              <a:rPr lang="en-US" b="0" i="1" dirty="0"/>
              <a:t>10/13/2021 added web link to statute</a:t>
            </a:r>
          </a:p>
          <a:p>
            <a:endParaRPr lang="en-US" b="1" dirty="0"/>
          </a:p>
          <a:p>
            <a:r>
              <a:rPr lang="en-US" b="1" dirty="0"/>
              <a:t>PIQ2</a:t>
            </a:r>
          </a:p>
          <a:p>
            <a:endParaRPr lang="en-US" dirty="0"/>
          </a:p>
          <a:p>
            <a:r>
              <a:rPr lang="en-US" dirty="0"/>
              <a:t>The MUTCD is kind of buried in the Contractor’s part of NDOT’s website structure.  </a:t>
            </a:r>
          </a:p>
          <a:p>
            <a:endParaRPr lang="en-US" dirty="0"/>
          </a:p>
          <a:p>
            <a:r>
              <a:rPr lang="en-US" dirty="0"/>
              <a:t>60-6,118.</a:t>
            </a:r>
          </a:p>
          <a:p>
            <a:r>
              <a:rPr lang="en-US" dirty="0"/>
              <a:t>Manual on Uniform Traffic Control Devices; adoption by Department of Transportation.</a:t>
            </a:r>
          </a:p>
          <a:p>
            <a:r>
              <a:rPr lang="en-US" dirty="0"/>
              <a:t>Consistent with the provisions of the Nebraska Rules of the Road, the Department of Transportation may adopt and promulgate rules and regulations adopting and implementing a manual providing a uniform system of traffic control devices on all highways within this state which, together with any supplements adopted by the department, shall be known as the Manual on Uniform Traffic Control Devices.</a:t>
            </a:r>
          </a:p>
          <a:p>
            <a:r>
              <a:rPr lang="en-US" dirty="0"/>
              <a:t>Source</a:t>
            </a:r>
          </a:p>
          <a:p>
            <a:r>
              <a:rPr lang="en-US" dirty="0"/>
              <a:t>Laws 1973, LB 45, § 98;</a:t>
            </a:r>
          </a:p>
          <a:p>
            <a:r>
              <a:rPr lang="en-US" dirty="0"/>
              <a:t>Laws 1984, LB 677, § 1;</a:t>
            </a:r>
          </a:p>
          <a:p>
            <a:r>
              <a:rPr lang="en-US" dirty="0"/>
              <a:t>R.S.1943, (1988), § 39-698;</a:t>
            </a:r>
          </a:p>
          <a:p>
            <a:r>
              <a:rPr lang="en-US" dirty="0"/>
              <a:t>Laws 1993, LB 370, § 214;</a:t>
            </a:r>
          </a:p>
          <a:p>
            <a:r>
              <a:rPr lang="en-US" dirty="0">
                <a:hlinkClick r:id="rId3"/>
              </a:rPr>
              <a:t>Laws 2017, LB339, § 193.</a:t>
            </a:r>
            <a:endParaRPr lang="en-US" dirty="0"/>
          </a:p>
          <a:p>
            <a:endParaRPr lang="en-US" dirty="0"/>
          </a:p>
        </p:txBody>
      </p:sp>
      <p:sp>
        <p:nvSpPr>
          <p:cNvPr id="4" name="Slide Number Placeholder 3"/>
          <p:cNvSpPr>
            <a:spLocks noGrp="1"/>
          </p:cNvSpPr>
          <p:nvPr>
            <p:ph type="sldNum" sz="quarter" idx="10"/>
          </p:nvPr>
        </p:nvSpPr>
        <p:spPr/>
        <p:txBody>
          <a:bodyPr/>
          <a:lstStyle/>
          <a:p>
            <a:pPr defTabSz="924641">
              <a:defRPr/>
            </a:pPr>
            <a:fld id="{B7E57BBC-C735-7240-902C-9D7483B25D12}" type="slidenum">
              <a:rPr lang="en-US">
                <a:solidFill>
                  <a:prstClr val="black"/>
                </a:solidFill>
                <a:latin typeface="Calibri" panose="020F0502020204030204"/>
              </a:rPr>
              <a:pPr defTabSz="924641">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359563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8/23/2021 replaced Nebraska Supplement with 2019 version</a:t>
            </a:r>
          </a:p>
          <a:p>
            <a:pPr defTabSz="924641">
              <a:defRPr/>
            </a:pPr>
            <a:r>
              <a:rPr lang="en-US" i="1" dirty="0"/>
              <a:t>8/15/2021 added statutory reference to 60-6,118 which adopts the MUTCD and its Nebraska supplement</a:t>
            </a:r>
          </a:p>
          <a:p>
            <a:pPr defTabSz="924641">
              <a:defRPr/>
            </a:pPr>
            <a:r>
              <a:rPr lang="en-US" i="1" dirty="0"/>
              <a:t>7/30/2020 added numbers to clearly show order of precedence</a:t>
            </a:r>
          </a:p>
          <a:p>
            <a:pPr defTabSz="924641">
              <a:defRPr/>
            </a:pPr>
            <a:r>
              <a:rPr lang="en-US" i="0" dirty="0"/>
              <a:t>9/9/2019</a:t>
            </a:r>
            <a:r>
              <a:rPr lang="en-US" i="1" dirty="0"/>
              <a:t> added slide</a:t>
            </a:r>
          </a:p>
          <a:p>
            <a:pPr defTabSz="924641">
              <a:defRPr/>
            </a:pPr>
            <a:endParaRPr lang="en-US" i="1" dirty="0"/>
          </a:p>
          <a:p>
            <a:pPr defTabSz="924641">
              <a:defRPr/>
            </a:pPr>
            <a:r>
              <a:rPr lang="en-US" b="1" dirty="0"/>
              <a:t>PIQ2</a:t>
            </a:r>
          </a:p>
          <a:p>
            <a:pPr defTabSz="924641">
              <a:defRPr/>
            </a:pPr>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17</a:t>
            </a:fld>
            <a:endParaRPr lang="en-US"/>
          </a:p>
        </p:txBody>
      </p:sp>
    </p:spTree>
    <p:extLst>
      <p:ext uri="{BB962C8B-B14F-4D97-AF65-F5344CB8AC3E}">
        <p14:creationId xmlns:p14="http://schemas.microsoft.com/office/powerpoint/2010/main" val="204671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5/21/2021 added a note that the MUTCD refers to more than just signs</a:t>
            </a:r>
          </a:p>
          <a:p>
            <a:pPr defTabSz="924641">
              <a:defRPr/>
            </a:pPr>
            <a:r>
              <a:rPr lang="en-US" i="1" dirty="0"/>
              <a:t>7/24/2020 updated slide adding “Know” in title</a:t>
            </a:r>
            <a:endParaRPr lang="en-US" dirty="0"/>
          </a:p>
          <a:p>
            <a:pPr defTabSz="924641">
              <a:defRPr/>
            </a:pPr>
            <a:r>
              <a:rPr lang="en-US" i="1" dirty="0"/>
              <a:t>9/9/2019 added slide</a:t>
            </a:r>
          </a:p>
          <a:p>
            <a:endParaRPr lang="en-US" dirty="0"/>
          </a:p>
          <a:p>
            <a:pPr defTabSz="924641">
              <a:defRPr/>
            </a:pPr>
            <a:r>
              <a:rPr lang="en-US" b="1" dirty="0"/>
              <a:t>PIQ2, PIQ22</a:t>
            </a:r>
          </a:p>
          <a:p>
            <a:endParaRPr lang="en-US" dirty="0"/>
          </a:p>
          <a:p>
            <a:r>
              <a:rPr lang="en-US" dirty="0"/>
              <a:t>Note that the MUTCD refers not only to signs, but also to signals and paint striping</a:t>
            </a:r>
          </a:p>
        </p:txBody>
      </p:sp>
      <p:sp>
        <p:nvSpPr>
          <p:cNvPr id="4" name="Slide Number Placeholder 3"/>
          <p:cNvSpPr>
            <a:spLocks noGrp="1"/>
          </p:cNvSpPr>
          <p:nvPr>
            <p:ph type="sldNum" sz="quarter" idx="5"/>
          </p:nvPr>
        </p:nvSpPr>
        <p:spPr/>
        <p:txBody>
          <a:bodyPr/>
          <a:lstStyle/>
          <a:p>
            <a:fld id="{B810FC0B-6082-4DFF-8909-DDAEBF27903F}" type="slidenum">
              <a:rPr lang="en-US" smtClean="0"/>
              <a:t>18</a:t>
            </a:fld>
            <a:endParaRPr lang="en-US"/>
          </a:p>
        </p:txBody>
      </p:sp>
    </p:spTree>
    <p:extLst>
      <p:ext uri="{BB962C8B-B14F-4D97-AF65-F5344CB8AC3E}">
        <p14:creationId xmlns:p14="http://schemas.microsoft.com/office/powerpoint/2010/main" val="834568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9/9/2022 added Tab number and revision date</a:t>
            </a:r>
          </a:p>
          <a:p>
            <a:r>
              <a:rPr lang="en-US" i="1" dirty="0"/>
              <a:t>7/25/2020 Updated slide – notes</a:t>
            </a:r>
          </a:p>
          <a:p>
            <a:endParaRPr lang="en-US" dirty="0"/>
          </a:p>
          <a:p>
            <a:r>
              <a:rPr lang="en-US" dirty="0"/>
              <a:t>SWPPP = Stormwater Pollution Prevention Plan</a:t>
            </a:r>
          </a:p>
          <a:p>
            <a:endParaRPr lang="en-US" dirty="0"/>
          </a:p>
          <a:p>
            <a:endParaRPr lang="en-US" dirty="0"/>
          </a:p>
        </p:txBody>
      </p:sp>
      <p:sp>
        <p:nvSpPr>
          <p:cNvPr id="4" name="Slide Number Placeholder 3"/>
          <p:cNvSpPr>
            <a:spLocks noGrp="1"/>
          </p:cNvSpPr>
          <p:nvPr>
            <p:ph type="sldNum" sz="quarter" idx="10"/>
          </p:nvPr>
        </p:nvSpPr>
        <p:spPr/>
        <p:txBody>
          <a:bodyPr/>
          <a:lstStyle/>
          <a:p>
            <a:fld id="{B7E57BBC-C735-7240-902C-9D7483B25D12}" type="slidenum">
              <a:rPr lang="en-US" smtClean="0"/>
              <a:t>19</a:t>
            </a:fld>
            <a:endParaRPr lang="en-US"/>
          </a:p>
        </p:txBody>
      </p:sp>
    </p:spTree>
    <p:extLst>
      <p:ext uri="{BB962C8B-B14F-4D97-AF65-F5344CB8AC3E}">
        <p14:creationId xmlns:p14="http://schemas.microsoft.com/office/powerpoint/2010/main" val="248858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5/5/0221 Updated – removed Safety Plan and Human Resources</a:t>
            </a:r>
          </a:p>
          <a:p>
            <a:endParaRPr lang="en-US" dirty="0"/>
          </a:p>
          <a:p>
            <a:r>
              <a:rPr lang="en-US" dirty="0"/>
              <a:t>21 topics listed here</a:t>
            </a:r>
          </a:p>
        </p:txBody>
      </p:sp>
      <p:sp>
        <p:nvSpPr>
          <p:cNvPr id="4" name="Slide Number Placeholder 3"/>
          <p:cNvSpPr>
            <a:spLocks noGrp="1"/>
          </p:cNvSpPr>
          <p:nvPr>
            <p:ph type="sldNum" sz="quarter" idx="10"/>
          </p:nvPr>
        </p:nvSpPr>
        <p:spPr/>
        <p:txBody>
          <a:bodyPr/>
          <a:lstStyle/>
          <a:p>
            <a:fld id="{B7E57BBC-C735-7240-902C-9D7483B25D12}" type="slidenum">
              <a:rPr lang="en-US" smtClean="0"/>
              <a:t>2</a:t>
            </a:fld>
            <a:endParaRPr lang="en-US"/>
          </a:p>
        </p:txBody>
      </p:sp>
    </p:spTree>
    <p:extLst>
      <p:ext uri="{BB962C8B-B14F-4D97-AF65-F5344CB8AC3E}">
        <p14:creationId xmlns:p14="http://schemas.microsoft.com/office/powerpoint/2010/main" val="2316309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endParaRPr lang="en-US" dirty="0"/>
          </a:p>
          <a:p>
            <a:r>
              <a:rPr lang="en-US" dirty="0"/>
              <a:t>SWPPP - stormwater pollution prevention plan</a:t>
            </a:r>
          </a:p>
        </p:txBody>
      </p:sp>
      <p:sp>
        <p:nvSpPr>
          <p:cNvPr id="4" name="Slide Number Placeholder 3"/>
          <p:cNvSpPr>
            <a:spLocks noGrp="1"/>
          </p:cNvSpPr>
          <p:nvPr>
            <p:ph type="sldNum" sz="quarter" idx="10"/>
          </p:nvPr>
        </p:nvSpPr>
        <p:spPr/>
        <p:txBody>
          <a:bodyPr/>
          <a:lstStyle/>
          <a:p>
            <a:pPr defTabSz="924641">
              <a:defRPr/>
            </a:pPr>
            <a:fld id="{B810FC0B-6082-4DFF-8909-DDAEBF27903F}" type="slidenum">
              <a:rPr lang="en-US">
                <a:solidFill>
                  <a:prstClr val="black"/>
                </a:solidFill>
                <a:latin typeface="Calibri" panose="020F0502020204030204"/>
              </a:rPr>
              <a:pPr defTabSz="924641">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4118836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4641" rtl="0" eaLnBrk="1" fontAlgn="auto" latinLnBrk="0" hangingPunct="1">
              <a:lnSpc>
                <a:spcPct val="100000"/>
              </a:lnSpc>
              <a:spcBef>
                <a:spcPts val="0"/>
              </a:spcBef>
              <a:spcAft>
                <a:spcPts val="0"/>
              </a:spcAft>
              <a:buClrTx/>
              <a:buSzTx/>
              <a:buFontTx/>
              <a:buNone/>
              <a:tabLst/>
              <a:defRPr/>
            </a:pPr>
            <a:r>
              <a:rPr lang="en-US" i="1" dirty="0"/>
              <a:t>9/10/2021 changed NDEQ to NDEE</a:t>
            </a:r>
          </a:p>
          <a:p>
            <a:pPr defTabSz="924641">
              <a:defRPr/>
            </a:pPr>
            <a:r>
              <a:rPr lang="en-US" i="1" dirty="0"/>
              <a:t>9/9/2019 added slide</a:t>
            </a:r>
            <a:endParaRPr lang="en-US" dirty="0"/>
          </a:p>
          <a:p>
            <a:endParaRPr lang="en-US" dirty="0">
              <a:hlinkClick r:id="rId3"/>
            </a:endParaRPr>
          </a:p>
          <a:p>
            <a:endParaRPr lang="en-US" dirty="0">
              <a:hlinkClick r:id="rId3"/>
            </a:endParaRPr>
          </a:p>
          <a:p>
            <a:r>
              <a:rPr lang="en-US" dirty="0">
                <a:hlinkClick r:id="rId3"/>
              </a:rPr>
              <a:t>Section 404 of the Clean Water Act</a:t>
            </a:r>
            <a:r>
              <a:rPr lang="en-US" dirty="0"/>
              <a:t> (CWA) establishes a program to regulate the discharge of </a:t>
            </a:r>
            <a:r>
              <a:rPr lang="en-US" dirty="0">
                <a:hlinkClick r:id="rId4"/>
              </a:rPr>
              <a:t>dredged</a:t>
            </a:r>
            <a:r>
              <a:rPr lang="en-US" dirty="0"/>
              <a:t> or </a:t>
            </a:r>
            <a:r>
              <a:rPr lang="en-US" dirty="0">
                <a:hlinkClick r:id="rId4"/>
              </a:rPr>
              <a:t>fill</a:t>
            </a:r>
            <a:r>
              <a:rPr lang="en-US" dirty="0"/>
              <a:t> material into </a:t>
            </a:r>
            <a:r>
              <a:rPr lang="en-US" dirty="0">
                <a:hlinkClick r:id="rId5"/>
              </a:rPr>
              <a:t>waters of the United States</a:t>
            </a:r>
            <a:r>
              <a:rPr lang="en-US" dirty="0"/>
              <a:t>, including wetlands. Activities in waters of the United States regulated under this program include fill for development, water resource projects (such as dams and levees), infrastructure development (such as highways and airports) and mining projects. Section 404 requires a permit before dredged or fill material may be discharged into waters of the United States, unless the activity is </a:t>
            </a:r>
            <a:r>
              <a:rPr lang="en-US" dirty="0">
                <a:hlinkClick r:id="rId6"/>
              </a:rPr>
              <a:t>exempt from Section 404 regulation</a:t>
            </a:r>
            <a:r>
              <a:rPr lang="en-US" dirty="0"/>
              <a:t> (e.g., certain farming and forestry activities).</a:t>
            </a:r>
          </a:p>
          <a:p>
            <a:r>
              <a:rPr lang="en-US" dirty="0"/>
              <a:t>The basic premise of the program is that no discharge of dredged or fill material may be permitted if: (1) a practicable alternative exists that is less damaging to the aquatic environment or (2) the nation’s waters would be significantly degraded. In other words, when you apply for a permit, you must first show that steps have been taken to avoid impacts to wetlands, streams and other aquatic resources; that potential impacts have been minimized; and that </a:t>
            </a:r>
            <a:r>
              <a:rPr lang="en-US" dirty="0">
                <a:hlinkClick r:id="rId7"/>
              </a:rPr>
              <a:t>compensation</a:t>
            </a:r>
            <a:r>
              <a:rPr lang="en-US" dirty="0"/>
              <a:t> will be provided for all remaining unavoidable impacts.</a:t>
            </a:r>
          </a:p>
          <a:p>
            <a:endParaRPr lang="en-US" dirty="0"/>
          </a:p>
        </p:txBody>
      </p:sp>
      <p:sp>
        <p:nvSpPr>
          <p:cNvPr id="4" name="Slide Number Placeholder 3"/>
          <p:cNvSpPr>
            <a:spLocks noGrp="1"/>
          </p:cNvSpPr>
          <p:nvPr>
            <p:ph type="sldNum" sz="quarter" idx="10"/>
          </p:nvPr>
        </p:nvSpPr>
        <p:spPr/>
        <p:txBody>
          <a:bodyPr/>
          <a:lstStyle/>
          <a:p>
            <a:pPr defTabSz="924641">
              <a:defRPr/>
            </a:pPr>
            <a:fld id="{B810FC0B-6082-4DFF-8909-DDAEBF27903F}" type="slidenum">
              <a:rPr lang="en-US">
                <a:solidFill>
                  <a:prstClr val="black"/>
                </a:solidFill>
                <a:latin typeface="Calibri" panose="020F0502020204030204"/>
              </a:rPr>
              <a:pPr defTabSz="924641">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596478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22</a:t>
            </a:fld>
            <a:endParaRPr lang="en-US"/>
          </a:p>
        </p:txBody>
      </p:sp>
    </p:spTree>
    <p:extLst>
      <p:ext uri="{BB962C8B-B14F-4D97-AF65-F5344CB8AC3E}">
        <p14:creationId xmlns:p14="http://schemas.microsoft.com/office/powerpoint/2010/main" val="233647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pPr defTabSz="924641">
              <a:defRPr/>
            </a:pPr>
            <a:endParaRPr lang="en-US" altLang="en-US" dirty="0"/>
          </a:p>
          <a:p>
            <a:pPr defTabSz="924641">
              <a:defRPr/>
            </a:pPr>
            <a:endParaRPr lang="en-US" altLang="en-US" dirty="0"/>
          </a:p>
          <a:p>
            <a:pPr defTabSz="924641">
              <a:defRPr/>
            </a:pPr>
            <a:r>
              <a:rPr lang="en-US" altLang="en-US" dirty="0"/>
              <a:t>Includes site specific information – identify streams or bodies of water that could be impacted. NDEQ listed impaired streams,  Particular erosive soil types…</a:t>
            </a:r>
          </a:p>
          <a:p>
            <a:endParaRPr lang="en-US" dirty="0"/>
          </a:p>
        </p:txBody>
      </p:sp>
      <p:sp>
        <p:nvSpPr>
          <p:cNvPr id="4" name="Slide Number Placeholder 3"/>
          <p:cNvSpPr>
            <a:spLocks noGrp="1"/>
          </p:cNvSpPr>
          <p:nvPr>
            <p:ph type="sldNum" sz="quarter" idx="10"/>
          </p:nvPr>
        </p:nvSpPr>
        <p:spPr/>
        <p:txBody>
          <a:bodyPr/>
          <a:lstStyle/>
          <a:p>
            <a:pPr defTabSz="924641">
              <a:defRPr/>
            </a:pPr>
            <a:fld id="{B810FC0B-6082-4DFF-8909-DDAEBF27903F}" type="slidenum">
              <a:rPr lang="en-US">
                <a:solidFill>
                  <a:prstClr val="black"/>
                </a:solidFill>
                <a:latin typeface="Calibri" panose="020F0502020204030204"/>
              </a:rPr>
              <a:pPr defTabSz="924641">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193204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9/9/2019 added slide</a:t>
            </a:r>
            <a:endParaRPr lang="en-US" dirty="0"/>
          </a:p>
          <a:p>
            <a:endParaRPr lang="en-US" dirty="0"/>
          </a:p>
          <a:p>
            <a:endParaRPr lang="en-US" dirty="0"/>
          </a:p>
          <a:p>
            <a:r>
              <a:rPr lang="en-US" dirty="0" err="1"/>
              <a:t>Trackout</a:t>
            </a:r>
            <a:r>
              <a:rPr lang="en-US" dirty="0"/>
              <a:t> is defined as any material that adheres to and agglomerates on vehicle tires or exterior surfaces and is deposited on a public paved road. This source of fugitive dust is typically caused by soil being dragged out of a disturbed or unpaved surface onto a public paved street where vehicle traffic pulverizes and disperses soil particles into the atmosphere.  Mud, dirt, and other debris carried from a work site on the wheels or undercarriage of trucks and other equipment onto public roads is not only a health concern but can cause visibility issues and safety hazards.</a:t>
            </a:r>
          </a:p>
        </p:txBody>
      </p:sp>
      <p:sp>
        <p:nvSpPr>
          <p:cNvPr id="4" name="Slide Number Placeholder 3"/>
          <p:cNvSpPr>
            <a:spLocks noGrp="1"/>
          </p:cNvSpPr>
          <p:nvPr>
            <p:ph type="sldNum" sz="quarter" idx="10"/>
          </p:nvPr>
        </p:nvSpPr>
        <p:spPr/>
        <p:txBody>
          <a:bodyPr/>
          <a:lstStyle/>
          <a:p>
            <a:pPr defTabSz="924641">
              <a:defRPr/>
            </a:pPr>
            <a:fld id="{B810FC0B-6082-4DFF-8909-DDAEBF27903F}" type="slidenum">
              <a:rPr lang="en-US">
                <a:solidFill>
                  <a:prstClr val="black"/>
                </a:solidFill>
                <a:latin typeface="Calibri" panose="020F0502020204030204"/>
              </a:rPr>
              <a:pPr defTabSz="924641">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861009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9/10/2022 added photo of SWPPP posted at actual jobsite (new school in northeast Lincoln)</a:t>
            </a:r>
          </a:p>
          <a:p>
            <a:pPr defTabSz="924641">
              <a:defRPr/>
            </a:pPr>
            <a:r>
              <a:rPr lang="en-US" i="1" dirty="0"/>
              <a:t>9/10/2021 changed NDEQ to NDEE</a:t>
            </a:r>
          </a:p>
          <a:p>
            <a:pPr defTabSz="924641">
              <a:defRPr/>
            </a:pPr>
            <a:r>
              <a:rPr lang="en-US" i="1" dirty="0"/>
              <a:t>9/9/2019 added slide</a:t>
            </a:r>
            <a:endParaRPr lang="en-US" dirty="0"/>
          </a:p>
          <a:p>
            <a:endParaRPr lang="en-US" dirty="0"/>
          </a:p>
        </p:txBody>
      </p:sp>
      <p:sp>
        <p:nvSpPr>
          <p:cNvPr id="4" name="Slide Number Placeholder 3"/>
          <p:cNvSpPr>
            <a:spLocks noGrp="1"/>
          </p:cNvSpPr>
          <p:nvPr>
            <p:ph type="sldNum" sz="quarter" idx="5"/>
          </p:nvPr>
        </p:nvSpPr>
        <p:spPr/>
        <p:txBody>
          <a:bodyPr/>
          <a:lstStyle/>
          <a:p>
            <a:fld id="{B810FC0B-6082-4DFF-8909-DDAEBF27903F}" type="slidenum">
              <a:rPr lang="en-US" smtClean="0"/>
              <a:t>25</a:t>
            </a:fld>
            <a:endParaRPr lang="en-US"/>
          </a:p>
        </p:txBody>
      </p:sp>
    </p:spTree>
    <p:extLst>
      <p:ext uri="{BB962C8B-B14F-4D97-AF65-F5344CB8AC3E}">
        <p14:creationId xmlns:p14="http://schemas.microsoft.com/office/powerpoint/2010/main" val="3060292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added statute for counties governing bodies</a:t>
            </a:r>
          </a:p>
          <a:p>
            <a:r>
              <a:rPr lang="en-US" i="1" dirty="0"/>
              <a:t>9/9/2022 added Tab number and revision date</a:t>
            </a:r>
          </a:p>
          <a:p>
            <a:r>
              <a:rPr lang="en-US" i="1" dirty="0"/>
              <a:t>9/10/2021 need to add info on $30,000 municipal threshold (what is the statute?)</a:t>
            </a:r>
          </a:p>
          <a:p>
            <a:r>
              <a:rPr lang="en-US" i="1" dirty="0"/>
              <a:t>9/27/2022 added verbiage to notes field ($30,000 threshold municipalities)</a:t>
            </a:r>
          </a:p>
          <a:p>
            <a:r>
              <a:rPr lang="en-US" i="1" dirty="0"/>
              <a:t>5/21/2021 added verbiage to notes field</a:t>
            </a:r>
          </a:p>
          <a:p>
            <a:r>
              <a:rPr lang="en-US" i="1" dirty="0"/>
              <a:t>7/25/2020 Updated – public works exemption adjustment</a:t>
            </a:r>
          </a:p>
          <a:p>
            <a:endParaRPr lang="en-US" dirty="0"/>
          </a:p>
          <a:p>
            <a:r>
              <a:rPr lang="en-US" b="1" dirty="0"/>
              <a:t>PIVQ12</a:t>
            </a:r>
            <a:r>
              <a:rPr lang="en-US" dirty="0"/>
              <a:t> </a:t>
            </a:r>
          </a:p>
          <a:p>
            <a:endParaRPr lang="en-US" dirty="0"/>
          </a:p>
          <a:p>
            <a:r>
              <a:rPr lang="en-US" dirty="0"/>
              <a:t>DAS set $118,000 effective July 1, 2019 thru June 30, 2024.  Per LeMoyne Schulz email 3/6/2020.  Refer to the Engineers website under “Latest News” June 26, 2019 – Public Works Exemption Adjustment.  </a:t>
            </a:r>
          </a:p>
          <a:p>
            <a:endParaRPr lang="en-US" dirty="0"/>
          </a:p>
          <a:p>
            <a:r>
              <a:rPr lang="en-US" dirty="0"/>
              <a:t>$118,000 threshold (per LeMoyne Schulz, municipal laws have a $30,000 threshold)</a:t>
            </a:r>
          </a:p>
          <a:p>
            <a:endParaRPr lang="en-US" dirty="0"/>
          </a:p>
          <a:p>
            <a:r>
              <a:rPr lang="en-US" dirty="0"/>
              <a:t>Consultant: </a:t>
            </a:r>
            <a:r>
              <a:rPr lang="en-US" b="1" dirty="0"/>
              <a:t>extended staff</a:t>
            </a:r>
            <a:r>
              <a:rPr lang="en-US" dirty="0"/>
              <a:t>, professional work, meets laws, regulations, standards, ethics, good practice DELIVERS A PLROFESSIONAL PRODUCT</a:t>
            </a:r>
          </a:p>
          <a:p>
            <a:r>
              <a:rPr lang="en-US" dirty="0"/>
              <a:t>Superintendent: manages consultant – </a:t>
            </a:r>
            <a:r>
              <a:rPr lang="en-US" b="1" dirty="0"/>
              <a:t>manages</a:t>
            </a:r>
            <a:r>
              <a:rPr lang="en-US" dirty="0"/>
              <a:t> consultant refer to duties of a Superintendent (“manage personnel”)  39-2301.01(4)(3) and 39-2502(5)</a:t>
            </a:r>
          </a:p>
          <a:p>
            <a:r>
              <a:rPr lang="en-US" dirty="0"/>
              <a:t>Governing body: </a:t>
            </a:r>
            <a:r>
              <a:rPr lang="en-US" b="1" dirty="0"/>
              <a:t>overall responsible</a:t>
            </a:r>
            <a:r>
              <a:rPr lang="en-US" dirty="0"/>
              <a:t>!  Cannot cede its responsibility to consultant ULTIMATELY RESPONSIBLE FOR THE WORK</a:t>
            </a:r>
          </a:p>
          <a:p>
            <a:endParaRPr lang="en-US" dirty="0"/>
          </a:p>
          <a:p>
            <a:r>
              <a:rPr lang="en-US" dirty="0"/>
              <a:t>MAKE SURE YOU AS THE PROJECT OWNER HAVE/TAKE POSSESSION OF PROJECT DOCUMENTS.  Don’t rely on the consultant to store documentation.  That is a big no-no.  </a:t>
            </a:r>
          </a:p>
          <a:p>
            <a:endParaRPr lang="en-US" dirty="0"/>
          </a:p>
        </p:txBody>
      </p:sp>
      <p:sp>
        <p:nvSpPr>
          <p:cNvPr id="4" name="Slide Number Placeholder 3"/>
          <p:cNvSpPr>
            <a:spLocks noGrp="1"/>
          </p:cNvSpPr>
          <p:nvPr>
            <p:ph type="sldNum" sz="quarter" idx="10"/>
          </p:nvPr>
        </p:nvSpPr>
        <p:spPr/>
        <p:txBody>
          <a:bodyPr/>
          <a:lstStyle/>
          <a:p>
            <a:pPr defTabSz="924641">
              <a:defRPr/>
            </a:pPr>
            <a:fld id="{B7E57BBC-C735-7240-902C-9D7483B25D12}" type="slidenum">
              <a:rPr lang="en-US">
                <a:solidFill>
                  <a:prstClr val="black"/>
                </a:solidFill>
                <a:latin typeface="Calibri" panose="020F0502020204030204"/>
              </a:rPr>
              <a:pPr defTabSz="924641">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523252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9/27/2022 updated date</a:t>
            </a:r>
          </a:p>
          <a:p>
            <a:pPr defTabSz="924641">
              <a:defRPr/>
            </a:pPr>
            <a:r>
              <a:rPr lang="en-US" i="1" dirty="0"/>
              <a:t>9/9/2022 updated date</a:t>
            </a:r>
          </a:p>
          <a:p>
            <a:pPr defTabSz="924641">
              <a:defRPr/>
            </a:pPr>
            <a:r>
              <a:rPr lang="en-US" i="1" dirty="0"/>
              <a:t>9/12/2021 Updated date</a:t>
            </a:r>
          </a:p>
          <a:p>
            <a:endParaRPr lang="en-US" dirty="0"/>
          </a:p>
        </p:txBody>
      </p:sp>
      <p:sp>
        <p:nvSpPr>
          <p:cNvPr id="4" name="Slide Number Placeholder 3"/>
          <p:cNvSpPr>
            <a:spLocks noGrp="1"/>
          </p:cNvSpPr>
          <p:nvPr>
            <p:ph type="sldNum" sz="quarter" idx="10"/>
          </p:nvPr>
        </p:nvSpPr>
        <p:spPr/>
        <p:txBody>
          <a:bodyPr/>
          <a:lstStyle/>
          <a:p>
            <a:pPr defTabSz="924641">
              <a:defRPr/>
            </a:pPr>
            <a:fld id="{B7E57BBC-C735-7240-902C-9D7483B25D12}" type="slidenum">
              <a:rPr lang="en-US">
                <a:solidFill>
                  <a:prstClr val="black"/>
                </a:solidFill>
                <a:latin typeface="Calibri" panose="020F0502020204030204"/>
              </a:rPr>
              <a:pPr defTabSz="924641">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13894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60" indent="-231160">
              <a:buAutoNum type="alphaUcPeriod"/>
            </a:pPr>
            <a:endParaRPr lang="en-US" dirty="0"/>
          </a:p>
          <a:p>
            <a:r>
              <a:rPr lang="en-US" i="1" dirty="0"/>
              <a:t>9/9/2022 updated with Tab number and revision date</a:t>
            </a:r>
          </a:p>
        </p:txBody>
      </p:sp>
      <p:sp>
        <p:nvSpPr>
          <p:cNvPr id="4" name="Slide Number Placeholder 3"/>
          <p:cNvSpPr>
            <a:spLocks noGrp="1"/>
          </p:cNvSpPr>
          <p:nvPr>
            <p:ph type="sldNum" sz="quarter" idx="10"/>
          </p:nvPr>
        </p:nvSpPr>
        <p:spPr/>
        <p:txBody>
          <a:bodyPr/>
          <a:lstStyle/>
          <a:p>
            <a:fld id="{B7E57BBC-C735-7240-902C-9D7483B25D12}" type="slidenum">
              <a:rPr lang="en-US" smtClean="0"/>
              <a:t>3</a:t>
            </a:fld>
            <a:endParaRPr lang="en-US"/>
          </a:p>
        </p:txBody>
      </p:sp>
    </p:spTree>
    <p:extLst>
      <p:ext uri="{BB962C8B-B14F-4D97-AF65-F5344CB8AC3E}">
        <p14:creationId xmlns:p14="http://schemas.microsoft.com/office/powerpoint/2010/main" val="109300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9/27/2022 update comments – 1</a:t>
            </a:r>
            <a:r>
              <a:rPr lang="en-US" i="1" baseline="30000" dirty="0"/>
              <a:t>st</a:t>
            </a:r>
            <a:r>
              <a:rPr lang="en-US" i="1" dirty="0"/>
              <a:t> sentence – need 18 points to pass plan reading (70%)</a:t>
            </a:r>
          </a:p>
          <a:p>
            <a:endParaRPr lang="en-US" dirty="0"/>
          </a:p>
          <a:p>
            <a:endParaRPr lang="en-US" dirty="0"/>
          </a:p>
          <a:p>
            <a:r>
              <a:rPr lang="en-US" dirty="0"/>
              <a:t>Definitely answer them all.  This Part is only 25 points.  You need at least 18 points to pass.  Every point counts!  </a:t>
            </a:r>
          </a:p>
          <a:p>
            <a:endParaRPr lang="en-US" dirty="0"/>
          </a:p>
          <a:p>
            <a:r>
              <a:rPr lang="en-US" dirty="0"/>
              <a:t>Some questions are worth more than others.  Make sure you don’t make a silly error or misunderstand a question that is worth more than one point.  </a:t>
            </a:r>
          </a:p>
          <a:p>
            <a:endParaRPr lang="en-US" dirty="0"/>
          </a:p>
          <a:p>
            <a:r>
              <a:rPr lang="en-US" dirty="0"/>
              <a:t>You can find all of the answers right on the set of plans you are provided, unless the question specifically directs you elsewhere (such as “what is the MDS value for _____” then you would have to go into 428 NAC 2, or you may have to do some math such as adding up some quantities.  </a:t>
            </a:r>
          </a:p>
          <a:p>
            <a:endParaRPr lang="en-US" dirty="0"/>
          </a:p>
          <a:p>
            <a:r>
              <a:rPr lang="en-US" dirty="0"/>
              <a:t>Need to be able to read plans for a county road and a municipal street.  It doesn’t matter.  Because any of you could get licensed in one area (e.g. county highway superintendent) and later get a license in the other (e.g. city street superintendent).  </a:t>
            </a:r>
          </a:p>
          <a:p>
            <a:endParaRPr lang="en-US" dirty="0"/>
          </a:p>
          <a:p>
            <a:r>
              <a:rPr lang="en-US" dirty="0"/>
              <a:t>Answer must fit the question!  What is the approach grade?  Answer must be % grade.  What is cross slope?  Answer must be % cross slope, not a height over length.  What is the camber?  Answer must be in inches or feet.  Amount of excavation is typically in CY.  </a:t>
            </a:r>
          </a:p>
          <a:p>
            <a:endParaRPr lang="en-US" dirty="0"/>
          </a:p>
          <a:p>
            <a:r>
              <a:rPr lang="en-US" dirty="0"/>
              <a:t>Township system.  Everyone get it?</a:t>
            </a:r>
          </a:p>
          <a:p>
            <a:pPr marL="231160" indent="-231160">
              <a:buAutoNum type="alphaUcPeriod"/>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24641">
              <a:defRPr/>
            </a:pPr>
            <a:fld id="{98E41A0A-1B08-4A8B-A73D-DB76256A3604}" type="slidenum">
              <a:rPr lang="en-US">
                <a:solidFill>
                  <a:prstClr val="black"/>
                </a:solidFill>
                <a:latin typeface="Calibri" panose="020F0502020204030204"/>
              </a:rPr>
              <a:pPr defTabSz="92464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334443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9/9/2022 added actual horizontal curve (from Petersburg NE plans) and reconfigured legend table.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defTabSz="924641">
              <a:defRPr/>
            </a:pPr>
            <a:fld id="{98E41A0A-1B08-4A8B-A73D-DB76256A3604}" type="slidenum">
              <a:rPr lang="en-US">
                <a:solidFill>
                  <a:prstClr val="black"/>
                </a:solidFill>
                <a:latin typeface="Calibri" panose="020F0502020204030204"/>
              </a:rPr>
              <a:pPr defTabSz="924641">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7190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Might be asked to find the radius of a curve at ____ station.  The plan sheet may have several curves.  The curve information may be shown individually on the plan sheet, like on this slide, or there may be a table listing the station and then the curve information (radius is typically one of the first values listed in the table after the station).   </a:t>
            </a:r>
          </a:p>
          <a:p>
            <a:endParaRPr lang="en-US" dirty="0"/>
          </a:p>
          <a:p>
            <a:endParaRPr lang="en-US" dirty="0"/>
          </a:p>
        </p:txBody>
      </p:sp>
      <p:sp>
        <p:nvSpPr>
          <p:cNvPr id="4" name="Slide Number Placeholder 3"/>
          <p:cNvSpPr>
            <a:spLocks noGrp="1"/>
          </p:cNvSpPr>
          <p:nvPr>
            <p:ph type="sldNum" sz="quarter" idx="10"/>
          </p:nvPr>
        </p:nvSpPr>
        <p:spPr/>
        <p:txBody>
          <a:bodyPr/>
          <a:lstStyle/>
          <a:p>
            <a:pPr defTabSz="924641">
              <a:defRPr/>
            </a:pPr>
            <a:fld id="{98E41A0A-1B08-4A8B-A73D-DB76256A3604}" type="slidenum">
              <a:rPr lang="en-US">
                <a:solidFill>
                  <a:prstClr val="black"/>
                </a:solidFill>
                <a:latin typeface="Calibri" panose="020F0502020204030204"/>
              </a:rPr>
              <a:pPr defTabSz="924641">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04723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9/9/2022 Updated with 3-ring binder tab number. </a:t>
            </a:r>
          </a:p>
          <a:p>
            <a:endParaRPr lang="en-US" b="1" dirty="0"/>
          </a:p>
          <a:p>
            <a:r>
              <a:rPr lang="en-US" b="1" dirty="0"/>
              <a:t>Constitutional</a:t>
            </a:r>
            <a:r>
              <a:rPr lang="en-US" dirty="0"/>
              <a:t> protections – serious business – rights (nothing coercive), </a:t>
            </a:r>
            <a:r>
              <a:rPr lang="en-US" b="1" dirty="0"/>
              <a:t>just compensation</a:t>
            </a:r>
            <a:r>
              <a:rPr lang="en-US" dirty="0"/>
              <a:t>, </a:t>
            </a:r>
            <a:r>
              <a:rPr lang="en-US" b="1" dirty="0"/>
              <a:t>appraisals</a:t>
            </a:r>
          </a:p>
          <a:p>
            <a:r>
              <a:rPr lang="en-US" b="1" dirty="0"/>
              <a:t>Both constitutions: United States and Nebraska</a:t>
            </a:r>
          </a:p>
          <a:p>
            <a:r>
              <a:rPr lang="en-US" dirty="0"/>
              <a:t>Uniform Act – it’s a process – it takes time – must afford property owners and tenants time throughout the process</a:t>
            </a:r>
          </a:p>
          <a:p>
            <a:r>
              <a:rPr lang="en-US" dirty="0"/>
              <a:t>Keep public ROW free from </a:t>
            </a:r>
            <a:r>
              <a:rPr lang="en-US" b="1" dirty="0"/>
              <a:t>encroachments</a:t>
            </a:r>
          </a:p>
          <a:p>
            <a:r>
              <a:rPr lang="en-US" dirty="0"/>
              <a:t>Contact your </a:t>
            </a:r>
            <a:r>
              <a:rPr lang="en-US" b="1" dirty="0"/>
              <a:t>county/city attorney </a:t>
            </a:r>
            <a:r>
              <a:rPr lang="en-US" dirty="0"/>
              <a:t>for guidance</a:t>
            </a:r>
          </a:p>
          <a:p>
            <a:endParaRPr lang="en-US" dirty="0"/>
          </a:p>
          <a:p>
            <a:r>
              <a:rPr lang="en-US" i="1" dirty="0"/>
              <a:t>Uniform Relocation Assistance and Real Estate Acquisition Policies Act </a:t>
            </a:r>
            <a:r>
              <a:rPr lang="en-US" dirty="0"/>
              <a:t>= the “Uniform Act” https://www.fhwa.dot.gov/real_estate/uniform_act/acquisition/real_property.cfm#appr</a:t>
            </a:r>
          </a:p>
          <a:p>
            <a:endParaRPr lang="en-US" dirty="0"/>
          </a:p>
          <a:p>
            <a:r>
              <a:rPr lang="en-US" dirty="0"/>
              <a:t>ROW acquisitions for roadway construction and maintenance </a:t>
            </a:r>
            <a:r>
              <a:rPr lang="en-US" b="1" dirty="0"/>
              <a:t>should be officially file</a:t>
            </a:r>
            <a:r>
              <a:rPr lang="en-US" dirty="0"/>
              <a:t>d - with the County  Registrar of Deeds/County Clerk.  </a:t>
            </a:r>
          </a:p>
          <a:p>
            <a:endParaRPr lang="en-US" dirty="0"/>
          </a:p>
          <a:p>
            <a:r>
              <a:rPr lang="en-US" dirty="0"/>
              <a:t>Exam Part I Q11</a:t>
            </a:r>
          </a:p>
          <a:p>
            <a:r>
              <a:rPr lang="en-US" dirty="0"/>
              <a:t>Permanent easements for roadway construction and maintenance should be filed with the County Register of Deeds/County Clerk.  </a:t>
            </a:r>
          </a:p>
          <a:p>
            <a:endParaRPr lang="en-US" dirty="0"/>
          </a:p>
          <a:p>
            <a:r>
              <a:rPr lang="en-US" dirty="0"/>
              <a:t>Exam Part I Q32</a:t>
            </a:r>
          </a:p>
          <a:p>
            <a:r>
              <a:rPr lang="en-US" dirty="0"/>
              <a:t>Appraisals usually establish </a:t>
            </a:r>
            <a:r>
              <a:rPr lang="en-US" b="1" dirty="0"/>
              <a:t>fair market value</a:t>
            </a:r>
            <a:r>
              <a:rPr lang="en-US" dirty="0"/>
              <a:t>, which is key to </a:t>
            </a:r>
            <a:r>
              <a:rPr lang="en-US" b="1" dirty="0"/>
              <a:t>just compensation</a:t>
            </a:r>
            <a:r>
              <a:rPr lang="en-US" dirty="0"/>
              <a:t>.  </a:t>
            </a:r>
            <a:r>
              <a:rPr lang="en-US" b="1" dirty="0"/>
              <a:t>An appraisal is usually needed, except for low-value (under $10,000), non-complex acquisitions when the appraisal can be waived.  </a:t>
            </a:r>
            <a:r>
              <a:rPr lang="en-US" dirty="0"/>
              <a:t>A compensation estimate can be used for an uncomplicated acquisition (only part taken, and less than $10k without fencing).  There are different types of appraisals (Compensation Estimate, Short Form, and Before and After.    Reference NDOT’s LPA ROW Manual.  </a:t>
            </a:r>
          </a:p>
          <a:p>
            <a:endParaRPr lang="en-US" dirty="0"/>
          </a:p>
          <a:p>
            <a:r>
              <a:rPr lang="en-US" dirty="0"/>
              <a:t>Exam Part II Q2</a:t>
            </a:r>
          </a:p>
          <a:p>
            <a:r>
              <a:rPr lang="en-US" dirty="0"/>
              <a:t>What are real property interests?  Easements (temporary and permanent), fee simple, tenant, access rights.  </a:t>
            </a:r>
          </a:p>
          <a:p>
            <a:endParaRPr lang="en-US" dirty="0"/>
          </a:p>
          <a:p>
            <a:endParaRPr lang="en-US" dirty="0"/>
          </a:p>
        </p:txBody>
      </p:sp>
      <p:sp>
        <p:nvSpPr>
          <p:cNvPr id="4" name="Slide Number Placeholder 3"/>
          <p:cNvSpPr>
            <a:spLocks noGrp="1"/>
          </p:cNvSpPr>
          <p:nvPr>
            <p:ph type="sldNum" sz="quarter" idx="10"/>
          </p:nvPr>
        </p:nvSpPr>
        <p:spPr/>
        <p:txBody>
          <a:bodyPr/>
          <a:lstStyle/>
          <a:p>
            <a:fld id="{B7E57BBC-C735-7240-902C-9D7483B25D12}" type="slidenum">
              <a:rPr lang="en-US" smtClean="0"/>
              <a:t>7</a:t>
            </a:fld>
            <a:endParaRPr lang="en-US"/>
          </a:p>
        </p:txBody>
      </p:sp>
    </p:spTree>
    <p:extLst>
      <p:ext uri="{BB962C8B-B14F-4D97-AF65-F5344CB8AC3E}">
        <p14:creationId xmlns:p14="http://schemas.microsoft.com/office/powerpoint/2010/main" val="159566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8696"/>
            <a:r>
              <a:rPr lang="en-US" i="1" dirty="0"/>
              <a:t>9/9/2022 Split 3</a:t>
            </a:r>
            <a:r>
              <a:rPr lang="en-US" i="1" baseline="30000" dirty="0"/>
              <a:t>rd</a:t>
            </a:r>
            <a:r>
              <a:rPr lang="en-US" i="1" dirty="0"/>
              <a:t> bullet into two bullets to emphasize that the 1970 Federal Uniform Act is the overarching law when it comes to ROW relocations and acquisitions, </a:t>
            </a:r>
          </a:p>
          <a:p>
            <a:pPr defTabSz="938696"/>
            <a:r>
              <a:rPr lang="en-US" i="1" dirty="0"/>
              <a:t>9/9/2019 added slide</a:t>
            </a:r>
            <a:endParaRPr lang="en-US" dirty="0"/>
          </a:p>
          <a:p>
            <a:pPr defTabSz="938696"/>
            <a:endParaRPr lang="en-US" dirty="0"/>
          </a:p>
          <a:p>
            <a:pPr defTabSz="938696"/>
            <a:r>
              <a:rPr lang="en-US" b="1" dirty="0"/>
              <a:t>PVQ2</a:t>
            </a:r>
          </a:p>
          <a:p>
            <a:pPr defTabSz="938696"/>
            <a:endParaRPr lang="en-US" dirty="0"/>
          </a:p>
          <a:p>
            <a:pPr defTabSz="938696"/>
            <a:r>
              <a:rPr lang="en-US" dirty="0"/>
              <a:t>Applies to easements!</a:t>
            </a:r>
          </a:p>
          <a:p>
            <a:pPr defTabSz="938696"/>
            <a:endParaRPr lang="en-US" dirty="0"/>
          </a:p>
          <a:p>
            <a:r>
              <a:rPr lang="en-US" dirty="0"/>
              <a:t>Fee simple - a permanent and absolute tenure of an estate in land with freedom to dispose of it at will, especially in full </a:t>
            </a:r>
            <a:r>
              <a:rPr lang="en-US" b="1" dirty="0"/>
              <a:t>fee simple absolute</a:t>
            </a:r>
            <a:r>
              <a:rPr lang="en-US" dirty="0"/>
              <a:t> a freehold tenure, which is the main type of land ownership.</a:t>
            </a:r>
          </a:p>
        </p:txBody>
      </p:sp>
      <p:sp>
        <p:nvSpPr>
          <p:cNvPr id="4" name="Slide Number Placeholder 3"/>
          <p:cNvSpPr>
            <a:spLocks noGrp="1"/>
          </p:cNvSpPr>
          <p:nvPr>
            <p:ph type="sldNum" sz="quarter" idx="10"/>
          </p:nvPr>
        </p:nvSpPr>
        <p:spPr/>
        <p:txBody>
          <a:bodyPr/>
          <a:lstStyle/>
          <a:p>
            <a:pPr defTabSz="924641">
              <a:defRPr/>
            </a:pPr>
            <a:fld id="{BD7C2FAA-7390-4BA0-9CA1-6F310772476D}" type="slidenum">
              <a:rPr lang="en-US">
                <a:solidFill>
                  <a:prstClr val="black"/>
                </a:solidFill>
                <a:latin typeface="Calibri" panose="020F0502020204030204"/>
              </a:rPr>
              <a:pPr defTabSz="92464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973599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i="1" dirty="0"/>
              <a:t>5/21/2021 added a note relating to an exam question.  </a:t>
            </a:r>
          </a:p>
          <a:p>
            <a:pPr defTabSz="924641">
              <a:defRPr/>
            </a:pPr>
            <a:r>
              <a:rPr lang="en-US" i="1" dirty="0"/>
              <a:t>9/9/2019 added slide</a:t>
            </a:r>
            <a:endParaRPr lang="en-US" dirty="0"/>
          </a:p>
          <a:p>
            <a:endParaRPr lang="en-US" dirty="0"/>
          </a:p>
          <a:p>
            <a:r>
              <a:rPr lang="en-US" dirty="0"/>
              <a:t>ALSO PROTECTIONS IN THE STATE OF NEBRASKA CONSTITUTION</a:t>
            </a:r>
          </a:p>
          <a:p>
            <a:endParaRPr lang="en-US" dirty="0"/>
          </a:p>
          <a:p>
            <a:r>
              <a:rPr lang="en-US" b="1" dirty="0"/>
              <a:t>PIQ32</a:t>
            </a:r>
            <a:r>
              <a:rPr lang="en-US" dirty="0"/>
              <a:t>  It can be a complicated process, and time-consuming.  Just follow the process and don’t shortcut.  Fortunately, there are some simple takings.  For example, for some uncomplicated acquisitions, with no fencing involved, and only a part of a parcel is acquired, the government may not need three appraisals in order to negotiate with the property owner.    </a:t>
            </a:r>
          </a:p>
          <a:p>
            <a:endParaRPr lang="en-US" dirty="0"/>
          </a:p>
          <a:p>
            <a:r>
              <a:rPr lang="en-US" dirty="0"/>
              <a:t>Image Source:</a:t>
            </a:r>
          </a:p>
          <a:p>
            <a:r>
              <a:rPr lang="en-US" dirty="0"/>
              <a:t>http://www.fedupusa.org/wp-content/uploads/2012/12/United+States+Constitution+Sept+2012.jpg</a:t>
            </a:r>
          </a:p>
        </p:txBody>
      </p:sp>
      <p:sp>
        <p:nvSpPr>
          <p:cNvPr id="4" name="Slide Number Placeholder 3"/>
          <p:cNvSpPr>
            <a:spLocks noGrp="1"/>
          </p:cNvSpPr>
          <p:nvPr>
            <p:ph type="sldNum" sz="quarter" idx="10"/>
          </p:nvPr>
        </p:nvSpPr>
        <p:spPr/>
        <p:txBody>
          <a:bodyPr/>
          <a:lstStyle/>
          <a:p>
            <a:pPr defTabSz="924641">
              <a:defRPr/>
            </a:pPr>
            <a:fld id="{BD7C2FAA-7390-4BA0-9CA1-6F310772476D}" type="slidenum">
              <a:rPr lang="en-US">
                <a:solidFill>
                  <a:prstClr val="black"/>
                </a:solidFill>
                <a:latin typeface="Calibri" panose="020F0502020204030204"/>
              </a:rPr>
              <a:pPr defTabSz="924641">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53097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itle 11">
            <a:extLst>
              <a:ext uri="{FF2B5EF4-FFF2-40B4-BE49-F238E27FC236}">
                <a16:creationId xmlns:a16="http://schemas.microsoft.com/office/drawing/2014/main" id="{34025424-18DB-4E19-965C-F84B47DFCB89}"/>
              </a:ext>
            </a:extLst>
          </p:cNvPr>
          <p:cNvSpPr>
            <a:spLocks noGrp="1"/>
          </p:cNvSpPr>
          <p:nvPr>
            <p:ph type="title"/>
          </p:nvPr>
        </p:nvSpPr>
        <p:spPr/>
        <p:txBody>
          <a:bodyPr/>
          <a:lstStyle/>
          <a:p>
            <a:r>
              <a:rPr lang="en-US"/>
              <a:t>Click to edit Master title style</a:t>
            </a:r>
          </a:p>
        </p:txBody>
      </p:sp>
      <p:sp>
        <p:nvSpPr>
          <p:cNvPr id="16" name="Footer Placeholder 4">
            <a:extLst>
              <a:ext uri="{FF2B5EF4-FFF2-40B4-BE49-F238E27FC236}">
                <a16:creationId xmlns:a16="http://schemas.microsoft.com/office/drawing/2014/main" id="{5096E307-0005-4CC7-A1AC-F8E819011DA3}"/>
              </a:ext>
            </a:extLst>
          </p:cNvPr>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dirty="0"/>
              <a:t>Miscellaneous Topics</a:t>
            </a:r>
          </a:p>
        </p:txBody>
      </p:sp>
      <p:sp>
        <p:nvSpPr>
          <p:cNvPr id="17" name="Slide Number Placeholder 5">
            <a:extLst>
              <a:ext uri="{FF2B5EF4-FFF2-40B4-BE49-F238E27FC236}">
                <a16:creationId xmlns:a16="http://schemas.microsoft.com/office/drawing/2014/main" id="{AE0B3A70-CEE9-4768-AED0-116B6320E4D0}"/>
              </a:ext>
            </a:extLst>
          </p:cNvPr>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107332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47979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9400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66113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44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345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6490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6311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605748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153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72454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3434846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269519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746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887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308474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6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7016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65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5857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5672889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622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736371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629467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89241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859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810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
        <p:nvSpPr>
          <p:cNvPr id="7" name="Rectangle 6"/>
          <p:cNvSpPr/>
          <p:nvPr userDrawn="1"/>
        </p:nvSpPr>
        <p:spPr>
          <a:xfrm>
            <a:off x="0" y="6356351"/>
            <a:ext cx="9144000" cy="501649"/>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480553" y="6468894"/>
            <a:ext cx="4046707" cy="369332"/>
          </a:xfrm>
          <a:prstGeom prst="rect">
            <a:avLst/>
          </a:prstGeom>
          <a:noFill/>
        </p:spPr>
        <p:txBody>
          <a:bodyPr wrap="square" rtlCol="0">
            <a:spAutoFit/>
          </a:bodyPr>
          <a:lstStyle/>
          <a:p>
            <a:pPr algn="ctr"/>
            <a:r>
              <a:rPr lang="en-US" b="1" dirty="0">
                <a:solidFill>
                  <a:srgbClr val="F5F1E7"/>
                </a:solidFill>
                <a:latin typeface="Arial" panose="020B0604020202020204" pitchFamily="34" charset="0"/>
                <a:cs typeface="Arial" panose="020B0604020202020204" pitchFamily="34" charset="0"/>
              </a:rPr>
              <a:t>NEBRASKA LTAP</a:t>
            </a:r>
          </a:p>
        </p:txBody>
      </p:sp>
    </p:spTree>
    <p:extLst>
      <p:ext uri="{BB962C8B-B14F-4D97-AF65-F5344CB8AC3E}">
        <p14:creationId xmlns:p14="http://schemas.microsoft.com/office/powerpoint/2010/main" val="1084502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602022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4069310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4412418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B56BC1-97EB-4B1F-AED9-E6A539B15DB4}"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43631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B56BC1-97EB-4B1F-AED9-E6A539B15DB4}"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4332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74911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56BC1-97EB-4B1F-AED9-E6A539B15DB4}"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202205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024460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60637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469621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56BC1-97EB-4B1F-AED9-E6A539B15DB4}"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77518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00204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69092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98998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28696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79514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a:t>Miscellaneous Topics</a:t>
            </a:r>
            <a:endParaRPr lang="en-US" dirty="0"/>
          </a:p>
        </p:txBody>
      </p:sp>
      <p:sp>
        <p:nvSpPr>
          <p:cNvPr id="6" name="Slide Number Placeholder 5"/>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
        <p:nvSpPr>
          <p:cNvPr id="9" name="TextBox 8">
            <a:extLst>
              <a:ext uri="{FF2B5EF4-FFF2-40B4-BE49-F238E27FC236}">
                <a16:creationId xmlns:a16="http://schemas.microsoft.com/office/drawing/2014/main" id="{97C6C27E-95C2-465B-9E5C-EC089D2D7355}"/>
              </a:ext>
            </a:extLst>
          </p:cNvPr>
          <p:cNvSpPr txBox="1"/>
          <p:nvPr userDrawn="1"/>
        </p:nvSpPr>
        <p:spPr>
          <a:xfrm>
            <a:off x="533623" y="6596390"/>
            <a:ext cx="23472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prstClr val="black"/>
                </a:solidFill>
                <a:latin typeface="Arial" pitchFamily="34" charset="0"/>
                <a:cs typeface="Arial" pitchFamily="34" charset="0"/>
              </a:rPr>
              <a:t>Boards - Liaison Services Section</a:t>
            </a:r>
          </a:p>
        </p:txBody>
      </p:sp>
      <p:pic>
        <p:nvPicPr>
          <p:cNvPr id="10" name="Picture 9" descr="1 &amp; 6 year plan logoCS1-2.emf">
            <a:extLst>
              <a:ext uri="{FF2B5EF4-FFF2-40B4-BE49-F238E27FC236}">
                <a16:creationId xmlns:a16="http://schemas.microsoft.com/office/drawing/2014/main" id="{8080ABC0-C018-4D06-B49C-FB1A03E5FD09}"/>
              </a:ext>
            </a:extLst>
          </p:cNvPr>
          <p:cNvPicPr>
            <a:picLocks noChangeAspect="1"/>
          </p:cNvPicPr>
          <p:nvPr userDrawn="1"/>
        </p:nvPicPr>
        <p:blipFill>
          <a:blip r:embed="rId13" cstate="print"/>
          <a:stretch>
            <a:fillRect/>
          </a:stretch>
        </p:blipFill>
        <p:spPr>
          <a:xfrm>
            <a:off x="7562890" y="6191491"/>
            <a:ext cx="1176580" cy="625726"/>
          </a:xfrm>
          <a:prstGeom prst="rect">
            <a:avLst/>
          </a:prstGeom>
        </p:spPr>
      </p:pic>
      <p:pic>
        <p:nvPicPr>
          <p:cNvPr id="11" name="Picture 10">
            <a:extLst>
              <a:ext uri="{FF2B5EF4-FFF2-40B4-BE49-F238E27FC236}">
                <a16:creationId xmlns:a16="http://schemas.microsoft.com/office/drawing/2014/main" id="{876B3E6C-149A-490F-B380-12B02CF1CEFB}"/>
              </a:ext>
            </a:extLst>
          </p:cNvPr>
          <p:cNvPicPr>
            <a:picLocks noChangeAspect="1"/>
          </p:cNvPicPr>
          <p:nvPr userDrawn="1"/>
        </p:nvPicPr>
        <p:blipFill>
          <a:blip r:embed="rId14"/>
          <a:stretch>
            <a:fillRect/>
          </a:stretch>
        </p:blipFill>
        <p:spPr>
          <a:xfrm>
            <a:off x="691211" y="6153979"/>
            <a:ext cx="2032088" cy="504702"/>
          </a:xfrm>
          <a:prstGeom prst="rect">
            <a:avLst/>
          </a:prstGeom>
        </p:spPr>
      </p:pic>
    </p:spTree>
    <p:extLst>
      <p:ext uri="{BB962C8B-B14F-4D97-AF65-F5344CB8AC3E}">
        <p14:creationId xmlns:p14="http://schemas.microsoft.com/office/powerpoint/2010/main" val="649090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5585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0549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6BC1-97EB-4B1F-AED9-E6A539B15DB4}" type="datetimeFigureOut">
              <a:rPr lang="en-US" smtClean="0"/>
              <a:t>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1EE7D-13A0-410C-A233-7AD46FC8B8A6}" type="slidenum">
              <a:rPr lang="en-US" smtClean="0"/>
              <a:t>‹#›</a:t>
            </a:fld>
            <a:endParaRPr lang="en-US"/>
          </a:p>
        </p:txBody>
      </p:sp>
      <p:sp>
        <p:nvSpPr>
          <p:cNvPr id="7" name="Rectangle 6"/>
          <p:cNvSpPr/>
          <p:nvPr userDrawn="1"/>
        </p:nvSpPr>
        <p:spPr>
          <a:xfrm>
            <a:off x="0" y="6356351"/>
            <a:ext cx="9144000" cy="501649"/>
          </a:xfrm>
          <a:prstGeom prst="rect">
            <a:avLst/>
          </a:prstGeom>
          <a:solidFill>
            <a:srgbClr val="D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2480553" y="6468894"/>
            <a:ext cx="4046707" cy="369332"/>
          </a:xfrm>
          <a:prstGeom prst="rect">
            <a:avLst/>
          </a:prstGeom>
          <a:noFill/>
        </p:spPr>
        <p:txBody>
          <a:bodyPr wrap="square" rtlCol="0">
            <a:spAutoFit/>
          </a:bodyPr>
          <a:lstStyle/>
          <a:p>
            <a:pPr algn="ctr"/>
            <a:r>
              <a:rPr lang="en-US" b="1" dirty="0">
                <a:solidFill>
                  <a:srgbClr val="F5F1E7"/>
                </a:solidFill>
                <a:latin typeface="Arial" panose="020B0604020202020204" pitchFamily="34" charset="0"/>
                <a:cs typeface="Arial" panose="020B0604020202020204" pitchFamily="34" charset="0"/>
              </a:rPr>
              <a:t>NEBRASKA LTAP</a:t>
            </a:r>
          </a:p>
        </p:txBody>
      </p:sp>
    </p:spTree>
    <p:extLst>
      <p:ext uri="{BB962C8B-B14F-4D97-AF65-F5344CB8AC3E}">
        <p14:creationId xmlns:p14="http://schemas.microsoft.com/office/powerpoint/2010/main" val="179078791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nebraskalegislature.gov/laws/browse-chapters.php?chapter=76"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s://fillmorecounty.org/webpages/roads/snow.html" TargetMode="Externa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dot.nebraska.gov/business-center/contractor/mutcd/" TargetMode="External"/><Relationship Id="rId5" Type="http://schemas.openxmlformats.org/officeDocument/2006/relationships/hyperlink" Target="https://nebraskalegislature.gov/laws/statutes.php?statute=60-6,118" TargetMode="Externa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easycalculation.com/engineering/civil/highways-horizontal-curve.php"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ngineering.purdue.edu/~ce361/JFRICKER/HW/HC_02fHW6.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334818" y="1856395"/>
            <a:ext cx="8485913" cy="1470025"/>
          </a:xfrm>
        </p:spPr>
        <p:txBody>
          <a:bodyPr/>
          <a:lstStyle/>
          <a:p>
            <a:pPr algn="ctr"/>
            <a:r>
              <a:rPr lang="en-US" dirty="0">
                <a:solidFill>
                  <a:srgbClr val="FFFFFF"/>
                </a:solidFill>
              </a:rPr>
              <a:t>Key Topics</a:t>
            </a:r>
            <a:br>
              <a:rPr lang="en-US" dirty="0">
                <a:solidFill>
                  <a:srgbClr val="FFFFFF"/>
                </a:solidFill>
              </a:rPr>
            </a:br>
            <a:r>
              <a:rPr lang="en-US" sz="3200" dirty="0">
                <a:solidFill>
                  <a:srgbClr val="FFFFFF"/>
                </a:solidFill>
              </a:rPr>
              <a:t>Quick Review</a:t>
            </a:r>
            <a:endParaRPr lang="en-US" dirty="0">
              <a:solidFill>
                <a:srgbClr val="FFFFFF"/>
              </a:solidFill>
            </a:endParaRP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Nebraska County Highway and City Street </a:t>
            </a:r>
          </a:p>
          <a:p>
            <a:pPr algn="ctr"/>
            <a:r>
              <a:rPr lang="en-US" sz="3600" dirty="0">
                <a:solidFill>
                  <a:schemeClr val="tx1"/>
                </a:solidFill>
              </a:rPr>
              <a:t>Superintendents Exam Preparation</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1371599" y="3638680"/>
            <a:ext cx="6400800" cy="1622643"/>
          </a:xfrm>
        </p:spPr>
        <p:txBody>
          <a:bodyPr/>
          <a:lstStyle/>
          <a:p>
            <a:pPr>
              <a:spcBef>
                <a:spcPts val="450"/>
              </a:spcBef>
            </a:pPr>
            <a:r>
              <a:rPr lang="en-US" dirty="0">
                <a:solidFill>
                  <a:schemeClr val="bg1"/>
                </a:solidFill>
                <a:latin typeface="Arial" pitchFamily="34" charset="0"/>
                <a:cs typeface="Arial" pitchFamily="34" charset="0"/>
              </a:rPr>
              <a:t>Ask Your Questions Now!</a:t>
            </a: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5" name="TextBox 4">
            <a:extLst>
              <a:ext uri="{FF2B5EF4-FFF2-40B4-BE49-F238E27FC236}">
                <a16:creationId xmlns:a16="http://schemas.microsoft.com/office/drawing/2014/main" id="{B23143BE-49D0-4DB4-9571-4D2DDA974BF9}"/>
              </a:ext>
            </a:extLst>
          </p:cNvPr>
          <p:cNvSpPr txBox="1"/>
          <p:nvPr/>
        </p:nvSpPr>
        <p:spPr>
          <a:xfrm>
            <a:off x="3989311" y="6300010"/>
            <a:ext cx="1627718" cy="369332"/>
          </a:xfrm>
          <a:prstGeom prst="rect">
            <a:avLst/>
          </a:prstGeom>
          <a:noFill/>
        </p:spPr>
        <p:txBody>
          <a:bodyPr wrap="square" rtlCol="0">
            <a:spAutoFit/>
          </a:bodyPr>
          <a:lstStyle/>
          <a:p>
            <a:r>
              <a:rPr lang="en-US" dirty="0"/>
              <a:t>9/27/2022</a:t>
            </a:r>
          </a:p>
        </p:txBody>
      </p:sp>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Tree>
    <p:extLst>
      <p:ext uri="{BB962C8B-B14F-4D97-AF65-F5344CB8AC3E}">
        <p14:creationId xmlns:p14="http://schemas.microsoft.com/office/powerpoint/2010/main" val="146442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7" y="425967"/>
            <a:ext cx="9094763" cy="721898"/>
          </a:xfrm>
        </p:spPr>
        <p:txBody>
          <a:bodyPr/>
          <a:lstStyle/>
          <a:p>
            <a:pPr algn="ctr"/>
            <a:r>
              <a:rPr lang="en-US" dirty="0"/>
              <a:t>No Coercive Actions</a:t>
            </a:r>
          </a:p>
        </p:txBody>
      </p:sp>
      <p:sp>
        <p:nvSpPr>
          <p:cNvPr id="3" name="Content Placeholder 2"/>
          <p:cNvSpPr>
            <a:spLocks noGrp="1"/>
          </p:cNvSpPr>
          <p:nvPr>
            <p:ph idx="1"/>
          </p:nvPr>
        </p:nvSpPr>
        <p:spPr>
          <a:xfrm>
            <a:off x="1547447" y="1445462"/>
            <a:ext cx="7045276" cy="3752551"/>
          </a:xfrm>
        </p:spPr>
        <p:txBody>
          <a:bodyPr/>
          <a:lstStyle/>
          <a:p>
            <a:pPr>
              <a:lnSpc>
                <a:spcPct val="80000"/>
              </a:lnSpc>
            </a:pPr>
            <a:r>
              <a:rPr lang="en-US" dirty="0"/>
              <a:t>No “or else” statement to get donation</a:t>
            </a:r>
          </a:p>
          <a:p>
            <a:pPr>
              <a:lnSpc>
                <a:spcPct val="80000"/>
              </a:lnSpc>
            </a:pPr>
            <a:r>
              <a:rPr lang="en-US" dirty="0"/>
              <a:t>Don’t publicize individual project opposition</a:t>
            </a:r>
          </a:p>
          <a:p>
            <a:pPr>
              <a:lnSpc>
                <a:spcPct val="80000"/>
              </a:lnSpc>
            </a:pPr>
            <a:r>
              <a:rPr lang="en-US" dirty="0"/>
              <a:t>No threat of withholding services or causing loss</a:t>
            </a:r>
          </a:p>
          <a:p>
            <a:r>
              <a:rPr lang="en-US" dirty="0"/>
              <a:t>Publicly requesting individual property owners to donate</a:t>
            </a:r>
          </a:p>
          <a:p>
            <a:pPr>
              <a:lnSpc>
                <a:spcPct val="80000"/>
              </a:lnSpc>
            </a:pPr>
            <a:r>
              <a:rPr lang="en-US" dirty="0"/>
              <a:t>No threat of condemnation</a:t>
            </a:r>
          </a:p>
          <a:p>
            <a:endParaRPr lang="en-US" dirty="0"/>
          </a:p>
        </p:txBody>
      </p:sp>
      <p:sp>
        <p:nvSpPr>
          <p:cNvPr id="4" name="TextBox 3"/>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8E49DFAC-1CB3-45F9-B2AD-79277514A208}"/>
              </a:ext>
            </a:extLst>
          </p:cNvPr>
          <p:cNvSpPr>
            <a:spLocks noGrp="1"/>
          </p:cNvSpPr>
          <p:nvPr>
            <p:ph type="sldNum" sz="quarter" idx="12"/>
          </p:nvPr>
        </p:nvSpPr>
        <p:spPr>
          <a:xfrm>
            <a:off x="5298852"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66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5518"/>
            <a:ext cx="9144000" cy="721898"/>
          </a:xfrm>
        </p:spPr>
        <p:txBody>
          <a:bodyPr>
            <a:normAutofit/>
          </a:bodyPr>
          <a:lstStyle/>
          <a:p>
            <a:pPr algn="ctr"/>
            <a:r>
              <a:rPr lang="en-US" dirty="0"/>
              <a:t>Encroachments</a:t>
            </a:r>
          </a:p>
        </p:txBody>
      </p:sp>
      <p:sp>
        <p:nvSpPr>
          <p:cNvPr id="4" name="Content Placeholder 3"/>
          <p:cNvSpPr>
            <a:spLocks noGrp="1"/>
          </p:cNvSpPr>
          <p:nvPr>
            <p:ph idx="1"/>
          </p:nvPr>
        </p:nvSpPr>
        <p:spPr>
          <a:xfrm>
            <a:off x="628650" y="1235289"/>
            <a:ext cx="7886700" cy="4351338"/>
          </a:xfrm>
        </p:spPr>
        <p:txBody>
          <a:bodyPr/>
          <a:lstStyle/>
          <a:p>
            <a:pPr marL="0" indent="0">
              <a:buNone/>
            </a:pPr>
            <a:r>
              <a:rPr lang="en-US" sz="3200" u="sng" dirty="0"/>
              <a:t>Definition</a:t>
            </a:r>
          </a:p>
          <a:p>
            <a:r>
              <a:rPr lang="en-US" dirty="0"/>
              <a:t>An encroachment includes:</a:t>
            </a:r>
          </a:p>
          <a:p>
            <a:pPr lvl="1"/>
            <a:r>
              <a:rPr lang="en-US" dirty="0"/>
              <a:t>Any non-local agency (municipality or county) use or occupancy of the existing ROW</a:t>
            </a:r>
          </a:p>
          <a:p>
            <a:pPr lvl="2"/>
            <a:r>
              <a:rPr lang="en-US" dirty="0"/>
              <a:t>Above, below or on the surface</a:t>
            </a:r>
          </a:p>
          <a:p>
            <a:pPr lvl="2"/>
            <a:r>
              <a:rPr lang="en-US" dirty="0"/>
              <a:t>That has not been permitted, in writing, by the local agency</a:t>
            </a:r>
          </a:p>
          <a:p>
            <a:pPr lvl="1"/>
            <a:r>
              <a:rPr lang="en-US" dirty="0"/>
              <a:t>Any object or structure including, but not limited to:</a:t>
            </a:r>
          </a:p>
          <a:p>
            <a:pPr lvl="2"/>
            <a:r>
              <a:rPr lang="en-US" dirty="0"/>
              <a:t>Real property</a:t>
            </a:r>
          </a:p>
          <a:p>
            <a:pPr lvl="2"/>
            <a:r>
              <a:rPr lang="en-US" dirty="0"/>
              <a:t>Fixtures, or</a:t>
            </a:r>
          </a:p>
          <a:p>
            <a:pPr lvl="2"/>
            <a:r>
              <a:rPr lang="en-US" dirty="0"/>
              <a:t>Personal property</a:t>
            </a:r>
          </a:p>
        </p:txBody>
      </p:sp>
      <p:sp>
        <p:nvSpPr>
          <p:cNvPr id="5" name="TextBox 4"/>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EB53050-C13C-413D-BF8F-CBA4D15CE4C1}"/>
              </a:ext>
            </a:extLst>
          </p:cNvPr>
          <p:cNvSpPr>
            <a:spLocks noGrp="1"/>
          </p:cNvSpPr>
          <p:nvPr>
            <p:ph type="sldNum" sz="quarter" idx="12"/>
          </p:nvPr>
        </p:nvSpPr>
        <p:spPr>
          <a:xfrm>
            <a:off x="5298852" y="63689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559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62" y="-51084"/>
            <a:ext cx="7886700" cy="1325563"/>
          </a:xfrm>
        </p:spPr>
        <p:txBody>
          <a:bodyPr>
            <a:normAutofit/>
          </a:bodyPr>
          <a:lstStyle/>
          <a:p>
            <a:pPr algn="ctr"/>
            <a:r>
              <a:rPr lang="en-US" dirty="0"/>
              <a:t>Encroachments</a:t>
            </a:r>
          </a:p>
        </p:txBody>
      </p:sp>
      <p:sp>
        <p:nvSpPr>
          <p:cNvPr id="3" name="Content Placeholder 2"/>
          <p:cNvSpPr>
            <a:spLocks noGrp="1"/>
          </p:cNvSpPr>
          <p:nvPr>
            <p:ph idx="1"/>
          </p:nvPr>
        </p:nvSpPr>
        <p:spPr>
          <a:xfrm>
            <a:off x="2933113" y="1274479"/>
            <a:ext cx="5501213" cy="4351338"/>
          </a:xfrm>
        </p:spPr>
        <p:txBody>
          <a:bodyPr/>
          <a:lstStyle/>
          <a:p>
            <a:pPr marL="0" indent="0">
              <a:buNone/>
            </a:pPr>
            <a:r>
              <a:rPr lang="en-US" sz="3200" u="sng" dirty="0"/>
              <a:t>Examples</a:t>
            </a:r>
          </a:p>
          <a:p>
            <a:r>
              <a:rPr lang="en-US" dirty="0"/>
              <a:t>Fences</a:t>
            </a:r>
          </a:p>
          <a:p>
            <a:r>
              <a:rPr lang="en-US" dirty="0"/>
              <a:t>Signs</a:t>
            </a:r>
          </a:p>
          <a:p>
            <a:r>
              <a:rPr lang="en-US" dirty="0"/>
              <a:t>Wells</a:t>
            </a:r>
          </a:p>
          <a:p>
            <a:r>
              <a:rPr lang="en-US" dirty="0"/>
              <a:t>Retaining Walls</a:t>
            </a:r>
          </a:p>
          <a:p>
            <a:r>
              <a:rPr lang="en-US" dirty="0"/>
              <a:t>Awnings / Canopies</a:t>
            </a:r>
          </a:p>
          <a:p>
            <a:r>
              <a:rPr lang="en-US" dirty="0"/>
              <a:t>Non-Break Away Mailboxes</a:t>
            </a:r>
          </a:p>
          <a:p>
            <a:r>
              <a:rPr lang="en-US" dirty="0"/>
              <a:t>Decorative Items</a:t>
            </a:r>
          </a:p>
        </p:txBody>
      </p:sp>
      <p:sp>
        <p:nvSpPr>
          <p:cNvPr id="4" name="TextBox 3"/>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5346A102-F296-4505-8F8A-C6623654D4A3}"/>
              </a:ext>
            </a:extLst>
          </p:cNvPr>
          <p:cNvSpPr>
            <a:spLocks noGrp="1"/>
          </p:cNvSpPr>
          <p:nvPr>
            <p:ph type="sldNum" sz="quarter" idx="12"/>
          </p:nvPr>
        </p:nvSpPr>
        <p:spPr>
          <a:xfrm>
            <a:off x="5298852" y="63689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45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Clearing Encroachments</a:t>
            </a:r>
          </a:p>
        </p:txBody>
      </p:sp>
      <p:sp>
        <p:nvSpPr>
          <p:cNvPr id="3" name="Content Placeholder 2"/>
          <p:cNvSpPr>
            <a:spLocks noGrp="1"/>
          </p:cNvSpPr>
          <p:nvPr>
            <p:ph idx="1"/>
          </p:nvPr>
        </p:nvSpPr>
        <p:spPr>
          <a:xfrm>
            <a:off x="1664839" y="2089052"/>
            <a:ext cx="6850510" cy="2873933"/>
          </a:xfrm>
        </p:spPr>
        <p:txBody>
          <a:bodyPr/>
          <a:lstStyle/>
          <a:p>
            <a:pPr marL="0" indent="0">
              <a:buNone/>
            </a:pPr>
            <a:r>
              <a:rPr lang="en-US" sz="3200" u="sng" dirty="0"/>
              <a:t>When To Start</a:t>
            </a:r>
          </a:p>
          <a:p>
            <a:r>
              <a:rPr lang="en-US" dirty="0"/>
              <a:t>Continual</a:t>
            </a:r>
          </a:p>
          <a:p>
            <a:r>
              <a:rPr lang="en-US" dirty="0"/>
              <a:t>Check when planning a work or project</a:t>
            </a:r>
          </a:p>
          <a:p>
            <a:endParaRPr lang="en-US" dirty="0"/>
          </a:p>
        </p:txBody>
      </p:sp>
      <p:sp>
        <p:nvSpPr>
          <p:cNvPr id="4" name="TextBox 3"/>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5DD98A19-82C5-4D73-AFE0-CF7A9ECA3793}"/>
              </a:ext>
            </a:extLst>
          </p:cNvPr>
          <p:cNvSpPr>
            <a:spLocks noGrp="1"/>
          </p:cNvSpPr>
          <p:nvPr>
            <p:ph type="sldNum" sz="quarter" idx="12"/>
          </p:nvPr>
        </p:nvSpPr>
        <p:spPr>
          <a:xfrm>
            <a:off x="5298852" y="63689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16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586" y="243360"/>
            <a:ext cx="5961960" cy="990600"/>
          </a:xfrm>
        </p:spPr>
        <p:txBody>
          <a:bodyPr>
            <a:normAutofit fontScale="90000"/>
          </a:bodyPr>
          <a:lstStyle/>
          <a:p>
            <a:pPr algn="ctr"/>
            <a:r>
              <a:rPr lang="en-US" b="1" dirty="0"/>
              <a:t>State</a:t>
            </a:r>
            <a:r>
              <a:rPr lang="en-US" dirty="0"/>
              <a:t> Statutes and Regulations for ROW</a:t>
            </a:r>
          </a:p>
        </p:txBody>
      </p:sp>
      <p:sp>
        <p:nvSpPr>
          <p:cNvPr id="3" name="Content Placeholder 2"/>
          <p:cNvSpPr>
            <a:spLocks noGrp="1"/>
          </p:cNvSpPr>
          <p:nvPr>
            <p:ph idx="1"/>
          </p:nvPr>
        </p:nvSpPr>
        <p:spPr>
          <a:xfrm>
            <a:off x="755091" y="1949011"/>
            <a:ext cx="8077200" cy="2582907"/>
          </a:xfrm>
        </p:spPr>
        <p:txBody>
          <a:bodyPr>
            <a:normAutofit/>
          </a:bodyPr>
          <a:lstStyle/>
          <a:p>
            <a:r>
              <a:rPr lang="en-US" sz="2400" dirty="0"/>
              <a:t>Nebraska: State Statutes Chapter 76</a:t>
            </a:r>
          </a:p>
          <a:p>
            <a:pPr lvl="1"/>
            <a:r>
              <a:rPr lang="en-US" sz="2000" dirty="0"/>
              <a:t>Uniform Property Act §§76-101 to 76-123</a:t>
            </a:r>
          </a:p>
          <a:p>
            <a:pPr lvl="1"/>
            <a:r>
              <a:rPr lang="en-US" sz="2000" dirty="0"/>
              <a:t>Relocation Assistance Act §§76-1214 to 76-1242</a:t>
            </a:r>
          </a:p>
          <a:p>
            <a:pPr lvl="1"/>
            <a:r>
              <a:rPr lang="en-US" sz="2000" dirty="0"/>
              <a:t>Others in Chapter 76, and §39-1701 and §39-1702 (counties), §13-403, §23-325, and more</a:t>
            </a:r>
          </a:p>
          <a:p>
            <a:r>
              <a:rPr lang="en-US" sz="2400" dirty="0"/>
              <a:t>Title 410: Right of Way Rules (Permits, Relocation Assistance)</a:t>
            </a:r>
          </a:p>
        </p:txBody>
      </p:sp>
      <p:sp>
        <p:nvSpPr>
          <p:cNvPr id="4" name="TextBox 3"/>
          <p:cNvSpPr txBox="1"/>
          <p:nvPr/>
        </p:nvSpPr>
        <p:spPr>
          <a:xfrm>
            <a:off x="739323" y="5204219"/>
            <a:ext cx="760095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Check with your county or city attorney when acquiring ROW</a:t>
            </a:r>
          </a:p>
        </p:txBody>
      </p:sp>
      <p:pic>
        <p:nvPicPr>
          <p:cNvPr id="6" name="Picture 5"/>
          <p:cNvPicPr>
            <a:picLocks noChangeAspect="1"/>
          </p:cNvPicPr>
          <p:nvPr/>
        </p:nvPicPr>
        <p:blipFill>
          <a:blip r:embed="rId3"/>
          <a:stretch>
            <a:fillRect/>
          </a:stretch>
        </p:blipFill>
        <p:spPr>
          <a:xfrm>
            <a:off x="7536546" y="0"/>
            <a:ext cx="1607454" cy="1489476"/>
          </a:xfrm>
          <a:prstGeom prst="rect">
            <a:avLst/>
          </a:prstGeom>
        </p:spPr>
      </p:pic>
      <p:pic>
        <p:nvPicPr>
          <p:cNvPr id="7" name="Picture 6"/>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16434" y="1454291"/>
            <a:ext cx="9144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http://www.nebraskalegislature.gov/laws/browse-chapters.php?chapter=76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859D552-C97F-4999-B9D4-C71D9D9CC53E}"/>
              </a:ext>
            </a:extLst>
          </p:cNvPr>
          <p:cNvSpPr txBox="1"/>
          <p:nvPr/>
        </p:nvSpPr>
        <p:spPr>
          <a:xfrm>
            <a:off x="7772400" y="6402818"/>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Slide Number Placeholder 5">
            <a:extLst>
              <a:ext uri="{FF2B5EF4-FFF2-40B4-BE49-F238E27FC236}">
                <a16:creationId xmlns:a16="http://schemas.microsoft.com/office/drawing/2014/main" id="{DB8B7327-0B0C-4144-BE19-EB1EA035AD07}"/>
              </a:ext>
            </a:extLst>
          </p:cNvPr>
          <p:cNvSpPr>
            <a:spLocks noGrp="1"/>
          </p:cNvSpPr>
          <p:nvPr>
            <p:ph type="sldNum" sz="quarter" idx="12"/>
          </p:nvPr>
        </p:nvSpPr>
        <p:spPr>
          <a:xfrm>
            <a:off x="5298852" y="6368963"/>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5C4D366-786A-3AA3-6390-D39B825BDF78}"/>
              </a:ext>
            </a:extLst>
          </p:cNvPr>
          <p:cNvSpPr txBox="1"/>
          <p:nvPr/>
        </p:nvSpPr>
        <p:spPr>
          <a:xfrm>
            <a:off x="311709" y="4531918"/>
            <a:ext cx="8413191" cy="584775"/>
          </a:xfrm>
          <a:prstGeom prst="rect">
            <a:avLst/>
          </a:prstGeom>
          <a:noFill/>
        </p:spPr>
        <p:txBody>
          <a:bodyPr wrap="square" rtlCol="0">
            <a:spAutoFit/>
          </a:bodyPr>
          <a:lstStyle/>
          <a:p>
            <a:r>
              <a:rPr lang="en-US" sz="3200" b="1" i="1" dirty="0"/>
              <a:t>But .   .   .   follow the (Federal) 1970 Uniform Act</a:t>
            </a:r>
          </a:p>
        </p:txBody>
      </p:sp>
    </p:spTree>
    <p:extLst>
      <p:ext uri="{BB962C8B-B14F-4D97-AF65-F5344CB8AC3E}">
        <p14:creationId xmlns:p14="http://schemas.microsoft.com/office/powerpoint/2010/main" val="23974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334818" y="1856395"/>
            <a:ext cx="8485913" cy="1202491"/>
          </a:xfrm>
        </p:spPr>
        <p:txBody>
          <a:bodyPr/>
          <a:lstStyle/>
          <a:p>
            <a:pPr algn="ctr"/>
            <a:r>
              <a:rPr lang="en-US" dirty="0">
                <a:solidFill>
                  <a:srgbClr val="FFFF00"/>
                </a:solidFill>
              </a:rPr>
              <a:t>Snow Removal Plan</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1" y="2912048"/>
            <a:ext cx="9143999" cy="1850214"/>
          </a:xfrm>
        </p:spPr>
        <p:txBody>
          <a:bodyPr>
            <a:normAutofit lnSpcReduction="10000"/>
          </a:bodyPr>
          <a:lstStyle/>
          <a:p>
            <a:pPr>
              <a:spcBef>
                <a:spcPts val="450"/>
              </a:spcBef>
            </a:pPr>
            <a:r>
              <a:rPr lang="en-US" i="1" dirty="0">
                <a:solidFill>
                  <a:schemeClr val="bg1"/>
                </a:solidFill>
                <a:latin typeface="Arial" pitchFamily="34" charset="0"/>
                <a:cs typeface="Arial" pitchFamily="34" charset="0"/>
              </a:rPr>
              <a:t>Engaging you staff, community leaders, neighboring governments, and the public</a:t>
            </a:r>
          </a:p>
          <a:p>
            <a:pPr>
              <a:spcBef>
                <a:spcPts val="450"/>
              </a:spcBef>
            </a:pPr>
            <a:r>
              <a:rPr lang="en-US" i="1" dirty="0">
                <a:solidFill>
                  <a:schemeClr val="bg1"/>
                </a:solidFill>
                <a:latin typeface="Arial" pitchFamily="34" charset="0"/>
                <a:cs typeface="Arial" pitchFamily="34" charset="0"/>
              </a:rPr>
              <a:t>Snow Plan – a written document – updated annually</a:t>
            </a:r>
          </a:p>
          <a:p>
            <a:pPr>
              <a:spcBef>
                <a:spcPts val="450"/>
              </a:spcBef>
            </a:pPr>
            <a:r>
              <a:rPr lang="en-US" i="1" dirty="0">
                <a:solidFill>
                  <a:schemeClr val="bg1"/>
                </a:solidFill>
              </a:rPr>
              <a:t>Prioritization (order of plowing) of Roads/Streets</a:t>
            </a:r>
          </a:p>
          <a:p>
            <a:pPr>
              <a:spcBef>
                <a:spcPts val="450"/>
              </a:spcBef>
            </a:pPr>
            <a:r>
              <a:rPr lang="en-US" i="1" dirty="0">
                <a:solidFill>
                  <a:schemeClr val="bg1"/>
                </a:solidFill>
                <a:latin typeface="Arial" pitchFamily="34" charset="0"/>
                <a:cs typeface="Arial" pitchFamily="34" charset="0"/>
              </a:rPr>
              <a:t>Considerations for a good snow removal plan</a:t>
            </a: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2" name="TextBox 1">
            <a:extLst>
              <a:ext uri="{FF2B5EF4-FFF2-40B4-BE49-F238E27FC236}">
                <a16:creationId xmlns:a16="http://schemas.microsoft.com/office/drawing/2014/main" id="{DACE1463-1B8C-4530-BB8F-A6C98F4E0C82}"/>
              </a:ext>
            </a:extLst>
          </p:cNvPr>
          <p:cNvSpPr txBox="1"/>
          <p:nvPr/>
        </p:nvSpPr>
        <p:spPr>
          <a:xfrm>
            <a:off x="569672" y="5158710"/>
            <a:ext cx="7843019" cy="369332"/>
          </a:xfrm>
          <a:prstGeom prst="rect">
            <a:avLst/>
          </a:prstGeom>
          <a:noFill/>
        </p:spPr>
        <p:txBody>
          <a:bodyPr wrap="square" rtlCol="0">
            <a:spAutoFit/>
          </a:bodyPr>
          <a:lstStyle/>
          <a:p>
            <a:pPr algn="ctr"/>
            <a:r>
              <a:rPr lang="en-US" dirty="0">
                <a:solidFill>
                  <a:schemeClr val="bg1"/>
                </a:solidFill>
              </a:rPr>
              <a:t>Example Snow Removal Plan: </a:t>
            </a:r>
            <a:r>
              <a:rPr lang="en-US" dirty="0">
                <a:solidFill>
                  <a:schemeClr val="bg1"/>
                </a:solidFill>
                <a:hlinkClick r:id="rId5"/>
              </a:rPr>
              <a:t>Fillmore County</a:t>
            </a:r>
            <a:endParaRPr lang="en-US" dirty="0">
              <a:solidFill>
                <a:schemeClr val="bg1"/>
              </a:solidFill>
            </a:endParaRPr>
          </a:p>
        </p:txBody>
      </p:sp>
      <p:sp>
        <p:nvSpPr>
          <p:cNvPr id="6" name="TextBox 5">
            <a:extLst>
              <a:ext uri="{FF2B5EF4-FFF2-40B4-BE49-F238E27FC236}">
                <a16:creationId xmlns:a16="http://schemas.microsoft.com/office/drawing/2014/main" id="{C3280D2F-0DA5-A512-10A8-2D77A695A175}"/>
              </a:ext>
            </a:extLst>
          </p:cNvPr>
          <p:cNvSpPr txBox="1"/>
          <p:nvPr/>
        </p:nvSpPr>
        <p:spPr>
          <a:xfrm>
            <a:off x="3989311" y="6300010"/>
            <a:ext cx="1260850" cy="369332"/>
          </a:xfrm>
          <a:prstGeom prst="rect">
            <a:avLst/>
          </a:prstGeom>
          <a:noFill/>
        </p:spPr>
        <p:txBody>
          <a:bodyPr wrap="square" rtlCol="0">
            <a:spAutoFit/>
          </a:bodyPr>
          <a:lstStyle/>
          <a:p>
            <a:r>
              <a:rPr lang="en-US" dirty="0"/>
              <a:t>9/9/2022</a:t>
            </a:r>
          </a:p>
        </p:txBody>
      </p:sp>
      <p:sp>
        <p:nvSpPr>
          <p:cNvPr id="9" name="TextBox 8">
            <a:extLst>
              <a:ext uri="{FF2B5EF4-FFF2-40B4-BE49-F238E27FC236}">
                <a16:creationId xmlns:a16="http://schemas.microsoft.com/office/drawing/2014/main" id="{C48ECE5D-5E4D-4E53-F9EE-EB8EC1720599}"/>
              </a:ext>
            </a:extLst>
          </p:cNvPr>
          <p:cNvSpPr txBox="1"/>
          <p:nvPr/>
        </p:nvSpPr>
        <p:spPr>
          <a:xfrm>
            <a:off x="3989311" y="5826769"/>
            <a:ext cx="986118" cy="369332"/>
          </a:xfrm>
          <a:prstGeom prst="rect">
            <a:avLst/>
          </a:prstGeom>
          <a:noFill/>
        </p:spPr>
        <p:txBody>
          <a:bodyPr wrap="square" rtlCol="0">
            <a:spAutoFit/>
          </a:bodyPr>
          <a:lstStyle/>
          <a:p>
            <a:pPr algn="ctr"/>
            <a:r>
              <a:rPr lang="en-US" b="1" dirty="0"/>
              <a:t>No Tab</a:t>
            </a:r>
          </a:p>
        </p:txBody>
      </p:sp>
    </p:spTree>
    <p:extLst>
      <p:ext uri="{BB962C8B-B14F-4D97-AF65-F5344CB8AC3E}">
        <p14:creationId xmlns:p14="http://schemas.microsoft.com/office/powerpoint/2010/main" val="355029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ctrTitle"/>
          </p:nvPr>
        </p:nvSpPr>
        <p:spPr>
          <a:xfrm>
            <a:off x="334818" y="1856395"/>
            <a:ext cx="8485913" cy="1470025"/>
          </a:xfrm>
        </p:spPr>
        <p:txBody>
          <a:bodyPr>
            <a:normAutofit fontScale="90000"/>
          </a:bodyPr>
          <a:lstStyle/>
          <a:p>
            <a:pPr algn="ctr"/>
            <a:r>
              <a:rPr lang="en-US" dirty="0">
                <a:solidFill>
                  <a:srgbClr val="FFFF00"/>
                </a:solidFill>
              </a:rPr>
              <a:t>Traffic Control Devices and the MUTCD</a:t>
            </a:r>
            <a:br>
              <a:rPr lang="en-US" dirty="0">
                <a:solidFill>
                  <a:srgbClr val="FFFF00"/>
                </a:solidFill>
              </a:rPr>
            </a:br>
            <a:r>
              <a:rPr lang="en-US" dirty="0">
                <a:solidFill>
                  <a:srgbClr val="FFFF00"/>
                </a:solidFill>
              </a:rPr>
              <a:t>including the Nebraska Supplement</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itle 2"/>
          <p:cNvSpPr>
            <a:spLocks noGrp="1"/>
          </p:cNvSpPr>
          <p:nvPr>
            <p:ph type="subTitle" idx="1"/>
          </p:nvPr>
        </p:nvSpPr>
        <p:spPr>
          <a:xfrm>
            <a:off x="1371599" y="3374380"/>
            <a:ext cx="6400800" cy="1752600"/>
          </a:xfrm>
        </p:spPr>
        <p:txBody>
          <a:bodyPr/>
          <a:lstStyle/>
          <a:p>
            <a:pPr>
              <a:spcBef>
                <a:spcPts val="450"/>
              </a:spcBef>
            </a:pPr>
            <a:r>
              <a:rPr lang="en-US" i="1" dirty="0">
                <a:solidFill>
                  <a:schemeClr val="bg1"/>
                </a:solidFill>
                <a:latin typeface="Arial" pitchFamily="34" charset="0"/>
                <a:cs typeface="Arial" pitchFamily="34" charset="0"/>
              </a:rPr>
              <a:t>Signing, Marking, Signals</a:t>
            </a:r>
          </a:p>
          <a:p>
            <a:r>
              <a:rPr lang="en-US" i="1" dirty="0">
                <a:solidFill>
                  <a:schemeClr val="bg1"/>
                </a:solidFill>
                <a:latin typeface="Calibri" charset="0"/>
              </a:rPr>
              <a:t>Process, documentation</a:t>
            </a: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10" name="TextBox 9">
            <a:extLst>
              <a:ext uri="{FF2B5EF4-FFF2-40B4-BE49-F238E27FC236}">
                <a16:creationId xmlns:a16="http://schemas.microsoft.com/office/drawing/2014/main" id="{DA246BC3-9800-4841-B55B-2273DDC50B5B}"/>
              </a:ext>
            </a:extLst>
          </p:cNvPr>
          <p:cNvSpPr txBox="1"/>
          <p:nvPr/>
        </p:nvSpPr>
        <p:spPr>
          <a:xfrm>
            <a:off x="3605244" y="4470858"/>
            <a:ext cx="17718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hlinkClick r:id="rId5"/>
              </a:rPr>
              <a:t>§60-6,118</a:t>
            </a:r>
            <a:endParaRPr kumimoji="0" lang="en-US" sz="28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D1381EB-54F4-4757-948E-01442A7F6AAF}"/>
              </a:ext>
            </a:extLst>
          </p:cNvPr>
          <p:cNvSpPr txBox="1"/>
          <p:nvPr/>
        </p:nvSpPr>
        <p:spPr>
          <a:xfrm>
            <a:off x="1718340" y="5237668"/>
            <a:ext cx="61595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hlinkClick r:id="rId6"/>
              </a:rPr>
              <a:t>https://dot.nebraska.gov/business-center/contractor/mutcd/</a:t>
            </a:r>
            <a:endParaRPr kumimoji="0" lang="en-US" sz="1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3F9408B-15BF-23CF-3BC1-E8E50AC451D5}"/>
              </a:ext>
            </a:extLst>
          </p:cNvPr>
          <p:cNvSpPr txBox="1"/>
          <p:nvPr/>
        </p:nvSpPr>
        <p:spPr>
          <a:xfrm>
            <a:off x="3989311" y="5826769"/>
            <a:ext cx="986118" cy="369332"/>
          </a:xfrm>
          <a:prstGeom prst="rect">
            <a:avLst/>
          </a:prstGeom>
          <a:noFill/>
        </p:spPr>
        <p:txBody>
          <a:bodyPr wrap="square" rtlCol="0">
            <a:spAutoFit/>
          </a:bodyPr>
          <a:lstStyle/>
          <a:p>
            <a:pPr algn="ctr"/>
            <a:r>
              <a:rPr lang="en-US" b="1" dirty="0"/>
              <a:t>Tab 16</a:t>
            </a:r>
          </a:p>
        </p:txBody>
      </p:sp>
      <p:sp>
        <p:nvSpPr>
          <p:cNvPr id="9" name="TextBox 8">
            <a:extLst>
              <a:ext uri="{FF2B5EF4-FFF2-40B4-BE49-F238E27FC236}">
                <a16:creationId xmlns:a16="http://schemas.microsoft.com/office/drawing/2014/main" id="{CEBDA2B4-8600-E3CD-3DA7-C86897E73794}"/>
              </a:ext>
            </a:extLst>
          </p:cNvPr>
          <p:cNvSpPr txBox="1"/>
          <p:nvPr/>
        </p:nvSpPr>
        <p:spPr>
          <a:xfrm>
            <a:off x="3989311" y="6300010"/>
            <a:ext cx="1260850" cy="369332"/>
          </a:xfrm>
          <a:prstGeom prst="rect">
            <a:avLst/>
          </a:prstGeom>
          <a:noFill/>
        </p:spPr>
        <p:txBody>
          <a:bodyPr wrap="square" rtlCol="0">
            <a:spAutoFit/>
          </a:bodyPr>
          <a:lstStyle/>
          <a:p>
            <a:r>
              <a:rPr lang="en-US" dirty="0"/>
              <a:t>9/9/2022</a:t>
            </a:r>
          </a:p>
        </p:txBody>
      </p:sp>
    </p:spTree>
    <p:extLst>
      <p:ext uri="{BB962C8B-B14F-4D97-AF65-F5344CB8AC3E}">
        <p14:creationId xmlns:p14="http://schemas.microsoft.com/office/powerpoint/2010/main" val="61014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bwMode="auto">
          <a:xfrm>
            <a:off x="754774" y="108435"/>
            <a:ext cx="7886700" cy="866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3600" dirty="0">
                <a:latin typeface="Arial" panose="020B0604020202020204" pitchFamily="34" charset="0"/>
                <a:cs typeface="Arial" panose="020B0604020202020204" pitchFamily="34" charset="0"/>
              </a:rPr>
              <a:t>Order of Precedence - Summary </a:t>
            </a:r>
          </a:p>
        </p:txBody>
      </p:sp>
      <p:pic>
        <p:nvPicPr>
          <p:cNvPr id="8" name="Picture 7"/>
          <p:cNvPicPr>
            <a:picLocks noChangeAspect="1"/>
          </p:cNvPicPr>
          <p:nvPr/>
        </p:nvPicPr>
        <p:blipFill>
          <a:blip r:embed="rId3"/>
          <a:stretch>
            <a:fillRect/>
          </a:stretch>
        </p:blipFill>
        <p:spPr>
          <a:xfrm>
            <a:off x="5493422" y="1092288"/>
            <a:ext cx="3415366" cy="458688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6D6CF74E-D95F-44CC-BBB9-3810ABF75F0A}"/>
              </a:ext>
            </a:extLst>
          </p:cNvPr>
          <p:cNvPicPr>
            <a:picLocks noChangeAspect="1"/>
          </p:cNvPicPr>
          <p:nvPr/>
        </p:nvPicPr>
        <p:blipFill>
          <a:blip r:embed="rId4"/>
          <a:stretch>
            <a:fillRect/>
          </a:stretch>
        </p:blipFill>
        <p:spPr>
          <a:xfrm>
            <a:off x="2692057" y="1077020"/>
            <a:ext cx="4460131" cy="4617415"/>
          </a:xfrm>
          <a:prstGeom prst="rect">
            <a:avLst/>
          </a:prstGeom>
        </p:spPr>
      </p:pic>
      <p:pic>
        <p:nvPicPr>
          <p:cNvPr id="12" name="Picture 11"/>
          <p:cNvPicPr>
            <a:picLocks noChangeAspect="1"/>
          </p:cNvPicPr>
          <p:nvPr/>
        </p:nvPicPr>
        <p:blipFill>
          <a:blip r:embed="rId5"/>
          <a:stretch>
            <a:fillRect/>
          </a:stretch>
        </p:blipFill>
        <p:spPr>
          <a:xfrm>
            <a:off x="261760" y="1037682"/>
            <a:ext cx="3618740" cy="4731709"/>
          </a:xfrm>
          <a:prstGeom prst="rect">
            <a:avLst/>
          </a:prstGeom>
        </p:spPr>
      </p:pic>
      <p:sp>
        <p:nvSpPr>
          <p:cNvPr id="6" name="TextBox 5"/>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Slide Number Placeholder 5">
            <a:extLst>
              <a:ext uri="{FF2B5EF4-FFF2-40B4-BE49-F238E27FC236}">
                <a16:creationId xmlns:a16="http://schemas.microsoft.com/office/drawing/2014/main" id="{07273189-8F81-449F-A3BF-F63BCD0EC19E}"/>
              </a:ext>
            </a:extLst>
          </p:cNvPr>
          <p:cNvSpPr txBox="1">
            <a:spLocks/>
          </p:cNvSpPr>
          <p:nvPr/>
        </p:nvSpPr>
        <p:spPr>
          <a:xfrm>
            <a:off x="5298852" y="6368963"/>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800" b="0" i="0" u="none" strike="noStrike" kern="1200" cap="none" spc="0" normalizeH="0" baseline="0" noProof="0" smtClean="0">
                <a:ln>
                  <a:noFill/>
                </a:ln>
                <a:solidFill>
                  <a:prstClr val="white">
                    <a:lumMod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C9ED3C2E-A4D8-449E-807B-105195280F74}"/>
              </a:ext>
            </a:extLst>
          </p:cNvPr>
          <p:cNvSpPr txBox="1"/>
          <p:nvPr/>
        </p:nvSpPr>
        <p:spPr>
          <a:xfrm>
            <a:off x="927100" y="716604"/>
            <a:ext cx="7462126" cy="369332"/>
          </a:xfrm>
          <a:prstGeom prst="rect">
            <a:avLst/>
          </a:prstGeom>
          <a:noFill/>
        </p:spPr>
        <p:txBody>
          <a:bodyPr wrap="square" rtlCol="0">
            <a:spAutoFit/>
          </a:bodyPr>
          <a:lstStyle/>
          <a:p>
            <a:r>
              <a:rPr lang="en-US" dirty="0"/>
              <a:t>             1                                                            2                                                  3</a:t>
            </a:r>
          </a:p>
        </p:txBody>
      </p:sp>
      <p:sp>
        <p:nvSpPr>
          <p:cNvPr id="3" name="TextBox 2">
            <a:extLst>
              <a:ext uri="{FF2B5EF4-FFF2-40B4-BE49-F238E27FC236}">
                <a16:creationId xmlns:a16="http://schemas.microsoft.com/office/drawing/2014/main" id="{BD0E1CFE-71B5-4A72-96B1-5750B0DE108B}"/>
              </a:ext>
            </a:extLst>
          </p:cNvPr>
          <p:cNvSpPr txBox="1"/>
          <p:nvPr/>
        </p:nvSpPr>
        <p:spPr>
          <a:xfrm>
            <a:off x="4922123" y="5772064"/>
            <a:ext cx="3145972" cy="369332"/>
          </a:xfrm>
          <a:prstGeom prst="rect">
            <a:avLst/>
          </a:prstGeom>
          <a:noFill/>
        </p:spPr>
        <p:txBody>
          <a:bodyPr wrap="square" rtlCol="0">
            <a:spAutoFit/>
          </a:bodyPr>
          <a:lstStyle/>
          <a:p>
            <a:r>
              <a:rPr lang="en-US" dirty="0"/>
              <a:t>§60-6,118 adoption of MUTCD</a:t>
            </a:r>
          </a:p>
        </p:txBody>
      </p:sp>
    </p:spTree>
    <p:extLst>
      <p:ext uri="{BB962C8B-B14F-4D97-AF65-F5344CB8AC3E}">
        <p14:creationId xmlns:p14="http://schemas.microsoft.com/office/powerpoint/2010/main" val="66559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41374"/>
          </a:xfrm>
        </p:spPr>
        <p:txBody>
          <a:bodyPr>
            <a:normAutofit/>
          </a:bodyPr>
          <a:lstStyle/>
          <a:p>
            <a:r>
              <a:rPr lang="en-US" sz="3600" dirty="0"/>
              <a:t>Superintendent – Must Learn/Know: </a:t>
            </a:r>
          </a:p>
        </p:txBody>
      </p:sp>
      <p:sp>
        <p:nvSpPr>
          <p:cNvPr id="3" name="Content Placeholder 2"/>
          <p:cNvSpPr>
            <a:spLocks noGrp="1"/>
          </p:cNvSpPr>
          <p:nvPr>
            <p:ph idx="1"/>
          </p:nvPr>
        </p:nvSpPr>
        <p:spPr>
          <a:xfrm>
            <a:off x="628650" y="1330324"/>
            <a:ext cx="8299450" cy="4867275"/>
          </a:xfrm>
        </p:spPr>
        <p:txBody>
          <a:bodyPr>
            <a:normAutofit fontScale="92500" lnSpcReduction="20000"/>
          </a:bodyPr>
          <a:lstStyle/>
          <a:p>
            <a:r>
              <a:rPr lang="en-US" dirty="0"/>
              <a:t>Why and where signing and paint striping is used</a:t>
            </a:r>
          </a:p>
          <a:p>
            <a:r>
              <a:rPr lang="en-US" dirty="0"/>
              <a:t>Requirements for Engineering Studies</a:t>
            </a:r>
          </a:p>
          <a:p>
            <a:r>
              <a:rPr lang="en-US" dirty="0"/>
              <a:t>Approvals needed: </a:t>
            </a:r>
          </a:p>
          <a:p>
            <a:pPr lvl="1"/>
            <a:r>
              <a:rPr lang="en-US" dirty="0"/>
              <a:t>County Board, City Council, Village Board</a:t>
            </a:r>
          </a:p>
          <a:p>
            <a:r>
              <a:rPr lang="en-US" dirty="0"/>
              <a:t>Importance of Record Keeping and Documentation of decisions and actions</a:t>
            </a:r>
          </a:p>
          <a:p>
            <a:r>
              <a:rPr lang="en-US" dirty="0"/>
              <a:t>The need to keep an inventory of:</a:t>
            </a:r>
          </a:p>
          <a:p>
            <a:pPr lvl="1"/>
            <a:r>
              <a:rPr lang="en-US" dirty="0"/>
              <a:t>Signs</a:t>
            </a:r>
          </a:p>
          <a:p>
            <a:pPr lvl="1"/>
            <a:r>
              <a:rPr lang="en-US" dirty="0"/>
              <a:t>When paint striping was done</a:t>
            </a:r>
          </a:p>
          <a:p>
            <a:pPr lvl="1"/>
            <a:r>
              <a:rPr lang="en-US" dirty="0"/>
              <a:t>Construction project plans</a:t>
            </a:r>
          </a:p>
          <a:p>
            <a:pPr lvl="1"/>
            <a:r>
              <a:rPr lang="en-US" dirty="0"/>
              <a:t>Signals, etc.</a:t>
            </a:r>
          </a:p>
          <a:p>
            <a:r>
              <a:rPr lang="en-US" i="1" dirty="0"/>
              <a:t>Note: NBCS standards (428 NAC 2 001.03B Note 9) states that Paint Striping is not used to measure lane widths</a:t>
            </a:r>
            <a:endParaRPr lang="en-US" dirty="0"/>
          </a:p>
          <a:p>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60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334818" y="1856395"/>
            <a:ext cx="8485913" cy="1470025"/>
          </a:xfrm>
        </p:spPr>
        <p:txBody>
          <a:bodyPr/>
          <a:lstStyle/>
          <a:p>
            <a:pPr algn="ctr"/>
            <a:r>
              <a:rPr lang="en-US" dirty="0">
                <a:solidFill>
                  <a:srgbClr val="FFFF00"/>
                </a:solidFill>
              </a:rPr>
              <a:t>Erosion Control and Sediment Control Design Basics</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1371599" y="3508724"/>
            <a:ext cx="6400800" cy="1752600"/>
          </a:xfrm>
        </p:spPr>
        <p:txBody>
          <a:bodyPr/>
          <a:lstStyle/>
          <a:p>
            <a:pPr>
              <a:spcBef>
                <a:spcPts val="450"/>
              </a:spcBef>
            </a:pPr>
            <a:r>
              <a:rPr lang="en-US" i="1" dirty="0">
                <a:solidFill>
                  <a:schemeClr val="bg1"/>
                </a:solidFill>
                <a:latin typeface="Arial" pitchFamily="34" charset="0"/>
                <a:cs typeface="Arial" pitchFamily="34" charset="0"/>
              </a:rPr>
              <a:t>1 acre threshold</a:t>
            </a:r>
          </a:p>
          <a:p>
            <a:pPr>
              <a:spcBef>
                <a:spcPts val="450"/>
              </a:spcBef>
            </a:pPr>
            <a:r>
              <a:rPr lang="en-US" i="1" dirty="0">
                <a:solidFill>
                  <a:schemeClr val="bg1"/>
                </a:solidFill>
              </a:rPr>
              <a:t>SWPPP – a written plan</a:t>
            </a:r>
            <a:endParaRPr lang="en-US" i="1" dirty="0">
              <a:solidFill>
                <a:schemeClr val="bg1"/>
              </a:solidFill>
              <a:latin typeface="Arial" pitchFamily="34" charset="0"/>
              <a:cs typeface="Arial" pitchFamily="34" charset="0"/>
            </a:endParaRPr>
          </a:p>
          <a:p>
            <a:pPr>
              <a:spcBef>
                <a:spcPts val="450"/>
              </a:spcBef>
            </a:pPr>
            <a:r>
              <a:rPr lang="en-US" i="1" dirty="0">
                <a:solidFill>
                  <a:schemeClr val="bg1"/>
                </a:solidFill>
              </a:rPr>
              <a:t>Waters of the US – 1/10 acre threshold</a:t>
            </a:r>
            <a:endParaRPr lang="en-US" i="1" dirty="0">
              <a:solidFill>
                <a:schemeClr val="bg1"/>
              </a:solidFill>
              <a:latin typeface="Arial" pitchFamily="34" charset="0"/>
              <a:cs typeface="Arial" pitchFamily="34" charset="0"/>
            </a:endParaRP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5" name="TextBox 4">
            <a:extLst>
              <a:ext uri="{FF2B5EF4-FFF2-40B4-BE49-F238E27FC236}">
                <a16:creationId xmlns:a16="http://schemas.microsoft.com/office/drawing/2014/main" id="{E51021E4-627A-1569-4F21-57E7493292B5}"/>
              </a:ext>
            </a:extLst>
          </p:cNvPr>
          <p:cNvSpPr txBox="1"/>
          <p:nvPr/>
        </p:nvSpPr>
        <p:spPr>
          <a:xfrm>
            <a:off x="3989311" y="5826769"/>
            <a:ext cx="986118" cy="369332"/>
          </a:xfrm>
          <a:prstGeom prst="rect">
            <a:avLst/>
          </a:prstGeom>
          <a:noFill/>
        </p:spPr>
        <p:txBody>
          <a:bodyPr wrap="square" rtlCol="0">
            <a:spAutoFit/>
          </a:bodyPr>
          <a:lstStyle/>
          <a:p>
            <a:pPr algn="ctr"/>
            <a:r>
              <a:rPr lang="en-US" b="1" dirty="0"/>
              <a:t>Tab 17</a:t>
            </a:r>
          </a:p>
        </p:txBody>
      </p:sp>
      <p:sp>
        <p:nvSpPr>
          <p:cNvPr id="7" name="TextBox 6">
            <a:extLst>
              <a:ext uri="{FF2B5EF4-FFF2-40B4-BE49-F238E27FC236}">
                <a16:creationId xmlns:a16="http://schemas.microsoft.com/office/drawing/2014/main" id="{2DF838AA-2F27-EC2D-A95B-866EECE36938}"/>
              </a:ext>
            </a:extLst>
          </p:cNvPr>
          <p:cNvSpPr txBox="1"/>
          <p:nvPr/>
        </p:nvSpPr>
        <p:spPr>
          <a:xfrm>
            <a:off x="3989311" y="6300010"/>
            <a:ext cx="1260850" cy="369332"/>
          </a:xfrm>
          <a:prstGeom prst="rect">
            <a:avLst/>
          </a:prstGeom>
          <a:noFill/>
        </p:spPr>
        <p:txBody>
          <a:bodyPr wrap="square" rtlCol="0">
            <a:spAutoFit/>
          </a:bodyPr>
          <a:lstStyle/>
          <a:p>
            <a:r>
              <a:rPr lang="en-US" dirty="0"/>
              <a:t>9/9/2022</a:t>
            </a:r>
          </a:p>
        </p:txBody>
      </p:sp>
    </p:spTree>
    <p:extLst>
      <p:ext uri="{BB962C8B-B14F-4D97-AF65-F5344CB8AC3E}">
        <p14:creationId xmlns:p14="http://schemas.microsoft.com/office/powerpoint/2010/main" val="116804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851"/>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Nebraska County Highway and City Street </a:t>
            </a:r>
          </a:p>
          <a:p>
            <a:pPr algn="ctr"/>
            <a:r>
              <a:rPr lang="en-US" sz="3600" dirty="0">
                <a:solidFill>
                  <a:schemeClr val="tx1"/>
                </a:solidFill>
              </a:rPr>
              <a:t>Superintendents Exam Preparation</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2" name="TextBox 1">
            <a:extLst>
              <a:ext uri="{FF2B5EF4-FFF2-40B4-BE49-F238E27FC236}">
                <a16:creationId xmlns:a16="http://schemas.microsoft.com/office/drawing/2014/main" id="{0189D877-E2AB-40A1-8D4F-E94730683CD2}"/>
              </a:ext>
            </a:extLst>
          </p:cNvPr>
          <p:cNvSpPr txBox="1"/>
          <p:nvPr/>
        </p:nvSpPr>
        <p:spPr>
          <a:xfrm>
            <a:off x="2600249" y="2121998"/>
            <a:ext cx="3781866" cy="3367589"/>
          </a:xfrm>
          <a:prstGeom prst="rect">
            <a:avLst/>
          </a:prstGeom>
          <a:noFill/>
        </p:spPr>
        <p:txBody>
          <a:bodyPr wrap="square" rtlCol="0">
            <a:spAutoFit/>
          </a:bodyPr>
          <a:lstStyle/>
          <a:p>
            <a:pPr algn="ctr">
              <a:spcBef>
                <a:spcPts val="450"/>
              </a:spcBef>
            </a:pPr>
            <a:r>
              <a:rPr lang="en-US" sz="3200" dirty="0">
                <a:solidFill>
                  <a:srgbClr val="FFFF00"/>
                </a:solidFill>
              </a:rPr>
              <a:t>Plan Reading</a:t>
            </a:r>
          </a:p>
          <a:p>
            <a:pPr algn="ctr">
              <a:spcBef>
                <a:spcPts val="450"/>
              </a:spcBef>
            </a:pPr>
            <a:r>
              <a:rPr lang="en-US" sz="3200" dirty="0">
                <a:solidFill>
                  <a:schemeClr val="bg1"/>
                </a:solidFill>
              </a:rPr>
              <a:t>ROW</a:t>
            </a:r>
          </a:p>
          <a:p>
            <a:pPr algn="ctr">
              <a:spcBef>
                <a:spcPts val="450"/>
              </a:spcBef>
            </a:pPr>
            <a:r>
              <a:rPr lang="en-US" sz="3200" dirty="0">
                <a:solidFill>
                  <a:srgbClr val="FFFF00"/>
                </a:solidFill>
              </a:rPr>
              <a:t>Snow Removal/Plan</a:t>
            </a:r>
          </a:p>
          <a:p>
            <a:pPr algn="ctr">
              <a:spcBef>
                <a:spcPts val="450"/>
              </a:spcBef>
            </a:pPr>
            <a:r>
              <a:rPr lang="en-US" sz="3200" dirty="0">
                <a:solidFill>
                  <a:schemeClr val="bg1"/>
                </a:solidFill>
              </a:rPr>
              <a:t>MUTCD</a:t>
            </a:r>
          </a:p>
          <a:p>
            <a:pPr algn="ctr">
              <a:spcBef>
                <a:spcPts val="450"/>
              </a:spcBef>
            </a:pPr>
            <a:r>
              <a:rPr lang="en-US" sz="3200" dirty="0">
                <a:solidFill>
                  <a:srgbClr val="FFFF00"/>
                </a:solidFill>
              </a:rPr>
              <a:t>Erosion Control</a:t>
            </a:r>
          </a:p>
          <a:p>
            <a:pPr algn="ctr">
              <a:spcBef>
                <a:spcPts val="450"/>
              </a:spcBef>
            </a:pPr>
            <a:r>
              <a:rPr lang="en-US" sz="3200" dirty="0">
                <a:solidFill>
                  <a:schemeClr val="bg1"/>
                </a:solidFill>
              </a:rPr>
              <a:t>Consultants</a:t>
            </a:r>
          </a:p>
        </p:txBody>
      </p:sp>
    </p:spTree>
    <p:extLst>
      <p:ext uri="{BB962C8B-B14F-4D97-AF65-F5344CB8AC3E}">
        <p14:creationId xmlns:p14="http://schemas.microsoft.com/office/powerpoint/2010/main" val="3378314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7136"/>
          </a:xfrm>
        </p:spPr>
        <p:txBody>
          <a:bodyPr/>
          <a:lstStyle/>
          <a:p>
            <a:r>
              <a:rPr lang="en-US" dirty="0"/>
              <a:t>Construction Storm Water Permit</a:t>
            </a:r>
          </a:p>
        </p:txBody>
      </p:sp>
      <p:sp>
        <p:nvSpPr>
          <p:cNvPr id="3" name="Content Placeholder 2"/>
          <p:cNvSpPr>
            <a:spLocks noGrp="1"/>
          </p:cNvSpPr>
          <p:nvPr>
            <p:ph idx="1"/>
          </p:nvPr>
        </p:nvSpPr>
        <p:spPr/>
        <p:txBody>
          <a:bodyPr/>
          <a:lstStyle/>
          <a:p>
            <a:pPr>
              <a:defRPr/>
            </a:pPr>
            <a:r>
              <a:rPr lang="en-US" dirty="0"/>
              <a:t>Project size</a:t>
            </a:r>
          </a:p>
          <a:p>
            <a:pPr lvl="1">
              <a:defRPr/>
            </a:pPr>
            <a:r>
              <a:rPr lang="en-US" dirty="0"/>
              <a:t>1 acre or more</a:t>
            </a:r>
          </a:p>
          <a:p>
            <a:pPr lvl="1">
              <a:defRPr/>
            </a:pPr>
            <a:r>
              <a:rPr lang="en-US" dirty="0"/>
              <a:t>Including staging area, borrow pits, etc.</a:t>
            </a:r>
          </a:p>
          <a:p>
            <a:pPr>
              <a:defRPr/>
            </a:pPr>
            <a:r>
              <a:rPr lang="en-US" dirty="0"/>
              <a:t>SWPPP must be developed</a:t>
            </a:r>
          </a:p>
          <a:p>
            <a:pPr>
              <a:defRPr/>
            </a:pPr>
            <a:r>
              <a:rPr lang="en-US" dirty="0"/>
              <a:t>Requires routine site inspections</a:t>
            </a:r>
          </a:p>
          <a:p>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82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27646"/>
          </a:xfrm>
        </p:spPr>
        <p:txBody>
          <a:bodyPr/>
          <a:lstStyle/>
          <a:p>
            <a:r>
              <a:rPr lang="en-US" dirty="0"/>
              <a:t>CWA Section 404 Permit</a:t>
            </a:r>
          </a:p>
        </p:txBody>
      </p:sp>
      <p:sp>
        <p:nvSpPr>
          <p:cNvPr id="3" name="Content Placeholder 2"/>
          <p:cNvSpPr>
            <a:spLocks noGrp="1"/>
          </p:cNvSpPr>
          <p:nvPr>
            <p:ph idx="1"/>
          </p:nvPr>
        </p:nvSpPr>
        <p:spPr/>
        <p:txBody>
          <a:bodyPr/>
          <a:lstStyle/>
          <a:p>
            <a:pPr>
              <a:defRPr/>
            </a:pPr>
            <a:r>
              <a:rPr lang="en-US" dirty="0"/>
              <a:t>A permit is required for the discharge of dredged or fill material into waters of the U.S., including wetlands via the Corps of Engineers.</a:t>
            </a:r>
          </a:p>
          <a:p>
            <a:pPr>
              <a:defRPr/>
            </a:pPr>
            <a:r>
              <a:rPr lang="en-US" dirty="0"/>
              <a:t>Many waterbodies and wetlands are waters of the U.S. and are subject to the Corps’ regulatory authority.</a:t>
            </a:r>
          </a:p>
          <a:p>
            <a:pPr>
              <a:defRPr/>
            </a:pPr>
            <a:r>
              <a:rPr lang="en-US" dirty="0"/>
              <a:t>CWA Section 401 coordination with NDEE is required for any impacts to waters of the State. </a:t>
            </a:r>
          </a:p>
          <a:p>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7772401" y="66410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757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33053"/>
          </a:xfrm>
        </p:spPr>
        <p:txBody>
          <a:bodyPr/>
          <a:lstStyle/>
          <a:p>
            <a:r>
              <a:rPr lang="en-US" dirty="0"/>
              <a:t>Waters of the U.S.</a:t>
            </a:r>
          </a:p>
        </p:txBody>
      </p:sp>
      <p:sp>
        <p:nvSpPr>
          <p:cNvPr id="3" name="Content Placeholder 2"/>
          <p:cNvSpPr>
            <a:spLocks noGrp="1"/>
          </p:cNvSpPr>
          <p:nvPr>
            <p:ph idx="1"/>
          </p:nvPr>
        </p:nvSpPr>
        <p:spPr>
          <a:xfrm>
            <a:off x="628650" y="1575254"/>
            <a:ext cx="8058150" cy="4351338"/>
          </a:xfrm>
        </p:spPr>
        <p:txBody>
          <a:bodyPr/>
          <a:lstStyle/>
          <a:p>
            <a:pPr>
              <a:defRPr/>
            </a:pPr>
            <a:r>
              <a:rPr lang="en-US" dirty="0"/>
              <a:t>Examples of possible waters of the U.S. include:</a:t>
            </a:r>
          </a:p>
          <a:p>
            <a:pPr lvl="1">
              <a:defRPr/>
            </a:pPr>
            <a:r>
              <a:rPr lang="en-US" dirty="0"/>
              <a:t>Streams, lakes and ponds</a:t>
            </a:r>
          </a:p>
          <a:p>
            <a:pPr lvl="1">
              <a:defRPr/>
            </a:pPr>
            <a:r>
              <a:rPr lang="en-US" dirty="0"/>
              <a:t>Impounding reservoirs</a:t>
            </a:r>
          </a:p>
          <a:p>
            <a:pPr lvl="1">
              <a:defRPr/>
            </a:pPr>
            <a:r>
              <a:rPr lang="en-US" dirty="0"/>
              <a:t>Marshes and Wetlands</a:t>
            </a:r>
          </a:p>
          <a:p>
            <a:pPr lvl="1">
              <a:defRPr/>
            </a:pPr>
            <a:r>
              <a:rPr lang="en-US" dirty="0"/>
              <a:t>Watercourses, waterways</a:t>
            </a:r>
          </a:p>
          <a:p>
            <a:pPr lvl="1">
              <a:defRPr/>
            </a:pPr>
            <a:r>
              <a:rPr lang="en-US" dirty="0"/>
              <a:t>Irrigation and drainage systems</a:t>
            </a:r>
          </a:p>
          <a:p>
            <a:pPr lvl="1">
              <a:defRPr/>
            </a:pPr>
            <a:r>
              <a:rPr lang="en-US" dirty="0"/>
              <a:t>Roadside ditch wetlands </a:t>
            </a:r>
          </a:p>
          <a:p>
            <a:pPr>
              <a:defRPr/>
            </a:pPr>
            <a:r>
              <a:rPr lang="en-US" dirty="0"/>
              <a:t>Impacts greater than 1/10 acre will also require mitigation.  </a:t>
            </a:r>
          </a:p>
          <a:p>
            <a:pPr>
              <a:defRPr/>
            </a:pPr>
            <a:r>
              <a:rPr lang="en-US" dirty="0"/>
              <a:t>Usually &gt; a 1:1 ratio.</a:t>
            </a:r>
          </a:p>
          <a:p>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479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7"/>
            <a:ext cx="8052895" cy="906626"/>
          </a:xfrm>
        </p:spPr>
        <p:txBody>
          <a:bodyPr>
            <a:normAutofit/>
          </a:bodyPr>
          <a:lstStyle/>
          <a:p>
            <a:r>
              <a:rPr lang="en-US" sz="3600" u="sng" dirty="0"/>
              <a:t>S</a:t>
            </a:r>
            <a:r>
              <a:rPr lang="en-US" sz="3600" dirty="0"/>
              <a:t>torm </a:t>
            </a:r>
            <a:r>
              <a:rPr lang="en-US" sz="3600" u="sng" dirty="0"/>
              <a:t>W</a:t>
            </a:r>
            <a:r>
              <a:rPr lang="en-US" sz="3600" dirty="0"/>
              <a:t>ater </a:t>
            </a:r>
            <a:r>
              <a:rPr lang="en-US" sz="3600" u="sng" dirty="0"/>
              <a:t>P</a:t>
            </a:r>
            <a:r>
              <a:rPr lang="en-US" sz="3600" dirty="0"/>
              <a:t>ollution </a:t>
            </a:r>
            <a:r>
              <a:rPr lang="en-US" sz="3600" u="sng" dirty="0"/>
              <a:t>P</a:t>
            </a:r>
            <a:r>
              <a:rPr lang="en-US" sz="3600" dirty="0"/>
              <a:t>revention </a:t>
            </a:r>
            <a:r>
              <a:rPr lang="en-US" sz="3600" u="sng" dirty="0"/>
              <a:t>P</a:t>
            </a:r>
            <a:r>
              <a:rPr lang="en-US" sz="3600" dirty="0"/>
              <a:t>lan</a:t>
            </a:r>
          </a:p>
        </p:txBody>
      </p:sp>
      <p:sp>
        <p:nvSpPr>
          <p:cNvPr id="3" name="Content Placeholder 2"/>
          <p:cNvSpPr>
            <a:spLocks noGrp="1"/>
          </p:cNvSpPr>
          <p:nvPr>
            <p:ph idx="1"/>
          </p:nvPr>
        </p:nvSpPr>
        <p:spPr>
          <a:xfrm>
            <a:off x="628649" y="1415721"/>
            <a:ext cx="7886700" cy="4827424"/>
          </a:xfrm>
        </p:spPr>
        <p:txBody>
          <a:bodyPr>
            <a:normAutofit lnSpcReduction="10000"/>
          </a:bodyPr>
          <a:lstStyle/>
          <a:p>
            <a:pPr>
              <a:defRPr/>
            </a:pPr>
            <a:r>
              <a:rPr lang="en-US" dirty="0"/>
              <a:t>A narrative describing the timing for installation of BMP’s (Best Management Practices)</a:t>
            </a:r>
          </a:p>
          <a:p>
            <a:pPr lvl="1">
              <a:defRPr/>
            </a:pPr>
            <a:r>
              <a:rPr lang="en-US" i="1" dirty="0"/>
              <a:t>A. Erosion Control       </a:t>
            </a:r>
          </a:p>
          <a:p>
            <a:pPr lvl="1">
              <a:defRPr/>
            </a:pPr>
            <a:r>
              <a:rPr lang="en-US" i="1" dirty="0"/>
              <a:t>B. Sediment Control</a:t>
            </a:r>
          </a:p>
          <a:p>
            <a:pPr>
              <a:defRPr/>
            </a:pPr>
            <a:r>
              <a:rPr lang="en-US" dirty="0"/>
              <a:t>Plan sheets detailing the placement of BMP’s</a:t>
            </a:r>
          </a:p>
          <a:p>
            <a:pPr>
              <a:defRPr/>
            </a:pPr>
            <a:r>
              <a:rPr lang="en-US" dirty="0"/>
              <a:t>Standard details describing BMP’s</a:t>
            </a:r>
          </a:p>
          <a:p>
            <a:pPr>
              <a:defRPr/>
            </a:pPr>
            <a:r>
              <a:rPr lang="en-US" dirty="0"/>
              <a:t>Permits / Environmental Commitments</a:t>
            </a:r>
          </a:p>
          <a:p>
            <a:pPr lvl="1">
              <a:defRPr/>
            </a:pPr>
            <a:r>
              <a:rPr lang="en-US" dirty="0"/>
              <a:t>Wetlands</a:t>
            </a:r>
          </a:p>
          <a:p>
            <a:pPr>
              <a:defRPr/>
            </a:pPr>
            <a:r>
              <a:rPr lang="en-US" dirty="0"/>
              <a:t>Endangered species protection</a:t>
            </a:r>
          </a:p>
          <a:p>
            <a:pPr>
              <a:defRPr/>
            </a:pPr>
            <a:r>
              <a:rPr lang="en-US" dirty="0"/>
              <a:t>Temporary and Permanent Plans</a:t>
            </a:r>
          </a:p>
          <a:p>
            <a:pPr>
              <a:defRPr/>
            </a:pPr>
            <a:r>
              <a:rPr lang="en-US" dirty="0"/>
              <a:t>Good Housekeeping Practices</a:t>
            </a:r>
          </a:p>
          <a:p>
            <a:pPr marL="0" indent="0">
              <a:buNone/>
            </a:pPr>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018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9481"/>
          </a:xfrm>
        </p:spPr>
        <p:txBody>
          <a:bodyPr/>
          <a:lstStyle/>
          <a:p>
            <a:r>
              <a:rPr lang="en-US" dirty="0"/>
              <a:t>Purpose of a SWPPP</a:t>
            </a:r>
          </a:p>
        </p:txBody>
      </p:sp>
      <p:sp>
        <p:nvSpPr>
          <p:cNvPr id="3" name="Content Placeholder 2"/>
          <p:cNvSpPr>
            <a:spLocks noGrp="1"/>
          </p:cNvSpPr>
          <p:nvPr>
            <p:ph idx="1"/>
          </p:nvPr>
        </p:nvSpPr>
        <p:spPr>
          <a:xfrm>
            <a:off x="628650" y="1520825"/>
            <a:ext cx="7886700" cy="4351338"/>
          </a:xfrm>
        </p:spPr>
        <p:txBody>
          <a:bodyPr>
            <a:normAutofit/>
          </a:bodyPr>
          <a:lstStyle/>
          <a:p>
            <a:pPr>
              <a:defRPr/>
            </a:pPr>
            <a:r>
              <a:rPr lang="en-US" dirty="0"/>
              <a:t>Minimize accelerated soil erosion on disturbed areas</a:t>
            </a:r>
          </a:p>
          <a:p>
            <a:pPr>
              <a:defRPr/>
            </a:pPr>
            <a:r>
              <a:rPr lang="en-US" dirty="0"/>
              <a:t>Minimize the discharge of sediment and other pollutants in storm water runoff</a:t>
            </a:r>
          </a:p>
          <a:p>
            <a:pPr>
              <a:defRPr/>
            </a:pPr>
            <a:r>
              <a:rPr lang="en-US" dirty="0"/>
              <a:t>Maintain compliance with the local Ordinance (track-out) and state NPDES Permit</a:t>
            </a:r>
          </a:p>
          <a:p>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52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picture containing text, sky, outdoor, sign">
            <a:extLst>
              <a:ext uri="{FF2B5EF4-FFF2-40B4-BE49-F238E27FC236}">
                <a16:creationId xmlns:a16="http://schemas.microsoft.com/office/drawing/2014/main" id="{90183518-27AD-6E05-A3A1-FC3F1F0E6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8650" y="133572"/>
            <a:ext cx="7886700" cy="801522"/>
          </a:xfrm>
        </p:spPr>
        <p:txBody>
          <a:bodyPr/>
          <a:lstStyle/>
          <a:p>
            <a:r>
              <a:rPr lang="en-US" dirty="0"/>
              <a:t>Training and Certification</a:t>
            </a:r>
          </a:p>
        </p:txBody>
      </p:sp>
      <p:sp>
        <p:nvSpPr>
          <p:cNvPr id="3" name="Content Placeholder 2"/>
          <p:cNvSpPr>
            <a:spLocks noGrp="1"/>
          </p:cNvSpPr>
          <p:nvPr>
            <p:ph idx="1"/>
          </p:nvPr>
        </p:nvSpPr>
        <p:spPr>
          <a:xfrm>
            <a:off x="628650" y="935094"/>
            <a:ext cx="7886700" cy="4351338"/>
          </a:xfrm>
        </p:spPr>
        <p:txBody>
          <a:bodyPr/>
          <a:lstStyle/>
          <a:p>
            <a:pPr>
              <a:defRPr/>
            </a:pPr>
            <a:r>
              <a:rPr lang="en-US" dirty="0"/>
              <a:t>Erosion and Sediment Control Basics for Designers</a:t>
            </a:r>
          </a:p>
          <a:p>
            <a:pPr>
              <a:defRPr/>
            </a:pPr>
            <a:r>
              <a:rPr lang="en-US" dirty="0"/>
              <a:t>Erosion and Sediment Control Basics for Inspectors</a:t>
            </a:r>
          </a:p>
          <a:p>
            <a:pPr lvl="1">
              <a:defRPr/>
            </a:pPr>
            <a:r>
              <a:rPr lang="en-US" dirty="0"/>
              <a:t>NDEE approved</a:t>
            </a:r>
          </a:p>
          <a:p>
            <a:pPr lvl="1">
              <a:defRPr/>
            </a:pPr>
            <a:r>
              <a:rPr lang="en-US" i="1" dirty="0"/>
              <a:t>Five-year certification</a:t>
            </a:r>
          </a:p>
          <a:p>
            <a:endParaRPr lang="en-US" dirty="0"/>
          </a:p>
        </p:txBody>
      </p:sp>
      <p:sp>
        <p:nvSpPr>
          <p:cNvPr id="4" name="TextBox 3"/>
          <p:cNvSpPr txBox="1"/>
          <p:nvPr/>
        </p:nvSpPr>
        <p:spPr>
          <a:xfrm>
            <a:off x="7620001" y="6488668"/>
            <a:ext cx="1143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D1C1536C-6065-45C5-8457-6097AB9EE6C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228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ctrTitle"/>
          </p:nvPr>
        </p:nvSpPr>
        <p:spPr>
          <a:xfrm>
            <a:off x="334818" y="1856395"/>
            <a:ext cx="8485913" cy="827751"/>
          </a:xfrm>
        </p:spPr>
        <p:txBody>
          <a:bodyPr/>
          <a:lstStyle/>
          <a:p>
            <a:pPr algn="ctr"/>
            <a:r>
              <a:rPr lang="en-US" dirty="0">
                <a:solidFill>
                  <a:srgbClr val="FFFF00"/>
                </a:solidFill>
              </a:rPr>
              <a:t>Consultants</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itle 2"/>
          <p:cNvSpPr>
            <a:spLocks noGrp="1"/>
          </p:cNvSpPr>
          <p:nvPr>
            <p:ph type="subTitle" idx="1"/>
          </p:nvPr>
        </p:nvSpPr>
        <p:spPr>
          <a:xfrm>
            <a:off x="1429327" y="2673904"/>
            <a:ext cx="6400800" cy="1752600"/>
          </a:xfrm>
        </p:spPr>
        <p:txBody>
          <a:bodyPr/>
          <a:lstStyle/>
          <a:p>
            <a:pPr>
              <a:spcBef>
                <a:spcPts val="450"/>
              </a:spcBef>
            </a:pPr>
            <a:r>
              <a:rPr lang="en-US" dirty="0">
                <a:solidFill>
                  <a:schemeClr val="bg1"/>
                </a:solidFill>
                <a:latin typeface="Arial" pitchFamily="34" charset="0"/>
                <a:cs typeface="Arial" pitchFamily="34" charset="0"/>
              </a:rPr>
              <a:t>Design and Construction Services</a:t>
            </a: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2" name="TextBox 1">
            <a:extLst>
              <a:ext uri="{FF2B5EF4-FFF2-40B4-BE49-F238E27FC236}">
                <a16:creationId xmlns:a16="http://schemas.microsoft.com/office/drawing/2014/main" id="{0DE08012-3E34-4A08-B734-006B1A02735A}"/>
              </a:ext>
            </a:extLst>
          </p:cNvPr>
          <p:cNvSpPr txBox="1"/>
          <p:nvPr/>
        </p:nvSpPr>
        <p:spPr>
          <a:xfrm>
            <a:off x="1601605" y="3501655"/>
            <a:ext cx="62285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Consultant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extended staff, providing professional services that meets laws, regulations, standards, ethics, and good practice</a:t>
            </a:r>
          </a:p>
        </p:txBody>
      </p:sp>
      <p:sp>
        <p:nvSpPr>
          <p:cNvPr id="12" name="TextBox 11">
            <a:extLst>
              <a:ext uri="{FF2B5EF4-FFF2-40B4-BE49-F238E27FC236}">
                <a16:creationId xmlns:a16="http://schemas.microsoft.com/office/drawing/2014/main" id="{15073ED1-3819-4016-AEC4-F33CE20EBB44}"/>
              </a:ext>
            </a:extLst>
          </p:cNvPr>
          <p:cNvSpPr txBox="1"/>
          <p:nvPr/>
        </p:nvSpPr>
        <p:spPr>
          <a:xfrm>
            <a:off x="1601605" y="4155883"/>
            <a:ext cx="5594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Superintendent</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manages consultant – refer to duties of a Superintendent (“manage personnel”)</a:t>
            </a:r>
          </a:p>
        </p:txBody>
      </p:sp>
      <p:sp>
        <p:nvSpPr>
          <p:cNvPr id="14" name="TextBox 13">
            <a:extLst>
              <a:ext uri="{FF2B5EF4-FFF2-40B4-BE49-F238E27FC236}">
                <a16:creationId xmlns:a16="http://schemas.microsoft.com/office/drawing/2014/main" id="{D6DC185E-62E3-4C56-9757-429CA9990640}"/>
              </a:ext>
            </a:extLst>
          </p:cNvPr>
          <p:cNvSpPr txBox="1"/>
          <p:nvPr/>
        </p:nvSpPr>
        <p:spPr>
          <a:xfrm>
            <a:off x="7372123" y="4147986"/>
            <a:ext cx="17718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§39-2301.01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(slide 10)</a:t>
            </a:r>
          </a:p>
        </p:txBody>
      </p:sp>
      <p:sp>
        <p:nvSpPr>
          <p:cNvPr id="18" name="TextBox 17">
            <a:extLst>
              <a:ext uri="{FF2B5EF4-FFF2-40B4-BE49-F238E27FC236}">
                <a16:creationId xmlns:a16="http://schemas.microsoft.com/office/drawing/2014/main" id="{96A57162-A3E3-4639-9EF7-8411293469CE}"/>
              </a:ext>
            </a:extLst>
          </p:cNvPr>
          <p:cNvSpPr txBox="1"/>
          <p:nvPr/>
        </p:nvSpPr>
        <p:spPr>
          <a:xfrm>
            <a:off x="1601604" y="4857939"/>
            <a:ext cx="60581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Governing Body</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overall responsible, cannot cede its statutory responsibility to a consultant</a:t>
            </a:r>
          </a:p>
        </p:txBody>
      </p:sp>
      <p:sp>
        <p:nvSpPr>
          <p:cNvPr id="19" name="TextBox 18">
            <a:extLst>
              <a:ext uri="{FF2B5EF4-FFF2-40B4-BE49-F238E27FC236}">
                <a16:creationId xmlns:a16="http://schemas.microsoft.com/office/drawing/2014/main" id="{7139DA89-BC8C-49E7-9519-B12DD8A3D5C1}"/>
              </a:ext>
            </a:extLst>
          </p:cNvPr>
          <p:cNvSpPr txBox="1"/>
          <p:nvPr/>
        </p:nvSpPr>
        <p:spPr>
          <a:xfrm rot="20773840">
            <a:off x="315314" y="2031071"/>
            <a:ext cx="116097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$118,000 threshold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§81-3445</a:t>
            </a:r>
          </a:p>
        </p:txBody>
      </p:sp>
      <p:sp>
        <p:nvSpPr>
          <p:cNvPr id="20" name="TextBox 19">
            <a:extLst>
              <a:ext uri="{FF2B5EF4-FFF2-40B4-BE49-F238E27FC236}">
                <a16:creationId xmlns:a16="http://schemas.microsoft.com/office/drawing/2014/main" id="{409F1DC0-0185-4347-AD24-93D4F63D99DF}"/>
              </a:ext>
            </a:extLst>
          </p:cNvPr>
          <p:cNvSpPr txBox="1"/>
          <p:nvPr/>
        </p:nvSpPr>
        <p:spPr>
          <a:xfrm rot="1106958">
            <a:off x="7404876" y="1934339"/>
            <a:ext cx="159005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Records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(GOVERNING BODY)</a:t>
            </a:r>
          </a:p>
        </p:txBody>
      </p:sp>
      <p:sp>
        <p:nvSpPr>
          <p:cNvPr id="9" name="TextBox 8">
            <a:extLst>
              <a:ext uri="{FF2B5EF4-FFF2-40B4-BE49-F238E27FC236}">
                <a16:creationId xmlns:a16="http://schemas.microsoft.com/office/drawing/2014/main" id="{87B8F30A-DCBC-6252-9208-F9F4D9618F29}"/>
              </a:ext>
            </a:extLst>
          </p:cNvPr>
          <p:cNvSpPr txBox="1"/>
          <p:nvPr/>
        </p:nvSpPr>
        <p:spPr>
          <a:xfrm>
            <a:off x="3989311" y="5826769"/>
            <a:ext cx="986118" cy="369332"/>
          </a:xfrm>
          <a:prstGeom prst="rect">
            <a:avLst/>
          </a:prstGeom>
          <a:noFill/>
        </p:spPr>
        <p:txBody>
          <a:bodyPr wrap="square" rtlCol="0">
            <a:spAutoFit/>
          </a:bodyPr>
          <a:lstStyle/>
          <a:p>
            <a:pPr algn="ctr"/>
            <a:r>
              <a:rPr lang="en-US" b="1" dirty="0"/>
              <a:t>Tab 18</a:t>
            </a:r>
          </a:p>
        </p:txBody>
      </p:sp>
      <p:sp>
        <p:nvSpPr>
          <p:cNvPr id="5" name="TextBox 4">
            <a:extLst>
              <a:ext uri="{FF2B5EF4-FFF2-40B4-BE49-F238E27FC236}">
                <a16:creationId xmlns:a16="http://schemas.microsoft.com/office/drawing/2014/main" id="{1A32BE3B-42BF-ECC1-6F37-45013AD8226D}"/>
              </a:ext>
            </a:extLst>
          </p:cNvPr>
          <p:cNvSpPr txBox="1"/>
          <p:nvPr/>
        </p:nvSpPr>
        <p:spPr>
          <a:xfrm>
            <a:off x="7372124" y="4897436"/>
            <a:ext cx="177187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§39-1402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(counties)</a:t>
            </a:r>
          </a:p>
        </p:txBody>
      </p:sp>
    </p:spTree>
    <p:extLst>
      <p:ext uri="{BB962C8B-B14F-4D97-AF65-F5344CB8AC3E}">
        <p14:creationId xmlns:p14="http://schemas.microsoft.com/office/powerpoint/2010/main" val="39204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4" grpId="0"/>
      <p:bldP spid="18" grpId="0"/>
      <p:bldP spid="20"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p:cNvSpPr>
            <a:spLocks noGrp="1"/>
          </p:cNvSpPr>
          <p:nvPr>
            <p:ph type="ctrTitle"/>
          </p:nvPr>
        </p:nvSpPr>
        <p:spPr>
          <a:xfrm>
            <a:off x="334818" y="1856395"/>
            <a:ext cx="8485913" cy="1470025"/>
          </a:xfrm>
        </p:spPr>
        <p:txBody>
          <a:bodyPr/>
          <a:lstStyle/>
          <a:p>
            <a:pPr algn="ctr"/>
            <a:r>
              <a:rPr lang="en-US" dirty="0">
                <a:solidFill>
                  <a:srgbClr val="FFFFFF"/>
                </a:solidFill>
              </a:rPr>
              <a:t>Key Topics</a:t>
            </a:r>
            <a:br>
              <a:rPr lang="en-US" dirty="0">
                <a:solidFill>
                  <a:srgbClr val="FFFFFF"/>
                </a:solidFill>
              </a:rPr>
            </a:br>
            <a:r>
              <a:rPr lang="en-US" sz="3200" dirty="0">
                <a:solidFill>
                  <a:srgbClr val="FFFFFF"/>
                </a:solidFill>
              </a:rPr>
              <a:t>Quick Review</a:t>
            </a:r>
            <a:endParaRPr lang="en-US" dirty="0">
              <a:solidFill>
                <a:srgbClr val="FFFFFF"/>
              </a:solidFill>
            </a:endParaRP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Nebraska County Highway and City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Superintendents Exam Preparation</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itle 2"/>
          <p:cNvSpPr>
            <a:spLocks noGrp="1"/>
          </p:cNvSpPr>
          <p:nvPr>
            <p:ph type="subTitle" idx="1"/>
          </p:nvPr>
        </p:nvSpPr>
        <p:spPr>
          <a:xfrm>
            <a:off x="1371599" y="3638680"/>
            <a:ext cx="6400800" cy="1622643"/>
          </a:xfrm>
        </p:spPr>
        <p:txBody>
          <a:bodyPr/>
          <a:lstStyle/>
          <a:p>
            <a:pPr>
              <a:spcBef>
                <a:spcPts val="450"/>
              </a:spcBef>
            </a:pPr>
            <a:r>
              <a:rPr lang="en-US" dirty="0">
                <a:solidFill>
                  <a:schemeClr val="bg1"/>
                </a:solidFill>
                <a:latin typeface="Arial" pitchFamily="34" charset="0"/>
                <a:cs typeface="Arial" pitchFamily="34" charset="0"/>
              </a:rPr>
              <a:t>Ask Your Questions Now!</a:t>
            </a: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12" name="TextBox 11">
            <a:extLst>
              <a:ext uri="{FF2B5EF4-FFF2-40B4-BE49-F238E27FC236}">
                <a16:creationId xmlns:a16="http://schemas.microsoft.com/office/drawing/2014/main" id="{3AD6D0FB-7105-48AE-84AB-90C6A33EC7F7}"/>
              </a:ext>
            </a:extLst>
          </p:cNvPr>
          <p:cNvSpPr txBox="1"/>
          <p:nvPr/>
        </p:nvSpPr>
        <p:spPr>
          <a:xfrm>
            <a:off x="3989310" y="6300010"/>
            <a:ext cx="1431775" cy="369332"/>
          </a:xfrm>
          <a:prstGeom prst="rect">
            <a:avLst/>
          </a:prstGeom>
          <a:noFill/>
        </p:spPr>
        <p:txBody>
          <a:bodyPr wrap="square" rtlCol="0">
            <a:spAutoFit/>
          </a:bodyPr>
          <a:lstStyle/>
          <a:p>
            <a:r>
              <a:rPr lang="en-US" dirty="0"/>
              <a:t>9/27/2022</a:t>
            </a:r>
          </a:p>
        </p:txBody>
      </p:sp>
    </p:spTree>
    <p:extLst>
      <p:ext uri="{BB962C8B-B14F-4D97-AF65-F5344CB8AC3E}">
        <p14:creationId xmlns:p14="http://schemas.microsoft.com/office/powerpoint/2010/main" val="3125787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334818" y="1856395"/>
            <a:ext cx="8485913" cy="1470025"/>
          </a:xfrm>
        </p:spPr>
        <p:txBody>
          <a:bodyPr/>
          <a:lstStyle/>
          <a:p>
            <a:pPr algn="ctr"/>
            <a:r>
              <a:rPr lang="en-US" dirty="0">
                <a:solidFill>
                  <a:srgbClr val="FFFF00"/>
                </a:solidFill>
              </a:rPr>
              <a:t>Plan Reading</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1" y="3272971"/>
            <a:ext cx="9144000" cy="1988353"/>
          </a:xfrm>
        </p:spPr>
        <p:txBody>
          <a:bodyPr>
            <a:normAutofit/>
          </a:bodyPr>
          <a:lstStyle/>
          <a:p>
            <a:pPr>
              <a:spcBef>
                <a:spcPts val="450"/>
              </a:spcBef>
            </a:pPr>
            <a:r>
              <a:rPr lang="en-US" i="1" dirty="0">
                <a:solidFill>
                  <a:schemeClr val="bg1"/>
                </a:solidFill>
              </a:rPr>
              <a:t>Plans are a means of communication </a:t>
            </a:r>
            <a:endParaRPr lang="en-US" i="1" dirty="0">
              <a:solidFill>
                <a:schemeClr val="bg1"/>
              </a:solidFill>
              <a:latin typeface="Arial" pitchFamily="34" charset="0"/>
              <a:cs typeface="Arial" pitchFamily="34" charset="0"/>
            </a:endParaRP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5" name="TextBox 4">
            <a:extLst>
              <a:ext uri="{FF2B5EF4-FFF2-40B4-BE49-F238E27FC236}">
                <a16:creationId xmlns:a16="http://schemas.microsoft.com/office/drawing/2014/main" id="{A1F90164-9E2C-10BD-3654-7EFD6F2F9B41}"/>
              </a:ext>
            </a:extLst>
          </p:cNvPr>
          <p:cNvSpPr txBox="1"/>
          <p:nvPr/>
        </p:nvSpPr>
        <p:spPr>
          <a:xfrm>
            <a:off x="3989311" y="5826769"/>
            <a:ext cx="986118" cy="369332"/>
          </a:xfrm>
          <a:prstGeom prst="rect">
            <a:avLst/>
          </a:prstGeom>
          <a:noFill/>
        </p:spPr>
        <p:txBody>
          <a:bodyPr wrap="square" rtlCol="0">
            <a:spAutoFit/>
          </a:bodyPr>
          <a:lstStyle/>
          <a:p>
            <a:pPr algn="ctr"/>
            <a:r>
              <a:rPr lang="en-US" b="1" dirty="0"/>
              <a:t>Tab 20.5</a:t>
            </a:r>
          </a:p>
        </p:txBody>
      </p:sp>
      <p:sp>
        <p:nvSpPr>
          <p:cNvPr id="7" name="TextBox 6">
            <a:extLst>
              <a:ext uri="{FF2B5EF4-FFF2-40B4-BE49-F238E27FC236}">
                <a16:creationId xmlns:a16="http://schemas.microsoft.com/office/drawing/2014/main" id="{1D597AE8-7A19-62E3-FB14-EB4A561337D4}"/>
              </a:ext>
            </a:extLst>
          </p:cNvPr>
          <p:cNvSpPr txBox="1"/>
          <p:nvPr/>
        </p:nvSpPr>
        <p:spPr>
          <a:xfrm>
            <a:off x="3989311" y="6300010"/>
            <a:ext cx="1260850" cy="369332"/>
          </a:xfrm>
          <a:prstGeom prst="rect">
            <a:avLst/>
          </a:prstGeom>
          <a:noFill/>
        </p:spPr>
        <p:txBody>
          <a:bodyPr wrap="square" rtlCol="0">
            <a:spAutoFit/>
          </a:bodyPr>
          <a:lstStyle/>
          <a:p>
            <a:r>
              <a:rPr lang="en-US" dirty="0"/>
              <a:t>9/9/2022</a:t>
            </a:r>
          </a:p>
        </p:txBody>
      </p:sp>
    </p:spTree>
    <p:extLst>
      <p:ext uri="{BB962C8B-B14F-4D97-AF65-F5344CB8AC3E}">
        <p14:creationId xmlns:p14="http://schemas.microsoft.com/office/powerpoint/2010/main" val="115300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7013-BC5F-413B-B2D2-768EE3FFB063}"/>
              </a:ext>
            </a:extLst>
          </p:cNvPr>
          <p:cNvSpPr>
            <a:spLocks noGrp="1"/>
          </p:cNvSpPr>
          <p:nvPr>
            <p:ph type="title"/>
          </p:nvPr>
        </p:nvSpPr>
        <p:spPr>
          <a:xfrm>
            <a:off x="311087" y="0"/>
            <a:ext cx="8356258" cy="667855"/>
          </a:xfrm>
        </p:spPr>
        <p:txBody>
          <a:bodyPr>
            <a:normAutofit fontScale="90000"/>
          </a:bodyPr>
          <a:lstStyle/>
          <a:p>
            <a:r>
              <a:rPr lang="en-US" dirty="0"/>
              <a:t>Plan Reading Questions </a:t>
            </a:r>
            <a:r>
              <a:rPr lang="en-US" sz="2400" dirty="0"/>
              <a:t>– Rural </a:t>
            </a:r>
            <a:r>
              <a:rPr lang="en-US" sz="2400" u="sng" dirty="0"/>
              <a:t>or</a:t>
            </a:r>
            <a:r>
              <a:rPr lang="en-US" sz="2400" dirty="0"/>
              <a:t> Municipal</a:t>
            </a:r>
            <a:endParaRPr lang="en-US" dirty="0"/>
          </a:p>
        </p:txBody>
      </p:sp>
      <p:sp>
        <p:nvSpPr>
          <p:cNvPr id="4" name="TextBox 3">
            <a:extLst>
              <a:ext uri="{FF2B5EF4-FFF2-40B4-BE49-F238E27FC236}">
                <a16:creationId xmlns:a16="http://schemas.microsoft.com/office/drawing/2014/main" id="{F90C87C5-6444-4B0F-9178-1823BC91CEEA}"/>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64492E30-FE6D-4268-A6CD-F969D1FCFF8C}"/>
              </a:ext>
            </a:extLst>
          </p:cNvPr>
          <p:cNvSpPr>
            <a:spLocks noGrp="1"/>
          </p:cNvSpPr>
          <p:nvPr>
            <p:ph idx="1"/>
          </p:nvPr>
        </p:nvSpPr>
        <p:spPr>
          <a:xfrm>
            <a:off x="298710" y="542730"/>
            <a:ext cx="8534203" cy="5772539"/>
          </a:xfrm>
        </p:spPr>
        <p:txBody>
          <a:bodyPr>
            <a:normAutofit fontScale="92500" lnSpcReduction="20000"/>
          </a:bodyPr>
          <a:lstStyle/>
          <a:p>
            <a:pPr marL="457200" indent="-457200">
              <a:buFont typeface="+mj-lt"/>
              <a:buAutoNum type="arabicPeriod"/>
            </a:pPr>
            <a:r>
              <a:rPr lang="en-US" dirty="0"/>
              <a:t>All answers are found on the plan set provided, unless noted.  </a:t>
            </a:r>
          </a:p>
          <a:p>
            <a:pPr marL="800100" lvl="1" indent="-457200">
              <a:buFont typeface="+mj-lt"/>
              <a:buAutoNum type="alphaLcParenR"/>
            </a:pPr>
            <a:r>
              <a:rPr lang="en-US" dirty="0"/>
              <a:t>It’s mostly a matter of finding the information and then writing it on the exam.</a:t>
            </a:r>
          </a:p>
          <a:p>
            <a:pPr marL="800100" lvl="1" indent="-457200">
              <a:buFont typeface="+mj-lt"/>
              <a:buAutoNum type="alphaLcParenR"/>
            </a:pPr>
            <a:r>
              <a:rPr lang="en-US" dirty="0"/>
              <a:t>Most are on the cover sheet, typical sections sheet, quantities sheet, and plan/profile sheets.  </a:t>
            </a:r>
          </a:p>
          <a:p>
            <a:pPr marL="800100" lvl="1" indent="-457200">
              <a:buFont typeface="+mj-lt"/>
              <a:buAutoNum type="alphaLcParenR"/>
            </a:pPr>
            <a:r>
              <a:rPr lang="en-US" dirty="0"/>
              <a:t>Some may require a little math.  </a:t>
            </a:r>
          </a:p>
          <a:p>
            <a:pPr marL="800100" lvl="1" indent="-457200">
              <a:buFont typeface="+mj-lt"/>
              <a:buAutoNum type="alphaLcParenR"/>
            </a:pPr>
            <a:r>
              <a:rPr lang="en-US" dirty="0"/>
              <a:t>To find some answers you may need to refer to other documents (e.g. MDS).  </a:t>
            </a:r>
          </a:p>
          <a:p>
            <a:pPr marL="457200" indent="-457200">
              <a:buFont typeface="+mj-lt"/>
              <a:buAutoNum type="arabicPeriod"/>
            </a:pPr>
            <a:r>
              <a:rPr lang="en-US" dirty="0"/>
              <a:t>It’s </a:t>
            </a:r>
            <a:r>
              <a:rPr lang="en-US" i="1" dirty="0"/>
              <a:t>very</a:t>
            </a:r>
            <a:r>
              <a:rPr lang="en-US" dirty="0"/>
              <a:t> helpful to know </a:t>
            </a:r>
            <a:r>
              <a:rPr lang="en-US" b="1" dirty="0"/>
              <a:t>terminolog</a:t>
            </a:r>
            <a:r>
              <a:rPr lang="en-US" dirty="0"/>
              <a:t>y, or where to find it. </a:t>
            </a:r>
          </a:p>
          <a:p>
            <a:pPr marL="800100" lvl="1" indent="-457200">
              <a:buFont typeface="+mj-lt"/>
              <a:buAutoNum type="alphaLcParenR"/>
            </a:pPr>
            <a:r>
              <a:rPr lang="en-US" b="1" dirty="0"/>
              <a:t>ADT</a:t>
            </a:r>
            <a:r>
              <a:rPr lang="en-US" dirty="0"/>
              <a:t>.  </a:t>
            </a:r>
            <a:r>
              <a:rPr lang="en-US" sz="1500" dirty="0"/>
              <a:t>428 NAC 2-001.03A3a (page 42)</a:t>
            </a:r>
          </a:p>
          <a:p>
            <a:pPr marL="800100" lvl="1" indent="-457200">
              <a:buFont typeface="+mj-lt"/>
              <a:buAutoNum type="alphaLcParenR"/>
            </a:pPr>
            <a:r>
              <a:rPr lang="en-US" b="1" dirty="0"/>
              <a:t>Grade</a:t>
            </a:r>
            <a:r>
              <a:rPr lang="en-US" dirty="0"/>
              <a:t>, units are percent.  </a:t>
            </a:r>
            <a:r>
              <a:rPr lang="en-US" sz="1500" dirty="0"/>
              <a:t>428 NAC 2-001.03A6e2 (page 46)</a:t>
            </a:r>
          </a:p>
          <a:p>
            <a:pPr marL="800100" lvl="1" indent="-457200">
              <a:buFont typeface="+mj-lt"/>
              <a:buAutoNum type="alphaLcParenR"/>
            </a:pPr>
            <a:r>
              <a:rPr lang="en-US" b="1" dirty="0"/>
              <a:t>Horizontal Clear Zone</a:t>
            </a:r>
            <a:r>
              <a:rPr lang="en-US" dirty="0"/>
              <a:t>.  </a:t>
            </a:r>
            <a:r>
              <a:rPr lang="en-US" sz="1500" dirty="0"/>
              <a:t>428 NAC 2-001.03A6k (page 46)</a:t>
            </a:r>
            <a:r>
              <a:rPr lang="en-US" dirty="0"/>
              <a:t>.  </a:t>
            </a:r>
          </a:p>
          <a:p>
            <a:pPr marL="800100" lvl="1" indent="-457200">
              <a:buFont typeface="+mj-lt"/>
              <a:buAutoNum type="alphaLcParenR"/>
            </a:pPr>
            <a:r>
              <a:rPr lang="en-US" b="1" dirty="0"/>
              <a:t>Design Year</a:t>
            </a:r>
            <a:r>
              <a:rPr lang="en-US" dirty="0"/>
              <a:t>.  </a:t>
            </a:r>
            <a:r>
              <a:rPr lang="en-US" sz="1500" dirty="0"/>
              <a:t>428 NAC 2-001.03B Note 7 (</a:t>
            </a:r>
            <a:r>
              <a:rPr lang="en-US" sz="1500" dirty="0" err="1"/>
              <a:t>pg</a:t>
            </a:r>
            <a:r>
              <a:rPr lang="en-US" sz="1500" dirty="0"/>
              <a:t> 48).</a:t>
            </a:r>
            <a:r>
              <a:rPr lang="en-US" dirty="0"/>
              <a:t>  </a:t>
            </a:r>
            <a:r>
              <a:rPr lang="en-US" b="1" dirty="0"/>
              <a:t>Initial Year of Construction</a:t>
            </a:r>
            <a:r>
              <a:rPr lang="en-US" dirty="0"/>
              <a:t>.</a:t>
            </a:r>
          </a:p>
          <a:p>
            <a:pPr marL="800100" lvl="1" indent="-457200">
              <a:buFont typeface="+mj-lt"/>
              <a:buAutoNum type="alphaLcParenR"/>
            </a:pPr>
            <a:r>
              <a:rPr lang="en-US" b="1" dirty="0"/>
              <a:t>Lane width </a:t>
            </a:r>
            <a:r>
              <a:rPr lang="en-US" dirty="0"/>
              <a:t>–only </a:t>
            </a:r>
            <a:r>
              <a:rPr lang="en-US" u="sng" dirty="0"/>
              <a:t>one</a:t>
            </a:r>
            <a:r>
              <a:rPr lang="en-US" dirty="0"/>
              <a:t> lane, i.e. </a:t>
            </a:r>
            <a:r>
              <a:rPr lang="en-US" u="sng" dirty="0"/>
              <a:t>not</a:t>
            </a:r>
            <a:r>
              <a:rPr lang="en-US" dirty="0"/>
              <a:t> the whole traveled way.</a:t>
            </a:r>
          </a:p>
          <a:p>
            <a:pPr marL="800100" lvl="1" indent="-457200">
              <a:buFont typeface="+mj-lt"/>
              <a:buAutoNum type="alphaLcParenR"/>
            </a:pPr>
            <a:r>
              <a:rPr lang="en-US" b="1" dirty="0"/>
              <a:t>Approach</a:t>
            </a:r>
            <a:r>
              <a:rPr lang="en-US" dirty="0"/>
              <a:t> (to a bridge).  The road/street just prior.  </a:t>
            </a:r>
            <a:r>
              <a:rPr lang="en-US" b="1" dirty="0"/>
              <a:t>Grade</a:t>
            </a:r>
            <a:r>
              <a:rPr lang="en-US" dirty="0"/>
              <a:t> - %.</a:t>
            </a:r>
          </a:p>
          <a:p>
            <a:pPr marL="800100" lvl="1" indent="-457200">
              <a:buFont typeface="+mj-lt"/>
              <a:buAutoNum type="alphaLcParenR"/>
            </a:pPr>
            <a:r>
              <a:rPr lang="en-US" b="1" dirty="0"/>
              <a:t>Frontage Road</a:t>
            </a:r>
            <a:r>
              <a:rPr lang="en-US" dirty="0"/>
              <a:t>.  </a:t>
            </a:r>
            <a:r>
              <a:rPr lang="en-US" sz="1500" dirty="0"/>
              <a:t>NDOT Terms Dictionary 1998</a:t>
            </a:r>
            <a:r>
              <a:rPr lang="en-US" dirty="0"/>
              <a:t>.  </a:t>
            </a:r>
          </a:p>
          <a:p>
            <a:pPr marL="800100" lvl="1" indent="-457200">
              <a:buFont typeface="+mj-lt"/>
              <a:buAutoNum type="alphaLcParenR"/>
            </a:pPr>
            <a:r>
              <a:rPr lang="en-US" b="1" dirty="0"/>
              <a:t>Net Length</a:t>
            </a:r>
            <a:r>
              <a:rPr lang="en-US" dirty="0"/>
              <a:t>. Exception(s).  </a:t>
            </a:r>
          </a:p>
          <a:p>
            <a:pPr marL="800100" lvl="1" indent="-457200">
              <a:buFont typeface="+mj-lt"/>
              <a:buAutoNum type="alphaLcParenR"/>
            </a:pPr>
            <a:r>
              <a:rPr lang="en-US" b="1" dirty="0"/>
              <a:t>Fill</a:t>
            </a:r>
            <a:r>
              <a:rPr lang="en-US" dirty="0"/>
              <a:t>.  Height of Fill.  Unit is length (feet).  </a:t>
            </a:r>
          </a:p>
          <a:p>
            <a:pPr marL="800100" lvl="1" indent="-457200">
              <a:buFont typeface="+mj-lt"/>
              <a:buAutoNum type="alphaLcParenR"/>
            </a:pPr>
            <a:r>
              <a:rPr lang="en-US" b="1" dirty="0"/>
              <a:t>Camber</a:t>
            </a:r>
            <a:r>
              <a:rPr lang="en-US" dirty="0"/>
              <a:t>.  LTAP plan reading course.  Unit is length (inches or feet).</a:t>
            </a:r>
          </a:p>
          <a:p>
            <a:pPr marL="800100" lvl="1" indent="-457200">
              <a:buFont typeface="+mj-lt"/>
              <a:buAutoNum type="alphaLcParenR"/>
            </a:pPr>
            <a:r>
              <a:rPr lang="en-US" b="1" dirty="0"/>
              <a:t>Surcharge</a:t>
            </a:r>
            <a:r>
              <a:rPr lang="en-US" dirty="0"/>
              <a:t>. LTAP plan reading course.  Unit is length (feet).</a:t>
            </a:r>
          </a:p>
          <a:p>
            <a:pPr marL="800100" lvl="1" indent="-457200">
              <a:buFont typeface="+mj-lt"/>
              <a:buAutoNum type="alphaLcParenR"/>
            </a:pPr>
            <a:r>
              <a:rPr lang="en-US" b="1" dirty="0"/>
              <a:t>Curve information</a:t>
            </a:r>
            <a:r>
              <a:rPr lang="en-US" dirty="0"/>
              <a:t>.  PI, Dc, </a:t>
            </a:r>
            <a:r>
              <a:rPr lang="en-US" dirty="0" err="1"/>
              <a:t>Lc</a:t>
            </a:r>
            <a:r>
              <a:rPr lang="en-US" dirty="0"/>
              <a:t>, etc. </a:t>
            </a:r>
            <a:r>
              <a:rPr lang="en-US" i="1" dirty="0"/>
              <a:t>(next slide)</a:t>
            </a:r>
          </a:p>
          <a:p>
            <a:pPr marL="342900" lvl="1" indent="0">
              <a:buNone/>
            </a:pPr>
            <a:endParaRPr lang="en-US" sz="400" dirty="0"/>
          </a:p>
          <a:p>
            <a:pPr marL="457200" indent="-457200">
              <a:buFont typeface="+mj-lt"/>
              <a:buAutoNum type="arabicPeriod"/>
            </a:pPr>
            <a:r>
              <a:rPr lang="en-US" dirty="0"/>
              <a:t>Horizontal Clear Zone for </a:t>
            </a:r>
            <a:r>
              <a:rPr lang="en-US" u="sng" dirty="0"/>
              <a:t>curbed</a:t>
            </a:r>
            <a:r>
              <a:rPr lang="en-US" dirty="0"/>
              <a:t> sections is always 2 ft. from back-of-curb or 6 ft. from edge-of-traveled-way, whichever is greater.    </a:t>
            </a:r>
          </a:p>
          <a:p>
            <a:pPr marL="457200" indent="-457200">
              <a:buFont typeface="+mj-lt"/>
              <a:buAutoNum type="arabicPeriod"/>
            </a:pPr>
            <a:r>
              <a:rPr lang="en-US" dirty="0"/>
              <a:t>The township system.  Township-Range-Section.</a:t>
            </a:r>
          </a:p>
        </p:txBody>
      </p:sp>
    </p:spTree>
    <p:extLst>
      <p:ext uri="{BB962C8B-B14F-4D97-AF65-F5344CB8AC3E}">
        <p14:creationId xmlns:p14="http://schemas.microsoft.com/office/powerpoint/2010/main" val="262612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7013-BC5F-413B-B2D2-768EE3FFB063}"/>
              </a:ext>
            </a:extLst>
          </p:cNvPr>
          <p:cNvSpPr>
            <a:spLocks noGrp="1"/>
          </p:cNvSpPr>
          <p:nvPr>
            <p:ph type="title"/>
          </p:nvPr>
        </p:nvSpPr>
        <p:spPr>
          <a:xfrm>
            <a:off x="311087" y="0"/>
            <a:ext cx="5270069" cy="887997"/>
          </a:xfrm>
        </p:spPr>
        <p:txBody>
          <a:bodyPr/>
          <a:lstStyle/>
          <a:p>
            <a:r>
              <a:rPr lang="en-US" dirty="0"/>
              <a:t>Curve Information</a:t>
            </a:r>
          </a:p>
        </p:txBody>
      </p:sp>
      <p:sp>
        <p:nvSpPr>
          <p:cNvPr id="4" name="TextBox 3">
            <a:extLst>
              <a:ext uri="{FF2B5EF4-FFF2-40B4-BE49-F238E27FC236}">
                <a16:creationId xmlns:a16="http://schemas.microsoft.com/office/drawing/2014/main" id="{F90C87C5-6444-4B0F-9178-1823BC91CEEA}"/>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7769598-CE16-47AD-BB08-85E54C64BBFC}"/>
              </a:ext>
            </a:extLst>
          </p:cNvPr>
          <p:cNvSpPr txBox="1"/>
          <p:nvPr/>
        </p:nvSpPr>
        <p:spPr>
          <a:xfrm>
            <a:off x="1381791" y="4072862"/>
            <a:ext cx="1858496"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 =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5730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t>
            </a:r>
          </a:p>
        </p:txBody>
      </p:sp>
      <p:sp>
        <p:nvSpPr>
          <p:cNvPr id="7" name="TextBox 6">
            <a:extLst>
              <a:ext uri="{FF2B5EF4-FFF2-40B4-BE49-F238E27FC236}">
                <a16:creationId xmlns:a16="http://schemas.microsoft.com/office/drawing/2014/main" id="{498F0897-172B-4104-90A2-6FF576B173E8}"/>
              </a:ext>
            </a:extLst>
          </p:cNvPr>
          <p:cNvSpPr txBox="1"/>
          <p:nvPr/>
        </p:nvSpPr>
        <p:spPr>
          <a:xfrm>
            <a:off x="672495" y="5794601"/>
            <a:ext cx="811141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https://www.easycalculation.com/engineering/civil/highways-horizontal-curve.php</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367805-DEAA-40D8-A3DB-EFCB98EF5967}"/>
              </a:ext>
            </a:extLst>
          </p:cNvPr>
          <p:cNvSpPr txBox="1"/>
          <p:nvPr/>
        </p:nvSpPr>
        <p:spPr>
          <a:xfrm>
            <a:off x="658087" y="5425269"/>
            <a:ext cx="771330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https://engineering.purdue.edu/~ce361/JFRICKER/HW/HC_02fHW6.pdf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0B5037C-E324-49D3-9495-62B9DBD8CBC1}"/>
              </a:ext>
            </a:extLst>
          </p:cNvPr>
          <p:cNvPicPr>
            <a:picLocks noChangeAspect="1"/>
          </p:cNvPicPr>
          <p:nvPr/>
        </p:nvPicPr>
        <p:blipFill rotWithShape="1">
          <a:blip r:embed="rId5"/>
          <a:srcRect l="-1" r="38819"/>
          <a:stretch/>
        </p:blipFill>
        <p:spPr>
          <a:xfrm>
            <a:off x="4450642" y="1063399"/>
            <a:ext cx="4652434" cy="2976876"/>
          </a:xfrm>
          <a:prstGeom prst="rect">
            <a:avLst/>
          </a:prstGeom>
        </p:spPr>
      </p:pic>
      <p:sp>
        <p:nvSpPr>
          <p:cNvPr id="9" name="TextBox 8">
            <a:extLst>
              <a:ext uri="{FF2B5EF4-FFF2-40B4-BE49-F238E27FC236}">
                <a16:creationId xmlns:a16="http://schemas.microsoft.com/office/drawing/2014/main" id="{E52EC677-AF38-4040-BB6F-DB3BC081D1E0}"/>
              </a:ext>
            </a:extLst>
          </p:cNvPr>
          <p:cNvSpPr txBox="1"/>
          <p:nvPr/>
        </p:nvSpPr>
        <p:spPr>
          <a:xfrm>
            <a:off x="6512897" y="4409606"/>
            <a:ext cx="1858496" cy="8309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L = </a:t>
            </a:r>
            <a:r>
              <a:rPr kumimoji="0" lang="en-US" sz="2400" b="0" i="0" u="sng" strike="noStrike" kern="1200" cap="none" spc="0" normalizeH="0" baseline="0" noProof="0" dirty="0">
                <a:ln>
                  <a:noFill/>
                </a:ln>
                <a:solidFill>
                  <a:prstClr val="black"/>
                </a:solidFill>
                <a:effectLst/>
                <a:uLnTx/>
                <a:uFillTx/>
                <a:latin typeface="Calibri" panose="020F0502020204030204"/>
                <a:ea typeface="+mn-ea"/>
                <a:cs typeface="+mn-cs"/>
              </a:rPr>
              <a:t>100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t>
            </a:r>
          </a:p>
        </p:txBody>
      </p:sp>
      <p:pic>
        <p:nvPicPr>
          <p:cNvPr id="10" name="Picture 9">
            <a:extLst>
              <a:ext uri="{FF2B5EF4-FFF2-40B4-BE49-F238E27FC236}">
                <a16:creationId xmlns:a16="http://schemas.microsoft.com/office/drawing/2014/main" id="{48092777-6C9B-98F6-A5E1-6FA5EB50E233}"/>
              </a:ext>
            </a:extLst>
          </p:cNvPr>
          <p:cNvPicPr>
            <a:picLocks noChangeAspect="1"/>
          </p:cNvPicPr>
          <p:nvPr/>
        </p:nvPicPr>
        <p:blipFill>
          <a:blip r:embed="rId6"/>
          <a:stretch>
            <a:fillRect/>
          </a:stretch>
        </p:blipFill>
        <p:spPr>
          <a:xfrm>
            <a:off x="0" y="694067"/>
            <a:ext cx="4480654" cy="4488121"/>
          </a:xfrm>
          <a:prstGeom prst="rect">
            <a:avLst/>
          </a:prstGeom>
        </p:spPr>
      </p:pic>
      <p:sp>
        <p:nvSpPr>
          <p:cNvPr id="11" name="TextBox 10">
            <a:extLst>
              <a:ext uri="{FF2B5EF4-FFF2-40B4-BE49-F238E27FC236}">
                <a16:creationId xmlns:a16="http://schemas.microsoft.com/office/drawing/2014/main" id="{73121018-57F8-7930-86C4-1C5FC3485AEA}"/>
              </a:ext>
            </a:extLst>
          </p:cNvPr>
          <p:cNvSpPr txBox="1"/>
          <p:nvPr/>
        </p:nvSpPr>
        <p:spPr>
          <a:xfrm>
            <a:off x="7221806" y="2032000"/>
            <a:ext cx="1881269" cy="307777"/>
          </a:xfrm>
          <a:prstGeom prst="rect">
            <a:avLst/>
          </a:prstGeom>
          <a:noFill/>
        </p:spPr>
        <p:txBody>
          <a:bodyPr wrap="square" rtlCol="0">
            <a:spAutoFit/>
          </a:bodyPr>
          <a:lstStyle/>
          <a:p>
            <a:r>
              <a:rPr lang="en-US" sz="1400" dirty="0"/>
              <a:t>Deg/100 ft centerline</a:t>
            </a:r>
          </a:p>
        </p:txBody>
      </p:sp>
      <p:sp>
        <p:nvSpPr>
          <p:cNvPr id="12" name="TextBox 11">
            <a:extLst>
              <a:ext uri="{FF2B5EF4-FFF2-40B4-BE49-F238E27FC236}">
                <a16:creationId xmlns:a16="http://schemas.microsoft.com/office/drawing/2014/main" id="{5B021E07-83C7-A1DA-150D-308E87413B60}"/>
              </a:ext>
            </a:extLst>
          </p:cNvPr>
          <p:cNvSpPr txBox="1"/>
          <p:nvPr/>
        </p:nvSpPr>
        <p:spPr>
          <a:xfrm>
            <a:off x="5009095" y="2819648"/>
            <a:ext cx="363005" cy="215444"/>
          </a:xfrm>
          <a:prstGeom prst="rect">
            <a:avLst/>
          </a:prstGeom>
          <a:noFill/>
        </p:spPr>
        <p:txBody>
          <a:bodyPr wrap="square" lIns="0" tIns="0" bIns="0" rtlCol="0">
            <a:spAutoFit/>
          </a:bodyPr>
          <a:lstStyle/>
          <a:p>
            <a:r>
              <a:rPr lang="en-US" sz="1400" dirty="0"/>
              <a:t>deg</a:t>
            </a:r>
          </a:p>
        </p:txBody>
      </p:sp>
      <p:sp>
        <p:nvSpPr>
          <p:cNvPr id="14" name="TextBox 13">
            <a:extLst>
              <a:ext uri="{FF2B5EF4-FFF2-40B4-BE49-F238E27FC236}">
                <a16:creationId xmlns:a16="http://schemas.microsoft.com/office/drawing/2014/main" id="{4FD22D5F-7901-1650-4AB5-6142B7C16F6F}"/>
              </a:ext>
            </a:extLst>
          </p:cNvPr>
          <p:cNvSpPr txBox="1"/>
          <p:nvPr/>
        </p:nvSpPr>
        <p:spPr>
          <a:xfrm>
            <a:off x="5009095" y="3029648"/>
            <a:ext cx="363005" cy="215444"/>
          </a:xfrm>
          <a:prstGeom prst="rect">
            <a:avLst/>
          </a:prstGeom>
          <a:noFill/>
        </p:spPr>
        <p:txBody>
          <a:bodyPr wrap="square" lIns="0" tIns="0" bIns="0" rtlCol="0">
            <a:spAutoFit/>
          </a:bodyPr>
          <a:lstStyle/>
          <a:p>
            <a:r>
              <a:rPr lang="en-US" sz="1400" dirty="0"/>
              <a:t>ft</a:t>
            </a:r>
          </a:p>
        </p:txBody>
      </p:sp>
      <p:sp>
        <p:nvSpPr>
          <p:cNvPr id="16" name="TextBox 15">
            <a:extLst>
              <a:ext uri="{FF2B5EF4-FFF2-40B4-BE49-F238E27FC236}">
                <a16:creationId xmlns:a16="http://schemas.microsoft.com/office/drawing/2014/main" id="{0B2E9B7C-03C2-479D-BDCA-6A786E012A7F}"/>
              </a:ext>
            </a:extLst>
          </p:cNvPr>
          <p:cNvSpPr txBox="1"/>
          <p:nvPr/>
        </p:nvSpPr>
        <p:spPr>
          <a:xfrm>
            <a:off x="5009095" y="3271843"/>
            <a:ext cx="363005" cy="215444"/>
          </a:xfrm>
          <a:prstGeom prst="rect">
            <a:avLst/>
          </a:prstGeom>
          <a:noFill/>
        </p:spPr>
        <p:txBody>
          <a:bodyPr wrap="square" lIns="0" tIns="0" bIns="0" rtlCol="0">
            <a:spAutoFit/>
          </a:bodyPr>
          <a:lstStyle/>
          <a:p>
            <a:r>
              <a:rPr lang="en-US" sz="1400" dirty="0"/>
              <a:t>ft</a:t>
            </a:r>
          </a:p>
        </p:txBody>
      </p:sp>
      <p:sp>
        <p:nvSpPr>
          <p:cNvPr id="18" name="TextBox 17">
            <a:extLst>
              <a:ext uri="{FF2B5EF4-FFF2-40B4-BE49-F238E27FC236}">
                <a16:creationId xmlns:a16="http://schemas.microsoft.com/office/drawing/2014/main" id="{0BCF4207-0D6E-BCC7-0234-35DA63B08CDD}"/>
              </a:ext>
            </a:extLst>
          </p:cNvPr>
          <p:cNvSpPr txBox="1"/>
          <p:nvPr/>
        </p:nvSpPr>
        <p:spPr>
          <a:xfrm>
            <a:off x="5009095" y="3515028"/>
            <a:ext cx="363005" cy="215444"/>
          </a:xfrm>
          <a:prstGeom prst="rect">
            <a:avLst/>
          </a:prstGeom>
          <a:noFill/>
        </p:spPr>
        <p:txBody>
          <a:bodyPr wrap="square" lIns="0" tIns="0" bIns="0" rtlCol="0">
            <a:spAutoFit/>
          </a:bodyPr>
          <a:lstStyle/>
          <a:p>
            <a:r>
              <a:rPr lang="en-US" sz="1400" dirty="0"/>
              <a:t>ft</a:t>
            </a:r>
          </a:p>
        </p:txBody>
      </p:sp>
      <p:sp>
        <p:nvSpPr>
          <p:cNvPr id="20" name="TextBox 19">
            <a:extLst>
              <a:ext uri="{FF2B5EF4-FFF2-40B4-BE49-F238E27FC236}">
                <a16:creationId xmlns:a16="http://schemas.microsoft.com/office/drawing/2014/main" id="{CDFB6172-F38B-D98D-4DAF-CD614CA3793D}"/>
              </a:ext>
            </a:extLst>
          </p:cNvPr>
          <p:cNvSpPr txBox="1"/>
          <p:nvPr/>
        </p:nvSpPr>
        <p:spPr>
          <a:xfrm>
            <a:off x="5009094" y="3730485"/>
            <a:ext cx="363005" cy="215444"/>
          </a:xfrm>
          <a:prstGeom prst="rect">
            <a:avLst/>
          </a:prstGeom>
          <a:noFill/>
        </p:spPr>
        <p:txBody>
          <a:bodyPr wrap="square" lIns="0" tIns="0" bIns="0" rtlCol="0">
            <a:spAutoFit/>
          </a:bodyPr>
          <a:lstStyle/>
          <a:p>
            <a:r>
              <a:rPr lang="en-US" sz="1400" dirty="0"/>
              <a:t>ft</a:t>
            </a:r>
          </a:p>
        </p:txBody>
      </p:sp>
      <p:sp>
        <p:nvSpPr>
          <p:cNvPr id="22" name="TextBox 21">
            <a:extLst>
              <a:ext uri="{FF2B5EF4-FFF2-40B4-BE49-F238E27FC236}">
                <a16:creationId xmlns:a16="http://schemas.microsoft.com/office/drawing/2014/main" id="{9BD03920-CCF6-A71B-108A-1BDB581CCEF3}"/>
              </a:ext>
            </a:extLst>
          </p:cNvPr>
          <p:cNvSpPr txBox="1"/>
          <p:nvPr/>
        </p:nvSpPr>
        <p:spPr>
          <a:xfrm>
            <a:off x="5009094" y="2554373"/>
            <a:ext cx="363005" cy="215444"/>
          </a:xfrm>
          <a:prstGeom prst="rect">
            <a:avLst/>
          </a:prstGeom>
          <a:noFill/>
        </p:spPr>
        <p:txBody>
          <a:bodyPr wrap="square" lIns="0" tIns="0" bIns="0" rtlCol="0">
            <a:spAutoFit/>
          </a:bodyPr>
          <a:lstStyle/>
          <a:p>
            <a:r>
              <a:rPr lang="en-US" sz="1400" dirty="0"/>
              <a:t>ft</a:t>
            </a:r>
          </a:p>
        </p:txBody>
      </p:sp>
      <p:sp>
        <p:nvSpPr>
          <p:cNvPr id="24" name="TextBox 23">
            <a:extLst>
              <a:ext uri="{FF2B5EF4-FFF2-40B4-BE49-F238E27FC236}">
                <a16:creationId xmlns:a16="http://schemas.microsoft.com/office/drawing/2014/main" id="{244DECE9-7F2A-6BB9-F9B0-25879C3FB4EF}"/>
              </a:ext>
            </a:extLst>
          </p:cNvPr>
          <p:cNvSpPr txBox="1"/>
          <p:nvPr/>
        </p:nvSpPr>
        <p:spPr>
          <a:xfrm>
            <a:off x="5009094" y="2327743"/>
            <a:ext cx="363005" cy="215444"/>
          </a:xfrm>
          <a:prstGeom prst="rect">
            <a:avLst/>
          </a:prstGeom>
          <a:noFill/>
        </p:spPr>
        <p:txBody>
          <a:bodyPr wrap="square" lIns="0" tIns="0" bIns="0" rtlCol="0">
            <a:spAutoFit/>
          </a:bodyPr>
          <a:lstStyle/>
          <a:p>
            <a:r>
              <a:rPr lang="en-US" sz="1400" dirty="0"/>
              <a:t>ft</a:t>
            </a:r>
          </a:p>
        </p:txBody>
      </p:sp>
    </p:spTree>
    <p:extLst>
      <p:ext uri="{BB962C8B-B14F-4D97-AF65-F5344CB8AC3E}">
        <p14:creationId xmlns:p14="http://schemas.microsoft.com/office/powerpoint/2010/main" val="131708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7013-BC5F-413B-B2D2-768EE3FFB063}"/>
              </a:ext>
            </a:extLst>
          </p:cNvPr>
          <p:cNvSpPr>
            <a:spLocks noGrp="1"/>
          </p:cNvSpPr>
          <p:nvPr>
            <p:ph type="title"/>
          </p:nvPr>
        </p:nvSpPr>
        <p:spPr>
          <a:xfrm>
            <a:off x="311087" y="0"/>
            <a:ext cx="5270069" cy="1114882"/>
          </a:xfrm>
        </p:spPr>
        <p:txBody>
          <a:bodyPr/>
          <a:lstStyle/>
          <a:p>
            <a:r>
              <a:rPr lang="en-US" dirty="0"/>
              <a:t>Curve Information</a:t>
            </a:r>
          </a:p>
        </p:txBody>
      </p:sp>
      <p:sp>
        <p:nvSpPr>
          <p:cNvPr id="4" name="TextBox 3">
            <a:extLst>
              <a:ext uri="{FF2B5EF4-FFF2-40B4-BE49-F238E27FC236}">
                <a16:creationId xmlns:a16="http://schemas.microsoft.com/office/drawing/2014/main" id="{F90C87C5-6444-4B0F-9178-1823BC91CEEA}"/>
              </a:ext>
            </a:extLst>
          </p:cNvPr>
          <p:cNvSpPr txBox="1"/>
          <p:nvPr/>
        </p:nvSpPr>
        <p:spPr>
          <a:xfrm>
            <a:off x="8069457" y="6440394"/>
            <a:ext cx="1033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59F36EC9-9553-46D0-A3A1-1B48BBB9BC04}"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D19ACAA-7E3F-44A8-BAE0-9E809E76FED6}"/>
              </a:ext>
            </a:extLst>
          </p:cNvPr>
          <p:cNvPicPr>
            <a:picLocks noChangeAspect="1"/>
          </p:cNvPicPr>
          <p:nvPr/>
        </p:nvPicPr>
        <p:blipFill>
          <a:blip r:embed="rId3"/>
          <a:stretch>
            <a:fillRect/>
          </a:stretch>
        </p:blipFill>
        <p:spPr>
          <a:xfrm>
            <a:off x="1576584" y="922020"/>
            <a:ext cx="4362450" cy="4648200"/>
          </a:xfrm>
          <a:prstGeom prst="rect">
            <a:avLst/>
          </a:prstGeom>
        </p:spPr>
      </p:pic>
      <p:sp>
        <p:nvSpPr>
          <p:cNvPr id="3" name="TextBox 2">
            <a:extLst>
              <a:ext uri="{FF2B5EF4-FFF2-40B4-BE49-F238E27FC236}">
                <a16:creationId xmlns:a16="http://schemas.microsoft.com/office/drawing/2014/main" id="{C5AA64C9-3D7A-4F64-868F-F3272D686CA3}"/>
              </a:ext>
            </a:extLst>
          </p:cNvPr>
          <p:cNvSpPr txBox="1"/>
          <p:nvPr/>
        </p:nvSpPr>
        <p:spPr>
          <a:xfrm>
            <a:off x="4914182" y="4900772"/>
            <a:ext cx="1222359"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6" name="TextBox 5">
            <a:extLst>
              <a:ext uri="{FF2B5EF4-FFF2-40B4-BE49-F238E27FC236}">
                <a16:creationId xmlns:a16="http://schemas.microsoft.com/office/drawing/2014/main" id="{0A2DB160-9130-4FD9-B03F-3DF70B4F10D3}"/>
              </a:ext>
            </a:extLst>
          </p:cNvPr>
          <p:cNvSpPr txBox="1"/>
          <p:nvPr/>
        </p:nvSpPr>
        <p:spPr>
          <a:xfrm>
            <a:off x="4606322" y="970742"/>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Point of Intersection</a:t>
            </a:r>
          </a:p>
        </p:txBody>
      </p:sp>
      <p:sp>
        <p:nvSpPr>
          <p:cNvPr id="7" name="TextBox 6">
            <a:extLst>
              <a:ext uri="{FF2B5EF4-FFF2-40B4-BE49-F238E27FC236}">
                <a16:creationId xmlns:a16="http://schemas.microsoft.com/office/drawing/2014/main" id="{ED86CD02-97B3-4F17-990B-0985478C487D}"/>
              </a:ext>
            </a:extLst>
          </p:cNvPr>
          <p:cNvSpPr txBox="1"/>
          <p:nvPr/>
        </p:nvSpPr>
        <p:spPr>
          <a:xfrm>
            <a:off x="4528566" y="3898202"/>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Tangent to Spiral</a:t>
            </a:r>
          </a:p>
        </p:txBody>
      </p:sp>
      <p:sp>
        <p:nvSpPr>
          <p:cNvPr id="8" name="TextBox 7">
            <a:extLst>
              <a:ext uri="{FF2B5EF4-FFF2-40B4-BE49-F238E27FC236}">
                <a16:creationId xmlns:a16="http://schemas.microsoft.com/office/drawing/2014/main" id="{01AF1829-CF80-497F-A742-B9117A827056}"/>
              </a:ext>
            </a:extLst>
          </p:cNvPr>
          <p:cNvSpPr txBox="1"/>
          <p:nvPr/>
        </p:nvSpPr>
        <p:spPr>
          <a:xfrm>
            <a:off x="4528566" y="4183803"/>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Spiral to Curve</a:t>
            </a:r>
          </a:p>
        </p:txBody>
      </p:sp>
      <p:sp>
        <p:nvSpPr>
          <p:cNvPr id="9" name="TextBox 8">
            <a:extLst>
              <a:ext uri="{FF2B5EF4-FFF2-40B4-BE49-F238E27FC236}">
                <a16:creationId xmlns:a16="http://schemas.microsoft.com/office/drawing/2014/main" id="{3B5A6403-58C2-4FF9-9E54-ECCA32A0B421}"/>
              </a:ext>
            </a:extLst>
          </p:cNvPr>
          <p:cNvSpPr txBox="1"/>
          <p:nvPr/>
        </p:nvSpPr>
        <p:spPr>
          <a:xfrm>
            <a:off x="4528566" y="4437452"/>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Curve to Spiral</a:t>
            </a:r>
          </a:p>
        </p:txBody>
      </p:sp>
      <p:sp>
        <p:nvSpPr>
          <p:cNvPr id="10" name="TextBox 9">
            <a:extLst>
              <a:ext uri="{FF2B5EF4-FFF2-40B4-BE49-F238E27FC236}">
                <a16:creationId xmlns:a16="http://schemas.microsoft.com/office/drawing/2014/main" id="{8B6B51FB-2323-4C28-A08A-44A6F96CEB06}"/>
              </a:ext>
            </a:extLst>
          </p:cNvPr>
          <p:cNvSpPr txBox="1"/>
          <p:nvPr/>
        </p:nvSpPr>
        <p:spPr>
          <a:xfrm>
            <a:off x="4528566" y="4696295"/>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Spiral to Tangent</a:t>
            </a:r>
          </a:p>
        </p:txBody>
      </p:sp>
      <p:sp>
        <p:nvSpPr>
          <p:cNvPr id="11" name="TextBox 10">
            <a:extLst>
              <a:ext uri="{FF2B5EF4-FFF2-40B4-BE49-F238E27FC236}">
                <a16:creationId xmlns:a16="http://schemas.microsoft.com/office/drawing/2014/main" id="{A8C8C48B-310E-4468-BA7E-7F7F307C2EFD}"/>
              </a:ext>
            </a:extLst>
          </p:cNvPr>
          <p:cNvSpPr txBox="1"/>
          <p:nvPr/>
        </p:nvSpPr>
        <p:spPr>
          <a:xfrm>
            <a:off x="4004950" y="4993105"/>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Design Speed</a:t>
            </a:r>
          </a:p>
        </p:txBody>
      </p:sp>
      <p:sp>
        <p:nvSpPr>
          <p:cNvPr id="12" name="TextBox 11">
            <a:extLst>
              <a:ext uri="{FF2B5EF4-FFF2-40B4-BE49-F238E27FC236}">
                <a16:creationId xmlns:a16="http://schemas.microsoft.com/office/drawing/2014/main" id="{BCB166EA-AE38-40FE-A81B-263F339D50A1}"/>
              </a:ext>
            </a:extLst>
          </p:cNvPr>
          <p:cNvSpPr txBox="1"/>
          <p:nvPr/>
        </p:nvSpPr>
        <p:spPr>
          <a:xfrm>
            <a:off x="3932935" y="5251388"/>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Superelevation Rate</a:t>
            </a:r>
          </a:p>
        </p:txBody>
      </p:sp>
      <p:sp>
        <p:nvSpPr>
          <p:cNvPr id="13" name="TextBox 12">
            <a:extLst>
              <a:ext uri="{FF2B5EF4-FFF2-40B4-BE49-F238E27FC236}">
                <a16:creationId xmlns:a16="http://schemas.microsoft.com/office/drawing/2014/main" id="{8BB5E7EE-9191-47BA-8F27-F127C051644F}"/>
              </a:ext>
            </a:extLst>
          </p:cNvPr>
          <p:cNvSpPr txBox="1"/>
          <p:nvPr/>
        </p:nvSpPr>
        <p:spPr>
          <a:xfrm>
            <a:off x="3932936" y="1500790"/>
            <a:ext cx="37727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Semi-tangent Length (total curve)</a:t>
            </a:r>
          </a:p>
        </p:txBody>
      </p:sp>
      <p:sp>
        <p:nvSpPr>
          <p:cNvPr id="14" name="TextBox 13">
            <a:extLst>
              <a:ext uri="{FF2B5EF4-FFF2-40B4-BE49-F238E27FC236}">
                <a16:creationId xmlns:a16="http://schemas.microsoft.com/office/drawing/2014/main" id="{42FFC628-E44C-4384-A071-B1B7B002E6B8}"/>
              </a:ext>
            </a:extLst>
          </p:cNvPr>
          <p:cNvSpPr txBox="1"/>
          <p:nvPr/>
        </p:nvSpPr>
        <p:spPr>
          <a:xfrm>
            <a:off x="4004950" y="2862677"/>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Length of Spiral</a:t>
            </a:r>
          </a:p>
        </p:txBody>
      </p:sp>
      <p:sp>
        <p:nvSpPr>
          <p:cNvPr id="15" name="TextBox 14">
            <a:extLst>
              <a:ext uri="{FF2B5EF4-FFF2-40B4-BE49-F238E27FC236}">
                <a16:creationId xmlns:a16="http://schemas.microsoft.com/office/drawing/2014/main" id="{5C5F03AB-965F-4E58-9C83-E30A95BCAEBA}"/>
              </a:ext>
            </a:extLst>
          </p:cNvPr>
          <p:cNvSpPr txBox="1"/>
          <p:nvPr/>
        </p:nvSpPr>
        <p:spPr>
          <a:xfrm>
            <a:off x="5708821" y="1260383"/>
            <a:ext cx="2817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Total Curve Deflection Angle</a:t>
            </a:r>
          </a:p>
        </p:txBody>
      </p:sp>
      <p:sp>
        <p:nvSpPr>
          <p:cNvPr id="16" name="TextBox 15">
            <a:extLst>
              <a:ext uri="{FF2B5EF4-FFF2-40B4-BE49-F238E27FC236}">
                <a16:creationId xmlns:a16="http://schemas.microsoft.com/office/drawing/2014/main" id="{663844D1-5B72-4E15-8D41-4D3DE1516EDE}"/>
              </a:ext>
            </a:extLst>
          </p:cNvPr>
          <p:cNvSpPr txBox="1"/>
          <p:nvPr/>
        </p:nvSpPr>
        <p:spPr>
          <a:xfrm>
            <a:off x="5855058" y="1784965"/>
            <a:ext cx="2228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Main Curve Delta</a:t>
            </a:r>
          </a:p>
        </p:txBody>
      </p:sp>
      <p:sp>
        <p:nvSpPr>
          <p:cNvPr id="17" name="TextBox 16">
            <a:extLst>
              <a:ext uri="{FF2B5EF4-FFF2-40B4-BE49-F238E27FC236}">
                <a16:creationId xmlns:a16="http://schemas.microsoft.com/office/drawing/2014/main" id="{C1F2FC2B-657D-4B02-A495-F1B47895C42D}"/>
              </a:ext>
            </a:extLst>
          </p:cNvPr>
          <p:cNvSpPr txBox="1"/>
          <p:nvPr/>
        </p:nvSpPr>
        <p:spPr>
          <a:xfrm>
            <a:off x="5119209" y="2051225"/>
            <a:ext cx="29099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Main Curve Degree of Curve</a:t>
            </a:r>
          </a:p>
        </p:txBody>
      </p:sp>
      <p:sp>
        <p:nvSpPr>
          <p:cNvPr id="18" name="TextBox 17">
            <a:extLst>
              <a:ext uri="{FF2B5EF4-FFF2-40B4-BE49-F238E27FC236}">
                <a16:creationId xmlns:a16="http://schemas.microsoft.com/office/drawing/2014/main" id="{059BE101-B469-4201-A49C-48651556BFFE}"/>
              </a:ext>
            </a:extLst>
          </p:cNvPr>
          <p:cNvSpPr txBox="1"/>
          <p:nvPr/>
        </p:nvSpPr>
        <p:spPr>
          <a:xfrm>
            <a:off x="4143345" y="2329686"/>
            <a:ext cx="29099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Length of Main Curve</a:t>
            </a:r>
          </a:p>
        </p:txBody>
      </p:sp>
      <p:sp>
        <p:nvSpPr>
          <p:cNvPr id="19" name="TextBox 18">
            <a:extLst>
              <a:ext uri="{FF2B5EF4-FFF2-40B4-BE49-F238E27FC236}">
                <a16:creationId xmlns:a16="http://schemas.microsoft.com/office/drawing/2014/main" id="{89F544E8-1901-4941-8369-8769D4A31F25}"/>
              </a:ext>
            </a:extLst>
          </p:cNvPr>
          <p:cNvSpPr txBox="1"/>
          <p:nvPr/>
        </p:nvSpPr>
        <p:spPr>
          <a:xfrm>
            <a:off x="5159576" y="2581982"/>
            <a:ext cx="29099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Spiral Deflection Angle</a:t>
            </a:r>
          </a:p>
        </p:txBody>
      </p:sp>
      <p:sp>
        <p:nvSpPr>
          <p:cNvPr id="20" name="TextBox 19">
            <a:extLst>
              <a:ext uri="{FF2B5EF4-FFF2-40B4-BE49-F238E27FC236}">
                <a16:creationId xmlns:a16="http://schemas.microsoft.com/office/drawing/2014/main" id="{4A3D94D3-9330-43F3-9755-F143AC7FA092}"/>
              </a:ext>
            </a:extLst>
          </p:cNvPr>
          <p:cNvSpPr txBox="1"/>
          <p:nvPr/>
        </p:nvSpPr>
        <p:spPr>
          <a:xfrm>
            <a:off x="3932935" y="3631247"/>
            <a:ext cx="4362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External Distance (PI to midpoint of curve)</a:t>
            </a:r>
          </a:p>
        </p:txBody>
      </p:sp>
      <p:sp>
        <p:nvSpPr>
          <p:cNvPr id="21" name="TextBox 20">
            <a:extLst>
              <a:ext uri="{FF2B5EF4-FFF2-40B4-BE49-F238E27FC236}">
                <a16:creationId xmlns:a16="http://schemas.microsoft.com/office/drawing/2014/main" id="{DF3824F1-2438-444C-82CF-F74A13F6BE89}"/>
              </a:ext>
            </a:extLst>
          </p:cNvPr>
          <p:cNvSpPr txBox="1"/>
          <p:nvPr/>
        </p:nvSpPr>
        <p:spPr>
          <a:xfrm>
            <a:off x="3993789" y="3112739"/>
            <a:ext cx="26830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Long Tangent (of Spiral)</a:t>
            </a:r>
          </a:p>
        </p:txBody>
      </p:sp>
      <p:sp>
        <p:nvSpPr>
          <p:cNvPr id="23" name="TextBox 22">
            <a:extLst>
              <a:ext uri="{FF2B5EF4-FFF2-40B4-BE49-F238E27FC236}">
                <a16:creationId xmlns:a16="http://schemas.microsoft.com/office/drawing/2014/main" id="{B7495092-A037-4F03-80AD-B940BAE743A4}"/>
              </a:ext>
            </a:extLst>
          </p:cNvPr>
          <p:cNvSpPr txBox="1"/>
          <p:nvPr/>
        </p:nvSpPr>
        <p:spPr>
          <a:xfrm>
            <a:off x="3965456" y="3371022"/>
            <a:ext cx="26830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Short Tangent (of Spiral)</a:t>
            </a:r>
          </a:p>
        </p:txBody>
      </p:sp>
      <p:sp>
        <p:nvSpPr>
          <p:cNvPr id="25" name="Right Brace 24">
            <a:extLst>
              <a:ext uri="{FF2B5EF4-FFF2-40B4-BE49-F238E27FC236}">
                <a16:creationId xmlns:a16="http://schemas.microsoft.com/office/drawing/2014/main" id="{2A758B82-059B-4A49-BA96-E42877AE579F}"/>
              </a:ext>
            </a:extLst>
          </p:cNvPr>
          <p:cNvSpPr/>
          <p:nvPr/>
        </p:nvSpPr>
        <p:spPr>
          <a:xfrm>
            <a:off x="6306933" y="3184701"/>
            <a:ext cx="220455" cy="5056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240DE237-B420-42B8-B807-635116393162}"/>
              </a:ext>
            </a:extLst>
          </p:cNvPr>
          <p:cNvCxnSpPr>
            <a:cxnSpLocks/>
          </p:cNvCxnSpPr>
          <p:nvPr/>
        </p:nvCxnSpPr>
        <p:spPr>
          <a:xfrm flipV="1">
            <a:off x="6574183" y="3051301"/>
            <a:ext cx="0" cy="390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BB8E893-6392-4D38-B6D4-858DE5362B3F}"/>
              </a:ext>
            </a:extLst>
          </p:cNvPr>
          <p:cNvCxnSpPr>
            <a:cxnSpLocks/>
          </p:cNvCxnSpPr>
          <p:nvPr/>
        </p:nvCxnSpPr>
        <p:spPr>
          <a:xfrm flipH="1">
            <a:off x="5629053" y="3041541"/>
            <a:ext cx="945130" cy="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158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ctrTitle"/>
          </p:nvPr>
        </p:nvSpPr>
        <p:spPr>
          <a:xfrm>
            <a:off x="334818" y="1856395"/>
            <a:ext cx="8485913" cy="1470025"/>
          </a:xfrm>
        </p:spPr>
        <p:txBody>
          <a:bodyPr/>
          <a:lstStyle/>
          <a:p>
            <a:pPr algn="ctr"/>
            <a:r>
              <a:rPr lang="en-US" dirty="0">
                <a:solidFill>
                  <a:srgbClr val="FFFF00"/>
                </a:solidFill>
              </a:rPr>
              <a:t>ROW</a:t>
            </a:r>
          </a:p>
        </p:txBody>
      </p:sp>
      <p:sp>
        <p:nvSpPr>
          <p:cNvPr id="16" name="Rectangle 15"/>
          <p:cNvSpPr/>
          <p:nvPr/>
        </p:nvSpPr>
        <p:spPr>
          <a:xfrm>
            <a:off x="-531090" y="218166"/>
            <a:ext cx="10044545" cy="145592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Nebraska County Highway and City Street Superintendents Workshop</a:t>
            </a:r>
          </a:p>
        </p:txBody>
      </p:sp>
      <p:sp>
        <p:nvSpPr>
          <p:cNvPr id="15" name="Rectangle 14"/>
          <p:cNvSpPr/>
          <p:nvPr/>
        </p:nvSpPr>
        <p:spPr>
          <a:xfrm>
            <a:off x="-392545" y="5667620"/>
            <a:ext cx="10044545" cy="10864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1371599" y="3508724"/>
            <a:ext cx="6400800" cy="1752600"/>
          </a:xfrm>
        </p:spPr>
        <p:txBody>
          <a:bodyPr/>
          <a:lstStyle/>
          <a:p>
            <a:pPr>
              <a:spcBef>
                <a:spcPts val="450"/>
              </a:spcBef>
            </a:pPr>
            <a:r>
              <a:rPr lang="en-US" i="1" dirty="0">
                <a:solidFill>
                  <a:schemeClr val="bg1"/>
                </a:solidFill>
                <a:latin typeface="Arial" pitchFamily="34" charset="0"/>
                <a:cs typeface="Arial" pitchFamily="34" charset="0"/>
              </a:rPr>
              <a:t>Right-of-Way Acquisition for Roads and Streets Projects</a:t>
            </a:r>
          </a:p>
          <a:p>
            <a:endParaRPr lang="en-US" i="1" dirty="0">
              <a:solidFill>
                <a:schemeClr val="bg1"/>
              </a:solidFill>
              <a:latin typeface="Calibri" charset="0"/>
            </a:endParaRPr>
          </a:p>
        </p:txBody>
      </p:sp>
      <p:pic>
        <p:nvPicPr>
          <p:cNvPr id="3" name="Picture 2">
            <a:extLst>
              <a:ext uri="{FF2B5EF4-FFF2-40B4-BE49-F238E27FC236}">
                <a16:creationId xmlns:a16="http://schemas.microsoft.com/office/drawing/2014/main" id="{1B42AA61-30F7-4CE1-A056-080279744102}"/>
              </a:ext>
            </a:extLst>
          </p:cNvPr>
          <p:cNvPicPr>
            <a:picLocks noChangeAspect="1"/>
          </p:cNvPicPr>
          <p:nvPr/>
        </p:nvPicPr>
        <p:blipFill>
          <a:blip r:embed="rId3"/>
          <a:stretch>
            <a:fillRect/>
          </a:stretch>
        </p:blipFill>
        <p:spPr>
          <a:xfrm>
            <a:off x="246728" y="5751251"/>
            <a:ext cx="2943225" cy="733425"/>
          </a:xfrm>
          <a:prstGeom prst="rect">
            <a:avLst/>
          </a:prstGeom>
        </p:spPr>
      </p:pic>
      <p:sp>
        <p:nvSpPr>
          <p:cNvPr id="5" name="TextBox 4">
            <a:extLst>
              <a:ext uri="{FF2B5EF4-FFF2-40B4-BE49-F238E27FC236}">
                <a16:creationId xmlns:a16="http://schemas.microsoft.com/office/drawing/2014/main" id="{B23143BE-49D0-4DB4-9571-4D2DDA974BF9}"/>
              </a:ext>
            </a:extLst>
          </p:cNvPr>
          <p:cNvSpPr txBox="1"/>
          <p:nvPr/>
        </p:nvSpPr>
        <p:spPr>
          <a:xfrm>
            <a:off x="3989311" y="6300010"/>
            <a:ext cx="1260850" cy="369332"/>
          </a:xfrm>
          <a:prstGeom prst="rect">
            <a:avLst/>
          </a:prstGeom>
          <a:noFill/>
        </p:spPr>
        <p:txBody>
          <a:bodyPr wrap="square" rtlCol="0">
            <a:spAutoFit/>
          </a:bodyPr>
          <a:lstStyle/>
          <a:p>
            <a:r>
              <a:rPr lang="en-US" dirty="0"/>
              <a:t>9/9/2022</a:t>
            </a:r>
          </a:p>
        </p:txBody>
      </p:sp>
      <p:sp>
        <p:nvSpPr>
          <p:cNvPr id="13" name="TextBox 12">
            <a:extLst>
              <a:ext uri="{FF2B5EF4-FFF2-40B4-BE49-F238E27FC236}">
                <a16:creationId xmlns:a16="http://schemas.microsoft.com/office/drawing/2014/main" id="{87C1080B-90FA-4F85-88C7-7ED4D8E1433D}"/>
              </a:ext>
            </a:extLst>
          </p:cNvPr>
          <p:cNvSpPr txBox="1"/>
          <p:nvPr/>
        </p:nvSpPr>
        <p:spPr>
          <a:xfrm>
            <a:off x="346740" y="6480884"/>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17" name="Picture 16" descr="1 &amp; 6 year plan logoCS1-2.emf">
            <a:extLst>
              <a:ext uri="{FF2B5EF4-FFF2-40B4-BE49-F238E27FC236}">
                <a16:creationId xmlns:a16="http://schemas.microsoft.com/office/drawing/2014/main" id="{A3DB36A4-DA85-478D-BC98-F13B7EE82886}"/>
              </a:ext>
            </a:extLst>
          </p:cNvPr>
          <p:cNvPicPr>
            <a:picLocks noChangeAspect="1"/>
          </p:cNvPicPr>
          <p:nvPr/>
        </p:nvPicPr>
        <p:blipFill>
          <a:blip r:embed="rId4" cstate="print"/>
          <a:stretch>
            <a:fillRect/>
          </a:stretch>
        </p:blipFill>
        <p:spPr>
          <a:xfrm>
            <a:off x="6610110" y="5707117"/>
            <a:ext cx="1951366" cy="1037772"/>
          </a:xfrm>
          <a:prstGeom prst="rect">
            <a:avLst/>
          </a:prstGeom>
        </p:spPr>
      </p:pic>
      <p:sp>
        <p:nvSpPr>
          <p:cNvPr id="6" name="TextBox 5">
            <a:extLst>
              <a:ext uri="{FF2B5EF4-FFF2-40B4-BE49-F238E27FC236}">
                <a16:creationId xmlns:a16="http://schemas.microsoft.com/office/drawing/2014/main" id="{1757B6CE-4A34-60D1-AAD2-37E539EC59E8}"/>
              </a:ext>
            </a:extLst>
          </p:cNvPr>
          <p:cNvSpPr txBox="1"/>
          <p:nvPr/>
        </p:nvSpPr>
        <p:spPr>
          <a:xfrm>
            <a:off x="3989311" y="5826769"/>
            <a:ext cx="986118" cy="369332"/>
          </a:xfrm>
          <a:prstGeom prst="rect">
            <a:avLst/>
          </a:prstGeom>
          <a:noFill/>
        </p:spPr>
        <p:txBody>
          <a:bodyPr wrap="square" rtlCol="0">
            <a:spAutoFit/>
          </a:bodyPr>
          <a:lstStyle/>
          <a:p>
            <a:pPr algn="ctr"/>
            <a:r>
              <a:rPr lang="en-US" b="1" dirty="0"/>
              <a:t>Tab 15</a:t>
            </a:r>
          </a:p>
        </p:txBody>
      </p:sp>
    </p:spTree>
    <p:extLst>
      <p:ext uri="{BB962C8B-B14F-4D97-AF65-F5344CB8AC3E}">
        <p14:creationId xmlns:p14="http://schemas.microsoft.com/office/powerpoint/2010/main" val="1511915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51" y="0"/>
            <a:ext cx="7886700" cy="721898"/>
          </a:xfrm>
        </p:spPr>
        <p:txBody>
          <a:bodyPr/>
          <a:lstStyle/>
          <a:p>
            <a:pPr algn="ctr"/>
            <a:r>
              <a:rPr lang="en-US" dirty="0"/>
              <a:t>What is Right-of-Way (ROW)?  </a:t>
            </a:r>
          </a:p>
        </p:txBody>
      </p:sp>
      <p:sp>
        <p:nvSpPr>
          <p:cNvPr id="3" name="Content Placeholder 2"/>
          <p:cNvSpPr>
            <a:spLocks noGrp="1"/>
          </p:cNvSpPr>
          <p:nvPr>
            <p:ph idx="1"/>
          </p:nvPr>
        </p:nvSpPr>
        <p:spPr>
          <a:xfrm>
            <a:off x="710630" y="721898"/>
            <a:ext cx="8128569" cy="5311564"/>
          </a:xfrm>
        </p:spPr>
        <p:txBody>
          <a:bodyPr>
            <a:normAutofit fontScale="85000" lnSpcReduction="10000"/>
          </a:bodyPr>
          <a:lstStyle/>
          <a:p>
            <a:pPr>
              <a:spcAft>
                <a:spcPts val="600"/>
              </a:spcAft>
            </a:pPr>
            <a:r>
              <a:rPr lang="en-US" dirty="0"/>
              <a:t>ROW is real property acquired for highway, road and street construction, operation and maintenance.  </a:t>
            </a:r>
          </a:p>
          <a:p>
            <a:pPr>
              <a:spcAft>
                <a:spcPts val="600"/>
              </a:spcAft>
            </a:pPr>
            <a:r>
              <a:rPr lang="en-US" dirty="0"/>
              <a:t>Includes </a:t>
            </a:r>
            <a:r>
              <a:rPr lang="en-US" b="1" u="sng" dirty="0"/>
              <a:t>ALL</a:t>
            </a:r>
            <a:r>
              <a:rPr lang="en-US" dirty="0"/>
              <a:t> interests:</a:t>
            </a:r>
          </a:p>
          <a:p>
            <a:pPr lvl="1">
              <a:spcAft>
                <a:spcPts val="600"/>
              </a:spcAft>
            </a:pPr>
            <a:r>
              <a:rPr lang="en-US" dirty="0"/>
              <a:t>Fee Simple</a:t>
            </a:r>
          </a:p>
          <a:p>
            <a:pPr lvl="1">
              <a:spcAft>
                <a:spcPts val="600"/>
              </a:spcAft>
            </a:pPr>
            <a:r>
              <a:rPr lang="en-US" dirty="0"/>
              <a:t>Permanent Easements</a:t>
            </a:r>
          </a:p>
          <a:p>
            <a:pPr lvl="1">
              <a:spcAft>
                <a:spcPts val="600"/>
              </a:spcAft>
            </a:pPr>
            <a:r>
              <a:rPr lang="en-US" dirty="0"/>
              <a:t>Temporary Easements</a:t>
            </a:r>
          </a:p>
          <a:p>
            <a:pPr lvl="1">
              <a:spcAft>
                <a:spcPts val="600"/>
              </a:spcAft>
            </a:pPr>
            <a:r>
              <a:rPr lang="en-US" dirty="0"/>
              <a:t>Access Rights</a:t>
            </a:r>
          </a:p>
          <a:p>
            <a:pPr lvl="1">
              <a:spcAft>
                <a:spcPts val="600"/>
              </a:spcAft>
            </a:pPr>
            <a:r>
              <a:rPr lang="en-US" dirty="0"/>
              <a:t>Tenant Interests</a:t>
            </a:r>
          </a:p>
          <a:p>
            <a:pPr>
              <a:spcAft>
                <a:spcPts val="600"/>
              </a:spcAft>
            </a:pPr>
            <a:r>
              <a:rPr lang="en-US" dirty="0"/>
              <a:t>All are considered ROW acquisitions </a:t>
            </a:r>
          </a:p>
          <a:p>
            <a:pPr>
              <a:spcAft>
                <a:spcPts val="600"/>
              </a:spcAft>
            </a:pPr>
            <a:r>
              <a:rPr lang="en-US" dirty="0"/>
              <a:t>Must be acquired per </a:t>
            </a:r>
            <a:r>
              <a:rPr lang="en-US" sz="3000" b="1" dirty="0">
                <a:solidFill>
                  <a:srgbClr val="FF0000"/>
                </a:solidFill>
              </a:rPr>
              <a:t>1970</a:t>
            </a:r>
            <a:r>
              <a:rPr lang="en-US" dirty="0"/>
              <a:t> </a:t>
            </a:r>
            <a:r>
              <a:rPr lang="en-US" sz="3000" b="1" dirty="0">
                <a:solidFill>
                  <a:srgbClr val="FF0000"/>
                </a:solidFill>
              </a:rPr>
              <a:t>Uniform Act (Federal)</a:t>
            </a:r>
            <a:r>
              <a:rPr lang="en-US" dirty="0"/>
              <a:t>. </a:t>
            </a:r>
            <a:r>
              <a:rPr lang="en-US" sz="2400" dirty="0"/>
              <a:t>Uniform Relocation Assistance and Real Properties Acquisition Act</a:t>
            </a:r>
            <a:r>
              <a:rPr lang="en-US" dirty="0"/>
              <a:t>.  </a:t>
            </a:r>
          </a:p>
          <a:p>
            <a:pPr>
              <a:spcAft>
                <a:spcPts val="600"/>
              </a:spcAft>
            </a:pPr>
            <a:r>
              <a:rPr lang="en-US" dirty="0"/>
              <a:t>Only what is needed for </a:t>
            </a:r>
            <a:r>
              <a:rPr lang="en-US" b="1" dirty="0"/>
              <a:t>construction, operation and maintenance</a:t>
            </a:r>
            <a:r>
              <a:rPr lang="en-US" dirty="0"/>
              <a:t> of highways, roads and streets</a:t>
            </a:r>
          </a:p>
        </p:txBody>
      </p:sp>
      <p:sp>
        <p:nvSpPr>
          <p:cNvPr id="4" name="TextBox 3"/>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Slide Number Placeholder 5">
            <a:extLst>
              <a:ext uri="{FF2B5EF4-FFF2-40B4-BE49-F238E27FC236}">
                <a16:creationId xmlns:a16="http://schemas.microsoft.com/office/drawing/2014/main" id="{AC823C96-1C6C-48BB-BB2E-12A1A3CA1683}"/>
              </a:ext>
            </a:extLst>
          </p:cNvPr>
          <p:cNvSpPr>
            <a:spLocks noGrp="1"/>
          </p:cNvSpPr>
          <p:nvPr>
            <p:ph type="sldNum" sz="quarter" idx="12"/>
          </p:nvPr>
        </p:nvSpPr>
        <p:spPr>
          <a:xfrm>
            <a:off x="5298852"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34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1437-8719-421F-9EB8-4AB3736E6915}"/>
              </a:ext>
            </a:extLst>
          </p:cNvPr>
          <p:cNvSpPr>
            <a:spLocks noGrp="1"/>
          </p:cNvSpPr>
          <p:nvPr>
            <p:ph type="title"/>
          </p:nvPr>
        </p:nvSpPr>
        <p:spPr>
          <a:xfrm>
            <a:off x="0" y="425967"/>
            <a:ext cx="9144000" cy="721898"/>
          </a:xfrm>
        </p:spPr>
        <p:txBody>
          <a:bodyPr/>
          <a:lstStyle/>
          <a:p>
            <a:pPr algn="ctr"/>
            <a:r>
              <a:rPr lang="en-US" dirty="0"/>
              <a:t>U.S. Constitution 5</a:t>
            </a:r>
            <a:r>
              <a:rPr lang="en-US" baseline="30000" dirty="0"/>
              <a:t>th</a:t>
            </a:r>
            <a:r>
              <a:rPr lang="en-US" dirty="0"/>
              <a:t> Amendment</a:t>
            </a:r>
          </a:p>
        </p:txBody>
      </p:sp>
      <p:sp>
        <p:nvSpPr>
          <p:cNvPr id="3" name="Content Placeholder 2">
            <a:extLst>
              <a:ext uri="{FF2B5EF4-FFF2-40B4-BE49-F238E27FC236}">
                <a16:creationId xmlns:a16="http://schemas.microsoft.com/office/drawing/2014/main" id="{0DC6DE18-7A8A-462C-B0C0-4EF0D541D921}"/>
              </a:ext>
            </a:extLst>
          </p:cNvPr>
          <p:cNvSpPr>
            <a:spLocks noGrp="1"/>
          </p:cNvSpPr>
          <p:nvPr>
            <p:ph idx="1"/>
          </p:nvPr>
        </p:nvSpPr>
        <p:spPr>
          <a:xfrm>
            <a:off x="225083" y="3692767"/>
            <a:ext cx="8602393" cy="2602525"/>
          </a:xfrm>
        </p:spPr>
        <p:txBody>
          <a:bodyPr>
            <a:normAutofit fontScale="92500" lnSpcReduction="10000"/>
          </a:bodyPr>
          <a:lstStyle/>
          <a:p>
            <a:pPr marL="0" indent="0" algn="ctr">
              <a:buNone/>
            </a:pPr>
            <a:r>
              <a:rPr lang="en-US" sz="4000" dirty="0"/>
              <a:t>“No person shall…be deprived of life, liberty, or property, without due process of law; nor shall private property be taken for public use without just compensation.”</a:t>
            </a:r>
          </a:p>
        </p:txBody>
      </p:sp>
      <p:sp>
        <p:nvSpPr>
          <p:cNvPr id="4" name="TextBox 3">
            <a:extLst>
              <a:ext uri="{FF2B5EF4-FFF2-40B4-BE49-F238E27FC236}">
                <a16:creationId xmlns:a16="http://schemas.microsoft.com/office/drawing/2014/main" id="{CC46650B-F558-49D9-9F3A-B3675020BA84}"/>
              </a:ext>
            </a:extLst>
          </p:cNvPr>
          <p:cNvSpPr txBox="1"/>
          <p:nvPr/>
        </p:nvSpPr>
        <p:spPr>
          <a:xfrm>
            <a:off x="7772400"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C6AA3CE8-84E2-42D1-BD72-362CB08D0760}"/>
              </a:ext>
            </a:extLst>
          </p:cNvPr>
          <p:cNvPicPr>
            <a:picLocks noChangeAspect="1"/>
          </p:cNvPicPr>
          <p:nvPr/>
        </p:nvPicPr>
        <p:blipFill>
          <a:blip r:embed="rId3"/>
          <a:stretch>
            <a:fillRect/>
          </a:stretch>
        </p:blipFill>
        <p:spPr>
          <a:xfrm>
            <a:off x="2602523" y="1147865"/>
            <a:ext cx="4107766" cy="2285412"/>
          </a:xfrm>
          <a:prstGeom prst="rect">
            <a:avLst/>
          </a:prstGeom>
        </p:spPr>
      </p:pic>
      <p:sp>
        <p:nvSpPr>
          <p:cNvPr id="6" name="Slide Number Placeholder 5">
            <a:extLst>
              <a:ext uri="{FF2B5EF4-FFF2-40B4-BE49-F238E27FC236}">
                <a16:creationId xmlns:a16="http://schemas.microsoft.com/office/drawing/2014/main" id="{BB634622-39D5-4894-87F8-6896C6304530}"/>
              </a:ext>
            </a:extLst>
          </p:cNvPr>
          <p:cNvSpPr>
            <a:spLocks noGrp="1"/>
          </p:cNvSpPr>
          <p:nvPr>
            <p:ph type="sldNum" sz="quarter" idx="12"/>
          </p:nvPr>
        </p:nvSpPr>
        <p:spPr>
          <a:xfrm>
            <a:off x="5298852"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F8989E-5E8A-4F49-A726-5875AB98983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7791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3.xml><?xml version="1.0" encoding="utf-8"?>
<a:theme xmlns:a="http://schemas.openxmlformats.org/drawingml/2006/main" name="2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4586</TotalTime>
  <Words>4005</Words>
  <Application>Microsoft Office PowerPoint</Application>
  <PresentationFormat>On-screen Show (4:3)</PresentationFormat>
  <Paragraphs>489</Paragraphs>
  <Slides>27</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Arial</vt:lpstr>
      <vt:lpstr>Calibri</vt:lpstr>
      <vt:lpstr>Montserrat</vt:lpstr>
      <vt:lpstr>Roboto Light</vt:lpstr>
      <vt:lpstr>Office Theme</vt:lpstr>
      <vt:lpstr>NDOT Theme - Standard Size</vt:lpstr>
      <vt:lpstr>2_NDOT Theme - Standard Size</vt:lpstr>
      <vt:lpstr>2_Office Theme</vt:lpstr>
      <vt:lpstr>Key Topics Quick Review</vt:lpstr>
      <vt:lpstr>PowerPoint Presentation</vt:lpstr>
      <vt:lpstr>Plan Reading</vt:lpstr>
      <vt:lpstr>Plan Reading Questions – Rural or Municipal</vt:lpstr>
      <vt:lpstr>Curve Information</vt:lpstr>
      <vt:lpstr>Curve Information</vt:lpstr>
      <vt:lpstr>ROW</vt:lpstr>
      <vt:lpstr>What is Right-of-Way (ROW)?  </vt:lpstr>
      <vt:lpstr>U.S. Constitution 5th Amendment</vt:lpstr>
      <vt:lpstr>No Coercive Actions</vt:lpstr>
      <vt:lpstr>Encroachments</vt:lpstr>
      <vt:lpstr>Encroachments</vt:lpstr>
      <vt:lpstr>Clearing Encroachments</vt:lpstr>
      <vt:lpstr>State Statutes and Regulations for ROW</vt:lpstr>
      <vt:lpstr>Snow Removal Plan</vt:lpstr>
      <vt:lpstr>Traffic Control Devices and the MUTCD including the Nebraska Supplement</vt:lpstr>
      <vt:lpstr>Order of Precedence - Summary </vt:lpstr>
      <vt:lpstr>Superintendent – Must Learn/Know: </vt:lpstr>
      <vt:lpstr>Erosion Control and Sediment Control Design Basics</vt:lpstr>
      <vt:lpstr>Construction Storm Water Permit</vt:lpstr>
      <vt:lpstr>CWA Section 404 Permit</vt:lpstr>
      <vt:lpstr>Waters of the U.S.</vt:lpstr>
      <vt:lpstr>Storm Water Pollution Prevention Plan</vt:lpstr>
      <vt:lpstr>Purpose of a SWPPP</vt:lpstr>
      <vt:lpstr>Training and Certification</vt:lpstr>
      <vt:lpstr>Consultants</vt:lpstr>
      <vt:lpstr>Key Topics Quick Review</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Neary</dc:creator>
  <cp:lastModifiedBy>Hasterlo, Barbara</cp:lastModifiedBy>
  <cp:revision>285</cp:revision>
  <cp:lastPrinted>2021-06-09T15:04:00Z</cp:lastPrinted>
  <dcterms:created xsi:type="dcterms:W3CDTF">2017-01-25T12:34:54Z</dcterms:created>
  <dcterms:modified xsi:type="dcterms:W3CDTF">2023-02-07T16:59:56Z</dcterms:modified>
</cp:coreProperties>
</file>