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75" r:id="rId2"/>
    <p:sldId id="341" r:id="rId3"/>
    <p:sldId id="342" r:id="rId4"/>
    <p:sldId id="344" r:id="rId5"/>
    <p:sldId id="346" r:id="rId6"/>
    <p:sldId id="338" r:id="rId7"/>
    <p:sldId id="354" r:id="rId8"/>
    <p:sldId id="355" r:id="rId9"/>
    <p:sldId id="339" r:id="rId10"/>
    <p:sldId id="357" r:id="rId11"/>
    <p:sldId id="356" r:id="rId12"/>
    <p:sldId id="343" r:id="rId13"/>
    <p:sldId id="340" r:id="rId14"/>
    <p:sldId id="345" r:id="rId15"/>
    <p:sldId id="347" r:id="rId16"/>
    <p:sldId id="349" r:id="rId17"/>
    <p:sldId id="348" r:id="rId18"/>
    <p:sldId id="351" r:id="rId19"/>
    <p:sldId id="350" r:id="rId20"/>
    <p:sldId id="352" r:id="rId21"/>
    <p:sldId id="353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7895"/>
    <a:srgbClr val="0099CC"/>
    <a:srgbClr val="022840"/>
    <a:srgbClr val="4E82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34" autoAdjust="0"/>
    <p:restoredTop sz="96521" autoAdjust="0"/>
  </p:normalViewPr>
  <p:slideViewPr>
    <p:cSldViewPr snapToGrid="0">
      <p:cViewPr varScale="1">
        <p:scale>
          <a:sx n="109" d="100"/>
          <a:sy n="109" d="100"/>
        </p:scale>
        <p:origin x="-95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39EA5-4A1E-40D4-8E81-E903A957FEF7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F2BC53-0B74-4E8B-9B46-B69CE3FC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980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Most of us work in processes and work toward improving</a:t>
            </a:r>
            <a:r>
              <a:rPr lang="en-US" baseline="0" dirty="0" smtClean="0"/>
              <a:t> processes. I’m going to be describing the process improvement methods and techniques I’ve been exposed to and why they are unique when compared with other process improvement efforts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55AA13-D91D-451C-907D-192E439496DA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7762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BC53-0B74-4E8B-9B46-B69CE3FC298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871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BC53-0B74-4E8B-9B46-B69CE3FC298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779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BC53-0B74-4E8B-9B46-B69CE3FC298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822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BC53-0B74-4E8B-9B46-B69CE3FC298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64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BC53-0B74-4E8B-9B46-B69CE3FC298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9394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BC53-0B74-4E8B-9B46-B69CE3FC298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4959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BC53-0B74-4E8B-9B46-B69CE3FC298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924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BC53-0B74-4E8B-9B46-B69CE3FC298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9420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BC53-0B74-4E8B-9B46-B69CE3FC298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565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BC53-0B74-4E8B-9B46-B69CE3FC298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859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BC53-0B74-4E8B-9B46-B69CE3FC298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031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BC53-0B74-4E8B-9B46-B69CE3FC298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6594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BC53-0B74-4E8B-9B46-B69CE3FC298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6330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55AA13-D91D-451C-907D-192E439496D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66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BC53-0B74-4E8B-9B46-B69CE3FC298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498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BC53-0B74-4E8B-9B46-B69CE3FC298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33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BC53-0B74-4E8B-9B46-B69CE3FC298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5151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BC53-0B74-4E8B-9B46-B69CE3FC298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641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BC53-0B74-4E8B-9B46-B69CE3FC298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22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BC53-0B74-4E8B-9B46-B69CE3FC298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452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BC53-0B74-4E8B-9B46-B69CE3FC298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030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E6D5-F41E-42A5-A292-4970E5EBAAA3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FC9C-801B-436E-A118-FC0AC070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607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E6D5-F41E-42A5-A292-4970E5EBAAA3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FC9C-801B-436E-A118-FC0AC070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338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E6D5-F41E-42A5-A292-4970E5EBAAA3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FC9C-801B-436E-A118-FC0AC070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041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E6D5-F41E-42A5-A292-4970E5EBAAA3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FC9C-801B-436E-A118-FC0AC070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158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E6D5-F41E-42A5-A292-4970E5EBAAA3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FC9C-801B-436E-A118-FC0AC070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8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E6D5-F41E-42A5-A292-4970E5EBAAA3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FC9C-801B-436E-A118-FC0AC070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17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E6D5-F41E-42A5-A292-4970E5EBAAA3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FC9C-801B-436E-A118-FC0AC070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21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E6D5-F41E-42A5-A292-4970E5EBAAA3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FC9C-801B-436E-A118-FC0AC070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117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E6D5-F41E-42A5-A292-4970E5EBAAA3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FC9C-801B-436E-A118-FC0AC070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495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E6D5-F41E-42A5-A292-4970E5EBAAA3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FC9C-801B-436E-A118-FC0AC070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359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E6D5-F41E-42A5-A292-4970E5EBAAA3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FC9C-801B-436E-A118-FC0AC070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897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3E6D5-F41E-42A5-A292-4970E5EBAAA3}" type="datetimeFigureOut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CFC9C-801B-436E-A118-FC0AC0707D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84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hwa.dot.gov/tpm/rule/pm3_nprm.cfm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Ryan.huff@Nebraska.gov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3258" y="1650837"/>
            <a:ext cx="6758096" cy="2872298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117895"/>
                </a:solidFill>
              </a:rPr>
              <a:t>Federal Performance Update</a:t>
            </a:r>
            <a:r>
              <a:rPr lang="en-US" sz="6000" b="1" dirty="0">
                <a:solidFill>
                  <a:srgbClr val="117895"/>
                </a:solidFill>
              </a:rPr>
              <a:t/>
            </a:r>
            <a:br>
              <a:rPr lang="en-US" sz="6000" b="1" dirty="0">
                <a:solidFill>
                  <a:srgbClr val="117895"/>
                </a:solidFill>
              </a:rPr>
            </a:br>
            <a:r>
              <a:rPr lang="en-US" sz="3300" b="1" dirty="0" smtClean="0">
                <a:solidFill>
                  <a:srgbClr val="117895"/>
                </a:solidFill>
              </a:rPr>
              <a:t>MPO Coordination Meeting</a:t>
            </a:r>
            <a:endParaRPr lang="en-US" sz="3300" b="1" dirty="0">
              <a:solidFill>
                <a:srgbClr val="117895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8978" y="4523135"/>
            <a:ext cx="6712376" cy="602423"/>
          </a:xfrm>
        </p:spPr>
        <p:txBody>
          <a:bodyPr>
            <a:noAutofit/>
          </a:bodyPr>
          <a:lstStyle/>
          <a:p>
            <a:pPr algn="l"/>
            <a:r>
              <a:rPr lang="en-US" sz="3000" dirty="0">
                <a:solidFill>
                  <a:srgbClr val="117895"/>
                </a:solidFill>
                <a:ea typeface="+mj-ea"/>
                <a:cs typeface="+mj-cs"/>
              </a:rPr>
              <a:t>May </a:t>
            </a:r>
            <a:r>
              <a:rPr lang="en-US" sz="3000" dirty="0" smtClean="0">
                <a:solidFill>
                  <a:srgbClr val="117895"/>
                </a:solidFill>
                <a:ea typeface="+mj-ea"/>
                <a:cs typeface="+mj-cs"/>
              </a:rPr>
              <a:t>10, </a:t>
            </a:r>
            <a:r>
              <a:rPr lang="en-US" sz="3000" dirty="0">
                <a:solidFill>
                  <a:srgbClr val="117895"/>
                </a:solidFill>
                <a:ea typeface="+mj-ea"/>
                <a:cs typeface="+mj-cs"/>
              </a:rPr>
              <a:t>2016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76596" y="4447344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398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89890" y="2434131"/>
            <a:ext cx="7890428" cy="4029013"/>
          </a:xfrm>
        </p:spPr>
        <p:txBody>
          <a:bodyPr>
            <a:normAutofit/>
          </a:bodyPr>
          <a:lstStyle/>
          <a:p>
            <a:r>
              <a:rPr lang="en-US" dirty="0" smtClean="0"/>
              <a:t>Significant </a:t>
            </a:r>
            <a:r>
              <a:rPr lang="en-US" dirty="0"/>
              <a:t>progress </a:t>
            </a:r>
            <a:endParaRPr lang="en-US" dirty="0" smtClean="0"/>
          </a:p>
          <a:p>
            <a:endParaRPr lang="en-US" sz="13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6596" y="2174192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1" y="1342353"/>
            <a:ext cx="235696" cy="23569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6595" y="997058"/>
            <a:ext cx="7313520" cy="9687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117895"/>
                </a:solidFill>
              </a:rPr>
              <a:t>   </a:t>
            </a:r>
            <a:r>
              <a:rPr lang="en-US" sz="3600" b="1" dirty="0" smtClean="0">
                <a:solidFill>
                  <a:srgbClr val="117895"/>
                </a:solidFill>
              </a:rPr>
              <a:t>Final Safety Rule</a:t>
            </a:r>
            <a:endParaRPr lang="en-US" sz="3600" b="1" dirty="0">
              <a:solidFill>
                <a:srgbClr val="117895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5077" y="3025761"/>
            <a:ext cx="7245961" cy="3352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66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89890" y="2434131"/>
            <a:ext cx="7890428" cy="4029013"/>
          </a:xfrm>
        </p:spPr>
        <p:txBody>
          <a:bodyPr>
            <a:normAutofit/>
          </a:bodyPr>
          <a:lstStyle/>
          <a:p>
            <a:r>
              <a:rPr lang="en-US" dirty="0"/>
              <a:t>DOT Targets</a:t>
            </a:r>
          </a:p>
          <a:p>
            <a:pPr lvl="1"/>
            <a:r>
              <a:rPr lang="en-US" dirty="0" smtClean="0"/>
              <a:t>Due Date: Targets </a:t>
            </a:r>
            <a:r>
              <a:rPr lang="en-US" dirty="0"/>
              <a:t>will be established annually, beginning in August 2017 for calendar year 2018. </a:t>
            </a:r>
          </a:p>
          <a:p>
            <a:pPr lvl="1"/>
            <a:r>
              <a:rPr lang="en-US" dirty="0"/>
              <a:t>Performance year: representing the calendar year following each HSIP annual report.</a:t>
            </a:r>
          </a:p>
          <a:p>
            <a:pPr lvl="1"/>
            <a:r>
              <a:rPr lang="en-US" dirty="0"/>
              <a:t>Must also coordinate with the MPOs to the maximum extent practicable 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3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6596" y="2174192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1" y="1342353"/>
            <a:ext cx="235696" cy="23569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6595" y="997058"/>
            <a:ext cx="7313520" cy="9687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117895"/>
                </a:solidFill>
              </a:rPr>
              <a:t>   </a:t>
            </a:r>
            <a:r>
              <a:rPr lang="en-US" sz="3600" b="1" dirty="0" smtClean="0">
                <a:solidFill>
                  <a:srgbClr val="117895"/>
                </a:solidFill>
              </a:rPr>
              <a:t>Final Safety Rule</a:t>
            </a:r>
            <a:endParaRPr lang="en-US" sz="3600" b="1" dirty="0">
              <a:solidFill>
                <a:srgbClr val="1178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42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89890" y="2434132"/>
            <a:ext cx="7724174" cy="3893932"/>
          </a:xfrm>
        </p:spPr>
        <p:txBody>
          <a:bodyPr>
            <a:normAutofit/>
          </a:bodyPr>
          <a:lstStyle/>
          <a:p>
            <a:r>
              <a:rPr lang="en-US" dirty="0" smtClean="0"/>
              <a:t>MPO Targets</a:t>
            </a:r>
            <a:endParaRPr lang="en-US" dirty="0"/>
          </a:p>
          <a:p>
            <a:pPr lvl="1"/>
            <a:r>
              <a:rPr lang="en-US" dirty="0" smtClean="0"/>
              <a:t>Targets </a:t>
            </a:r>
            <a:r>
              <a:rPr lang="en-US" dirty="0"/>
              <a:t>will be established annually, </a:t>
            </a:r>
            <a:r>
              <a:rPr lang="en-US" dirty="0" smtClean="0"/>
              <a:t>up to 180 days after the State DOT establishes their targets</a:t>
            </a:r>
          </a:p>
          <a:p>
            <a:pPr lvl="1"/>
            <a:r>
              <a:rPr lang="en-US" dirty="0" smtClean="0"/>
              <a:t>Set for all public roads within the MPO Planning area</a:t>
            </a:r>
          </a:p>
          <a:p>
            <a:pPr lvl="1"/>
            <a:r>
              <a:rPr lang="en-US" dirty="0" smtClean="0"/>
              <a:t>May agree with State DOT target or set MPO specific targets</a:t>
            </a:r>
          </a:p>
          <a:p>
            <a:pPr lvl="1"/>
            <a:r>
              <a:rPr lang="en-US" dirty="0" smtClean="0"/>
              <a:t>Must coordinate with State DOT to </a:t>
            </a:r>
            <a:r>
              <a:rPr lang="en-US" dirty="0"/>
              <a:t>the maximum extent practicable </a:t>
            </a:r>
            <a:endParaRPr lang="en-US" dirty="0" smtClean="0"/>
          </a:p>
          <a:p>
            <a:pPr lvl="1"/>
            <a:r>
              <a:rPr lang="en-US" dirty="0" smtClean="0"/>
              <a:t>MPOs </a:t>
            </a:r>
            <a:r>
              <a:rPr lang="en-US" dirty="0"/>
              <a:t>that cross state lines must prepare a set of targets for each state in their region - §490.209(d)(2)</a:t>
            </a:r>
            <a:endParaRPr lang="en-US" sz="13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6596" y="2174192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1" y="1342353"/>
            <a:ext cx="235696" cy="23569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6595" y="997058"/>
            <a:ext cx="7313520" cy="9687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117895"/>
                </a:solidFill>
              </a:rPr>
              <a:t>   </a:t>
            </a:r>
            <a:r>
              <a:rPr lang="en-US" sz="3600" b="1" dirty="0" smtClean="0">
                <a:solidFill>
                  <a:srgbClr val="117895"/>
                </a:solidFill>
              </a:rPr>
              <a:t>Final Safety Rule</a:t>
            </a:r>
            <a:endParaRPr lang="en-US" sz="3600" b="1" dirty="0">
              <a:solidFill>
                <a:srgbClr val="1178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87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89889" y="2434131"/>
            <a:ext cx="7765737" cy="3956277"/>
          </a:xfrm>
        </p:spPr>
        <p:txBody>
          <a:bodyPr>
            <a:normAutofit/>
          </a:bodyPr>
          <a:lstStyle/>
          <a:p>
            <a:r>
              <a:rPr lang="en-US" dirty="0"/>
              <a:t>Penalties </a:t>
            </a:r>
            <a:endParaRPr lang="en-US" dirty="0" smtClean="0"/>
          </a:p>
          <a:p>
            <a:pPr lvl="1"/>
            <a:r>
              <a:rPr lang="en-US" dirty="0" smtClean="0"/>
              <a:t>DOT</a:t>
            </a:r>
            <a:r>
              <a:rPr lang="en-US" dirty="0"/>
              <a:t>: </a:t>
            </a:r>
          </a:p>
          <a:p>
            <a:pPr lvl="2"/>
            <a:r>
              <a:rPr lang="en-US" i="1" dirty="0"/>
              <a:t>If States don't meet their targets, they must:   </a:t>
            </a:r>
          </a:p>
          <a:p>
            <a:pPr lvl="2"/>
            <a:r>
              <a:rPr lang="en-US" i="1" dirty="0" smtClean="0"/>
              <a:t>(</a:t>
            </a:r>
            <a:r>
              <a:rPr lang="en-US" i="1" dirty="0"/>
              <a:t>a) Use a portion of their obligation authority, equal to the HSIP apportionment only, for the fiscal year prior to the year when the target was not met, for HSIP projects only.  </a:t>
            </a:r>
            <a:endParaRPr lang="en-US" i="1" dirty="0" smtClean="0"/>
          </a:p>
          <a:p>
            <a:pPr lvl="2"/>
            <a:r>
              <a:rPr lang="en-US" i="1" dirty="0" smtClean="0"/>
              <a:t>(</a:t>
            </a:r>
            <a:r>
              <a:rPr lang="en-US" i="1" dirty="0"/>
              <a:t>b) Submit an annual implementation plan that describes the actions they will take to meet their targets in the future</a:t>
            </a:r>
            <a:r>
              <a:rPr lang="en-US" i="1" dirty="0" smtClean="0"/>
              <a:t>.</a:t>
            </a:r>
          </a:p>
          <a:p>
            <a:pPr lvl="1"/>
            <a:r>
              <a:rPr lang="en-US" dirty="0" smtClean="0"/>
              <a:t>MPO</a:t>
            </a:r>
            <a:r>
              <a:rPr lang="en-US" dirty="0"/>
              <a:t>: </a:t>
            </a:r>
            <a:r>
              <a:rPr lang="en-US" dirty="0" smtClean="0"/>
              <a:t>None</a:t>
            </a:r>
            <a:endParaRPr lang="en-US" dirty="0"/>
          </a:p>
          <a:p>
            <a:endParaRPr lang="en-US" sz="15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3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6596" y="2174192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1" y="1342353"/>
            <a:ext cx="235696" cy="23569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6595" y="997058"/>
            <a:ext cx="7313520" cy="9687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117895"/>
                </a:solidFill>
              </a:rPr>
              <a:t>   </a:t>
            </a:r>
            <a:r>
              <a:rPr lang="en-US" sz="3600" b="1" dirty="0" smtClean="0">
                <a:solidFill>
                  <a:srgbClr val="117895"/>
                </a:solidFill>
              </a:rPr>
              <a:t>Final Safety Rule</a:t>
            </a:r>
            <a:endParaRPr lang="en-US" sz="3600" b="1" dirty="0">
              <a:solidFill>
                <a:srgbClr val="1178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36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89889" y="2434131"/>
            <a:ext cx="7765737" cy="3956277"/>
          </a:xfrm>
        </p:spPr>
        <p:txBody>
          <a:bodyPr>
            <a:normAutofit/>
          </a:bodyPr>
          <a:lstStyle/>
          <a:p>
            <a:r>
              <a:rPr lang="en-US" dirty="0" smtClean="0"/>
              <a:t>Now – 8/31/17: Begin coordinating </a:t>
            </a:r>
            <a:r>
              <a:rPr lang="en-US" dirty="0"/>
              <a:t>t</a:t>
            </a:r>
            <a:r>
              <a:rPr lang="en-US" dirty="0" smtClean="0"/>
              <a:t>arget setting activities</a:t>
            </a:r>
          </a:p>
          <a:p>
            <a:r>
              <a:rPr lang="en-US" dirty="0" smtClean="0"/>
              <a:t>8/31/17: State DOT Targets are Due with HSIP Submission</a:t>
            </a:r>
          </a:p>
          <a:p>
            <a:r>
              <a:rPr lang="en-US" dirty="0" smtClean="0"/>
              <a:t>2/28/18: MPO Targets Due</a:t>
            </a:r>
          </a:p>
          <a:p>
            <a:r>
              <a:rPr lang="en-US" dirty="0" smtClean="0"/>
              <a:t>5/1/18: State DOT must prepare an implementation plan if targets aren’t met</a:t>
            </a:r>
          </a:p>
          <a:p>
            <a:endParaRPr lang="en-US" sz="15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3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6596" y="2174192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1" y="1342353"/>
            <a:ext cx="235696" cy="23569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6595" y="997058"/>
            <a:ext cx="7313520" cy="9687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117895"/>
                </a:solidFill>
              </a:rPr>
              <a:t>   </a:t>
            </a:r>
            <a:r>
              <a:rPr lang="en-US" sz="3600" b="1" dirty="0" smtClean="0">
                <a:solidFill>
                  <a:srgbClr val="117895"/>
                </a:solidFill>
              </a:rPr>
              <a:t>Time Line for Safety and HSIP Rule</a:t>
            </a:r>
            <a:endParaRPr lang="en-US" sz="3600" b="1" dirty="0">
              <a:solidFill>
                <a:srgbClr val="1178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38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89889" y="2434131"/>
            <a:ext cx="7765737" cy="3956277"/>
          </a:xfrm>
        </p:spPr>
        <p:txBody>
          <a:bodyPr>
            <a:normAutofit/>
          </a:bodyPr>
          <a:lstStyle/>
          <a:p>
            <a:r>
              <a:rPr lang="en-US" dirty="0" smtClean="0"/>
              <a:t>Measures </a:t>
            </a:r>
          </a:p>
          <a:p>
            <a:pPr lvl="1"/>
            <a:endParaRPr lang="en-US" sz="15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3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6596" y="2174192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1" y="1342353"/>
            <a:ext cx="235696" cy="23569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6595" y="997058"/>
            <a:ext cx="7313520" cy="9687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117895"/>
                </a:solidFill>
              </a:rPr>
              <a:t>   </a:t>
            </a:r>
            <a:r>
              <a:rPr lang="en-US" sz="3600" b="1" dirty="0" smtClean="0">
                <a:solidFill>
                  <a:srgbClr val="117895"/>
                </a:solidFill>
              </a:rPr>
              <a:t>NPRM - Freight</a:t>
            </a:r>
            <a:endParaRPr lang="en-US" sz="3600" b="1" dirty="0">
              <a:solidFill>
                <a:srgbClr val="117895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9845" y="3044093"/>
            <a:ext cx="6960504" cy="360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56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89889" y="2434131"/>
            <a:ext cx="7765737" cy="3956277"/>
          </a:xfrm>
        </p:spPr>
        <p:txBody>
          <a:bodyPr>
            <a:normAutofit/>
          </a:bodyPr>
          <a:lstStyle/>
          <a:p>
            <a:r>
              <a:rPr lang="en-US" i="1" dirty="0"/>
              <a:t>National Performance </a:t>
            </a:r>
            <a:r>
              <a:rPr lang="en-US" i="1" dirty="0" smtClean="0"/>
              <a:t>Management Research </a:t>
            </a:r>
            <a:r>
              <a:rPr lang="en-US" i="1" dirty="0"/>
              <a:t>Data </a:t>
            </a:r>
            <a:r>
              <a:rPr lang="en-US" i="1" dirty="0" smtClean="0"/>
              <a:t>Set (NPMRDS) will be used to calculate – unless an equivalent data set is available and approved by FHWA</a:t>
            </a:r>
            <a:endParaRPr lang="en-US" sz="15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3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6596" y="2174192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1" y="1342353"/>
            <a:ext cx="235696" cy="23569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6595" y="997058"/>
            <a:ext cx="7313520" cy="9687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117895"/>
                </a:solidFill>
              </a:rPr>
              <a:t>   </a:t>
            </a:r>
            <a:r>
              <a:rPr lang="en-US" sz="3600" b="1" dirty="0" smtClean="0">
                <a:solidFill>
                  <a:srgbClr val="117895"/>
                </a:solidFill>
              </a:rPr>
              <a:t>NPRM - Freight</a:t>
            </a:r>
            <a:endParaRPr lang="en-US" sz="3600" b="1" dirty="0">
              <a:solidFill>
                <a:srgbClr val="1178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48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89889" y="2434131"/>
            <a:ext cx="7765737" cy="3956277"/>
          </a:xfrm>
        </p:spPr>
        <p:txBody>
          <a:bodyPr>
            <a:normAutofit/>
          </a:bodyPr>
          <a:lstStyle/>
          <a:p>
            <a:r>
              <a:rPr lang="en-US" b="1" dirty="0"/>
              <a:t>Geographic Area Used for establishing targets</a:t>
            </a:r>
            <a:endParaRPr lang="en-US" dirty="0"/>
          </a:p>
          <a:p>
            <a:pPr lvl="1" fontAlgn="ctr"/>
            <a:r>
              <a:rPr lang="en-US" dirty="0"/>
              <a:t>Statewide (only within state boundaries)</a:t>
            </a:r>
          </a:p>
          <a:p>
            <a:pPr lvl="1" fontAlgn="ctr"/>
            <a:r>
              <a:rPr lang="en-US" dirty="0"/>
              <a:t>MPO - within their planning area, including all states (goes beyond state boundaries)</a:t>
            </a:r>
          </a:p>
          <a:p>
            <a:r>
              <a:rPr lang="en-US" b="1" dirty="0"/>
              <a:t>Multi state MPOs</a:t>
            </a:r>
            <a:endParaRPr lang="en-US" dirty="0"/>
          </a:p>
          <a:p>
            <a:pPr lvl="1" fontAlgn="ctr"/>
            <a:r>
              <a:rPr lang="en-US" dirty="0"/>
              <a:t>MPO must coordinate with </a:t>
            </a:r>
            <a:r>
              <a:rPr lang="en-US" dirty="0" smtClean="0"/>
              <a:t>all </a:t>
            </a:r>
            <a:r>
              <a:rPr lang="en-US" dirty="0"/>
              <a:t>states</a:t>
            </a:r>
          </a:p>
          <a:p>
            <a:pPr lvl="1" fontAlgn="ctr"/>
            <a:r>
              <a:rPr lang="en-US" dirty="0"/>
              <a:t>State only adopts targets for its </a:t>
            </a:r>
            <a:r>
              <a:rPr lang="en-US" dirty="0" smtClean="0"/>
              <a:t>area; i.e. NDOR </a:t>
            </a:r>
            <a:r>
              <a:rPr lang="en-US" dirty="0"/>
              <a:t>must only adopt targets for the area within the MPO that is within the state.</a:t>
            </a:r>
          </a:p>
          <a:p>
            <a:pPr lvl="1"/>
            <a:endParaRPr lang="en-US" sz="15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3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6596" y="2174192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1" y="1342353"/>
            <a:ext cx="235696" cy="23569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6595" y="997058"/>
            <a:ext cx="7313520" cy="9687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117895"/>
                </a:solidFill>
              </a:rPr>
              <a:t>   </a:t>
            </a:r>
            <a:r>
              <a:rPr lang="en-US" sz="3600" b="1" dirty="0" smtClean="0">
                <a:solidFill>
                  <a:srgbClr val="117895"/>
                </a:solidFill>
              </a:rPr>
              <a:t>NPRM - Freight</a:t>
            </a:r>
            <a:endParaRPr lang="en-US" sz="3600" b="1" dirty="0">
              <a:solidFill>
                <a:srgbClr val="1178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91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89889" y="2434131"/>
            <a:ext cx="7765737" cy="3956277"/>
          </a:xfrm>
        </p:spPr>
        <p:txBody>
          <a:bodyPr>
            <a:normAutofit/>
          </a:bodyPr>
          <a:lstStyle/>
          <a:p>
            <a:r>
              <a:rPr lang="en-US" b="1" dirty="0"/>
              <a:t>Geographic Area Used for establishing targets</a:t>
            </a:r>
            <a:endParaRPr lang="en-US" dirty="0"/>
          </a:p>
          <a:p>
            <a:pPr lvl="1" fontAlgn="ctr"/>
            <a:r>
              <a:rPr lang="en-US" dirty="0"/>
              <a:t>Statewide (only within state boundaries)</a:t>
            </a:r>
          </a:p>
          <a:p>
            <a:pPr lvl="1" fontAlgn="ctr"/>
            <a:r>
              <a:rPr lang="en-US" dirty="0"/>
              <a:t>MPO - within their planning area, including all states (goes beyond state boundaries)</a:t>
            </a:r>
          </a:p>
          <a:p>
            <a:r>
              <a:rPr lang="en-US" b="1" dirty="0"/>
              <a:t>Multi state MPOs</a:t>
            </a:r>
            <a:endParaRPr lang="en-US" dirty="0"/>
          </a:p>
          <a:p>
            <a:pPr lvl="1" fontAlgn="ctr"/>
            <a:r>
              <a:rPr lang="en-US" dirty="0"/>
              <a:t>MPO must coordinate with </a:t>
            </a:r>
            <a:r>
              <a:rPr lang="en-US" dirty="0" smtClean="0"/>
              <a:t>all </a:t>
            </a:r>
            <a:r>
              <a:rPr lang="en-US" dirty="0"/>
              <a:t>states</a:t>
            </a:r>
          </a:p>
          <a:p>
            <a:pPr lvl="1" fontAlgn="ctr"/>
            <a:r>
              <a:rPr lang="en-US" dirty="0"/>
              <a:t>State only adopts targets for its </a:t>
            </a:r>
            <a:r>
              <a:rPr lang="en-US" dirty="0" smtClean="0"/>
              <a:t>area; i.e. NDOR </a:t>
            </a:r>
            <a:r>
              <a:rPr lang="en-US" dirty="0"/>
              <a:t>must only adopt targets for the area within the MPO that is within the state.</a:t>
            </a:r>
          </a:p>
          <a:p>
            <a:pPr lvl="1"/>
            <a:endParaRPr lang="en-US" sz="15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3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6596" y="2174192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1" y="1342353"/>
            <a:ext cx="235696" cy="23569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6595" y="997058"/>
            <a:ext cx="7313520" cy="9687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117895"/>
                </a:solidFill>
              </a:rPr>
              <a:t>   </a:t>
            </a:r>
            <a:r>
              <a:rPr lang="en-US" sz="3600" b="1" dirty="0" smtClean="0">
                <a:solidFill>
                  <a:srgbClr val="117895"/>
                </a:solidFill>
              </a:rPr>
              <a:t>NPRM - Freight</a:t>
            </a:r>
            <a:endParaRPr lang="en-US" sz="3600" b="1" dirty="0">
              <a:solidFill>
                <a:srgbClr val="1178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47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95300" y="2174706"/>
            <a:ext cx="7494816" cy="4576932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676596" y="2174192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1" y="1342353"/>
            <a:ext cx="235696" cy="23569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6595" y="997058"/>
            <a:ext cx="7313520" cy="9687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117895"/>
                </a:solidFill>
              </a:rPr>
              <a:t>   </a:t>
            </a:r>
            <a:r>
              <a:rPr lang="en-US" sz="3600" b="1" dirty="0" smtClean="0">
                <a:solidFill>
                  <a:srgbClr val="117895"/>
                </a:solidFill>
              </a:rPr>
              <a:t>NPRM - Freight</a:t>
            </a:r>
            <a:endParaRPr lang="en-US" sz="3600" b="1" dirty="0">
              <a:solidFill>
                <a:srgbClr val="117895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3350" y="2343150"/>
            <a:ext cx="1819275" cy="895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 Date: 1/1/18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85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89890" y="2434132"/>
            <a:ext cx="7724174" cy="3893932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sz="13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6596" y="2174192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1" y="1342353"/>
            <a:ext cx="235696" cy="23569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6595" y="997058"/>
            <a:ext cx="7313520" cy="9687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117895"/>
                </a:solidFill>
              </a:rPr>
              <a:t>   </a:t>
            </a:r>
            <a:r>
              <a:rPr lang="en-US" sz="3600" b="1" dirty="0" smtClean="0">
                <a:solidFill>
                  <a:srgbClr val="117895"/>
                </a:solidFill>
              </a:rPr>
              <a:t>Background</a:t>
            </a:r>
            <a:endParaRPr lang="en-US" sz="3600" b="1" dirty="0">
              <a:solidFill>
                <a:srgbClr val="117895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73810" y="2533304"/>
            <a:ext cx="7940253" cy="3618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 smtClean="0"/>
              <a:t>Performance Management</a:t>
            </a:r>
            <a:r>
              <a:rPr lang="en-US" dirty="0" smtClean="0"/>
              <a:t>: a strategic approach that uses system information to make investment and policy decisions to achieve national performance goals.</a:t>
            </a:r>
          </a:p>
          <a:p>
            <a:endParaRPr lang="en-US" dirty="0"/>
          </a:p>
          <a:p>
            <a:r>
              <a:rPr lang="en-US" dirty="0" smtClean="0"/>
              <a:t>Established by Congress in MAP-21 in 2012, perpetuated by the FAST Act</a:t>
            </a:r>
          </a:p>
          <a:p>
            <a:endParaRPr lang="en-US" dirty="0"/>
          </a:p>
          <a:p>
            <a:r>
              <a:rPr lang="en-US" dirty="0" smtClean="0"/>
              <a:t>FHWA must create performance measures and every State DOT/MPO must report performance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90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89889" y="2434131"/>
            <a:ext cx="7765737" cy="3956277"/>
          </a:xfrm>
        </p:spPr>
        <p:txBody>
          <a:bodyPr>
            <a:normAutofit/>
          </a:bodyPr>
          <a:lstStyle/>
          <a:p>
            <a:r>
              <a:rPr lang="en-US" b="1" dirty="0"/>
              <a:t>Consequence: </a:t>
            </a:r>
            <a:r>
              <a:rPr lang="en-US" dirty="0"/>
              <a:t>State DOTs are required to achieve or make significant </a:t>
            </a:r>
            <a:r>
              <a:rPr lang="en-US" dirty="0" smtClean="0"/>
              <a:t>progress toward </a:t>
            </a:r>
            <a:r>
              <a:rPr lang="en-US" dirty="0"/>
              <a:t>their </a:t>
            </a:r>
            <a:r>
              <a:rPr lang="en-US" dirty="0" smtClean="0"/>
              <a:t>targets </a:t>
            </a:r>
            <a:r>
              <a:rPr lang="en-US" dirty="0"/>
              <a:t>every biennial reporting period (every 2 years), and </a:t>
            </a:r>
            <a:r>
              <a:rPr lang="en-US" dirty="0" smtClean="0"/>
              <a:t>are to </a:t>
            </a:r>
            <a:r>
              <a:rPr lang="en-US" dirty="0"/>
              <a:t>take additional reporting actions for the measure group if FHWA </a:t>
            </a:r>
            <a:r>
              <a:rPr lang="en-US" dirty="0" smtClean="0"/>
              <a:t>determines significant </a:t>
            </a:r>
            <a:r>
              <a:rPr lang="en-US" dirty="0"/>
              <a:t>progress is not made</a:t>
            </a:r>
            <a:r>
              <a:rPr lang="en-US" dirty="0" smtClean="0"/>
              <a:t>.</a:t>
            </a:r>
          </a:p>
          <a:p>
            <a:pPr lvl="1"/>
            <a:r>
              <a:rPr lang="en-US" sz="2000" dirty="0" smtClean="0"/>
              <a:t>No MPO Consequence</a:t>
            </a:r>
            <a:endParaRPr lang="en-US" sz="2000" dirty="0"/>
          </a:p>
          <a:p>
            <a:endParaRPr lang="en-US" sz="13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6596" y="2174192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1" y="1342353"/>
            <a:ext cx="235696" cy="23569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6595" y="997058"/>
            <a:ext cx="7313520" cy="9687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117895"/>
                </a:solidFill>
              </a:rPr>
              <a:t>   </a:t>
            </a:r>
            <a:r>
              <a:rPr lang="en-US" sz="3600" b="1" dirty="0" smtClean="0">
                <a:solidFill>
                  <a:srgbClr val="117895"/>
                </a:solidFill>
              </a:rPr>
              <a:t>NPRM - Freight</a:t>
            </a:r>
            <a:endParaRPr lang="en-US" sz="3600" b="1" dirty="0">
              <a:solidFill>
                <a:srgbClr val="1178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65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676596" y="2174192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1" y="1342353"/>
            <a:ext cx="235696" cy="23569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6595" y="997058"/>
            <a:ext cx="7313520" cy="9687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117895"/>
                </a:solidFill>
              </a:rPr>
              <a:t>   </a:t>
            </a:r>
            <a:r>
              <a:rPr lang="en-US" sz="3600" b="1" dirty="0" smtClean="0">
                <a:solidFill>
                  <a:srgbClr val="117895"/>
                </a:solidFill>
              </a:rPr>
              <a:t>Next Steps</a:t>
            </a:r>
            <a:endParaRPr lang="en-US" sz="3600" b="1" dirty="0">
              <a:solidFill>
                <a:srgbClr val="117895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2475913"/>
            <a:ext cx="7886700" cy="3701049"/>
          </a:xfrm>
        </p:spPr>
        <p:txBody>
          <a:bodyPr/>
          <a:lstStyle/>
          <a:p>
            <a:r>
              <a:rPr lang="en-US" dirty="0" smtClean="0"/>
              <a:t>Begin scheduling target setting coordination meetings with the MPOs for the Safety Rule</a:t>
            </a:r>
          </a:p>
          <a:p>
            <a:r>
              <a:rPr lang="en-US" dirty="0" smtClean="0"/>
              <a:t>Provide comments to the Docket regarding System </a:t>
            </a:r>
            <a:r>
              <a:rPr lang="en-US" dirty="0"/>
              <a:t>P</a:t>
            </a:r>
            <a:r>
              <a:rPr lang="en-US" dirty="0" smtClean="0"/>
              <a:t>erformance NPRM</a:t>
            </a:r>
          </a:p>
        </p:txBody>
      </p:sp>
    </p:spTree>
    <p:extLst>
      <p:ext uri="{BB962C8B-B14F-4D97-AF65-F5344CB8AC3E}">
        <p14:creationId xmlns:p14="http://schemas.microsoft.com/office/powerpoint/2010/main" val="321408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3258" y="540125"/>
            <a:ext cx="6758096" cy="993629"/>
          </a:xfrm>
        </p:spPr>
        <p:txBody>
          <a:bodyPr/>
          <a:lstStyle/>
          <a:p>
            <a:pPr algn="l"/>
            <a:r>
              <a:rPr lang="en-US" sz="6000" b="1" dirty="0">
                <a:solidFill>
                  <a:srgbClr val="117895"/>
                </a:solidFill>
              </a:rPr>
              <a:t>Q &amp; A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76596" y="1457963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43258" y="1714500"/>
            <a:ext cx="776933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Helpful Information: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FHWA </a:t>
            </a:r>
            <a:r>
              <a:rPr lang="en-US" sz="2400" dirty="0"/>
              <a:t>Overview </a:t>
            </a:r>
            <a:r>
              <a:rPr lang="en-US" sz="2400" dirty="0" smtClean="0"/>
              <a:t>Webinars for System Performance: </a:t>
            </a:r>
            <a:r>
              <a:rPr lang="en-US" sz="2400" u="sng" dirty="0">
                <a:hlinkClick r:id="rId3"/>
              </a:rPr>
              <a:t>http://www.fhwa.dot.gov/tpm/rule/pm3_nprm.cfm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Fact Sheets available for Safety Final Rule and System Performance </a:t>
            </a:r>
            <a:r>
              <a:rPr lang="en-US" sz="2400" dirty="0" smtClean="0"/>
              <a:t>NPRM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algn="ctr"/>
            <a:r>
              <a:rPr lang="en-US" sz="2400" i="1" dirty="0" smtClean="0"/>
              <a:t>Thanks to the FHWA for all the updates and graphics!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algn="r"/>
            <a:r>
              <a:rPr lang="en-US" sz="1600" dirty="0" smtClean="0"/>
              <a:t>Ryan Huff</a:t>
            </a:r>
          </a:p>
          <a:p>
            <a:pPr algn="r"/>
            <a:r>
              <a:rPr lang="en-US" sz="1600" dirty="0" smtClean="0"/>
              <a:t>Rail And Public Transportation Engineer - NDOR</a:t>
            </a:r>
          </a:p>
          <a:p>
            <a:pPr algn="r"/>
            <a:r>
              <a:rPr lang="en-US" sz="1600" dirty="0" smtClean="0">
                <a:hlinkClick r:id="rId4"/>
              </a:rPr>
              <a:t>Ryan.huff@Nebraska.gov</a:t>
            </a:r>
            <a:endParaRPr lang="en-US" sz="1600" dirty="0" smtClean="0"/>
          </a:p>
          <a:p>
            <a:pPr algn="r"/>
            <a:r>
              <a:rPr lang="en-US" sz="1600" dirty="0" smtClean="0"/>
              <a:t>402-479-3797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20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89890" y="2434132"/>
            <a:ext cx="7724174" cy="3893932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sz="13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6596" y="2174192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1" y="1342353"/>
            <a:ext cx="235696" cy="23569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6595" y="997058"/>
            <a:ext cx="7313520" cy="9687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117895"/>
                </a:solidFill>
              </a:rPr>
              <a:t>   </a:t>
            </a:r>
            <a:r>
              <a:rPr lang="en-US" sz="3600" b="1" dirty="0" smtClean="0">
                <a:solidFill>
                  <a:srgbClr val="117895"/>
                </a:solidFill>
              </a:rPr>
              <a:t>Rulemaking Schedule</a:t>
            </a:r>
            <a:endParaRPr lang="en-US" sz="3600" b="1" dirty="0">
              <a:solidFill>
                <a:srgbClr val="117895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73810" y="2533304"/>
            <a:ext cx="7940253" cy="2941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142" y="2302852"/>
            <a:ext cx="6965973" cy="4342508"/>
          </a:xfrm>
          <a:prstGeom prst="rect">
            <a:avLst/>
          </a:prstGeom>
        </p:spPr>
      </p:pic>
      <p:sp>
        <p:nvSpPr>
          <p:cNvPr id="3" name="5-Point Star 2"/>
          <p:cNvSpPr/>
          <p:nvPr/>
        </p:nvSpPr>
        <p:spPr>
          <a:xfrm>
            <a:off x="336989" y="2921083"/>
            <a:ext cx="485775" cy="51435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336989" y="3538292"/>
            <a:ext cx="485775" cy="51435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336989" y="5995715"/>
            <a:ext cx="485775" cy="51435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72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89890" y="2434132"/>
            <a:ext cx="7724174" cy="41190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HSIP : Federal-aid </a:t>
            </a:r>
            <a:r>
              <a:rPr lang="en-US" dirty="0"/>
              <a:t>program </a:t>
            </a:r>
            <a:r>
              <a:rPr lang="en-US" dirty="0" smtClean="0"/>
              <a:t>whose purpose is to </a:t>
            </a:r>
            <a:r>
              <a:rPr lang="en-US" dirty="0"/>
              <a:t>achieve a significant reduction in fatalities and serious injuries on all public </a:t>
            </a:r>
            <a:r>
              <a:rPr lang="en-US" dirty="0" smtClean="0"/>
              <a:t>roads</a:t>
            </a:r>
          </a:p>
          <a:p>
            <a:r>
              <a:rPr lang="en-US" dirty="0" smtClean="0"/>
              <a:t>Final rule was effective </a:t>
            </a:r>
            <a:r>
              <a:rPr lang="en-US" dirty="0"/>
              <a:t>as of 4/14/16</a:t>
            </a:r>
          </a:p>
          <a:p>
            <a:r>
              <a:rPr lang="en-US" dirty="0"/>
              <a:t>HSIP must be submitted at the end of </a:t>
            </a:r>
            <a:r>
              <a:rPr lang="en-US" dirty="0" smtClean="0"/>
              <a:t>August, </a:t>
            </a:r>
            <a:r>
              <a:rPr lang="en-US" dirty="0"/>
              <a:t>Annually</a:t>
            </a:r>
          </a:p>
          <a:p>
            <a:r>
              <a:rPr lang="en-US" dirty="0"/>
              <a:t>Removes 10% flex funding and reporting requirements for HRRR 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6596" y="2174192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1" y="1342353"/>
            <a:ext cx="235696" cy="23569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6595" y="997058"/>
            <a:ext cx="7313520" cy="9687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117895"/>
                </a:solidFill>
              </a:rPr>
              <a:t>   </a:t>
            </a:r>
            <a:r>
              <a:rPr lang="en-US" sz="3600" b="1" dirty="0" smtClean="0">
                <a:solidFill>
                  <a:srgbClr val="117895"/>
                </a:solidFill>
              </a:rPr>
              <a:t>Final HSIP Rule</a:t>
            </a:r>
            <a:endParaRPr lang="en-US" sz="3600" b="1" dirty="0">
              <a:solidFill>
                <a:srgbClr val="1178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72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89890" y="2434132"/>
            <a:ext cx="7724174" cy="4119068"/>
          </a:xfrm>
        </p:spPr>
        <p:txBody>
          <a:bodyPr>
            <a:normAutofit/>
          </a:bodyPr>
          <a:lstStyle/>
          <a:p>
            <a:r>
              <a:rPr lang="en-US" dirty="0" smtClean="0"/>
              <a:t>Updates requirements for the Strategic Highway Safety Plan 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/>
              <a:t>Submit </a:t>
            </a:r>
            <a:r>
              <a:rPr lang="en-US" dirty="0"/>
              <a:t>a plan and implement a program to collect MIRE data on </a:t>
            </a:r>
            <a:r>
              <a:rPr lang="en-US" b="1" u="sng" dirty="0"/>
              <a:t>all</a:t>
            </a:r>
            <a:r>
              <a:rPr lang="en-US" dirty="0"/>
              <a:t> public roads  </a:t>
            </a:r>
            <a:endParaRPr lang="en-US" dirty="0" smtClean="0"/>
          </a:p>
          <a:p>
            <a:pPr lvl="1"/>
            <a:r>
              <a:rPr lang="en-US" dirty="0" smtClean="0"/>
              <a:t>Plan </a:t>
            </a:r>
            <a:r>
              <a:rPr lang="en-US" dirty="0"/>
              <a:t>for implementation due </a:t>
            </a:r>
            <a:r>
              <a:rPr lang="en-US" dirty="0" smtClean="0"/>
              <a:t>in 2017</a:t>
            </a:r>
            <a:endParaRPr lang="en-US" dirty="0"/>
          </a:p>
          <a:p>
            <a:pPr lvl="1">
              <a:spcBef>
                <a:spcPts val="1000"/>
              </a:spcBef>
            </a:pPr>
            <a:r>
              <a:rPr lang="en-US" dirty="0"/>
              <a:t>Implemented fully </a:t>
            </a:r>
            <a:r>
              <a:rPr lang="en-US" dirty="0" smtClean="0"/>
              <a:t>by 2026</a:t>
            </a:r>
            <a:endParaRPr lang="en-US" dirty="0"/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6596" y="2174192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1" y="1342353"/>
            <a:ext cx="235696" cy="23569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6595" y="997058"/>
            <a:ext cx="7313520" cy="9687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117895"/>
                </a:solidFill>
              </a:rPr>
              <a:t>   </a:t>
            </a:r>
            <a:r>
              <a:rPr lang="en-US" sz="3600" b="1" dirty="0" smtClean="0">
                <a:solidFill>
                  <a:srgbClr val="117895"/>
                </a:solidFill>
              </a:rPr>
              <a:t>Final HSIP Rule</a:t>
            </a:r>
            <a:endParaRPr lang="en-US" sz="3600" b="1" dirty="0">
              <a:solidFill>
                <a:srgbClr val="1178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8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89890" y="2434132"/>
            <a:ext cx="7724174" cy="4119068"/>
          </a:xfrm>
        </p:spPr>
        <p:txBody>
          <a:bodyPr>
            <a:normAutofit/>
          </a:bodyPr>
          <a:lstStyle/>
          <a:p>
            <a:r>
              <a:rPr lang="en-US" dirty="0" smtClean="0"/>
              <a:t>Measures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dirty="0"/>
              <a:t>Number and Rate of Fatalities</a:t>
            </a:r>
          </a:p>
          <a:p>
            <a:pPr lvl="1"/>
            <a:r>
              <a:rPr lang="en-US" dirty="0"/>
              <a:t>Number and Rate of Serious Injuries</a:t>
            </a:r>
          </a:p>
          <a:p>
            <a:pPr lvl="1"/>
            <a:r>
              <a:rPr lang="en-US" i="1" dirty="0">
                <a:solidFill>
                  <a:schemeClr val="accent2">
                    <a:lumMod val="50000"/>
                  </a:schemeClr>
                </a:solidFill>
              </a:rPr>
              <a:t>Number of </a:t>
            </a:r>
            <a:r>
              <a:rPr lang="en-US" i="1" dirty="0" smtClean="0">
                <a:solidFill>
                  <a:schemeClr val="accent2">
                    <a:lumMod val="50000"/>
                  </a:schemeClr>
                </a:solidFill>
              </a:rPr>
              <a:t>Non-Motorized Fatalities and Serious Injuries</a:t>
            </a:r>
          </a:p>
          <a:p>
            <a:pPr lvl="1"/>
            <a:endParaRPr lang="en-US" i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dirty="0" smtClean="0"/>
              <a:t>Data</a:t>
            </a:r>
            <a:r>
              <a:rPr lang="en-US" dirty="0"/>
              <a:t>: 5 year rolling average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endParaRPr lang="en-US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6596" y="2174192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1" y="1342353"/>
            <a:ext cx="235696" cy="23569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6595" y="997058"/>
            <a:ext cx="7313520" cy="9687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117895"/>
                </a:solidFill>
              </a:rPr>
              <a:t>   </a:t>
            </a:r>
            <a:r>
              <a:rPr lang="en-US" sz="3600" b="1" dirty="0" smtClean="0">
                <a:solidFill>
                  <a:srgbClr val="117895"/>
                </a:solidFill>
              </a:rPr>
              <a:t>Final Safety Rule</a:t>
            </a:r>
            <a:endParaRPr lang="en-US" sz="3600" b="1" dirty="0">
              <a:solidFill>
                <a:srgbClr val="1178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24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89890" y="2434131"/>
            <a:ext cx="7890428" cy="4029013"/>
          </a:xfrm>
        </p:spPr>
        <p:txBody>
          <a:bodyPr>
            <a:normAutofit/>
          </a:bodyPr>
          <a:lstStyle/>
          <a:p>
            <a:endParaRPr lang="en-US" sz="13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6596" y="2174192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1" y="1342353"/>
            <a:ext cx="235696" cy="23569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6595" y="997058"/>
            <a:ext cx="7313520" cy="9687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117895"/>
                </a:solidFill>
              </a:rPr>
              <a:t>   </a:t>
            </a:r>
            <a:r>
              <a:rPr lang="en-US" sz="3600" b="1" dirty="0" smtClean="0">
                <a:solidFill>
                  <a:srgbClr val="117895"/>
                </a:solidFill>
              </a:rPr>
              <a:t>Final Safety Rule</a:t>
            </a:r>
            <a:endParaRPr lang="en-US" sz="3600" b="1" dirty="0">
              <a:solidFill>
                <a:srgbClr val="117895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811" y="1766940"/>
            <a:ext cx="8283971" cy="475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6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89890" y="2434131"/>
            <a:ext cx="7890428" cy="4029013"/>
          </a:xfrm>
        </p:spPr>
        <p:txBody>
          <a:bodyPr>
            <a:normAutofit/>
          </a:bodyPr>
          <a:lstStyle/>
          <a:p>
            <a:endParaRPr lang="en-US" sz="13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6596" y="2174192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1" y="1342353"/>
            <a:ext cx="235696" cy="23569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6595" y="997058"/>
            <a:ext cx="7313520" cy="9687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117895"/>
                </a:solidFill>
              </a:rPr>
              <a:t>   </a:t>
            </a:r>
            <a:r>
              <a:rPr lang="en-US" sz="3600" b="1" dirty="0" smtClean="0">
                <a:solidFill>
                  <a:srgbClr val="117895"/>
                </a:solidFill>
              </a:rPr>
              <a:t>Final Safety Rule</a:t>
            </a:r>
            <a:endParaRPr lang="en-US" sz="3600" b="1" dirty="0">
              <a:solidFill>
                <a:srgbClr val="117895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811" y="1773878"/>
            <a:ext cx="7916876" cy="475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50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89890" y="2434131"/>
            <a:ext cx="7890428" cy="402901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Reporting 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dirty="0" smtClean="0"/>
              <a:t>State </a:t>
            </a:r>
            <a:r>
              <a:rPr lang="en-US" dirty="0"/>
              <a:t>DOT: HSIP Annual report</a:t>
            </a:r>
          </a:p>
          <a:p>
            <a:pPr lvl="1"/>
            <a:r>
              <a:rPr lang="en-US" dirty="0"/>
              <a:t>MPO: To the State DOT</a:t>
            </a:r>
          </a:p>
          <a:p>
            <a:pPr lvl="1"/>
            <a:endParaRPr lang="en-US" dirty="0"/>
          </a:p>
          <a:p>
            <a:r>
              <a:rPr lang="en-US" dirty="0"/>
              <a:t>Significant progress </a:t>
            </a:r>
            <a:endParaRPr lang="en-US" dirty="0" smtClean="0"/>
          </a:p>
          <a:p>
            <a:pPr lvl="1"/>
            <a:r>
              <a:rPr lang="en-US" dirty="0" smtClean="0"/>
              <a:t>A State meets or makes significant progress towards meeting its targets when </a:t>
            </a:r>
          </a:p>
          <a:p>
            <a:pPr lvl="2"/>
            <a:r>
              <a:rPr lang="en-US" dirty="0" smtClean="0"/>
              <a:t>4 of 5 targets are either met or;</a:t>
            </a:r>
          </a:p>
          <a:p>
            <a:pPr lvl="2"/>
            <a:r>
              <a:rPr lang="en-US" dirty="0" smtClean="0"/>
              <a:t>The outcome is better than the State's baseline safety performance for that measure (the number or rate is less than the 5-year rolling average).</a:t>
            </a:r>
            <a:endParaRPr lang="en-US" sz="7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35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76596" y="2174192"/>
            <a:ext cx="7769332" cy="0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1" y="1342353"/>
            <a:ext cx="235696" cy="23569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6595" y="997058"/>
            <a:ext cx="7313520" cy="96877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117895"/>
                </a:solidFill>
              </a:rPr>
              <a:t>   </a:t>
            </a:r>
            <a:r>
              <a:rPr lang="en-US" sz="3600" b="1" dirty="0" smtClean="0">
                <a:solidFill>
                  <a:srgbClr val="117895"/>
                </a:solidFill>
              </a:rPr>
              <a:t>Final Safety Rule</a:t>
            </a:r>
            <a:endParaRPr lang="en-US" sz="3600" b="1" dirty="0">
              <a:solidFill>
                <a:srgbClr val="1178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40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3829</TotalTime>
  <Words>876</Words>
  <Application>Microsoft Office PowerPoint</Application>
  <PresentationFormat>On-screen Show (4:3)</PresentationFormat>
  <Paragraphs>124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Federal Performance Update MPO Coordination Meeting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 &amp; A</vt:lpstr>
    </vt:vector>
  </TitlesOfParts>
  <Company>Nebraska Dept of Roads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Director’s Forum</dc:title>
  <dc:creator>Mackenzie Schlautman</dc:creator>
  <cp:lastModifiedBy>Brad Zumwalt</cp:lastModifiedBy>
  <cp:revision>189</cp:revision>
  <dcterms:created xsi:type="dcterms:W3CDTF">2016-01-28T18:56:07Z</dcterms:created>
  <dcterms:modified xsi:type="dcterms:W3CDTF">2016-05-11T15:31:32Z</dcterms:modified>
</cp:coreProperties>
</file>