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1"/>
  </p:notesMasterIdLst>
  <p:handoutMasterIdLst>
    <p:handoutMasterId r:id="rId52"/>
  </p:handoutMasterIdLst>
  <p:sldIdLst>
    <p:sldId id="386" r:id="rId3"/>
    <p:sldId id="387" r:id="rId4"/>
    <p:sldId id="257" r:id="rId5"/>
    <p:sldId id="379" r:id="rId6"/>
    <p:sldId id="367" r:id="rId7"/>
    <p:sldId id="378" r:id="rId8"/>
    <p:sldId id="377" r:id="rId9"/>
    <p:sldId id="353" r:id="rId10"/>
    <p:sldId id="284" r:id="rId11"/>
    <p:sldId id="258" r:id="rId12"/>
    <p:sldId id="384" r:id="rId13"/>
    <p:sldId id="385" r:id="rId14"/>
    <p:sldId id="260" r:id="rId15"/>
    <p:sldId id="354" r:id="rId16"/>
    <p:sldId id="262" r:id="rId17"/>
    <p:sldId id="264" r:id="rId18"/>
    <p:sldId id="380" r:id="rId19"/>
    <p:sldId id="361" r:id="rId20"/>
    <p:sldId id="381" r:id="rId21"/>
    <p:sldId id="263" r:id="rId22"/>
    <p:sldId id="275" r:id="rId23"/>
    <p:sldId id="276" r:id="rId24"/>
    <p:sldId id="279" r:id="rId25"/>
    <p:sldId id="366" r:id="rId26"/>
    <p:sldId id="291" r:id="rId27"/>
    <p:sldId id="292" r:id="rId28"/>
    <p:sldId id="294" r:id="rId29"/>
    <p:sldId id="365" r:id="rId30"/>
    <p:sldId id="295" r:id="rId31"/>
    <p:sldId id="362" r:id="rId32"/>
    <p:sldId id="296" r:id="rId33"/>
    <p:sldId id="307" r:id="rId34"/>
    <p:sldId id="308" r:id="rId35"/>
    <p:sldId id="355" r:id="rId36"/>
    <p:sldId id="312" r:id="rId37"/>
    <p:sldId id="304" r:id="rId38"/>
    <p:sldId id="339" r:id="rId39"/>
    <p:sldId id="301" r:id="rId40"/>
    <p:sldId id="356" r:id="rId41"/>
    <p:sldId id="318" r:id="rId42"/>
    <p:sldId id="371" r:id="rId43"/>
    <p:sldId id="265" r:id="rId44"/>
    <p:sldId id="357" r:id="rId45"/>
    <p:sldId id="342" r:id="rId46"/>
    <p:sldId id="347" r:id="rId47"/>
    <p:sldId id="358" r:id="rId48"/>
    <p:sldId id="363" r:id="rId49"/>
    <p:sldId id="315" r:id="rId5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Wilkinson" initials="JW" lastIdx="10" clrIdx="0">
    <p:extLst>
      <p:ext uri="{19B8F6BF-5375-455C-9EA6-DF929625EA0E}">
        <p15:presenceInfo xmlns:p15="http://schemas.microsoft.com/office/powerpoint/2012/main" userId="833d9b03ec7fd70f" providerId="Windows Live"/>
      </p:ext>
    </p:extLst>
  </p:cmAuthor>
  <p:cmAuthor id="2" name="Nicole Frankl" initials="NF" lastIdx="4" clrIdx="1">
    <p:extLst>
      <p:ext uri="{19B8F6BF-5375-455C-9EA6-DF929625EA0E}">
        <p15:presenceInfo xmlns:p15="http://schemas.microsoft.com/office/powerpoint/2012/main" userId="S-1-5-21-527237240-492894223-682003330-19470176" providerId="AD"/>
      </p:ext>
    </p:extLst>
  </p:cmAuthor>
  <p:cmAuthor id="3" name="James Wilkinson" initials="JW [2]" lastIdx="1" clrIdx="2">
    <p:extLst>
      <p:ext uri="{19B8F6BF-5375-455C-9EA6-DF929625EA0E}">
        <p15:presenceInfo xmlns:p15="http://schemas.microsoft.com/office/powerpoint/2012/main" userId="b2adc51a673aec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1C6F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29" autoAdjust="0"/>
    <p:restoredTop sz="70257" autoAdjust="0"/>
  </p:normalViewPr>
  <p:slideViewPr>
    <p:cSldViewPr snapToGrid="0">
      <p:cViewPr varScale="1">
        <p:scale>
          <a:sx n="64" d="100"/>
          <a:sy n="64" d="100"/>
        </p:scale>
        <p:origin x="1380" y="60"/>
      </p:cViewPr>
      <p:guideLst/>
    </p:cSldViewPr>
  </p:slideViewPr>
  <p:notesTextViewPr>
    <p:cViewPr>
      <p:scale>
        <a:sx n="89" d="100"/>
        <a:sy n="89"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92B5DF3-9BA4-4F2B-9840-8E3B834A947A}" type="datetimeFigureOut">
              <a:rPr lang="en-US" smtClean="0"/>
              <a:t>7/31/2023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7931690-EC70-4C5B-9582-BD5D770D03A4}" type="slidenum">
              <a:rPr lang="en-US" smtClean="0"/>
              <a:t>‹#›</a:t>
            </a:fld>
            <a:endParaRPr lang="en-US"/>
          </a:p>
        </p:txBody>
      </p:sp>
    </p:spTree>
    <p:extLst>
      <p:ext uri="{BB962C8B-B14F-4D97-AF65-F5344CB8AC3E}">
        <p14:creationId xmlns:p14="http://schemas.microsoft.com/office/powerpoint/2010/main" val="319517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DB9B5B8-8460-4FF9-9E93-CBC4EB19336F}" type="datetimeFigureOut">
              <a:rPr lang="en-US" smtClean="0"/>
              <a:t>7/31/2023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0985406-3E07-4734-B97A-23D81F190AB9}" type="slidenum">
              <a:rPr lang="en-US" smtClean="0"/>
              <a:t>‹#›</a:t>
            </a:fld>
            <a:endParaRPr lang="en-US"/>
          </a:p>
        </p:txBody>
      </p:sp>
    </p:spTree>
    <p:extLst>
      <p:ext uri="{BB962C8B-B14F-4D97-AF65-F5344CB8AC3E}">
        <p14:creationId xmlns:p14="http://schemas.microsoft.com/office/powerpoint/2010/main" val="413609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nebraskalegislature.gov/laws/statutes.php?statute=77-2701.02" TargetMode="External"/><Relationship Id="rId3" Type="http://schemas.openxmlformats.org/officeDocument/2006/relationships/hyperlink" Target="https://nebraskalegislature.gov/laws/statutes.php?statute=77-2703" TargetMode="External"/><Relationship Id="rId7" Type="http://schemas.openxmlformats.org/officeDocument/2006/relationships/hyperlink" Target="https://nebraskalegislature.gov/laws/statutes.php?statute=60-135.01"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nebraskalegislature.gov/laws/statutes.php?statute=60-103" TargetMode="External"/><Relationship Id="rId5" Type="http://schemas.openxmlformats.org/officeDocument/2006/relationships/hyperlink" Target="https://nebraskalegislature.gov/laws/statutes.php?statute=37-1204.01" TargetMode="External"/><Relationship Id="rId4" Type="http://schemas.openxmlformats.org/officeDocument/2006/relationships/hyperlink" Target="https://nebraskalegislature.gov/laws/statutes.php?statute=37-1204"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nebraskalegislature.gov/laws/statutes.php?statute=66-489"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nebraskalegislature.gov/laws/statutes.php?statute=66-4,140" TargetMode="External"/><Relationship Id="rId4" Type="http://schemas.openxmlformats.org/officeDocument/2006/relationships/hyperlink" Target="http://nebraskalegislature.gov/laws/statutes.php?statute=66-489.02"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ot.nebraska.gov/media/13554/projection-book-city-county-fy-2020.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transportation.nebraska.gov/gov-aff/pdfs-docs/bridge/bridge-sel-policy-current.pdf"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dot.nebraska.gov/media/2815/transportation-finance-flowchart.pdf"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7/27/2023 Updated </a:t>
            </a:r>
            <a:r>
              <a:rPr lang="en-US" b="1" i="1" dirty="0"/>
              <a:t>slide 5</a:t>
            </a:r>
            <a:r>
              <a:rPr lang="en-US" i="1" dirty="0"/>
              <a:t> screenshot, updated </a:t>
            </a:r>
            <a:r>
              <a:rPr lang="en-US" b="1" i="1" dirty="0"/>
              <a:t>slide 6</a:t>
            </a:r>
            <a:r>
              <a:rPr lang="en-US" i="1" dirty="0"/>
              <a:t> screenshot (Treasure’s website), updated </a:t>
            </a:r>
            <a:r>
              <a:rPr lang="en-US" b="1" i="1" dirty="0"/>
              <a:t>slides 11 and 12 </a:t>
            </a:r>
            <a:r>
              <a:rPr lang="en-US" i="1" dirty="0"/>
              <a:t>with current screenshots and information, changed </a:t>
            </a:r>
            <a:r>
              <a:rPr lang="en-US" b="1" i="1" dirty="0"/>
              <a:t>slide 16</a:t>
            </a:r>
            <a:r>
              <a:rPr lang="en-US" i="1" dirty="0"/>
              <a:t>, removing reference to the Build Nebraska Act because it pertains only to state highways, changed </a:t>
            </a:r>
            <a:r>
              <a:rPr lang="en-US" b="1" i="1" dirty="0"/>
              <a:t>slide 17 </a:t>
            </a:r>
            <a:r>
              <a:rPr lang="en-US" sz="1200" i="1" kern="1200" dirty="0">
                <a:solidFill>
                  <a:schemeClr val="tx1"/>
                </a:solidFill>
                <a:latin typeface="+mn-lt"/>
                <a:ea typeface="+mn-ea"/>
                <a:cs typeface="+mn-cs"/>
              </a:rPr>
              <a:t>extensively</a:t>
            </a:r>
            <a:r>
              <a:rPr lang="en-US" b="1" i="1" dirty="0"/>
              <a:t> </a:t>
            </a:r>
            <a:r>
              <a:rPr lang="en-US" i="1" dirty="0"/>
              <a:t>with latest statute changes per LB727, 2023 deemphasized the Build Nebraska Act, modified </a:t>
            </a:r>
            <a:r>
              <a:rPr lang="en-US" b="1" i="1" dirty="0"/>
              <a:t>slide 18 </a:t>
            </a:r>
            <a:r>
              <a:rPr lang="en-US" i="1" dirty="0"/>
              <a:t>By noting that the county bridge match program sunsets in 2029 per a recent statute change, changed </a:t>
            </a:r>
            <a:r>
              <a:rPr lang="en-US" b="1" i="1" dirty="0"/>
              <a:t>slide 40 </a:t>
            </a:r>
            <a:r>
              <a:rPr lang="en-US" i="1" dirty="0"/>
              <a:t>per LB683, 2023, and LB818, 2023, also added web links, and updated </a:t>
            </a:r>
            <a:r>
              <a:rPr lang="en-US" b="1" i="1" dirty="0"/>
              <a:t>slide 42 </a:t>
            </a:r>
            <a:r>
              <a:rPr lang="en-US" i="1" dirty="0"/>
              <a:t>screenshot (new financial flow chart)</a:t>
            </a:r>
          </a:p>
          <a:p>
            <a:r>
              <a:rPr lang="en-US" i="1" dirty="0"/>
              <a:t>1/23/2023 updated Slide 12 with latest fuel tax rates</a:t>
            </a:r>
          </a:p>
          <a:p>
            <a:r>
              <a:rPr lang="en-US" i="1" dirty="0"/>
              <a:t>9/17/2022 changed animations Slide 10</a:t>
            </a:r>
          </a:p>
          <a:p>
            <a:r>
              <a:rPr lang="en-US" i="1" dirty="0"/>
              <a:t>9/9/2022 added Tab number to Slide 1</a:t>
            </a:r>
          </a:p>
          <a:p>
            <a:r>
              <a:rPr lang="en-US" i="1" dirty="0"/>
              <a:t>8/16/2022 updated slides 11 and 12 with latest motor fuels tax info, slide 20 distribution amounts, and slide 42 with latest transportation financing flow chart.  </a:t>
            </a:r>
          </a:p>
          <a:p>
            <a:r>
              <a:rPr lang="en-US" i="1" dirty="0"/>
              <a:t>10/13/2021 added web link to slides 44 and 45</a:t>
            </a:r>
          </a:p>
          <a:p>
            <a:r>
              <a:rPr lang="en-US" i="1" dirty="0"/>
              <a:t>9/3/2021 Updated slides 15, 16, 18, 20</a:t>
            </a:r>
          </a:p>
          <a:p>
            <a:r>
              <a:rPr lang="en-US" i="1" dirty="0"/>
              <a:t>8/10/2021 Updated – major changes – eliminated many State and Federal funding slides which shortened this part considerably.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801FA-8D92-4EDB-BE69-F7F9A1B58C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8204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7/27/2023 Updated slide with current screenshots and information</a:t>
            </a:r>
          </a:p>
          <a:p>
            <a:r>
              <a:rPr lang="en-US" i="1" dirty="0"/>
              <a:t>1/23/2023 Updated with screen shot from Dept of Revenue (the new letter is not posted yet on their website). </a:t>
            </a:r>
          </a:p>
          <a:p>
            <a:r>
              <a:rPr lang="en-US" i="1" dirty="0"/>
              <a:t>8/16/2022 Updated Motor Fuels Tax Rate and added Dept of Revenue web link.</a:t>
            </a:r>
          </a:p>
          <a:p>
            <a:r>
              <a:rPr lang="en-US" i="1" dirty="0"/>
              <a:t>1/31/2020 Updated Motor Fuels Tax Rate</a:t>
            </a:r>
          </a:p>
          <a:p>
            <a:r>
              <a:rPr lang="en-US" i="1" dirty="0"/>
              <a:t>8/14/2019 Added slide</a:t>
            </a:r>
          </a:p>
        </p:txBody>
      </p:sp>
      <p:sp>
        <p:nvSpPr>
          <p:cNvPr id="4" name="Slide Number Placeholder 3"/>
          <p:cNvSpPr>
            <a:spLocks noGrp="1"/>
          </p:cNvSpPr>
          <p:nvPr>
            <p:ph type="sldNum" sz="quarter" idx="5"/>
          </p:nvPr>
        </p:nvSpPr>
        <p:spPr/>
        <p:txBody>
          <a:bodyPr/>
          <a:lstStyle/>
          <a:p>
            <a:fld id="{30985406-3E07-4734-B97A-23D81F190AB9}" type="slidenum">
              <a:rPr lang="en-US" smtClean="0"/>
              <a:t>12</a:t>
            </a:fld>
            <a:endParaRPr lang="en-US"/>
          </a:p>
        </p:txBody>
      </p:sp>
    </p:spTree>
    <p:extLst>
      <p:ext uri="{BB962C8B-B14F-4D97-AF65-F5344CB8AC3E}">
        <p14:creationId xmlns:p14="http://schemas.microsoft.com/office/powerpoint/2010/main" val="1090563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r>
              <a:rPr lang="en-US" b="0" i="1" dirty="0">
                <a:latin typeface="Arial" pitchFamily="34" charset="0"/>
                <a:cs typeface="Arial" pitchFamily="34" charset="0"/>
              </a:rPr>
              <a:t>1/31/2020 Updated.  Added yellow highlights for locals’ percentages, and green highlight for bottom note.  </a:t>
            </a:r>
          </a:p>
          <a:p>
            <a:pPr defTabSz="931774">
              <a:defRPr/>
            </a:pPr>
            <a:endParaRPr lang="en-US" b="1" dirty="0">
              <a:latin typeface="Arial" pitchFamily="34" charset="0"/>
              <a:cs typeface="Arial" pitchFamily="34" charset="0"/>
            </a:endParaRPr>
          </a:p>
          <a:p>
            <a:pPr defTabSz="931774">
              <a:defRPr/>
            </a:pPr>
            <a:r>
              <a:rPr lang="en-US" b="1" dirty="0">
                <a:latin typeface="Arial" pitchFamily="34" charset="0"/>
                <a:cs typeface="Arial" pitchFamily="34" charset="0"/>
              </a:rPr>
              <a:t>AFTER some funds are taken off the top: motor fuel tax enforcement and collection, license plate fund, grade crossing protection funds ($30k/ml)</a:t>
            </a:r>
          </a:p>
          <a:p>
            <a:pPr defTabSz="931774">
              <a:defRPr/>
            </a:pPr>
            <a:endParaRPr lang="en-US" b="1" dirty="0">
              <a:latin typeface="Arial" pitchFamily="34" charset="0"/>
              <a:cs typeface="Arial" pitchFamily="34" charset="0"/>
            </a:endParaRPr>
          </a:p>
          <a:p>
            <a:pPr defTabSz="931774">
              <a:defRPr/>
            </a:pPr>
            <a:r>
              <a:rPr lang="en-US" b="1" dirty="0">
                <a:latin typeface="Arial" pitchFamily="34" charset="0"/>
                <a:cs typeface="Arial" pitchFamily="34" charset="0"/>
              </a:rPr>
              <a:t>§39-2215</a:t>
            </a:r>
          </a:p>
          <a:p>
            <a:pPr defTabSz="931774">
              <a:defRPr/>
            </a:pPr>
            <a:r>
              <a:rPr lang="en-US" b="1" dirty="0">
                <a:latin typeface="Arial" pitchFamily="34" charset="0"/>
                <a:cs typeface="Arial" pitchFamily="34" charset="0"/>
              </a:rPr>
              <a:t>(6)</a:t>
            </a:r>
            <a:r>
              <a:rPr lang="en-US" dirty="0">
                <a:latin typeface="Arial" pitchFamily="34" charset="0"/>
                <a:cs typeface="Arial" pitchFamily="34" charset="0"/>
              </a:rPr>
              <a:t> Except as provided in subsection (7) of this section, </a:t>
            </a:r>
            <a:r>
              <a:rPr lang="en-US" b="1" i="1" dirty="0">
                <a:latin typeface="Arial" pitchFamily="34" charset="0"/>
                <a:cs typeface="Arial" pitchFamily="34" charset="0"/>
              </a:rPr>
              <a:t>the balance of the Highway Trust Fund shall be allocated fifty-three and one-third percent</a:t>
            </a:r>
            <a:r>
              <a:rPr lang="en-US" dirty="0">
                <a:latin typeface="Arial" pitchFamily="34" charset="0"/>
                <a:cs typeface="Arial" pitchFamily="34" charset="0"/>
              </a:rPr>
              <a:t>, less the amount provided for in section 39-847.01 </a:t>
            </a:r>
            <a:r>
              <a:rPr lang="en-US" i="1" dirty="0">
                <a:latin typeface="Arial" pitchFamily="34" charset="0"/>
                <a:cs typeface="Arial" pitchFamily="34" charset="0"/>
              </a:rPr>
              <a:t>[State Aid Bridge Fund]</a:t>
            </a:r>
            <a:r>
              <a:rPr lang="en-US" dirty="0">
                <a:latin typeface="Arial" pitchFamily="34" charset="0"/>
                <a:cs typeface="Arial" pitchFamily="34" charset="0"/>
              </a:rPr>
              <a:t>, </a:t>
            </a:r>
            <a:r>
              <a:rPr lang="en-US" b="1" i="1" dirty="0">
                <a:latin typeface="Arial" pitchFamily="34" charset="0"/>
                <a:cs typeface="Arial" pitchFamily="34" charset="0"/>
              </a:rPr>
              <a:t>to the Department of Transportation</a:t>
            </a:r>
            <a:r>
              <a:rPr lang="en-US" i="1" dirty="0">
                <a:latin typeface="Arial" pitchFamily="34" charset="0"/>
                <a:cs typeface="Arial" pitchFamily="34" charset="0"/>
              </a:rPr>
              <a:t>, </a:t>
            </a:r>
            <a:r>
              <a:rPr lang="en-US" b="1" i="1" dirty="0">
                <a:latin typeface="Arial" pitchFamily="34" charset="0"/>
                <a:cs typeface="Arial" pitchFamily="34" charset="0"/>
              </a:rPr>
              <a:t>twenty-three and one-third percent</a:t>
            </a:r>
            <a:r>
              <a:rPr lang="en-US" i="1" dirty="0">
                <a:latin typeface="Arial" pitchFamily="34" charset="0"/>
                <a:cs typeface="Arial" pitchFamily="34" charset="0"/>
              </a:rPr>
              <a:t>,</a:t>
            </a:r>
            <a:r>
              <a:rPr lang="en-US" dirty="0">
                <a:latin typeface="Arial" pitchFamily="34" charset="0"/>
                <a:cs typeface="Arial" pitchFamily="34" charset="0"/>
              </a:rPr>
              <a:t> less the amount provided for </a:t>
            </a:r>
            <a:r>
              <a:rPr lang="en-US" i="1" dirty="0">
                <a:latin typeface="Arial" pitchFamily="34" charset="0"/>
                <a:cs typeface="Arial" pitchFamily="34" charset="0"/>
              </a:rPr>
              <a:t>[State Aid Bridge Fund]</a:t>
            </a:r>
            <a:r>
              <a:rPr lang="en-US" dirty="0">
                <a:latin typeface="Arial" pitchFamily="34" charset="0"/>
                <a:cs typeface="Arial" pitchFamily="34" charset="0"/>
              </a:rPr>
              <a:t>, </a:t>
            </a:r>
            <a:r>
              <a:rPr lang="en-US" b="1" i="1" dirty="0">
                <a:latin typeface="Arial" pitchFamily="34" charset="0"/>
                <a:cs typeface="Arial" pitchFamily="34" charset="0"/>
              </a:rPr>
              <a:t>to the various counties for road purposes</a:t>
            </a:r>
            <a:r>
              <a:rPr lang="en-US" dirty="0">
                <a:latin typeface="Arial" pitchFamily="34" charset="0"/>
                <a:cs typeface="Arial" pitchFamily="34" charset="0"/>
              </a:rPr>
              <a:t>, and </a:t>
            </a:r>
            <a:r>
              <a:rPr lang="en-US" b="1" i="1" dirty="0">
                <a:latin typeface="Arial" pitchFamily="34" charset="0"/>
                <a:cs typeface="Arial" pitchFamily="34" charset="0"/>
              </a:rPr>
              <a:t>twenty-three and one-third percent to the various municipalities for street purposes</a:t>
            </a:r>
            <a:r>
              <a:rPr lang="en-US" i="1" dirty="0">
                <a:latin typeface="Arial" pitchFamily="34" charset="0"/>
                <a:cs typeface="Arial" pitchFamily="34" charset="0"/>
              </a:rPr>
              <a:t>.</a:t>
            </a:r>
            <a:r>
              <a:rPr lang="en-US" dirty="0">
                <a:latin typeface="Arial" pitchFamily="34" charset="0"/>
                <a:cs typeface="Arial" pitchFamily="34" charset="0"/>
              </a:rPr>
              <a:t> If bonds are issued …, and if no bonds are issued …, </a:t>
            </a:r>
            <a:r>
              <a:rPr lang="en-US" i="1" dirty="0">
                <a:latin typeface="Arial" pitchFamily="34" charset="0"/>
                <a:cs typeface="Arial" pitchFamily="34" charset="0"/>
              </a:rPr>
              <a:t>the portion allocated to the department shall be credited monthly to the Highway Cash Fund. The portions allocated to the counties and municipalities </a:t>
            </a:r>
            <a:r>
              <a:rPr lang="en-US" b="1" i="1" dirty="0">
                <a:latin typeface="Arial" pitchFamily="34" charset="0"/>
                <a:cs typeface="Arial" pitchFamily="34" charset="0"/>
              </a:rPr>
              <a:t>shall be credited monthly</a:t>
            </a:r>
            <a:r>
              <a:rPr lang="en-US" i="1" dirty="0">
                <a:latin typeface="Arial" pitchFamily="34" charset="0"/>
                <a:cs typeface="Arial" pitchFamily="34" charset="0"/>
              </a:rPr>
              <a:t> to the Highway Allocation Fund and distributed monthly</a:t>
            </a:r>
            <a:r>
              <a:rPr lang="en-US" dirty="0">
                <a:latin typeface="Arial" pitchFamily="34" charset="0"/>
                <a:cs typeface="Arial" pitchFamily="34" charset="0"/>
              </a:rPr>
              <a:t> as provided by law. Vehicles accorded prorated registration pursuant to section 60-3,198 shall not be included in any formula involving motor vehicle registrations used to determine the allocation and distribution of state funds for highway purposes to political subdivisions.</a:t>
            </a:r>
          </a:p>
          <a:p>
            <a:endParaRPr lang="en-US" dirty="0"/>
          </a:p>
        </p:txBody>
      </p:sp>
      <p:sp>
        <p:nvSpPr>
          <p:cNvPr id="4" name="Slide Number Placeholder 3"/>
          <p:cNvSpPr>
            <a:spLocks noGrp="1"/>
          </p:cNvSpPr>
          <p:nvPr>
            <p:ph type="sldNum" sz="quarter" idx="10"/>
          </p:nvPr>
        </p:nvSpPr>
        <p:spPr/>
        <p:txBody>
          <a:bodyPr/>
          <a:lstStyle/>
          <a:p>
            <a:fld id="{F4C524DF-ACA2-4030-981D-DD26CF03BBCC}" type="slidenum">
              <a:rPr lang="en-US" smtClean="0"/>
              <a:pPr/>
              <a:t>13</a:t>
            </a:fld>
            <a:endParaRPr lang="en-US" dirty="0"/>
          </a:p>
        </p:txBody>
      </p:sp>
    </p:spTree>
    <p:extLst>
      <p:ext uri="{BB962C8B-B14F-4D97-AF65-F5344CB8AC3E}">
        <p14:creationId xmlns:p14="http://schemas.microsoft.com/office/powerpoint/2010/main" val="3842871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8/14/2019 Updated with web link to Treasurer’s “Aid to Counties” website. </a:t>
            </a:r>
          </a:p>
        </p:txBody>
      </p:sp>
      <p:sp>
        <p:nvSpPr>
          <p:cNvPr id="4" name="Slide Number Placeholder 3"/>
          <p:cNvSpPr>
            <a:spLocks noGrp="1"/>
          </p:cNvSpPr>
          <p:nvPr>
            <p:ph type="sldNum" sz="quarter" idx="5"/>
          </p:nvPr>
        </p:nvSpPr>
        <p:spPr/>
        <p:txBody>
          <a:bodyPr/>
          <a:lstStyle/>
          <a:p>
            <a:fld id="{30985406-3E07-4734-B97A-23D81F190AB9}" type="slidenum">
              <a:rPr lang="en-US" smtClean="0"/>
              <a:t>14</a:t>
            </a:fld>
            <a:endParaRPr lang="en-US"/>
          </a:p>
        </p:txBody>
      </p:sp>
    </p:spTree>
    <p:extLst>
      <p:ext uri="{BB962C8B-B14F-4D97-AF65-F5344CB8AC3E}">
        <p14:creationId xmlns:p14="http://schemas.microsoft.com/office/powerpoint/2010/main" val="1012381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0" i="1" dirty="0">
                <a:latin typeface="Arial" pitchFamily="34" charset="0"/>
                <a:cs typeface="Arial" pitchFamily="34" charset="0"/>
              </a:rPr>
              <a:t>9/3/2021 Updated reworded the two sub-bullets to mainly clarify that the ½ cent goes directly into the HAF.</a:t>
            </a:r>
          </a:p>
          <a:p>
            <a:r>
              <a:rPr lang="en-US" b="0" i="1" dirty="0">
                <a:latin typeface="Arial" pitchFamily="34" charset="0"/>
                <a:cs typeface="Arial" pitchFamily="34" charset="0"/>
              </a:rPr>
              <a:t>1/31/2020 Updated.  Added arrows to clarify.  </a:t>
            </a:r>
          </a:p>
          <a:p>
            <a:endParaRPr lang="en-US" b="1" dirty="0">
              <a:latin typeface="Arial" pitchFamily="34" charset="0"/>
              <a:cs typeface="Arial" pitchFamily="34" charset="0"/>
            </a:endParaRPr>
          </a:p>
          <a:p>
            <a:r>
              <a:rPr lang="en-US" b="1" dirty="0">
                <a:latin typeface="Arial" pitchFamily="34" charset="0"/>
                <a:cs typeface="Arial" pitchFamily="34" charset="0"/>
              </a:rPr>
              <a:t>Section 39-2401.  Highway Allocation Fund; created; investment.</a:t>
            </a:r>
            <a:r>
              <a:rPr lang="en-US" dirty="0">
                <a:latin typeface="Arial" pitchFamily="34" charset="0"/>
                <a:cs typeface="Arial" pitchFamily="34" charset="0"/>
              </a:rPr>
              <a:t>  </a:t>
            </a:r>
            <a:r>
              <a:rPr lang="en-US" i="1" dirty="0">
                <a:latin typeface="Arial" pitchFamily="34" charset="0"/>
                <a:cs typeface="Arial" pitchFamily="34" charset="0"/>
              </a:rPr>
              <a:t>There is hereby established the Highway Allocation Fund</a:t>
            </a:r>
            <a:r>
              <a:rPr lang="en-US" dirty="0">
                <a:latin typeface="Arial" pitchFamily="34" charset="0"/>
                <a:cs typeface="Arial" pitchFamily="34" charset="0"/>
              </a:rPr>
              <a:t>. There shall be paid into such fund the amounts </a:t>
            </a:r>
            <a:r>
              <a:rPr lang="en-US" i="1" dirty="0">
                <a:latin typeface="Arial" pitchFamily="34" charset="0"/>
                <a:cs typeface="Arial" pitchFamily="34" charset="0"/>
              </a:rPr>
              <a:t>disbursed from time to time </a:t>
            </a:r>
            <a:r>
              <a:rPr lang="en-US" b="1" i="1" dirty="0">
                <a:latin typeface="Arial" pitchFamily="34" charset="0"/>
                <a:cs typeface="Arial" pitchFamily="34" charset="0"/>
              </a:rPr>
              <a:t>from the Highway Trust Fund</a:t>
            </a:r>
            <a:r>
              <a:rPr lang="en-US" i="1" dirty="0">
                <a:latin typeface="Arial" pitchFamily="34" charset="0"/>
                <a:cs typeface="Arial" pitchFamily="34" charset="0"/>
              </a:rPr>
              <a:t> as provided by law </a:t>
            </a:r>
            <a:r>
              <a:rPr lang="en-US" b="1" i="1" dirty="0">
                <a:latin typeface="Arial" pitchFamily="34" charset="0"/>
                <a:cs typeface="Arial" pitchFamily="34" charset="0"/>
              </a:rPr>
              <a:t>together with</a:t>
            </a:r>
            <a:r>
              <a:rPr lang="en-US" dirty="0">
                <a:latin typeface="Arial" pitchFamily="34" charset="0"/>
                <a:cs typeface="Arial" pitchFamily="34" charset="0"/>
              </a:rPr>
              <a:t> such sums as may be appropriated thereto from the General Fund and </a:t>
            </a:r>
            <a:r>
              <a:rPr lang="en-US" b="1" i="1" dirty="0">
                <a:latin typeface="Arial" pitchFamily="34" charset="0"/>
                <a:cs typeface="Arial" pitchFamily="34" charset="0"/>
              </a:rPr>
              <a:t>proceeds of sales and use taxes</a:t>
            </a:r>
            <a:r>
              <a:rPr lang="en-US" dirty="0">
                <a:latin typeface="Arial" pitchFamily="34" charset="0"/>
                <a:cs typeface="Arial" pitchFamily="34" charset="0"/>
              </a:rPr>
              <a:t> credited to the Highway Allocation Fund under section 77-27,132 [see p. 32-33].  Any money in the fund available for investment shall be invested by the state investment officer pursuant to the Nebraska Capital Expansion Act and the Nebraska State Funds Investment Act. </a:t>
            </a:r>
          </a:p>
          <a:p>
            <a:endParaRPr lang="en-US" dirty="0">
              <a:latin typeface="Arial" pitchFamily="34" charset="0"/>
              <a:cs typeface="Arial" pitchFamily="34" charset="0"/>
            </a:endParaRPr>
          </a:p>
          <a:p>
            <a:pPr lvl="1" algn="ctr">
              <a:spcBef>
                <a:spcPct val="20000"/>
              </a:spcBef>
            </a:pPr>
            <a:r>
              <a:rPr lang="en-US" sz="2900" b="1" i="1" dirty="0">
                <a:latin typeface="Arial" pitchFamily="34" charset="0"/>
                <a:cs typeface="Arial" pitchFamily="34" charset="0"/>
              </a:rPr>
              <a:t>--</a:t>
            </a:r>
            <a:r>
              <a:rPr lang="en-US" sz="2900" i="1" dirty="0">
                <a:latin typeface="Arial" pitchFamily="34" charset="0"/>
                <a:cs typeface="Arial" pitchFamily="34" charset="0"/>
              </a:rPr>
              <a:t> </a:t>
            </a:r>
            <a:r>
              <a:rPr lang="en-US" sz="2400" b="1" i="1" dirty="0">
                <a:latin typeface="Arial" pitchFamily="34" charset="0"/>
                <a:cs typeface="Arial" pitchFamily="34" charset="0"/>
              </a:rPr>
              <a:t>Turn to p. 32, middle of page --</a:t>
            </a:r>
            <a:endParaRPr lang="en-US" sz="2400" i="1" dirty="0">
              <a:latin typeface="Arial" pitchFamily="34" charset="0"/>
              <a:cs typeface="Arial" pitchFamily="34" charset="0"/>
            </a:endParaRPr>
          </a:p>
          <a:p>
            <a:pPr lvl="1">
              <a:spcBef>
                <a:spcPct val="20000"/>
              </a:spcBef>
              <a:buFontTx/>
              <a:buChar char="•"/>
            </a:pPr>
            <a:r>
              <a:rPr lang="en-US" sz="2400" i="1" dirty="0">
                <a:latin typeface="Arial" pitchFamily="34" charset="0"/>
                <a:cs typeface="Arial" pitchFamily="34" charset="0"/>
              </a:rPr>
              <a:t> Ch. 66, Art 4, Sec. 148</a:t>
            </a:r>
          </a:p>
          <a:p>
            <a:pPr lvl="1">
              <a:spcBef>
                <a:spcPct val="20000"/>
              </a:spcBef>
              <a:buFontTx/>
              <a:buChar char="•"/>
            </a:pPr>
            <a:r>
              <a:rPr lang="en-US" sz="2400" i="1" dirty="0">
                <a:latin typeface="Arial" pitchFamily="34" charset="0"/>
                <a:cs typeface="Arial" pitchFamily="34" charset="0"/>
              </a:rPr>
              <a:t> </a:t>
            </a:r>
            <a:r>
              <a:rPr lang="en-US" sz="2400" b="1" i="1" dirty="0">
                <a:latin typeface="Arial" pitchFamily="34" charset="0"/>
                <a:cs typeface="Arial" pitchFamily="34" charset="0"/>
              </a:rPr>
              <a:t>H</a:t>
            </a:r>
            <a:r>
              <a:rPr lang="en-US" sz="2400" i="1" dirty="0">
                <a:latin typeface="Arial" pitchFamily="34" charset="0"/>
                <a:cs typeface="Arial" pitchFamily="34" charset="0"/>
              </a:rPr>
              <a:t>ighway </a:t>
            </a:r>
            <a:r>
              <a:rPr lang="en-US" sz="2400" b="1" i="1" dirty="0">
                <a:latin typeface="Arial" pitchFamily="34" charset="0"/>
                <a:cs typeface="Arial" pitchFamily="34" charset="0"/>
              </a:rPr>
              <a:t>A</a:t>
            </a:r>
            <a:r>
              <a:rPr lang="en-US" sz="2400" i="1" dirty="0">
                <a:latin typeface="Arial" pitchFamily="34" charset="0"/>
                <a:cs typeface="Arial" pitchFamily="34" charset="0"/>
              </a:rPr>
              <a:t>llocation </a:t>
            </a:r>
            <a:r>
              <a:rPr lang="en-US" sz="2400" b="1" i="1" dirty="0">
                <a:latin typeface="Arial" pitchFamily="34" charset="0"/>
                <a:cs typeface="Arial" pitchFamily="34" charset="0"/>
              </a:rPr>
              <a:t>F</a:t>
            </a:r>
            <a:r>
              <a:rPr lang="en-US" sz="2400" i="1" dirty="0">
                <a:latin typeface="Arial" pitchFamily="34" charset="0"/>
                <a:cs typeface="Arial" pitchFamily="34" charset="0"/>
              </a:rPr>
              <a:t>unds </a:t>
            </a:r>
            <a:r>
              <a:rPr lang="en-US" sz="2400" b="1" i="1" dirty="0">
                <a:latin typeface="Arial" pitchFamily="34" charset="0"/>
                <a:cs typeface="Arial" pitchFamily="34" charset="0"/>
              </a:rPr>
              <a:t>Distribution</a:t>
            </a:r>
            <a:endParaRPr lang="en-US" dirty="0"/>
          </a:p>
        </p:txBody>
      </p:sp>
      <p:sp>
        <p:nvSpPr>
          <p:cNvPr id="4" name="Slide Number Placeholder 3"/>
          <p:cNvSpPr>
            <a:spLocks noGrp="1"/>
          </p:cNvSpPr>
          <p:nvPr>
            <p:ph type="sldNum" sz="quarter" idx="10"/>
          </p:nvPr>
        </p:nvSpPr>
        <p:spPr/>
        <p:txBody>
          <a:bodyPr/>
          <a:lstStyle/>
          <a:p>
            <a:fld id="{F4C524DF-ACA2-4030-981D-DD26CF03BBCC}" type="slidenum">
              <a:rPr lang="en-US" smtClean="0"/>
              <a:pPr/>
              <a:t>15</a:t>
            </a:fld>
            <a:endParaRPr lang="en-US" dirty="0"/>
          </a:p>
        </p:txBody>
      </p:sp>
    </p:spTree>
    <p:extLst>
      <p:ext uri="{BB962C8B-B14F-4D97-AF65-F5344CB8AC3E}">
        <p14:creationId xmlns:p14="http://schemas.microsoft.com/office/powerpoint/2010/main" val="1076774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r>
              <a:rPr lang="en-US" i="1" dirty="0"/>
              <a:t>7/26/2023 Removed reference to the Build Nebraska Act because that pertains only to state highways.  Now it Is </a:t>
            </a:r>
            <a:r>
              <a:rPr lang="en-US" i="1" dirty="0" err="1"/>
              <a:t>called“additional</a:t>
            </a:r>
            <a:r>
              <a:rPr lang="en-US" i="1" dirty="0"/>
              <a:t> sales tax revenue” Instead of the Build Nebraska Act.</a:t>
            </a:r>
          </a:p>
          <a:p>
            <a:r>
              <a:rPr lang="en-US" i="1" dirty="0"/>
              <a:t>9/3/2021 updated by re-characterizing the taxes in the title – the Fixed Gas Tax (or “Incremental” tax) is not a temporary tax.  So, the title is changed from “temporary” to “other.”  </a:t>
            </a:r>
          </a:p>
        </p:txBody>
      </p:sp>
      <p:sp>
        <p:nvSpPr>
          <p:cNvPr id="4" name="Slide Number Placeholder 3"/>
          <p:cNvSpPr>
            <a:spLocks noGrp="1"/>
          </p:cNvSpPr>
          <p:nvPr>
            <p:ph type="sldNum" sz="quarter" idx="10"/>
          </p:nvPr>
        </p:nvSpPr>
        <p:spPr/>
        <p:txBody>
          <a:bodyPr/>
          <a:lstStyle/>
          <a:p>
            <a:fld id="{F4C524DF-ACA2-4030-981D-DD26CF03BBCC}" type="slidenum">
              <a:rPr lang="en-US" smtClean="0"/>
              <a:pPr/>
              <a:t>16</a:t>
            </a:fld>
            <a:endParaRPr lang="en-US" dirty="0"/>
          </a:p>
        </p:txBody>
      </p:sp>
    </p:spTree>
    <p:extLst>
      <p:ext uri="{BB962C8B-B14F-4D97-AF65-F5344CB8AC3E}">
        <p14:creationId xmlns:p14="http://schemas.microsoft.com/office/powerpoint/2010/main" val="1562245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fontScale="70000" lnSpcReduction="20000"/>
          </a:bodyPr>
          <a:lstStyle/>
          <a:p>
            <a:r>
              <a:rPr lang="en-US" i="1" dirty="0"/>
              <a:t>7/26/2023</a:t>
            </a:r>
            <a:r>
              <a:rPr lang="en-US" i="0" dirty="0"/>
              <a:t>  Changes according to LB727/LB706 (2023), All bonds must be paid off by 2042.  Deleted reference to LB84, 2011 on the slide.  Updated 77-27,122 in the notes. </a:t>
            </a:r>
            <a:endParaRPr lang="en-US" i="1" dirty="0"/>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7/27/2023 Correctly cites the main reference to statutes which is chapter 77 (not Chapter 39, Article 27), added State Highway Trust Fund box, and changed sunset date to 2042.  Updated, in the general notes, statute language </a:t>
            </a:r>
            <a:r>
              <a:rPr lang="en-US" sz="1200" i="1" kern="1200" dirty="0">
                <a:solidFill>
                  <a:schemeClr val="tx1"/>
                </a:solidFill>
                <a:latin typeface="+mn-lt"/>
                <a:ea typeface="+mn-ea"/>
                <a:cs typeface="+mn-cs"/>
              </a:rPr>
              <a:t>for §77-27,132.</a:t>
            </a:r>
          </a:p>
          <a:p>
            <a:r>
              <a:rPr lang="en-US" i="1" dirty="0"/>
              <a:t>6/23/2021 added note regarding how much money BNA generates for locals.  </a:t>
            </a:r>
          </a:p>
          <a:p>
            <a:endParaRPr lang="en-US" dirty="0"/>
          </a:p>
          <a:p>
            <a:r>
              <a:rPr lang="en-US" dirty="0"/>
              <a:t>6/23/2021 from NDOT website (https://dot.nebraska.gov/projects/bna/) the Build Nebraska Act is expected to generate $1.2 Billion over the 20 years starting 2013 before sunset in 2033.  15% results in $180 Million going to local agencies.  That’s $9 Million per year average, split 50/50 between counties and municipalities, or $4.5 million to each group.       </a:t>
            </a:r>
          </a:p>
          <a:p>
            <a:endParaRPr lang="en-US" dirty="0"/>
          </a:p>
          <a:p>
            <a:endParaRPr lang="en-US" dirty="0"/>
          </a:p>
          <a:p>
            <a:pPr algn="l"/>
            <a:r>
              <a:rPr lang="en-US" b="1" i="0" dirty="0">
                <a:solidFill>
                  <a:srgbClr val="212529"/>
                </a:solidFill>
                <a:effectLst/>
                <a:latin typeface="system-ui"/>
              </a:rPr>
              <a:t>§77-27,132. </a:t>
            </a:r>
            <a:r>
              <a:rPr lang="en-US" sz="1200" kern="1200" dirty="0">
                <a:solidFill>
                  <a:schemeClr val="tx1"/>
                </a:solidFill>
                <a:latin typeface="+mn-lt"/>
                <a:ea typeface="+mn-ea"/>
                <a:cs typeface="+mn-cs"/>
              </a:rPr>
              <a:t>updated 7/27/2023</a:t>
            </a:r>
          </a:p>
          <a:p>
            <a:pPr algn="l"/>
            <a:r>
              <a:rPr lang="en-US" b="0" i="0" dirty="0">
                <a:solidFill>
                  <a:srgbClr val="212529"/>
                </a:solidFill>
                <a:effectLst/>
                <a:latin typeface="system-ui"/>
              </a:rPr>
              <a:t>Revenue Distribution Fund; created; use; collections under act; disposition.</a:t>
            </a:r>
          </a:p>
          <a:p>
            <a:pPr algn="l"/>
            <a:r>
              <a:rPr lang="en-US" b="0" i="0" dirty="0">
                <a:solidFill>
                  <a:srgbClr val="212529"/>
                </a:solidFill>
                <a:effectLst/>
                <a:latin typeface="system-ui"/>
              </a:rPr>
              <a:t>(1) There is hereby created a fund to be designated the Revenue Distribution Fund which shall be set apart and maintained by the Tax Commissioner. Revenue not required to be credited to the General Fund or any other specified fund may be credited to the Revenue Distribution Fund. Credits and refunds of such revenue shall be paid from the Revenue Distribution Fund. The balance of the amount credited, after credits and refunds, shall be allocated as provided by the statutes creating such revenue.</a:t>
            </a:r>
          </a:p>
          <a:p>
            <a:pPr algn="l"/>
            <a:r>
              <a:rPr lang="en-US" b="0" i="0" dirty="0">
                <a:solidFill>
                  <a:srgbClr val="212529"/>
                </a:solidFill>
                <a:effectLst/>
                <a:latin typeface="system-ui"/>
              </a:rPr>
              <a:t>(2) The Tax Commissioner shall pay to a depository bank designated by the State Treasurer all amounts collected under the Nebraska Revenue Act of 1967. The Tax Commissioner shall present to the State Treasurer bank receipts showing amounts so deposited in the bank, and of the amounts so deposited the State Treasurer shall:</a:t>
            </a:r>
          </a:p>
          <a:p>
            <a:pPr algn="l"/>
            <a:r>
              <a:rPr lang="en-US" b="0" i="0" dirty="0">
                <a:solidFill>
                  <a:srgbClr val="212529"/>
                </a:solidFill>
                <a:effectLst/>
                <a:latin typeface="system-ui"/>
              </a:rPr>
              <a:t>(a) For transactions occurring on or after October 1, 2014, and before October 1, 2027, credit to the Game and Parks Commission Capital Maintenance Fund all of the proceeds of the sales and use taxes imposed pursuant to section </a:t>
            </a:r>
            <a:r>
              <a:rPr lang="en-US" b="0" i="0" u="none" strike="noStrike" dirty="0">
                <a:solidFill>
                  <a:srgbClr val="8F6F38"/>
                </a:solidFill>
                <a:effectLst/>
                <a:latin typeface="system-ui"/>
                <a:hlinkClick r:id="rId3"/>
              </a:rPr>
              <a:t>77-2703</a:t>
            </a:r>
            <a:r>
              <a:rPr lang="en-US" b="0" i="0" dirty="0">
                <a:solidFill>
                  <a:srgbClr val="212529"/>
                </a:solidFill>
                <a:effectLst/>
                <a:latin typeface="system-ui"/>
              </a:rPr>
              <a:t> on the sale or lease of motorboats as defined in section </a:t>
            </a:r>
            <a:r>
              <a:rPr lang="en-US" b="0" i="0" u="none" strike="noStrike" dirty="0">
                <a:solidFill>
                  <a:srgbClr val="8F6F38"/>
                </a:solidFill>
                <a:effectLst/>
                <a:latin typeface="system-ui"/>
                <a:hlinkClick r:id="rId4"/>
              </a:rPr>
              <a:t>37-1204</a:t>
            </a:r>
            <a:r>
              <a:rPr lang="en-US" b="0" i="0" dirty="0">
                <a:solidFill>
                  <a:srgbClr val="212529"/>
                </a:solidFill>
                <a:effectLst/>
                <a:latin typeface="system-ui"/>
              </a:rPr>
              <a:t>, personal watercraft as defined in section </a:t>
            </a:r>
            <a:r>
              <a:rPr lang="en-US" b="0" i="0" u="none" strike="noStrike" dirty="0">
                <a:solidFill>
                  <a:srgbClr val="8F6F38"/>
                </a:solidFill>
                <a:effectLst/>
                <a:latin typeface="system-ui"/>
                <a:hlinkClick r:id="rId5"/>
              </a:rPr>
              <a:t>37-1204.01</a:t>
            </a:r>
            <a:r>
              <a:rPr lang="en-US" b="0" i="0" dirty="0">
                <a:solidFill>
                  <a:srgbClr val="212529"/>
                </a:solidFill>
                <a:effectLst/>
                <a:latin typeface="system-ui"/>
              </a:rPr>
              <a:t>, all-terrain vehicles as defined in section </a:t>
            </a:r>
            <a:r>
              <a:rPr lang="en-US" b="0" i="0" u="none" strike="noStrike" dirty="0">
                <a:solidFill>
                  <a:srgbClr val="8F6F38"/>
                </a:solidFill>
                <a:effectLst/>
                <a:latin typeface="system-ui"/>
                <a:hlinkClick r:id="rId6"/>
              </a:rPr>
              <a:t>60-103</a:t>
            </a:r>
            <a:r>
              <a:rPr lang="en-US" b="0" i="0" dirty="0">
                <a:solidFill>
                  <a:srgbClr val="212529"/>
                </a:solidFill>
                <a:effectLst/>
                <a:latin typeface="system-ui"/>
              </a:rPr>
              <a:t>, and utility-type vehicles as defined in section </a:t>
            </a:r>
            <a:r>
              <a:rPr lang="en-US" b="0" i="0" u="none" strike="noStrike" dirty="0">
                <a:solidFill>
                  <a:srgbClr val="8F6F38"/>
                </a:solidFill>
                <a:effectLst/>
                <a:latin typeface="system-ui"/>
                <a:hlinkClick r:id="rId7"/>
              </a:rPr>
              <a:t>60-135.01</a:t>
            </a:r>
            <a:r>
              <a:rPr lang="en-US" b="0" i="0" dirty="0">
                <a:solidFill>
                  <a:srgbClr val="212529"/>
                </a:solidFill>
                <a:effectLst/>
                <a:latin typeface="system-ui"/>
              </a:rPr>
              <a:t>;</a:t>
            </a:r>
          </a:p>
          <a:p>
            <a:pPr algn="l"/>
            <a:r>
              <a:rPr lang="en-US" b="0" i="0" dirty="0">
                <a:solidFill>
                  <a:srgbClr val="212529"/>
                </a:solidFill>
                <a:effectLst/>
                <a:latin typeface="system-ui"/>
              </a:rPr>
              <a:t>(b) Credit to the Highway Trust Fund all of the proceeds of the sales and use taxes derived from the sale or lease for periods of more than thirty-one days of motor vehicles, trailers, and semitrailers, except that the proceeds equal to any sales tax rate provided for in section </a:t>
            </a:r>
            <a:r>
              <a:rPr lang="en-US" b="0" i="0" u="none" strike="noStrike" dirty="0">
                <a:solidFill>
                  <a:srgbClr val="8F6F38"/>
                </a:solidFill>
                <a:effectLst/>
                <a:latin typeface="system-ui"/>
                <a:hlinkClick r:id="rId8"/>
              </a:rPr>
              <a:t>77-2701.02</a:t>
            </a:r>
            <a:r>
              <a:rPr lang="en-US" b="0" i="0" dirty="0">
                <a:solidFill>
                  <a:srgbClr val="212529"/>
                </a:solidFill>
                <a:effectLst/>
                <a:latin typeface="system-ui"/>
              </a:rPr>
              <a:t> that is in excess of five percent derived from the sale or lease for periods of more than thirty-one days of motor vehicles, trailers, and semitrailers shall be credited to the Highway Allocation Fund;</a:t>
            </a:r>
          </a:p>
          <a:p>
            <a:pPr algn="l"/>
            <a:r>
              <a:rPr lang="en-US" b="0" i="0" dirty="0">
                <a:solidFill>
                  <a:srgbClr val="212529"/>
                </a:solidFill>
                <a:effectLst/>
                <a:latin typeface="system-ui"/>
              </a:rPr>
              <a:t>(c) For transactions occurring on or after July 1, 2013, and before </a:t>
            </a:r>
            <a:r>
              <a:rPr lang="en-US" b="1" i="0" dirty="0">
                <a:solidFill>
                  <a:srgbClr val="212529"/>
                </a:solidFill>
                <a:effectLst/>
                <a:latin typeface="system-ui"/>
              </a:rPr>
              <a:t>July 1, 2042</a:t>
            </a:r>
            <a:r>
              <a:rPr lang="en-US" b="0" i="0" dirty="0">
                <a:solidFill>
                  <a:srgbClr val="212529"/>
                </a:solidFill>
                <a:effectLst/>
                <a:latin typeface="system-ui"/>
              </a:rPr>
              <a:t>, of the proceeds of the sales and use taxes derived from transactions other than those listed in subdivisions (2)(a), (b), and (e) of this section from a sales tax rate of one-quarter of one percent, credit monthly </a:t>
            </a:r>
            <a:r>
              <a:rPr lang="en-US" b="1" i="0" dirty="0">
                <a:solidFill>
                  <a:srgbClr val="212529"/>
                </a:solidFill>
                <a:effectLst/>
                <a:latin typeface="system-ui"/>
              </a:rPr>
              <a:t>eighty-five percent to the Highway Trust Fund</a:t>
            </a:r>
            <a:r>
              <a:rPr lang="en-US" b="0" i="0" dirty="0">
                <a:solidFill>
                  <a:srgbClr val="212529"/>
                </a:solidFill>
                <a:effectLst/>
                <a:latin typeface="system-ui"/>
              </a:rPr>
              <a:t> and </a:t>
            </a:r>
            <a:r>
              <a:rPr lang="en-US" b="1" i="0" dirty="0">
                <a:solidFill>
                  <a:srgbClr val="212529"/>
                </a:solidFill>
                <a:effectLst/>
                <a:latin typeface="system-ui"/>
              </a:rPr>
              <a:t>fifteen percent to the Highway Allocation Fund</a:t>
            </a:r>
            <a:r>
              <a:rPr lang="en-US" b="0" i="0" dirty="0">
                <a:solidFill>
                  <a:srgbClr val="212529"/>
                </a:solidFill>
                <a:effectLst/>
                <a:latin typeface="system-ui"/>
              </a:rPr>
              <a:t>;</a:t>
            </a:r>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F4C524DF-ACA2-4030-981D-DD26CF03BBCC}" type="slidenum">
              <a:rPr lang="en-US" smtClean="0"/>
              <a:pPr/>
              <a:t>17</a:t>
            </a:fld>
            <a:endParaRPr lang="en-US" dirty="0"/>
          </a:p>
        </p:txBody>
      </p:sp>
    </p:spTree>
    <p:extLst>
      <p:ext uri="{BB962C8B-B14F-4D97-AF65-F5344CB8AC3E}">
        <p14:creationId xmlns:p14="http://schemas.microsoft.com/office/powerpoint/2010/main" val="2557176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fontScale="77500" lnSpcReduction="20000"/>
          </a:bodyPr>
          <a:lstStyle/>
          <a:p>
            <a:r>
              <a:rPr lang="en-US" i="1" dirty="0"/>
              <a:t>7/27/2023 Added a recent change in statute that sunsets the county bridge match program in 2029 instead of 2033.</a:t>
            </a:r>
          </a:p>
          <a:p>
            <a:r>
              <a:rPr lang="en-US" i="1" dirty="0"/>
              <a:t>9/3/2021 Updated slide first bullet from “increases” to “increased” since all of the increases have already taken place.  There is no sunset provision in LB610 (2015) so these fuel taxes continue until changed again by the Legislature.   The Transportation Infrastructure Bank Fund sunsets in 2033 but the ta carries on.  Also added the term “Incremental Tax” since financial reports and charts use that term, and the fact that the TIB feeds the county bridge match program (until 2033).   </a:t>
            </a:r>
          </a:p>
          <a:p>
            <a:r>
              <a:rPr lang="en-US" i="1" dirty="0"/>
              <a:t>1/31/2020 Updated, added an arrow pointing to cities and counties</a:t>
            </a:r>
          </a:p>
          <a:p>
            <a:r>
              <a:rPr lang="en-US" i="1" dirty="0"/>
              <a:t>8/14/2019 Updated, minor formatting change to “Fixed Gas Tax.”</a:t>
            </a:r>
          </a:p>
          <a:p>
            <a:endParaRPr lang="en-US" dirty="0"/>
          </a:p>
          <a:p>
            <a:r>
              <a:rPr lang="en-US" dirty="0"/>
              <a:t>LEGISLATIVE BILL 610. Introduced by Smith, 14. </a:t>
            </a:r>
          </a:p>
          <a:p>
            <a:r>
              <a:rPr lang="en-US" dirty="0"/>
              <a:t> </a:t>
            </a:r>
          </a:p>
          <a:p>
            <a:r>
              <a:rPr lang="en-US" dirty="0"/>
              <a:t>A BILL FOR AN ACT relating to motor fuels; to amend sections 66-489, 66-4,105, 66-4,145, 66-4,146, 66-6,107, and 66-6,109, Reissue Revised Statutes of Nebraska; to change excise taxes as prescribed; and to repeal the original sections. </a:t>
            </a:r>
          </a:p>
          <a:p>
            <a:r>
              <a:rPr lang="en-US" dirty="0"/>
              <a:t> </a:t>
            </a:r>
          </a:p>
          <a:p>
            <a:endParaRPr lang="en-US" dirty="0"/>
          </a:p>
          <a:p>
            <a:r>
              <a:rPr lang="en-US" b="1" dirty="0"/>
              <a:t>66-4,145. </a:t>
            </a:r>
          </a:p>
          <a:p>
            <a:r>
              <a:rPr lang="en-US" b="1" dirty="0"/>
              <a:t>Additional excise tax.</a:t>
            </a:r>
          </a:p>
          <a:p>
            <a:r>
              <a:rPr lang="en-US" dirty="0"/>
              <a:t>(1) In addition to the tax imposed by sections </a:t>
            </a:r>
            <a:r>
              <a:rPr lang="en-US" dirty="0">
                <a:hlinkClick r:id="rId3"/>
              </a:rPr>
              <a:t>66-489</a:t>
            </a:r>
            <a:r>
              <a:rPr lang="en-US" dirty="0"/>
              <a:t>, </a:t>
            </a:r>
            <a:r>
              <a:rPr lang="en-US" dirty="0">
                <a:hlinkClick r:id="rId4"/>
              </a:rPr>
              <a:t>66-489.02</a:t>
            </a:r>
            <a:r>
              <a:rPr lang="en-US" dirty="0"/>
              <a:t>, and </a:t>
            </a:r>
            <a:r>
              <a:rPr lang="en-US" dirty="0">
                <a:hlinkClick r:id="rId5"/>
              </a:rPr>
              <a:t>66-4,140</a:t>
            </a:r>
            <a:r>
              <a:rPr lang="en-US" dirty="0"/>
              <a:t>, each producer, supplier, distributor, wholesaler, and importer required by section </a:t>
            </a:r>
            <a:r>
              <a:rPr lang="en-US" dirty="0">
                <a:hlinkClick r:id="rId3"/>
              </a:rPr>
              <a:t>66-489</a:t>
            </a:r>
            <a:r>
              <a:rPr lang="en-US" dirty="0"/>
              <a:t> to pay motor fuels taxes shall pay an excise tax in an amount set in subsection (2) of this section on all motor fuels received, imported, produced, refined, manufactured, blended, or compounded by such producer, supplier, distributor, wholesaler, or importer within the State of Nebraska.</a:t>
            </a:r>
          </a:p>
          <a:p>
            <a:r>
              <a:rPr lang="en-US" dirty="0"/>
              <a:t>(2) The excise tax shall be:</a:t>
            </a:r>
          </a:p>
          <a:p>
            <a:r>
              <a:rPr lang="en-US" dirty="0"/>
              <a:t>(a) Two and eight-tenths cents per gallon through December 31, 2015;</a:t>
            </a:r>
          </a:p>
          <a:p>
            <a:r>
              <a:rPr lang="en-US" dirty="0"/>
              <a:t>(b) Three and eight-tenths cents per gallon beginning on January 1, 2016, through December 31, 2016;</a:t>
            </a:r>
          </a:p>
          <a:p>
            <a:r>
              <a:rPr lang="en-US" dirty="0"/>
              <a:t>(c) Four and eight-tenths cents per gallon beginning on January 1, 2017, through December 31, 2017;</a:t>
            </a:r>
          </a:p>
          <a:p>
            <a:r>
              <a:rPr lang="en-US" dirty="0"/>
              <a:t>(d) Five and eight-tenths cents per gallon beginning on January 1, 2018, through December 31, 2018; and</a:t>
            </a:r>
          </a:p>
          <a:p>
            <a:r>
              <a:rPr lang="en-US" dirty="0"/>
              <a:t>(e) Six and eight-tenths cents per gallon beginning on January 1, 2019.</a:t>
            </a:r>
          </a:p>
          <a:p>
            <a:endParaRPr lang="en-US" dirty="0"/>
          </a:p>
          <a:p>
            <a:endParaRPr lang="en-US" dirty="0"/>
          </a:p>
        </p:txBody>
      </p:sp>
      <p:sp>
        <p:nvSpPr>
          <p:cNvPr id="4" name="Slide Number Placeholder 3"/>
          <p:cNvSpPr>
            <a:spLocks noGrp="1"/>
          </p:cNvSpPr>
          <p:nvPr>
            <p:ph type="sldNum" sz="quarter" idx="10"/>
          </p:nvPr>
        </p:nvSpPr>
        <p:spPr/>
        <p:txBody>
          <a:bodyPr/>
          <a:lstStyle/>
          <a:p>
            <a:fld id="{F4C524DF-ACA2-4030-981D-DD26CF03BBCC}" type="slidenum">
              <a:rPr lang="en-US" smtClean="0"/>
              <a:pPr/>
              <a:t>18</a:t>
            </a:fld>
            <a:endParaRPr lang="en-US" dirty="0"/>
          </a:p>
        </p:txBody>
      </p:sp>
    </p:spTree>
    <p:extLst>
      <p:ext uri="{BB962C8B-B14F-4D97-AF65-F5344CB8AC3E}">
        <p14:creationId xmlns:p14="http://schemas.microsoft.com/office/powerpoint/2010/main" val="2240487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C524DF-ACA2-4030-981D-DD26CF03BB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8111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fontScale="55000" lnSpcReduction="20000"/>
          </a:bodyPr>
          <a:lstStyle/>
          <a:p>
            <a:pPr defTabSz="931774">
              <a:lnSpc>
                <a:spcPct val="90000"/>
              </a:lnSpc>
              <a:spcBef>
                <a:spcPct val="20000"/>
              </a:spcBef>
              <a:defRPr/>
            </a:pPr>
            <a:r>
              <a:rPr lang="en-US" sz="2000" b="0" i="1" dirty="0">
                <a:latin typeface="Arial" pitchFamily="34" charset="0"/>
                <a:cs typeface="Arial" pitchFamily="34" charset="0"/>
              </a:rPr>
              <a:t>8/16/2022 Updated the allocation amounts to $193M and $187M</a:t>
            </a:r>
          </a:p>
          <a:p>
            <a:pPr defTabSz="931774">
              <a:lnSpc>
                <a:spcPct val="90000"/>
              </a:lnSpc>
              <a:spcBef>
                <a:spcPct val="20000"/>
              </a:spcBef>
              <a:defRPr/>
            </a:pPr>
            <a:r>
              <a:rPr lang="en-US" sz="2000" b="0" i="1" dirty="0">
                <a:latin typeface="Arial" pitchFamily="34" charset="0"/>
                <a:cs typeface="Arial" pitchFamily="34" charset="0"/>
              </a:rPr>
              <a:t>9/3/2021 Updated the numbers</a:t>
            </a:r>
          </a:p>
          <a:p>
            <a:pPr defTabSz="931774">
              <a:lnSpc>
                <a:spcPct val="90000"/>
              </a:lnSpc>
              <a:spcBef>
                <a:spcPct val="20000"/>
              </a:spcBef>
              <a:defRPr/>
            </a:pPr>
            <a:r>
              <a:rPr lang="en-US" sz="2000" b="0" i="1" dirty="0">
                <a:latin typeface="Arial" pitchFamily="34" charset="0"/>
                <a:cs typeface="Arial" pitchFamily="34" charset="0"/>
              </a:rPr>
              <a:t>8/14/2019 Updated the numbers from </a:t>
            </a:r>
            <a:r>
              <a:rPr lang="en-US" sz="2000" dirty="0">
                <a:hlinkClick r:id="rId3"/>
              </a:rPr>
              <a:t>https://dot.nebraska.gov/media/13554/projection-book-city-county-fy-2020.pdf</a:t>
            </a:r>
            <a:endParaRPr lang="en-US" sz="2000" b="0" dirty="0">
              <a:latin typeface="Arial" pitchFamily="34" charset="0"/>
              <a:cs typeface="Arial" pitchFamily="34" charset="0"/>
            </a:endParaRPr>
          </a:p>
          <a:p>
            <a:pPr defTabSz="931774">
              <a:lnSpc>
                <a:spcPct val="90000"/>
              </a:lnSpc>
              <a:spcBef>
                <a:spcPct val="20000"/>
              </a:spcBef>
              <a:defRPr/>
            </a:pPr>
            <a:endParaRPr lang="en-US" sz="2000" b="1" dirty="0">
              <a:latin typeface="Arial" pitchFamily="34" charset="0"/>
              <a:cs typeface="Arial" pitchFamily="34" charset="0"/>
            </a:endParaRPr>
          </a:p>
          <a:p>
            <a:pPr defTabSz="931774">
              <a:lnSpc>
                <a:spcPct val="90000"/>
              </a:lnSpc>
              <a:spcBef>
                <a:spcPct val="20000"/>
              </a:spcBef>
              <a:defRPr/>
            </a:pPr>
            <a:r>
              <a:rPr lang="en-US" sz="2000" b="1" dirty="0">
                <a:latin typeface="Arial" pitchFamily="34" charset="0"/>
                <a:cs typeface="Arial" pitchFamily="34" charset="0"/>
              </a:rPr>
              <a:t>Section 66-4,148.  Highway Allocation Fund; distribution of funds.</a:t>
            </a:r>
            <a:r>
              <a:rPr lang="en-US" sz="2000" dirty="0">
                <a:latin typeface="Arial" pitchFamily="34" charset="0"/>
                <a:cs typeface="Arial" pitchFamily="34" charset="0"/>
              </a:rPr>
              <a:t>  (1)</a:t>
            </a:r>
            <a:r>
              <a:rPr lang="en-US" sz="2000" i="1" dirty="0">
                <a:latin typeface="Arial" pitchFamily="34" charset="0"/>
                <a:cs typeface="Arial" pitchFamily="34" charset="0"/>
              </a:rPr>
              <a:t> The State Treasurer shall </a:t>
            </a:r>
            <a:r>
              <a:rPr lang="en-US" sz="2000" b="1" i="1" dirty="0">
                <a:latin typeface="Arial" pitchFamily="34" charset="0"/>
                <a:cs typeface="Arial" pitchFamily="34" charset="0"/>
              </a:rPr>
              <a:t>monthly</a:t>
            </a:r>
            <a:r>
              <a:rPr lang="en-US" sz="2000" i="1" dirty="0">
                <a:latin typeface="Arial" pitchFamily="34" charset="0"/>
                <a:cs typeface="Arial" pitchFamily="34" charset="0"/>
              </a:rPr>
              <a:t> distribute the receipts accruing to the Highway Allocation Fund</a:t>
            </a:r>
            <a:r>
              <a:rPr lang="en-US" sz="2000" dirty="0">
                <a:latin typeface="Arial" pitchFamily="34" charset="0"/>
                <a:cs typeface="Arial" pitchFamily="34" charset="0"/>
              </a:rPr>
              <a:t> pursuant to section 66-4,147. </a:t>
            </a:r>
            <a:r>
              <a:rPr lang="en-US" sz="2000" b="1" i="1" dirty="0">
                <a:latin typeface="Arial" pitchFamily="34" charset="0"/>
                <a:cs typeface="Arial" pitchFamily="34" charset="0"/>
              </a:rPr>
              <a:t>One-half</a:t>
            </a:r>
            <a:r>
              <a:rPr lang="en-US" sz="2000" i="1" dirty="0">
                <a:latin typeface="Arial" pitchFamily="34" charset="0"/>
                <a:cs typeface="Arial" pitchFamily="34" charset="0"/>
              </a:rPr>
              <a:t> of such receipts shall be distributed </a:t>
            </a:r>
            <a:r>
              <a:rPr lang="en-US" sz="2000" b="1" i="1" dirty="0">
                <a:latin typeface="Arial" pitchFamily="34" charset="0"/>
                <a:cs typeface="Arial" pitchFamily="34" charset="0"/>
              </a:rPr>
              <a:t>to the various counties</a:t>
            </a:r>
            <a:r>
              <a:rPr lang="en-US" sz="2000" dirty="0">
                <a:latin typeface="Arial" pitchFamily="34" charset="0"/>
                <a:cs typeface="Arial" pitchFamily="34" charset="0"/>
              </a:rPr>
              <a:t> and municipal counties for road purposes and </a:t>
            </a:r>
            <a:r>
              <a:rPr lang="en-US" sz="2000" b="1" i="1" dirty="0">
                <a:latin typeface="Arial" pitchFamily="34" charset="0"/>
                <a:cs typeface="Arial" pitchFamily="34" charset="0"/>
              </a:rPr>
              <a:t>one-half of such receipts shall be distributed to the various municipalities</a:t>
            </a:r>
            <a:r>
              <a:rPr lang="en-US" sz="2000" i="1" dirty="0">
                <a:latin typeface="Arial" pitchFamily="34" charset="0"/>
                <a:cs typeface="Arial" pitchFamily="34" charset="0"/>
              </a:rPr>
              <a:t> </a:t>
            </a:r>
            <a:r>
              <a:rPr lang="en-US" sz="2000" dirty="0">
                <a:latin typeface="Arial" pitchFamily="34" charset="0"/>
                <a:cs typeface="Arial" pitchFamily="34" charset="0"/>
              </a:rPr>
              <a:t>and municipal counties for street purposes.</a:t>
            </a:r>
          </a:p>
          <a:p>
            <a:pPr lvl="0">
              <a:lnSpc>
                <a:spcPct val="90000"/>
              </a:lnSpc>
              <a:spcBef>
                <a:spcPct val="20000"/>
              </a:spcBef>
              <a:defRPr/>
            </a:pPr>
            <a:r>
              <a:rPr lang="en-US" sz="2000" dirty="0">
                <a:latin typeface="Arial" pitchFamily="34" charset="0"/>
                <a:cs typeface="Arial" pitchFamily="34" charset="0"/>
              </a:rPr>
              <a:t>	(2)</a:t>
            </a:r>
            <a:r>
              <a:rPr lang="en-US" sz="2000" i="1" dirty="0">
                <a:latin typeface="Arial" pitchFamily="34" charset="0"/>
                <a:cs typeface="Arial" pitchFamily="34" charset="0"/>
              </a:rPr>
              <a:t> The </a:t>
            </a:r>
            <a:r>
              <a:rPr lang="en-US" sz="2000" b="1" i="1" dirty="0">
                <a:latin typeface="Arial" pitchFamily="34" charset="0"/>
                <a:cs typeface="Arial" pitchFamily="34" charset="0"/>
              </a:rPr>
              <a:t>distribution</a:t>
            </a:r>
            <a:r>
              <a:rPr lang="en-US" sz="2000" i="1" dirty="0">
                <a:latin typeface="Arial" pitchFamily="34" charset="0"/>
                <a:cs typeface="Arial" pitchFamily="34" charset="0"/>
              </a:rPr>
              <a:t> of funds to the respective cities, counties</a:t>
            </a:r>
            <a:r>
              <a:rPr lang="en-US" sz="2000" dirty="0">
                <a:latin typeface="Arial" pitchFamily="34" charset="0"/>
                <a:cs typeface="Arial" pitchFamily="34" charset="0"/>
              </a:rPr>
              <a:t>, and municipal counties under subsection (1) of this section </a:t>
            </a:r>
            <a:r>
              <a:rPr lang="en-US" sz="2000" i="1" dirty="0">
                <a:latin typeface="Arial" pitchFamily="34" charset="0"/>
                <a:cs typeface="Arial" pitchFamily="34" charset="0"/>
              </a:rPr>
              <a:t>shall be based on the provisions of Chapter 39, article 25</a:t>
            </a:r>
            <a:r>
              <a:rPr lang="en-US" sz="2000" dirty="0">
                <a:latin typeface="Arial" pitchFamily="34" charset="0"/>
                <a:cs typeface="Arial" pitchFamily="34" charset="0"/>
              </a:rPr>
              <a:t>. </a:t>
            </a:r>
            <a:r>
              <a:rPr lang="en-US" sz="2000" i="1" dirty="0">
                <a:latin typeface="Arial" pitchFamily="34" charset="0"/>
                <a:cs typeface="Arial" pitchFamily="34" charset="0"/>
              </a:rPr>
              <a:t>(Emphasis added)</a:t>
            </a:r>
            <a:endParaRPr lang="en-US" sz="2000" dirty="0">
              <a:latin typeface="Arial" pitchFamily="34" charset="0"/>
              <a:cs typeface="Arial" pitchFamily="34" charset="0"/>
            </a:endParaRPr>
          </a:p>
          <a:p>
            <a:pPr algn="ctr" defTabSz="931774">
              <a:lnSpc>
                <a:spcPct val="90000"/>
              </a:lnSpc>
              <a:spcBef>
                <a:spcPct val="20000"/>
              </a:spcBef>
              <a:defRPr/>
            </a:pPr>
            <a:endParaRPr lang="en-US" dirty="0">
              <a:solidFill>
                <a:schemeClr val="tx1">
                  <a:tint val="75000"/>
                </a:schemeClr>
              </a:solidFill>
              <a:latin typeface="Arial" pitchFamily="34" charset="0"/>
              <a:cs typeface="Arial" pitchFamily="34" charset="0"/>
            </a:endParaRPr>
          </a:p>
          <a:p>
            <a:pPr marL="465887" lvl="1" algn="ctr" defTabSz="931774">
              <a:lnSpc>
                <a:spcPct val="90000"/>
              </a:lnSpc>
              <a:spcBef>
                <a:spcPct val="20000"/>
              </a:spcBef>
              <a:defRPr/>
            </a:pPr>
            <a:r>
              <a:rPr lang="en-US" sz="2000" b="1" i="1" dirty="0">
                <a:latin typeface="Arial" pitchFamily="34" charset="0"/>
                <a:cs typeface="Arial" pitchFamily="34" charset="0"/>
              </a:rPr>
              <a:t>-- Turn to p. 32, bottom of page --</a:t>
            </a:r>
            <a:endParaRPr lang="en-US" sz="2000" i="1" dirty="0">
              <a:latin typeface="Arial" pitchFamily="34" charset="0"/>
              <a:cs typeface="Arial" pitchFamily="34" charset="0"/>
            </a:endParaRPr>
          </a:p>
          <a:p>
            <a:pPr marL="757066" lvl="1" indent="-291179" defTabSz="931774" fontAlgn="base">
              <a:lnSpc>
                <a:spcPct val="90000"/>
              </a:lnSpc>
              <a:spcBef>
                <a:spcPct val="20000"/>
              </a:spcBef>
              <a:spcAft>
                <a:spcPct val="0"/>
              </a:spcAft>
              <a:buFont typeface="Arial" pitchFamily="34" charset="0"/>
              <a:buChar char="–"/>
              <a:defRPr/>
            </a:pPr>
            <a:r>
              <a:rPr lang="en-US" sz="2000" i="1" dirty="0">
                <a:latin typeface="Arial" pitchFamily="34" charset="0"/>
                <a:cs typeface="Arial" pitchFamily="34" charset="0"/>
              </a:rPr>
              <a:t> Ch. 77, Art 27, Sec. 132</a:t>
            </a:r>
          </a:p>
          <a:p>
            <a:pPr marL="757066" lvl="1" indent="-291179" fontAlgn="base">
              <a:lnSpc>
                <a:spcPct val="90000"/>
              </a:lnSpc>
              <a:spcBef>
                <a:spcPct val="20000"/>
              </a:spcBef>
              <a:spcAft>
                <a:spcPct val="0"/>
              </a:spcAft>
              <a:buFont typeface="Arial" pitchFamily="34" charset="0"/>
              <a:buChar char="–"/>
            </a:pPr>
            <a:r>
              <a:rPr lang="en-US" sz="2000" i="1" dirty="0">
                <a:latin typeface="Arial" pitchFamily="34" charset="0"/>
                <a:cs typeface="Arial" pitchFamily="34" charset="0"/>
              </a:rPr>
              <a:t> </a:t>
            </a:r>
            <a:r>
              <a:rPr lang="en-US" sz="2000" b="1" i="1" dirty="0">
                <a:latin typeface="Arial" pitchFamily="34" charset="0"/>
                <a:cs typeface="Arial" pitchFamily="34" charset="0"/>
              </a:rPr>
              <a:t>Sales &amp; Income Tax Distribution </a:t>
            </a:r>
            <a:r>
              <a:rPr lang="en-US" sz="2000" i="1" dirty="0">
                <a:latin typeface="Arial" pitchFamily="34" charset="0"/>
                <a:cs typeface="Arial" pitchFamily="34" charset="0"/>
              </a:rPr>
              <a:t>(Sales Tax on Motor Vehicles)</a:t>
            </a:r>
          </a:p>
          <a:p>
            <a:pPr marL="465887" lvl="1" fontAlgn="base">
              <a:lnSpc>
                <a:spcPct val="90000"/>
              </a:lnSpc>
              <a:spcBef>
                <a:spcPct val="20000"/>
              </a:spcBef>
              <a:spcAft>
                <a:spcPct val="0"/>
              </a:spcAft>
            </a:pPr>
            <a:endParaRPr lang="en-US" sz="2000" i="1" dirty="0">
              <a:latin typeface="Arial" pitchFamily="34" charset="0"/>
              <a:cs typeface="Arial" pitchFamily="34" charset="0"/>
            </a:endParaRPr>
          </a:p>
          <a:p>
            <a:r>
              <a:rPr lang="en-US" b="1" dirty="0"/>
              <a:t>Section 66-4,148.  Highway Allocation Fund; distribution of funds.</a:t>
            </a:r>
            <a:r>
              <a:rPr lang="en-US" dirty="0"/>
              <a:t>  (1)</a:t>
            </a:r>
            <a:r>
              <a:rPr lang="en-US" i="1" dirty="0"/>
              <a:t> The State Treasurer shall monthly distribute the receipts accruing to the Highway Allocation Fund</a:t>
            </a:r>
            <a:r>
              <a:rPr lang="en-US" dirty="0"/>
              <a:t> pursuant to section 66-4,147. </a:t>
            </a:r>
            <a:r>
              <a:rPr lang="en-US" i="1" dirty="0"/>
              <a:t>One-half of such receipts shall be distributed to the various counties</a:t>
            </a:r>
            <a:r>
              <a:rPr lang="en-US" dirty="0"/>
              <a:t> and municipal counties for road purposes and </a:t>
            </a:r>
            <a:r>
              <a:rPr lang="en-US" i="1" dirty="0"/>
              <a:t>one-half of such receipts shall be distributed to the various municipalities </a:t>
            </a:r>
            <a:r>
              <a:rPr lang="en-US" dirty="0"/>
              <a:t>and municipal counties for street purposes.</a:t>
            </a:r>
            <a:endParaRPr lang="en-US" sz="1800" dirty="0"/>
          </a:p>
          <a:p>
            <a:r>
              <a:rPr lang="en-US" dirty="0"/>
              <a:t>(2)</a:t>
            </a:r>
            <a:r>
              <a:rPr lang="en-US" i="1" dirty="0"/>
              <a:t> The distribution of funds to the respective cities, counties</a:t>
            </a:r>
            <a:r>
              <a:rPr lang="en-US" dirty="0"/>
              <a:t>, and municipal counties under subsection (1) of this section </a:t>
            </a:r>
            <a:r>
              <a:rPr lang="en-US" i="1" dirty="0"/>
              <a:t>shall be based on the provisions of Chapter 39, article 25</a:t>
            </a:r>
            <a:r>
              <a:rPr lang="en-US" dirty="0"/>
              <a:t>.  </a:t>
            </a:r>
            <a:r>
              <a:rPr lang="en-US" i="1" dirty="0"/>
              <a:t>(Emphasis added)</a:t>
            </a:r>
            <a:endParaRPr lang="en-US" sz="1800" dirty="0"/>
          </a:p>
          <a:p>
            <a:r>
              <a:rPr lang="en-US" dirty="0"/>
              <a:t> </a:t>
            </a:r>
            <a:endParaRPr lang="en-US" sz="1800" dirty="0"/>
          </a:p>
          <a:p>
            <a:r>
              <a:rPr lang="en-US" dirty="0"/>
              <a:t>Source:	Laws 1980, LB 722, § 18;  Laws 1986, LB 599, § 20;  R.S.1943, (1990), § 66-480;  Laws 2001, LB 142, § 53</a:t>
            </a:r>
            <a:endParaRPr lang="en-US" sz="2000" dirty="0"/>
          </a:p>
          <a:p>
            <a:pPr marL="465887" lvl="1" fontAlgn="base">
              <a:lnSpc>
                <a:spcPct val="90000"/>
              </a:lnSpc>
              <a:spcBef>
                <a:spcPct val="20000"/>
              </a:spcBef>
              <a:spcAft>
                <a:spcPct val="0"/>
              </a:spcAft>
            </a:pPr>
            <a:endParaRPr lang="en-US" sz="2000" i="1"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F4C524DF-ACA2-4030-981D-DD26CF03BBCC}" type="slidenum">
              <a:rPr lang="en-US" smtClean="0"/>
              <a:pPr/>
              <a:t>20</a:t>
            </a:fld>
            <a:endParaRPr lang="en-US" dirty="0"/>
          </a:p>
        </p:txBody>
      </p:sp>
    </p:spTree>
    <p:extLst>
      <p:ext uri="{BB962C8B-B14F-4D97-AF65-F5344CB8AC3E}">
        <p14:creationId xmlns:p14="http://schemas.microsoft.com/office/powerpoint/2010/main" val="3893256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fontScale="92500" lnSpcReduction="20000"/>
          </a:bodyPr>
          <a:lstStyle/>
          <a:p>
            <a:pPr defTabSz="519270">
              <a:spcBef>
                <a:spcPct val="20000"/>
              </a:spcBef>
              <a:defRPr/>
            </a:pPr>
            <a:endParaRPr lang="en-US" i="1" dirty="0">
              <a:latin typeface="Arial" pitchFamily="34" charset="0"/>
              <a:cs typeface="Arial" pitchFamily="34" charset="0"/>
            </a:endParaRPr>
          </a:p>
          <a:p>
            <a:r>
              <a:rPr lang="en-US" b="1" dirty="0"/>
              <a:t>Section 39-2507.  Allocation of funds for road purposes; factors used.</a:t>
            </a:r>
            <a:r>
              <a:rPr lang="en-US" dirty="0"/>
              <a:t>  The following </a:t>
            </a:r>
            <a:r>
              <a:rPr lang="en-US" i="1" dirty="0"/>
              <a:t>factors and weights shall be used in determining the amount to be allocated to each of the counties</a:t>
            </a:r>
            <a:r>
              <a:rPr lang="en-US" dirty="0"/>
              <a:t> or municipal counties for road purposes each year:</a:t>
            </a:r>
          </a:p>
          <a:p>
            <a:r>
              <a:rPr lang="en-US" dirty="0"/>
              <a:t>(1)</a:t>
            </a:r>
            <a:r>
              <a:rPr lang="en-US" i="1" dirty="0"/>
              <a:t> Rural population of each county</a:t>
            </a:r>
            <a:r>
              <a:rPr lang="en-US" dirty="0"/>
              <a:t> or municipal county, </a:t>
            </a:r>
            <a:r>
              <a:rPr lang="en-US" i="1" dirty="0"/>
              <a:t>as determined by the most recent federal census, twenty percent;</a:t>
            </a:r>
            <a:endParaRPr lang="en-US" dirty="0"/>
          </a:p>
          <a:p>
            <a:r>
              <a:rPr lang="en-US" dirty="0"/>
              <a:t>(2)</a:t>
            </a:r>
            <a:r>
              <a:rPr lang="en-US" i="1" dirty="0"/>
              <a:t> Total population of each county</a:t>
            </a:r>
            <a:r>
              <a:rPr lang="en-US" dirty="0"/>
              <a:t> or municipal county, </a:t>
            </a:r>
            <a:r>
              <a:rPr lang="en-US" i="1" dirty="0"/>
              <a:t>as determined by the most recent federal census, ten percent;</a:t>
            </a:r>
            <a:endParaRPr lang="en-US" dirty="0"/>
          </a:p>
          <a:p>
            <a:r>
              <a:rPr lang="en-US" dirty="0"/>
              <a:t>(3)</a:t>
            </a:r>
            <a:r>
              <a:rPr lang="en-US" i="1" dirty="0"/>
              <a:t> Lineal feet of bridges</a:t>
            </a:r>
            <a:r>
              <a:rPr lang="en-US" dirty="0"/>
              <a:t> twenty feet or more in length and all overpasses in each county or municipal county, as determined by the most recent inventory available within the Department of Transportation, </a:t>
            </a:r>
            <a:r>
              <a:rPr lang="en-US" i="1" dirty="0"/>
              <a:t>ten percent</a:t>
            </a:r>
            <a:r>
              <a:rPr lang="en-US" dirty="0"/>
              <a:t>, and for purposes of this subdivision a bridge or overpass located partly in one county or municipal county and partly in another shall be considered as being located one-half in each county or municipal county;</a:t>
            </a:r>
          </a:p>
          <a:p>
            <a:r>
              <a:rPr lang="en-US" dirty="0"/>
              <a:t>(4)</a:t>
            </a:r>
            <a:r>
              <a:rPr lang="en-US" i="1" dirty="0"/>
              <a:t> Total motor vehicle registrations</a:t>
            </a:r>
            <a:r>
              <a:rPr lang="en-US" dirty="0"/>
              <a:t>, other than prorated commercial vehicles, </a:t>
            </a:r>
            <a:r>
              <a:rPr lang="en-US" i="1" dirty="0"/>
              <a:t>in the rural areas of each county </a:t>
            </a:r>
            <a:r>
              <a:rPr lang="en-US" dirty="0"/>
              <a:t>or municipal county, </a:t>
            </a:r>
            <a:r>
              <a:rPr lang="en-US" i="1" dirty="0"/>
              <a:t>as determined</a:t>
            </a:r>
            <a:r>
              <a:rPr lang="en-US" dirty="0"/>
              <a:t> from the most recent information available </a:t>
            </a:r>
            <a:r>
              <a:rPr lang="en-US" i="1" dirty="0"/>
              <a:t>from the Department of Motor Vehicles, twenty percent</a:t>
            </a:r>
            <a:r>
              <a:rPr lang="en-US" dirty="0"/>
              <a:t>;</a:t>
            </a:r>
          </a:p>
          <a:p>
            <a:r>
              <a:rPr lang="en-US" dirty="0"/>
              <a:t>(5)</a:t>
            </a:r>
            <a:r>
              <a:rPr lang="en-US" i="1" dirty="0"/>
              <a:t> Total motor vehicle registrations</a:t>
            </a:r>
            <a:r>
              <a:rPr lang="en-US" dirty="0"/>
              <a:t>, other than prorated commercial vehicles, </a:t>
            </a:r>
            <a:r>
              <a:rPr lang="en-US" i="1" dirty="0"/>
              <a:t>in each county </a:t>
            </a:r>
            <a:r>
              <a:rPr lang="en-US" dirty="0"/>
              <a:t>or municipal county </a:t>
            </a:r>
            <a:r>
              <a:rPr lang="en-US" i="1" dirty="0"/>
              <a:t>as determined</a:t>
            </a:r>
            <a:r>
              <a:rPr lang="en-US" dirty="0"/>
              <a:t> from the most recent information available </a:t>
            </a:r>
            <a:r>
              <a:rPr lang="en-US" i="1" dirty="0"/>
              <a:t>from the Department of Motor Vehicles, ten percent;</a:t>
            </a:r>
            <a:endParaRPr lang="en-US" dirty="0"/>
          </a:p>
          <a:p>
            <a:r>
              <a:rPr lang="en-US" dirty="0"/>
              <a:t>(6)</a:t>
            </a:r>
            <a:r>
              <a:rPr lang="en-US" i="1" dirty="0"/>
              <a:t> Total miles of county</a:t>
            </a:r>
            <a:r>
              <a:rPr lang="en-US" dirty="0"/>
              <a:t> or municipal county and township </a:t>
            </a:r>
            <a:r>
              <a:rPr lang="en-US" i="1" dirty="0"/>
              <a:t>roads</a:t>
            </a:r>
            <a:r>
              <a:rPr lang="en-US" dirty="0"/>
              <a:t> within each county or municipal county, </a:t>
            </a:r>
            <a:r>
              <a:rPr lang="en-US" i="1" dirty="0"/>
              <a:t>as determined by the most recent inventory </a:t>
            </a:r>
            <a:r>
              <a:rPr lang="en-US" dirty="0"/>
              <a:t>available within the </a:t>
            </a:r>
            <a:r>
              <a:rPr lang="en-US" i="1" dirty="0"/>
              <a:t>Department of Transportation, twenty percent; </a:t>
            </a:r>
            <a:r>
              <a:rPr lang="en-US" dirty="0"/>
              <a:t>and</a:t>
            </a:r>
          </a:p>
          <a:p>
            <a:r>
              <a:rPr lang="en-US" dirty="0"/>
              <a:t>(7)</a:t>
            </a:r>
            <a:r>
              <a:rPr lang="en-US" i="1" dirty="0"/>
              <a:t> Value of farm products sold from each county</a:t>
            </a:r>
            <a:r>
              <a:rPr lang="en-US" dirty="0"/>
              <a:t> or municipal county, </a:t>
            </a:r>
            <a:r>
              <a:rPr lang="en-US" i="1" dirty="0"/>
              <a:t>as determined from the most recent federal Census of Agriculture, ten percent.  (Emphasis added)</a:t>
            </a:r>
            <a:endParaRPr lang="en-US" dirty="0"/>
          </a:p>
          <a:p>
            <a:r>
              <a:rPr lang="en-US" dirty="0"/>
              <a:t> </a:t>
            </a:r>
          </a:p>
          <a:p>
            <a:r>
              <a:rPr lang="en-US" dirty="0"/>
              <a:t>Source:		Laws 1969, c. 315, § 7, p. 1135;  Laws 2001, LB 142, § 42</a:t>
            </a:r>
          </a:p>
          <a:p>
            <a:pPr defTabSz="519270">
              <a:spcBef>
                <a:spcPct val="20000"/>
              </a:spcBef>
              <a:defRPr/>
            </a:pPr>
            <a:endParaRPr lang="en-US" dirty="0">
              <a:latin typeface="Arial" pitchFamily="34" charset="0"/>
              <a:cs typeface="Arial" pitchFamily="34" charset="0"/>
            </a:endParaRPr>
          </a:p>
          <a:p>
            <a:pPr defTabSz="519270">
              <a:lnSpc>
                <a:spcPct val="90000"/>
              </a:lnSpc>
              <a:spcBef>
                <a:spcPct val="20000"/>
              </a:spcBef>
              <a:tabLst>
                <a:tab pos="519270" algn="l"/>
              </a:tabLst>
              <a:defRPr/>
            </a:pPr>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F4C524DF-ACA2-4030-981D-DD26CF03BBCC}" type="slidenum">
              <a:rPr lang="en-US" smtClean="0"/>
              <a:pPr/>
              <a:t>21</a:t>
            </a:fld>
            <a:endParaRPr lang="en-US" dirty="0"/>
          </a:p>
        </p:txBody>
      </p:sp>
    </p:spTree>
    <p:extLst>
      <p:ext uri="{BB962C8B-B14F-4D97-AF65-F5344CB8AC3E}">
        <p14:creationId xmlns:p14="http://schemas.microsoft.com/office/powerpoint/2010/main" val="2783816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1250F0-DEF2-4EED-9882-1B18A4FB6B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5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fontScale="77500" lnSpcReduction="20000"/>
          </a:bodyPr>
          <a:lstStyle/>
          <a:p>
            <a:pPr lvl="0">
              <a:spcBef>
                <a:spcPct val="20000"/>
              </a:spcBef>
              <a:defRPr/>
            </a:pPr>
            <a:r>
              <a:rPr lang="en-US" sz="2000" b="1" dirty="0">
                <a:latin typeface="Arial" pitchFamily="34" charset="0"/>
                <a:cs typeface="Arial" pitchFamily="34" charset="0"/>
              </a:rPr>
              <a:t>Section 39-2508.  Allocation of funds for road purposes; Department of Transportation; State Treasurer; duties.</a:t>
            </a:r>
            <a:r>
              <a:rPr lang="en-US" sz="2000" dirty="0">
                <a:latin typeface="Arial" pitchFamily="34" charset="0"/>
                <a:cs typeface="Arial" pitchFamily="34" charset="0"/>
              </a:rPr>
              <a:t>  </a:t>
            </a:r>
            <a:r>
              <a:rPr lang="en-US" sz="2000" i="1" dirty="0">
                <a:latin typeface="Arial" pitchFamily="34" charset="0"/>
                <a:cs typeface="Arial" pitchFamily="34" charset="0"/>
              </a:rPr>
              <a:t>The Department of Transportation shall compute the amount allocated to each county </a:t>
            </a:r>
            <a:r>
              <a:rPr lang="en-US" sz="2000" dirty="0">
                <a:latin typeface="Arial" pitchFamily="34" charset="0"/>
                <a:cs typeface="Arial" pitchFamily="34" charset="0"/>
              </a:rPr>
              <a:t>or municipal county under each of the factors listed in section 39-2507 and shall then compute the total allocation to each such county or municipal county and transmit such information to the local governing board and </a:t>
            </a:r>
            <a:r>
              <a:rPr lang="en-US" sz="2000" i="1" dirty="0">
                <a:latin typeface="Arial" pitchFamily="34" charset="0"/>
                <a:cs typeface="Arial" pitchFamily="34" charset="0"/>
              </a:rPr>
              <a:t>the State Treasurer, who shall disburse funds accordingly.</a:t>
            </a:r>
            <a:r>
              <a:rPr lang="en-US" sz="2000" dirty="0">
                <a:latin typeface="Arial" pitchFamily="34" charset="0"/>
                <a:cs typeface="Arial" pitchFamily="34" charset="0"/>
              </a:rPr>
              <a:t> </a:t>
            </a:r>
            <a:r>
              <a:rPr lang="en-US" sz="2000" i="1" dirty="0">
                <a:latin typeface="Arial" pitchFamily="34" charset="0"/>
                <a:cs typeface="Arial" pitchFamily="34" charset="0"/>
              </a:rPr>
              <a:t>(Emphasis added)</a:t>
            </a:r>
            <a:endParaRPr lang="en-US" sz="2000" dirty="0">
              <a:latin typeface="Arial" pitchFamily="34" charset="0"/>
              <a:cs typeface="Arial" pitchFamily="34" charset="0"/>
            </a:endParaRPr>
          </a:p>
          <a:p>
            <a:pPr algn="ctr" defTabSz="931774">
              <a:spcBef>
                <a:spcPct val="20000"/>
              </a:spcBef>
              <a:defRPr/>
            </a:pPr>
            <a:endParaRPr lang="en-US" sz="1600" dirty="0">
              <a:latin typeface="Arial" pitchFamily="34" charset="0"/>
              <a:cs typeface="Arial" pitchFamily="34" charset="0"/>
            </a:endParaRPr>
          </a:p>
          <a:p>
            <a:pPr algn="ctr" defTabSz="931774">
              <a:spcBef>
                <a:spcPct val="20000"/>
              </a:spcBef>
              <a:defRPr/>
            </a:pPr>
            <a:r>
              <a:rPr lang="en-US" sz="2900" b="1" i="1" dirty="0">
                <a:latin typeface="Arial" pitchFamily="34" charset="0"/>
                <a:cs typeface="Arial" pitchFamily="34" charset="0"/>
              </a:rPr>
              <a:t>– Go to Notebook, white sheet – </a:t>
            </a:r>
          </a:p>
          <a:p>
            <a:pPr defTabSz="931774">
              <a:spcBef>
                <a:spcPct val="20000"/>
              </a:spcBef>
              <a:buFont typeface="Arial" pitchFamily="34" charset="0"/>
              <a:buChar char="•"/>
              <a:defRPr/>
            </a:pPr>
            <a:r>
              <a:rPr lang="en-US" sz="1800" b="1" i="1" dirty="0">
                <a:latin typeface="Arial" pitchFamily="34" charset="0"/>
                <a:cs typeface="Arial" pitchFamily="34" charset="0"/>
              </a:rPr>
              <a:t>  </a:t>
            </a:r>
            <a:r>
              <a:rPr lang="en-US" sz="2400" b="1" i="1" dirty="0">
                <a:latin typeface="Arial" pitchFamily="34" charset="0"/>
                <a:cs typeface="Arial" pitchFamily="34" charset="0"/>
              </a:rPr>
              <a:t>“</a:t>
            </a:r>
            <a:r>
              <a:rPr lang="en-US" sz="2400" b="1" i="1" u="sng" dirty="0">
                <a:latin typeface="Arial" pitchFamily="34" charset="0"/>
                <a:cs typeface="Arial" pitchFamily="34" charset="0"/>
              </a:rPr>
              <a:t>Projected</a:t>
            </a:r>
            <a:r>
              <a:rPr lang="en-US" sz="2400" b="1" i="1" dirty="0">
                <a:latin typeface="Arial" pitchFamily="34" charset="0"/>
                <a:cs typeface="Arial" pitchFamily="34" charset="0"/>
              </a:rPr>
              <a:t> Average Factor Dollar Value For Counties”</a:t>
            </a:r>
          </a:p>
          <a:p>
            <a:pPr marL="757066" lvl="1" indent="-291179" defTabSz="931774" fontAlgn="base">
              <a:spcBef>
                <a:spcPct val="20000"/>
              </a:spcBef>
              <a:spcAft>
                <a:spcPct val="0"/>
              </a:spcAft>
              <a:buFont typeface="Arial" pitchFamily="34" charset="0"/>
              <a:buChar char="–"/>
              <a:defRPr/>
            </a:pPr>
            <a:r>
              <a:rPr lang="en-US" sz="2400" i="1" dirty="0">
                <a:latin typeface="Arial" pitchFamily="34" charset="0"/>
                <a:cs typeface="Arial" pitchFamily="34" charset="0"/>
              </a:rPr>
              <a:t> Gives an idea of the relative significance of the County Factors</a:t>
            </a:r>
          </a:p>
          <a:p>
            <a:endParaRPr lang="en-US" dirty="0"/>
          </a:p>
        </p:txBody>
      </p:sp>
      <p:sp>
        <p:nvSpPr>
          <p:cNvPr id="4" name="Slide Number Placeholder 3"/>
          <p:cNvSpPr>
            <a:spLocks noGrp="1"/>
          </p:cNvSpPr>
          <p:nvPr>
            <p:ph type="sldNum" sz="quarter" idx="10"/>
          </p:nvPr>
        </p:nvSpPr>
        <p:spPr/>
        <p:txBody>
          <a:bodyPr/>
          <a:lstStyle/>
          <a:p>
            <a:fld id="{F4C524DF-ACA2-4030-981D-DD26CF03BBCC}" type="slidenum">
              <a:rPr lang="en-US" smtClean="0"/>
              <a:pPr/>
              <a:t>22</a:t>
            </a:fld>
            <a:endParaRPr lang="en-US" dirty="0"/>
          </a:p>
        </p:txBody>
      </p:sp>
    </p:spTree>
    <p:extLst>
      <p:ext uri="{BB962C8B-B14F-4D97-AF65-F5344CB8AC3E}">
        <p14:creationId xmlns:p14="http://schemas.microsoft.com/office/powerpoint/2010/main" val="4162613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latin typeface="Arial" pitchFamily="34" charset="0"/>
                <a:cs typeface="Arial" pitchFamily="34" charset="0"/>
              </a:rPr>
              <a:t>PIQ19, PIQ26, </a:t>
            </a:r>
            <a:r>
              <a:rPr lang="en-US" b="1" dirty="0"/>
              <a:t>PVQ4 </a:t>
            </a:r>
            <a:r>
              <a:rPr lang="en-US" dirty="0"/>
              <a:t>don’t forget – your jurisdiction can match with </a:t>
            </a:r>
            <a:r>
              <a:rPr lang="en-US" b="1" dirty="0"/>
              <a:t>ANY</a:t>
            </a:r>
            <a:r>
              <a:rPr lang="en-US" dirty="0"/>
              <a:t> money if it isn’t money from the HAF (like incentive payments, or state-aid bridge money)</a:t>
            </a:r>
          </a:p>
          <a:p>
            <a:endParaRPr lang="en-US" dirty="0"/>
          </a:p>
          <a:p>
            <a:r>
              <a:rPr lang="en-US" u="sng" dirty="0"/>
              <a:t>§39-2509(1) and §39-2519(1)</a:t>
            </a:r>
            <a:r>
              <a:rPr lang="en-US" dirty="0"/>
              <a:t> </a:t>
            </a:r>
          </a:p>
          <a:p>
            <a:r>
              <a:rPr lang="en-US" dirty="0"/>
              <a:t>The main local match formula to know for the exam is</a:t>
            </a:r>
          </a:p>
          <a:p>
            <a:pPr marL="462321" lvl="1"/>
            <a:r>
              <a:rPr lang="en-US" dirty="0"/>
              <a:t>First ½ no match</a:t>
            </a:r>
          </a:p>
          <a:p>
            <a:pPr marL="462321" lvl="1"/>
            <a:r>
              <a:rPr lang="en-US" dirty="0"/>
              <a:t>Second ½ match $1 for every $2 received</a:t>
            </a:r>
          </a:p>
          <a:p>
            <a:endParaRPr lang="en-US" dirty="0"/>
          </a:p>
          <a:p>
            <a:pPr defTabSz="931774">
              <a:spcBef>
                <a:spcPct val="20000"/>
              </a:spcBef>
              <a:defRPr/>
            </a:pPr>
            <a:r>
              <a:rPr lang="en-US" b="1" dirty="0">
                <a:latin typeface="Arial" pitchFamily="34" charset="0"/>
                <a:cs typeface="Arial" pitchFamily="34" charset="0"/>
              </a:rPr>
              <a:t>Section 39-2509.  Matching funds; requirement; exceptions; effect.</a:t>
            </a:r>
            <a:r>
              <a:rPr lang="en-US" dirty="0">
                <a:latin typeface="Arial" pitchFamily="34" charset="0"/>
                <a:cs typeface="Arial" pitchFamily="34" charset="0"/>
              </a:rPr>
              <a:t>  (1)</a:t>
            </a:r>
            <a:r>
              <a:rPr lang="en-US" i="1" dirty="0">
                <a:latin typeface="Arial" pitchFamily="34" charset="0"/>
                <a:cs typeface="Arial" pitchFamily="34" charset="0"/>
              </a:rPr>
              <a:t> Each county </a:t>
            </a:r>
            <a:r>
              <a:rPr lang="en-US" dirty="0">
                <a:latin typeface="Arial" pitchFamily="34" charset="0"/>
                <a:cs typeface="Arial" pitchFamily="34" charset="0"/>
              </a:rPr>
              <a:t>or municipal county </a:t>
            </a:r>
            <a:r>
              <a:rPr lang="en-US" i="1" dirty="0">
                <a:latin typeface="Arial" pitchFamily="34" charset="0"/>
                <a:cs typeface="Arial" pitchFamily="34" charset="0"/>
              </a:rPr>
              <a:t>shall be entitled to one-half of the amount allocated</a:t>
            </a:r>
            <a:r>
              <a:rPr lang="en-US" dirty="0">
                <a:latin typeface="Arial" pitchFamily="34" charset="0"/>
                <a:cs typeface="Arial" pitchFamily="34" charset="0"/>
              </a:rPr>
              <a:t> to it each year under sections 39-2507 and 39-2508 </a:t>
            </a:r>
            <a:r>
              <a:rPr lang="en-US" i="1" dirty="0">
                <a:latin typeface="Arial" pitchFamily="34" charset="0"/>
                <a:cs typeface="Arial" pitchFamily="34" charset="0"/>
              </a:rPr>
              <a:t>with no requirement for providing funds locally, but shall be required to match the second one-half on the basis of one dollar for each two dollars it receives with any available funds.</a:t>
            </a:r>
          </a:p>
          <a:p>
            <a:pPr defTabSz="931774">
              <a:spcBef>
                <a:spcPct val="20000"/>
              </a:spcBef>
              <a:defRPr/>
            </a:pPr>
            <a:endParaRPr lang="en-US" sz="400" i="1" dirty="0">
              <a:latin typeface="Arial" pitchFamily="34" charset="0"/>
              <a:cs typeface="Arial" pitchFamily="34" charset="0"/>
            </a:endParaRPr>
          </a:p>
          <a:p>
            <a:pPr lvl="0">
              <a:spcBef>
                <a:spcPct val="20000"/>
              </a:spcBef>
              <a:defRPr/>
            </a:pPr>
            <a:r>
              <a:rPr lang="en-US" dirty="0">
                <a:latin typeface="Arial" pitchFamily="34" charset="0"/>
                <a:cs typeface="Arial" pitchFamily="34" charset="0"/>
              </a:rPr>
              <a:t>          (2)</a:t>
            </a:r>
            <a:r>
              <a:rPr lang="en-US" i="1" dirty="0">
                <a:latin typeface="Arial" pitchFamily="34" charset="0"/>
                <a:cs typeface="Arial" pitchFamily="34" charset="0"/>
              </a:rPr>
              <a:t> Each county</a:t>
            </a:r>
            <a:r>
              <a:rPr lang="en-US" dirty="0">
                <a:latin typeface="Arial" pitchFamily="34" charset="0"/>
                <a:cs typeface="Arial" pitchFamily="34" charset="0"/>
              </a:rPr>
              <a:t> or municipal county </a:t>
            </a:r>
            <a:r>
              <a:rPr lang="en-US" i="1" dirty="0">
                <a:latin typeface="Arial" pitchFamily="34" charset="0"/>
                <a:cs typeface="Arial" pitchFamily="34" charset="0"/>
              </a:rPr>
              <a:t>which, during the preceding fiscal year, failed to provide locally the minimum required </a:t>
            </a:r>
            <a:r>
              <a:rPr lang="en-US" dirty="0">
                <a:latin typeface="Arial" pitchFamily="34" charset="0"/>
                <a:cs typeface="Arial" pitchFamily="34" charset="0"/>
              </a:rPr>
              <a:t>by subsection (1) of this section </a:t>
            </a:r>
            <a:r>
              <a:rPr lang="en-US" i="1" dirty="0">
                <a:latin typeface="Arial" pitchFamily="34" charset="0"/>
                <a:cs typeface="Arial" pitchFamily="34" charset="0"/>
              </a:rPr>
              <a:t>shall </a:t>
            </a:r>
            <a:r>
              <a:rPr lang="en-US" b="1" i="1" dirty="0">
                <a:latin typeface="Arial" pitchFamily="34" charset="0"/>
                <a:cs typeface="Arial" pitchFamily="34" charset="0"/>
              </a:rPr>
              <a:t>forfeit </a:t>
            </a:r>
            <a:r>
              <a:rPr lang="en-US" i="1" dirty="0">
                <a:latin typeface="Arial" pitchFamily="34" charset="0"/>
                <a:cs typeface="Arial" pitchFamily="34" charset="0"/>
              </a:rPr>
              <a:t>one dollar for each dollar which it fails to so provide locally</a:t>
            </a:r>
            <a:r>
              <a:rPr lang="en-US" dirty="0">
                <a:latin typeface="Arial" pitchFamily="34" charset="0"/>
                <a:cs typeface="Arial" pitchFamily="34" charset="0"/>
              </a:rPr>
              <a:t>. Any amounts forfeited under the provisions of this subsection first shall be made available to the incorporated municipalities, as determined by the county board or the council of the municipal county, within the county …. Such distribution shall be made as provided in sections 39-2507 and 39-2508…</a:t>
            </a:r>
            <a:endParaRPr lang="en-US" i="1"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F4C524DF-ACA2-4030-981D-DD26CF03BBCC}" type="slidenum">
              <a:rPr lang="en-US" smtClean="0"/>
              <a:pPr/>
              <a:t>23</a:t>
            </a:fld>
            <a:endParaRPr lang="en-US" dirty="0"/>
          </a:p>
        </p:txBody>
      </p:sp>
    </p:spTree>
    <p:extLst>
      <p:ext uri="{BB962C8B-B14F-4D97-AF65-F5344CB8AC3E}">
        <p14:creationId xmlns:p14="http://schemas.microsoft.com/office/powerpoint/2010/main" val="3020143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spcBef>
                <a:spcPct val="20000"/>
              </a:spcBef>
              <a:defRPr/>
            </a:pPr>
            <a:r>
              <a:rPr lang="en-US" b="0" i="1" dirty="0">
                <a:latin typeface="Arial" pitchFamily="34" charset="0"/>
                <a:cs typeface="Arial" pitchFamily="34" charset="0"/>
              </a:rPr>
              <a:t>8/14/2019 Updated minor editorial changes.  </a:t>
            </a:r>
          </a:p>
          <a:p>
            <a:pPr defTabSz="931774">
              <a:spcBef>
                <a:spcPct val="20000"/>
              </a:spcBef>
              <a:defRPr/>
            </a:pPr>
            <a:endParaRPr lang="en-US" b="1" dirty="0">
              <a:latin typeface="Arial" pitchFamily="34" charset="0"/>
              <a:cs typeface="Arial" pitchFamily="34" charset="0"/>
            </a:endParaRPr>
          </a:p>
          <a:p>
            <a:pPr defTabSz="931774">
              <a:spcBef>
                <a:spcPct val="20000"/>
              </a:spcBef>
              <a:defRPr/>
            </a:pPr>
            <a:r>
              <a:rPr lang="en-US" b="1" dirty="0">
                <a:latin typeface="Arial" pitchFamily="34" charset="0"/>
                <a:cs typeface="Arial" pitchFamily="34" charset="0"/>
              </a:rPr>
              <a:t>Section 39-2509.  Matching funds; requirement; exceptions; effect.</a:t>
            </a:r>
            <a:r>
              <a:rPr lang="en-US" dirty="0">
                <a:latin typeface="Arial" pitchFamily="34" charset="0"/>
                <a:cs typeface="Arial" pitchFamily="34" charset="0"/>
              </a:rPr>
              <a:t>  (1)</a:t>
            </a:r>
            <a:r>
              <a:rPr lang="en-US" i="1" dirty="0">
                <a:latin typeface="Arial" pitchFamily="34" charset="0"/>
                <a:cs typeface="Arial" pitchFamily="34" charset="0"/>
              </a:rPr>
              <a:t> Each county </a:t>
            </a:r>
            <a:r>
              <a:rPr lang="en-US" dirty="0">
                <a:latin typeface="Arial" pitchFamily="34" charset="0"/>
                <a:cs typeface="Arial" pitchFamily="34" charset="0"/>
              </a:rPr>
              <a:t>or municipal county </a:t>
            </a:r>
            <a:r>
              <a:rPr lang="en-US" i="1" dirty="0">
                <a:latin typeface="Arial" pitchFamily="34" charset="0"/>
                <a:cs typeface="Arial" pitchFamily="34" charset="0"/>
              </a:rPr>
              <a:t>shall be entitled to one-half of the amount allocated</a:t>
            </a:r>
            <a:r>
              <a:rPr lang="en-US" dirty="0">
                <a:latin typeface="Arial" pitchFamily="34" charset="0"/>
                <a:cs typeface="Arial" pitchFamily="34" charset="0"/>
              </a:rPr>
              <a:t> to it each year under sections 39-2507 and 39-2508 </a:t>
            </a:r>
            <a:r>
              <a:rPr lang="en-US" i="1" dirty="0">
                <a:latin typeface="Arial" pitchFamily="34" charset="0"/>
                <a:cs typeface="Arial" pitchFamily="34" charset="0"/>
              </a:rPr>
              <a:t>with no requirement for providing funds locally, but shall be required to match the second one-half on the basis of one dollar for each two dollars it receives with any available funds.</a:t>
            </a:r>
          </a:p>
          <a:p>
            <a:pPr defTabSz="931774">
              <a:spcBef>
                <a:spcPct val="20000"/>
              </a:spcBef>
              <a:defRPr/>
            </a:pPr>
            <a:endParaRPr lang="en-US" sz="400" i="1" dirty="0">
              <a:latin typeface="Arial" pitchFamily="34" charset="0"/>
              <a:cs typeface="Arial" pitchFamily="34" charset="0"/>
            </a:endParaRPr>
          </a:p>
          <a:p>
            <a:pPr lvl="0">
              <a:spcBef>
                <a:spcPct val="20000"/>
              </a:spcBef>
              <a:defRPr/>
            </a:pPr>
            <a:r>
              <a:rPr lang="en-US" dirty="0">
                <a:latin typeface="Arial" pitchFamily="34" charset="0"/>
                <a:cs typeface="Arial" pitchFamily="34" charset="0"/>
              </a:rPr>
              <a:t>          (2)</a:t>
            </a:r>
            <a:r>
              <a:rPr lang="en-US" i="1" dirty="0">
                <a:latin typeface="Arial" pitchFamily="34" charset="0"/>
                <a:cs typeface="Arial" pitchFamily="34" charset="0"/>
              </a:rPr>
              <a:t> Each county</a:t>
            </a:r>
            <a:r>
              <a:rPr lang="en-US" dirty="0">
                <a:latin typeface="Arial" pitchFamily="34" charset="0"/>
                <a:cs typeface="Arial" pitchFamily="34" charset="0"/>
              </a:rPr>
              <a:t> or municipal county </a:t>
            </a:r>
            <a:r>
              <a:rPr lang="en-US" i="1" dirty="0">
                <a:latin typeface="Arial" pitchFamily="34" charset="0"/>
                <a:cs typeface="Arial" pitchFamily="34" charset="0"/>
              </a:rPr>
              <a:t>which, during the preceding fiscal year, failed to provide locally the minimum required </a:t>
            </a:r>
            <a:r>
              <a:rPr lang="en-US" dirty="0">
                <a:latin typeface="Arial" pitchFamily="34" charset="0"/>
                <a:cs typeface="Arial" pitchFamily="34" charset="0"/>
              </a:rPr>
              <a:t>by subsection (1) of this section </a:t>
            </a:r>
            <a:r>
              <a:rPr lang="en-US" i="1" dirty="0">
                <a:latin typeface="Arial" pitchFamily="34" charset="0"/>
                <a:cs typeface="Arial" pitchFamily="34" charset="0"/>
              </a:rPr>
              <a:t>shall </a:t>
            </a:r>
            <a:r>
              <a:rPr lang="en-US" b="1" i="1" dirty="0">
                <a:latin typeface="Arial" pitchFamily="34" charset="0"/>
                <a:cs typeface="Arial" pitchFamily="34" charset="0"/>
              </a:rPr>
              <a:t>forfeit </a:t>
            </a:r>
            <a:r>
              <a:rPr lang="en-US" i="1" dirty="0">
                <a:latin typeface="Arial" pitchFamily="34" charset="0"/>
                <a:cs typeface="Arial" pitchFamily="34" charset="0"/>
              </a:rPr>
              <a:t>one dollar for each dollar which it fails to so provide locally</a:t>
            </a:r>
            <a:r>
              <a:rPr lang="en-US" dirty="0">
                <a:latin typeface="Arial" pitchFamily="34" charset="0"/>
                <a:cs typeface="Arial" pitchFamily="34" charset="0"/>
              </a:rPr>
              <a:t>. Any amounts forfeited under the provisions of this subsection first shall be made available to the incorporated municipalities, as determined by the county board or the council of the municipal county, within the county …. Such distribution shall be made as provided in sections 39-2507 and 39-2508…</a:t>
            </a:r>
            <a:endParaRPr lang="en-US" i="1"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F4C524DF-ACA2-4030-981D-DD26CF03BBCC}" type="slidenum">
              <a:rPr lang="en-US" smtClean="0"/>
              <a:pPr/>
              <a:t>24</a:t>
            </a:fld>
            <a:endParaRPr lang="en-US" dirty="0"/>
          </a:p>
        </p:txBody>
      </p:sp>
    </p:spTree>
    <p:extLst>
      <p:ext uri="{BB962C8B-B14F-4D97-AF65-F5344CB8AC3E}">
        <p14:creationId xmlns:p14="http://schemas.microsoft.com/office/powerpoint/2010/main" val="467584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642213">
              <a:spcBef>
                <a:spcPct val="20000"/>
              </a:spcBef>
              <a:defRPr/>
            </a:pPr>
            <a:r>
              <a:rPr lang="en-US" b="1" dirty="0">
                <a:latin typeface="Arial" pitchFamily="34" charset="0"/>
                <a:cs typeface="Arial" pitchFamily="34" charset="0"/>
              </a:rPr>
              <a:t>Section 39-2517.  Allocation of funds for street purposes; factors used.</a:t>
            </a:r>
            <a:r>
              <a:rPr lang="en-US" dirty="0">
                <a:latin typeface="Arial" pitchFamily="34" charset="0"/>
                <a:cs typeface="Arial" pitchFamily="34" charset="0"/>
              </a:rPr>
              <a:t>  </a:t>
            </a:r>
            <a:r>
              <a:rPr lang="en-US" i="1" dirty="0">
                <a:latin typeface="Arial" pitchFamily="34" charset="0"/>
                <a:cs typeface="Arial" pitchFamily="34" charset="0"/>
              </a:rPr>
              <a:t>The following </a:t>
            </a:r>
            <a:r>
              <a:rPr lang="en-US" b="1" i="1" dirty="0">
                <a:latin typeface="Arial" pitchFamily="34" charset="0"/>
                <a:cs typeface="Arial" pitchFamily="34" charset="0"/>
              </a:rPr>
              <a:t>factors and weights</a:t>
            </a:r>
            <a:r>
              <a:rPr lang="en-US" i="1" dirty="0">
                <a:latin typeface="Arial" pitchFamily="34" charset="0"/>
                <a:cs typeface="Arial" pitchFamily="34" charset="0"/>
              </a:rPr>
              <a:t> shall be used in determining the amount to be allocated to each of the municipalities …</a:t>
            </a:r>
            <a:r>
              <a:rPr lang="en-US" dirty="0">
                <a:latin typeface="Arial" pitchFamily="34" charset="0"/>
                <a:cs typeface="Arial" pitchFamily="34" charset="0"/>
              </a:rPr>
              <a:t> </a:t>
            </a:r>
            <a:r>
              <a:rPr lang="en-US" i="1" dirty="0">
                <a:latin typeface="Arial" pitchFamily="34" charset="0"/>
                <a:cs typeface="Arial" pitchFamily="34" charset="0"/>
              </a:rPr>
              <a:t>for street purposes each year:</a:t>
            </a:r>
            <a:endParaRPr lang="en-US" dirty="0">
              <a:latin typeface="Arial" pitchFamily="34" charset="0"/>
              <a:cs typeface="Arial" pitchFamily="34" charset="0"/>
            </a:endParaRPr>
          </a:p>
          <a:p>
            <a:pPr defTabSz="642213">
              <a:spcBef>
                <a:spcPct val="20000"/>
              </a:spcBef>
              <a:defRPr/>
            </a:pPr>
            <a:r>
              <a:rPr lang="en-US" dirty="0">
                <a:latin typeface="Arial" pitchFamily="34" charset="0"/>
                <a:cs typeface="Arial" pitchFamily="34" charset="0"/>
              </a:rPr>
              <a:t>	(1)</a:t>
            </a:r>
            <a:r>
              <a:rPr lang="en-US" i="1" dirty="0">
                <a:latin typeface="Arial" pitchFamily="34" charset="0"/>
                <a:cs typeface="Arial" pitchFamily="34" charset="0"/>
              </a:rPr>
              <a:t> </a:t>
            </a:r>
            <a:r>
              <a:rPr lang="en-US" b="1" i="1" dirty="0">
                <a:latin typeface="Arial" pitchFamily="34" charset="0"/>
                <a:cs typeface="Arial" pitchFamily="34" charset="0"/>
              </a:rPr>
              <a:t>Total population</a:t>
            </a:r>
            <a:r>
              <a:rPr lang="en-US" i="1" dirty="0">
                <a:latin typeface="Arial" pitchFamily="34" charset="0"/>
                <a:cs typeface="Arial" pitchFamily="34" charset="0"/>
              </a:rPr>
              <a:t> of each incorporated municipality</a:t>
            </a:r>
            <a:r>
              <a:rPr lang="en-US" dirty="0">
                <a:latin typeface="Arial" pitchFamily="34" charset="0"/>
                <a:cs typeface="Arial" pitchFamily="34" charset="0"/>
              </a:rPr>
              <a:t> …, </a:t>
            </a:r>
            <a:r>
              <a:rPr lang="en-US" i="1" dirty="0">
                <a:latin typeface="Arial" pitchFamily="34" charset="0"/>
                <a:cs typeface="Arial" pitchFamily="34" charset="0"/>
              </a:rPr>
              <a:t>as determined by the most recent federal census figures certified by the Tax Commissioner </a:t>
            </a:r>
            <a:r>
              <a:rPr lang="en-US" dirty="0">
                <a:latin typeface="Arial" pitchFamily="34" charset="0"/>
                <a:cs typeface="Arial" pitchFamily="34" charset="0"/>
              </a:rPr>
              <a:t>as provided in section 77-3,119, </a:t>
            </a:r>
            <a:r>
              <a:rPr lang="en-US" i="1" dirty="0">
                <a:latin typeface="Arial" pitchFamily="34" charset="0"/>
                <a:cs typeface="Arial" pitchFamily="34" charset="0"/>
              </a:rPr>
              <a:t>fifty percent</a:t>
            </a:r>
            <a:r>
              <a:rPr lang="en-US" dirty="0">
                <a:latin typeface="Arial" pitchFamily="34" charset="0"/>
                <a:cs typeface="Arial" pitchFamily="34" charset="0"/>
              </a:rPr>
              <a:t>;</a:t>
            </a:r>
          </a:p>
          <a:p>
            <a:pPr defTabSz="642213">
              <a:spcBef>
                <a:spcPct val="20000"/>
              </a:spcBef>
              <a:defRPr/>
            </a:pPr>
            <a:r>
              <a:rPr lang="en-US" dirty="0">
                <a:latin typeface="Arial" pitchFamily="34" charset="0"/>
                <a:cs typeface="Arial" pitchFamily="34" charset="0"/>
              </a:rPr>
              <a:t>	(2)</a:t>
            </a:r>
            <a:r>
              <a:rPr lang="en-US" i="1" dirty="0">
                <a:latin typeface="Arial" pitchFamily="34" charset="0"/>
                <a:cs typeface="Arial" pitchFamily="34" charset="0"/>
              </a:rPr>
              <a:t> </a:t>
            </a:r>
            <a:r>
              <a:rPr lang="en-US" b="1" i="1" dirty="0">
                <a:latin typeface="Arial" pitchFamily="34" charset="0"/>
                <a:cs typeface="Arial" pitchFamily="34" charset="0"/>
              </a:rPr>
              <a:t>Total motor vehicle registrations</a:t>
            </a:r>
            <a:r>
              <a:rPr lang="en-US" dirty="0">
                <a:latin typeface="Arial" pitchFamily="34" charset="0"/>
                <a:cs typeface="Arial" pitchFamily="34" charset="0"/>
              </a:rPr>
              <a:t>, other than prorate commercial vehicles, </a:t>
            </a:r>
            <a:r>
              <a:rPr lang="en-US" i="1" dirty="0">
                <a:latin typeface="Arial" pitchFamily="34" charset="0"/>
                <a:cs typeface="Arial" pitchFamily="34" charset="0"/>
              </a:rPr>
              <a:t>in each incorporated municipality</a:t>
            </a:r>
            <a:r>
              <a:rPr lang="en-US" dirty="0">
                <a:latin typeface="Arial" pitchFamily="34" charset="0"/>
                <a:cs typeface="Arial" pitchFamily="34" charset="0"/>
              </a:rPr>
              <a:t> …, </a:t>
            </a:r>
            <a:r>
              <a:rPr lang="en-US" i="1" dirty="0">
                <a:latin typeface="Arial" pitchFamily="34" charset="0"/>
                <a:cs typeface="Arial" pitchFamily="34" charset="0"/>
              </a:rPr>
              <a:t>as determined from</a:t>
            </a:r>
            <a:r>
              <a:rPr lang="en-US" dirty="0">
                <a:latin typeface="Arial" pitchFamily="34" charset="0"/>
                <a:cs typeface="Arial" pitchFamily="34" charset="0"/>
              </a:rPr>
              <a:t> the most recent information available from </a:t>
            </a:r>
            <a:r>
              <a:rPr lang="en-US" i="1" dirty="0">
                <a:latin typeface="Arial" pitchFamily="34" charset="0"/>
                <a:cs typeface="Arial" pitchFamily="34" charset="0"/>
              </a:rPr>
              <a:t>the Department of Motor Vehicles, thirty percent</a:t>
            </a:r>
            <a:r>
              <a:rPr lang="en-US" dirty="0">
                <a:latin typeface="Arial" pitchFamily="34" charset="0"/>
                <a:cs typeface="Arial" pitchFamily="34" charset="0"/>
              </a:rPr>
              <a:t>; and</a:t>
            </a:r>
          </a:p>
          <a:p>
            <a:pPr defTabSz="642213">
              <a:spcBef>
                <a:spcPct val="20000"/>
              </a:spcBef>
              <a:defRPr/>
            </a:pPr>
            <a:r>
              <a:rPr lang="en-US" dirty="0">
                <a:latin typeface="Arial" pitchFamily="34" charset="0"/>
                <a:cs typeface="Arial" pitchFamily="34" charset="0"/>
              </a:rPr>
              <a:t>	 (3)</a:t>
            </a:r>
            <a:r>
              <a:rPr lang="en-US" i="1" dirty="0">
                <a:latin typeface="Arial" pitchFamily="34" charset="0"/>
                <a:cs typeface="Arial" pitchFamily="34" charset="0"/>
              </a:rPr>
              <a:t> Total number of </a:t>
            </a:r>
            <a:r>
              <a:rPr lang="en-US" b="1" i="1" dirty="0">
                <a:latin typeface="Arial" pitchFamily="34" charset="0"/>
                <a:cs typeface="Arial" pitchFamily="34" charset="0"/>
              </a:rPr>
              <a:t>miles of traffic lanes</a:t>
            </a:r>
            <a:r>
              <a:rPr lang="en-US" i="1" dirty="0">
                <a:latin typeface="Arial" pitchFamily="34" charset="0"/>
                <a:cs typeface="Arial" pitchFamily="34" charset="0"/>
              </a:rPr>
              <a:t> of streets in each incorporated municipality</a:t>
            </a:r>
            <a:r>
              <a:rPr lang="en-US" dirty="0">
                <a:latin typeface="Arial" pitchFamily="34" charset="0"/>
                <a:cs typeface="Arial" pitchFamily="34" charset="0"/>
              </a:rPr>
              <a:t> …, </a:t>
            </a:r>
            <a:r>
              <a:rPr lang="en-US" i="1" dirty="0">
                <a:latin typeface="Arial" pitchFamily="34" charset="0"/>
                <a:cs typeface="Arial" pitchFamily="34" charset="0"/>
              </a:rPr>
              <a:t>as determined by the most recent inventory available within the Department of Transportation, twenty percent.</a:t>
            </a:r>
            <a:r>
              <a:rPr lang="en-US" dirty="0">
                <a:latin typeface="Arial" pitchFamily="34" charset="0"/>
                <a:cs typeface="Arial" pitchFamily="34" charset="0"/>
              </a:rPr>
              <a:t> </a:t>
            </a:r>
            <a:r>
              <a:rPr lang="en-US" i="1" dirty="0">
                <a:latin typeface="Arial" pitchFamily="34" charset="0"/>
                <a:cs typeface="Arial" pitchFamily="34" charset="0"/>
              </a:rPr>
              <a:t>(Emphasis added)</a:t>
            </a:r>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F4C524DF-ACA2-4030-981D-DD26CF03BBCC}" type="slidenum">
              <a:rPr lang="en-US" smtClean="0"/>
              <a:pPr/>
              <a:t>25</a:t>
            </a:fld>
            <a:endParaRPr lang="en-US" dirty="0"/>
          </a:p>
        </p:txBody>
      </p:sp>
    </p:spTree>
    <p:extLst>
      <p:ext uri="{BB962C8B-B14F-4D97-AF65-F5344CB8AC3E}">
        <p14:creationId xmlns:p14="http://schemas.microsoft.com/office/powerpoint/2010/main" val="3973251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lvl="0">
              <a:spcBef>
                <a:spcPct val="20000"/>
              </a:spcBef>
              <a:defRPr/>
            </a:pPr>
            <a:r>
              <a:rPr lang="en-US" b="1" dirty="0">
                <a:latin typeface="Arial" pitchFamily="34" charset="0"/>
                <a:cs typeface="Arial" pitchFamily="34" charset="0"/>
              </a:rPr>
              <a:t>Section 39-2518.  Allocation of funds for street purposes; Department of Transportation; State Treasurer; duties.</a:t>
            </a:r>
            <a:r>
              <a:rPr lang="en-US" dirty="0">
                <a:latin typeface="Arial" pitchFamily="34" charset="0"/>
                <a:cs typeface="Arial" pitchFamily="34" charset="0"/>
              </a:rPr>
              <a:t>  </a:t>
            </a:r>
            <a:r>
              <a:rPr lang="en-US" i="1" dirty="0">
                <a:latin typeface="Arial" pitchFamily="34" charset="0"/>
                <a:cs typeface="Arial" pitchFamily="34" charset="0"/>
              </a:rPr>
              <a:t>The Department of Transportation shall compute the amount allocated to each municipality </a:t>
            </a:r>
            <a:r>
              <a:rPr lang="en-US" dirty="0">
                <a:latin typeface="Arial" pitchFamily="34" charset="0"/>
                <a:cs typeface="Arial" pitchFamily="34" charset="0"/>
              </a:rPr>
              <a:t>or municipal county under the factors listed in section 39-2517 and shall then compute the total allocation to each such municipality or municipal county and transmit such information to the local governing body and </a:t>
            </a:r>
            <a:r>
              <a:rPr lang="en-US" i="1" dirty="0">
                <a:latin typeface="Arial" pitchFamily="34" charset="0"/>
                <a:cs typeface="Arial" pitchFamily="34" charset="0"/>
              </a:rPr>
              <a:t>the State Treasurer, who shall disburse funds accordingly</a:t>
            </a:r>
            <a:r>
              <a:rPr lang="en-US" dirty="0">
                <a:latin typeface="Arial" pitchFamily="34" charset="0"/>
                <a:cs typeface="Arial" pitchFamily="34" charset="0"/>
              </a:rPr>
              <a:t>. </a:t>
            </a:r>
            <a:r>
              <a:rPr lang="en-US" i="1" dirty="0">
                <a:latin typeface="Arial" pitchFamily="34" charset="0"/>
                <a:cs typeface="Arial" pitchFamily="34" charset="0"/>
              </a:rPr>
              <a:t>(Emphasis added)</a:t>
            </a:r>
            <a:endParaRPr lang="en-US" dirty="0">
              <a:latin typeface="Arial" pitchFamily="34" charset="0"/>
              <a:cs typeface="Arial" pitchFamily="34" charset="0"/>
            </a:endParaRPr>
          </a:p>
          <a:p>
            <a:pPr algn="ctr" defTabSz="931774">
              <a:spcBef>
                <a:spcPct val="20000"/>
              </a:spcBef>
              <a:defRPr/>
            </a:pPr>
            <a:endParaRPr lang="en-US" sz="800" dirty="0">
              <a:latin typeface="Arial" pitchFamily="34" charset="0"/>
              <a:cs typeface="Arial" pitchFamily="34" charset="0"/>
            </a:endParaRPr>
          </a:p>
          <a:p>
            <a:pPr algn="ctr" defTabSz="931774">
              <a:spcBef>
                <a:spcPct val="20000"/>
              </a:spcBef>
              <a:defRPr/>
            </a:pPr>
            <a:r>
              <a:rPr lang="en-US" sz="1600" b="1" i="1" dirty="0">
                <a:latin typeface="Arial" pitchFamily="34" charset="0"/>
                <a:cs typeface="Arial" pitchFamily="34" charset="0"/>
              </a:rPr>
              <a:t>Go to Notebook, white sheet</a:t>
            </a:r>
          </a:p>
          <a:p>
            <a:pPr defTabSz="931774">
              <a:spcBef>
                <a:spcPct val="20000"/>
              </a:spcBef>
              <a:buFont typeface="Arial" pitchFamily="34" charset="0"/>
              <a:buChar char="•"/>
              <a:defRPr/>
            </a:pPr>
            <a:r>
              <a:rPr lang="en-US" b="1" i="1" dirty="0">
                <a:latin typeface="Arial" pitchFamily="34" charset="0"/>
                <a:cs typeface="Arial" pitchFamily="34" charset="0"/>
              </a:rPr>
              <a:t> </a:t>
            </a:r>
            <a:r>
              <a:rPr lang="en-US" sz="1400" b="1" i="1" dirty="0">
                <a:latin typeface="Arial" pitchFamily="34" charset="0"/>
                <a:cs typeface="Arial" pitchFamily="34" charset="0"/>
              </a:rPr>
              <a:t>“</a:t>
            </a:r>
            <a:r>
              <a:rPr lang="en-US" sz="1400" b="1" i="1" u="sng" dirty="0">
                <a:latin typeface="Arial" pitchFamily="34" charset="0"/>
                <a:cs typeface="Arial" pitchFamily="34" charset="0"/>
              </a:rPr>
              <a:t>Projected</a:t>
            </a:r>
            <a:r>
              <a:rPr lang="en-US" sz="1400" b="1" i="1" dirty="0">
                <a:latin typeface="Arial" pitchFamily="34" charset="0"/>
                <a:cs typeface="Arial" pitchFamily="34" charset="0"/>
              </a:rPr>
              <a:t> Average Factor Dollar Value For Municipalities”</a:t>
            </a:r>
          </a:p>
          <a:p>
            <a:pPr defTabSz="931774">
              <a:spcBef>
                <a:spcPct val="20000"/>
              </a:spcBef>
              <a:buFont typeface="Arial" pitchFamily="34" charset="0"/>
              <a:buChar char="•"/>
              <a:defRPr/>
            </a:pPr>
            <a:r>
              <a:rPr lang="en-US" sz="1400" i="1" dirty="0">
                <a:latin typeface="Arial" pitchFamily="34" charset="0"/>
                <a:cs typeface="Arial" pitchFamily="34" charset="0"/>
              </a:rPr>
              <a:t> Gives an idea of the relative significance of the 3 Municipal Factors </a:t>
            </a:r>
          </a:p>
          <a:p>
            <a:endParaRPr lang="en-US" dirty="0"/>
          </a:p>
        </p:txBody>
      </p:sp>
      <p:sp>
        <p:nvSpPr>
          <p:cNvPr id="4" name="Slide Number Placeholder 3"/>
          <p:cNvSpPr>
            <a:spLocks noGrp="1"/>
          </p:cNvSpPr>
          <p:nvPr>
            <p:ph type="sldNum" sz="quarter" idx="10"/>
          </p:nvPr>
        </p:nvSpPr>
        <p:spPr/>
        <p:txBody>
          <a:bodyPr/>
          <a:lstStyle/>
          <a:p>
            <a:fld id="{F4C524DF-ACA2-4030-981D-DD26CF03BBCC}" type="slidenum">
              <a:rPr lang="en-US" smtClean="0"/>
              <a:pPr/>
              <a:t>26</a:t>
            </a:fld>
            <a:endParaRPr lang="en-US" dirty="0"/>
          </a:p>
        </p:txBody>
      </p:sp>
    </p:spTree>
    <p:extLst>
      <p:ext uri="{BB962C8B-B14F-4D97-AF65-F5344CB8AC3E}">
        <p14:creationId xmlns:p14="http://schemas.microsoft.com/office/powerpoint/2010/main" val="4120619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fontScale="47500" lnSpcReduction="20000"/>
          </a:bodyPr>
          <a:lstStyle/>
          <a:p>
            <a:r>
              <a:rPr lang="en-US" b="1" dirty="0">
                <a:latin typeface="Arial" pitchFamily="34" charset="0"/>
                <a:cs typeface="Arial" pitchFamily="34" charset="0"/>
              </a:rPr>
              <a:t>PIQ19, PIQ26</a:t>
            </a:r>
          </a:p>
          <a:p>
            <a:endParaRPr lang="en-US" b="1" dirty="0">
              <a:latin typeface="Arial" pitchFamily="34" charset="0"/>
              <a:cs typeface="Arial" pitchFamily="34" charset="0"/>
            </a:endParaRPr>
          </a:p>
          <a:p>
            <a:r>
              <a:rPr lang="en-US" b="1" dirty="0">
                <a:latin typeface="Arial" pitchFamily="34" charset="0"/>
                <a:cs typeface="Arial" pitchFamily="34" charset="0"/>
              </a:rPr>
              <a:t>Section 39-2519.  Matching funds; requirement; exceptions; effect.</a:t>
            </a:r>
            <a:r>
              <a:rPr lang="en-US" dirty="0">
                <a:latin typeface="Arial" pitchFamily="34" charset="0"/>
                <a:cs typeface="Arial" pitchFamily="34" charset="0"/>
              </a:rPr>
              <a:t>  (1)</a:t>
            </a:r>
            <a:r>
              <a:rPr lang="en-US" i="1" dirty="0">
                <a:latin typeface="Arial" pitchFamily="34" charset="0"/>
                <a:cs typeface="Arial" pitchFamily="34" charset="0"/>
              </a:rPr>
              <a:t> Each city of the </a:t>
            </a:r>
            <a:r>
              <a:rPr lang="en-US" b="1" i="1" dirty="0">
                <a:latin typeface="Arial" pitchFamily="34" charset="0"/>
                <a:cs typeface="Arial" pitchFamily="34" charset="0"/>
              </a:rPr>
              <a:t>metropolitan or primary class</a:t>
            </a:r>
            <a:r>
              <a:rPr lang="en-US" i="1" dirty="0">
                <a:latin typeface="Arial" pitchFamily="34" charset="0"/>
                <a:cs typeface="Arial" pitchFamily="34" charset="0"/>
              </a:rPr>
              <a:t> …</a:t>
            </a:r>
            <a:r>
              <a:rPr lang="en-US" dirty="0">
                <a:latin typeface="Arial" pitchFamily="34" charset="0"/>
                <a:cs typeface="Arial" pitchFamily="34" charset="0"/>
              </a:rPr>
              <a:t> </a:t>
            </a:r>
            <a:r>
              <a:rPr lang="en-US" i="1" dirty="0">
                <a:latin typeface="Arial" pitchFamily="34" charset="0"/>
                <a:cs typeface="Arial" pitchFamily="34" charset="0"/>
              </a:rPr>
              <a:t>shall be entitled to the first one-third of its annual allocation with no requirement of matching, but shall be required to match the second one-third, on the basis of one dollar for each dollar it receives</a:t>
            </a:r>
            <a:r>
              <a:rPr lang="en-US" dirty="0">
                <a:latin typeface="Arial" pitchFamily="34" charset="0"/>
                <a:cs typeface="Arial" pitchFamily="34" charset="0"/>
              </a:rPr>
              <a:t>, with funds provided locally for street purposes, </a:t>
            </a:r>
            <a:r>
              <a:rPr lang="en-US" i="1" dirty="0">
                <a:latin typeface="Arial" pitchFamily="34" charset="0"/>
                <a:cs typeface="Arial" pitchFamily="34" charset="0"/>
              </a:rPr>
              <a:t>and shall be required to match the final one-third, on the basis of one dollar for each two dollars it receives</a:t>
            </a:r>
            <a:r>
              <a:rPr lang="en-US" dirty="0">
                <a:latin typeface="Arial" pitchFamily="34" charset="0"/>
                <a:cs typeface="Arial" pitchFamily="34" charset="0"/>
              </a:rPr>
              <a:t>, with funds so provided. </a:t>
            </a:r>
            <a:r>
              <a:rPr lang="en-US" i="1" dirty="0">
                <a:latin typeface="Arial" pitchFamily="34" charset="0"/>
                <a:cs typeface="Arial" pitchFamily="34" charset="0"/>
              </a:rPr>
              <a:t>Each </a:t>
            </a:r>
            <a:r>
              <a:rPr lang="en-US" b="1" i="1" dirty="0">
                <a:latin typeface="Arial" pitchFamily="34" charset="0"/>
                <a:cs typeface="Arial" pitchFamily="34" charset="0"/>
              </a:rPr>
              <a:t>city of the first or second class or village</a:t>
            </a:r>
            <a:r>
              <a:rPr lang="en-US" dirty="0">
                <a:latin typeface="Arial" pitchFamily="34" charset="0"/>
                <a:cs typeface="Arial" pitchFamily="34" charset="0"/>
              </a:rPr>
              <a:t> … </a:t>
            </a:r>
            <a:r>
              <a:rPr lang="en-US" i="1" dirty="0">
                <a:latin typeface="Arial" pitchFamily="34" charset="0"/>
                <a:cs typeface="Arial" pitchFamily="34" charset="0"/>
              </a:rPr>
              <a:t>shall be entitled to one-half of its annual allocation with no requirement of matching, but shall be required to match the second one-half on the basis of one dollar for each two dollars it receives</a:t>
            </a:r>
            <a:r>
              <a:rPr lang="en-US" dirty="0">
                <a:latin typeface="Arial" pitchFamily="34" charset="0"/>
                <a:cs typeface="Arial" pitchFamily="34" charset="0"/>
              </a:rPr>
              <a:t>, with any available funds. </a:t>
            </a:r>
            <a:r>
              <a:rPr lang="en-US" i="1" dirty="0">
                <a:latin typeface="Arial" pitchFamily="34" charset="0"/>
                <a:cs typeface="Arial" pitchFamily="34" charset="0"/>
              </a:rPr>
              <a:t>Any municipality</a:t>
            </a:r>
            <a:r>
              <a:rPr lang="en-US" dirty="0">
                <a:latin typeface="Arial" pitchFamily="34" charset="0"/>
                <a:cs typeface="Arial" pitchFamily="34" charset="0"/>
              </a:rPr>
              <a:t> … </a:t>
            </a:r>
            <a:r>
              <a:rPr lang="en-US" i="1" dirty="0">
                <a:latin typeface="Arial" pitchFamily="34" charset="0"/>
                <a:cs typeface="Arial" pitchFamily="34" charset="0"/>
              </a:rPr>
              <a:t>which</a:t>
            </a:r>
            <a:r>
              <a:rPr lang="en-US" dirty="0">
                <a:latin typeface="Arial" pitchFamily="34" charset="0"/>
                <a:cs typeface="Arial" pitchFamily="34" charset="0"/>
              </a:rPr>
              <a:t> during the preceding fiscal year </a:t>
            </a:r>
            <a:r>
              <a:rPr lang="en-US" i="1" dirty="0">
                <a:latin typeface="Arial" pitchFamily="34" charset="0"/>
                <a:cs typeface="Arial" pitchFamily="34" charset="0"/>
              </a:rPr>
              <a:t>failed to provide the matching funds required</a:t>
            </a:r>
            <a:r>
              <a:rPr lang="en-US" dirty="0">
                <a:latin typeface="Arial" pitchFamily="34" charset="0"/>
                <a:cs typeface="Arial" pitchFamily="34" charset="0"/>
              </a:rPr>
              <a:t> by this subsection </a:t>
            </a:r>
            <a:r>
              <a:rPr lang="en-US" i="1" dirty="0">
                <a:latin typeface="Arial" pitchFamily="34" charset="0"/>
                <a:cs typeface="Arial" pitchFamily="34" charset="0"/>
              </a:rPr>
              <a:t>shall</a:t>
            </a:r>
            <a:r>
              <a:rPr lang="en-US" dirty="0">
                <a:latin typeface="Arial" pitchFamily="34" charset="0"/>
                <a:cs typeface="Arial" pitchFamily="34" charset="0"/>
              </a:rPr>
              <a:t>, except as provided in subsection (2) or (3) of this section, </a:t>
            </a:r>
            <a:r>
              <a:rPr lang="en-US" b="1" i="1" dirty="0">
                <a:latin typeface="Arial" pitchFamily="34" charset="0"/>
                <a:cs typeface="Arial" pitchFamily="34" charset="0"/>
              </a:rPr>
              <a:t>forfeit</a:t>
            </a:r>
            <a:r>
              <a:rPr lang="en-US" i="1" dirty="0">
                <a:latin typeface="Arial" pitchFamily="34" charset="0"/>
                <a:cs typeface="Arial" pitchFamily="34" charset="0"/>
              </a:rPr>
              <a:t> so much of its allocation as it fails to match</a:t>
            </a:r>
          </a:p>
          <a:p>
            <a:endParaRPr lang="en-US" i="1" dirty="0">
              <a:latin typeface="Arial" pitchFamily="34" charset="0"/>
              <a:cs typeface="Arial" pitchFamily="34" charset="0"/>
            </a:endParaRPr>
          </a:p>
          <a:p>
            <a:r>
              <a:rPr lang="en-US" b="1" dirty="0"/>
              <a:t>Section 39-2519.  Matching funds; requirement; exceptions; effect.</a:t>
            </a:r>
            <a:r>
              <a:rPr lang="en-US" dirty="0"/>
              <a:t>  (1)</a:t>
            </a:r>
            <a:r>
              <a:rPr lang="en-US" i="1" dirty="0"/>
              <a:t> Each city of the metropolitan or primary class </a:t>
            </a:r>
            <a:r>
              <a:rPr lang="en-US" dirty="0"/>
              <a:t>or successor municipal county </a:t>
            </a:r>
            <a:r>
              <a:rPr lang="en-US" i="1" dirty="0"/>
              <a:t>shall be entitled to the first one-third of its annual allocation with no requirement of matching, but shall be required to match the second one-third, on the basis of one dollar for each dollar it receives</a:t>
            </a:r>
            <a:r>
              <a:rPr lang="en-US" dirty="0"/>
              <a:t>, with funds provided locally for street purposes, </a:t>
            </a:r>
            <a:r>
              <a:rPr lang="en-US" i="1" dirty="0"/>
              <a:t>and shall be required to match the final one-third, on the basis of one dollar for each two dollars it receives</a:t>
            </a:r>
            <a:r>
              <a:rPr lang="en-US" dirty="0"/>
              <a:t>, with funds so provided. </a:t>
            </a:r>
            <a:r>
              <a:rPr lang="en-US" i="1" dirty="0"/>
              <a:t>Each city of the first or second class or village</a:t>
            </a:r>
            <a:r>
              <a:rPr lang="en-US" dirty="0"/>
              <a:t> or successor municipal county </a:t>
            </a:r>
            <a:r>
              <a:rPr lang="en-US" i="1" dirty="0"/>
              <a:t>shall be entitled to one-half of its annual allocation with no requirement of matching, but shall be required to match the second one-half on the basis of one dollar for each two dollars it receives</a:t>
            </a:r>
            <a:r>
              <a:rPr lang="en-US" dirty="0"/>
              <a:t>, with any available funds. </a:t>
            </a:r>
            <a:r>
              <a:rPr lang="en-US" i="1" dirty="0"/>
              <a:t>Any municipality</a:t>
            </a:r>
            <a:r>
              <a:rPr lang="en-US" dirty="0"/>
              <a:t> or municipal county </a:t>
            </a:r>
            <a:r>
              <a:rPr lang="en-US" i="1" dirty="0"/>
              <a:t>which</a:t>
            </a:r>
            <a:r>
              <a:rPr lang="en-US" dirty="0"/>
              <a:t> during the preceding fiscal year </a:t>
            </a:r>
            <a:r>
              <a:rPr lang="en-US" i="1" dirty="0"/>
              <a:t>failed to provide the matching funds required</a:t>
            </a:r>
            <a:r>
              <a:rPr lang="en-US" dirty="0"/>
              <a:t> by this subsection </a:t>
            </a:r>
            <a:r>
              <a:rPr lang="en-US" i="1" dirty="0"/>
              <a:t>shall</a:t>
            </a:r>
            <a:r>
              <a:rPr lang="en-US" dirty="0"/>
              <a:t>, except as provided in subsection (2) or (3) of this section, </a:t>
            </a:r>
            <a:r>
              <a:rPr lang="en-US" i="1" dirty="0"/>
              <a:t>forfeit so much of its allocation as it fails to match</a:t>
            </a:r>
            <a:r>
              <a:rPr lang="en-US" dirty="0"/>
              <a:t>. Any amount so forfeited shall be reallocated and distributed to the municipalities or municipal counties which have met the full matching provisions of this subsection. Such reallocation shall be made in the manner provided in sections 39-2517 and 39-2518.</a:t>
            </a:r>
          </a:p>
          <a:p>
            <a:r>
              <a:rPr lang="en-US" dirty="0"/>
              <a:t>(2)</a:t>
            </a:r>
            <a:r>
              <a:rPr lang="en-US" i="1" dirty="0"/>
              <a:t> Any municipality</a:t>
            </a:r>
            <a:r>
              <a:rPr lang="en-US" dirty="0"/>
              <a:t> or municipal county </a:t>
            </a:r>
            <a:r>
              <a:rPr lang="en-US" i="1" dirty="0"/>
              <a:t>may accumulate and invest any portion or all of the money it receives for a period not to exceed four years so as to provide funds for one or more specific street improvement projects</a:t>
            </a:r>
            <a:r>
              <a:rPr lang="en-US" dirty="0"/>
              <a:t>. Any municipality or municipal county so accumulating funds shall certify to the State Treasurer that the required matching funds are being accumulated and invested each year of the accumulation.</a:t>
            </a:r>
          </a:p>
          <a:p>
            <a:r>
              <a:rPr lang="en-US" dirty="0"/>
              <a:t>(3)</a:t>
            </a:r>
            <a:r>
              <a:rPr lang="en-US" i="1" dirty="0"/>
              <a:t> Any municipality may, for any year, certify to the State Treasurer that it relinquishes, to the county</a:t>
            </a:r>
            <a:r>
              <a:rPr lang="en-US" dirty="0"/>
              <a:t> in which it is situated in whole or in part or to a county whose border is contiguous with and adjacent to any county which is adjacent to the county in which the municipality is situated in whole or in part, </a:t>
            </a:r>
            <a:r>
              <a:rPr lang="en-US" i="1" dirty="0"/>
              <a:t>all or a part of the state funds allocated to it for that year. The amount so relinquished shall be available for distribution to such county</a:t>
            </a:r>
            <a:r>
              <a:rPr lang="en-US" dirty="0"/>
              <a:t> subject to the same matching as would have been required of the municipality had it not relinquished such funds and without regard to the provisions of sections 39-2501 to 39-2510. Any amount so distributed to the county </a:t>
            </a:r>
            <a:r>
              <a:rPr lang="en-US" i="1" dirty="0"/>
              <a:t>shall be used exclusively for road purposes within the trade area of the relinquishing municipality as may be agreed upon by the county and municipal governing bodies.</a:t>
            </a:r>
            <a:endParaRPr lang="en-US" dirty="0"/>
          </a:p>
          <a:p>
            <a:r>
              <a:rPr lang="en-US" dirty="0"/>
              <a:t>(4)</a:t>
            </a:r>
            <a:r>
              <a:rPr lang="en-US" i="1" dirty="0"/>
              <a:t> Any municipality may certify to the State Treasurer that it relinquishes</a:t>
            </a:r>
            <a:r>
              <a:rPr lang="en-US" dirty="0"/>
              <a:t>, to the county in which it is situated in whole or in part, all or a part of the state funds allocated to it for not to exceed three years. </a:t>
            </a:r>
            <a:r>
              <a:rPr lang="en-US" i="1" dirty="0"/>
              <a:t>The amount so relinquished shall be available for distribution to such county</a:t>
            </a:r>
            <a:r>
              <a:rPr lang="en-US" dirty="0"/>
              <a:t> subject to the same matching as would have been required of the municipality had it not relinquished such funds and without regard to the provisions of sections 39-2501 to 39-2510. Any relinquishment under this subsection shall be made pursuant to an agreement between the relinquishing municipality and the county, to which other political subdivisions may also be parties, which </a:t>
            </a:r>
            <a:r>
              <a:rPr lang="en-US" i="1" dirty="0"/>
              <a:t>provides for the accumulation and investment by the county of the amount relinquished for not to exceed three years so as to provide funds for one or more specific road improvement projects</a:t>
            </a:r>
            <a:r>
              <a:rPr lang="en-US" dirty="0"/>
              <a:t>.</a:t>
            </a:r>
          </a:p>
          <a:p>
            <a:r>
              <a:rPr lang="en-US" i="1" dirty="0"/>
              <a:t>(5)</a:t>
            </a:r>
            <a:r>
              <a:rPr lang="en-US" dirty="0"/>
              <a:t> For purposes of this section, </a:t>
            </a:r>
            <a:r>
              <a:rPr lang="en-US" i="1" dirty="0"/>
              <a:t>provided locally shall include</a:t>
            </a:r>
            <a:r>
              <a:rPr lang="en-US" dirty="0"/>
              <a:t>, but not be limited to, money provided for street purposes through the following, except that there shall not be duplication in the following in the determination of the total:</a:t>
            </a:r>
          </a:p>
          <a:p>
            <a:r>
              <a:rPr lang="en-US" dirty="0"/>
              <a:t>(a)</a:t>
            </a:r>
            <a:r>
              <a:rPr lang="en-US" i="1" dirty="0"/>
              <a:t> Local motor vehicle or wheel fees or taxes;</a:t>
            </a:r>
            <a:endParaRPr lang="en-US" dirty="0"/>
          </a:p>
          <a:p>
            <a:r>
              <a:rPr lang="en-US" dirty="0"/>
              <a:t>(b)</a:t>
            </a:r>
            <a:r>
              <a:rPr lang="en-US" i="1" dirty="0"/>
              <a:t> Property taxes</a:t>
            </a:r>
            <a:r>
              <a:rPr lang="en-US" dirty="0"/>
              <a:t> levied by action of the local governing body for construction, improvement, maintenance, and repair of streets and bridges, curbs, snow removal, street cleaning, grading of dirt and gravel streets and roads, traffic signs and signals, construction of storm sewers directly related to streets, </a:t>
            </a:r>
            <a:r>
              <a:rPr lang="en-US" dirty="0" err="1"/>
              <a:t>offstreet</a:t>
            </a:r>
            <a:r>
              <a:rPr lang="en-US" dirty="0"/>
              <a:t> public parking owned by the municipality or municipal county, and the payment of the principal and interest on general obligation bonds for any of the foregoing;</a:t>
            </a:r>
          </a:p>
          <a:p>
            <a:r>
              <a:rPr lang="en-US" dirty="0"/>
              <a:t>(c)</a:t>
            </a:r>
            <a:r>
              <a:rPr lang="en-US" i="1" dirty="0"/>
              <a:t> Special assessments</a:t>
            </a:r>
            <a:r>
              <a:rPr lang="en-US" dirty="0"/>
              <a:t> levied for street paving or improvement districts and </a:t>
            </a:r>
            <a:r>
              <a:rPr lang="en-US" dirty="0" err="1"/>
              <a:t>offstreet</a:t>
            </a:r>
            <a:r>
              <a:rPr lang="en-US" dirty="0"/>
              <a:t> public parking owned by the municipality or municipal county;</a:t>
            </a:r>
          </a:p>
          <a:p>
            <a:r>
              <a:rPr lang="en-US" dirty="0"/>
              <a:t>(d)</a:t>
            </a:r>
            <a:r>
              <a:rPr lang="en-US" i="1" dirty="0"/>
              <a:t> Local costs in the acquisition of street right-of-way</a:t>
            </a:r>
            <a:r>
              <a:rPr lang="en-US" dirty="0"/>
              <a:t> including incidental expenses directly related to such acquisition; and</a:t>
            </a:r>
          </a:p>
          <a:p>
            <a:r>
              <a:rPr lang="en-US" dirty="0"/>
              <a:t>(e)</a:t>
            </a:r>
            <a:r>
              <a:rPr lang="en-US" i="1" dirty="0"/>
              <a:t> Any other funds</a:t>
            </a:r>
            <a:r>
              <a:rPr lang="en-US" dirty="0"/>
              <a:t> provided solely for street purposes.  </a:t>
            </a:r>
            <a:r>
              <a:rPr lang="en-US" i="1" dirty="0"/>
              <a:t>(Emphasis added)</a:t>
            </a:r>
            <a:endParaRPr lang="en-US" dirty="0"/>
          </a:p>
          <a:p>
            <a:r>
              <a:rPr lang="en-US" dirty="0"/>
              <a:t> </a:t>
            </a:r>
          </a:p>
          <a:p>
            <a:r>
              <a:rPr lang="en-US" dirty="0"/>
              <a:t>Source:	Laws 1969, c. 316, § 9, p. 1141; Laws 1971, LB 74, § 1; Laws 1972, LB 907, § 1; Laws 1976, LB 724, § 9; Laws 1993, LB 384, § 1; Laws 1997, LB 271, § 16; Laws 2001, LB 142, § 51; Laws 2002, LB 616, § 2</a:t>
            </a:r>
          </a:p>
          <a:p>
            <a:endParaRPr lang="en-US" dirty="0"/>
          </a:p>
        </p:txBody>
      </p:sp>
      <p:sp>
        <p:nvSpPr>
          <p:cNvPr id="4" name="Slide Number Placeholder 3"/>
          <p:cNvSpPr>
            <a:spLocks noGrp="1"/>
          </p:cNvSpPr>
          <p:nvPr>
            <p:ph type="sldNum" sz="quarter" idx="10"/>
          </p:nvPr>
        </p:nvSpPr>
        <p:spPr/>
        <p:txBody>
          <a:bodyPr/>
          <a:lstStyle/>
          <a:p>
            <a:fld id="{F4C524DF-ACA2-4030-981D-DD26CF03BBCC}" type="slidenum">
              <a:rPr lang="en-US" smtClean="0"/>
              <a:pPr/>
              <a:t>27</a:t>
            </a:fld>
            <a:endParaRPr lang="en-US" dirty="0"/>
          </a:p>
        </p:txBody>
      </p:sp>
    </p:spTree>
    <p:extLst>
      <p:ext uri="{BB962C8B-B14F-4D97-AF65-F5344CB8AC3E}">
        <p14:creationId xmlns:p14="http://schemas.microsoft.com/office/powerpoint/2010/main" val="10732173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fontScale="47500" lnSpcReduction="20000"/>
          </a:bodyPr>
          <a:lstStyle/>
          <a:p>
            <a:r>
              <a:rPr lang="en-US" b="1" dirty="0">
                <a:latin typeface="Arial" pitchFamily="34" charset="0"/>
                <a:cs typeface="Arial" pitchFamily="34" charset="0"/>
              </a:rPr>
              <a:t>Section 39-2519.  Matching funds; requirement; exceptions; effect.</a:t>
            </a:r>
            <a:r>
              <a:rPr lang="en-US" dirty="0">
                <a:latin typeface="Arial" pitchFamily="34" charset="0"/>
                <a:cs typeface="Arial" pitchFamily="34" charset="0"/>
              </a:rPr>
              <a:t>  (1)</a:t>
            </a:r>
            <a:r>
              <a:rPr lang="en-US" i="1" dirty="0">
                <a:latin typeface="Arial" pitchFamily="34" charset="0"/>
                <a:cs typeface="Arial" pitchFamily="34" charset="0"/>
              </a:rPr>
              <a:t> Each city of the </a:t>
            </a:r>
            <a:r>
              <a:rPr lang="en-US" b="1" i="1" dirty="0">
                <a:latin typeface="Arial" pitchFamily="34" charset="0"/>
                <a:cs typeface="Arial" pitchFamily="34" charset="0"/>
              </a:rPr>
              <a:t>metropolitan or primary class</a:t>
            </a:r>
            <a:r>
              <a:rPr lang="en-US" i="1" dirty="0">
                <a:latin typeface="Arial" pitchFamily="34" charset="0"/>
                <a:cs typeface="Arial" pitchFamily="34" charset="0"/>
              </a:rPr>
              <a:t> …</a:t>
            </a:r>
            <a:r>
              <a:rPr lang="en-US" dirty="0">
                <a:latin typeface="Arial" pitchFamily="34" charset="0"/>
                <a:cs typeface="Arial" pitchFamily="34" charset="0"/>
              </a:rPr>
              <a:t> </a:t>
            </a:r>
            <a:r>
              <a:rPr lang="en-US" i="1" dirty="0">
                <a:latin typeface="Arial" pitchFamily="34" charset="0"/>
                <a:cs typeface="Arial" pitchFamily="34" charset="0"/>
              </a:rPr>
              <a:t>shall be entitled to the first one-third of its annual allocation with no requirement of matching, but shall be required to match the second one-third, on the basis of one dollar for each dollar it receives</a:t>
            </a:r>
            <a:r>
              <a:rPr lang="en-US" dirty="0">
                <a:latin typeface="Arial" pitchFamily="34" charset="0"/>
                <a:cs typeface="Arial" pitchFamily="34" charset="0"/>
              </a:rPr>
              <a:t>, with funds provided locally for street purposes, </a:t>
            </a:r>
            <a:r>
              <a:rPr lang="en-US" i="1" dirty="0">
                <a:latin typeface="Arial" pitchFamily="34" charset="0"/>
                <a:cs typeface="Arial" pitchFamily="34" charset="0"/>
              </a:rPr>
              <a:t>and shall be required to match the final one-third, on the basis of one dollar for each two dollars it receives</a:t>
            </a:r>
            <a:r>
              <a:rPr lang="en-US" dirty="0">
                <a:latin typeface="Arial" pitchFamily="34" charset="0"/>
                <a:cs typeface="Arial" pitchFamily="34" charset="0"/>
              </a:rPr>
              <a:t>, with funds so provided. </a:t>
            </a:r>
            <a:r>
              <a:rPr lang="en-US" i="1" dirty="0">
                <a:latin typeface="Arial" pitchFamily="34" charset="0"/>
                <a:cs typeface="Arial" pitchFamily="34" charset="0"/>
              </a:rPr>
              <a:t>Each </a:t>
            </a:r>
            <a:r>
              <a:rPr lang="en-US" b="1" i="1" dirty="0">
                <a:latin typeface="Arial" pitchFamily="34" charset="0"/>
                <a:cs typeface="Arial" pitchFamily="34" charset="0"/>
              </a:rPr>
              <a:t>city of the first or second class or village</a:t>
            </a:r>
            <a:r>
              <a:rPr lang="en-US" dirty="0">
                <a:latin typeface="Arial" pitchFamily="34" charset="0"/>
                <a:cs typeface="Arial" pitchFamily="34" charset="0"/>
              </a:rPr>
              <a:t> … </a:t>
            </a:r>
            <a:r>
              <a:rPr lang="en-US" i="1" dirty="0">
                <a:latin typeface="Arial" pitchFamily="34" charset="0"/>
                <a:cs typeface="Arial" pitchFamily="34" charset="0"/>
              </a:rPr>
              <a:t>shall be entitled to one-half of its annual allocation with no requirement of matching, but shall be required to match the second one-half on the basis of one dollar for each two dollars it receives</a:t>
            </a:r>
            <a:r>
              <a:rPr lang="en-US" dirty="0">
                <a:latin typeface="Arial" pitchFamily="34" charset="0"/>
                <a:cs typeface="Arial" pitchFamily="34" charset="0"/>
              </a:rPr>
              <a:t>, with any available funds. </a:t>
            </a:r>
            <a:r>
              <a:rPr lang="en-US" i="1" dirty="0">
                <a:latin typeface="Arial" pitchFamily="34" charset="0"/>
                <a:cs typeface="Arial" pitchFamily="34" charset="0"/>
              </a:rPr>
              <a:t>Any municipality</a:t>
            </a:r>
            <a:r>
              <a:rPr lang="en-US" dirty="0">
                <a:latin typeface="Arial" pitchFamily="34" charset="0"/>
                <a:cs typeface="Arial" pitchFamily="34" charset="0"/>
              </a:rPr>
              <a:t> … </a:t>
            </a:r>
            <a:r>
              <a:rPr lang="en-US" i="1" dirty="0">
                <a:latin typeface="Arial" pitchFamily="34" charset="0"/>
                <a:cs typeface="Arial" pitchFamily="34" charset="0"/>
              </a:rPr>
              <a:t>which</a:t>
            </a:r>
            <a:r>
              <a:rPr lang="en-US" dirty="0">
                <a:latin typeface="Arial" pitchFamily="34" charset="0"/>
                <a:cs typeface="Arial" pitchFamily="34" charset="0"/>
              </a:rPr>
              <a:t> during the preceding fiscal year </a:t>
            </a:r>
            <a:r>
              <a:rPr lang="en-US" i="1" dirty="0">
                <a:latin typeface="Arial" pitchFamily="34" charset="0"/>
                <a:cs typeface="Arial" pitchFamily="34" charset="0"/>
              </a:rPr>
              <a:t>failed to provide the matching funds required</a:t>
            </a:r>
            <a:r>
              <a:rPr lang="en-US" dirty="0">
                <a:latin typeface="Arial" pitchFamily="34" charset="0"/>
                <a:cs typeface="Arial" pitchFamily="34" charset="0"/>
              </a:rPr>
              <a:t> by this subsection </a:t>
            </a:r>
            <a:r>
              <a:rPr lang="en-US" i="1" dirty="0">
                <a:latin typeface="Arial" pitchFamily="34" charset="0"/>
                <a:cs typeface="Arial" pitchFamily="34" charset="0"/>
              </a:rPr>
              <a:t>shall</a:t>
            </a:r>
            <a:r>
              <a:rPr lang="en-US" dirty="0">
                <a:latin typeface="Arial" pitchFamily="34" charset="0"/>
                <a:cs typeface="Arial" pitchFamily="34" charset="0"/>
              </a:rPr>
              <a:t>, except as provided in subsection (2) or (3) of this section, </a:t>
            </a:r>
            <a:r>
              <a:rPr lang="en-US" b="1" i="1" dirty="0">
                <a:latin typeface="Arial" pitchFamily="34" charset="0"/>
                <a:cs typeface="Arial" pitchFamily="34" charset="0"/>
              </a:rPr>
              <a:t>forfeit</a:t>
            </a:r>
            <a:r>
              <a:rPr lang="en-US" i="1" dirty="0">
                <a:latin typeface="Arial" pitchFamily="34" charset="0"/>
                <a:cs typeface="Arial" pitchFamily="34" charset="0"/>
              </a:rPr>
              <a:t> so much of its allocation as it fails to match</a:t>
            </a:r>
          </a:p>
          <a:p>
            <a:endParaRPr lang="en-US" i="1" dirty="0">
              <a:latin typeface="Arial" pitchFamily="34" charset="0"/>
              <a:cs typeface="Arial" pitchFamily="34" charset="0"/>
            </a:endParaRPr>
          </a:p>
          <a:p>
            <a:r>
              <a:rPr lang="en-US" b="1" dirty="0"/>
              <a:t>Section 39-2519.  Matching funds; requirement; exceptions; effect.</a:t>
            </a:r>
            <a:r>
              <a:rPr lang="en-US" dirty="0"/>
              <a:t>  (1)</a:t>
            </a:r>
            <a:r>
              <a:rPr lang="en-US" i="1" dirty="0"/>
              <a:t> Each city of the metropolitan or primary class </a:t>
            </a:r>
            <a:r>
              <a:rPr lang="en-US" dirty="0"/>
              <a:t>or successor municipal county </a:t>
            </a:r>
            <a:r>
              <a:rPr lang="en-US" i="1" dirty="0"/>
              <a:t>shall be entitled to the first one-third of its annual allocation with no requirement of matching, but shall be required to match the second one-third, on the basis of one dollar for each dollar it receives</a:t>
            </a:r>
            <a:r>
              <a:rPr lang="en-US" dirty="0"/>
              <a:t>, with funds provided locally for street purposes, </a:t>
            </a:r>
            <a:r>
              <a:rPr lang="en-US" i="1" dirty="0"/>
              <a:t>and shall be required to match the final one-third, on the basis of one dollar for each two dollars it receives</a:t>
            </a:r>
            <a:r>
              <a:rPr lang="en-US" dirty="0"/>
              <a:t>, with funds so provided. </a:t>
            </a:r>
            <a:r>
              <a:rPr lang="en-US" i="1" dirty="0"/>
              <a:t>Each city of the first or second class or village</a:t>
            </a:r>
            <a:r>
              <a:rPr lang="en-US" dirty="0"/>
              <a:t> or successor municipal county </a:t>
            </a:r>
            <a:r>
              <a:rPr lang="en-US" i="1" dirty="0"/>
              <a:t>shall be entitled to one-half of its annual allocation with no requirement of matching, but shall be required to match the second one-half on the basis of one dollar for each two dollars it receives</a:t>
            </a:r>
            <a:r>
              <a:rPr lang="en-US" dirty="0"/>
              <a:t>, with any available funds. </a:t>
            </a:r>
            <a:r>
              <a:rPr lang="en-US" i="1" dirty="0"/>
              <a:t>Any municipality</a:t>
            </a:r>
            <a:r>
              <a:rPr lang="en-US" dirty="0"/>
              <a:t> or municipal county </a:t>
            </a:r>
            <a:r>
              <a:rPr lang="en-US" i="1" dirty="0"/>
              <a:t>which</a:t>
            </a:r>
            <a:r>
              <a:rPr lang="en-US" dirty="0"/>
              <a:t> during the preceding fiscal year </a:t>
            </a:r>
            <a:r>
              <a:rPr lang="en-US" i="1" dirty="0"/>
              <a:t>failed to provide the matching funds required</a:t>
            </a:r>
            <a:r>
              <a:rPr lang="en-US" dirty="0"/>
              <a:t> by this subsection </a:t>
            </a:r>
            <a:r>
              <a:rPr lang="en-US" i="1" dirty="0"/>
              <a:t>shall</a:t>
            </a:r>
            <a:r>
              <a:rPr lang="en-US" dirty="0"/>
              <a:t>, except as provided in subsection (2) or (3) of this section, </a:t>
            </a:r>
            <a:r>
              <a:rPr lang="en-US" i="1" dirty="0"/>
              <a:t>forfeit so much of its allocation as it fails to match</a:t>
            </a:r>
            <a:r>
              <a:rPr lang="en-US" dirty="0"/>
              <a:t>. Any amount so forfeited shall be reallocated and distributed to the municipalities or municipal counties which have met the full matching provisions of this subsection. Such reallocation shall be made in the manner provided in sections 39-2517 and 39-2518.</a:t>
            </a:r>
          </a:p>
          <a:p>
            <a:r>
              <a:rPr lang="en-US" dirty="0"/>
              <a:t>(2)</a:t>
            </a:r>
            <a:r>
              <a:rPr lang="en-US" i="1" dirty="0"/>
              <a:t> Any municipality</a:t>
            </a:r>
            <a:r>
              <a:rPr lang="en-US" dirty="0"/>
              <a:t> or municipal county </a:t>
            </a:r>
            <a:r>
              <a:rPr lang="en-US" i="1" dirty="0"/>
              <a:t>may accumulate and invest any portion or all of the money it receives for a period not to exceed four years so as to provide funds for one or more specific street improvement projects</a:t>
            </a:r>
            <a:r>
              <a:rPr lang="en-US" dirty="0"/>
              <a:t>. Any municipality or municipal county so accumulating funds shall certify to the State Treasurer that the required matching funds are being accumulated and invested each year of the accumulation.</a:t>
            </a:r>
          </a:p>
          <a:p>
            <a:r>
              <a:rPr lang="en-US" dirty="0"/>
              <a:t>(3)</a:t>
            </a:r>
            <a:r>
              <a:rPr lang="en-US" i="1" dirty="0"/>
              <a:t> Any municipality may, for any year, certify to the State Treasurer that it relinquishes, to the county</a:t>
            </a:r>
            <a:r>
              <a:rPr lang="en-US" dirty="0"/>
              <a:t> in which it is situated in whole or in part or to a county whose border is contiguous with and adjacent to any county which is adjacent to the county in which the municipality is situated in whole or in part, </a:t>
            </a:r>
            <a:r>
              <a:rPr lang="en-US" i="1" dirty="0"/>
              <a:t>all or a part of the state funds allocated to it for that year. The amount so relinquished shall be available for distribution to such county</a:t>
            </a:r>
            <a:r>
              <a:rPr lang="en-US" dirty="0"/>
              <a:t> subject to the same matching as would have been required of the municipality had it not relinquished such funds and without regard to the provisions of sections 39-2501 to 39-2510. Any amount so distributed to the county </a:t>
            </a:r>
            <a:r>
              <a:rPr lang="en-US" i="1" dirty="0"/>
              <a:t>shall be used exclusively for road purposes within the trade area of the relinquishing municipality as may be agreed upon by the county and municipal governing bodies.</a:t>
            </a:r>
            <a:endParaRPr lang="en-US" dirty="0"/>
          </a:p>
          <a:p>
            <a:r>
              <a:rPr lang="en-US" dirty="0"/>
              <a:t>(4)</a:t>
            </a:r>
            <a:r>
              <a:rPr lang="en-US" i="1" dirty="0"/>
              <a:t> Any municipality may certify to the State Treasurer that it relinquishes</a:t>
            </a:r>
            <a:r>
              <a:rPr lang="en-US" dirty="0"/>
              <a:t>, to the county in which it is situated in whole or in part, all or a part of the state funds allocated to it for not to exceed three years. </a:t>
            </a:r>
            <a:r>
              <a:rPr lang="en-US" i="1" dirty="0"/>
              <a:t>The amount so relinquished shall be available for distribution to such county</a:t>
            </a:r>
            <a:r>
              <a:rPr lang="en-US" dirty="0"/>
              <a:t> subject to the same matching as would have been required of the municipality had it not relinquished such funds and without regard to the provisions of sections 39-2501 to 39-2510. Any relinquishment under this subsection shall be made pursuant to an agreement between the relinquishing municipality and the county, to which other political subdivisions may also be parties, which </a:t>
            </a:r>
            <a:r>
              <a:rPr lang="en-US" i="1" dirty="0"/>
              <a:t>provides for the accumulation and investment by the county of the amount relinquished for not to exceed three years so as to provide funds for one or more specific road improvement projects</a:t>
            </a:r>
            <a:r>
              <a:rPr lang="en-US" dirty="0"/>
              <a:t>.</a:t>
            </a:r>
          </a:p>
          <a:p>
            <a:r>
              <a:rPr lang="en-US" i="1" dirty="0"/>
              <a:t>(5)</a:t>
            </a:r>
            <a:r>
              <a:rPr lang="en-US" dirty="0"/>
              <a:t> For purposes of this section, </a:t>
            </a:r>
            <a:r>
              <a:rPr lang="en-US" i="1" dirty="0"/>
              <a:t>provided locally shall include</a:t>
            </a:r>
            <a:r>
              <a:rPr lang="en-US" dirty="0"/>
              <a:t>, but not be limited to, money provided for street purposes through the following, except that there shall not be duplication in the following in the determination of the total:</a:t>
            </a:r>
          </a:p>
          <a:p>
            <a:r>
              <a:rPr lang="en-US" dirty="0"/>
              <a:t>(a)</a:t>
            </a:r>
            <a:r>
              <a:rPr lang="en-US" i="1" dirty="0"/>
              <a:t> Local motor vehicle or wheel fees or taxes;</a:t>
            </a:r>
            <a:endParaRPr lang="en-US" dirty="0"/>
          </a:p>
          <a:p>
            <a:r>
              <a:rPr lang="en-US" dirty="0"/>
              <a:t>(b)</a:t>
            </a:r>
            <a:r>
              <a:rPr lang="en-US" i="1" dirty="0"/>
              <a:t> Property taxes</a:t>
            </a:r>
            <a:r>
              <a:rPr lang="en-US" dirty="0"/>
              <a:t> levied by action of the local governing body for construction, improvement, maintenance, and repair of streets and bridges, curbs, snow removal, street cleaning, grading of dirt and gravel streets and roads, traffic signs and signals, construction of storm sewers directly related to streets, </a:t>
            </a:r>
            <a:r>
              <a:rPr lang="en-US" dirty="0" err="1"/>
              <a:t>offstreet</a:t>
            </a:r>
            <a:r>
              <a:rPr lang="en-US" dirty="0"/>
              <a:t> public parking owned by the municipality or municipal county, and the payment of the principal and interest on general obligation bonds for any of the foregoing;</a:t>
            </a:r>
          </a:p>
          <a:p>
            <a:r>
              <a:rPr lang="en-US" dirty="0"/>
              <a:t>(c)</a:t>
            </a:r>
            <a:r>
              <a:rPr lang="en-US" i="1" dirty="0"/>
              <a:t> Special assessments</a:t>
            </a:r>
            <a:r>
              <a:rPr lang="en-US" dirty="0"/>
              <a:t> levied for street paving or improvement districts and </a:t>
            </a:r>
            <a:r>
              <a:rPr lang="en-US" dirty="0" err="1"/>
              <a:t>offstreet</a:t>
            </a:r>
            <a:r>
              <a:rPr lang="en-US" dirty="0"/>
              <a:t> public parking owned by the municipality or municipal county;</a:t>
            </a:r>
          </a:p>
          <a:p>
            <a:r>
              <a:rPr lang="en-US" dirty="0"/>
              <a:t>(d)</a:t>
            </a:r>
            <a:r>
              <a:rPr lang="en-US" i="1" dirty="0"/>
              <a:t> Local costs in the acquisition of street right-of-way</a:t>
            </a:r>
            <a:r>
              <a:rPr lang="en-US" dirty="0"/>
              <a:t> including incidental expenses directly related to such acquisition; and</a:t>
            </a:r>
          </a:p>
          <a:p>
            <a:r>
              <a:rPr lang="en-US" dirty="0"/>
              <a:t>(e)</a:t>
            </a:r>
            <a:r>
              <a:rPr lang="en-US" i="1" dirty="0"/>
              <a:t> Any other funds</a:t>
            </a:r>
            <a:r>
              <a:rPr lang="en-US" dirty="0"/>
              <a:t> provided solely for street purposes.  </a:t>
            </a:r>
            <a:r>
              <a:rPr lang="en-US" i="1" dirty="0"/>
              <a:t>(Emphasis added)</a:t>
            </a:r>
            <a:endParaRPr lang="en-US" dirty="0"/>
          </a:p>
          <a:p>
            <a:r>
              <a:rPr lang="en-US" dirty="0"/>
              <a:t> </a:t>
            </a:r>
          </a:p>
          <a:p>
            <a:r>
              <a:rPr lang="en-US" dirty="0"/>
              <a:t>Source:	Laws 1969, c. 316, § 9, p. 1141; Laws 1971, LB 74, § 1; Laws 1972, LB 907, § 1; Laws 1976, LB 724, § 9; Laws 1993, LB 384, § 1; Laws 1997, LB 271, § 16; Laws 2001, LB 142, § 51; Laws 2002, LB 616, § 2</a:t>
            </a:r>
          </a:p>
          <a:p>
            <a:endParaRPr lang="en-US" dirty="0"/>
          </a:p>
        </p:txBody>
      </p:sp>
      <p:sp>
        <p:nvSpPr>
          <p:cNvPr id="4" name="Slide Number Placeholder 3"/>
          <p:cNvSpPr>
            <a:spLocks noGrp="1"/>
          </p:cNvSpPr>
          <p:nvPr>
            <p:ph type="sldNum" sz="quarter" idx="10"/>
          </p:nvPr>
        </p:nvSpPr>
        <p:spPr/>
        <p:txBody>
          <a:bodyPr/>
          <a:lstStyle/>
          <a:p>
            <a:fld id="{F4C524DF-ACA2-4030-981D-DD26CF03BBCC}" type="slidenum">
              <a:rPr lang="en-US" smtClean="0"/>
              <a:pPr/>
              <a:t>28</a:t>
            </a:fld>
            <a:endParaRPr lang="en-US" dirty="0"/>
          </a:p>
        </p:txBody>
      </p:sp>
    </p:spTree>
    <p:extLst>
      <p:ext uri="{BB962C8B-B14F-4D97-AF65-F5344CB8AC3E}">
        <p14:creationId xmlns:p14="http://schemas.microsoft.com/office/powerpoint/2010/main" val="61083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lnSpc>
                <a:spcPct val="80000"/>
              </a:lnSpc>
              <a:spcBef>
                <a:spcPct val="20000"/>
              </a:spcBef>
              <a:tabLst>
                <a:tab pos="580741" algn="l"/>
              </a:tabLst>
              <a:defRPr/>
            </a:pPr>
            <a:r>
              <a:rPr lang="en-US" i="1" dirty="0">
                <a:latin typeface="Arial" pitchFamily="34" charset="0"/>
                <a:cs typeface="Arial" pitchFamily="34" charset="0"/>
              </a:rPr>
              <a:t>1/31/2020 Updated – added HAF symbol to make sure students know exactly what funds the slide is referring to.  </a:t>
            </a:r>
          </a:p>
          <a:p>
            <a:pPr defTabSz="931774">
              <a:lnSpc>
                <a:spcPct val="80000"/>
              </a:lnSpc>
              <a:spcBef>
                <a:spcPct val="20000"/>
              </a:spcBef>
              <a:tabLst>
                <a:tab pos="580741" algn="l"/>
              </a:tabLst>
              <a:defRPr/>
            </a:pPr>
            <a:endParaRPr lang="en-US" dirty="0">
              <a:latin typeface="Arial" pitchFamily="34" charset="0"/>
              <a:cs typeface="Arial" pitchFamily="34" charset="0"/>
            </a:endParaRPr>
          </a:p>
          <a:p>
            <a:pPr defTabSz="931774">
              <a:lnSpc>
                <a:spcPct val="80000"/>
              </a:lnSpc>
              <a:spcBef>
                <a:spcPct val="20000"/>
              </a:spcBef>
              <a:tabLst>
                <a:tab pos="580741" algn="l"/>
              </a:tabLst>
              <a:defRPr/>
            </a:pPr>
            <a:r>
              <a:rPr lang="en-US" dirty="0">
                <a:latin typeface="Arial" pitchFamily="34" charset="0"/>
                <a:cs typeface="Arial" pitchFamily="34" charset="0"/>
              </a:rPr>
              <a:t>Any amount so forfeited shall be reallocated and distributed to the municipalities … which have met the full matching provisions of this subsection. Such reallocation shall be made in the manner provided in sections 39-2517 and 39-2518.</a:t>
            </a:r>
          </a:p>
          <a:p>
            <a:pPr defTabSz="931774">
              <a:lnSpc>
                <a:spcPct val="80000"/>
              </a:lnSpc>
              <a:spcBef>
                <a:spcPct val="20000"/>
              </a:spcBef>
              <a:tabLst>
                <a:tab pos="580741" algn="l"/>
              </a:tabLst>
              <a:defRPr/>
            </a:pPr>
            <a:r>
              <a:rPr lang="en-US" dirty="0">
                <a:latin typeface="Arial" pitchFamily="34" charset="0"/>
                <a:cs typeface="Arial" pitchFamily="34" charset="0"/>
              </a:rPr>
              <a:t>	(2)</a:t>
            </a:r>
            <a:r>
              <a:rPr lang="en-US" i="1" dirty="0">
                <a:latin typeface="Arial" pitchFamily="34" charset="0"/>
                <a:cs typeface="Arial" pitchFamily="34" charset="0"/>
              </a:rPr>
              <a:t> Any municipality</a:t>
            </a:r>
            <a:r>
              <a:rPr lang="en-US" dirty="0">
                <a:latin typeface="Arial" pitchFamily="34" charset="0"/>
                <a:cs typeface="Arial" pitchFamily="34" charset="0"/>
              </a:rPr>
              <a:t> … </a:t>
            </a:r>
            <a:r>
              <a:rPr lang="en-US" b="1" i="1" dirty="0">
                <a:latin typeface="Arial" pitchFamily="34" charset="0"/>
                <a:cs typeface="Arial" pitchFamily="34" charset="0"/>
              </a:rPr>
              <a:t>may accumulate and invest</a:t>
            </a:r>
            <a:r>
              <a:rPr lang="en-US" i="1" dirty="0">
                <a:latin typeface="Arial" pitchFamily="34" charset="0"/>
                <a:cs typeface="Arial" pitchFamily="34" charset="0"/>
              </a:rPr>
              <a:t> any portion or all of the money it receives for a period not to exceed four years so as to provide funds </a:t>
            </a:r>
            <a:r>
              <a:rPr lang="en-US" b="1" i="1" dirty="0">
                <a:latin typeface="Arial" pitchFamily="34" charset="0"/>
                <a:cs typeface="Arial" pitchFamily="34" charset="0"/>
              </a:rPr>
              <a:t>for one or more specific street improvement projects</a:t>
            </a:r>
            <a:r>
              <a:rPr lang="en-US" dirty="0">
                <a:latin typeface="Arial" pitchFamily="34" charset="0"/>
                <a:cs typeface="Arial" pitchFamily="34" charset="0"/>
              </a:rPr>
              <a:t>. Any municipality … so accumulating funds shall certify to the State Treasurer that the required matching funds are being accumulated and invested each year of the accumulation.</a:t>
            </a:r>
          </a:p>
          <a:p>
            <a:pPr defTabSz="931774">
              <a:lnSpc>
                <a:spcPct val="80000"/>
              </a:lnSpc>
              <a:spcBef>
                <a:spcPct val="20000"/>
              </a:spcBef>
              <a:tabLst>
                <a:tab pos="580741" algn="l"/>
              </a:tabLst>
              <a:defRPr/>
            </a:pPr>
            <a:r>
              <a:rPr lang="en-US" dirty="0">
                <a:latin typeface="Arial" pitchFamily="34" charset="0"/>
                <a:cs typeface="Arial" pitchFamily="34" charset="0"/>
              </a:rPr>
              <a:t>	 (3)</a:t>
            </a:r>
            <a:r>
              <a:rPr lang="en-US" i="1" dirty="0">
                <a:latin typeface="Arial" pitchFamily="34" charset="0"/>
                <a:cs typeface="Arial" pitchFamily="34" charset="0"/>
              </a:rPr>
              <a:t> Any municipality may, for any year, certify to the State Treasurer that it </a:t>
            </a:r>
            <a:r>
              <a:rPr lang="en-US" b="1" i="1" dirty="0">
                <a:latin typeface="Arial" pitchFamily="34" charset="0"/>
                <a:cs typeface="Arial" pitchFamily="34" charset="0"/>
              </a:rPr>
              <a:t>relinquishes, to the county</a:t>
            </a:r>
            <a:r>
              <a:rPr lang="en-US" dirty="0">
                <a:latin typeface="Arial" pitchFamily="34" charset="0"/>
                <a:cs typeface="Arial" pitchFamily="34" charset="0"/>
              </a:rPr>
              <a:t> in which it is situated in whole or in part or to a county whose border is contiguous with and adjacent to any county which is adjacent to the county in which the municipality is situated in whole or in part, </a:t>
            </a:r>
            <a:r>
              <a:rPr lang="en-US" b="1" i="1" dirty="0">
                <a:latin typeface="Arial" pitchFamily="34" charset="0"/>
                <a:cs typeface="Arial" pitchFamily="34" charset="0"/>
              </a:rPr>
              <a:t>all or a part of the state funds allocated to it</a:t>
            </a:r>
            <a:r>
              <a:rPr lang="en-US" i="1" dirty="0">
                <a:latin typeface="Arial" pitchFamily="34" charset="0"/>
                <a:cs typeface="Arial" pitchFamily="34" charset="0"/>
              </a:rPr>
              <a:t> for that year. The amount so relinquished shall be available for distribution to such county</a:t>
            </a:r>
            <a:r>
              <a:rPr lang="en-US" dirty="0">
                <a:latin typeface="Arial" pitchFamily="34" charset="0"/>
                <a:cs typeface="Arial" pitchFamily="34" charset="0"/>
              </a:rPr>
              <a:t> subject to the same matching …</a:t>
            </a:r>
            <a:br>
              <a:rPr lang="en-US" dirty="0">
                <a:latin typeface="Arial" pitchFamily="34" charset="0"/>
                <a:cs typeface="Arial" pitchFamily="34" charset="0"/>
              </a:rPr>
            </a:br>
            <a:r>
              <a:rPr lang="en-US" dirty="0">
                <a:latin typeface="Arial" pitchFamily="34" charset="0"/>
                <a:cs typeface="Arial" pitchFamily="34" charset="0"/>
              </a:rPr>
              <a:t>        Any amount so distributed to the county </a:t>
            </a:r>
            <a:r>
              <a:rPr lang="en-US" i="1" dirty="0">
                <a:latin typeface="Arial" pitchFamily="34" charset="0"/>
                <a:cs typeface="Arial" pitchFamily="34" charset="0"/>
              </a:rPr>
              <a:t>shall be used exclusively for road purposes </a:t>
            </a:r>
            <a:r>
              <a:rPr lang="en-US" b="1" i="1" dirty="0">
                <a:latin typeface="Arial" pitchFamily="34" charset="0"/>
                <a:cs typeface="Arial" pitchFamily="34" charset="0"/>
              </a:rPr>
              <a:t>within the trade area</a:t>
            </a:r>
            <a:r>
              <a:rPr lang="en-US" i="1" dirty="0">
                <a:latin typeface="Arial" pitchFamily="34" charset="0"/>
                <a:cs typeface="Arial" pitchFamily="34" charset="0"/>
              </a:rPr>
              <a:t> of the relinquishing municipality </a:t>
            </a:r>
            <a:r>
              <a:rPr lang="en-US" b="1" i="1" dirty="0">
                <a:latin typeface="Arial" pitchFamily="34" charset="0"/>
                <a:cs typeface="Arial" pitchFamily="34" charset="0"/>
              </a:rPr>
              <a:t>as may be agreed upon</a:t>
            </a:r>
            <a:r>
              <a:rPr lang="en-US" i="1" dirty="0">
                <a:latin typeface="Arial" pitchFamily="34" charset="0"/>
                <a:cs typeface="Arial" pitchFamily="34" charset="0"/>
              </a:rPr>
              <a:t> by the county and municipal governing bodies.</a:t>
            </a:r>
          </a:p>
          <a:p>
            <a:pPr defTabSz="931774">
              <a:lnSpc>
                <a:spcPct val="80000"/>
              </a:lnSpc>
              <a:spcBef>
                <a:spcPct val="20000"/>
              </a:spcBef>
              <a:tabLst>
                <a:tab pos="580741" algn="l"/>
              </a:tabLst>
              <a:defRPr/>
            </a:pPr>
            <a:endParaRPr lang="en-US" i="1"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F4C524DF-ACA2-4030-981D-DD26CF03BBCC}" type="slidenum">
              <a:rPr lang="en-US" smtClean="0"/>
              <a:pPr/>
              <a:t>29</a:t>
            </a:fld>
            <a:endParaRPr lang="en-US" dirty="0"/>
          </a:p>
        </p:txBody>
      </p:sp>
    </p:spTree>
    <p:extLst>
      <p:ext uri="{BB962C8B-B14F-4D97-AF65-F5344CB8AC3E}">
        <p14:creationId xmlns:p14="http://schemas.microsoft.com/office/powerpoint/2010/main" val="32479921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80000"/>
              </a:lnSpc>
              <a:spcBef>
                <a:spcPct val="20000"/>
              </a:spcBef>
              <a:spcAft>
                <a:spcPts val="0"/>
              </a:spcAft>
              <a:buClrTx/>
              <a:buSzTx/>
              <a:buFontTx/>
              <a:buNone/>
              <a:tabLst>
                <a:tab pos="580741" algn="l"/>
              </a:tabLst>
              <a:defRPr/>
            </a:pPr>
            <a:r>
              <a:rPr lang="en-US" i="1" dirty="0">
                <a:latin typeface="Arial" pitchFamily="34" charset="0"/>
                <a:cs typeface="Arial" pitchFamily="34" charset="0"/>
              </a:rPr>
              <a:t>1/31/2020 Updated – added HAF symbol to make sure students know exactly what funds the slide is referring to.  </a:t>
            </a:r>
          </a:p>
          <a:p>
            <a:pPr defTabSz="931774">
              <a:lnSpc>
                <a:spcPct val="80000"/>
              </a:lnSpc>
              <a:spcBef>
                <a:spcPct val="20000"/>
              </a:spcBef>
              <a:tabLst>
                <a:tab pos="580741" algn="l"/>
              </a:tabLst>
              <a:defRPr/>
            </a:pPr>
            <a:r>
              <a:rPr lang="en-US" i="1" dirty="0">
                <a:latin typeface="Arial" pitchFamily="34" charset="0"/>
                <a:cs typeface="Arial" pitchFamily="34" charset="0"/>
              </a:rPr>
              <a:t>8/14/2019 Updated underline “trade area” to emphasize</a:t>
            </a:r>
          </a:p>
          <a:p>
            <a:pPr defTabSz="931774">
              <a:lnSpc>
                <a:spcPct val="80000"/>
              </a:lnSpc>
              <a:spcBef>
                <a:spcPct val="20000"/>
              </a:spcBef>
              <a:tabLst>
                <a:tab pos="580741" algn="l"/>
              </a:tabLst>
              <a:defRPr/>
            </a:pPr>
            <a:endParaRPr lang="en-US" dirty="0">
              <a:latin typeface="Arial" pitchFamily="34" charset="0"/>
              <a:cs typeface="Arial" pitchFamily="34" charset="0"/>
            </a:endParaRPr>
          </a:p>
          <a:p>
            <a:pPr defTabSz="931774">
              <a:lnSpc>
                <a:spcPct val="80000"/>
              </a:lnSpc>
              <a:spcBef>
                <a:spcPct val="20000"/>
              </a:spcBef>
              <a:tabLst>
                <a:tab pos="580741" algn="l"/>
              </a:tabLst>
              <a:defRPr/>
            </a:pPr>
            <a:r>
              <a:rPr lang="en-US" dirty="0">
                <a:latin typeface="Arial" pitchFamily="34" charset="0"/>
                <a:cs typeface="Arial" pitchFamily="34" charset="0"/>
              </a:rPr>
              <a:t>	 (3)</a:t>
            </a:r>
            <a:r>
              <a:rPr lang="en-US" i="1" dirty="0">
                <a:latin typeface="Arial" pitchFamily="34" charset="0"/>
                <a:cs typeface="Arial" pitchFamily="34" charset="0"/>
              </a:rPr>
              <a:t> Any municipality may, for any year, certify to the State Treasurer that it </a:t>
            </a:r>
            <a:r>
              <a:rPr lang="en-US" b="1" i="1" dirty="0">
                <a:latin typeface="Arial" pitchFamily="34" charset="0"/>
                <a:cs typeface="Arial" pitchFamily="34" charset="0"/>
              </a:rPr>
              <a:t>relinquishes, to the county</a:t>
            </a:r>
            <a:r>
              <a:rPr lang="en-US" dirty="0">
                <a:latin typeface="Arial" pitchFamily="34" charset="0"/>
                <a:cs typeface="Arial" pitchFamily="34" charset="0"/>
              </a:rPr>
              <a:t> in which it is situated in whole or in part or to a county whose border is contiguous with and adjacent to any county which is adjacent to the county in which the municipality is situated in whole or in part, </a:t>
            </a:r>
            <a:r>
              <a:rPr lang="en-US" b="1" i="1" dirty="0">
                <a:latin typeface="Arial" pitchFamily="34" charset="0"/>
                <a:cs typeface="Arial" pitchFamily="34" charset="0"/>
              </a:rPr>
              <a:t>all or a part of the state funds allocated to it</a:t>
            </a:r>
            <a:r>
              <a:rPr lang="en-US" i="1" dirty="0">
                <a:latin typeface="Arial" pitchFamily="34" charset="0"/>
                <a:cs typeface="Arial" pitchFamily="34" charset="0"/>
              </a:rPr>
              <a:t> for that year. The amount so relinquished shall be available for distribution to such county</a:t>
            </a:r>
            <a:r>
              <a:rPr lang="en-US" dirty="0">
                <a:latin typeface="Arial" pitchFamily="34" charset="0"/>
                <a:cs typeface="Arial" pitchFamily="34" charset="0"/>
              </a:rPr>
              <a:t> subject to the same matching …</a:t>
            </a:r>
            <a:br>
              <a:rPr lang="en-US" dirty="0">
                <a:latin typeface="Arial" pitchFamily="34" charset="0"/>
                <a:cs typeface="Arial" pitchFamily="34" charset="0"/>
              </a:rPr>
            </a:br>
            <a:r>
              <a:rPr lang="en-US" dirty="0">
                <a:latin typeface="Arial" pitchFamily="34" charset="0"/>
                <a:cs typeface="Arial" pitchFamily="34" charset="0"/>
              </a:rPr>
              <a:t>        Any amount so distributed to the county </a:t>
            </a:r>
            <a:r>
              <a:rPr lang="en-US" i="1" dirty="0">
                <a:latin typeface="Arial" pitchFamily="34" charset="0"/>
                <a:cs typeface="Arial" pitchFamily="34" charset="0"/>
              </a:rPr>
              <a:t>shall be used exclusively for road purposes </a:t>
            </a:r>
            <a:r>
              <a:rPr lang="en-US" b="1" i="1" dirty="0">
                <a:latin typeface="Arial" pitchFamily="34" charset="0"/>
                <a:cs typeface="Arial" pitchFamily="34" charset="0"/>
              </a:rPr>
              <a:t>within the trade area</a:t>
            </a:r>
            <a:r>
              <a:rPr lang="en-US" i="1" dirty="0">
                <a:latin typeface="Arial" pitchFamily="34" charset="0"/>
                <a:cs typeface="Arial" pitchFamily="34" charset="0"/>
              </a:rPr>
              <a:t> of the relinquishing municipality </a:t>
            </a:r>
            <a:r>
              <a:rPr lang="en-US" b="1" i="1" dirty="0">
                <a:latin typeface="Arial" pitchFamily="34" charset="0"/>
                <a:cs typeface="Arial" pitchFamily="34" charset="0"/>
              </a:rPr>
              <a:t>as may be agreed upon</a:t>
            </a:r>
            <a:r>
              <a:rPr lang="en-US" i="1" dirty="0">
                <a:latin typeface="Arial" pitchFamily="34" charset="0"/>
                <a:cs typeface="Arial" pitchFamily="34" charset="0"/>
              </a:rPr>
              <a:t> by the county and municipal governing bodies.</a:t>
            </a:r>
          </a:p>
          <a:p>
            <a:pPr defTabSz="931774">
              <a:lnSpc>
                <a:spcPct val="80000"/>
              </a:lnSpc>
              <a:spcBef>
                <a:spcPct val="20000"/>
              </a:spcBef>
              <a:tabLst>
                <a:tab pos="580741" algn="l"/>
              </a:tabLst>
              <a:defRPr/>
            </a:pPr>
            <a:endParaRPr lang="en-US" i="1"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F4C524DF-ACA2-4030-981D-DD26CF03BBCC}" type="slidenum">
              <a:rPr lang="en-US" smtClean="0"/>
              <a:pPr/>
              <a:t>30</a:t>
            </a:fld>
            <a:endParaRPr lang="en-US" dirty="0"/>
          </a:p>
        </p:txBody>
      </p:sp>
    </p:spTree>
    <p:extLst>
      <p:ext uri="{BB962C8B-B14F-4D97-AF65-F5344CB8AC3E}">
        <p14:creationId xmlns:p14="http://schemas.microsoft.com/office/powerpoint/2010/main" val="39471607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519270" rtl="0" eaLnBrk="1" fontAlgn="auto" latinLnBrk="0" hangingPunct="1">
              <a:lnSpc>
                <a:spcPct val="80000"/>
              </a:lnSpc>
              <a:spcBef>
                <a:spcPct val="20000"/>
              </a:spcBef>
              <a:spcAft>
                <a:spcPts val="0"/>
              </a:spcAft>
              <a:buClrTx/>
              <a:buSzTx/>
              <a:buFontTx/>
              <a:buNone/>
              <a:tabLst/>
              <a:defRPr/>
            </a:pPr>
            <a:r>
              <a:rPr lang="en-US" i="1" dirty="0">
                <a:latin typeface="Arial" pitchFamily="34" charset="0"/>
                <a:cs typeface="Arial" pitchFamily="34" charset="0"/>
              </a:rPr>
              <a:t>1/31/2020 Updated – added HAF symbol to make sure students know exactly what funds the slide is referring to.  </a:t>
            </a:r>
          </a:p>
          <a:p>
            <a:pPr defTabSz="519270">
              <a:lnSpc>
                <a:spcPct val="80000"/>
              </a:lnSpc>
              <a:spcBef>
                <a:spcPct val="20000"/>
              </a:spcBef>
              <a:defRPr/>
            </a:pPr>
            <a:endParaRPr lang="en-US" i="1" dirty="0">
              <a:latin typeface="Arial" pitchFamily="34" charset="0"/>
              <a:cs typeface="Arial" pitchFamily="34" charset="0"/>
            </a:endParaRPr>
          </a:p>
          <a:p>
            <a:pPr defTabSz="519270">
              <a:lnSpc>
                <a:spcPct val="80000"/>
              </a:lnSpc>
              <a:spcBef>
                <a:spcPct val="20000"/>
              </a:spcBef>
              <a:defRPr/>
            </a:pPr>
            <a:endParaRPr lang="en-US" i="1" dirty="0">
              <a:latin typeface="Arial" pitchFamily="34" charset="0"/>
              <a:cs typeface="Arial" pitchFamily="34" charset="0"/>
            </a:endParaRPr>
          </a:p>
          <a:p>
            <a:pPr defTabSz="519270">
              <a:lnSpc>
                <a:spcPct val="80000"/>
              </a:lnSpc>
              <a:spcBef>
                <a:spcPct val="20000"/>
              </a:spcBef>
              <a:defRPr/>
            </a:pPr>
            <a:r>
              <a:rPr lang="en-US" i="1" dirty="0">
                <a:latin typeface="Arial" pitchFamily="34" charset="0"/>
                <a:cs typeface="Arial" pitchFamily="34" charset="0"/>
              </a:rPr>
              <a:t>	 </a:t>
            </a:r>
            <a:r>
              <a:rPr lang="en-US" dirty="0">
                <a:latin typeface="Arial" pitchFamily="34" charset="0"/>
                <a:cs typeface="Arial" pitchFamily="34" charset="0"/>
              </a:rPr>
              <a:t>(4)</a:t>
            </a:r>
            <a:r>
              <a:rPr lang="en-US" i="1" dirty="0">
                <a:latin typeface="Arial" pitchFamily="34" charset="0"/>
                <a:cs typeface="Arial" pitchFamily="34" charset="0"/>
              </a:rPr>
              <a:t> Any municipality may certify to the State Treasurer that it </a:t>
            </a:r>
            <a:r>
              <a:rPr lang="en-US" b="1" i="1" dirty="0">
                <a:latin typeface="Arial" pitchFamily="34" charset="0"/>
                <a:cs typeface="Arial" pitchFamily="34" charset="0"/>
              </a:rPr>
              <a:t>relinquishes</a:t>
            </a:r>
            <a:r>
              <a:rPr lang="en-US" b="1" dirty="0">
                <a:latin typeface="Arial" pitchFamily="34" charset="0"/>
                <a:cs typeface="Arial" pitchFamily="34" charset="0"/>
              </a:rPr>
              <a:t>, to the county</a:t>
            </a:r>
            <a:r>
              <a:rPr lang="en-US" dirty="0">
                <a:latin typeface="Arial" pitchFamily="34" charset="0"/>
                <a:cs typeface="Arial" pitchFamily="34" charset="0"/>
              </a:rPr>
              <a:t> in which it is situated in whole or in part, </a:t>
            </a:r>
            <a:r>
              <a:rPr lang="en-US" b="1" dirty="0">
                <a:latin typeface="Arial" pitchFamily="34" charset="0"/>
                <a:cs typeface="Arial" pitchFamily="34" charset="0"/>
              </a:rPr>
              <a:t>all or a part of the state funds allocated</a:t>
            </a:r>
            <a:r>
              <a:rPr lang="en-US" dirty="0">
                <a:latin typeface="Arial" pitchFamily="34" charset="0"/>
                <a:cs typeface="Arial" pitchFamily="34" charset="0"/>
              </a:rPr>
              <a:t> to it for not to exceed three years. </a:t>
            </a:r>
            <a:r>
              <a:rPr lang="en-US" i="1" dirty="0">
                <a:latin typeface="Arial" pitchFamily="34" charset="0"/>
                <a:cs typeface="Arial" pitchFamily="34" charset="0"/>
              </a:rPr>
              <a:t>The amount so relinquished shall be available for distribution to such county</a:t>
            </a:r>
            <a:r>
              <a:rPr lang="en-US" dirty="0">
                <a:latin typeface="Arial" pitchFamily="34" charset="0"/>
                <a:cs typeface="Arial" pitchFamily="34" charset="0"/>
              </a:rPr>
              <a:t> subject to the same matching … Any relinquishment under this subsection shall be made </a:t>
            </a:r>
            <a:r>
              <a:rPr lang="en-US" b="1" dirty="0">
                <a:latin typeface="Arial" pitchFamily="34" charset="0"/>
                <a:cs typeface="Arial" pitchFamily="34" charset="0"/>
              </a:rPr>
              <a:t>pursuant to an agreement</a:t>
            </a:r>
            <a:r>
              <a:rPr lang="en-US" dirty="0">
                <a:latin typeface="Arial" pitchFamily="34" charset="0"/>
                <a:cs typeface="Arial" pitchFamily="34" charset="0"/>
              </a:rPr>
              <a:t> between the relinquishing municipality and the county, to which other political subdivisions may also be parties, which </a:t>
            </a:r>
            <a:r>
              <a:rPr lang="en-US" i="1" dirty="0">
                <a:latin typeface="Arial" pitchFamily="34" charset="0"/>
                <a:cs typeface="Arial" pitchFamily="34" charset="0"/>
              </a:rPr>
              <a:t>provides for the accumulation and investment by the county of the amount relinquished for not to exceed three years </a:t>
            </a:r>
            <a:r>
              <a:rPr lang="en-US" b="1" i="1" dirty="0">
                <a:latin typeface="Arial" pitchFamily="34" charset="0"/>
                <a:cs typeface="Arial" pitchFamily="34" charset="0"/>
              </a:rPr>
              <a:t>so as to provide funds for one or more specific road improvement projects</a:t>
            </a:r>
            <a:r>
              <a:rPr lang="en-US" dirty="0">
                <a:latin typeface="Arial" pitchFamily="34" charset="0"/>
                <a:cs typeface="Arial" pitchFamily="34" charset="0"/>
              </a:rPr>
              <a:t>.</a:t>
            </a:r>
          </a:p>
          <a:p>
            <a:pPr defTabSz="519270">
              <a:lnSpc>
                <a:spcPct val="80000"/>
              </a:lnSpc>
              <a:spcBef>
                <a:spcPct val="20000"/>
              </a:spcBef>
              <a:defRPr/>
            </a:pPr>
            <a:r>
              <a:rPr lang="en-US" dirty="0">
                <a:latin typeface="Arial" pitchFamily="34" charset="0"/>
                <a:cs typeface="Arial" pitchFamily="34" charset="0"/>
              </a:rPr>
              <a:t>	 (5) For purposes of this section, </a:t>
            </a:r>
            <a:r>
              <a:rPr lang="en-US" b="1" i="1" dirty="0">
                <a:latin typeface="Arial" pitchFamily="34" charset="0"/>
                <a:cs typeface="Arial" pitchFamily="34" charset="0"/>
              </a:rPr>
              <a:t>provided locally</a:t>
            </a:r>
            <a:r>
              <a:rPr lang="en-US" i="1" dirty="0">
                <a:latin typeface="Arial" pitchFamily="34" charset="0"/>
                <a:cs typeface="Arial" pitchFamily="34" charset="0"/>
              </a:rPr>
              <a:t> shall include</a:t>
            </a:r>
            <a:r>
              <a:rPr lang="en-US" dirty="0">
                <a:latin typeface="Arial" pitchFamily="34" charset="0"/>
                <a:cs typeface="Arial" pitchFamily="34" charset="0"/>
              </a:rPr>
              <a:t>, but not be limited to, money provided for street purposes through the following, except that there shall not be duplication in the following in the determination of the total:</a:t>
            </a:r>
          </a:p>
          <a:p>
            <a:endParaRPr lang="en-US" dirty="0"/>
          </a:p>
        </p:txBody>
      </p:sp>
      <p:sp>
        <p:nvSpPr>
          <p:cNvPr id="4" name="Slide Number Placeholder 3"/>
          <p:cNvSpPr>
            <a:spLocks noGrp="1"/>
          </p:cNvSpPr>
          <p:nvPr>
            <p:ph type="sldNum" sz="quarter" idx="10"/>
          </p:nvPr>
        </p:nvSpPr>
        <p:spPr/>
        <p:txBody>
          <a:bodyPr/>
          <a:lstStyle/>
          <a:p>
            <a:fld id="{F4C524DF-ACA2-4030-981D-DD26CF03BBCC}" type="slidenum">
              <a:rPr lang="en-US" smtClean="0"/>
              <a:pPr/>
              <a:t>31</a:t>
            </a:fld>
            <a:endParaRPr lang="en-US" dirty="0"/>
          </a:p>
        </p:txBody>
      </p:sp>
    </p:spTree>
    <p:extLst>
      <p:ext uri="{BB962C8B-B14F-4D97-AF65-F5344CB8AC3E}">
        <p14:creationId xmlns:p14="http://schemas.microsoft.com/office/powerpoint/2010/main" val="1285735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Point to handouts</a:t>
            </a:r>
          </a:p>
        </p:txBody>
      </p:sp>
      <p:sp>
        <p:nvSpPr>
          <p:cNvPr id="4" name="Slide Number Placeholder 3"/>
          <p:cNvSpPr>
            <a:spLocks noGrp="1"/>
          </p:cNvSpPr>
          <p:nvPr>
            <p:ph type="sldNum" sz="quarter" idx="10"/>
          </p:nvPr>
        </p:nvSpPr>
        <p:spPr/>
        <p:txBody>
          <a:bodyPr/>
          <a:lstStyle/>
          <a:p>
            <a:fld id="{30985406-3E07-4734-B97A-23D81F190AB9}" type="slidenum">
              <a:rPr lang="en-US" smtClean="0"/>
              <a:t>3</a:t>
            </a:fld>
            <a:endParaRPr lang="en-US"/>
          </a:p>
        </p:txBody>
      </p:sp>
    </p:spTree>
    <p:extLst>
      <p:ext uri="{BB962C8B-B14F-4D97-AF65-F5344CB8AC3E}">
        <p14:creationId xmlns:p14="http://schemas.microsoft.com/office/powerpoint/2010/main" val="37877962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931774">
              <a:spcBef>
                <a:spcPct val="20000"/>
              </a:spcBef>
              <a:defRPr/>
            </a:pPr>
            <a:r>
              <a:rPr lang="en-US" sz="1400" b="1" i="1" u="sng" dirty="0">
                <a:latin typeface="Arial" pitchFamily="34" charset="0"/>
                <a:cs typeface="Arial" pitchFamily="34" charset="0"/>
              </a:rPr>
              <a:t>Any Questions about</a:t>
            </a:r>
            <a:r>
              <a:rPr lang="en-US" sz="1400" b="1" i="1" dirty="0">
                <a:latin typeface="Arial" pitchFamily="34" charset="0"/>
                <a:cs typeface="Arial" pitchFamily="34" charset="0"/>
              </a:rPr>
              <a:t>:</a:t>
            </a:r>
          </a:p>
          <a:p>
            <a:pPr algn="ctr" defTabSz="931774">
              <a:spcBef>
                <a:spcPct val="20000"/>
              </a:spcBef>
              <a:defRPr/>
            </a:pPr>
            <a:endParaRPr lang="en-US" sz="1100" b="1" i="1" dirty="0">
              <a:latin typeface="Arial" pitchFamily="34" charset="0"/>
              <a:cs typeface="Arial" pitchFamily="34" charset="0"/>
            </a:endParaRPr>
          </a:p>
          <a:p>
            <a:pPr defTabSz="931774">
              <a:spcBef>
                <a:spcPct val="20000"/>
              </a:spcBef>
              <a:buFont typeface="Arial" pitchFamily="34" charset="0"/>
              <a:buChar char="•"/>
              <a:defRPr/>
            </a:pPr>
            <a:r>
              <a:rPr lang="en-US" sz="1100" i="1" dirty="0">
                <a:latin typeface="Arial" pitchFamily="34" charset="0"/>
                <a:cs typeface="Arial" pitchFamily="34" charset="0"/>
              </a:rPr>
              <a:t>  </a:t>
            </a:r>
            <a:r>
              <a:rPr lang="en-US" b="1" i="1" dirty="0">
                <a:latin typeface="Arial" pitchFamily="34" charset="0"/>
                <a:cs typeface="Arial" pitchFamily="34" charset="0"/>
              </a:rPr>
              <a:t>H</a:t>
            </a:r>
            <a:r>
              <a:rPr lang="en-US" i="1" dirty="0">
                <a:latin typeface="Arial" pitchFamily="34" charset="0"/>
                <a:cs typeface="Arial" pitchFamily="34" charset="0"/>
              </a:rPr>
              <a:t>ighway </a:t>
            </a:r>
            <a:r>
              <a:rPr lang="en-US" b="1" i="1" dirty="0">
                <a:latin typeface="Arial" pitchFamily="34" charset="0"/>
                <a:cs typeface="Arial" pitchFamily="34" charset="0"/>
              </a:rPr>
              <a:t>T</a:t>
            </a:r>
            <a:r>
              <a:rPr lang="en-US" i="1" dirty="0">
                <a:latin typeface="Arial" pitchFamily="34" charset="0"/>
                <a:cs typeface="Arial" pitchFamily="34" charset="0"/>
              </a:rPr>
              <a:t>rust </a:t>
            </a:r>
            <a:r>
              <a:rPr lang="en-US" b="1" i="1" dirty="0">
                <a:latin typeface="Arial" pitchFamily="34" charset="0"/>
                <a:cs typeface="Arial" pitchFamily="34" charset="0"/>
              </a:rPr>
              <a:t>F</a:t>
            </a:r>
            <a:r>
              <a:rPr lang="en-US" i="1" dirty="0">
                <a:latin typeface="Arial" pitchFamily="34" charset="0"/>
                <a:cs typeface="Arial" pitchFamily="34" charset="0"/>
              </a:rPr>
              <a:t>und?</a:t>
            </a:r>
          </a:p>
          <a:p>
            <a:pPr defTabSz="931774">
              <a:spcBef>
                <a:spcPct val="20000"/>
              </a:spcBef>
              <a:buFont typeface="Arial" pitchFamily="34" charset="0"/>
              <a:buChar char="•"/>
              <a:defRPr/>
            </a:pPr>
            <a:r>
              <a:rPr lang="en-US" i="1" dirty="0">
                <a:latin typeface="Arial" pitchFamily="34" charset="0"/>
                <a:cs typeface="Arial" pitchFamily="34" charset="0"/>
              </a:rPr>
              <a:t>  </a:t>
            </a:r>
            <a:r>
              <a:rPr lang="en-US" b="1" i="1" dirty="0">
                <a:latin typeface="Arial" pitchFamily="34" charset="0"/>
                <a:cs typeface="Arial" pitchFamily="34" charset="0"/>
              </a:rPr>
              <a:t>H</a:t>
            </a:r>
            <a:r>
              <a:rPr lang="en-US" i="1" dirty="0">
                <a:latin typeface="Arial" pitchFamily="34" charset="0"/>
                <a:cs typeface="Arial" pitchFamily="34" charset="0"/>
              </a:rPr>
              <a:t>ighway </a:t>
            </a:r>
            <a:r>
              <a:rPr lang="en-US" b="1" i="1" dirty="0">
                <a:latin typeface="Arial" pitchFamily="34" charset="0"/>
                <a:cs typeface="Arial" pitchFamily="34" charset="0"/>
              </a:rPr>
              <a:t>A</a:t>
            </a:r>
            <a:r>
              <a:rPr lang="en-US" i="1" dirty="0">
                <a:latin typeface="Arial" pitchFamily="34" charset="0"/>
                <a:cs typeface="Arial" pitchFamily="34" charset="0"/>
              </a:rPr>
              <a:t>llocation </a:t>
            </a:r>
            <a:r>
              <a:rPr lang="en-US" b="1" i="1" dirty="0">
                <a:latin typeface="Arial" pitchFamily="34" charset="0"/>
                <a:cs typeface="Arial" pitchFamily="34" charset="0"/>
              </a:rPr>
              <a:t>F</a:t>
            </a:r>
            <a:r>
              <a:rPr lang="en-US" i="1" dirty="0">
                <a:latin typeface="Arial" pitchFamily="34" charset="0"/>
                <a:cs typeface="Arial" pitchFamily="34" charset="0"/>
              </a:rPr>
              <a:t>und?</a:t>
            </a:r>
          </a:p>
          <a:p>
            <a:endParaRPr lang="en-US" dirty="0"/>
          </a:p>
        </p:txBody>
      </p:sp>
      <p:sp>
        <p:nvSpPr>
          <p:cNvPr id="4" name="Slide Number Placeholder 3"/>
          <p:cNvSpPr>
            <a:spLocks noGrp="1"/>
          </p:cNvSpPr>
          <p:nvPr>
            <p:ph type="sldNum" sz="quarter" idx="10"/>
          </p:nvPr>
        </p:nvSpPr>
        <p:spPr/>
        <p:txBody>
          <a:bodyPr/>
          <a:lstStyle/>
          <a:p>
            <a:fld id="{30985406-3E07-4734-B97A-23D81F190AB9}" type="slidenum">
              <a:rPr lang="en-US" smtClean="0"/>
              <a:t>32</a:t>
            </a:fld>
            <a:endParaRPr lang="en-US"/>
          </a:p>
        </p:txBody>
      </p:sp>
    </p:spTree>
    <p:extLst>
      <p:ext uri="{BB962C8B-B14F-4D97-AF65-F5344CB8AC3E}">
        <p14:creationId xmlns:p14="http://schemas.microsoft.com/office/powerpoint/2010/main" val="1771391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funds are used to match HAF funds and to spend on the Roads or Streets program</a:t>
            </a:r>
          </a:p>
        </p:txBody>
      </p:sp>
      <p:sp>
        <p:nvSpPr>
          <p:cNvPr id="4" name="Slide Number Placeholder 3"/>
          <p:cNvSpPr>
            <a:spLocks noGrp="1"/>
          </p:cNvSpPr>
          <p:nvPr>
            <p:ph type="sldNum" sz="quarter" idx="10"/>
          </p:nvPr>
        </p:nvSpPr>
        <p:spPr/>
        <p:txBody>
          <a:bodyPr/>
          <a:lstStyle/>
          <a:p>
            <a:fld id="{30985406-3E07-4734-B97A-23D81F190AB9}" type="slidenum">
              <a:rPr lang="en-US" smtClean="0"/>
              <a:t>34</a:t>
            </a:fld>
            <a:endParaRPr lang="en-US"/>
          </a:p>
        </p:txBody>
      </p:sp>
    </p:spTree>
    <p:extLst>
      <p:ext uri="{BB962C8B-B14F-4D97-AF65-F5344CB8AC3E}">
        <p14:creationId xmlns:p14="http://schemas.microsoft.com/office/powerpoint/2010/main" val="4707544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PIQ19, PIQ26</a:t>
            </a:r>
          </a:p>
          <a:p>
            <a:endParaRPr lang="en-US" dirty="0"/>
          </a:p>
          <a:p>
            <a:r>
              <a:rPr lang="en-US" dirty="0"/>
              <a:t>Counties:</a:t>
            </a:r>
            <a:r>
              <a:rPr lang="en-US" baseline="0" dirty="0"/>
              <a:t> </a:t>
            </a:r>
          </a:p>
          <a:p>
            <a:pPr defTabSz="931774">
              <a:lnSpc>
                <a:spcPct val="120000"/>
              </a:lnSpc>
              <a:defRPr/>
            </a:pPr>
            <a:r>
              <a:rPr lang="en-US" dirty="0">
                <a:latin typeface="Arial" pitchFamily="34" charset="0"/>
                <a:cs typeface="Arial" pitchFamily="34" charset="0"/>
              </a:rPr>
              <a:t>(3) For the purposes of this section, </a:t>
            </a:r>
            <a:r>
              <a:rPr lang="en-US" b="1" i="1" dirty="0">
                <a:latin typeface="Arial" pitchFamily="34" charset="0"/>
                <a:cs typeface="Arial" pitchFamily="34" charset="0"/>
              </a:rPr>
              <a:t>providing locally</a:t>
            </a:r>
            <a:r>
              <a:rPr lang="en-US" i="1" dirty="0">
                <a:latin typeface="Arial" pitchFamily="34" charset="0"/>
                <a:cs typeface="Arial" pitchFamily="34" charset="0"/>
              </a:rPr>
              <a:t> shall include</a:t>
            </a:r>
            <a:r>
              <a:rPr lang="en-US" dirty="0">
                <a:latin typeface="Arial" pitchFamily="34" charset="0"/>
                <a:cs typeface="Arial" pitchFamily="34" charset="0"/>
              </a:rPr>
              <a:t>, but not be limited to, </a:t>
            </a:r>
            <a:r>
              <a:rPr lang="en-US" i="1" dirty="0">
                <a:latin typeface="Arial" pitchFamily="34" charset="0"/>
                <a:cs typeface="Arial" pitchFamily="34" charset="0"/>
              </a:rPr>
              <a:t>providing money for road purposes through the following</a:t>
            </a:r>
            <a:r>
              <a:rPr lang="en-US" dirty="0">
                <a:latin typeface="Arial" pitchFamily="34" charset="0"/>
                <a:cs typeface="Arial" pitchFamily="34" charset="0"/>
              </a:rPr>
              <a:t>, except that there shall not be duplication in the following in the determination of the total:</a:t>
            </a:r>
          </a:p>
          <a:p>
            <a:pPr defTabSz="580741">
              <a:lnSpc>
                <a:spcPct val="120000"/>
              </a:lnSpc>
              <a:defRPr/>
            </a:pPr>
            <a:r>
              <a:rPr lang="en-US" dirty="0">
                <a:latin typeface="Arial" pitchFamily="34" charset="0"/>
                <a:cs typeface="Arial" pitchFamily="34" charset="0"/>
              </a:rPr>
              <a:t>         (a)</a:t>
            </a:r>
            <a:r>
              <a:rPr lang="en-US" i="1" dirty="0">
                <a:latin typeface="Arial" pitchFamily="34" charset="0"/>
                <a:cs typeface="Arial" pitchFamily="34" charset="0"/>
              </a:rPr>
              <a:t> </a:t>
            </a:r>
            <a:r>
              <a:rPr lang="en-US" b="1" i="1" dirty="0">
                <a:latin typeface="Arial" pitchFamily="34" charset="0"/>
                <a:cs typeface="Arial" pitchFamily="34" charset="0"/>
              </a:rPr>
              <a:t>Property taxes</a:t>
            </a:r>
            <a:r>
              <a:rPr lang="en-US" dirty="0">
                <a:latin typeface="Arial" pitchFamily="34" charset="0"/>
                <a:cs typeface="Arial" pitchFamily="34" charset="0"/>
              </a:rPr>
              <a:t> levied by action of county and township boards or the council of the municipal county for construction, improvement, maintenance, and repair of roads, bridges, culverts, and drainage structures, for curbs, for snow removal, for grading of dirt and gravel roads, for traffic signs and signals, and for construction of storm sewers directly related to roads and property taxes levied for the payment of the principal and interest on general obligation bonds for any of the foregoing;</a:t>
            </a:r>
          </a:p>
          <a:p>
            <a:pPr defTabSz="580741">
              <a:lnSpc>
                <a:spcPct val="120000"/>
              </a:lnSpc>
              <a:defRPr/>
            </a:pPr>
            <a:r>
              <a:rPr lang="en-US" dirty="0">
                <a:latin typeface="Arial" pitchFamily="34" charset="0"/>
                <a:cs typeface="Arial" pitchFamily="34" charset="0"/>
              </a:rPr>
              <a:t>	(b)</a:t>
            </a:r>
            <a:r>
              <a:rPr lang="en-US" i="1" dirty="0">
                <a:latin typeface="Arial" pitchFamily="34" charset="0"/>
                <a:cs typeface="Arial" pitchFamily="34" charset="0"/>
              </a:rPr>
              <a:t> </a:t>
            </a:r>
            <a:r>
              <a:rPr lang="en-US" b="1" i="1" dirty="0">
                <a:latin typeface="Arial" pitchFamily="34" charset="0"/>
                <a:cs typeface="Arial" pitchFamily="34" charset="0"/>
              </a:rPr>
              <a:t>Contributions</a:t>
            </a:r>
            <a:r>
              <a:rPr lang="en-US" dirty="0">
                <a:latin typeface="Arial" pitchFamily="34" charset="0"/>
                <a:cs typeface="Arial" pitchFamily="34" charset="0"/>
              </a:rPr>
              <a:t> received for road purposes;</a:t>
            </a:r>
          </a:p>
          <a:p>
            <a:pPr defTabSz="580741">
              <a:lnSpc>
                <a:spcPct val="120000"/>
              </a:lnSpc>
              <a:defRPr/>
            </a:pPr>
            <a:r>
              <a:rPr lang="en-US" dirty="0">
                <a:latin typeface="Arial" pitchFamily="34" charset="0"/>
                <a:cs typeface="Arial" pitchFamily="34" charset="0"/>
              </a:rPr>
              <a:t>	(c)</a:t>
            </a:r>
            <a:r>
              <a:rPr lang="en-US" i="1" dirty="0">
                <a:latin typeface="Arial" pitchFamily="34" charset="0"/>
                <a:cs typeface="Arial" pitchFamily="34" charset="0"/>
              </a:rPr>
              <a:t> </a:t>
            </a:r>
            <a:r>
              <a:rPr lang="en-US" b="1" i="1" dirty="0">
                <a:latin typeface="Arial" pitchFamily="34" charset="0"/>
                <a:cs typeface="Arial" pitchFamily="34" charset="0"/>
              </a:rPr>
              <a:t>Local costs in the acquisition of road right-of-way</a:t>
            </a:r>
            <a:r>
              <a:rPr lang="en-US" dirty="0">
                <a:latin typeface="Arial" pitchFamily="34" charset="0"/>
                <a:cs typeface="Arial" pitchFamily="34" charset="0"/>
              </a:rPr>
              <a:t>, including incidental expenses directly related to such acquisition; and</a:t>
            </a:r>
          </a:p>
          <a:p>
            <a:pPr defTabSz="580741">
              <a:lnSpc>
                <a:spcPct val="120000"/>
              </a:lnSpc>
              <a:defRPr/>
            </a:pPr>
            <a:r>
              <a:rPr lang="en-US" dirty="0">
                <a:latin typeface="Arial" pitchFamily="34" charset="0"/>
                <a:cs typeface="Arial" pitchFamily="34" charset="0"/>
              </a:rPr>
              <a:t>	(d)</a:t>
            </a:r>
            <a:r>
              <a:rPr lang="en-US" i="1" dirty="0">
                <a:latin typeface="Arial" pitchFamily="34" charset="0"/>
                <a:cs typeface="Arial" pitchFamily="34" charset="0"/>
              </a:rPr>
              <a:t> </a:t>
            </a:r>
            <a:r>
              <a:rPr lang="en-US" b="1" i="1" dirty="0">
                <a:latin typeface="Arial" pitchFamily="34" charset="0"/>
                <a:cs typeface="Arial" pitchFamily="34" charset="0"/>
              </a:rPr>
              <a:t>Inheritance taxes</a:t>
            </a:r>
            <a:r>
              <a:rPr lang="en-US" dirty="0">
                <a:latin typeface="Arial" pitchFamily="34" charset="0"/>
                <a:cs typeface="Arial" pitchFamily="34" charset="0"/>
              </a:rPr>
              <a:t> allocated for road purposes. </a:t>
            </a:r>
            <a:r>
              <a:rPr lang="en-US" i="1" dirty="0">
                <a:latin typeface="Arial" pitchFamily="34" charset="0"/>
                <a:cs typeface="Arial" pitchFamily="34" charset="0"/>
              </a:rPr>
              <a:t>(Emphasis added)</a:t>
            </a:r>
            <a:endParaRPr lang="en-US" dirty="0">
              <a:latin typeface="Arial" pitchFamily="34" charset="0"/>
              <a:cs typeface="Arial" pitchFamily="34" charset="0"/>
            </a:endParaRPr>
          </a:p>
          <a:p>
            <a:endParaRPr lang="en-US" dirty="0"/>
          </a:p>
          <a:p>
            <a:endParaRPr lang="en-US" dirty="0"/>
          </a:p>
          <a:p>
            <a:r>
              <a:rPr lang="en-US" dirty="0"/>
              <a:t>Municipalities: </a:t>
            </a:r>
          </a:p>
          <a:p>
            <a:pPr algn="ctr" defTabSz="412504">
              <a:lnSpc>
                <a:spcPct val="80000"/>
              </a:lnSpc>
              <a:spcBef>
                <a:spcPct val="20000"/>
              </a:spcBef>
              <a:defRPr/>
            </a:pPr>
            <a:r>
              <a:rPr lang="en-US" i="1" dirty="0">
                <a:solidFill>
                  <a:schemeClr val="tx1">
                    <a:tint val="75000"/>
                  </a:schemeClr>
                </a:solidFill>
              </a:rPr>
              <a:t>	</a:t>
            </a:r>
            <a:endParaRPr lang="en-US" dirty="0">
              <a:solidFill>
                <a:schemeClr val="tx1">
                  <a:tint val="75000"/>
                </a:schemeClr>
              </a:solidFill>
            </a:endParaRPr>
          </a:p>
          <a:p>
            <a:pPr defTabSz="412504">
              <a:lnSpc>
                <a:spcPct val="80000"/>
              </a:lnSpc>
              <a:spcBef>
                <a:spcPct val="20000"/>
              </a:spcBef>
              <a:defRPr/>
            </a:pPr>
            <a:r>
              <a:rPr lang="en-US" dirty="0">
                <a:latin typeface="Arial" pitchFamily="34" charset="0"/>
                <a:cs typeface="Arial" pitchFamily="34" charset="0"/>
              </a:rPr>
              <a:t>		(a)</a:t>
            </a:r>
            <a:r>
              <a:rPr lang="en-US" i="1" dirty="0">
                <a:latin typeface="Arial" pitchFamily="34" charset="0"/>
                <a:cs typeface="Arial" pitchFamily="34" charset="0"/>
              </a:rPr>
              <a:t> </a:t>
            </a:r>
            <a:r>
              <a:rPr lang="en-US" b="1" i="1" dirty="0">
                <a:latin typeface="Arial" pitchFamily="34" charset="0"/>
                <a:cs typeface="Arial" pitchFamily="34" charset="0"/>
              </a:rPr>
              <a:t>Local motor vehicle or wheel fees or taxes</a:t>
            </a:r>
            <a:r>
              <a:rPr lang="en-US" i="1" dirty="0">
                <a:latin typeface="Arial" pitchFamily="34" charset="0"/>
                <a:cs typeface="Arial" pitchFamily="34" charset="0"/>
              </a:rPr>
              <a:t>;</a:t>
            </a:r>
            <a:endParaRPr lang="en-US" dirty="0">
              <a:latin typeface="Arial" pitchFamily="34" charset="0"/>
              <a:cs typeface="Arial" pitchFamily="34" charset="0"/>
            </a:endParaRPr>
          </a:p>
          <a:p>
            <a:pPr defTabSz="412504">
              <a:lnSpc>
                <a:spcPct val="80000"/>
              </a:lnSpc>
              <a:spcBef>
                <a:spcPct val="20000"/>
              </a:spcBef>
              <a:defRPr/>
            </a:pPr>
            <a:r>
              <a:rPr lang="en-US" dirty="0">
                <a:latin typeface="Arial" pitchFamily="34" charset="0"/>
                <a:cs typeface="Arial" pitchFamily="34" charset="0"/>
              </a:rPr>
              <a:t>		(b)</a:t>
            </a:r>
            <a:r>
              <a:rPr lang="en-US" i="1" dirty="0">
                <a:latin typeface="Arial" pitchFamily="34" charset="0"/>
                <a:cs typeface="Arial" pitchFamily="34" charset="0"/>
              </a:rPr>
              <a:t> </a:t>
            </a:r>
            <a:r>
              <a:rPr lang="en-US" b="1" i="1" dirty="0">
                <a:latin typeface="Arial" pitchFamily="34" charset="0"/>
                <a:cs typeface="Arial" pitchFamily="34" charset="0"/>
              </a:rPr>
              <a:t>Property taxes</a:t>
            </a:r>
            <a:r>
              <a:rPr lang="en-US" dirty="0">
                <a:latin typeface="Arial" pitchFamily="34" charset="0"/>
                <a:cs typeface="Arial" pitchFamily="34" charset="0"/>
              </a:rPr>
              <a:t> levied by action of the local governing body for construction, improvement, maintenance, and repair of streets and bridges, curbs, snow removal, street cleaning, grading of dirt and gravel streets and roads, traffic signs and signals, construction of storm sewers directly related to streets, </a:t>
            </a:r>
            <a:r>
              <a:rPr lang="en-US" dirty="0" err="1">
                <a:latin typeface="Arial" pitchFamily="34" charset="0"/>
                <a:cs typeface="Arial" pitchFamily="34" charset="0"/>
              </a:rPr>
              <a:t>offstreet</a:t>
            </a:r>
            <a:r>
              <a:rPr lang="en-US" dirty="0">
                <a:latin typeface="Arial" pitchFamily="34" charset="0"/>
                <a:cs typeface="Arial" pitchFamily="34" charset="0"/>
              </a:rPr>
              <a:t> public parking owned by the municipality or municipal county, and the payment of the principal and interest on general obligation bonds for any of the foregoing;</a:t>
            </a:r>
          </a:p>
          <a:p>
            <a:pPr defTabSz="412504">
              <a:lnSpc>
                <a:spcPct val="80000"/>
              </a:lnSpc>
              <a:spcBef>
                <a:spcPct val="20000"/>
              </a:spcBef>
              <a:defRPr/>
            </a:pPr>
            <a:r>
              <a:rPr lang="en-US" dirty="0">
                <a:latin typeface="Arial" pitchFamily="34" charset="0"/>
                <a:cs typeface="Arial" pitchFamily="34" charset="0"/>
              </a:rPr>
              <a:t>	 (c)</a:t>
            </a:r>
            <a:r>
              <a:rPr lang="en-US" i="1" dirty="0">
                <a:latin typeface="Arial" pitchFamily="34" charset="0"/>
                <a:cs typeface="Arial" pitchFamily="34" charset="0"/>
              </a:rPr>
              <a:t> </a:t>
            </a:r>
            <a:r>
              <a:rPr lang="en-US" b="1" i="1" dirty="0">
                <a:latin typeface="Arial" pitchFamily="34" charset="0"/>
                <a:cs typeface="Arial" pitchFamily="34" charset="0"/>
              </a:rPr>
              <a:t>Special assessments</a:t>
            </a:r>
            <a:r>
              <a:rPr lang="en-US" dirty="0">
                <a:latin typeface="Arial" pitchFamily="34" charset="0"/>
                <a:cs typeface="Arial" pitchFamily="34" charset="0"/>
              </a:rPr>
              <a:t> levied for street paving or improvement districts and </a:t>
            </a:r>
            <a:r>
              <a:rPr lang="en-US" dirty="0" err="1">
                <a:latin typeface="Arial" pitchFamily="34" charset="0"/>
                <a:cs typeface="Arial" pitchFamily="34" charset="0"/>
              </a:rPr>
              <a:t>offstreet</a:t>
            </a:r>
            <a:r>
              <a:rPr lang="en-US" dirty="0">
                <a:latin typeface="Arial" pitchFamily="34" charset="0"/>
                <a:cs typeface="Arial" pitchFamily="34" charset="0"/>
              </a:rPr>
              <a:t> public parking owned by the municipality or municipal county;</a:t>
            </a:r>
          </a:p>
          <a:p>
            <a:pPr defTabSz="412504">
              <a:lnSpc>
                <a:spcPct val="80000"/>
              </a:lnSpc>
              <a:spcBef>
                <a:spcPct val="20000"/>
              </a:spcBef>
              <a:defRPr/>
            </a:pPr>
            <a:r>
              <a:rPr lang="en-US" dirty="0">
                <a:latin typeface="Arial" pitchFamily="34" charset="0"/>
                <a:cs typeface="Arial" pitchFamily="34" charset="0"/>
              </a:rPr>
              <a:t>	(d)</a:t>
            </a:r>
            <a:r>
              <a:rPr lang="en-US" i="1" dirty="0">
                <a:latin typeface="Arial" pitchFamily="34" charset="0"/>
                <a:cs typeface="Arial" pitchFamily="34" charset="0"/>
              </a:rPr>
              <a:t> Local </a:t>
            </a:r>
            <a:r>
              <a:rPr lang="en-US" b="1" i="1" dirty="0">
                <a:latin typeface="Arial" pitchFamily="34" charset="0"/>
                <a:cs typeface="Arial" pitchFamily="34" charset="0"/>
              </a:rPr>
              <a:t>costs in the acquisition of street right-of-way</a:t>
            </a:r>
            <a:r>
              <a:rPr lang="en-US" dirty="0">
                <a:latin typeface="Arial" pitchFamily="34" charset="0"/>
                <a:cs typeface="Arial" pitchFamily="34" charset="0"/>
              </a:rPr>
              <a:t> including incidental expenses directly related to such acquisition; and</a:t>
            </a:r>
          </a:p>
          <a:p>
            <a:pPr defTabSz="412504">
              <a:lnSpc>
                <a:spcPct val="80000"/>
              </a:lnSpc>
              <a:spcBef>
                <a:spcPct val="20000"/>
              </a:spcBef>
              <a:defRPr/>
            </a:pPr>
            <a:r>
              <a:rPr lang="en-US" dirty="0">
                <a:latin typeface="Arial" pitchFamily="34" charset="0"/>
                <a:cs typeface="Arial" pitchFamily="34" charset="0"/>
              </a:rPr>
              <a:t>	(e)</a:t>
            </a:r>
            <a:r>
              <a:rPr lang="en-US" i="1" dirty="0">
                <a:latin typeface="Arial" pitchFamily="34" charset="0"/>
                <a:cs typeface="Arial" pitchFamily="34" charset="0"/>
              </a:rPr>
              <a:t> </a:t>
            </a:r>
            <a:r>
              <a:rPr lang="en-US" b="1" i="1" dirty="0">
                <a:latin typeface="Arial" pitchFamily="34" charset="0"/>
                <a:cs typeface="Arial" pitchFamily="34" charset="0"/>
              </a:rPr>
              <a:t>Any other funds</a:t>
            </a:r>
            <a:r>
              <a:rPr lang="en-US" dirty="0">
                <a:latin typeface="Arial" pitchFamily="34" charset="0"/>
                <a:cs typeface="Arial" pitchFamily="34" charset="0"/>
              </a:rPr>
              <a:t> provided solely for street purposes. </a:t>
            </a:r>
            <a:r>
              <a:rPr lang="en-US" i="1" dirty="0">
                <a:latin typeface="Arial" pitchFamily="34" charset="0"/>
                <a:cs typeface="Arial" pitchFamily="34" charset="0"/>
              </a:rPr>
              <a:t>(Emphasis added)</a:t>
            </a:r>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30985406-3E07-4734-B97A-23D81F190AB9}" type="slidenum">
              <a:rPr lang="en-US" smtClean="0"/>
              <a:t>35</a:t>
            </a:fld>
            <a:endParaRPr lang="en-US"/>
          </a:p>
        </p:txBody>
      </p:sp>
    </p:spTree>
    <p:extLst>
      <p:ext uri="{BB962C8B-B14F-4D97-AF65-F5344CB8AC3E}">
        <p14:creationId xmlns:p14="http://schemas.microsoft.com/office/powerpoint/2010/main" val="25043553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580741">
              <a:lnSpc>
                <a:spcPct val="80000"/>
              </a:lnSpc>
              <a:spcBef>
                <a:spcPct val="20000"/>
              </a:spcBef>
              <a:defRPr/>
            </a:pPr>
            <a:r>
              <a:rPr lang="en-US" b="0" i="1" dirty="0">
                <a:latin typeface="Arial" pitchFamily="34" charset="0"/>
                <a:cs typeface="Arial" pitchFamily="34" charset="0"/>
              </a:rPr>
              <a:t>8/14/2019 Updated – added phrase in parentheses below title.</a:t>
            </a:r>
          </a:p>
          <a:p>
            <a:pPr defTabSz="580741">
              <a:lnSpc>
                <a:spcPct val="80000"/>
              </a:lnSpc>
              <a:spcBef>
                <a:spcPct val="20000"/>
              </a:spcBef>
              <a:defRPr/>
            </a:pPr>
            <a:endParaRPr lang="en-US" b="1" dirty="0">
              <a:latin typeface="Arial" pitchFamily="34" charset="0"/>
              <a:cs typeface="Arial" pitchFamily="34" charset="0"/>
            </a:endParaRPr>
          </a:p>
          <a:p>
            <a:pPr defTabSz="580741">
              <a:lnSpc>
                <a:spcPct val="80000"/>
              </a:lnSpc>
              <a:spcBef>
                <a:spcPct val="20000"/>
              </a:spcBef>
              <a:defRPr/>
            </a:pPr>
            <a:r>
              <a:rPr lang="en-US" b="1" dirty="0">
                <a:latin typeface="Arial" pitchFamily="34" charset="0"/>
                <a:cs typeface="Arial" pitchFamily="34" charset="0"/>
              </a:rPr>
              <a:t>PIQ19</a:t>
            </a:r>
            <a:r>
              <a:rPr lang="en-US" b="0" dirty="0">
                <a:latin typeface="Arial" pitchFamily="34" charset="0"/>
                <a:cs typeface="Arial" pitchFamily="34" charset="0"/>
              </a:rPr>
              <a:t> can be used to match HAF</a:t>
            </a:r>
            <a:endParaRPr lang="en-US" b="1" dirty="0">
              <a:latin typeface="Arial" pitchFamily="34" charset="0"/>
              <a:cs typeface="Arial" pitchFamily="34" charset="0"/>
            </a:endParaRPr>
          </a:p>
          <a:p>
            <a:pPr defTabSz="580741">
              <a:lnSpc>
                <a:spcPct val="80000"/>
              </a:lnSpc>
              <a:spcBef>
                <a:spcPct val="20000"/>
              </a:spcBef>
              <a:defRPr/>
            </a:pPr>
            <a:endParaRPr lang="en-US" b="1" dirty="0">
              <a:latin typeface="Arial" pitchFamily="34" charset="0"/>
              <a:cs typeface="Arial" pitchFamily="34" charset="0"/>
            </a:endParaRPr>
          </a:p>
          <a:p>
            <a:pPr defTabSz="580741">
              <a:lnSpc>
                <a:spcPct val="80000"/>
              </a:lnSpc>
              <a:spcBef>
                <a:spcPct val="20000"/>
              </a:spcBef>
              <a:defRPr/>
            </a:pPr>
            <a:r>
              <a:rPr lang="en-US" b="1" dirty="0">
                <a:latin typeface="Arial" pitchFamily="34" charset="0"/>
                <a:cs typeface="Arial" pitchFamily="34" charset="0"/>
              </a:rPr>
              <a:t>Replaced</a:t>
            </a:r>
            <a:r>
              <a:rPr lang="en-US" b="1" baseline="0" dirty="0">
                <a:latin typeface="Arial" pitchFamily="34" charset="0"/>
                <a:cs typeface="Arial" pitchFamily="34" charset="0"/>
              </a:rPr>
              <a:t> the old property tax (to eliminate the practice of registering in another lower-property tax county)</a:t>
            </a:r>
          </a:p>
          <a:p>
            <a:pPr defTabSz="580741">
              <a:lnSpc>
                <a:spcPct val="80000"/>
              </a:lnSpc>
              <a:spcBef>
                <a:spcPct val="20000"/>
              </a:spcBef>
              <a:defRPr/>
            </a:pPr>
            <a:r>
              <a:rPr lang="en-US" b="1" baseline="0" dirty="0">
                <a:latin typeface="Arial" pitchFamily="34" charset="0"/>
                <a:cs typeface="Arial" pitchFamily="34" charset="0"/>
              </a:rPr>
              <a:t>On average this money ends up being about 1/3 of the local agency’s matching funds.  </a:t>
            </a:r>
            <a:endParaRPr lang="en-US" b="1" dirty="0">
              <a:latin typeface="Arial" pitchFamily="34" charset="0"/>
              <a:cs typeface="Arial" pitchFamily="34" charset="0"/>
            </a:endParaRPr>
          </a:p>
          <a:p>
            <a:pPr defTabSz="580741">
              <a:lnSpc>
                <a:spcPct val="80000"/>
              </a:lnSpc>
              <a:spcBef>
                <a:spcPct val="20000"/>
              </a:spcBef>
              <a:defRPr/>
            </a:pPr>
            <a:endParaRPr lang="en-US" b="1" dirty="0">
              <a:latin typeface="Arial" pitchFamily="34" charset="0"/>
              <a:cs typeface="Arial" pitchFamily="34" charset="0"/>
            </a:endParaRPr>
          </a:p>
          <a:p>
            <a:pPr defTabSz="580741">
              <a:lnSpc>
                <a:spcPct val="80000"/>
              </a:lnSpc>
              <a:spcBef>
                <a:spcPct val="20000"/>
              </a:spcBef>
              <a:defRPr/>
            </a:pPr>
            <a:r>
              <a:rPr lang="en-US" b="1" dirty="0">
                <a:latin typeface="Arial" pitchFamily="34" charset="0"/>
                <a:cs typeface="Arial" pitchFamily="34" charset="0"/>
              </a:rPr>
              <a:t>Section 60-3,190.  Motor vehicle fee; fee schedules; Motor Vehicle Fee Fund; created; use; investment.</a:t>
            </a:r>
            <a:r>
              <a:rPr lang="en-US" dirty="0">
                <a:latin typeface="Arial" pitchFamily="34" charset="0"/>
                <a:cs typeface="Arial" pitchFamily="34" charset="0"/>
              </a:rPr>
              <a:t>  (1)</a:t>
            </a:r>
            <a:r>
              <a:rPr lang="en-US" i="1" dirty="0">
                <a:latin typeface="Arial" pitchFamily="34" charset="0"/>
                <a:cs typeface="Arial" pitchFamily="34" charset="0"/>
              </a:rPr>
              <a:t> A motor vehicle fee is imposed on all motor vehicles registered for operation in this state</a:t>
            </a:r>
            <a:r>
              <a:rPr lang="en-US" dirty="0">
                <a:latin typeface="Arial" pitchFamily="34" charset="0"/>
                <a:cs typeface="Arial" pitchFamily="34" charset="0"/>
              </a:rPr>
              <a:t>…</a:t>
            </a:r>
          </a:p>
          <a:p>
            <a:pPr defTabSz="580741">
              <a:lnSpc>
                <a:spcPct val="80000"/>
              </a:lnSpc>
              <a:spcBef>
                <a:spcPct val="20000"/>
              </a:spcBef>
              <a:defRPr/>
            </a:pPr>
            <a:r>
              <a:rPr lang="en-US" dirty="0">
                <a:latin typeface="Arial" pitchFamily="34" charset="0"/>
                <a:cs typeface="Arial" pitchFamily="34" charset="0"/>
              </a:rPr>
              <a:t>	(2)</a:t>
            </a:r>
            <a:r>
              <a:rPr lang="en-US" i="1" dirty="0">
                <a:latin typeface="Arial" pitchFamily="34" charset="0"/>
                <a:cs typeface="Arial" pitchFamily="34" charset="0"/>
              </a:rPr>
              <a:t> The county treasurer or designated county official shall annually determine the motor vehicle fee on each motor vehicle registered in the county</a:t>
            </a:r>
            <a:r>
              <a:rPr lang="en-US" dirty="0">
                <a:latin typeface="Arial" pitchFamily="34" charset="0"/>
                <a:cs typeface="Arial" pitchFamily="34" charset="0"/>
              </a:rPr>
              <a:t> based on the age of the motor vehicle pursuant to this section and cause a notice of the amount of the fee to be mailed to the registrant at the address shown upon his or her registration certificate…</a:t>
            </a:r>
          </a:p>
          <a:p>
            <a:pPr defTabSz="580741">
              <a:lnSpc>
                <a:spcPct val="80000"/>
              </a:lnSpc>
              <a:spcBef>
                <a:spcPct val="20000"/>
              </a:spcBef>
              <a:defRPr/>
            </a:pPr>
            <a:r>
              <a:rPr lang="en-US" dirty="0">
                <a:latin typeface="Arial" pitchFamily="34" charset="0"/>
                <a:cs typeface="Arial" pitchFamily="34" charset="0"/>
              </a:rPr>
              <a:t>	(3)</a:t>
            </a:r>
            <a:r>
              <a:rPr lang="en-US" i="1" dirty="0">
                <a:latin typeface="Arial" pitchFamily="34" charset="0"/>
                <a:cs typeface="Arial" pitchFamily="34" charset="0"/>
              </a:rPr>
              <a:t> The motor vehicle fee schedules are set out in this subsection and subsection (4) of this section</a:t>
            </a:r>
            <a:r>
              <a:rPr lang="en-US" dirty="0">
                <a:latin typeface="Arial" pitchFamily="34" charset="0"/>
                <a:cs typeface="Arial" pitchFamily="34" charset="0"/>
              </a:rPr>
              <a:t>. Except for automobiles with a value when new of less than $20,000, and for assembled automobiles, the fee shall be calculated by multiplying the base fee times the fraction which corresponds to the age category of the automobile as shown in the following table:  …</a:t>
            </a:r>
          </a:p>
          <a:p>
            <a:endParaRPr lang="en-US" dirty="0"/>
          </a:p>
        </p:txBody>
      </p:sp>
      <p:sp>
        <p:nvSpPr>
          <p:cNvPr id="4" name="Slide Number Placeholder 3"/>
          <p:cNvSpPr>
            <a:spLocks noGrp="1"/>
          </p:cNvSpPr>
          <p:nvPr>
            <p:ph type="sldNum" sz="quarter" idx="10"/>
          </p:nvPr>
        </p:nvSpPr>
        <p:spPr/>
        <p:txBody>
          <a:bodyPr/>
          <a:lstStyle/>
          <a:p>
            <a:fld id="{F4C524DF-ACA2-4030-981D-DD26CF03BBCC}" type="slidenum">
              <a:rPr lang="en-US" smtClean="0"/>
              <a:pPr/>
              <a:t>36</a:t>
            </a:fld>
            <a:endParaRPr lang="en-US" dirty="0"/>
          </a:p>
        </p:txBody>
      </p:sp>
    </p:spTree>
    <p:extLst>
      <p:ext uri="{BB962C8B-B14F-4D97-AF65-F5344CB8AC3E}">
        <p14:creationId xmlns:p14="http://schemas.microsoft.com/office/powerpoint/2010/main" val="16092098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351033">
              <a:spcBef>
                <a:spcPct val="20000"/>
              </a:spcBef>
              <a:defRPr/>
            </a:pPr>
            <a:r>
              <a:rPr lang="en-US" i="1" dirty="0">
                <a:latin typeface="Arial" pitchFamily="34" charset="0"/>
                <a:cs typeface="Arial" pitchFamily="34" charset="0"/>
              </a:rPr>
              <a:t>8/14/2019 Updated to delete reference to reporting this tax on the SSAR certification (because of LB82).  </a:t>
            </a:r>
          </a:p>
          <a:p>
            <a:pPr defTabSz="351033">
              <a:spcBef>
                <a:spcPct val="20000"/>
              </a:spcBef>
              <a:defRPr/>
            </a:pPr>
            <a:endParaRPr lang="en-US" dirty="0">
              <a:latin typeface="Arial" pitchFamily="34" charset="0"/>
              <a:cs typeface="Arial" pitchFamily="34" charset="0"/>
            </a:endParaRPr>
          </a:p>
          <a:p>
            <a:pPr defTabSz="351033">
              <a:spcBef>
                <a:spcPct val="20000"/>
              </a:spcBef>
              <a:defRPr/>
            </a:pPr>
            <a:r>
              <a:rPr lang="en-US" dirty="0">
                <a:latin typeface="Arial" pitchFamily="34" charset="0"/>
                <a:cs typeface="Arial" pitchFamily="34" charset="0"/>
              </a:rPr>
              <a:t>(2)</a:t>
            </a:r>
            <a:r>
              <a:rPr lang="en-US" i="1" dirty="0">
                <a:latin typeface="Arial" pitchFamily="34" charset="0"/>
                <a:cs typeface="Arial" pitchFamily="34" charset="0"/>
              </a:rPr>
              <a:t> The requirements of subsection (1) of this section also apply to sales and use taxes imposed on motor vehicles</a:t>
            </a:r>
            <a:r>
              <a:rPr lang="en-US" dirty="0">
                <a:latin typeface="Arial" pitchFamily="34" charset="0"/>
                <a:cs typeface="Arial" pitchFamily="34" charset="0"/>
              </a:rPr>
              <a:t>, trailers, and semitrailers pursuant to sections 13-319 and 77-27,142, except that such provisions shall not apply in a county or municipal county that has issued bonds</a:t>
            </a:r>
          </a:p>
          <a:p>
            <a:pPr defTabSz="351033">
              <a:spcBef>
                <a:spcPct val="20000"/>
              </a:spcBef>
              <a:defRPr/>
            </a:pPr>
            <a:r>
              <a:rPr lang="en-US" dirty="0">
                <a:latin typeface="Arial" pitchFamily="34" charset="0"/>
                <a:cs typeface="Arial" pitchFamily="34" charset="0"/>
              </a:rPr>
              <a:t>		(a) the proceeds of which were used for purposes listed in subsection (1) of this section and for which revenue other than sales and use taxes on motor vehicles, trailers, and semitrailers is pledged for payment or</a:t>
            </a:r>
          </a:p>
          <a:p>
            <a:pPr defTabSz="351033">
              <a:spcBef>
                <a:spcPct val="20000"/>
              </a:spcBef>
              <a:defRPr/>
            </a:pPr>
            <a:r>
              <a:rPr lang="en-US" dirty="0">
                <a:latin typeface="Arial" pitchFamily="34" charset="0"/>
                <a:cs typeface="Arial" pitchFamily="34" charset="0"/>
              </a:rPr>
              <a:t>		 (b) approved by a vote that required the use of sales and use taxes imposed on motor vehicles, trailers, and semitrailers for a specific purpose other than those listed in subsection (1) of this section, until all such bonds issued prior to January 1, 2006, have been paid or retired. The county or municipal county shall include a certification with the report … </a:t>
            </a:r>
            <a:r>
              <a:rPr lang="en-US" i="1" dirty="0">
                <a:latin typeface="Arial" pitchFamily="34" charset="0"/>
                <a:cs typeface="Arial" pitchFamily="34" charset="0"/>
              </a:rPr>
              <a:t>(Emphasis added)</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4C524DF-ACA2-4030-981D-DD26CF03BBCC}" type="slidenum">
              <a:rPr lang="en-US" smtClean="0"/>
              <a:pPr/>
              <a:t>37</a:t>
            </a:fld>
            <a:endParaRPr lang="en-US" dirty="0"/>
          </a:p>
        </p:txBody>
      </p:sp>
    </p:spTree>
    <p:extLst>
      <p:ext uri="{BB962C8B-B14F-4D97-AF65-F5344CB8AC3E}">
        <p14:creationId xmlns:p14="http://schemas.microsoft.com/office/powerpoint/2010/main" val="15660410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fontScale="70000" lnSpcReduction="20000"/>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i="1" dirty="0">
                <a:latin typeface="Arial" pitchFamily="34" charset="0"/>
                <a:cs typeface="Arial" pitchFamily="34" charset="0"/>
              </a:rPr>
              <a:t>8/14/2019 Updated to delete reference to reporting this tax on the SSAR certification (because of LB82).  </a:t>
            </a:r>
          </a:p>
          <a:p>
            <a:pPr defTabSz="931774">
              <a:defRPr/>
            </a:pPr>
            <a:endParaRPr lang="en-US" i="1" dirty="0">
              <a:latin typeface="Arial" pitchFamily="34" charset="0"/>
              <a:cs typeface="Arial" pitchFamily="34" charset="0"/>
            </a:endParaRPr>
          </a:p>
          <a:p>
            <a:pPr defTabSz="931774">
              <a:defRPr/>
            </a:pPr>
            <a:endParaRPr lang="en-US" i="1" dirty="0">
              <a:latin typeface="Arial" pitchFamily="34" charset="0"/>
              <a:cs typeface="Arial" pitchFamily="34" charset="0"/>
            </a:endParaRPr>
          </a:p>
          <a:p>
            <a:pPr defTabSz="931774">
              <a:defRPr/>
            </a:pPr>
            <a:r>
              <a:rPr lang="en-US" i="1" dirty="0">
                <a:latin typeface="Arial" pitchFamily="34" charset="0"/>
                <a:cs typeface="Arial" pitchFamily="34" charset="0"/>
              </a:rPr>
              <a:t>(2) The requirements of subsection (1) of this section also apply to sales and use taxes imposed on motor vehicles</a:t>
            </a:r>
            <a:r>
              <a:rPr lang="en-US" dirty="0">
                <a:latin typeface="Arial" pitchFamily="34" charset="0"/>
                <a:cs typeface="Arial" pitchFamily="34" charset="0"/>
              </a:rPr>
              <a:t>, trailers, and semitrailers pursuant to sections 13-319 and 77-27,142, </a:t>
            </a:r>
            <a:r>
              <a:rPr lang="en-US" b="1" dirty="0">
                <a:latin typeface="Arial" pitchFamily="34" charset="0"/>
                <a:cs typeface="Arial" pitchFamily="34" charset="0"/>
              </a:rPr>
              <a:t>except</a:t>
            </a:r>
            <a:r>
              <a:rPr lang="en-US" dirty="0">
                <a:latin typeface="Arial" pitchFamily="34" charset="0"/>
                <a:cs typeface="Arial" pitchFamily="34" charset="0"/>
              </a:rPr>
              <a:t> that such provisions shall not apply in a municipality that has issued </a:t>
            </a:r>
            <a:r>
              <a:rPr lang="en-US" b="1" dirty="0">
                <a:latin typeface="Arial" pitchFamily="34" charset="0"/>
                <a:cs typeface="Arial" pitchFamily="34" charset="0"/>
              </a:rPr>
              <a:t>bonds</a:t>
            </a:r>
            <a:r>
              <a:rPr lang="en-US" dirty="0">
                <a:latin typeface="Arial" pitchFamily="34" charset="0"/>
                <a:cs typeface="Arial" pitchFamily="34" charset="0"/>
              </a:rPr>
              <a:t> (a) the proceeds of which were used for purposes listed in subsection (1) of this section and for which revenue other than sales and use taxes on motor vehicles, trailers, and semitrailers is pledged for payment or (b) approved by a vote that required the use of sales and use taxes imposed on motor vehicles, trailers, and semitrailers for a specific purpose other than those listed in subsection (1) of this section, until all such bonds issued prior to January 1, 2006, have been paid or retired. The municipality shall include a certification with the report </a:t>
            </a:r>
            <a:r>
              <a:rPr lang="en-US" i="1" dirty="0">
                <a:latin typeface="Arial" pitchFamily="34" charset="0"/>
                <a:cs typeface="Arial" pitchFamily="34" charset="0"/>
              </a:rPr>
              <a:t>… (Emphasis added)</a:t>
            </a:r>
          </a:p>
          <a:p>
            <a:pPr defTabSz="931774">
              <a:defRPr/>
            </a:pPr>
            <a:endParaRPr lang="en-US" i="1" dirty="0">
              <a:latin typeface="Arial" pitchFamily="34" charset="0"/>
              <a:cs typeface="Arial" pitchFamily="34" charset="0"/>
            </a:endParaRPr>
          </a:p>
          <a:p>
            <a:r>
              <a:rPr lang="en-US" b="1" dirty="0"/>
              <a:t>Section 39-2520.  Funds received; use restriction; exception.</a:t>
            </a:r>
            <a:r>
              <a:rPr lang="en-US" dirty="0"/>
              <a:t>  (1)</a:t>
            </a:r>
            <a:r>
              <a:rPr lang="en-US" i="1" dirty="0"/>
              <a:t> All money derived from </a:t>
            </a:r>
            <a:r>
              <a:rPr lang="en-US" dirty="0"/>
              <a:t>fees, excises, or license fees </a:t>
            </a:r>
            <a:r>
              <a:rPr lang="en-US" i="1" dirty="0"/>
              <a:t>relating to registration, operation, or use of vehicles</a:t>
            </a:r>
            <a:r>
              <a:rPr lang="en-US" dirty="0"/>
              <a:t> on the public highways, </a:t>
            </a:r>
            <a:r>
              <a:rPr lang="en-US" i="1" dirty="0"/>
              <a:t>or to fuels used for the propulsion of such vehicles, shall be expended for payment of highway obligations, cost of construction, reconstruction, maintenance, and repair of public highways and bridges</a:t>
            </a:r>
            <a:r>
              <a:rPr lang="en-US" dirty="0"/>
              <a:t> and county, city, township, and village roads, streets, and bridges, </a:t>
            </a:r>
            <a:r>
              <a:rPr lang="en-US" i="1" dirty="0"/>
              <a:t>and all facilities, appurtenances, and structures deemed necessary in connection with such highways</a:t>
            </a:r>
            <a:r>
              <a:rPr lang="en-US" dirty="0"/>
              <a:t>, bridges, roads, and streets, </a:t>
            </a:r>
            <a:r>
              <a:rPr lang="en-US" i="1" dirty="0"/>
              <a:t>or may be pledged to secure bonded indebtedness issued for such purposes</a:t>
            </a:r>
            <a:r>
              <a:rPr lang="en-US" dirty="0"/>
              <a:t>, except for (a) the cost of administering laws under which such money is derived, (b) statutory refunds and adjustments provided therein, and (c) money derived from the motor vehicle operators' license fees or money received from parking meter proceeds, fines, and penalties.</a:t>
            </a:r>
          </a:p>
          <a:p>
            <a:r>
              <a:rPr lang="en-US" dirty="0"/>
              <a:t>(2)</a:t>
            </a:r>
            <a:r>
              <a:rPr lang="en-US" i="1" dirty="0"/>
              <a:t> The requirements of subsection (1) of this section also apply to sales and use taxes imposed on motor vehicles</a:t>
            </a:r>
            <a:r>
              <a:rPr lang="en-US" dirty="0"/>
              <a:t>, trailers, and semitrailers pursuant to sections 13-319 and 77-27,142, except that such provisions shall not apply in a municipality that has issued bonds (a) the proceeds of which were used for purposes listed in subsection (1) of this section and for which revenue other than sales and use taxes on motor vehicles, trailers, and semitrailers is pledged for payment or (b) approved by a vote that required the use of sales and use taxes imposed on motor vehicles, trailers, and semitrailers for a specific purpose other than those listed in subsection (1) of this section, until all such bonds issued prior to January 1, 2006, have been paid or retired. The municipality shall include a certification with the report under section 39-2120 showing the amount of revenue other than sales and use tax revenue derived from motor vehicles, trailers, or semitrailers that is to be expended for the purposes listed in subsection (1) of this section and the amount of sales and use taxes expected to be collected from sales of motor vehicles, trailers, and semitrailers for that year.  </a:t>
            </a:r>
            <a:r>
              <a:rPr lang="en-US" i="1" dirty="0"/>
              <a:t>(Emphasis added)</a:t>
            </a:r>
            <a:endParaRPr lang="en-US" dirty="0"/>
          </a:p>
          <a:p>
            <a:r>
              <a:rPr lang="en-US" dirty="0"/>
              <a:t> </a:t>
            </a:r>
          </a:p>
          <a:p>
            <a:r>
              <a:rPr lang="en-US" dirty="0"/>
              <a:t>Source:	Laws 1969, c. 316, § 10, p. 1143; Laws 1971, LB 74, § 2; Laws 1997, LB 271, § 17; Laws 2006, LB 904, § 3.</a:t>
            </a:r>
          </a:p>
          <a:p>
            <a:r>
              <a:rPr lang="en-US" dirty="0"/>
              <a:t> </a:t>
            </a:r>
          </a:p>
          <a:p>
            <a:pPr defTabSz="931774">
              <a:defRPr/>
            </a:pPr>
            <a:endParaRPr lang="en-US" i="1"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F4C524DF-ACA2-4030-981D-DD26CF03BBCC}" type="slidenum">
              <a:rPr lang="en-US" smtClean="0"/>
              <a:pPr/>
              <a:t>38</a:t>
            </a:fld>
            <a:endParaRPr lang="en-US" dirty="0"/>
          </a:p>
        </p:txBody>
      </p:sp>
    </p:spTree>
    <p:extLst>
      <p:ext uri="{BB962C8B-B14F-4D97-AF65-F5344CB8AC3E}">
        <p14:creationId xmlns:p14="http://schemas.microsoft.com/office/powerpoint/2010/main" val="38766498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7/27/2023 added web links</a:t>
            </a:r>
          </a:p>
          <a:p>
            <a:r>
              <a:rPr lang="en-US" i="1" dirty="0"/>
              <a:t>5/25/2021 Updated notes field.</a:t>
            </a:r>
          </a:p>
          <a:p>
            <a:endParaRPr lang="en-US" dirty="0"/>
          </a:p>
          <a:p>
            <a:r>
              <a:rPr lang="en-US" dirty="0"/>
              <a:t>FFPP – distributed in March.  See LPA website for details.  Some of the money is set aside for major on-system bridges (see #4)</a:t>
            </a:r>
          </a:p>
          <a:p>
            <a:endParaRPr lang="en-US" dirty="0"/>
          </a:p>
          <a:p>
            <a:r>
              <a:rPr lang="en-US" dirty="0"/>
              <a:t>BNA – Quarter cent sales tax.  15% of sales tax proceeds go to local agencies, split 50/50 counties/municipalities.  Started 2013.  Expires 2033.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MJRB - Local Bridge Selection Policy: </a:t>
            </a:r>
            <a:r>
              <a:rPr lang="en-US" dirty="0">
                <a:hlinkClick r:id="rId3"/>
              </a:rPr>
              <a:t>http://www.transportation.nebraska.gov/gov-aff/pdfs-docs/bridge/bridge-sel-policy-current.pdf</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SABF – Only those counties that have bridges contribute to the fund under 39-847.01. </a:t>
            </a:r>
            <a:r>
              <a:rPr lang="en-US" b="1" dirty="0">
                <a:latin typeface="Arial" pitchFamily="34" charset="0"/>
                <a:cs typeface="Arial" pitchFamily="34" charset="0"/>
              </a:rPr>
              <a:t>If a county has no bridges, the County does not pay into the State</a:t>
            </a:r>
            <a:r>
              <a:rPr lang="en-US" b="1" baseline="0" dirty="0">
                <a:latin typeface="Arial" pitchFamily="34" charset="0"/>
                <a:cs typeface="Arial" pitchFamily="34" charset="0"/>
              </a:rPr>
              <a:t> Aid Bridge fund.  Counties pay per lineal footage of bridges.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the Controller Division’s Manual: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 State Aid Bridge Fund established by Statute 39‑846 provides a program of state aid for the replacement of county bridges.  The State-Aid-Bridge Fund receives $64,000 per month from the Highway Trust Fund, 50% from the Department’s share and 50% from the counties’ share which is proportional from each county based on the lineal feet of bridges twenty feet or more in length and all overpasses in each county.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latin typeface="Arial" pitchFamily="34" charset="0"/>
                <a:cs typeface="Arial" pitchFamily="34" charset="0"/>
              </a:rPr>
              <a:t>LB138, 2023 Change the maximum percent a county must provide from 50 per cent to 20 per cent.</a:t>
            </a:r>
          </a:p>
          <a:p>
            <a:endParaRPr lang="en-US" dirty="0"/>
          </a:p>
          <a:p>
            <a:r>
              <a:rPr lang="en-US" dirty="0"/>
              <a:t>SRR – Paid for when registering vehicle.  Not to be confused with roads classified as Scenic Recreation.  Game &amp; Parks manages.  NDOT assists.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Dustless-surfaced roads</a:t>
            </a:r>
            <a:r>
              <a:rPr lang="en-US" dirty="0"/>
              <a:t> with direct/immediate access to, or within state parks, recreation areas, veteran cemeteries, or other recreational or historic areas.  </a:t>
            </a:r>
          </a:p>
          <a:p>
            <a:endParaRPr lang="en-US" dirty="0"/>
          </a:p>
          <a:p>
            <a:r>
              <a:rPr lang="en-US" dirty="0"/>
              <a:t>County Bridge Match Program – Started July 2016, expires June </a:t>
            </a:r>
            <a:r>
              <a:rPr lang="en-US" i="1" dirty="0"/>
              <a:t>2029 – originally 2033 </a:t>
            </a:r>
            <a:r>
              <a:rPr lang="en-US" dirty="0"/>
              <a:t>(LB683,2023 and LB818,2023).  $40 million for local agencies.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0985406-3E07-4734-B97A-23D81F190AB9}" type="slidenum">
              <a:rPr lang="en-US" smtClean="0"/>
              <a:t>40</a:t>
            </a:fld>
            <a:endParaRPr lang="en-US"/>
          </a:p>
        </p:txBody>
      </p:sp>
    </p:spTree>
    <p:extLst>
      <p:ext uri="{BB962C8B-B14F-4D97-AF65-F5344CB8AC3E}">
        <p14:creationId xmlns:p14="http://schemas.microsoft.com/office/powerpoint/2010/main" val="31769059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5/25/2021 Updated web link and the screen shot.</a:t>
            </a:r>
          </a:p>
          <a:p>
            <a:r>
              <a:rPr lang="en-US" i="1" dirty="0"/>
              <a:t>8/14/2019 Updated web link at top and the screen shot.  </a:t>
            </a:r>
          </a:p>
        </p:txBody>
      </p:sp>
      <p:sp>
        <p:nvSpPr>
          <p:cNvPr id="4" name="Slide Number Placeholder 3"/>
          <p:cNvSpPr>
            <a:spLocks noGrp="1"/>
          </p:cNvSpPr>
          <p:nvPr>
            <p:ph type="sldNum" sz="quarter" idx="5"/>
          </p:nvPr>
        </p:nvSpPr>
        <p:spPr/>
        <p:txBody>
          <a:bodyPr/>
          <a:lstStyle/>
          <a:p>
            <a:fld id="{30985406-3E07-4734-B97A-23D81F190AB9}" type="slidenum">
              <a:rPr lang="en-US" smtClean="0"/>
              <a:t>41</a:t>
            </a:fld>
            <a:endParaRPr lang="en-US"/>
          </a:p>
        </p:txBody>
      </p:sp>
    </p:spTree>
    <p:extLst>
      <p:ext uri="{BB962C8B-B14F-4D97-AF65-F5344CB8AC3E}">
        <p14:creationId xmlns:p14="http://schemas.microsoft.com/office/powerpoint/2010/main" val="27950088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8/26/2022 Updated with July 2022 version of NE Transportation Financing chart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6/23/2021 Updated with latest info from website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8/14/2019 Updated, added web link.  </a:t>
            </a:r>
          </a:p>
          <a:p>
            <a:endParaRPr lang="en-US" dirty="0"/>
          </a:p>
          <a:p>
            <a:endParaRPr lang="en-US" dirty="0"/>
          </a:p>
          <a:p>
            <a:r>
              <a:rPr lang="en-US" dirty="0">
                <a:hlinkClick r:id="rId3"/>
              </a:rPr>
              <a:t>https://dot.nebraska.gov/media/2815/transportation-finance-flowchart.pdf</a:t>
            </a:r>
            <a:endParaRPr lang="en-US" dirty="0"/>
          </a:p>
        </p:txBody>
      </p:sp>
      <p:sp>
        <p:nvSpPr>
          <p:cNvPr id="4" name="Slide Number Placeholder 3"/>
          <p:cNvSpPr>
            <a:spLocks noGrp="1"/>
          </p:cNvSpPr>
          <p:nvPr>
            <p:ph type="sldNum" sz="quarter" idx="10"/>
          </p:nvPr>
        </p:nvSpPr>
        <p:spPr/>
        <p:txBody>
          <a:bodyPr/>
          <a:lstStyle/>
          <a:p>
            <a:fld id="{30985406-3E07-4734-B97A-23D81F190AB9}" type="slidenum">
              <a:rPr lang="en-US" smtClean="0"/>
              <a:t>42</a:t>
            </a:fld>
            <a:endParaRPr lang="en-US"/>
          </a:p>
        </p:txBody>
      </p:sp>
    </p:spTree>
    <p:extLst>
      <p:ext uri="{BB962C8B-B14F-4D97-AF65-F5344CB8AC3E}">
        <p14:creationId xmlns:p14="http://schemas.microsoft.com/office/powerpoint/2010/main" val="35850745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10/13/2021 added web link</a:t>
            </a:r>
          </a:p>
          <a:p>
            <a:r>
              <a:rPr lang="en-US" i="1" dirty="0"/>
              <a:t>5/25/2021 Added notes</a:t>
            </a:r>
          </a:p>
          <a:p>
            <a:endParaRPr lang="en-US" dirty="0"/>
          </a:p>
          <a:p>
            <a:r>
              <a:rPr lang="en-US" dirty="0"/>
              <a:t>Federal On-System is major collector and above functional classifications (Federal system)</a:t>
            </a:r>
          </a:p>
          <a:p>
            <a:r>
              <a:rPr lang="en-US" dirty="0"/>
              <a:t>Federal Off-System is minor collector and local functional classifications (Federal system)</a:t>
            </a:r>
          </a:p>
          <a:p>
            <a:endParaRPr lang="en-US" dirty="0"/>
          </a:p>
          <a:p>
            <a:r>
              <a:rPr lang="en-US" dirty="0"/>
              <a:t>TAP (trails, SRTS), RRZ (RR viaducts), HSIP, BRO – get your project on the waiting list!  </a:t>
            </a:r>
          </a:p>
          <a:p>
            <a:endParaRPr lang="en-US" dirty="0"/>
          </a:p>
          <a:p>
            <a:r>
              <a:rPr lang="en-US" dirty="0"/>
              <a:t>CMAQ - Nebraska doesn’t always have a non-attainment site</a:t>
            </a:r>
          </a:p>
          <a:p>
            <a:endParaRPr lang="en-US" dirty="0"/>
          </a:p>
          <a:p>
            <a:r>
              <a:rPr lang="en-US" dirty="0"/>
              <a:t>ER – thresholds $700k/event, $5k/site.  80%-100% Federal funds, 0%-20% local match.   Asset Management – know what you have!  </a:t>
            </a:r>
          </a:p>
        </p:txBody>
      </p:sp>
      <p:sp>
        <p:nvSpPr>
          <p:cNvPr id="4" name="Slide Number Placeholder 3"/>
          <p:cNvSpPr>
            <a:spLocks noGrp="1"/>
          </p:cNvSpPr>
          <p:nvPr>
            <p:ph type="sldNum" sz="quarter" idx="10"/>
          </p:nvPr>
        </p:nvSpPr>
        <p:spPr/>
        <p:txBody>
          <a:bodyPr/>
          <a:lstStyle/>
          <a:p>
            <a:fld id="{30985406-3E07-4734-B97A-23D81F190AB9}" type="slidenum">
              <a:rPr lang="en-US" smtClean="0"/>
              <a:t>44</a:t>
            </a:fld>
            <a:endParaRPr lang="en-US"/>
          </a:p>
        </p:txBody>
      </p:sp>
    </p:spTree>
    <p:extLst>
      <p:ext uri="{BB962C8B-B14F-4D97-AF65-F5344CB8AC3E}">
        <p14:creationId xmlns:p14="http://schemas.microsoft.com/office/powerpoint/2010/main" val="3478557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6/23/2021 switched the order of the two bullets</a:t>
            </a:r>
          </a:p>
          <a:p>
            <a:r>
              <a:rPr lang="en-US" i="1" dirty="0"/>
              <a:t>1/31/2020 Updated.  Changed “correct” to “accurate” in second bullet.  </a:t>
            </a:r>
          </a:p>
          <a:p>
            <a:r>
              <a:rPr lang="en-US" i="1" dirty="0"/>
              <a:t>8/14/2019 Updated reworded first bullet point and eliminated second bullet (SSAR report to NBCS) per LB82. </a:t>
            </a:r>
          </a:p>
          <a:p>
            <a:endParaRPr lang="en-US" dirty="0"/>
          </a:p>
          <a:p>
            <a:r>
              <a:rPr lang="en-US" dirty="0"/>
              <a:t>Reasons for reviewing this material</a:t>
            </a:r>
          </a:p>
        </p:txBody>
      </p:sp>
      <p:sp>
        <p:nvSpPr>
          <p:cNvPr id="4" name="Slide Number Placeholder 3"/>
          <p:cNvSpPr>
            <a:spLocks noGrp="1"/>
          </p:cNvSpPr>
          <p:nvPr>
            <p:ph type="sldNum" sz="quarter" idx="10"/>
          </p:nvPr>
        </p:nvSpPr>
        <p:spPr/>
        <p:txBody>
          <a:bodyPr/>
          <a:lstStyle/>
          <a:p>
            <a:fld id="{30985406-3E07-4734-B97A-23D81F190AB9}" type="slidenum">
              <a:rPr lang="en-US" smtClean="0"/>
              <a:t>4</a:t>
            </a:fld>
            <a:endParaRPr lang="en-US"/>
          </a:p>
        </p:txBody>
      </p:sp>
    </p:spTree>
    <p:extLst>
      <p:ext uri="{BB962C8B-B14F-4D97-AF65-F5344CB8AC3E}">
        <p14:creationId xmlns:p14="http://schemas.microsoft.com/office/powerpoint/2010/main" val="32540190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7/27/2023 Added the line “Federal tax at pump.”</a:t>
            </a:r>
          </a:p>
          <a:p>
            <a:r>
              <a:rPr lang="en-US" i="1" dirty="0"/>
              <a:t>10/13/2021 added web link</a:t>
            </a:r>
          </a:p>
        </p:txBody>
      </p:sp>
      <p:sp>
        <p:nvSpPr>
          <p:cNvPr id="4" name="Slide Number Placeholder 3"/>
          <p:cNvSpPr>
            <a:spLocks noGrp="1"/>
          </p:cNvSpPr>
          <p:nvPr>
            <p:ph type="sldNum" sz="quarter" idx="5"/>
          </p:nvPr>
        </p:nvSpPr>
        <p:spPr/>
        <p:txBody>
          <a:bodyPr/>
          <a:lstStyle/>
          <a:p>
            <a:fld id="{30985406-3E07-4734-B97A-23D81F190AB9}" type="slidenum">
              <a:rPr lang="en-US" smtClean="0"/>
              <a:t>45</a:t>
            </a:fld>
            <a:endParaRPr lang="en-US"/>
          </a:p>
        </p:txBody>
      </p:sp>
    </p:spTree>
    <p:extLst>
      <p:ext uri="{BB962C8B-B14F-4D97-AF65-F5344CB8AC3E}">
        <p14:creationId xmlns:p14="http://schemas.microsoft.com/office/powerpoint/2010/main" val="39658491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6/23/2021 Updated screen shot</a:t>
            </a:r>
          </a:p>
        </p:txBody>
      </p:sp>
      <p:sp>
        <p:nvSpPr>
          <p:cNvPr id="4" name="Slide Number Placeholder 3"/>
          <p:cNvSpPr>
            <a:spLocks noGrp="1"/>
          </p:cNvSpPr>
          <p:nvPr>
            <p:ph type="sldNum" sz="quarter" idx="5"/>
          </p:nvPr>
        </p:nvSpPr>
        <p:spPr/>
        <p:txBody>
          <a:bodyPr/>
          <a:lstStyle/>
          <a:p>
            <a:fld id="{30985406-3E07-4734-B97A-23D81F190AB9}" type="slidenum">
              <a:rPr lang="en-US" smtClean="0"/>
              <a:t>47</a:t>
            </a:fld>
            <a:endParaRPr lang="en-US"/>
          </a:p>
        </p:txBody>
      </p:sp>
    </p:spTree>
    <p:extLst>
      <p:ext uri="{BB962C8B-B14F-4D97-AF65-F5344CB8AC3E}">
        <p14:creationId xmlns:p14="http://schemas.microsoft.com/office/powerpoint/2010/main" val="2442691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8/14/2019 Updated web link.  </a:t>
            </a:r>
          </a:p>
        </p:txBody>
      </p:sp>
      <p:sp>
        <p:nvSpPr>
          <p:cNvPr id="4" name="Slide Number Placeholder 3"/>
          <p:cNvSpPr>
            <a:spLocks noGrp="1"/>
          </p:cNvSpPr>
          <p:nvPr>
            <p:ph type="sldNum" sz="quarter" idx="5"/>
          </p:nvPr>
        </p:nvSpPr>
        <p:spPr/>
        <p:txBody>
          <a:bodyPr/>
          <a:lstStyle/>
          <a:p>
            <a:fld id="{30985406-3E07-4734-B97A-23D81F190AB9}" type="slidenum">
              <a:rPr lang="en-US" smtClean="0"/>
              <a:t>5</a:t>
            </a:fld>
            <a:endParaRPr lang="en-US"/>
          </a:p>
        </p:txBody>
      </p:sp>
    </p:spTree>
    <p:extLst>
      <p:ext uri="{BB962C8B-B14F-4D97-AF65-F5344CB8AC3E}">
        <p14:creationId xmlns:p14="http://schemas.microsoft.com/office/powerpoint/2010/main" val="2146272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7/27/2023 Updated screen shot (The reference to the Build Nebraska Act has been deleted).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8/14/2019 Updated screen shot (Stenberg no longer in office).    </a:t>
            </a:r>
          </a:p>
          <a:p>
            <a:endParaRPr lang="en-US" dirty="0"/>
          </a:p>
        </p:txBody>
      </p:sp>
      <p:sp>
        <p:nvSpPr>
          <p:cNvPr id="4" name="Slide Number Placeholder 3"/>
          <p:cNvSpPr>
            <a:spLocks noGrp="1"/>
          </p:cNvSpPr>
          <p:nvPr>
            <p:ph type="sldNum" sz="quarter" idx="10"/>
          </p:nvPr>
        </p:nvSpPr>
        <p:spPr/>
        <p:txBody>
          <a:bodyPr/>
          <a:lstStyle/>
          <a:p>
            <a:fld id="{30985406-3E07-4734-B97A-23D81F190AB9}" type="slidenum">
              <a:rPr lang="en-US" smtClean="0"/>
              <a:t>6</a:t>
            </a:fld>
            <a:endParaRPr lang="en-US"/>
          </a:p>
        </p:txBody>
      </p:sp>
    </p:spTree>
    <p:extLst>
      <p:ext uri="{BB962C8B-B14F-4D97-AF65-F5344CB8AC3E}">
        <p14:creationId xmlns:p14="http://schemas.microsoft.com/office/powerpoint/2010/main" val="2177555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351033">
              <a:spcBef>
                <a:spcPct val="20000"/>
              </a:spcBef>
              <a:defRPr/>
            </a:pPr>
            <a:r>
              <a:rPr lang="en-US" dirty="0">
                <a:latin typeface="Arial" pitchFamily="34" charset="0"/>
                <a:cs typeface="Arial" pitchFamily="34" charset="0"/>
              </a:rPr>
              <a:t>(2)</a:t>
            </a:r>
            <a:r>
              <a:rPr lang="en-US" i="1" dirty="0">
                <a:latin typeface="Arial" pitchFamily="34" charset="0"/>
                <a:cs typeface="Arial" pitchFamily="34" charset="0"/>
              </a:rPr>
              <a:t> The requirements of subsection (1) of this section also apply to sales and use taxes imposed on motor vehicles</a:t>
            </a:r>
            <a:r>
              <a:rPr lang="en-US" dirty="0">
                <a:latin typeface="Arial" pitchFamily="34" charset="0"/>
                <a:cs typeface="Arial" pitchFamily="34" charset="0"/>
              </a:rPr>
              <a:t>, trailers, and semitrailers pursuant to sections 13-319 and 77-27,142, except that such provisions shall not apply in a county or municipal county that has issued bonds</a:t>
            </a:r>
          </a:p>
          <a:p>
            <a:pPr defTabSz="351033">
              <a:spcBef>
                <a:spcPct val="20000"/>
              </a:spcBef>
              <a:defRPr/>
            </a:pPr>
            <a:r>
              <a:rPr lang="en-US" dirty="0">
                <a:latin typeface="Arial" pitchFamily="34" charset="0"/>
                <a:cs typeface="Arial" pitchFamily="34" charset="0"/>
              </a:rPr>
              <a:t>		(a) the proceeds of which were used for purposes listed in subsection (1) of this section and for which revenue other than sales and use taxes on motor vehicles, trailers, and semitrailers is pledged for payment or</a:t>
            </a:r>
          </a:p>
          <a:p>
            <a:pPr defTabSz="351033">
              <a:spcBef>
                <a:spcPct val="20000"/>
              </a:spcBef>
              <a:defRPr/>
            </a:pPr>
            <a:r>
              <a:rPr lang="en-US" dirty="0">
                <a:latin typeface="Arial" pitchFamily="34" charset="0"/>
                <a:cs typeface="Arial" pitchFamily="34" charset="0"/>
              </a:rPr>
              <a:t>		 (b) approved by a vote that required the use of sales and use taxes imposed on motor vehicles, trailers, and semitrailers for a specific purpose other than those listed in subsection (1) of this section, until all such bonds issued prior to January 1, 2006, have been paid or retired. The county or municipal county shall include a certification with the report … </a:t>
            </a:r>
            <a:r>
              <a:rPr lang="en-US" i="1" dirty="0">
                <a:latin typeface="Arial" pitchFamily="34" charset="0"/>
                <a:cs typeface="Arial" pitchFamily="34" charset="0"/>
              </a:rPr>
              <a:t>(Emphasis added)</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4C524DF-ACA2-4030-981D-DD26CF03BBCC}" type="slidenum">
              <a:rPr lang="en-US" smtClean="0"/>
              <a:pPr/>
              <a:t>9</a:t>
            </a:fld>
            <a:endParaRPr lang="en-US" dirty="0"/>
          </a:p>
        </p:txBody>
      </p:sp>
    </p:spTree>
    <p:extLst>
      <p:ext uri="{BB962C8B-B14F-4D97-AF65-F5344CB8AC3E}">
        <p14:creationId xmlns:p14="http://schemas.microsoft.com/office/powerpoint/2010/main" val="3242763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fontScale="32500" lnSpcReduction="20000"/>
          </a:bodyPr>
          <a:lstStyle/>
          <a:p>
            <a:pPr marL="0" marR="0" lvl="0" indent="0" algn="l" defTabSz="931774" rtl="0" eaLnBrk="1" fontAlgn="auto" latinLnBrk="0" hangingPunct="1">
              <a:lnSpc>
                <a:spcPct val="80000"/>
              </a:lnSpc>
              <a:spcBef>
                <a:spcPct val="20000"/>
              </a:spcBef>
              <a:spcAft>
                <a:spcPts val="0"/>
              </a:spcAft>
              <a:buClrTx/>
              <a:buSzTx/>
              <a:buFontTx/>
              <a:buNone/>
              <a:tabLst/>
              <a:defRPr/>
            </a:pPr>
            <a:r>
              <a:rPr lang="en-US" sz="1400" i="1" baseline="0" dirty="0"/>
              <a:t>9/17/2022 changed animations. </a:t>
            </a:r>
          </a:p>
          <a:p>
            <a:pPr algn="l" defTabSz="931774">
              <a:lnSpc>
                <a:spcPct val="80000"/>
              </a:lnSpc>
              <a:spcBef>
                <a:spcPct val="20000"/>
              </a:spcBef>
              <a:defRPr/>
            </a:pPr>
            <a:endParaRPr lang="en-US" sz="1400" b="1" dirty="0">
              <a:latin typeface="Arial" pitchFamily="34" charset="0"/>
              <a:cs typeface="Arial" pitchFamily="34" charset="0"/>
            </a:endParaRPr>
          </a:p>
          <a:p>
            <a:pPr algn="l" defTabSz="931774">
              <a:lnSpc>
                <a:spcPct val="80000"/>
              </a:lnSpc>
              <a:spcBef>
                <a:spcPct val="20000"/>
              </a:spcBef>
              <a:defRPr/>
            </a:pPr>
            <a:r>
              <a:rPr lang="en-US" sz="1400" b="1" dirty="0">
                <a:latin typeface="Arial" pitchFamily="34" charset="0"/>
                <a:cs typeface="Arial" pitchFamily="34" charset="0"/>
              </a:rPr>
              <a:t>That is actually 5.5 cents of State Sales Tax, but ½ cent of the 5.5 cents goes directly into the Highway Allocation Fund</a:t>
            </a:r>
          </a:p>
          <a:p>
            <a:pPr algn="ctr" defTabSz="931774">
              <a:lnSpc>
                <a:spcPct val="80000"/>
              </a:lnSpc>
              <a:spcBef>
                <a:spcPct val="20000"/>
              </a:spcBef>
              <a:defRPr/>
            </a:pPr>
            <a:endParaRPr lang="en-US" sz="1400" b="1" dirty="0">
              <a:latin typeface="Arial" pitchFamily="34" charset="0"/>
              <a:cs typeface="Arial" pitchFamily="34" charset="0"/>
            </a:endParaRPr>
          </a:p>
          <a:p>
            <a:pPr algn="ctr" defTabSz="931774">
              <a:lnSpc>
                <a:spcPct val="80000"/>
              </a:lnSpc>
              <a:spcBef>
                <a:spcPct val="20000"/>
              </a:spcBef>
              <a:defRPr/>
            </a:pPr>
            <a:r>
              <a:rPr lang="en-US" sz="1400" b="1" dirty="0">
                <a:latin typeface="Arial" pitchFamily="34" charset="0"/>
                <a:cs typeface="Arial" pitchFamily="34" charset="0"/>
              </a:rPr>
              <a:t>Art. 22, Nebraska Highway Bonds (Partial Listing)</a:t>
            </a:r>
          </a:p>
          <a:p>
            <a:pPr defTabSz="931774">
              <a:lnSpc>
                <a:spcPct val="80000"/>
              </a:lnSpc>
              <a:spcBef>
                <a:spcPct val="20000"/>
              </a:spcBef>
              <a:defRPr/>
            </a:pPr>
            <a:endParaRPr lang="en-US" sz="1100" b="1" dirty="0">
              <a:latin typeface="Arial" pitchFamily="34" charset="0"/>
              <a:cs typeface="Arial" pitchFamily="34" charset="0"/>
            </a:endParaRPr>
          </a:p>
          <a:p>
            <a:pPr defTabSz="931774">
              <a:lnSpc>
                <a:spcPct val="80000"/>
              </a:lnSpc>
              <a:spcBef>
                <a:spcPct val="20000"/>
              </a:spcBef>
              <a:defRPr/>
            </a:pPr>
            <a:r>
              <a:rPr lang="en-US" b="1" dirty="0">
                <a:latin typeface="Arial" pitchFamily="34" charset="0"/>
                <a:cs typeface="Arial" pitchFamily="34" charset="0"/>
              </a:rPr>
              <a:t>Section 39-2215.  Highway Trust Fund; created; allocation; investment; State Treasurer; transfer; disbursements.</a:t>
            </a:r>
            <a:r>
              <a:rPr lang="en-US" dirty="0">
                <a:latin typeface="Arial" pitchFamily="34" charset="0"/>
                <a:cs typeface="Arial" pitchFamily="34" charset="0"/>
              </a:rPr>
              <a:t>  (1) There is hereby created in the state treasury a special fund to be known as the </a:t>
            </a:r>
            <a:r>
              <a:rPr lang="en-US" i="1" dirty="0">
                <a:latin typeface="Arial" pitchFamily="34" charset="0"/>
                <a:cs typeface="Arial" pitchFamily="34" charset="0"/>
              </a:rPr>
              <a:t>Highway Trust Fund.</a:t>
            </a:r>
            <a:endParaRPr lang="en-US" dirty="0">
              <a:latin typeface="Arial" pitchFamily="34" charset="0"/>
              <a:cs typeface="Arial" pitchFamily="34" charset="0"/>
            </a:endParaRPr>
          </a:p>
          <a:p>
            <a:pPr lvl="0">
              <a:lnSpc>
                <a:spcPct val="80000"/>
              </a:lnSpc>
              <a:spcBef>
                <a:spcPct val="20000"/>
              </a:spcBef>
              <a:defRPr/>
            </a:pPr>
            <a:r>
              <a:rPr lang="en-US" dirty="0">
                <a:latin typeface="Arial" pitchFamily="34" charset="0"/>
                <a:cs typeface="Arial" pitchFamily="34" charset="0"/>
              </a:rPr>
              <a:t>	(2) All funds credited to the Highway Trust Fund pursuant to [</a:t>
            </a:r>
            <a:r>
              <a:rPr lang="en-US" i="1" dirty="0">
                <a:latin typeface="Arial" pitchFamily="34" charset="0"/>
                <a:cs typeface="Arial" pitchFamily="34" charset="0"/>
              </a:rPr>
              <a:t>certain Motor Fuel Taxes</a:t>
            </a:r>
            <a:r>
              <a:rPr lang="en-US" dirty="0">
                <a:latin typeface="Arial" pitchFamily="34" charset="0"/>
                <a:cs typeface="Arial" pitchFamily="34" charset="0"/>
              </a:rPr>
              <a:t>]</a:t>
            </a:r>
            <a:r>
              <a:rPr lang="en-US" b="1" dirty="0">
                <a:latin typeface="Arial" pitchFamily="34" charset="0"/>
                <a:cs typeface="Arial" pitchFamily="34" charset="0"/>
              </a:rPr>
              <a:t> </a:t>
            </a:r>
            <a:r>
              <a:rPr lang="en-US" dirty="0">
                <a:latin typeface="Arial" pitchFamily="34" charset="0"/>
                <a:cs typeface="Arial" pitchFamily="34" charset="0"/>
              </a:rPr>
              <a:t>sections 66-489.02, 66-499, 66-4,140, 66-4,147, 66-6,108, and 66-6,109.02, and related penalties and interest, shall be allocated as provided in such sections.</a:t>
            </a:r>
          </a:p>
          <a:p>
            <a:pPr lvl="0">
              <a:lnSpc>
                <a:spcPct val="80000"/>
              </a:lnSpc>
              <a:spcBef>
                <a:spcPct val="20000"/>
              </a:spcBef>
              <a:defRPr/>
            </a:pPr>
            <a:r>
              <a:rPr lang="en-US" dirty="0">
                <a:latin typeface="Arial" pitchFamily="34" charset="0"/>
                <a:cs typeface="Arial" pitchFamily="34" charset="0"/>
              </a:rPr>
              <a:t>	(3)</a:t>
            </a:r>
            <a:r>
              <a:rPr lang="en-US" b="1" dirty="0">
                <a:latin typeface="Arial" pitchFamily="34" charset="0"/>
                <a:cs typeface="Arial" pitchFamily="34" charset="0"/>
              </a:rPr>
              <a:t> </a:t>
            </a:r>
            <a:r>
              <a:rPr lang="en-US" i="1" dirty="0">
                <a:latin typeface="Arial" pitchFamily="34" charset="0"/>
                <a:cs typeface="Arial" pitchFamily="34" charset="0"/>
              </a:rPr>
              <a:t>All other motor vehicle fuel taxes</a:t>
            </a:r>
            <a:r>
              <a:rPr lang="en-US" dirty="0">
                <a:latin typeface="Arial" pitchFamily="34" charset="0"/>
                <a:cs typeface="Arial" pitchFamily="34" charset="0"/>
              </a:rPr>
              <a:t>, … related to highway use retained by the state, all motor vehicle registration fees retained by the state other than those fees credited to the State Recreation Road Fund … and other highway-user taxes imposed by state law and allocated to the Highway Trust Fund, except for the proceeds of the sales and use taxes derived from motor vehicles, trailers, and semitrailers … </a:t>
            </a:r>
            <a:r>
              <a:rPr lang="en-US" i="1" dirty="0">
                <a:latin typeface="Arial" pitchFamily="34" charset="0"/>
                <a:cs typeface="Arial" pitchFamily="34" charset="0"/>
              </a:rPr>
              <a:t>are hereby irrevocably pledged for the terms of the bonds issued prior to January 1, 1988 </a:t>
            </a:r>
            <a:r>
              <a:rPr lang="en-US" dirty="0">
                <a:latin typeface="Arial" pitchFamily="34" charset="0"/>
                <a:cs typeface="Arial" pitchFamily="34" charset="0"/>
              </a:rPr>
              <a:t>…  </a:t>
            </a:r>
            <a:r>
              <a:rPr lang="en-US" b="1" i="1" dirty="0">
                <a:latin typeface="Arial" pitchFamily="34" charset="0"/>
                <a:cs typeface="Arial" pitchFamily="34" charset="0"/>
              </a:rPr>
              <a:t>[Not applicable – no bonds have been issued for years]</a:t>
            </a:r>
            <a:endParaRPr lang="en-US" dirty="0">
              <a:latin typeface="Arial" pitchFamily="34" charset="0"/>
              <a:cs typeface="Arial" pitchFamily="34" charset="0"/>
            </a:endParaRPr>
          </a:p>
          <a:p>
            <a:pPr algn="ctr" defTabSz="931774">
              <a:lnSpc>
                <a:spcPct val="80000"/>
              </a:lnSpc>
              <a:spcBef>
                <a:spcPct val="20000"/>
              </a:spcBef>
              <a:defRPr/>
            </a:pPr>
            <a:endParaRPr lang="en-US" dirty="0">
              <a:solidFill>
                <a:schemeClr val="tx1">
                  <a:tint val="75000"/>
                </a:schemeClr>
              </a:solidFill>
            </a:endParaRPr>
          </a:p>
          <a:p>
            <a:pPr defTabSz="931774">
              <a:lnSpc>
                <a:spcPct val="80000"/>
              </a:lnSpc>
              <a:spcBef>
                <a:spcPct val="20000"/>
              </a:spcBef>
              <a:defRPr/>
            </a:pPr>
            <a:endParaRPr lang="en-US" dirty="0">
              <a:solidFill>
                <a:schemeClr val="tx1">
                  <a:tint val="75000"/>
                </a:schemeClr>
              </a:solidFill>
            </a:endParaRPr>
          </a:p>
          <a:p>
            <a:r>
              <a:rPr lang="en-US" b="1" dirty="0"/>
              <a:t>ARTICLE 22</a:t>
            </a:r>
            <a:endParaRPr lang="en-US" dirty="0"/>
          </a:p>
          <a:p>
            <a:r>
              <a:rPr lang="en-US" b="1" dirty="0"/>
              <a:t>NEBRASKA HIGHWAY BONDS</a:t>
            </a:r>
            <a:endParaRPr lang="en-US" dirty="0"/>
          </a:p>
          <a:p>
            <a:r>
              <a:rPr lang="en-US" b="1" dirty="0"/>
              <a:t>(Partial Listing)</a:t>
            </a:r>
            <a:endParaRPr lang="en-US" dirty="0"/>
          </a:p>
          <a:p>
            <a:r>
              <a:rPr lang="en-US" dirty="0"/>
              <a:t> </a:t>
            </a:r>
          </a:p>
          <a:p>
            <a:r>
              <a:rPr lang="en-US" dirty="0"/>
              <a:t>Section.</a:t>
            </a:r>
          </a:p>
          <a:p>
            <a:r>
              <a:rPr lang="en-US" dirty="0"/>
              <a:t>39-2215.  Highway Trust Fund; created; allocation; investment; State Treasurer; transfer; disbursements.</a:t>
            </a:r>
          </a:p>
          <a:p>
            <a:r>
              <a:rPr lang="en-US" b="1" dirty="0"/>
              <a:t> </a:t>
            </a:r>
            <a:endParaRPr lang="en-US" dirty="0"/>
          </a:p>
          <a:p>
            <a:r>
              <a:rPr lang="en-US" b="1" dirty="0"/>
              <a:t>Section 39-2215.  Highway Trust Fund; created; allocation; investment; State Treasurer; transfer; disbursements.</a:t>
            </a:r>
            <a:r>
              <a:rPr lang="en-US" dirty="0"/>
              <a:t>  (1) There is hereby created in the state treasury a special fund to be known as the </a:t>
            </a:r>
            <a:r>
              <a:rPr lang="en-US" i="1" dirty="0"/>
              <a:t>Highway Trust Fund</a:t>
            </a:r>
            <a:r>
              <a:rPr lang="en-US" dirty="0"/>
              <a:t>.</a:t>
            </a:r>
          </a:p>
          <a:p>
            <a:r>
              <a:rPr lang="en-US" dirty="0"/>
              <a:t>(2) All funds credited to the Highway Trust Fund pursuant to sections 66-489.02, 66-499, 66-4,140, 66-4,147, 66-6,108, and 66-6,109.02, and related penalties and interest, shall be allocated as provided in such sections.</a:t>
            </a:r>
          </a:p>
          <a:p>
            <a:r>
              <a:rPr lang="en-US" dirty="0"/>
              <a:t>(3) All other motor vehicle fuel taxes, diesel fuel taxes, compressed fuel taxes, and alternative fuel taxes related to highway use retained by the state, all motor vehicle registration fees retained by the state other than those fees credited to the State Recreation Road Fund pursuant to subdivision (3) of section 60-3,156, and other highway-user taxes imposed by state law and allocated to the Highway Trust Fund, except for the proceeds of the sales and use taxes derived from motor vehicles, trailers, and semitrailers credited to the fund pursuant to section 77-27,132, are hereby irrevocably pledged for the terms of the bonds issued prior to January 1, 1988, to the payment of the principal, interest, and redemption premium, if any, of such bonds as they mature and become due at maturity or prior redemption and for any reserves therefor and shall, as received by the State Treasurer, be deposited in the fund for such purpose.</a:t>
            </a:r>
          </a:p>
          <a:p>
            <a:r>
              <a:rPr lang="en-US" dirty="0"/>
              <a:t>(4) Of the money in the fund specified in subsection (3) of this section which is not required for the use specified in such subsection, (a) an amount equal to three dollars times the number of motorcycles registered during the previous month shall be placed in the Motorcycle Safety Education Fund, (b) an amount to be determined annually by the Legislature through the appropriations process may be transferred to the Motor Fuel Tax Enforcement and Collection Cash Fund for use as provided in section 66-738 on a monthly or other less frequent basis as determined by the appropriation language, (c) an amount to be determined annually by the Legislature through the appropriations process shall be transferred to the License Plate Cash Fund as certified by the Director of Motor Vehicles, and (d) the remaining money may be used for the purchase for retirement of the bonds issued prior to January 1, 1988, in the open market.</a:t>
            </a:r>
          </a:p>
          <a:p>
            <a:r>
              <a:rPr lang="en-US" dirty="0"/>
              <a:t>(5) The State Treasurer shall monthly transfer, from the proceeds of the sales and use taxes credited to the Highway Trust Fund and any money remaining in the fund after the requirements of subsections (2) through (4) of this section are satisfied, thirty thousand dollars to the Grade Crossing Protection Fund.</a:t>
            </a:r>
          </a:p>
          <a:p>
            <a:r>
              <a:rPr lang="en-US" dirty="0"/>
              <a:t>(6) Except as provided in subsection (7) of this section, </a:t>
            </a:r>
            <a:r>
              <a:rPr lang="en-US" i="1" dirty="0"/>
              <a:t>the balance of the Highway Trust Fund shall be allocated fifty-three and one-third percent</a:t>
            </a:r>
            <a:r>
              <a:rPr lang="en-US" dirty="0"/>
              <a:t>, less the amount provided for in section 39-847.01</a:t>
            </a:r>
            <a:r>
              <a:rPr lang="en-US" i="1" dirty="0"/>
              <a:t>, to the Department of Transportation, twenty-three and one-third percent</a:t>
            </a:r>
            <a:r>
              <a:rPr lang="en-US" dirty="0"/>
              <a:t>, less the amount provided for in section 39-847.01, </a:t>
            </a:r>
            <a:r>
              <a:rPr lang="en-US" i="1" dirty="0"/>
              <a:t>to the various counties for road purposes</a:t>
            </a:r>
            <a:r>
              <a:rPr lang="en-US" dirty="0"/>
              <a:t>, and </a:t>
            </a:r>
            <a:r>
              <a:rPr lang="en-US" i="1" dirty="0"/>
              <a:t>twenty-three and one-third percent to the various municipalities for street purposes. </a:t>
            </a:r>
            <a:r>
              <a:rPr lang="en-US" dirty="0"/>
              <a:t>If bonds are issued pursuant to subsection (2) of section 39-2223, the portion allocated to the Department of Transportation shall be credited monthly to the Highway Restoration and Improvement Bond Fund, and if no bonds are issued pursuant to such subsection, </a:t>
            </a:r>
            <a:r>
              <a:rPr lang="en-US" i="1" dirty="0"/>
              <a:t>the portion allocated to the department shall be credited monthly to the Highway Cash Fund. The portions allocated to the counties and municipalities shall be credited monthly to the Highway Allocation Fund and distributed monthly</a:t>
            </a:r>
            <a:r>
              <a:rPr lang="en-US" dirty="0"/>
              <a:t> as provided by law. Vehicles accorded prorated registration pursuant to section 60-3,198 shall not be included in any formula involving motor vehicle registrations used to determine the allocation and distribution of state funds for highway purposes to political subdivisions.</a:t>
            </a:r>
          </a:p>
          <a:p>
            <a:r>
              <a:rPr lang="en-US" dirty="0"/>
              <a:t>(7) If it is determined by December 20 of any year that a county will receive from its allocation of state-collected highway revenue and from any funds relinquished to it by municipalities within its boundaries an amount in such year which is less than such county received in state-collected highway revenue in calendar year 1969, based upon the 1976 tax rates for highway-user fuels and registration fees, the Department of Transportation shall notify the State Treasurer that an amount equal to the sum necessary to provide such county with funds equal to such county's 1969 highway allocation for such year shall be transferred to such county from the Highway Trust Fund. Such makeup funds shall be matched by the county as provided in sections 39-2501 to 39-2510. The balance remaining in the fund after such transfer shall then be reallocated as provided in subsection (6) of this section.</a:t>
            </a:r>
          </a:p>
          <a:p>
            <a:r>
              <a:rPr lang="en-US" dirty="0"/>
              <a:t>(8) The State Treasurer shall disburse the money in the Highway Trust Fund as directed by resolution of the commission. All disbursements from the fund shall be made upon warrants drawn by the Director of Administrative Services. Any money in the fund available for investment shall be invested by the state investment officer pursuant to the Nebraska Capital Expansion Act and the Nebraska State Funds Investment Act and the earnings, if any, credited to the fund.  </a:t>
            </a:r>
            <a:r>
              <a:rPr lang="en-US" i="1" dirty="0"/>
              <a:t>(Emphasis added)</a:t>
            </a:r>
            <a:endParaRPr lang="en-US" dirty="0"/>
          </a:p>
          <a:p>
            <a:r>
              <a:rPr lang="en-US" dirty="0"/>
              <a:t> </a:t>
            </a:r>
          </a:p>
          <a:p>
            <a:r>
              <a:rPr lang="en-US" dirty="0"/>
              <a:t>Source</a:t>
            </a:r>
          </a:p>
          <a:p>
            <a:r>
              <a:rPr lang="en-US" dirty="0"/>
              <a:t>Laws 1969, c. 309, § 15, p. 1111; Laws 1971, LB 53, § 3; Laws 1979, LB 571, § 2; Laws 1981, LB 22, § 8; Laws 1983, LB 118, § 2; Laws 1984, LB 1089, § 1; Laws 1986, LB 599, § 11; Laws 1988, LB 632, § 9; Laws 1989, LB 258, § 3; Laws 1990, LB 602, § 1; Laws 1991, LB 627, § 4; Laws 1992, LB 319, § 1; Laws 1994, LB 1066, § 25; Laws 1994, LB 1160, § 49; Laws 1995, LB 182, § 22; Laws 2002, LB 989, § 7; Laws 2002, Second Spec. Sess., LB 1, § 2; Laws 2003, LB 563, § 17; Laws 2004, LB 983, § 1; Laws 2004, LB 1144, § 3; Laws 2005, LB 274, § 228; Laws 2008, LB 846, § 1.Operative date July 18, 2008</a:t>
            </a:r>
          </a:p>
          <a:p>
            <a:r>
              <a:rPr lang="en-US" b="1" dirty="0"/>
              <a:t> </a:t>
            </a:r>
            <a:endParaRPr lang="en-US" dirty="0"/>
          </a:p>
          <a:p>
            <a:r>
              <a:rPr lang="en-US" dirty="0"/>
              <a:t> </a:t>
            </a:r>
          </a:p>
          <a:p>
            <a:r>
              <a:rPr lang="en-US" b="1" dirty="0"/>
              <a:t>Cross References:</a:t>
            </a:r>
            <a:r>
              <a:rPr lang="en-US" dirty="0"/>
              <a:t>	Nebraska Capital Expansion Act, see section 72-1269.</a:t>
            </a:r>
          </a:p>
          <a:p>
            <a:r>
              <a:rPr lang="en-US" dirty="0"/>
              <a:t>Nebraska State Funds Investment Act, see section 72-1260.</a:t>
            </a:r>
          </a:p>
          <a:p>
            <a:pPr defTabSz="931774">
              <a:lnSpc>
                <a:spcPct val="80000"/>
              </a:lnSpc>
              <a:spcBef>
                <a:spcPct val="20000"/>
              </a:spcBef>
              <a:defRPr/>
            </a:pPr>
            <a:endParaRPr lang="en-US" dirty="0">
              <a:solidFill>
                <a:schemeClr val="tx1">
                  <a:tint val="75000"/>
                </a:schemeClr>
              </a:solidFill>
            </a:endParaRPr>
          </a:p>
        </p:txBody>
      </p:sp>
      <p:sp>
        <p:nvSpPr>
          <p:cNvPr id="4" name="Slide Number Placeholder 3"/>
          <p:cNvSpPr>
            <a:spLocks noGrp="1"/>
          </p:cNvSpPr>
          <p:nvPr>
            <p:ph type="sldNum" sz="quarter" idx="10"/>
          </p:nvPr>
        </p:nvSpPr>
        <p:spPr/>
        <p:txBody>
          <a:bodyPr/>
          <a:lstStyle/>
          <a:p>
            <a:fld id="{F4C524DF-ACA2-4030-981D-DD26CF03BBCC}" type="slidenum">
              <a:rPr lang="en-US" smtClean="0"/>
              <a:pPr/>
              <a:t>10</a:t>
            </a:fld>
            <a:endParaRPr lang="en-US" dirty="0"/>
          </a:p>
        </p:txBody>
      </p:sp>
    </p:spTree>
    <p:extLst>
      <p:ext uri="{BB962C8B-B14F-4D97-AF65-F5344CB8AC3E}">
        <p14:creationId xmlns:p14="http://schemas.microsoft.com/office/powerpoint/2010/main" val="4060846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7/27/2023 Updated with latest fuel tax info</a:t>
            </a:r>
          </a:p>
          <a:p>
            <a:r>
              <a:rPr lang="en-US" i="1" dirty="0"/>
              <a:t>8/16/2022 Updated with latest fuel tax info</a:t>
            </a:r>
          </a:p>
          <a:p>
            <a:r>
              <a:rPr lang="en-US" i="1" dirty="0"/>
              <a:t>6/23/2021 Updated with latest fuel tax info</a:t>
            </a:r>
          </a:p>
        </p:txBody>
      </p:sp>
      <p:sp>
        <p:nvSpPr>
          <p:cNvPr id="4" name="Slide Number Placeholder 3"/>
          <p:cNvSpPr>
            <a:spLocks noGrp="1"/>
          </p:cNvSpPr>
          <p:nvPr>
            <p:ph type="sldNum" sz="quarter" idx="5"/>
          </p:nvPr>
        </p:nvSpPr>
        <p:spPr/>
        <p:txBody>
          <a:bodyPr/>
          <a:lstStyle/>
          <a:p>
            <a:fld id="{30985406-3E07-4734-B97A-23D81F190AB9}" type="slidenum">
              <a:rPr lang="en-US" smtClean="0"/>
              <a:t>11</a:t>
            </a:fld>
            <a:endParaRPr lang="en-US"/>
          </a:p>
        </p:txBody>
      </p:sp>
    </p:spTree>
    <p:extLst>
      <p:ext uri="{BB962C8B-B14F-4D97-AF65-F5344CB8AC3E}">
        <p14:creationId xmlns:p14="http://schemas.microsoft.com/office/powerpoint/2010/main" val="530837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E305BB-6DC1-4DD5-A11E-8FCB012BCC44}"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B3660-3298-452B-B2AF-312EF6E0C8BA}" type="slidenum">
              <a:rPr lang="en-US" smtClean="0"/>
              <a:t>‹#›</a:t>
            </a:fld>
            <a:endParaRPr lang="en-US"/>
          </a:p>
        </p:txBody>
      </p:sp>
    </p:spTree>
    <p:extLst>
      <p:ext uri="{BB962C8B-B14F-4D97-AF65-F5344CB8AC3E}">
        <p14:creationId xmlns:p14="http://schemas.microsoft.com/office/powerpoint/2010/main" val="2888143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E305BB-6DC1-4DD5-A11E-8FCB012BCC44}"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B3660-3298-452B-B2AF-312EF6E0C8BA}" type="slidenum">
              <a:rPr lang="en-US" smtClean="0"/>
              <a:t>‹#›</a:t>
            </a:fld>
            <a:endParaRPr lang="en-US"/>
          </a:p>
        </p:txBody>
      </p:sp>
    </p:spTree>
    <p:extLst>
      <p:ext uri="{BB962C8B-B14F-4D97-AF65-F5344CB8AC3E}">
        <p14:creationId xmlns:p14="http://schemas.microsoft.com/office/powerpoint/2010/main" val="1789051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E305BB-6DC1-4DD5-A11E-8FCB012BCC44}"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B3660-3298-452B-B2AF-312EF6E0C8BA}" type="slidenum">
              <a:rPr lang="en-US" smtClean="0"/>
              <a:t>‹#›</a:t>
            </a:fld>
            <a:endParaRPr lang="en-US"/>
          </a:p>
        </p:txBody>
      </p:sp>
    </p:spTree>
    <p:extLst>
      <p:ext uri="{BB962C8B-B14F-4D97-AF65-F5344CB8AC3E}">
        <p14:creationId xmlns:p14="http://schemas.microsoft.com/office/powerpoint/2010/main" val="1830432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30926" y="831274"/>
            <a:ext cx="9405851" cy="2310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278476" y="527405"/>
            <a:ext cx="8645237" cy="2387600"/>
          </a:xfrm>
        </p:spPr>
        <p:txBody>
          <a:bodyPr anchor="ctr"/>
          <a:lstStyle>
            <a:lvl1pPr algn="ctr">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72095" y="2344488"/>
            <a:ext cx="6858000" cy="864221"/>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0748" y="4024970"/>
            <a:ext cx="2831632" cy="1128368"/>
          </a:xfrm>
          <a:prstGeom prst="rect">
            <a:avLst/>
          </a:prstGeom>
        </p:spPr>
      </p:pic>
    </p:spTree>
    <p:extLst>
      <p:ext uri="{BB962C8B-B14F-4D97-AF65-F5344CB8AC3E}">
        <p14:creationId xmlns:p14="http://schemas.microsoft.com/office/powerpoint/2010/main" val="373216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8711" y="270859"/>
            <a:ext cx="8534203" cy="1114882"/>
          </a:xfrm>
        </p:spPr>
        <p:txBody>
          <a:bodyPr/>
          <a:lstStyle/>
          <a:p>
            <a:r>
              <a:rPr lang="en-US"/>
              <a:t>Click to edit Master title style</a:t>
            </a:r>
          </a:p>
        </p:txBody>
      </p:sp>
      <p:sp>
        <p:nvSpPr>
          <p:cNvPr id="3" name="Content Placeholder 2"/>
          <p:cNvSpPr>
            <a:spLocks noGrp="1"/>
          </p:cNvSpPr>
          <p:nvPr>
            <p:ph idx="1"/>
          </p:nvPr>
        </p:nvSpPr>
        <p:spPr>
          <a:xfrm>
            <a:off x="298710" y="1505111"/>
            <a:ext cx="8534203" cy="4584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6842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350904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153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1374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4"/>
          <p:cNvSpPr>
            <a:spLocks noGrp="1"/>
          </p:cNvSpPr>
          <p:nvPr>
            <p:ph type="title"/>
          </p:nvPr>
        </p:nvSpPr>
        <p:spPr>
          <a:xfrm>
            <a:off x="298711" y="270860"/>
            <a:ext cx="8534203" cy="1114881"/>
          </a:xfrm>
        </p:spPr>
        <p:txBody>
          <a:bodyPr/>
          <a:lstStyle/>
          <a:p>
            <a:r>
              <a:rPr lang="en-US"/>
              <a:t>Click to edit Master title style</a:t>
            </a:r>
          </a:p>
        </p:txBody>
      </p:sp>
    </p:spTree>
    <p:extLst>
      <p:ext uri="{BB962C8B-B14F-4D97-AF65-F5344CB8AC3E}">
        <p14:creationId xmlns:p14="http://schemas.microsoft.com/office/powerpoint/2010/main" val="2014690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8576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1822902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E305BB-6DC1-4DD5-A11E-8FCB012BCC44}"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B3660-3298-452B-B2AF-312EF6E0C8BA}" type="slidenum">
              <a:rPr lang="en-US" smtClean="0"/>
              <a:t>‹#›</a:t>
            </a:fld>
            <a:endParaRPr lang="en-US"/>
          </a:p>
        </p:txBody>
      </p:sp>
    </p:spTree>
    <p:extLst>
      <p:ext uri="{BB962C8B-B14F-4D97-AF65-F5344CB8AC3E}">
        <p14:creationId xmlns:p14="http://schemas.microsoft.com/office/powerpoint/2010/main" val="4082903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33520761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5059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3494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E305BB-6DC1-4DD5-A11E-8FCB012BCC44}"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B3660-3298-452B-B2AF-312EF6E0C8BA}" type="slidenum">
              <a:rPr lang="en-US" smtClean="0"/>
              <a:t>‹#›</a:t>
            </a:fld>
            <a:endParaRPr lang="en-US"/>
          </a:p>
        </p:txBody>
      </p:sp>
    </p:spTree>
    <p:extLst>
      <p:ext uri="{BB962C8B-B14F-4D97-AF65-F5344CB8AC3E}">
        <p14:creationId xmlns:p14="http://schemas.microsoft.com/office/powerpoint/2010/main" val="1455189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E305BB-6DC1-4DD5-A11E-8FCB012BCC44}" type="datetimeFigureOut">
              <a:rPr lang="en-US" smtClean="0"/>
              <a:t>7/31/2023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1B3660-3298-452B-B2AF-312EF6E0C8BA}" type="slidenum">
              <a:rPr lang="en-US" smtClean="0"/>
              <a:t>‹#›</a:t>
            </a:fld>
            <a:endParaRPr lang="en-US"/>
          </a:p>
        </p:txBody>
      </p:sp>
    </p:spTree>
    <p:extLst>
      <p:ext uri="{BB962C8B-B14F-4D97-AF65-F5344CB8AC3E}">
        <p14:creationId xmlns:p14="http://schemas.microsoft.com/office/powerpoint/2010/main" val="2593319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E305BB-6DC1-4DD5-A11E-8FCB012BCC44}" type="datetimeFigureOut">
              <a:rPr lang="en-US" smtClean="0"/>
              <a:t>7/31/2023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1B3660-3298-452B-B2AF-312EF6E0C8BA}" type="slidenum">
              <a:rPr lang="en-US" smtClean="0"/>
              <a:t>‹#›</a:t>
            </a:fld>
            <a:endParaRPr lang="en-US"/>
          </a:p>
        </p:txBody>
      </p:sp>
    </p:spTree>
    <p:extLst>
      <p:ext uri="{BB962C8B-B14F-4D97-AF65-F5344CB8AC3E}">
        <p14:creationId xmlns:p14="http://schemas.microsoft.com/office/powerpoint/2010/main" val="377710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E305BB-6DC1-4DD5-A11E-8FCB012BCC44}" type="datetimeFigureOut">
              <a:rPr lang="en-US" smtClean="0"/>
              <a:t>7/31/2023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1B3660-3298-452B-B2AF-312EF6E0C8BA}" type="slidenum">
              <a:rPr lang="en-US" smtClean="0"/>
              <a:t>‹#›</a:t>
            </a:fld>
            <a:endParaRPr lang="en-US"/>
          </a:p>
        </p:txBody>
      </p:sp>
    </p:spTree>
    <p:extLst>
      <p:ext uri="{BB962C8B-B14F-4D97-AF65-F5344CB8AC3E}">
        <p14:creationId xmlns:p14="http://schemas.microsoft.com/office/powerpoint/2010/main" val="4250075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E305BB-6DC1-4DD5-A11E-8FCB012BCC44}" type="datetimeFigureOut">
              <a:rPr lang="en-US" smtClean="0"/>
              <a:t>7/31/2023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1B3660-3298-452B-B2AF-312EF6E0C8BA}" type="slidenum">
              <a:rPr lang="en-US" smtClean="0"/>
              <a:t>‹#›</a:t>
            </a:fld>
            <a:endParaRPr lang="en-US"/>
          </a:p>
        </p:txBody>
      </p:sp>
    </p:spTree>
    <p:extLst>
      <p:ext uri="{BB962C8B-B14F-4D97-AF65-F5344CB8AC3E}">
        <p14:creationId xmlns:p14="http://schemas.microsoft.com/office/powerpoint/2010/main" val="1202582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E305BB-6DC1-4DD5-A11E-8FCB012BCC44}" type="datetimeFigureOut">
              <a:rPr lang="en-US" smtClean="0"/>
              <a:t>7/31/2023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1B3660-3298-452B-B2AF-312EF6E0C8BA}" type="slidenum">
              <a:rPr lang="en-US" smtClean="0"/>
              <a:t>‹#›</a:t>
            </a:fld>
            <a:endParaRPr lang="en-US"/>
          </a:p>
        </p:txBody>
      </p:sp>
    </p:spTree>
    <p:extLst>
      <p:ext uri="{BB962C8B-B14F-4D97-AF65-F5344CB8AC3E}">
        <p14:creationId xmlns:p14="http://schemas.microsoft.com/office/powerpoint/2010/main" val="702785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E305BB-6DC1-4DD5-A11E-8FCB012BCC44}" type="datetimeFigureOut">
              <a:rPr lang="en-US" smtClean="0"/>
              <a:t>7/31/2023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1B3660-3298-452B-B2AF-312EF6E0C8BA}" type="slidenum">
              <a:rPr lang="en-US" smtClean="0"/>
              <a:t>‹#›</a:t>
            </a:fld>
            <a:endParaRPr lang="en-US"/>
          </a:p>
        </p:txBody>
      </p:sp>
    </p:spTree>
    <p:extLst>
      <p:ext uri="{BB962C8B-B14F-4D97-AF65-F5344CB8AC3E}">
        <p14:creationId xmlns:p14="http://schemas.microsoft.com/office/powerpoint/2010/main" val="298825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305BB-6DC1-4DD5-A11E-8FCB012BCC44}" type="datetimeFigureOut">
              <a:rPr lang="en-US" smtClean="0"/>
              <a:t>7/31/2023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B3660-3298-452B-B2AF-312EF6E0C8BA}" type="slidenum">
              <a:rPr lang="en-US" smtClean="0"/>
              <a:t>‹#›</a:t>
            </a:fld>
            <a:endParaRPr lang="en-US"/>
          </a:p>
        </p:txBody>
      </p:sp>
    </p:spTree>
    <p:extLst>
      <p:ext uri="{BB962C8B-B14F-4D97-AF65-F5344CB8AC3E}">
        <p14:creationId xmlns:p14="http://schemas.microsoft.com/office/powerpoint/2010/main" val="482028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56102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nebraskalegislature.gov/laws/statutes.php?statute=39-2215" TargetMode="External"/><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nebraskalegislature.gov/laws/statutes.php?statute=77-27,132"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revenue.nebraska.gov/motor-fuels/fuel-tax-rat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revenue.nebraska.gov/motor-fuels"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nebraskalegislature.gov/laws/statutes.php?statute=39-2215" TargetMode="External"/><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treasurer.nebraska.gov/tm/aid-to-counties.aspx"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nebraskalegislature.gov/laws/statutes.php?statute=39-2401" TargetMode="External"/><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nebraskalegislature.gov/laws/statutes.php?statute=77-27,13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hyperlink" Target="https://nebraskalegislature.gov/laws/statutes.php?statute=77-27,132" TargetMode="External"/><Relationship Id="rId3" Type="http://schemas.openxmlformats.org/officeDocument/2006/relationships/hyperlink" Target="https://www.nebraskalegislature.gov/laws/statutes.php?statute=39-2701" TargetMode="External"/><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hyperlink" Target="https://www.nebraskalegislature.gov/laws/statutes.php?statute=66-489" TargetMode="External"/><Relationship Id="rId3" Type="http://schemas.openxmlformats.org/officeDocument/2006/relationships/hyperlink" Target="https://nebraskalegislature.gov/laws/statutes.php?statute=39-2803" TargetMode="External"/><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hyperlink" Target="https://www.nebraskalegislature.gov/laws/statutes.php?statute=39-2805" TargetMode="External"/><Relationship Id="rId5" Type="http://schemas.openxmlformats.org/officeDocument/2006/relationships/image" Target="../media/image14.png"/><Relationship Id="rId10" Type="http://schemas.openxmlformats.org/officeDocument/2006/relationships/image" Target="../media/image16.png"/><Relationship Id="rId4" Type="http://schemas.openxmlformats.org/officeDocument/2006/relationships/hyperlink" Target="https://nebraskalegislature.gov/laws/statutes.php?statute=66-4,145" TargetMode="External"/><Relationship Id="rId9" Type="http://schemas.openxmlformats.org/officeDocument/2006/relationships/hyperlink" Target="https://www.nebraskalegislature.gov/laws/statutes.php?statute=66-4,148"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hyperlink" Target="https://nebraskalegislature.gov/laws/statutes.php?statute=66-4,148"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hyperlink" Target="https://nebraskalegislature.gov/laws/statutes.php?statute=39-2507"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hyperlink" Target="https://nebraskalegislature.gov/laws/statutes.php?statute=39-2508"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hyperlink" Target="https://nebraskalegislature.gov/laws/statutes.php?statute=39-2509"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hyperlink" Target="https://nebraskalegislature.gov/laws/statutes.php?statute=39-2509"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nebraskalegislature.gov/laws/statutes.php?statute=39-2507"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hyperlink" Target="https://nebraskalegislature.gov/laws/statutes.php?statute=39-2517"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hyperlink" Target="https://nebraskalegislature.gov/laws/statutes.php?statute=39-2518"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hyperlink" Target="https://nebraskalegislature.gov/laws/statutes.php?statute=39-2519"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hyperlink" Target="https://nebraskalegislature.gov/laws/statutes.php?statute=39-2519" TargetMode="External"/><Relationship Id="rId7" Type="http://schemas.openxmlformats.org/officeDocument/2006/relationships/hyperlink" Target="https://nebraskalegislature.gov/laws/statutes.php?statute=39-2518"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nebraskalegislature.gov/laws/statutes.php?statute=39-2517"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hyperlink" Target="https://nebraskalegislature.gov/laws/statutes.php?statute=39-2519"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hyperlink" Target="https://nebraskalegislature.gov/laws/statutes.php?statute=39-2519"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hyperlink" Target="https://nebraskalegislature.gov/laws/statutes.php?statute=39-2519"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www.nebraskalegislature.gov/laws/statutes.php?statute=39-2509"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hyperlink" Target="https://www.nebraskalegislature.gov/laws/statutes.php?statute=39-2519"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nebraskalegislature.gov/laws/statutes.php?statute=60-3,190"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hyperlink" Target="https://nebraskalegislature.gov/laws/statutes.php?statute=39-2510"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hyperlink" Target="https://nebraskalegislature.gov/laws/statutes.php?statute=39-2520"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hyperlink" Target="https://www.nebraskalegislature.gov/laws/statutes.php?statute=39-1390" TargetMode="External"/><Relationship Id="rId3" Type="http://schemas.openxmlformats.org/officeDocument/2006/relationships/image" Target="../media/image13.jpg"/><Relationship Id="rId7" Type="http://schemas.openxmlformats.org/officeDocument/2006/relationships/hyperlink" Target="https://www.nebraskalegislature.gov/laws/statutes.php?statute=39-847.01"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www.nebraskalegislature.gov/laws/statutes.php?statute=39-846" TargetMode="External"/><Relationship Id="rId5" Type="http://schemas.openxmlformats.org/officeDocument/2006/relationships/hyperlink" Target="https://www.nebraskalegislature.gov/laws/statutes.php?statute=77-27,132" TargetMode="External"/><Relationship Id="rId10" Type="http://schemas.openxmlformats.org/officeDocument/2006/relationships/image" Target="../media/image12.png"/><Relationship Id="rId4" Type="http://schemas.openxmlformats.org/officeDocument/2006/relationships/hyperlink" Target="https://www.nebraskalegislature.gov/laws/statutes.php?statute=39-1307" TargetMode="External"/><Relationship Id="rId9" Type="http://schemas.openxmlformats.org/officeDocument/2006/relationships/hyperlink" Target="https://www.nebraskalegislature.gov/laws/statutes.php?statute=39-2805"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dot.nebraska.gov/business-center/lpa/projects/program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hyperlink" Target="https://dot.nebraska.gov/media/dzlbmmpu/transportation-finance-flowchart.pdf"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dot.nebraska.gov/business-center/lpa/projects/programs/"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dot.nebraska.gov/business-center/lpa/projects/programs/" TargetMode="External"/><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dot.nebraska.gov/business-center/financial-reports/"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dot.nebraska.gov/business-center/financial-report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treasurer.nebraska.gov/tm/aid-to-cities.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treasurer.nebraska.gov/tm/aid-to-counties.asp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nebraska.gov/auditor/reports/index.cgi?budget=1"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hyperlink" Target="https://nebraskalegislature.gov/laws/statutes.php?statute=39-2510" TargetMode="External"/><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nebraskalegislature.gov/laws/statutes.php?statute=39-25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735" y="823347"/>
            <a:ext cx="9144000" cy="1583303"/>
          </a:xfrm>
        </p:spPr>
        <p:txBody>
          <a:bodyPr>
            <a:normAutofit/>
          </a:bodyPr>
          <a:lstStyle/>
          <a:p>
            <a:r>
              <a:rPr lang="en-US" dirty="0"/>
              <a:t>Superintendents Exam Preparation </a:t>
            </a:r>
          </a:p>
        </p:txBody>
      </p:sp>
      <p:sp>
        <p:nvSpPr>
          <p:cNvPr id="3" name="Subtitle 2"/>
          <p:cNvSpPr>
            <a:spLocks noGrp="1"/>
          </p:cNvSpPr>
          <p:nvPr>
            <p:ph type="subTitle" idx="1"/>
          </p:nvPr>
        </p:nvSpPr>
        <p:spPr>
          <a:xfrm>
            <a:off x="-108737" y="2406650"/>
            <a:ext cx="9386085" cy="514619"/>
          </a:xfrm>
        </p:spPr>
        <p:txBody>
          <a:bodyPr>
            <a:normAutofit fontScale="92500"/>
          </a:bodyPr>
          <a:lstStyle/>
          <a:p>
            <a:pPr>
              <a:spcBef>
                <a:spcPts val="450"/>
              </a:spcBef>
            </a:pPr>
            <a:r>
              <a:rPr lang="en-US" sz="2800" dirty="0">
                <a:latin typeface="Arial" pitchFamily="34" charset="0"/>
                <a:cs typeface="Arial" pitchFamily="34" charset="0"/>
              </a:rPr>
              <a:t>Nebraska County Highway and City Street Superintendents</a:t>
            </a:r>
          </a:p>
        </p:txBody>
      </p:sp>
      <p:sp>
        <p:nvSpPr>
          <p:cNvPr id="7" name="Slide Number Placeholder 10"/>
          <p:cNvSpPr>
            <a:spLocks noGrp="1"/>
          </p:cNvSpPr>
          <p:nvPr>
            <p:ph type="sldNum" idx="4294967295"/>
          </p:nvPr>
        </p:nvSpPr>
        <p:spPr>
          <a:xfrm>
            <a:off x="8143875" y="6429375"/>
            <a:ext cx="1000125" cy="476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128677" y="6488668"/>
            <a:ext cx="22462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alibri"/>
              </a:rPr>
              <a:t>July 27, 2023</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3EE7BA43-1188-4E25-8EF0-8D81A1B6E7DE}"/>
              </a:ext>
            </a:extLst>
          </p:cNvPr>
          <p:cNvSpPr txBox="1"/>
          <p:nvPr/>
        </p:nvSpPr>
        <p:spPr>
          <a:xfrm>
            <a:off x="3200400" y="5182613"/>
            <a:ext cx="27432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Boards - Liaison Services Section</a:t>
            </a:r>
          </a:p>
        </p:txBody>
      </p:sp>
      <p:sp>
        <p:nvSpPr>
          <p:cNvPr id="17" name="Rectangle 16">
            <a:extLst>
              <a:ext uri="{FF2B5EF4-FFF2-40B4-BE49-F238E27FC236}">
                <a16:creationId xmlns:a16="http://schemas.microsoft.com/office/drawing/2014/main" id="{B7574C68-F3EF-436E-AEF3-BBECDC4D117E}"/>
              </a:ext>
            </a:extLst>
          </p:cNvPr>
          <p:cNvSpPr/>
          <p:nvPr/>
        </p:nvSpPr>
        <p:spPr>
          <a:xfrm>
            <a:off x="2497036" y="3209724"/>
            <a:ext cx="4174541" cy="498598"/>
          </a:xfrm>
          <a:prstGeom prst="rect">
            <a:avLst/>
          </a:prstGeom>
        </p:spPr>
        <p:txBody>
          <a:bodyPr wrap="none">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Please sign the Sign-in sheet</a:t>
            </a:r>
          </a:p>
        </p:txBody>
      </p:sp>
      <p:sp>
        <p:nvSpPr>
          <p:cNvPr id="5" name="TextBox 4">
            <a:extLst>
              <a:ext uri="{FF2B5EF4-FFF2-40B4-BE49-F238E27FC236}">
                <a16:creationId xmlns:a16="http://schemas.microsoft.com/office/drawing/2014/main" id="{E51CA3A1-9B3B-6E18-A6AC-72C742CC79DC}"/>
              </a:ext>
            </a:extLst>
          </p:cNvPr>
          <p:cNvSpPr txBox="1"/>
          <p:nvPr/>
        </p:nvSpPr>
        <p:spPr>
          <a:xfrm>
            <a:off x="3989311" y="5826769"/>
            <a:ext cx="986118" cy="369332"/>
          </a:xfrm>
          <a:prstGeom prst="rect">
            <a:avLst/>
          </a:prstGeom>
          <a:noFill/>
        </p:spPr>
        <p:txBody>
          <a:bodyPr wrap="square" rtlCol="0">
            <a:spAutoFit/>
          </a:bodyPr>
          <a:lstStyle/>
          <a:p>
            <a:pPr algn="ctr"/>
            <a:r>
              <a:rPr lang="en-US" b="1" dirty="0"/>
              <a:t>Tab 11</a:t>
            </a:r>
          </a:p>
        </p:txBody>
      </p:sp>
    </p:spTree>
    <p:extLst>
      <p:ext uri="{BB962C8B-B14F-4D97-AF65-F5344CB8AC3E}">
        <p14:creationId xmlns:p14="http://schemas.microsoft.com/office/powerpoint/2010/main" val="3016929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ChangeArrowheads="1"/>
          </p:cNvSpPr>
          <p:nvPr/>
        </p:nvSpPr>
        <p:spPr>
          <a:xfrm>
            <a:off x="1233948" y="152400"/>
            <a:ext cx="6400800" cy="1143000"/>
          </a:xfrm>
          <a:prstGeom prst="rect">
            <a:avLst/>
          </a:prstGeom>
        </p:spPr>
        <p:txBody>
          <a:bodyPr vert="horz" lIns="91440" tIns="45720" rIns="91440" bIns="45720" rtlCol="0" anchor="ctr">
            <a:normAutofit/>
          </a:bodyPr>
          <a:lstStyle/>
          <a:p>
            <a:pPr algn="ctr">
              <a:spcBef>
                <a:spcPct val="0"/>
              </a:spcBef>
              <a:defRPr/>
            </a:pPr>
            <a:endParaRPr lang="en-US" sz="3200" dirty="0">
              <a:latin typeface="Arial Black" pitchFamily="34" charset="0"/>
              <a:ea typeface="+mj-ea"/>
              <a:cs typeface="+mj-cs"/>
            </a:endParaRPr>
          </a:p>
        </p:txBody>
      </p:sp>
      <p:sp>
        <p:nvSpPr>
          <p:cNvPr id="8" name="Rectangle 8"/>
          <p:cNvSpPr txBox="1">
            <a:spLocks noChangeArrowheads="1"/>
          </p:cNvSpPr>
          <p:nvPr/>
        </p:nvSpPr>
        <p:spPr>
          <a:xfrm>
            <a:off x="314793" y="1456544"/>
            <a:ext cx="8610600" cy="4953000"/>
          </a:xfrm>
          <a:prstGeom prst="rect">
            <a:avLst/>
          </a:prstGeom>
        </p:spPr>
        <p:txBody>
          <a:bodyPr vert="horz" lIns="91440" tIns="45720" rIns="91440" bIns="45720" rtlCol="0">
            <a:normAutofit/>
          </a:bodyPr>
          <a:lstStyle/>
          <a:p>
            <a:pPr algn="ctr">
              <a:lnSpc>
                <a:spcPct val="80000"/>
              </a:lnSpc>
              <a:spcBef>
                <a:spcPct val="20000"/>
              </a:spcBef>
              <a:defRPr/>
            </a:pPr>
            <a:endParaRPr lang="en-US" sz="2000" dirty="0">
              <a:solidFill>
                <a:schemeClr val="tx1">
                  <a:tint val="75000"/>
                </a:schemeClr>
              </a:solidFill>
            </a:endParaRPr>
          </a:p>
        </p:txBody>
      </p:sp>
      <p:sp>
        <p:nvSpPr>
          <p:cNvPr id="2" name="Title 1"/>
          <p:cNvSpPr>
            <a:spLocks noGrp="1"/>
          </p:cNvSpPr>
          <p:nvPr>
            <p:ph type="title"/>
          </p:nvPr>
        </p:nvSpPr>
        <p:spPr>
          <a:xfrm>
            <a:off x="1946467" y="104975"/>
            <a:ext cx="5347252" cy="639762"/>
          </a:xfrm>
        </p:spPr>
        <p:txBody>
          <a:bodyPr>
            <a:normAutofit/>
          </a:bodyPr>
          <a:lstStyle/>
          <a:p>
            <a:pPr lvl="0" algn="ctr"/>
            <a:r>
              <a:rPr lang="en-US" sz="2800" dirty="0">
                <a:latin typeface="Arial Black" panose="020B0A04020102020204" pitchFamily="34" charset="0"/>
              </a:rPr>
              <a:t>§</a:t>
            </a:r>
            <a:r>
              <a:rPr lang="en-US" sz="2800" dirty="0">
                <a:latin typeface="Arial Black" panose="020B0A04020102020204" pitchFamily="34" charset="0"/>
                <a:hlinkClick r:id="rId3"/>
              </a:rPr>
              <a:t>39-2215</a:t>
            </a:r>
            <a:endParaRPr lang="en-US" sz="2800" dirty="0">
              <a:latin typeface="Arial Black" panose="020B0A04020102020204" pitchFamily="34" charset="0"/>
            </a:endParaRPr>
          </a:p>
        </p:txBody>
      </p:sp>
      <p:sp>
        <p:nvSpPr>
          <p:cNvPr id="3" name="Content Placeholder 2"/>
          <p:cNvSpPr>
            <a:spLocks noGrp="1"/>
          </p:cNvSpPr>
          <p:nvPr>
            <p:ph idx="1"/>
          </p:nvPr>
        </p:nvSpPr>
        <p:spPr>
          <a:xfrm>
            <a:off x="695793" y="2558004"/>
            <a:ext cx="8229600" cy="3878091"/>
          </a:xfrm>
        </p:spPr>
        <p:txBody>
          <a:bodyPr>
            <a:normAutofi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Certain </a:t>
            </a:r>
            <a:r>
              <a:rPr lang="en-US" b="1" dirty="0">
                <a:latin typeface="Arial" panose="020B0604020202020204" pitchFamily="34" charset="0"/>
                <a:cs typeface="Arial" panose="020B0604020202020204" pitchFamily="34" charset="0"/>
              </a:rPr>
              <a:t>Motor Vehicle Fuel Taxes </a:t>
            </a:r>
            <a:r>
              <a:rPr lang="en-US" dirty="0">
                <a:latin typeface="Arial" panose="020B0604020202020204" pitchFamily="34" charset="0"/>
                <a:cs typeface="Arial" panose="020B0604020202020204" pitchFamily="34" charset="0"/>
              </a:rPr>
              <a:t>&amp; related penalties and interest</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5 cents of </a:t>
            </a:r>
            <a:r>
              <a:rPr lang="en-US" b="1" dirty="0">
                <a:latin typeface="Arial" panose="020B0604020202020204" pitchFamily="34" charset="0"/>
                <a:cs typeface="Arial" panose="020B0604020202020204" pitchFamily="34" charset="0"/>
              </a:rPr>
              <a:t>State Sales Tax </a:t>
            </a:r>
            <a:r>
              <a:rPr lang="en-US" dirty="0">
                <a:latin typeface="Arial" panose="020B0604020202020204" pitchFamily="34" charset="0"/>
                <a:cs typeface="Arial" panose="020B0604020202020204" pitchFamily="34" charset="0"/>
              </a:rPr>
              <a:t>from motor vehicles, trailers, and semitrailers </a:t>
            </a:r>
            <a:r>
              <a:rPr lang="en-US" sz="2400" i="1"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hlinkClick r:id="rId4"/>
              </a:rPr>
              <a:t>77-27,132</a:t>
            </a:r>
            <a:r>
              <a:rPr lang="en-US" sz="2400" i="1" dirty="0">
                <a:latin typeface="Arial" panose="020B0604020202020204" pitchFamily="34" charset="0"/>
                <a:cs typeface="Arial" panose="020B0604020202020204" pitchFamily="34" charset="0"/>
              </a:rPr>
              <a:t>)</a:t>
            </a:r>
            <a:endParaRPr lang="en-US" i="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a:latin typeface="Arial" panose="020B0604020202020204" pitchFamily="34" charset="0"/>
                <a:cs typeface="Arial" panose="020B0604020202020204" pitchFamily="34" charset="0"/>
              </a:rPr>
              <a:t>Certain </a:t>
            </a:r>
            <a:r>
              <a:rPr lang="en-US" b="1" dirty="0">
                <a:latin typeface="Arial" panose="020B0604020202020204" pitchFamily="34" charset="0"/>
                <a:cs typeface="Arial" panose="020B0604020202020204" pitchFamily="34" charset="0"/>
              </a:rPr>
              <a:t>Motor Vehicle registration fees</a:t>
            </a:r>
          </a:p>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Also:</a:t>
            </a:r>
            <a:r>
              <a:rPr lang="en-US" sz="2400" b="1" dirty="0">
                <a:latin typeface="Arial" panose="020B0604020202020204" pitchFamily="34" charset="0"/>
                <a:cs typeface="Arial" panose="020B0604020202020204" pitchFamily="34" charset="0"/>
              </a:rPr>
              <a:t> </a:t>
            </a:r>
          </a:p>
          <a:p>
            <a:pPr lvl="1">
              <a:buFont typeface="Wingdings" panose="05000000000000000000" pitchFamily="2" charset="2"/>
              <a:buChar char="Ø"/>
            </a:pPr>
            <a:r>
              <a:rPr lang="en-US" sz="2000" b="1" dirty="0">
                <a:latin typeface="Arial" panose="020B0604020202020204" pitchFamily="34" charset="0"/>
                <a:cs typeface="Arial" panose="020B0604020202020204" pitchFamily="34" charset="0"/>
              </a:rPr>
              <a:t>International Truck</a:t>
            </a:r>
            <a:r>
              <a:rPr lang="en-US" sz="2000" dirty="0">
                <a:latin typeface="Arial" panose="020B0604020202020204" pitchFamily="34" charset="0"/>
                <a:cs typeface="Arial" panose="020B0604020202020204" pitchFamily="34" charset="0"/>
              </a:rPr>
              <a:t> Registration Fees</a:t>
            </a:r>
          </a:p>
          <a:p>
            <a:pPr lvl="1">
              <a:buFont typeface="Wingdings" panose="05000000000000000000" pitchFamily="2" charset="2"/>
              <a:buChar char="Ø"/>
            </a:pPr>
            <a:r>
              <a:rPr lang="en-US" sz="2000" b="1" dirty="0">
                <a:latin typeface="Arial" panose="020B0604020202020204" pitchFamily="34" charset="0"/>
                <a:cs typeface="Arial" panose="020B0604020202020204" pitchFamily="34" charset="0"/>
              </a:rPr>
              <a:t>Interest Earnings</a:t>
            </a:r>
            <a:r>
              <a:rPr lang="en-US" sz="2000" dirty="0">
                <a:latin typeface="Arial" panose="020B0604020202020204" pitchFamily="34" charset="0"/>
                <a:cs typeface="Arial" panose="020B0604020202020204" pitchFamily="34" charset="0"/>
              </a:rPr>
              <a:t> on Investments</a:t>
            </a:r>
          </a:p>
          <a:p>
            <a:pPr lvl="1">
              <a:buFont typeface="Wingdings" panose="05000000000000000000" pitchFamily="2" charset="2"/>
              <a:buChar char="Ø"/>
            </a:pPr>
            <a:r>
              <a:rPr lang="en-US" sz="2000" dirty="0">
                <a:latin typeface="Arial" panose="020B0604020202020204" pitchFamily="34" charset="0"/>
                <a:cs typeface="Arial" panose="020B0604020202020204" pitchFamily="34" charset="0"/>
              </a:rPr>
              <a:t>Any other </a:t>
            </a:r>
            <a:r>
              <a:rPr lang="en-US" sz="2000" b="1" dirty="0">
                <a:latin typeface="Arial" panose="020B0604020202020204" pitchFamily="34" charset="0"/>
                <a:cs typeface="Arial" panose="020B0604020202020204" pitchFamily="34" charset="0"/>
              </a:rPr>
              <a:t>Highway-user taxes </a:t>
            </a:r>
            <a:r>
              <a:rPr lang="en-US" sz="2000" dirty="0">
                <a:latin typeface="Arial" panose="020B0604020202020204" pitchFamily="34" charset="0"/>
                <a:cs typeface="Arial" panose="020B0604020202020204" pitchFamily="34" charset="0"/>
              </a:rPr>
              <a:t>imposed by state law</a:t>
            </a:r>
          </a:p>
          <a:p>
            <a:pPr>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marL="0" indent="0" algn="ctr">
              <a:buNone/>
            </a:pPr>
            <a:endParaRPr lang="en-US" dirty="0">
              <a:latin typeface="Arial" panose="020B0604020202020204" pitchFamily="34" charset="0"/>
              <a:cs typeface="Arial" panose="020B0604020202020204" pitchFamily="34" charset="0"/>
            </a:endParaRPr>
          </a:p>
          <a:p>
            <a:pPr marL="0" indent="0" algn="ctr">
              <a:buNone/>
            </a:pP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5"/>
          <a:stretch>
            <a:fillRect/>
          </a:stretch>
        </p:blipFill>
        <p:spPr>
          <a:xfrm>
            <a:off x="7536546" y="0"/>
            <a:ext cx="1607454" cy="1489476"/>
          </a:xfrm>
          <a:prstGeom prst="rect">
            <a:avLst/>
          </a:prstGeom>
        </p:spPr>
      </p:pic>
      <p:pic>
        <p:nvPicPr>
          <p:cNvPr id="9" name="Picture 8"/>
          <p:cNvPicPr>
            <a:picLocks noChangeAspect="1"/>
          </p:cNvPicPr>
          <p:nvPr/>
        </p:nvPicPr>
        <p:blipFill>
          <a:blip r:embed="rId6"/>
          <a:stretch>
            <a:fillRect/>
          </a:stretch>
        </p:blipFill>
        <p:spPr>
          <a:xfrm>
            <a:off x="0" y="-20887"/>
            <a:ext cx="1574586" cy="1531249"/>
          </a:xfrm>
          <a:prstGeom prst="rect">
            <a:avLst/>
          </a:prstGeom>
        </p:spPr>
      </p:pic>
      <p:pic>
        <p:nvPicPr>
          <p:cNvPr id="5" name="Picture 4"/>
          <p:cNvPicPr>
            <a:picLocks noChangeAspect="1"/>
          </p:cNvPicPr>
          <p:nvPr/>
        </p:nvPicPr>
        <p:blipFill>
          <a:blip r:embed="rId7"/>
          <a:stretch>
            <a:fillRect/>
          </a:stretch>
        </p:blipFill>
        <p:spPr>
          <a:xfrm>
            <a:off x="3449085" y="598351"/>
            <a:ext cx="2212961" cy="1782250"/>
          </a:xfrm>
          <a:prstGeom prst="rect">
            <a:avLst/>
          </a:prstGeom>
        </p:spPr>
      </p:pic>
      <p:sp>
        <p:nvSpPr>
          <p:cNvPr id="10" name="TextBox 9"/>
          <p:cNvSpPr txBox="1"/>
          <p:nvPr/>
        </p:nvSpPr>
        <p:spPr>
          <a:xfrm rot="16200000">
            <a:off x="-2391874" y="3881349"/>
            <a:ext cx="5368523" cy="584775"/>
          </a:xfrm>
          <a:prstGeom prst="rect">
            <a:avLst/>
          </a:prstGeom>
          <a:solidFill>
            <a:srgbClr val="FF0000"/>
          </a:solidFill>
        </p:spPr>
        <p:txBody>
          <a:bodyPr wrap="square" rtlCol="0">
            <a:spAutoFit/>
          </a:bodyPr>
          <a:lstStyle/>
          <a:p>
            <a:pPr algn="ctr"/>
            <a:r>
              <a:rPr lang="en-US" sz="3200" b="1" dirty="0">
                <a:solidFill>
                  <a:schemeClr val="bg1"/>
                </a:solidFill>
              </a:rPr>
              <a:t>STATE HIGHWAY  TRUST FUND</a:t>
            </a:r>
          </a:p>
        </p:txBody>
      </p:sp>
      <p:sp>
        <p:nvSpPr>
          <p:cNvPr id="4" name="Rectangle 3"/>
          <p:cNvSpPr/>
          <p:nvPr/>
        </p:nvSpPr>
        <p:spPr>
          <a:xfrm>
            <a:off x="695793" y="2537117"/>
            <a:ext cx="8037390" cy="229613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95793" y="1714622"/>
            <a:ext cx="2382339" cy="707886"/>
          </a:xfrm>
          <a:prstGeom prst="rect">
            <a:avLst/>
          </a:prstGeom>
          <a:noFill/>
        </p:spPr>
        <p:txBody>
          <a:bodyPr wrap="square" rtlCol="0">
            <a:spAutoFit/>
          </a:bodyPr>
          <a:lstStyle/>
          <a:p>
            <a:r>
              <a:rPr lang="en-US" sz="2000" b="1" dirty="0"/>
              <a:t>Three main funding sources for the HTF:</a:t>
            </a:r>
          </a:p>
        </p:txBody>
      </p:sp>
      <p:sp>
        <p:nvSpPr>
          <p:cNvPr id="14" name="TextBox 13"/>
          <p:cNvSpPr txBox="1"/>
          <p:nvPr/>
        </p:nvSpPr>
        <p:spPr>
          <a:xfrm>
            <a:off x="7467601" y="6305239"/>
            <a:ext cx="1143000" cy="369332"/>
          </a:xfrm>
          <a:prstGeom prst="rect">
            <a:avLst/>
          </a:prstGeom>
          <a:noFill/>
        </p:spPr>
        <p:txBody>
          <a:bodyPr wrap="square" rtlCol="0">
            <a:spAutoFit/>
          </a:bodyPr>
          <a:lstStyle/>
          <a:p>
            <a:r>
              <a:rPr lang="en-US" dirty="0"/>
              <a:t>Slide </a:t>
            </a:r>
            <a:fld id="{D1C1536C-6065-45C5-8457-6097AB9EE6C5}" type="slidenum">
              <a:rPr lang="en-US" smtClean="0"/>
              <a:t>10</a:t>
            </a:fld>
            <a:endParaRPr lang="en-US" dirty="0"/>
          </a:p>
        </p:txBody>
      </p:sp>
    </p:spTree>
    <p:extLst>
      <p:ext uri="{BB962C8B-B14F-4D97-AF65-F5344CB8AC3E}">
        <p14:creationId xmlns:p14="http://schemas.microsoft.com/office/powerpoint/2010/main" val="185823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7EFF-E45B-4B84-8637-BB29A2F0E734}"/>
              </a:ext>
            </a:extLst>
          </p:cNvPr>
          <p:cNvSpPr>
            <a:spLocks noGrp="1"/>
          </p:cNvSpPr>
          <p:nvPr>
            <p:ph type="title"/>
          </p:nvPr>
        </p:nvSpPr>
        <p:spPr>
          <a:xfrm>
            <a:off x="0" y="18255"/>
            <a:ext cx="9144000" cy="1053740"/>
          </a:xfrm>
        </p:spPr>
        <p:txBody>
          <a:bodyPr>
            <a:normAutofit fontScale="90000"/>
          </a:bodyPr>
          <a:lstStyle/>
          <a:p>
            <a:pPr algn="ctr"/>
            <a:r>
              <a:rPr lang="en-US" dirty="0"/>
              <a:t>Motor Fuels Tax</a:t>
            </a:r>
            <a:br>
              <a:rPr lang="en-US" dirty="0"/>
            </a:br>
            <a:r>
              <a:rPr lang="en-US" sz="2700" dirty="0">
                <a:hlinkClick r:id="rId3"/>
              </a:rPr>
              <a:t>https://revenue.nebraska.gov/motor-fuels/fuel-tax-rates</a:t>
            </a:r>
            <a:endParaRPr lang="en-US" dirty="0"/>
          </a:p>
        </p:txBody>
      </p:sp>
      <p:sp>
        <p:nvSpPr>
          <p:cNvPr id="5" name="TextBox 4">
            <a:extLst>
              <a:ext uri="{FF2B5EF4-FFF2-40B4-BE49-F238E27FC236}">
                <a16:creationId xmlns:a16="http://schemas.microsoft.com/office/drawing/2014/main" id="{1BD034BB-7224-42C2-A20D-B83820FDC09A}"/>
              </a:ext>
            </a:extLst>
          </p:cNvPr>
          <p:cNvSpPr txBox="1"/>
          <p:nvPr/>
        </p:nvSpPr>
        <p:spPr>
          <a:xfrm>
            <a:off x="7735228" y="6343339"/>
            <a:ext cx="1143000" cy="369332"/>
          </a:xfrm>
          <a:prstGeom prst="rect">
            <a:avLst/>
          </a:prstGeom>
          <a:noFill/>
        </p:spPr>
        <p:txBody>
          <a:bodyPr wrap="square" rtlCol="0">
            <a:spAutoFit/>
          </a:bodyPr>
          <a:lstStyle/>
          <a:p>
            <a:r>
              <a:rPr lang="en-US" dirty="0"/>
              <a:t>Slide </a:t>
            </a:r>
            <a:fld id="{D1C1536C-6065-45C5-8457-6097AB9EE6C5}" type="slidenum">
              <a:rPr lang="en-US" smtClean="0"/>
              <a:t>11</a:t>
            </a:fld>
            <a:endParaRPr lang="en-US" dirty="0"/>
          </a:p>
        </p:txBody>
      </p:sp>
      <p:sp>
        <p:nvSpPr>
          <p:cNvPr id="6" name="TextBox 5">
            <a:extLst>
              <a:ext uri="{FF2B5EF4-FFF2-40B4-BE49-F238E27FC236}">
                <a16:creationId xmlns:a16="http://schemas.microsoft.com/office/drawing/2014/main" id="{450134B9-7750-4A36-BE29-3442FE12652B}"/>
              </a:ext>
            </a:extLst>
          </p:cNvPr>
          <p:cNvSpPr txBox="1"/>
          <p:nvPr/>
        </p:nvSpPr>
        <p:spPr>
          <a:xfrm>
            <a:off x="1340427" y="2092722"/>
            <a:ext cx="4572000" cy="646331"/>
          </a:xfrm>
          <a:prstGeom prst="rect">
            <a:avLst/>
          </a:prstGeom>
          <a:noFill/>
        </p:spPr>
        <p:txBody>
          <a:bodyPr wrap="square">
            <a:spAutoFit/>
          </a:bodyPr>
          <a:lstStyle/>
          <a:p>
            <a:br>
              <a:rPr lang="en-US" dirty="0"/>
            </a:br>
            <a:endParaRPr lang="en-US" dirty="0"/>
          </a:p>
        </p:txBody>
      </p:sp>
      <p:pic>
        <p:nvPicPr>
          <p:cNvPr id="4" name="Picture 3">
            <a:extLst>
              <a:ext uri="{FF2B5EF4-FFF2-40B4-BE49-F238E27FC236}">
                <a16:creationId xmlns:a16="http://schemas.microsoft.com/office/drawing/2014/main" id="{BF090F90-7124-C278-C135-C3FD7CFD30CC}"/>
              </a:ext>
            </a:extLst>
          </p:cNvPr>
          <p:cNvPicPr>
            <a:picLocks noChangeAspect="1"/>
          </p:cNvPicPr>
          <p:nvPr/>
        </p:nvPicPr>
        <p:blipFill>
          <a:blip r:embed="rId4"/>
          <a:stretch>
            <a:fillRect/>
          </a:stretch>
        </p:blipFill>
        <p:spPr>
          <a:xfrm>
            <a:off x="944180" y="1180989"/>
            <a:ext cx="7183820" cy="5133470"/>
          </a:xfrm>
          <a:prstGeom prst="rect">
            <a:avLst/>
          </a:prstGeom>
        </p:spPr>
      </p:pic>
    </p:spTree>
    <p:extLst>
      <p:ext uri="{BB962C8B-B14F-4D97-AF65-F5344CB8AC3E}">
        <p14:creationId xmlns:p14="http://schemas.microsoft.com/office/powerpoint/2010/main" val="1711486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76B5FEE-B94B-B3A0-1EFB-25FBD7D5969A}"/>
              </a:ext>
            </a:extLst>
          </p:cNvPr>
          <p:cNvPicPr>
            <a:picLocks noChangeAspect="1"/>
          </p:cNvPicPr>
          <p:nvPr/>
        </p:nvPicPr>
        <p:blipFill>
          <a:blip r:embed="rId3"/>
          <a:stretch>
            <a:fillRect/>
          </a:stretch>
        </p:blipFill>
        <p:spPr>
          <a:xfrm>
            <a:off x="640963" y="145329"/>
            <a:ext cx="7531487" cy="2495678"/>
          </a:xfrm>
          <a:prstGeom prst="rect">
            <a:avLst/>
          </a:prstGeom>
        </p:spPr>
      </p:pic>
      <p:sp>
        <p:nvSpPr>
          <p:cNvPr id="3" name="TextBox 2">
            <a:extLst>
              <a:ext uri="{FF2B5EF4-FFF2-40B4-BE49-F238E27FC236}">
                <a16:creationId xmlns:a16="http://schemas.microsoft.com/office/drawing/2014/main" id="{F05E1E32-80D6-4A9E-8C48-CF6CFAC986B2}"/>
              </a:ext>
            </a:extLst>
          </p:cNvPr>
          <p:cNvSpPr txBox="1"/>
          <p:nvPr/>
        </p:nvSpPr>
        <p:spPr>
          <a:xfrm>
            <a:off x="7735228" y="6343339"/>
            <a:ext cx="1143000" cy="369332"/>
          </a:xfrm>
          <a:prstGeom prst="rect">
            <a:avLst/>
          </a:prstGeom>
          <a:noFill/>
        </p:spPr>
        <p:txBody>
          <a:bodyPr wrap="square" rtlCol="0">
            <a:spAutoFit/>
          </a:bodyPr>
          <a:lstStyle/>
          <a:p>
            <a:r>
              <a:rPr lang="en-US" dirty="0"/>
              <a:t>Slide </a:t>
            </a:r>
            <a:fld id="{D1C1536C-6065-45C5-8457-6097AB9EE6C5}" type="slidenum">
              <a:rPr lang="en-US" smtClean="0"/>
              <a:t>12</a:t>
            </a:fld>
            <a:endParaRPr lang="en-US" dirty="0"/>
          </a:p>
        </p:txBody>
      </p:sp>
      <p:sp>
        <p:nvSpPr>
          <p:cNvPr id="5" name="TextBox 4">
            <a:extLst>
              <a:ext uri="{FF2B5EF4-FFF2-40B4-BE49-F238E27FC236}">
                <a16:creationId xmlns:a16="http://schemas.microsoft.com/office/drawing/2014/main" id="{6515B006-8614-01A4-7F1B-B5933691C472}"/>
              </a:ext>
            </a:extLst>
          </p:cNvPr>
          <p:cNvSpPr txBox="1"/>
          <p:nvPr/>
        </p:nvSpPr>
        <p:spPr>
          <a:xfrm>
            <a:off x="2258845" y="6354421"/>
            <a:ext cx="4180450" cy="369332"/>
          </a:xfrm>
          <a:prstGeom prst="rect">
            <a:avLst/>
          </a:prstGeom>
          <a:noFill/>
        </p:spPr>
        <p:txBody>
          <a:bodyPr wrap="square" rtlCol="0">
            <a:spAutoFit/>
          </a:bodyPr>
          <a:lstStyle/>
          <a:p>
            <a:r>
              <a:rPr lang="en-US" dirty="0">
                <a:hlinkClick r:id="rId4"/>
              </a:rPr>
              <a:t>https://revenue.nebraska.gov/motor-fuels</a:t>
            </a:r>
            <a:endParaRPr lang="en-US" dirty="0"/>
          </a:p>
        </p:txBody>
      </p:sp>
      <p:pic>
        <p:nvPicPr>
          <p:cNvPr id="9" name="Picture 8">
            <a:extLst>
              <a:ext uri="{FF2B5EF4-FFF2-40B4-BE49-F238E27FC236}">
                <a16:creationId xmlns:a16="http://schemas.microsoft.com/office/drawing/2014/main" id="{5006527E-7807-9785-BEC0-0EF0341F5E4B}"/>
              </a:ext>
            </a:extLst>
          </p:cNvPr>
          <p:cNvPicPr>
            <a:picLocks noChangeAspect="1"/>
          </p:cNvPicPr>
          <p:nvPr/>
        </p:nvPicPr>
        <p:blipFill>
          <a:blip r:embed="rId5"/>
          <a:stretch>
            <a:fillRect/>
          </a:stretch>
        </p:blipFill>
        <p:spPr>
          <a:xfrm>
            <a:off x="640963" y="2290598"/>
            <a:ext cx="6902921" cy="3852792"/>
          </a:xfrm>
          <a:prstGeom prst="rect">
            <a:avLst/>
          </a:prstGeom>
        </p:spPr>
      </p:pic>
      <p:pic>
        <p:nvPicPr>
          <p:cNvPr id="11" name="Picture 10">
            <a:extLst>
              <a:ext uri="{FF2B5EF4-FFF2-40B4-BE49-F238E27FC236}">
                <a16:creationId xmlns:a16="http://schemas.microsoft.com/office/drawing/2014/main" id="{2231DA7E-3FBA-711D-5E1B-F975C48ADFC0}"/>
              </a:ext>
            </a:extLst>
          </p:cNvPr>
          <p:cNvPicPr>
            <a:picLocks noChangeAspect="1"/>
          </p:cNvPicPr>
          <p:nvPr/>
        </p:nvPicPr>
        <p:blipFill>
          <a:blip r:embed="rId6"/>
          <a:stretch>
            <a:fillRect/>
          </a:stretch>
        </p:blipFill>
        <p:spPr>
          <a:xfrm>
            <a:off x="4750908" y="593747"/>
            <a:ext cx="4127320" cy="2372591"/>
          </a:xfrm>
          <a:prstGeom prst="rect">
            <a:avLst/>
          </a:prstGeom>
        </p:spPr>
      </p:pic>
    </p:spTree>
    <p:extLst>
      <p:ext uri="{BB962C8B-B14F-4D97-AF65-F5344CB8AC3E}">
        <p14:creationId xmlns:p14="http://schemas.microsoft.com/office/powerpoint/2010/main" val="788722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981200" y="152400"/>
            <a:ext cx="5638800" cy="1143000"/>
          </a:xfrm>
          <a:prstGeom prst="rect">
            <a:avLst/>
          </a:prstGeom>
        </p:spPr>
        <p:txBody>
          <a:bodyPr vert="horz" lIns="91440" tIns="45720" rIns="91440" bIns="45720" rtlCol="0" anchor="ctr">
            <a:normAutofit/>
          </a:bodyPr>
          <a:lstStyle/>
          <a:p>
            <a:pPr algn="ctr">
              <a:spcBef>
                <a:spcPct val="0"/>
              </a:spcBef>
              <a:defRPr/>
            </a:pPr>
            <a:endParaRPr lang="en-US" sz="2400" b="1" i="1" dirty="0">
              <a:latin typeface="Arial" pitchFamily="34" charset="0"/>
              <a:ea typeface="+mj-ea"/>
              <a:cs typeface="Arial" pitchFamily="34" charset="0"/>
            </a:endParaRPr>
          </a:p>
        </p:txBody>
      </p:sp>
      <p:sp>
        <p:nvSpPr>
          <p:cNvPr id="8" name="Rectangle 3"/>
          <p:cNvSpPr txBox="1">
            <a:spLocks noChangeArrowheads="1"/>
          </p:cNvSpPr>
          <p:nvPr/>
        </p:nvSpPr>
        <p:spPr>
          <a:xfrm>
            <a:off x="381000" y="2921972"/>
            <a:ext cx="8458200" cy="2836421"/>
          </a:xfrm>
          <a:prstGeom prst="rect">
            <a:avLst/>
          </a:prstGeom>
          <a:noFill/>
        </p:spPr>
        <p:txBody>
          <a:bodyPr vert="horz" lIns="91440" tIns="45720" rIns="91440" bIns="45720" rtlCol="0">
            <a:normAutofit/>
          </a:bodyPr>
          <a:lstStyle/>
          <a:p>
            <a:pPr>
              <a:spcBef>
                <a:spcPct val="20000"/>
              </a:spcBef>
              <a:defRPr/>
            </a:pPr>
            <a:r>
              <a:rPr lang="en-US" sz="2000" dirty="0">
                <a:solidFill>
                  <a:schemeClr val="tx1">
                    <a:tint val="75000"/>
                  </a:schemeClr>
                </a:solidFill>
              </a:rPr>
              <a:t>	</a:t>
            </a:r>
            <a:endParaRPr lang="en-US" sz="2000" dirty="0">
              <a:latin typeface="Arial" pitchFamily="34" charset="0"/>
              <a:cs typeface="Arial" pitchFamily="34" charset="0"/>
            </a:endParaRPr>
          </a:p>
        </p:txBody>
      </p:sp>
      <p:sp>
        <p:nvSpPr>
          <p:cNvPr id="2" name="Title 1"/>
          <p:cNvSpPr>
            <a:spLocks noGrp="1"/>
          </p:cNvSpPr>
          <p:nvPr>
            <p:ph type="title"/>
          </p:nvPr>
        </p:nvSpPr>
        <p:spPr>
          <a:xfrm>
            <a:off x="666750" y="2086"/>
            <a:ext cx="7886700" cy="1072076"/>
          </a:xfrm>
        </p:spPr>
        <p:txBody>
          <a:bodyPr>
            <a:normAutofit/>
          </a:bodyPr>
          <a:lstStyle/>
          <a:p>
            <a:pPr lvl="0" algn="ctr"/>
            <a:r>
              <a:rPr lang="en-US" sz="2800" b="1" dirty="0">
                <a:latin typeface="Arial Black" panose="020B0A04020102020204" pitchFamily="34" charset="0"/>
                <a:cs typeface="Arial" panose="020B0604020202020204" pitchFamily="34" charset="0"/>
              </a:rPr>
              <a:t>§</a:t>
            </a:r>
            <a:r>
              <a:rPr lang="en-US" sz="2800" b="1" dirty="0">
                <a:latin typeface="Arial Black" panose="020B0A04020102020204" pitchFamily="34" charset="0"/>
                <a:cs typeface="Arial" panose="020B0604020202020204" pitchFamily="34" charset="0"/>
                <a:hlinkClick r:id="rId3"/>
              </a:rPr>
              <a:t>39-2215</a:t>
            </a:r>
            <a:r>
              <a:rPr lang="en-US" sz="2800" dirty="0">
                <a:latin typeface="Arial Black" panose="020B0A04020102020204" pitchFamily="34" charset="0"/>
                <a:cs typeface="Arial" panose="020B0604020202020204" pitchFamily="34" charset="0"/>
              </a:rPr>
              <a:t> </a:t>
            </a:r>
            <a:br>
              <a:rPr lang="en-US" sz="3200" dirty="0">
                <a:latin typeface="Arial" panose="020B0604020202020204" pitchFamily="34" charset="0"/>
                <a:cs typeface="Arial" panose="020B0604020202020204" pitchFamily="34" charset="0"/>
              </a:rPr>
            </a:br>
            <a:r>
              <a:rPr lang="en-US" sz="3200" b="1" i="1" dirty="0">
                <a:latin typeface="Arial Black" panose="020B0A04020102020204" pitchFamily="34" charset="0"/>
                <a:cs typeface="Arial" panose="020B0604020202020204" pitchFamily="34" charset="0"/>
              </a:rPr>
              <a:t>Main Distribution of HTF</a:t>
            </a:r>
            <a:endParaRPr lang="en-US" sz="3200" dirty="0">
              <a:latin typeface="Arial Black" panose="020B0A04020102020204" pitchFamily="34" charset="0"/>
              <a:cs typeface="Arial" panose="020B0604020202020204" pitchFamily="34" charset="0"/>
            </a:endParaRPr>
          </a:p>
        </p:txBody>
      </p:sp>
      <p:sp>
        <p:nvSpPr>
          <p:cNvPr id="3" name="Content Placeholder 2"/>
          <p:cNvSpPr>
            <a:spLocks noGrp="1"/>
          </p:cNvSpPr>
          <p:nvPr>
            <p:ph idx="1"/>
          </p:nvPr>
        </p:nvSpPr>
        <p:spPr>
          <a:xfrm>
            <a:off x="602146" y="2639969"/>
            <a:ext cx="8389454" cy="2135133"/>
          </a:xfrm>
        </p:spPr>
        <p:txBody>
          <a:bodyPr>
            <a:normAutofi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53 1/3% to </a:t>
            </a:r>
            <a:r>
              <a:rPr lang="en-US" b="1" dirty="0">
                <a:latin typeface="Arial" panose="020B0604020202020204" pitchFamily="34" charset="0"/>
                <a:cs typeface="Arial" panose="020B0604020202020204" pitchFamily="34" charset="0"/>
              </a:rPr>
              <a:t>NDOT</a:t>
            </a:r>
            <a:r>
              <a:rPr lang="en-US" dirty="0">
                <a:latin typeface="Arial" panose="020B0604020202020204" pitchFamily="34" charset="0"/>
                <a:cs typeface="Arial" panose="020B0604020202020204" pitchFamily="34" charset="0"/>
              </a:rPr>
              <a:t> Less State Aid Bridge Funds</a:t>
            </a:r>
          </a:p>
          <a:p>
            <a:pPr>
              <a:buFont typeface="Wingdings" panose="05000000000000000000" pitchFamily="2" charset="2"/>
              <a:buChar char="Ø"/>
            </a:pPr>
            <a:r>
              <a:rPr lang="en-US" dirty="0">
                <a:highlight>
                  <a:srgbClr val="FFFF00"/>
                </a:highlight>
                <a:latin typeface="Arial" panose="020B0604020202020204" pitchFamily="34" charset="0"/>
                <a:cs typeface="Arial" panose="020B0604020202020204" pitchFamily="34" charset="0"/>
              </a:rPr>
              <a:t>23 1/3% </a:t>
            </a:r>
            <a:r>
              <a:rPr lang="en-US" dirty="0">
                <a:latin typeface="Arial" panose="020B0604020202020204" pitchFamily="34" charset="0"/>
                <a:cs typeface="Arial" panose="020B0604020202020204" pitchFamily="34" charset="0"/>
              </a:rPr>
              <a:t>to </a:t>
            </a:r>
            <a:r>
              <a:rPr lang="en-US" b="1" dirty="0">
                <a:latin typeface="Arial" panose="020B0604020202020204" pitchFamily="34" charset="0"/>
                <a:cs typeface="Arial" panose="020B0604020202020204" pitchFamily="34" charset="0"/>
              </a:rPr>
              <a:t>Counties</a:t>
            </a:r>
            <a:r>
              <a:rPr lang="en-US" dirty="0">
                <a:latin typeface="Arial" panose="020B0604020202020204" pitchFamily="34" charset="0"/>
                <a:cs typeface="Arial" panose="020B0604020202020204" pitchFamily="34" charset="0"/>
              </a:rPr>
              <a:t> Less State Aid Bridge Funds</a:t>
            </a:r>
          </a:p>
          <a:p>
            <a:pPr>
              <a:buFont typeface="Wingdings" panose="05000000000000000000" pitchFamily="2" charset="2"/>
              <a:buChar char="Ø"/>
            </a:pPr>
            <a:r>
              <a:rPr lang="en-US" dirty="0">
                <a:highlight>
                  <a:srgbClr val="FFFF00"/>
                </a:highlight>
                <a:latin typeface="Arial" panose="020B0604020202020204" pitchFamily="34" charset="0"/>
                <a:cs typeface="Arial" panose="020B0604020202020204" pitchFamily="34" charset="0"/>
              </a:rPr>
              <a:t>23 1/3% </a:t>
            </a:r>
            <a:r>
              <a:rPr lang="en-US" dirty="0">
                <a:latin typeface="Arial" panose="020B0604020202020204" pitchFamily="34" charset="0"/>
                <a:cs typeface="Arial" panose="020B0604020202020204" pitchFamily="34" charset="0"/>
              </a:rPr>
              <a:t>to </a:t>
            </a:r>
            <a:r>
              <a:rPr lang="en-US" b="1" dirty="0">
                <a:latin typeface="Arial" panose="020B0604020202020204" pitchFamily="34" charset="0"/>
                <a:cs typeface="Arial" panose="020B0604020202020204" pitchFamily="34" charset="0"/>
              </a:rPr>
              <a:t>Municipalities</a:t>
            </a:r>
          </a:p>
          <a:p>
            <a:pPr>
              <a:buFont typeface="Wingdings" panose="05000000000000000000" pitchFamily="2" charset="2"/>
              <a:buChar char="Ø"/>
            </a:pPr>
            <a:r>
              <a:rPr lang="en-US" b="1" dirty="0">
                <a:latin typeface="Arial" panose="020B0604020202020204" pitchFamily="34" charset="0"/>
                <a:cs typeface="Arial" panose="020B0604020202020204" pitchFamily="34" charset="0"/>
              </a:rPr>
              <a:t>All</a:t>
            </a:r>
            <a:r>
              <a:rPr lang="en-US" dirty="0">
                <a:latin typeface="Arial" panose="020B0604020202020204" pitchFamily="34" charset="0"/>
                <a:cs typeface="Arial" panose="020B0604020202020204" pitchFamily="34" charset="0"/>
              </a:rPr>
              <a:t> for road purposes (nothing else!)</a:t>
            </a:r>
          </a:p>
        </p:txBody>
      </p:sp>
      <p:pic>
        <p:nvPicPr>
          <p:cNvPr id="6" name="Picture 5"/>
          <p:cNvPicPr>
            <a:picLocks noChangeAspect="1"/>
          </p:cNvPicPr>
          <p:nvPr/>
        </p:nvPicPr>
        <p:blipFill>
          <a:blip r:embed="rId4"/>
          <a:stretch>
            <a:fillRect/>
          </a:stretch>
        </p:blipFill>
        <p:spPr>
          <a:xfrm>
            <a:off x="7536546" y="0"/>
            <a:ext cx="1607454" cy="1489476"/>
          </a:xfrm>
          <a:prstGeom prst="rect">
            <a:avLst/>
          </a:prstGeom>
        </p:spPr>
      </p:pic>
      <p:pic>
        <p:nvPicPr>
          <p:cNvPr id="9" name="Picture 8"/>
          <p:cNvPicPr>
            <a:picLocks noChangeAspect="1"/>
          </p:cNvPicPr>
          <p:nvPr/>
        </p:nvPicPr>
        <p:blipFill>
          <a:blip r:embed="rId5"/>
          <a:stretch>
            <a:fillRect/>
          </a:stretch>
        </p:blipFill>
        <p:spPr>
          <a:xfrm>
            <a:off x="0" y="-20887"/>
            <a:ext cx="1574586" cy="1531249"/>
          </a:xfrm>
          <a:prstGeom prst="rect">
            <a:avLst/>
          </a:prstGeom>
        </p:spPr>
      </p:pic>
      <p:pic>
        <p:nvPicPr>
          <p:cNvPr id="10" name="Picture 9"/>
          <p:cNvPicPr>
            <a:picLocks noChangeAspect="1"/>
          </p:cNvPicPr>
          <p:nvPr/>
        </p:nvPicPr>
        <p:blipFill>
          <a:blip r:embed="rId6"/>
          <a:stretch>
            <a:fillRect/>
          </a:stretch>
        </p:blipFill>
        <p:spPr>
          <a:xfrm>
            <a:off x="3449085" y="879994"/>
            <a:ext cx="2212961" cy="1782250"/>
          </a:xfrm>
          <a:prstGeom prst="rect">
            <a:avLst/>
          </a:prstGeom>
        </p:spPr>
      </p:pic>
      <p:sp>
        <p:nvSpPr>
          <p:cNvPr id="11" name="TextBox 10"/>
          <p:cNvSpPr txBox="1"/>
          <p:nvPr/>
        </p:nvSpPr>
        <p:spPr>
          <a:xfrm rot="16200000">
            <a:off x="-2391874" y="3881349"/>
            <a:ext cx="5368523" cy="584775"/>
          </a:xfrm>
          <a:prstGeom prst="rect">
            <a:avLst/>
          </a:prstGeom>
          <a:solidFill>
            <a:srgbClr val="FF0000"/>
          </a:solidFill>
        </p:spPr>
        <p:txBody>
          <a:bodyPr wrap="square" rtlCol="0">
            <a:spAutoFit/>
          </a:bodyPr>
          <a:lstStyle/>
          <a:p>
            <a:pPr algn="ctr"/>
            <a:r>
              <a:rPr lang="en-US" sz="3200" b="1" dirty="0">
                <a:solidFill>
                  <a:schemeClr val="bg1"/>
                </a:solidFill>
              </a:rPr>
              <a:t>STATE HIGHWAY TRUST FUND</a:t>
            </a:r>
          </a:p>
        </p:txBody>
      </p:sp>
      <p:pic>
        <p:nvPicPr>
          <p:cNvPr id="12" name="Picture 11"/>
          <p:cNvPicPr>
            <a:picLocks noChangeAspect="1"/>
          </p:cNvPicPr>
          <p:nvPr/>
        </p:nvPicPr>
        <p:blipFill>
          <a:blip r:embed="rId7"/>
          <a:stretch>
            <a:fillRect/>
          </a:stretch>
        </p:blipFill>
        <p:spPr>
          <a:xfrm>
            <a:off x="7324725" y="5610225"/>
            <a:ext cx="1819275" cy="1247775"/>
          </a:xfrm>
          <a:prstGeom prst="rect">
            <a:avLst/>
          </a:prstGeom>
        </p:spPr>
      </p:pic>
      <p:sp>
        <p:nvSpPr>
          <p:cNvPr id="13" name="Content Placeholder 2"/>
          <p:cNvSpPr txBox="1">
            <a:spLocks/>
          </p:cNvSpPr>
          <p:nvPr/>
        </p:nvSpPr>
        <p:spPr>
          <a:xfrm>
            <a:off x="584776" y="5758393"/>
            <a:ext cx="6587550" cy="95143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b="1" dirty="0">
                <a:solidFill>
                  <a:schemeClr val="bg1"/>
                </a:solidFill>
                <a:highlight>
                  <a:srgbClr val="008000"/>
                </a:highlight>
                <a:latin typeface="Arial" panose="020B0604020202020204" pitchFamily="34" charset="0"/>
                <a:cs typeface="Arial" panose="020B0604020202020204" pitchFamily="34" charset="0"/>
              </a:rPr>
              <a:t>Counties and Municipalities </a:t>
            </a:r>
            <a:r>
              <a:rPr lang="en-US" dirty="0">
                <a:solidFill>
                  <a:schemeClr val="bg1"/>
                </a:solidFill>
                <a:highlight>
                  <a:srgbClr val="008000"/>
                </a:highlight>
                <a:latin typeface="Arial" panose="020B0604020202020204" pitchFamily="34" charset="0"/>
                <a:cs typeface="Arial" panose="020B0604020202020204" pitchFamily="34" charset="0"/>
              </a:rPr>
              <a:t>share goes to Highway Allocation Fund MONTHLY</a:t>
            </a:r>
          </a:p>
          <a:p>
            <a:pPr>
              <a:buFont typeface="Wingdings" panose="05000000000000000000" pitchFamily="2" charset="2"/>
              <a:buChar char="Ø"/>
            </a:pPr>
            <a:endParaRPr lang="en-US" dirty="0">
              <a:solidFill>
                <a:schemeClr val="bg1"/>
              </a:solidFill>
            </a:endParaRPr>
          </a:p>
        </p:txBody>
      </p:sp>
      <p:pic>
        <p:nvPicPr>
          <p:cNvPr id="4" name="Picture 3"/>
          <p:cNvPicPr>
            <a:picLocks noChangeAspect="1"/>
          </p:cNvPicPr>
          <p:nvPr/>
        </p:nvPicPr>
        <p:blipFill>
          <a:blip r:embed="rId8"/>
          <a:stretch>
            <a:fillRect/>
          </a:stretch>
        </p:blipFill>
        <p:spPr>
          <a:xfrm>
            <a:off x="7324724" y="4422852"/>
            <a:ext cx="1819275" cy="1221331"/>
          </a:xfrm>
          <a:prstGeom prst="rect">
            <a:avLst/>
          </a:prstGeom>
        </p:spPr>
      </p:pic>
      <p:sp>
        <p:nvSpPr>
          <p:cNvPr id="14" name="Content Placeholder 2"/>
          <p:cNvSpPr txBox="1">
            <a:spLocks/>
          </p:cNvSpPr>
          <p:nvPr/>
        </p:nvSpPr>
        <p:spPr>
          <a:xfrm>
            <a:off x="584775" y="4682540"/>
            <a:ext cx="6739948" cy="872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If no bonds are issued </a:t>
            </a:r>
            <a:r>
              <a:rPr lang="en-US" b="1" dirty="0">
                <a:latin typeface="Arial" panose="020B0604020202020204" pitchFamily="34" charset="0"/>
                <a:cs typeface="Arial" panose="020B0604020202020204" pitchFamily="34" charset="0"/>
              </a:rPr>
              <a:t>NDOT</a:t>
            </a:r>
            <a:r>
              <a:rPr lang="en-US" dirty="0">
                <a:latin typeface="Arial" panose="020B0604020202020204" pitchFamily="34" charset="0"/>
                <a:cs typeface="Arial" panose="020B0604020202020204" pitchFamily="34" charset="0"/>
              </a:rPr>
              <a:t>’s share goes to Highway Cash Fund MONTHLY</a:t>
            </a:r>
          </a:p>
        </p:txBody>
      </p:sp>
      <p:sp>
        <p:nvSpPr>
          <p:cNvPr id="16" name="TextBox 15"/>
          <p:cNvSpPr txBox="1"/>
          <p:nvPr/>
        </p:nvSpPr>
        <p:spPr>
          <a:xfrm>
            <a:off x="6359679" y="6462224"/>
            <a:ext cx="1143000" cy="369332"/>
          </a:xfrm>
          <a:prstGeom prst="rect">
            <a:avLst/>
          </a:prstGeom>
          <a:noFill/>
        </p:spPr>
        <p:txBody>
          <a:bodyPr wrap="square" rtlCol="0">
            <a:spAutoFit/>
          </a:bodyPr>
          <a:lstStyle/>
          <a:p>
            <a:r>
              <a:rPr lang="en-US" dirty="0"/>
              <a:t>Slide </a:t>
            </a:r>
            <a:fld id="{D1C1536C-6065-45C5-8457-6097AB9EE6C5}" type="slidenum">
              <a:rPr lang="en-US" smtClean="0"/>
              <a:t>13</a:t>
            </a:fld>
            <a:endParaRPr lang="en-US" dirty="0"/>
          </a:p>
        </p:txBody>
      </p:sp>
    </p:spTree>
    <p:extLst>
      <p:ext uri="{BB962C8B-B14F-4D97-AF65-F5344CB8AC3E}">
        <p14:creationId xmlns:p14="http://schemas.microsoft.com/office/powerpoint/2010/main" val="151709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359426" y="2760133"/>
            <a:ext cx="8577543" cy="2878667"/>
          </a:xfrm>
          <a:prstGeom prst="rect">
            <a:avLst/>
          </a:prstGeom>
        </p:spPr>
        <p:txBody>
          <a:bodyPr vert="horz" lIns="91440" tIns="45720" rIns="91440" bIns="45720" rtlCol="0">
            <a:normAutofit/>
          </a:bodyPr>
          <a:lstStyle/>
          <a:p>
            <a:pPr marL="514350" indent="-514350">
              <a:spcBef>
                <a:spcPct val="20000"/>
              </a:spcBef>
              <a:buFont typeface="+mj-lt"/>
              <a:buAutoNum type="arabicPeriod"/>
              <a:defRPr/>
            </a:pPr>
            <a:r>
              <a:rPr lang="en-US" sz="2800" b="1" i="1" dirty="0">
                <a:latin typeface="Arial" panose="020B0604020202020204" pitchFamily="34" charset="0"/>
                <a:cs typeface="Arial" panose="020B0604020202020204" pitchFamily="34" charset="0"/>
              </a:rPr>
              <a:t>Highway Allocation Fund (HAF) Distributions</a:t>
            </a:r>
          </a:p>
          <a:p>
            <a:pPr marL="514350" indent="-514350">
              <a:spcBef>
                <a:spcPct val="20000"/>
              </a:spcBef>
              <a:buFont typeface="+mj-lt"/>
              <a:buAutoNum type="arabicPeriod"/>
              <a:defRPr/>
            </a:pPr>
            <a:r>
              <a:rPr lang="en-US" sz="2800" b="1" i="1" dirty="0">
                <a:solidFill>
                  <a:schemeClr val="bg1">
                    <a:lumMod val="85000"/>
                  </a:schemeClr>
                </a:solidFill>
                <a:latin typeface="Arial" panose="020B0604020202020204" pitchFamily="34" charset="0"/>
                <a:cs typeface="Arial" panose="020B0604020202020204" pitchFamily="34" charset="0"/>
              </a:rPr>
              <a:t>Local </a:t>
            </a:r>
            <a:r>
              <a:rPr lang="en-US" sz="2400" b="1" i="1" dirty="0">
                <a:solidFill>
                  <a:schemeClr val="bg1">
                    <a:lumMod val="85000"/>
                  </a:schemeClr>
                </a:solidFill>
                <a:latin typeface="Arial" panose="020B0604020202020204" pitchFamily="34" charset="0"/>
                <a:cs typeface="Arial" panose="020B0604020202020204" pitchFamily="34" charset="0"/>
              </a:rPr>
              <a:t>(Motor Vehicle Fee, Property Tax, Wheel Tax, Bonds, etc.)</a:t>
            </a:r>
            <a:endParaRPr lang="en-US" sz="2800" b="1" i="1" dirty="0">
              <a:solidFill>
                <a:schemeClr val="bg1">
                  <a:lumMod val="85000"/>
                </a:schemeClr>
              </a:solidFill>
              <a:latin typeface="Arial" panose="020B0604020202020204" pitchFamily="34" charset="0"/>
              <a:cs typeface="Arial" panose="020B0604020202020204" pitchFamily="34" charset="0"/>
            </a:endParaRPr>
          </a:p>
          <a:p>
            <a:pPr marL="514350" indent="-514350">
              <a:spcBef>
                <a:spcPct val="20000"/>
              </a:spcBef>
              <a:buFont typeface="+mj-lt"/>
              <a:buAutoNum type="arabicPeriod"/>
              <a:defRPr/>
            </a:pPr>
            <a:r>
              <a:rPr lang="en-US" sz="2800" b="1" i="1" dirty="0">
                <a:solidFill>
                  <a:schemeClr val="bg1">
                    <a:lumMod val="85000"/>
                  </a:schemeClr>
                </a:solidFill>
                <a:latin typeface="Arial" panose="020B0604020202020204" pitchFamily="34" charset="0"/>
                <a:cs typeface="Arial" panose="020B0604020202020204" pitchFamily="34" charset="0"/>
              </a:rPr>
              <a:t>State </a:t>
            </a:r>
            <a:r>
              <a:rPr lang="en-US" sz="2400" b="1" i="1" dirty="0">
                <a:solidFill>
                  <a:schemeClr val="bg1">
                    <a:lumMod val="85000"/>
                  </a:schemeClr>
                </a:solidFill>
                <a:latin typeface="Arial" panose="020B0604020202020204" pitchFamily="34" charset="0"/>
                <a:cs typeface="Arial" panose="020B0604020202020204" pitchFamily="34" charset="0"/>
              </a:rPr>
              <a:t>(Federal Funds Buyout, State-aid Bridge, etc.)</a:t>
            </a:r>
            <a:endParaRPr lang="en-US" sz="2800" b="1" i="1" dirty="0">
              <a:solidFill>
                <a:schemeClr val="bg1">
                  <a:lumMod val="85000"/>
                </a:schemeClr>
              </a:solidFill>
              <a:latin typeface="Arial" panose="020B0604020202020204" pitchFamily="34" charset="0"/>
              <a:cs typeface="Arial" panose="020B0604020202020204" pitchFamily="34" charset="0"/>
            </a:endParaRPr>
          </a:p>
          <a:p>
            <a:pPr marL="514350" indent="-514350">
              <a:spcBef>
                <a:spcPct val="20000"/>
              </a:spcBef>
              <a:buFont typeface="+mj-lt"/>
              <a:buAutoNum type="arabicPeriod"/>
              <a:defRPr/>
            </a:pPr>
            <a:r>
              <a:rPr lang="en-US" sz="2800" b="1" i="1" dirty="0">
                <a:solidFill>
                  <a:schemeClr val="bg1">
                    <a:lumMod val="85000"/>
                  </a:schemeClr>
                </a:solidFill>
                <a:latin typeface="Arial" panose="020B0604020202020204" pitchFamily="34" charset="0"/>
                <a:cs typeface="Arial" panose="020B0604020202020204" pitchFamily="34" charset="0"/>
              </a:rPr>
              <a:t>Federal </a:t>
            </a:r>
            <a:r>
              <a:rPr lang="en-US" sz="2400" b="1" i="1" dirty="0">
                <a:solidFill>
                  <a:schemeClr val="bg1">
                    <a:lumMod val="85000"/>
                  </a:schemeClr>
                </a:solidFill>
                <a:latin typeface="Arial" panose="020B0604020202020204" pitchFamily="34" charset="0"/>
                <a:cs typeface="Arial" panose="020B0604020202020204" pitchFamily="34" charset="0"/>
              </a:rPr>
              <a:t>(mainly FHWA)</a:t>
            </a:r>
          </a:p>
          <a:p>
            <a:pPr algn="ctr">
              <a:spcBef>
                <a:spcPct val="20000"/>
              </a:spcBef>
              <a:defRPr/>
            </a:pPr>
            <a:endParaRPr lang="en-US" sz="2800" i="1" dirty="0">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a:xfrm>
            <a:off x="359427" y="366493"/>
            <a:ext cx="8577543" cy="1500079"/>
          </a:xfrm>
          <a:prstGeom prst="rect">
            <a:avLst/>
          </a:prstGeom>
        </p:spPr>
        <p:txBody>
          <a:bodyPr vert="horz" lIns="91440" tIns="45720" rIns="91440" bIns="45720" rtlCol="0" anchor="ctr">
            <a:noAutofit/>
          </a:bodyPr>
          <a:lstStyle/>
          <a:p>
            <a:pPr algn="ctr">
              <a:spcBef>
                <a:spcPct val="0"/>
              </a:spcBef>
              <a:defRPr/>
            </a:pPr>
            <a:r>
              <a:rPr lang="en-US" sz="5400" dirty="0">
                <a:latin typeface="Arial Black" panose="020B0A04020102020204" pitchFamily="34" charset="0"/>
                <a:ea typeface="+mj-ea"/>
                <a:cs typeface="+mj-cs"/>
              </a:rPr>
              <a:t>Funding </a:t>
            </a:r>
          </a:p>
          <a:p>
            <a:pPr algn="ctr">
              <a:spcBef>
                <a:spcPct val="0"/>
              </a:spcBef>
              <a:defRPr/>
            </a:pPr>
            <a:r>
              <a:rPr lang="en-US" sz="4000" dirty="0">
                <a:latin typeface="Arial Black" panose="020B0A04020102020204" pitchFamily="34" charset="0"/>
                <a:ea typeface="+mj-ea"/>
                <a:cs typeface="+mj-cs"/>
              </a:rPr>
              <a:t>Main Sources</a:t>
            </a:r>
          </a:p>
          <a:p>
            <a:pPr algn="ctr">
              <a:spcBef>
                <a:spcPct val="0"/>
              </a:spcBef>
              <a:defRPr/>
            </a:pPr>
            <a:r>
              <a:rPr lang="en-US" sz="4000" dirty="0">
                <a:latin typeface="Arial Black" panose="020B0A04020102020204" pitchFamily="34" charset="0"/>
                <a:ea typeface="+mj-ea"/>
                <a:cs typeface="+mj-cs"/>
              </a:rPr>
              <a:t>Counties and Municipalities</a:t>
            </a:r>
          </a:p>
        </p:txBody>
      </p:sp>
      <p:sp>
        <p:nvSpPr>
          <p:cNvPr id="10" name="Rectangle 9"/>
          <p:cNvSpPr/>
          <p:nvPr/>
        </p:nvSpPr>
        <p:spPr>
          <a:xfrm>
            <a:off x="7712729" y="245433"/>
            <a:ext cx="652743" cy="1200329"/>
          </a:xfrm>
          <a:prstGeom prst="rect">
            <a:avLst/>
          </a:prstGeom>
          <a:noFill/>
        </p:spPr>
        <p:txBody>
          <a:bodyPr wrap="none" lIns="91440" tIns="45720" rIns="91440" bIns="45720">
            <a:spAutoFit/>
          </a:bodyPr>
          <a:lstStyle/>
          <a:p>
            <a:pPr algn="ctr"/>
            <a:r>
              <a:rPr lang="en-US" sz="7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t>
            </a:r>
          </a:p>
        </p:txBody>
      </p:sp>
      <p:sp>
        <p:nvSpPr>
          <p:cNvPr id="5" name="TextBox 4"/>
          <p:cNvSpPr txBox="1"/>
          <p:nvPr/>
        </p:nvSpPr>
        <p:spPr>
          <a:xfrm>
            <a:off x="7467601" y="6305239"/>
            <a:ext cx="1143000" cy="369332"/>
          </a:xfrm>
          <a:prstGeom prst="rect">
            <a:avLst/>
          </a:prstGeom>
          <a:noFill/>
        </p:spPr>
        <p:txBody>
          <a:bodyPr wrap="square" rtlCol="0">
            <a:spAutoFit/>
          </a:bodyPr>
          <a:lstStyle/>
          <a:p>
            <a:r>
              <a:rPr lang="en-US" dirty="0"/>
              <a:t>Slide </a:t>
            </a:r>
            <a:fld id="{D1C1536C-6065-45C5-8457-6097AB9EE6C5}" type="slidenum">
              <a:rPr lang="en-US" smtClean="0"/>
              <a:t>14</a:t>
            </a:fld>
            <a:endParaRPr lang="en-US" dirty="0"/>
          </a:p>
        </p:txBody>
      </p:sp>
      <p:pic>
        <p:nvPicPr>
          <p:cNvPr id="6" name="Picture 5">
            <a:extLst>
              <a:ext uri="{FF2B5EF4-FFF2-40B4-BE49-F238E27FC236}">
                <a16:creationId xmlns:a16="http://schemas.microsoft.com/office/drawing/2014/main" id="{779DE9F4-679B-4CAD-B609-89A7EB39D26A}"/>
              </a:ext>
            </a:extLst>
          </p:cNvPr>
          <p:cNvPicPr>
            <a:picLocks noChangeAspect="1"/>
          </p:cNvPicPr>
          <p:nvPr/>
        </p:nvPicPr>
        <p:blipFill>
          <a:blip r:embed="rId3"/>
          <a:stretch>
            <a:fillRect/>
          </a:stretch>
        </p:blipFill>
        <p:spPr>
          <a:xfrm>
            <a:off x="3873381" y="2139224"/>
            <a:ext cx="1015373" cy="696408"/>
          </a:xfrm>
          <a:prstGeom prst="rect">
            <a:avLst/>
          </a:prstGeom>
        </p:spPr>
      </p:pic>
      <p:sp>
        <p:nvSpPr>
          <p:cNvPr id="2" name="TextBox 1">
            <a:extLst>
              <a:ext uri="{FF2B5EF4-FFF2-40B4-BE49-F238E27FC236}">
                <a16:creationId xmlns:a16="http://schemas.microsoft.com/office/drawing/2014/main" id="{CAAC5489-D941-4F1C-BD09-BEEC63C22BD7}"/>
              </a:ext>
            </a:extLst>
          </p:cNvPr>
          <p:cNvSpPr txBox="1"/>
          <p:nvPr/>
        </p:nvSpPr>
        <p:spPr>
          <a:xfrm>
            <a:off x="533400" y="5840141"/>
            <a:ext cx="8251174" cy="369332"/>
          </a:xfrm>
          <a:prstGeom prst="rect">
            <a:avLst/>
          </a:prstGeom>
          <a:noFill/>
        </p:spPr>
        <p:txBody>
          <a:bodyPr wrap="square" rtlCol="0">
            <a:spAutoFit/>
          </a:bodyPr>
          <a:lstStyle/>
          <a:p>
            <a:pPr algn="ctr"/>
            <a:r>
              <a:rPr lang="en-US" dirty="0">
                <a:hlinkClick r:id="rId4"/>
              </a:rPr>
              <a:t>https://treasurer.nebraska.gov/tm/aid-to-counties.aspx</a:t>
            </a:r>
            <a:endParaRPr lang="en-US" dirty="0"/>
          </a:p>
        </p:txBody>
      </p:sp>
    </p:spTree>
    <p:extLst>
      <p:ext uri="{BB962C8B-B14F-4D97-AF65-F5344CB8AC3E}">
        <p14:creationId xmlns:p14="http://schemas.microsoft.com/office/powerpoint/2010/main" val="283597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a:xfrm>
            <a:off x="1981200" y="152400"/>
            <a:ext cx="5638800" cy="1143000"/>
          </a:xfrm>
          <a:prstGeom prst="rect">
            <a:avLst/>
          </a:prstGeom>
        </p:spPr>
        <p:txBody>
          <a:bodyPr vert="horz" lIns="91440" tIns="45720" rIns="91440" bIns="45720" rtlCol="0" anchor="ctr">
            <a:normAutofit/>
          </a:bodyPr>
          <a:lstStyle/>
          <a:p>
            <a:pPr algn="ctr">
              <a:spcBef>
                <a:spcPct val="0"/>
              </a:spcBef>
              <a:defRPr/>
            </a:pPr>
            <a:endParaRPr lang="en-US" sz="2800" dirty="0">
              <a:latin typeface="Arial Black" pitchFamily="34" charset="0"/>
              <a:ea typeface="+mj-ea"/>
              <a:cs typeface="+mj-cs"/>
            </a:endParaRPr>
          </a:p>
        </p:txBody>
      </p:sp>
      <p:sp>
        <p:nvSpPr>
          <p:cNvPr id="8" name="Rectangle 6"/>
          <p:cNvSpPr txBox="1">
            <a:spLocks noChangeArrowheads="1"/>
          </p:cNvSpPr>
          <p:nvPr/>
        </p:nvSpPr>
        <p:spPr>
          <a:xfrm>
            <a:off x="440961" y="1828800"/>
            <a:ext cx="8458200" cy="4800600"/>
          </a:xfrm>
          <a:prstGeom prst="rect">
            <a:avLst/>
          </a:prstGeom>
        </p:spPr>
        <p:txBody>
          <a:bodyPr vert="horz" lIns="91440" tIns="45720" rIns="91440" bIns="45720" rtlCol="0">
            <a:normAutofit/>
          </a:bodyPr>
          <a:lstStyle/>
          <a:p>
            <a:pPr lvl="0">
              <a:lnSpc>
                <a:spcPct val="80000"/>
              </a:lnSpc>
              <a:spcBef>
                <a:spcPct val="20000"/>
              </a:spcBef>
              <a:defRPr/>
            </a:pPr>
            <a:endParaRPr lang="en-US" sz="2000" dirty="0">
              <a:latin typeface="Arial" pitchFamily="34" charset="0"/>
              <a:cs typeface="Arial" pitchFamily="34" charset="0"/>
            </a:endParaRPr>
          </a:p>
        </p:txBody>
      </p:sp>
      <p:sp>
        <p:nvSpPr>
          <p:cNvPr id="10" name="Text Box 8"/>
          <p:cNvSpPr txBox="1">
            <a:spLocks noChangeArrowheads="1"/>
          </p:cNvSpPr>
          <p:nvPr/>
        </p:nvSpPr>
        <p:spPr bwMode="auto">
          <a:xfrm>
            <a:off x="457200" y="4495800"/>
            <a:ext cx="8153400" cy="523220"/>
          </a:xfrm>
          <a:prstGeom prst="rect">
            <a:avLst/>
          </a:prstGeom>
          <a:noFill/>
          <a:ln w="9525">
            <a:noFill/>
            <a:miter lim="800000"/>
            <a:headEnd/>
            <a:tailEnd/>
          </a:ln>
        </p:spPr>
        <p:txBody>
          <a:bodyPr>
            <a:spAutoFit/>
          </a:bodyPr>
          <a:lstStyle/>
          <a:p>
            <a:pPr lvl="1" algn="ctr">
              <a:spcBef>
                <a:spcPct val="20000"/>
              </a:spcBef>
            </a:pPr>
            <a:r>
              <a:rPr lang="en-US" sz="2800" i="1" dirty="0">
                <a:latin typeface="Arial" pitchFamily="34" charset="0"/>
                <a:cs typeface="Arial" pitchFamily="34" charset="0"/>
              </a:rPr>
              <a:t> </a:t>
            </a:r>
            <a:endParaRPr lang="en-US" sz="2400" b="1" i="1" dirty="0">
              <a:latin typeface="Arial" pitchFamily="34" charset="0"/>
              <a:cs typeface="Arial" pitchFamily="34" charset="0"/>
            </a:endParaRPr>
          </a:p>
        </p:txBody>
      </p:sp>
      <p:sp>
        <p:nvSpPr>
          <p:cNvPr id="2" name="Title 1"/>
          <p:cNvSpPr>
            <a:spLocks noGrp="1"/>
          </p:cNvSpPr>
          <p:nvPr>
            <p:ph type="title"/>
          </p:nvPr>
        </p:nvSpPr>
        <p:spPr>
          <a:xfrm>
            <a:off x="266861" y="83137"/>
            <a:ext cx="8806396" cy="1632129"/>
          </a:xfrm>
        </p:spPr>
        <p:txBody>
          <a:bodyPr>
            <a:normAutofit/>
          </a:bodyPr>
          <a:lstStyle/>
          <a:p>
            <a:pPr lvl="0" algn="ctr"/>
            <a:r>
              <a:rPr lang="en-US" sz="3200" dirty="0">
                <a:latin typeface="Arial Black" panose="020B0A04020102020204" pitchFamily="34" charset="0"/>
              </a:rPr>
              <a:t>§</a:t>
            </a:r>
            <a:r>
              <a:rPr lang="en-US" sz="2800" dirty="0">
                <a:latin typeface="Arial Black" panose="020B0A04020102020204" pitchFamily="34" charset="0"/>
                <a:hlinkClick r:id="rId3"/>
              </a:rPr>
              <a:t>39-2401</a:t>
            </a:r>
            <a:r>
              <a:rPr lang="en-US" sz="3200" dirty="0">
                <a:latin typeface="Arial Black" panose="020B0A04020102020204" pitchFamily="34" charset="0"/>
              </a:rPr>
              <a:t> Highway </a:t>
            </a:r>
            <a:br>
              <a:rPr lang="en-US" sz="3200" dirty="0">
                <a:latin typeface="Arial Black" panose="020B0A04020102020204" pitchFamily="34" charset="0"/>
              </a:rPr>
            </a:br>
            <a:r>
              <a:rPr lang="en-US" sz="3200" dirty="0">
                <a:latin typeface="Arial Black" panose="020B0A04020102020204" pitchFamily="34" charset="0"/>
              </a:rPr>
              <a:t>Allocation Fund (HAF)</a:t>
            </a:r>
            <a:br>
              <a:rPr lang="en-US" sz="3200" dirty="0">
                <a:latin typeface="Arial Black" panose="020B0A04020102020204" pitchFamily="34" charset="0"/>
              </a:rPr>
            </a:br>
            <a:r>
              <a:rPr lang="en-US" sz="3200" dirty="0">
                <a:latin typeface="Arial Black" panose="020B0A04020102020204" pitchFamily="34" charset="0"/>
              </a:rPr>
              <a:t>Consists of   .   .   .  </a:t>
            </a:r>
          </a:p>
        </p:txBody>
      </p:sp>
      <p:sp>
        <p:nvSpPr>
          <p:cNvPr id="3" name="Content Placeholder 2"/>
          <p:cNvSpPr>
            <a:spLocks noGrp="1"/>
          </p:cNvSpPr>
          <p:nvPr>
            <p:ph idx="1"/>
          </p:nvPr>
        </p:nvSpPr>
        <p:spPr>
          <a:xfrm>
            <a:off x="782223" y="2995542"/>
            <a:ext cx="7472157" cy="3633858"/>
          </a:xfrm>
        </p:spPr>
        <p:txBody>
          <a:bodyPr>
            <a:normAutofit fontScale="85000" lnSpcReduction="10000"/>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County and Municipal share of Hwy Trust Fund </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The State’s General Fund money if available </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State taxes on motor vehicles from the sale or lease for periods of more than thirty-one days of motor vehicles, trailers, and semitrailers (5 1/2 cents) per §</a:t>
            </a:r>
            <a:r>
              <a:rPr lang="en-US" dirty="0">
                <a:latin typeface="Arial" panose="020B0604020202020204" pitchFamily="34" charset="0"/>
                <a:cs typeface="Arial" panose="020B0604020202020204" pitchFamily="34" charset="0"/>
                <a:hlinkClick r:id="rId4"/>
              </a:rPr>
              <a:t>77-27,132</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State</a:t>
            </a:r>
            <a:r>
              <a:rPr lang="en-US" dirty="0">
                <a:latin typeface="Arial" panose="020B0604020202020204" pitchFamily="34" charset="0"/>
                <a:cs typeface="Arial" panose="020B0604020202020204" pitchFamily="34" charset="0"/>
              </a:rPr>
              <a:t> Sales and Use Taxes</a:t>
            </a:r>
          </a:p>
          <a:p>
            <a:pPr marL="569913" indent="-285750">
              <a:buFont typeface="Wingdings" panose="05000000000000000000" pitchFamily="2" charset="2"/>
              <a:buChar char="Ø"/>
            </a:pPr>
            <a:r>
              <a:rPr lang="en-US" dirty="0">
                <a:latin typeface="Arial" panose="020B0604020202020204" pitchFamily="34" charset="0"/>
                <a:cs typeface="Arial" panose="020B0604020202020204" pitchFamily="34" charset="0"/>
              </a:rPr>
              <a:t>5 cents goes to </a:t>
            </a:r>
          </a:p>
          <a:p>
            <a:pPr marL="569913" indent="-285750">
              <a:buFont typeface="Wingdings" panose="05000000000000000000" pitchFamily="2" charset="2"/>
              <a:buChar char="Ø"/>
            </a:pPr>
            <a:r>
              <a:rPr lang="en-US" b="1" dirty="0">
                <a:latin typeface="Arial" panose="020B0604020202020204" pitchFamily="34" charset="0"/>
                <a:cs typeface="Arial" panose="020B0604020202020204" pitchFamily="34" charset="0"/>
              </a:rPr>
              <a:t>½ cent </a:t>
            </a:r>
            <a:r>
              <a:rPr lang="en-US" dirty="0">
                <a:latin typeface="Arial" panose="020B0604020202020204" pitchFamily="34" charset="0"/>
                <a:cs typeface="Arial" panose="020B0604020202020204" pitchFamily="34" charset="0"/>
              </a:rPr>
              <a:t>goes directly into</a:t>
            </a:r>
          </a:p>
          <a:p>
            <a:pPr marL="0" indent="0">
              <a:buNone/>
            </a:pPr>
            <a:endParaRPr lang="en-US" sz="5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a:latin typeface="Arial" panose="020B0604020202020204" pitchFamily="34" charset="0"/>
                <a:cs typeface="Arial" panose="020B0604020202020204" pitchFamily="34" charset="0"/>
              </a:rPr>
              <a:t>Any interest earned on invested funds</a:t>
            </a:r>
          </a:p>
        </p:txBody>
      </p:sp>
      <p:pic>
        <p:nvPicPr>
          <p:cNvPr id="9" name="Picture 8"/>
          <p:cNvPicPr>
            <a:picLocks noChangeAspect="1"/>
          </p:cNvPicPr>
          <p:nvPr/>
        </p:nvPicPr>
        <p:blipFill>
          <a:blip r:embed="rId5"/>
          <a:stretch>
            <a:fillRect/>
          </a:stretch>
        </p:blipFill>
        <p:spPr>
          <a:xfrm>
            <a:off x="7536546" y="0"/>
            <a:ext cx="1607454" cy="1489476"/>
          </a:xfrm>
          <a:prstGeom prst="rect">
            <a:avLst/>
          </a:prstGeom>
        </p:spPr>
      </p:pic>
      <p:pic>
        <p:nvPicPr>
          <p:cNvPr id="11" name="Picture 10"/>
          <p:cNvPicPr>
            <a:picLocks noChangeAspect="1"/>
          </p:cNvPicPr>
          <p:nvPr/>
        </p:nvPicPr>
        <p:blipFill>
          <a:blip r:embed="rId6"/>
          <a:stretch>
            <a:fillRect/>
          </a:stretch>
        </p:blipFill>
        <p:spPr>
          <a:xfrm>
            <a:off x="0" y="-20887"/>
            <a:ext cx="1574586" cy="1531249"/>
          </a:xfrm>
          <a:prstGeom prst="rect">
            <a:avLst/>
          </a:prstGeom>
        </p:spPr>
      </p:pic>
      <p:pic>
        <p:nvPicPr>
          <p:cNvPr id="12" name="Picture 11"/>
          <p:cNvPicPr>
            <a:picLocks noChangeAspect="1"/>
          </p:cNvPicPr>
          <p:nvPr/>
        </p:nvPicPr>
        <p:blipFill>
          <a:blip r:embed="rId7"/>
          <a:stretch>
            <a:fillRect/>
          </a:stretch>
        </p:blipFill>
        <p:spPr>
          <a:xfrm>
            <a:off x="3706039" y="1637645"/>
            <a:ext cx="1819275" cy="1247775"/>
          </a:xfrm>
          <a:prstGeom prst="rect">
            <a:avLst/>
          </a:prstGeom>
        </p:spPr>
      </p:pic>
      <p:sp>
        <p:nvSpPr>
          <p:cNvPr id="4" name="TextBox 3"/>
          <p:cNvSpPr txBox="1"/>
          <p:nvPr/>
        </p:nvSpPr>
        <p:spPr>
          <a:xfrm>
            <a:off x="782223" y="1773812"/>
            <a:ext cx="2814959" cy="923330"/>
          </a:xfrm>
          <a:prstGeom prst="rect">
            <a:avLst/>
          </a:prstGeom>
          <a:noFill/>
        </p:spPr>
        <p:txBody>
          <a:bodyPr wrap="square" rtlCol="0">
            <a:spAutoFit/>
          </a:bodyPr>
          <a:lstStyle/>
          <a:p>
            <a:r>
              <a:rPr lang="en-US" b="1" dirty="0">
                <a:solidFill>
                  <a:srgbClr val="FF0000"/>
                </a:solidFill>
              </a:rPr>
              <a:t>Typically the MAIN FUNDING SOURCE for counties and municipalities</a:t>
            </a:r>
          </a:p>
        </p:txBody>
      </p:sp>
      <p:sp>
        <p:nvSpPr>
          <p:cNvPr id="15" name="TextBox 14"/>
          <p:cNvSpPr txBox="1"/>
          <p:nvPr/>
        </p:nvSpPr>
        <p:spPr>
          <a:xfrm>
            <a:off x="6095999" y="1642344"/>
            <a:ext cx="2244273" cy="1200329"/>
          </a:xfrm>
          <a:prstGeom prst="rect">
            <a:avLst/>
          </a:prstGeom>
          <a:noFill/>
        </p:spPr>
        <p:txBody>
          <a:bodyPr wrap="square" rtlCol="0">
            <a:spAutoFit/>
          </a:bodyPr>
          <a:lstStyle/>
          <a:p>
            <a:r>
              <a:rPr lang="en-US" b="1" dirty="0">
                <a:solidFill>
                  <a:srgbClr val="FF0000"/>
                </a:solidFill>
              </a:rPr>
              <a:t>Counties and Municipalities are required to provide MATCHING FUNDS</a:t>
            </a:r>
          </a:p>
        </p:txBody>
      </p:sp>
      <p:sp>
        <p:nvSpPr>
          <p:cNvPr id="16" name="TextBox 15"/>
          <p:cNvSpPr txBox="1"/>
          <p:nvPr/>
        </p:nvSpPr>
        <p:spPr>
          <a:xfrm>
            <a:off x="7467601" y="6305239"/>
            <a:ext cx="1143000" cy="369332"/>
          </a:xfrm>
          <a:prstGeom prst="rect">
            <a:avLst/>
          </a:prstGeom>
          <a:noFill/>
        </p:spPr>
        <p:txBody>
          <a:bodyPr wrap="square" rtlCol="0">
            <a:spAutoFit/>
          </a:bodyPr>
          <a:lstStyle/>
          <a:p>
            <a:r>
              <a:rPr lang="en-US" dirty="0"/>
              <a:t>Slide </a:t>
            </a:r>
            <a:fld id="{D1C1536C-6065-45C5-8457-6097AB9EE6C5}" type="slidenum">
              <a:rPr lang="en-US" smtClean="0"/>
              <a:t>15</a:t>
            </a:fld>
            <a:endParaRPr lang="en-US" dirty="0"/>
          </a:p>
        </p:txBody>
      </p:sp>
      <p:pic>
        <p:nvPicPr>
          <p:cNvPr id="17" name="Picture 16"/>
          <p:cNvPicPr>
            <a:picLocks noChangeAspect="1"/>
          </p:cNvPicPr>
          <p:nvPr/>
        </p:nvPicPr>
        <p:blipFill>
          <a:blip r:embed="rId8"/>
          <a:stretch>
            <a:fillRect/>
          </a:stretch>
        </p:blipFill>
        <p:spPr>
          <a:xfrm>
            <a:off x="7687060" y="4900575"/>
            <a:ext cx="756970" cy="609640"/>
          </a:xfrm>
          <a:prstGeom prst="rect">
            <a:avLst/>
          </a:prstGeom>
        </p:spPr>
      </p:pic>
      <p:pic>
        <p:nvPicPr>
          <p:cNvPr id="18" name="Picture 17"/>
          <p:cNvPicPr>
            <a:picLocks noChangeAspect="1"/>
          </p:cNvPicPr>
          <p:nvPr/>
        </p:nvPicPr>
        <p:blipFill>
          <a:blip r:embed="rId7"/>
          <a:stretch>
            <a:fillRect/>
          </a:stretch>
        </p:blipFill>
        <p:spPr>
          <a:xfrm>
            <a:off x="7693243" y="5535258"/>
            <a:ext cx="803580" cy="606193"/>
          </a:xfrm>
          <a:prstGeom prst="rect">
            <a:avLst/>
          </a:prstGeom>
        </p:spPr>
      </p:pic>
      <p:sp>
        <p:nvSpPr>
          <p:cNvPr id="20" name="TextBox 19"/>
          <p:cNvSpPr txBox="1"/>
          <p:nvPr/>
        </p:nvSpPr>
        <p:spPr>
          <a:xfrm rot="16200000">
            <a:off x="6171361" y="3885359"/>
            <a:ext cx="5360503" cy="584775"/>
          </a:xfrm>
          <a:prstGeom prst="rect">
            <a:avLst/>
          </a:prstGeom>
          <a:solidFill>
            <a:srgbClr val="FFC000"/>
          </a:solidFill>
        </p:spPr>
        <p:txBody>
          <a:bodyPr wrap="square" rtlCol="0">
            <a:spAutoFit/>
          </a:bodyPr>
          <a:lstStyle/>
          <a:p>
            <a:pPr algn="ctr"/>
            <a:r>
              <a:rPr lang="en-US" sz="3200" b="1" dirty="0"/>
              <a:t>HAF (COUNTY) FUNDS</a:t>
            </a:r>
          </a:p>
        </p:txBody>
      </p:sp>
      <p:sp>
        <p:nvSpPr>
          <p:cNvPr id="21" name="TextBox 20"/>
          <p:cNvSpPr txBox="1"/>
          <p:nvPr/>
        </p:nvSpPr>
        <p:spPr>
          <a:xfrm rot="16200000">
            <a:off x="-2391874" y="3881349"/>
            <a:ext cx="5368523" cy="584775"/>
          </a:xfrm>
          <a:prstGeom prst="rect">
            <a:avLst/>
          </a:prstGeom>
          <a:solidFill>
            <a:srgbClr val="0070C0"/>
          </a:solidFill>
        </p:spPr>
        <p:txBody>
          <a:bodyPr wrap="square" rtlCol="0">
            <a:spAutoFit/>
          </a:bodyPr>
          <a:lstStyle/>
          <a:p>
            <a:pPr algn="ctr"/>
            <a:r>
              <a:rPr lang="en-US" sz="3200" b="1" dirty="0"/>
              <a:t>HAF (MUNICIPALITY) FUNDS</a:t>
            </a:r>
          </a:p>
        </p:txBody>
      </p:sp>
      <p:pic>
        <p:nvPicPr>
          <p:cNvPr id="19" name="Picture 18">
            <a:extLst>
              <a:ext uri="{FF2B5EF4-FFF2-40B4-BE49-F238E27FC236}">
                <a16:creationId xmlns:a16="http://schemas.microsoft.com/office/drawing/2014/main" id="{D6438541-86FC-4D65-8D0B-633EF8B1B5C5}"/>
              </a:ext>
            </a:extLst>
          </p:cNvPr>
          <p:cNvPicPr>
            <a:picLocks noChangeAspect="1"/>
          </p:cNvPicPr>
          <p:nvPr/>
        </p:nvPicPr>
        <p:blipFill>
          <a:blip r:embed="rId8"/>
          <a:stretch>
            <a:fillRect/>
          </a:stretch>
        </p:blipFill>
        <p:spPr>
          <a:xfrm>
            <a:off x="7782753" y="2815276"/>
            <a:ext cx="756970" cy="609640"/>
          </a:xfrm>
          <a:prstGeom prst="rect">
            <a:avLst/>
          </a:prstGeom>
        </p:spPr>
      </p:pic>
      <p:sp>
        <p:nvSpPr>
          <p:cNvPr id="5" name="Arrow: Left 4">
            <a:extLst>
              <a:ext uri="{FF2B5EF4-FFF2-40B4-BE49-F238E27FC236}">
                <a16:creationId xmlns:a16="http://schemas.microsoft.com/office/drawing/2014/main" id="{E3F0A3F4-4AAC-4B6D-9A87-906C07B63FDC}"/>
              </a:ext>
            </a:extLst>
          </p:cNvPr>
          <p:cNvSpPr/>
          <p:nvPr/>
        </p:nvSpPr>
        <p:spPr>
          <a:xfrm>
            <a:off x="7467600" y="3001485"/>
            <a:ext cx="247137" cy="3416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C48844D1-8667-4298-AA7E-F1D8268507AA}"/>
              </a:ext>
            </a:extLst>
          </p:cNvPr>
          <p:cNvSpPr/>
          <p:nvPr/>
        </p:nvSpPr>
        <p:spPr>
          <a:xfrm>
            <a:off x="3618686" y="5133319"/>
            <a:ext cx="4001314" cy="3048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A9CED0AD-BC6D-4327-A213-9B2C6F267D8D}"/>
              </a:ext>
            </a:extLst>
          </p:cNvPr>
          <p:cNvSpPr/>
          <p:nvPr/>
        </p:nvSpPr>
        <p:spPr>
          <a:xfrm>
            <a:off x="4862946" y="5564829"/>
            <a:ext cx="2808232" cy="3048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30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381000" y="762000"/>
            <a:ext cx="8458200" cy="4800600"/>
          </a:xfrm>
          <a:prstGeom prst="rect">
            <a:avLst/>
          </a:prstGeom>
        </p:spPr>
        <p:txBody>
          <a:bodyPr vert="horz" lIns="91440" tIns="45720" rIns="91440" bIns="45720" rtlCol="0">
            <a:normAutofit/>
          </a:bodyPr>
          <a:lstStyle/>
          <a:p>
            <a:pPr marL="609600" indent="-609600" algn="ctr">
              <a:spcBef>
                <a:spcPct val="20000"/>
              </a:spcBef>
              <a:defRPr/>
            </a:pPr>
            <a:endParaRPr lang="en-US" sz="2800" dirty="0">
              <a:solidFill>
                <a:schemeClr val="tx1">
                  <a:tint val="75000"/>
                </a:schemeClr>
              </a:solidFill>
            </a:endParaRPr>
          </a:p>
        </p:txBody>
      </p:sp>
      <p:sp>
        <p:nvSpPr>
          <p:cNvPr id="2" name="Title 1"/>
          <p:cNvSpPr>
            <a:spLocks noGrp="1"/>
          </p:cNvSpPr>
          <p:nvPr>
            <p:ph type="title"/>
          </p:nvPr>
        </p:nvSpPr>
        <p:spPr>
          <a:xfrm>
            <a:off x="1574586" y="17471"/>
            <a:ext cx="5945849" cy="1000634"/>
          </a:xfrm>
        </p:spPr>
        <p:txBody>
          <a:bodyPr>
            <a:noAutofit/>
          </a:bodyPr>
          <a:lstStyle/>
          <a:p>
            <a:pPr algn="ctr"/>
            <a:r>
              <a:rPr lang="en-US" sz="3600" dirty="0">
                <a:latin typeface="Arial Black" panose="020B0A04020102020204" pitchFamily="34" charset="0"/>
              </a:rPr>
              <a:t>Two Other Taxes</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068861" y="3666425"/>
            <a:ext cx="3520943" cy="893997"/>
          </a:xfrm>
        </p:spPr>
        <p:txBody>
          <a:bodyPr>
            <a:normAutofit/>
          </a:bodyPr>
          <a:lstStyle/>
          <a:p>
            <a:pPr marL="0" indent="0">
              <a:lnSpc>
                <a:spcPct val="120000"/>
              </a:lnSpc>
              <a:buNone/>
            </a:pPr>
            <a:r>
              <a:rPr lang="en-US" sz="3600" dirty="0">
                <a:latin typeface="Arial" panose="020B0604020202020204" pitchFamily="34" charset="0"/>
                <a:cs typeface="Arial" panose="020B0604020202020204" pitchFamily="34" charset="0"/>
              </a:rPr>
              <a:t>Fixed Gas Tax </a:t>
            </a:r>
          </a:p>
        </p:txBody>
      </p:sp>
      <p:pic>
        <p:nvPicPr>
          <p:cNvPr id="5" name="Picture 4"/>
          <p:cNvPicPr>
            <a:picLocks noChangeAspect="1"/>
          </p:cNvPicPr>
          <p:nvPr/>
        </p:nvPicPr>
        <p:blipFill>
          <a:blip r:embed="rId3"/>
          <a:stretch>
            <a:fillRect/>
          </a:stretch>
        </p:blipFill>
        <p:spPr>
          <a:xfrm>
            <a:off x="7536546" y="0"/>
            <a:ext cx="1607454" cy="1489476"/>
          </a:xfrm>
          <a:prstGeom prst="rect">
            <a:avLst/>
          </a:prstGeom>
        </p:spPr>
      </p:pic>
      <p:pic>
        <p:nvPicPr>
          <p:cNvPr id="6" name="Picture 5"/>
          <p:cNvPicPr>
            <a:picLocks noChangeAspect="1"/>
          </p:cNvPicPr>
          <p:nvPr/>
        </p:nvPicPr>
        <p:blipFill>
          <a:blip r:embed="rId4"/>
          <a:stretch>
            <a:fillRect/>
          </a:stretch>
        </p:blipFill>
        <p:spPr>
          <a:xfrm>
            <a:off x="0" y="-20887"/>
            <a:ext cx="1574586" cy="1531249"/>
          </a:xfrm>
          <a:prstGeom prst="rect">
            <a:avLst/>
          </a:prstGeom>
        </p:spPr>
      </p:pic>
      <p:pic>
        <p:nvPicPr>
          <p:cNvPr id="11" name="Picture 10"/>
          <p:cNvPicPr>
            <a:picLocks noChangeAspect="1"/>
          </p:cNvPicPr>
          <p:nvPr/>
        </p:nvPicPr>
        <p:blipFill>
          <a:blip r:embed="rId5"/>
          <a:stretch>
            <a:fillRect/>
          </a:stretch>
        </p:blipFill>
        <p:spPr>
          <a:xfrm>
            <a:off x="6351535" y="2954557"/>
            <a:ext cx="2004391" cy="1374741"/>
          </a:xfrm>
          <a:prstGeom prst="rect">
            <a:avLst/>
          </a:prstGeom>
        </p:spPr>
      </p:pic>
      <p:sp>
        <p:nvSpPr>
          <p:cNvPr id="17" name="TextBox 16"/>
          <p:cNvSpPr txBox="1"/>
          <p:nvPr/>
        </p:nvSpPr>
        <p:spPr>
          <a:xfrm>
            <a:off x="7467601" y="6305239"/>
            <a:ext cx="1143000" cy="369332"/>
          </a:xfrm>
          <a:prstGeom prst="rect">
            <a:avLst/>
          </a:prstGeom>
          <a:noFill/>
        </p:spPr>
        <p:txBody>
          <a:bodyPr wrap="square" rtlCol="0">
            <a:spAutoFit/>
          </a:bodyPr>
          <a:lstStyle/>
          <a:p>
            <a:r>
              <a:rPr lang="en-US" dirty="0"/>
              <a:t>Slide </a:t>
            </a:r>
            <a:fld id="{D1C1536C-6065-45C5-8457-6097AB9EE6C5}" type="slidenum">
              <a:rPr lang="en-US" smtClean="0"/>
              <a:t>16</a:t>
            </a:fld>
            <a:endParaRPr lang="en-US" dirty="0"/>
          </a:p>
        </p:txBody>
      </p:sp>
      <p:sp>
        <p:nvSpPr>
          <p:cNvPr id="19" name="TextBox 18"/>
          <p:cNvSpPr txBox="1"/>
          <p:nvPr/>
        </p:nvSpPr>
        <p:spPr>
          <a:xfrm rot="16200000">
            <a:off x="6188294" y="3868426"/>
            <a:ext cx="5360503" cy="584775"/>
          </a:xfrm>
          <a:prstGeom prst="rect">
            <a:avLst/>
          </a:prstGeom>
          <a:solidFill>
            <a:srgbClr val="FFC000"/>
          </a:solidFill>
        </p:spPr>
        <p:txBody>
          <a:bodyPr wrap="square" rtlCol="0">
            <a:spAutoFit/>
          </a:bodyPr>
          <a:lstStyle/>
          <a:p>
            <a:pPr algn="ctr"/>
            <a:r>
              <a:rPr lang="en-US" sz="3200" b="1" dirty="0"/>
              <a:t>HAF (COUNTY) FUNDING</a:t>
            </a:r>
          </a:p>
        </p:txBody>
      </p:sp>
      <p:sp>
        <p:nvSpPr>
          <p:cNvPr id="20" name="TextBox 19"/>
          <p:cNvSpPr txBox="1"/>
          <p:nvPr/>
        </p:nvSpPr>
        <p:spPr>
          <a:xfrm rot="16200000">
            <a:off x="-2391874" y="3881349"/>
            <a:ext cx="5368523" cy="584775"/>
          </a:xfrm>
          <a:prstGeom prst="rect">
            <a:avLst/>
          </a:prstGeom>
          <a:solidFill>
            <a:srgbClr val="0070C0"/>
          </a:solidFill>
        </p:spPr>
        <p:txBody>
          <a:bodyPr wrap="square" rtlCol="0">
            <a:spAutoFit/>
          </a:bodyPr>
          <a:lstStyle/>
          <a:p>
            <a:pPr algn="ctr"/>
            <a:r>
              <a:rPr lang="en-US" sz="3200" b="1" dirty="0"/>
              <a:t>HAF (MUNI) FUNDING</a:t>
            </a:r>
          </a:p>
        </p:txBody>
      </p:sp>
      <p:sp>
        <p:nvSpPr>
          <p:cNvPr id="14" name="Arrow: Right 13"/>
          <p:cNvSpPr/>
          <p:nvPr/>
        </p:nvSpPr>
        <p:spPr>
          <a:xfrm>
            <a:off x="5497650" y="3785671"/>
            <a:ext cx="724315" cy="6096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p:cNvSpPr/>
          <p:nvPr/>
        </p:nvSpPr>
        <p:spPr>
          <a:xfrm>
            <a:off x="5589804" y="2979881"/>
            <a:ext cx="724315" cy="6096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254467-7FF8-4218-BC3E-993E4400822D}"/>
              </a:ext>
            </a:extLst>
          </p:cNvPr>
          <p:cNvSpPr txBox="1"/>
          <p:nvPr/>
        </p:nvSpPr>
        <p:spPr>
          <a:xfrm>
            <a:off x="1693332" y="1081028"/>
            <a:ext cx="5585226" cy="584775"/>
          </a:xfrm>
          <a:prstGeom prst="rect">
            <a:avLst/>
          </a:prstGeom>
          <a:noFill/>
        </p:spPr>
        <p:txBody>
          <a:bodyPr wrap="square" rtlCol="0">
            <a:spAutoFit/>
          </a:bodyPr>
          <a:lstStyle/>
          <a:p>
            <a:pPr algn="ctr"/>
            <a:r>
              <a:rPr lang="en-US" sz="3200" dirty="0"/>
              <a:t>Are Currently Adding to the HAF</a:t>
            </a:r>
          </a:p>
        </p:txBody>
      </p:sp>
      <p:sp>
        <p:nvSpPr>
          <p:cNvPr id="4" name="TextBox 3">
            <a:extLst>
              <a:ext uri="{FF2B5EF4-FFF2-40B4-BE49-F238E27FC236}">
                <a16:creationId xmlns:a16="http://schemas.microsoft.com/office/drawing/2014/main" id="{1AF01F9A-09D3-4F5F-B6C8-836D3784FA99}"/>
              </a:ext>
            </a:extLst>
          </p:cNvPr>
          <p:cNvSpPr txBox="1"/>
          <p:nvPr/>
        </p:nvSpPr>
        <p:spPr>
          <a:xfrm>
            <a:off x="2311825" y="4239244"/>
            <a:ext cx="3075709" cy="461665"/>
          </a:xfrm>
          <a:prstGeom prst="rect">
            <a:avLst/>
          </a:prstGeom>
          <a:noFill/>
        </p:spPr>
        <p:txBody>
          <a:bodyPr wrap="square" rtlCol="0">
            <a:spAutoFit/>
          </a:bodyPr>
          <a:lstStyle/>
          <a:p>
            <a:r>
              <a:rPr lang="en-US" sz="2400" dirty="0"/>
              <a:t>The “</a:t>
            </a:r>
            <a:r>
              <a:rPr lang="en-US" sz="2400" b="1" dirty="0"/>
              <a:t>Incremental Tax</a:t>
            </a:r>
            <a:r>
              <a:rPr lang="en-US" sz="2400" dirty="0"/>
              <a:t>”</a:t>
            </a:r>
          </a:p>
        </p:txBody>
      </p:sp>
      <p:sp>
        <p:nvSpPr>
          <p:cNvPr id="9" name="TextBox 8">
            <a:extLst>
              <a:ext uri="{FF2B5EF4-FFF2-40B4-BE49-F238E27FC236}">
                <a16:creationId xmlns:a16="http://schemas.microsoft.com/office/drawing/2014/main" id="{E0C783B5-EF95-50EB-DAE2-1657D93BC53F}"/>
              </a:ext>
            </a:extLst>
          </p:cNvPr>
          <p:cNvSpPr txBox="1"/>
          <p:nvPr/>
        </p:nvSpPr>
        <p:spPr>
          <a:xfrm>
            <a:off x="1624387" y="2266042"/>
            <a:ext cx="3748074" cy="1323439"/>
          </a:xfrm>
          <a:prstGeom prst="rect">
            <a:avLst/>
          </a:prstGeom>
          <a:noFill/>
        </p:spPr>
        <p:txBody>
          <a:bodyPr wrap="square" rtlCol="0">
            <a:spAutoFit/>
          </a:bodyPr>
          <a:lstStyle/>
          <a:p>
            <a:pPr algn="r"/>
            <a:r>
              <a:rPr lang="en-US" sz="4000" dirty="0"/>
              <a:t>Additional sales tax revenue</a:t>
            </a:r>
          </a:p>
        </p:txBody>
      </p:sp>
    </p:spTree>
    <p:extLst>
      <p:ext uri="{BB962C8B-B14F-4D97-AF65-F5344CB8AC3E}">
        <p14:creationId xmlns:p14="http://schemas.microsoft.com/office/powerpoint/2010/main" val="401242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381000" y="762000"/>
            <a:ext cx="8458200" cy="4800600"/>
          </a:xfrm>
          <a:prstGeom prst="rect">
            <a:avLst/>
          </a:prstGeom>
        </p:spPr>
        <p:txBody>
          <a:bodyPr vert="horz" lIns="91440" tIns="45720" rIns="91440" bIns="45720" rtlCol="0">
            <a:normAutofit/>
          </a:bodyPr>
          <a:lstStyle/>
          <a:p>
            <a:pPr marL="609600" indent="-609600" algn="ctr">
              <a:spcBef>
                <a:spcPct val="20000"/>
              </a:spcBef>
              <a:defRPr/>
            </a:pPr>
            <a:endParaRPr lang="en-US" sz="2800" dirty="0">
              <a:solidFill>
                <a:schemeClr val="tx1">
                  <a:tint val="75000"/>
                </a:schemeClr>
              </a:solidFill>
            </a:endParaRPr>
          </a:p>
        </p:txBody>
      </p:sp>
      <p:sp>
        <p:nvSpPr>
          <p:cNvPr id="2" name="Title 1"/>
          <p:cNvSpPr>
            <a:spLocks noGrp="1"/>
          </p:cNvSpPr>
          <p:nvPr>
            <p:ph type="title"/>
          </p:nvPr>
        </p:nvSpPr>
        <p:spPr>
          <a:xfrm>
            <a:off x="922165" y="1524000"/>
            <a:ext cx="7462180" cy="599822"/>
          </a:xfrm>
        </p:spPr>
        <p:txBody>
          <a:bodyPr>
            <a:noAutofit/>
          </a:bodyPr>
          <a:lstStyle/>
          <a:p>
            <a:pPr algn="ctr"/>
            <a:r>
              <a:rPr lang="en-US" sz="2400" dirty="0">
                <a:latin typeface="+mn-lt"/>
                <a:ea typeface="+mn-ea"/>
                <a:cs typeface="+mn-cs"/>
              </a:rPr>
              <a:t>(also relates to </a:t>
            </a:r>
            <a:r>
              <a:rPr lang="en-US" sz="2400" dirty="0">
                <a:latin typeface="+mn-lt"/>
                <a:ea typeface="+mn-ea"/>
                <a:cs typeface="+mn-cs"/>
                <a:hlinkClick r:id="rId3"/>
              </a:rPr>
              <a:t>Chapter 39 Article 27</a:t>
            </a:r>
            <a:r>
              <a:rPr lang="en-US" sz="2400" dirty="0">
                <a:latin typeface="+mn-lt"/>
                <a:ea typeface="+mn-ea"/>
                <a:cs typeface="+mn-cs"/>
              </a:rPr>
              <a:t>) for state highways</a:t>
            </a:r>
            <a:endParaRPr lang="en-US" sz="2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10477" y="2369592"/>
            <a:ext cx="6559108" cy="4246971"/>
          </a:xfrm>
        </p:spPr>
        <p:txBody>
          <a:bodyPr>
            <a:normAutofit fontScale="55000" lnSpcReduction="20000"/>
          </a:bodyPr>
          <a:lstStyle/>
          <a:p>
            <a:pPr marL="284163" indent="-284163">
              <a:lnSpc>
                <a:spcPct val="120000"/>
              </a:lnSpc>
              <a:buFont typeface="Wingdings" panose="05000000000000000000" pitchFamily="2" charset="2"/>
              <a:buChar char="Ø"/>
            </a:pPr>
            <a:r>
              <a:rPr lang="en-US" sz="4200" dirty="0">
                <a:latin typeface="Arial" panose="020B0604020202020204" pitchFamily="34" charset="0"/>
                <a:cs typeface="Arial" panose="020B0604020202020204" pitchFamily="34" charset="0"/>
              </a:rPr>
              <a:t>Revenue generated from </a:t>
            </a:r>
            <a:r>
              <a:rPr lang="en-US" sz="4200" b="1" dirty="0">
                <a:latin typeface="Arial" panose="020B0604020202020204" pitchFamily="34" charset="0"/>
                <a:cs typeface="Arial" panose="020B0604020202020204" pitchFamily="34" charset="0"/>
              </a:rPr>
              <a:t>statewide</a:t>
            </a:r>
            <a:r>
              <a:rPr lang="en-US" sz="4200" dirty="0">
                <a:latin typeface="Arial" panose="020B0604020202020204" pitchFamily="34" charset="0"/>
                <a:cs typeface="Arial" panose="020B0604020202020204" pitchFamily="34" charset="0"/>
              </a:rPr>
              <a:t> </a:t>
            </a:r>
            <a:r>
              <a:rPr lang="en-US" sz="4200" b="1" dirty="0">
                <a:latin typeface="Arial" panose="020B0604020202020204" pitchFamily="34" charset="0"/>
                <a:cs typeface="Arial" panose="020B0604020202020204" pitchFamily="34" charset="0"/>
              </a:rPr>
              <a:t>sales tax</a:t>
            </a:r>
            <a:r>
              <a:rPr lang="en-US" sz="4200" dirty="0">
                <a:latin typeface="Arial" panose="020B0604020202020204" pitchFamily="34" charset="0"/>
                <a:cs typeface="Arial" panose="020B0604020202020204" pitchFamily="34" charset="0"/>
              </a:rPr>
              <a:t> at a rate of ¼  of 1 cent  </a:t>
            </a:r>
          </a:p>
          <a:p>
            <a:pPr marL="284163" indent="-284163">
              <a:lnSpc>
                <a:spcPct val="120000"/>
              </a:lnSpc>
              <a:buFont typeface="Wingdings" panose="05000000000000000000" pitchFamily="2" charset="2"/>
              <a:buChar char="Ø"/>
            </a:pPr>
            <a:r>
              <a:rPr lang="en-US" sz="4200" dirty="0">
                <a:latin typeface="Arial" panose="020B0604020202020204" pitchFamily="34" charset="0"/>
                <a:cs typeface="Arial" panose="020B0604020202020204" pitchFamily="34" charset="0"/>
              </a:rPr>
              <a:t>Started July 1, 2013, sunsets July 1, 2042 </a:t>
            </a:r>
          </a:p>
          <a:p>
            <a:pPr marL="0" indent="0">
              <a:buNone/>
            </a:pPr>
            <a:endParaRPr lang="en-US" sz="1100" dirty="0">
              <a:latin typeface="Arial" panose="020B0604020202020204" pitchFamily="34" charset="0"/>
              <a:cs typeface="Arial" panose="020B0604020202020204" pitchFamily="34" charset="0"/>
            </a:endParaRPr>
          </a:p>
          <a:p>
            <a:pPr marL="569913" indent="-285750">
              <a:lnSpc>
                <a:spcPct val="120000"/>
              </a:lnSpc>
              <a:spcAft>
                <a:spcPts val="1200"/>
              </a:spcAft>
              <a:buFont typeface="Wingdings" panose="05000000000000000000" pitchFamily="2" charset="2"/>
              <a:buChar char="Ø"/>
            </a:pPr>
            <a:r>
              <a:rPr lang="en-US" sz="4200" dirty="0">
                <a:latin typeface="Arial" panose="020B0604020202020204" pitchFamily="34" charset="0"/>
                <a:cs typeface="Arial" panose="020B0604020202020204" pitchFamily="34" charset="0"/>
              </a:rPr>
              <a:t>85% of ¼ of 1 cent to the State Highway Trust Fund, then to the State HCI Fund </a:t>
            </a:r>
          </a:p>
          <a:p>
            <a:pPr marL="569913" indent="-285750">
              <a:lnSpc>
                <a:spcPct val="120000"/>
              </a:lnSpc>
              <a:spcAft>
                <a:spcPts val="1200"/>
              </a:spcAft>
              <a:buFont typeface="Wingdings" panose="05000000000000000000" pitchFamily="2" charset="2"/>
              <a:buChar char="Ø"/>
            </a:pPr>
            <a:r>
              <a:rPr lang="en-US" sz="4200" dirty="0">
                <a:latin typeface="Arial" panose="020B0604020202020204" pitchFamily="34" charset="0"/>
                <a:cs typeface="Arial" panose="020B0604020202020204" pitchFamily="34" charset="0"/>
              </a:rPr>
              <a:t>15% of ¼ of 1 cent to the Highway Allocation Fund</a:t>
            </a:r>
          </a:p>
        </p:txBody>
      </p:sp>
      <p:pic>
        <p:nvPicPr>
          <p:cNvPr id="5" name="Picture 4"/>
          <p:cNvPicPr>
            <a:picLocks noChangeAspect="1"/>
          </p:cNvPicPr>
          <p:nvPr/>
        </p:nvPicPr>
        <p:blipFill>
          <a:blip r:embed="rId4"/>
          <a:stretch>
            <a:fillRect/>
          </a:stretch>
        </p:blipFill>
        <p:spPr>
          <a:xfrm>
            <a:off x="7536546" y="0"/>
            <a:ext cx="1607454" cy="1489476"/>
          </a:xfrm>
          <a:prstGeom prst="rect">
            <a:avLst/>
          </a:prstGeom>
        </p:spPr>
      </p:pic>
      <p:pic>
        <p:nvPicPr>
          <p:cNvPr id="6" name="Picture 5"/>
          <p:cNvPicPr>
            <a:picLocks noChangeAspect="1"/>
          </p:cNvPicPr>
          <p:nvPr/>
        </p:nvPicPr>
        <p:blipFill>
          <a:blip r:embed="rId5"/>
          <a:stretch>
            <a:fillRect/>
          </a:stretch>
        </p:blipFill>
        <p:spPr>
          <a:xfrm>
            <a:off x="0" y="-20887"/>
            <a:ext cx="1574586" cy="1531249"/>
          </a:xfrm>
          <a:prstGeom prst="rect">
            <a:avLst/>
          </a:prstGeom>
        </p:spPr>
      </p:pic>
      <p:pic>
        <p:nvPicPr>
          <p:cNvPr id="11" name="Picture 10"/>
          <p:cNvPicPr>
            <a:picLocks noChangeAspect="1"/>
          </p:cNvPicPr>
          <p:nvPr/>
        </p:nvPicPr>
        <p:blipFill>
          <a:blip r:embed="rId6"/>
          <a:stretch>
            <a:fillRect/>
          </a:stretch>
        </p:blipFill>
        <p:spPr>
          <a:xfrm>
            <a:off x="7068971" y="4991783"/>
            <a:ext cx="1445339" cy="991307"/>
          </a:xfrm>
          <a:prstGeom prst="rect">
            <a:avLst/>
          </a:prstGeom>
        </p:spPr>
      </p:pic>
      <p:pic>
        <p:nvPicPr>
          <p:cNvPr id="4" name="Picture 3"/>
          <p:cNvPicPr>
            <a:picLocks noChangeAspect="1"/>
          </p:cNvPicPr>
          <p:nvPr/>
        </p:nvPicPr>
        <p:blipFill>
          <a:blip r:embed="rId7"/>
          <a:stretch>
            <a:fillRect/>
          </a:stretch>
        </p:blipFill>
        <p:spPr>
          <a:xfrm>
            <a:off x="6899130" y="2264862"/>
            <a:ext cx="1661306" cy="1001921"/>
          </a:xfrm>
          <a:prstGeom prst="rect">
            <a:avLst/>
          </a:prstGeom>
        </p:spPr>
      </p:pic>
      <p:sp>
        <p:nvSpPr>
          <p:cNvPr id="17" name="TextBox 16"/>
          <p:cNvSpPr txBox="1"/>
          <p:nvPr/>
        </p:nvSpPr>
        <p:spPr>
          <a:xfrm>
            <a:off x="7467601" y="6305239"/>
            <a:ext cx="1143000" cy="369332"/>
          </a:xfrm>
          <a:prstGeom prst="rect">
            <a:avLst/>
          </a:prstGeom>
          <a:noFill/>
        </p:spPr>
        <p:txBody>
          <a:bodyPr wrap="square" rtlCol="0">
            <a:spAutoFit/>
          </a:bodyPr>
          <a:lstStyle/>
          <a:p>
            <a:r>
              <a:rPr lang="en-US" dirty="0"/>
              <a:t>Slide </a:t>
            </a:r>
            <a:fld id="{D1C1536C-6065-45C5-8457-6097AB9EE6C5}" type="slidenum">
              <a:rPr lang="en-US" smtClean="0"/>
              <a:t>17</a:t>
            </a:fld>
            <a:endParaRPr lang="en-US" dirty="0"/>
          </a:p>
        </p:txBody>
      </p:sp>
      <p:sp>
        <p:nvSpPr>
          <p:cNvPr id="16" name="TextBox 15"/>
          <p:cNvSpPr txBox="1"/>
          <p:nvPr/>
        </p:nvSpPr>
        <p:spPr>
          <a:xfrm>
            <a:off x="2695467" y="993897"/>
            <a:ext cx="3831561" cy="584775"/>
          </a:xfrm>
          <a:prstGeom prst="rect">
            <a:avLst/>
          </a:prstGeom>
          <a:noFill/>
        </p:spPr>
        <p:txBody>
          <a:bodyPr wrap="square" rtlCol="0">
            <a:spAutoFit/>
          </a:bodyPr>
          <a:lstStyle/>
          <a:p>
            <a:pPr algn="ctr"/>
            <a:r>
              <a:rPr lang="en-US" sz="3200" dirty="0"/>
              <a:t>§</a:t>
            </a:r>
            <a:r>
              <a:rPr lang="en-US" sz="3200" dirty="0">
                <a:hlinkClick r:id="rId8"/>
              </a:rPr>
              <a:t>77-27,132(2)(c)</a:t>
            </a:r>
            <a:endParaRPr lang="en-US" sz="3200" dirty="0"/>
          </a:p>
        </p:txBody>
      </p:sp>
      <p:sp>
        <p:nvSpPr>
          <p:cNvPr id="19" name="TextBox 18"/>
          <p:cNvSpPr txBox="1"/>
          <p:nvPr/>
        </p:nvSpPr>
        <p:spPr>
          <a:xfrm rot="16200000">
            <a:off x="6188294" y="3868426"/>
            <a:ext cx="5360503" cy="584775"/>
          </a:xfrm>
          <a:prstGeom prst="rect">
            <a:avLst/>
          </a:prstGeom>
          <a:solidFill>
            <a:srgbClr val="FFC000"/>
          </a:solidFill>
        </p:spPr>
        <p:txBody>
          <a:bodyPr wrap="square" rtlCol="0">
            <a:spAutoFit/>
          </a:bodyPr>
          <a:lstStyle/>
          <a:p>
            <a:pPr algn="ctr"/>
            <a:r>
              <a:rPr lang="en-US" sz="3200" b="1" dirty="0"/>
              <a:t>HAF (COUNTY) FUNDING</a:t>
            </a:r>
          </a:p>
        </p:txBody>
      </p:sp>
      <p:sp>
        <p:nvSpPr>
          <p:cNvPr id="20" name="TextBox 19"/>
          <p:cNvSpPr txBox="1"/>
          <p:nvPr/>
        </p:nvSpPr>
        <p:spPr>
          <a:xfrm rot="16200000">
            <a:off x="-2391874" y="3881349"/>
            <a:ext cx="5368523" cy="584775"/>
          </a:xfrm>
          <a:prstGeom prst="rect">
            <a:avLst/>
          </a:prstGeom>
          <a:solidFill>
            <a:srgbClr val="0070C0"/>
          </a:solidFill>
        </p:spPr>
        <p:txBody>
          <a:bodyPr wrap="square" rtlCol="0">
            <a:spAutoFit/>
          </a:bodyPr>
          <a:lstStyle/>
          <a:p>
            <a:pPr algn="ctr"/>
            <a:r>
              <a:rPr lang="en-US" sz="3200" b="1" dirty="0"/>
              <a:t>HAF (MUNI) FUNDING</a:t>
            </a:r>
          </a:p>
        </p:txBody>
      </p:sp>
      <p:sp>
        <p:nvSpPr>
          <p:cNvPr id="14" name="Arrow: Right 13"/>
          <p:cNvSpPr/>
          <p:nvPr/>
        </p:nvSpPr>
        <p:spPr>
          <a:xfrm>
            <a:off x="1884219" y="5141472"/>
            <a:ext cx="5148894" cy="6096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p:cNvSpPr/>
          <p:nvPr/>
        </p:nvSpPr>
        <p:spPr>
          <a:xfrm>
            <a:off x="6204603" y="4127556"/>
            <a:ext cx="1101430" cy="6096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FCD978B-4E73-11AB-4622-E7CBE1663CAC}"/>
              </a:ext>
            </a:extLst>
          </p:cNvPr>
          <p:cNvPicPr>
            <a:picLocks noChangeAspect="1"/>
          </p:cNvPicPr>
          <p:nvPr/>
        </p:nvPicPr>
        <p:blipFill>
          <a:blip r:embed="rId9"/>
          <a:stretch>
            <a:fillRect/>
          </a:stretch>
        </p:blipFill>
        <p:spPr>
          <a:xfrm>
            <a:off x="7306033" y="4064590"/>
            <a:ext cx="932735" cy="751196"/>
          </a:xfrm>
          <a:prstGeom prst="rect">
            <a:avLst/>
          </a:prstGeom>
        </p:spPr>
      </p:pic>
      <p:sp>
        <p:nvSpPr>
          <p:cNvPr id="9" name="Arrow: Right 8">
            <a:extLst>
              <a:ext uri="{FF2B5EF4-FFF2-40B4-BE49-F238E27FC236}">
                <a16:creationId xmlns:a16="http://schemas.microsoft.com/office/drawing/2014/main" id="{5DA9871B-27CE-7A53-BE89-9A0418801846}"/>
              </a:ext>
            </a:extLst>
          </p:cNvPr>
          <p:cNvSpPr/>
          <p:nvPr/>
        </p:nvSpPr>
        <p:spPr>
          <a:xfrm rot="16200000">
            <a:off x="7480014" y="3475959"/>
            <a:ext cx="584775" cy="6096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23199B1-9A06-6B81-BC0A-541D41A54707}"/>
              </a:ext>
            </a:extLst>
          </p:cNvPr>
          <p:cNvSpPr txBox="1"/>
          <p:nvPr/>
        </p:nvSpPr>
        <p:spPr>
          <a:xfrm>
            <a:off x="7005941" y="3220967"/>
            <a:ext cx="1583115" cy="369332"/>
          </a:xfrm>
          <a:prstGeom prst="rect">
            <a:avLst/>
          </a:prstGeom>
          <a:noFill/>
        </p:spPr>
        <p:txBody>
          <a:bodyPr wrap="square" rtlCol="0">
            <a:spAutoFit/>
          </a:bodyPr>
          <a:lstStyle/>
          <a:p>
            <a:r>
              <a:rPr lang="en-US" dirty="0"/>
              <a:t>(Build NE Act) </a:t>
            </a:r>
          </a:p>
        </p:txBody>
      </p:sp>
      <p:sp>
        <p:nvSpPr>
          <p:cNvPr id="13" name="TextBox 12">
            <a:extLst>
              <a:ext uri="{FF2B5EF4-FFF2-40B4-BE49-F238E27FC236}">
                <a16:creationId xmlns:a16="http://schemas.microsoft.com/office/drawing/2014/main" id="{E5BFBF2E-B478-A158-606E-A9329BE64497}"/>
              </a:ext>
            </a:extLst>
          </p:cNvPr>
          <p:cNvSpPr txBox="1"/>
          <p:nvPr/>
        </p:nvSpPr>
        <p:spPr>
          <a:xfrm>
            <a:off x="1522539" y="408057"/>
            <a:ext cx="6014007" cy="707886"/>
          </a:xfrm>
          <a:prstGeom prst="rect">
            <a:avLst/>
          </a:prstGeom>
          <a:noFill/>
        </p:spPr>
        <p:txBody>
          <a:bodyPr wrap="square" rtlCol="0">
            <a:spAutoFit/>
          </a:bodyPr>
          <a:lstStyle/>
          <a:p>
            <a:pPr algn="r"/>
            <a:r>
              <a:rPr lang="en-US" sz="4000" dirty="0"/>
              <a:t>Additional sales tax revenue</a:t>
            </a:r>
          </a:p>
        </p:txBody>
      </p:sp>
      <p:sp>
        <p:nvSpPr>
          <p:cNvPr id="18" name="TextBox 17">
            <a:extLst>
              <a:ext uri="{FF2B5EF4-FFF2-40B4-BE49-F238E27FC236}">
                <a16:creationId xmlns:a16="http://schemas.microsoft.com/office/drawing/2014/main" id="{0499ADEC-98FF-8E41-257E-9D0BA2E1059B}"/>
              </a:ext>
            </a:extLst>
          </p:cNvPr>
          <p:cNvSpPr txBox="1"/>
          <p:nvPr/>
        </p:nvSpPr>
        <p:spPr>
          <a:xfrm>
            <a:off x="646623" y="5983090"/>
            <a:ext cx="6889923" cy="646331"/>
          </a:xfrm>
          <a:prstGeom prst="rect">
            <a:avLst/>
          </a:prstGeom>
          <a:noFill/>
        </p:spPr>
        <p:txBody>
          <a:bodyPr wrap="square" rtlCol="0">
            <a:spAutoFit/>
          </a:bodyPr>
          <a:lstStyle/>
          <a:p>
            <a:r>
              <a:rPr lang="en-US" i="1" dirty="0"/>
              <a:t>Note: The build Nebraska Act pertains only to state highways; it does not pertain to the 15 per cent that goes to counties and municipalities.</a:t>
            </a:r>
          </a:p>
        </p:txBody>
      </p:sp>
    </p:spTree>
    <p:extLst>
      <p:ext uri="{BB962C8B-B14F-4D97-AF65-F5344CB8AC3E}">
        <p14:creationId xmlns:p14="http://schemas.microsoft.com/office/powerpoint/2010/main" val="4253900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381000" y="762000"/>
            <a:ext cx="8458200" cy="4800600"/>
          </a:xfrm>
          <a:prstGeom prst="rect">
            <a:avLst/>
          </a:prstGeom>
        </p:spPr>
        <p:txBody>
          <a:bodyPr vert="horz" lIns="91440" tIns="45720" rIns="91440" bIns="45720" rtlCol="0">
            <a:normAutofit/>
          </a:bodyPr>
          <a:lstStyle/>
          <a:p>
            <a:pPr marL="609600" indent="-609600" algn="ctr">
              <a:spcBef>
                <a:spcPct val="20000"/>
              </a:spcBef>
              <a:defRPr/>
            </a:pPr>
            <a:endParaRPr lang="en-US" sz="2800" dirty="0">
              <a:solidFill>
                <a:schemeClr val="tx1">
                  <a:tint val="75000"/>
                </a:schemeClr>
              </a:solidFill>
            </a:endParaRPr>
          </a:p>
        </p:txBody>
      </p:sp>
      <p:sp>
        <p:nvSpPr>
          <p:cNvPr id="2" name="Title 1"/>
          <p:cNvSpPr>
            <a:spLocks noGrp="1"/>
          </p:cNvSpPr>
          <p:nvPr>
            <p:ph type="title"/>
          </p:nvPr>
        </p:nvSpPr>
        <p:spPr>
          <a:xfrm>
            <a:off x="1574586" y="214964"/>
            <a:ext cx="5945849" cy="1122396"/>
          </a:xfrm>
        </p:spPr>
        <p:txBody>
          <a:bodyPr>
            <a:noAutofit/>
          </a:bodyPr>
          <a:lstStyle/>
          <a:p>
            <a:pPr algn="ctr">
              <a:lnSpc>
                <a:spcPct val="100000"/>
              </a:lnSpc>
            </a:pPr>
            <a:r>
              <a:rPr lang="en-US" sz="3600" dirty="0">
                <a:latin typeface="Arial Black" panose="020B0A04020102020204" pitchFamily="34" charset="0"/>
              </a:rPr>
              <a:t>§</a:t>
            </a:r>
            <a:r>
              <a:rPr lang="en-US" sz="3600" dirty="0">
                <a:latin typeface="Arial Black" panose="020B0A04020102020204" pitchFamily="34" charset="0"/>
                <a:hlinkClick r:id="rId3"/>
              </a:rPr>
              <a:t>39-2803</a:t>
            </a:r>
            <a:r>
              <a:rPr lang="en-US" sz="3600" dirty="0">
                <a:latin typeface="Arial Black" panose="020B0A04020102020204" pitchFamily="34" charset="0"/>
              </a:rPr>
              <a:t>, §</a:t>
            </a:r>
            <a:r>
              <a:rPr lang="en-US" sz="3600" dirty="0">
                <a:latin typeface="Arial Black" panose="020B0A04020102020204" pitchFamily="34" charset="0"/>
                <a:hlinkClick r:id="rId4"/>
              </a:rPr>
              <a:t>66-4,145</a:t>
            </a:r>
            <a:br>
              <a:rPr lang="en-US" sz="2800" dirty="0">
                <a:latin typeface="Arial Black" panose="020B0A04020102020204" pitchFamily="34" charset="0"/>
              </a:rPr>
            </a:br>
            <a:r>
              <a:rPr lang="en-US" sz="2800" dirty="0">
                <a:latin typeface="Arial Black" panose="020B0A04020102020204" pitchFamily="34" charset="0"/>
              </a:rPr>
              <a:t>LB610, 2015</a:t>
            </a:r>
            <a:endParaRPr lang="en-US" sz="2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68810" y="1923800"/>
            <a:ext cx="6156105" cy="4286499"/>
          </a:xfrm>
        </p:spPr>
        <p:txBody>
          <a:bodyPr>
            <a:normAutofit fontScale="62500" lnSpcReduction="20000"/>
          </a:bodyPr>
          <a:lstStyle/>
          <a:p>
            <a:pPr marL="284163" indent="0" algn="ctr">
              <a:lnSpc>
                <a:spcPct val="120000"/>
              </a:lnSpc>
              <a:spcAft>
                <a:spcPts val="600"/>
              </a:spcAft>
              <a:buNone/>
            </a:pPr>
            <a:r>
              <a:rPr lang="en-US" sz="4300" u="sng" dirty="0">
                <a:latin typeface="Arial" panose="020B0604020202020204" pitchFamily="34" charset="0"/>
                <a:cs typeface="Arial" panose="020B0604020202020204" pitchFamily="34" charset="0"/>
              </a:rPr>
              <a:t>Fixed Gas Tax (Incremental Tax) </a:t>
            </a:r>
          </a:p>
          <a:p>
            <a:pPr marL="569913" indent="-285750">
              <a:lnSpc>
                <a:spcPct val="120000"/>
              </a:lnSpc>
              <a:spcAft>
                <a:spcPts val="600"/>
              </a:spcAft>
              <a:buFont typeface="Wingdings" panose="05000000000000000000" pitchFamily="2" charset="2"/>
              <a:buChar char="Ø"/>
            </a:pPr>
            <a:r>
              <a:rPr lang="en-US" sz="4300" dirty="0">
                <a:latin typeface="Arial" panose="020B0604020202020204" pitchFamily="34" charset="0"/>
                <a:cs typeface="Arial" panose="020B0604020202020204" pitchFamily="34" charset="0"/>
              </a:rPr>
              <a:t>increased from 1½¢ to 6¢ </a:t>
            </a:r>
            <a:r>
              <a:rPr lang="en-US" sz="4300" dirty="0">
                <a:latin typeface="Arial" panose="020B0604020202020204" pitchFamily="34" charset="0"/>
                <a:cs typeface="Arial" panose="020B0604020202020204" pitchFamily="34" charset="0"/>
                <a:sym typeface="Wingdings" panose="05000000000000000000" pitchFamily="2" charset="2"/>
              </a:rPr>
              <a:t></a:t>
            </a:r>
            <a:endParaRPr lang="en-US" sz="4300" dirty="0">
              <a:latin typeface="Arial" panose="020B0604020202020204" pitchFamily="34" charset="0"/>
              <a:cs typeface="Arial" panose="020B0604020202020204" pitchFamily="34" charset="0"/>
            </a:endParaRPr>
          </a:p>
          <a:p>
            <a:pPr marL="1312863" lvl="1" indent="-571500">
              <a:lnSpc>
                <a:spcPct val="120000"/>
              </a:lnSpc>
              <a:spcAft>
                <a:spcPts val="600"/>
              </a:spcAft>
              <a:buFont typeface="Wingdings" panose="05000000000000000000" pitchFamily="2" charset="2"/>
              <a:buChar char="v"/>
            </a:pPr>
            <a:r>
              <a:rPr lang="en-US" sz="3900" dirty="0">
                <a:latin typeface="Arial" panose="020B0604020202020204" pitchFamily="34" charset="0"/>
                <a:cs typeface="Arial" panose="020B0604020202020204" pitchFamily="34" charset="0"/>
              </a:rPr>
              <a:t>between FY2016 - FY2020   </a:t>
            </a:r>
            <a:endParaRPr lang="en-US" sz="3900" dirty="0">
              <a:solidFill>
                <a:srgbClr val="FF0000"/>
              </a:solidFill>
              <a:latin typeface="Arial" panose="020B0604020202020204" pitchFamily="34" charset="0"/>
              <a:cs typeface="Arial" panose="020B0604020202020204" pitchFamily="34" charset="0"/>
            </a:endParaRPr>
          </a:p>
          <a:p>
            <a:pPr marL="569913" indent="-285750">
              <a:lnSpc>
                <a:spcPct val="120000"/>
              </a:lnSpc>
              <a:spcBef>
                <a:spcPts val="1200"/>
              </a:spcBef>
              <a:spcAft>
                <a:spcPts val="600"/>
              </a:spcAft>
              <a:buFont typeface="Wingdings" panose="05000000000000000000" pitchFamily="2" charset="2"/>
              <a:buChar char="Ø"/>
            </a:pPr>
            <a:r>
              <a:rPr lang="en-US" sz="4200" dirty="0">
                <a:latin typeface="Arial" panose="020B0604020202020204" pitchFamily="34" charset="0"/>
                <a:cs typeface="Arial" panose="020B0604020202020204" pitchFamily="34" charset="0"/>
              </a:rPr>
              <a:t>1/3 to NDOT</a:t>
            </a:r>
          </a:p>
          <a:p>
            <a:pPr marL="569913" indent="-285750">
              <a:lnSpc>
                <a:spcPct val="120000"/>
              </a:lnSpc>
              <a:spcBef>
                <a:spcPts val="1200"/>
              </a:spcBef>
              <a:spcAft>
                <a:spcPts val="600"/>
              </a:spcAft>
              <a:buFont typeface="Wingdings" panose="05000000000000000000" pitchFamily="2" charset="2"/>
              <a:buChar char="Ø"/>
            </a:pPr>
            <a:endParaRPr lang="en-US" sz="4200" dirty="0">
              <a:latin typeface="Arial" panose="020B0604020202020204" pitchFamily="34" charset="0"/>
              <a:cs typeface="Arial" panose="020B0604020202020204" pitchFamily="34" charset="0"/>
            </a:endParaRPr>
          </a:p>
          <a:p>
            <a:pPr marL="569913" indent="-285750">
              <a:lnSpc>
                <a:spcPct val="120000"/>
              </a:lnSpc>
              <a:spcBef>
                <a:spcPts val="1200"/>
              </a:spcBef>
              <a:spcAft>
                <a:spcPts val="600"/>
              </a:spcAft>
              <a:buFont typeface="Wingdings" panose="05000000000000000000" pitchFamily="2" charset="2"/>
              <a:buChar char="Ø"/>
            </a:pPr>
            <a:endParaRPr lang="en-US" sz="4200" dirty="0">
              <a:latin typeface="Arial" panose="020B0604020202020204" pitchFamily="34" charset="0"/>
              <a:cs typeface="Arial" panose="020B0604020202020204" pitchFamily="34" charset="0"/>
            </a:endParaRPr>
          </a:p>
          <a:p>
            <a:pPr marL="569913" indent="-285750">
              <a:lnSpc>
                <a:spcPct val="120000"/>
              </a:lnSpc>
              <a:spcBef>
                <a:spcPts val="1200"/>
              </a:spcBef>
              <a:spcAft>
                <a:spcPts val="600"/>
              </a:spcAft>
              <a:buFont typeface="Wingdings" panose="05000000000000000000" pitchFamily="2" charset="2"/>
              <a:buChar char="Ø"/>
            </a:pPr>
            <a:r>
              <a:rPr lang="en-US" sz="4200" dirty="0">
                <a:latin typeface="Arial" panose="020B0604020202020204" pitchFamily="34" charset="0"/>
                <a:cs typeface="Arial" panose="020B0604020202020204" pitchFamily="34" charset="0"/>
              </a:rPr>
              <a:t>1/3 to Cities, 1/3 to Counties </a:t>
            </a:r>
          </a:p>
        </p:txBody>
      </p:sp>
      <p:pic>
        <p:nvPicPr>
          <p:cNvPr id="5" name="Picture 4"/>
          <p:cNvPicPr>
            <a:picLocks noChangeAspect="1"/>
          </p:cNvPicPr>
          <p:nvPr/>
        </p:nvPicPr>
        <p:blipFill>
          <a:blip r:embed="rId5"/>
          <a:stretch>
            <a:fillRect/>
          </a:stretch>
        </p:blipFill>
        <p:spPr>
          <a:xfrm>
            <a:off x="7536546" y="0"/>
            <a:ext cx="1607454" cy="1489476"/>
          </a:xfrm>
          <a:prstGeom prst="rect">
            <a:avLst/>
          </a:prstGeom>
        </p:spPr>
      </p:pic>
      <p:pic>
        <p:nvPicPr>
          <p:cNvPr id="6" name="Picture 5"/>
          <p:cNvPicPr>
            <a:picLocks noChangeAspect="1"/>
          </p:cNvPicPr>
          <p:nvPr/>
        </p:nvPicPr>
        <p:blipFill>
          <a:blip r:embed="rId6"/>
          <a:stretch>
            <a:fillRect/>
          </a:stretch>
        </p:blipFill>
        <p:spPr>
          <a:xfrm>
            <a:off x="0" y="-20887"/>
            <a:ext cx="1574586" cy="1531249"/>
          </a:xfrm>
          <a:prstGeom prst="rect">
            <a:avLst/>
          </a:prstGeom>
        </p:spPr>
      </p:pic>
      <p:pic>
        <p:nvPicPr>
          <p:cNvPr id="11" name="Picture 10"/>
          <p:cNvPicPr>
            <a:picLocks noChangeAspect="1"/>
          </p:cNvPicPr>
          <p:nvPr/>
        </p:nvPicPr>
        <p:blipFill>
          <a:blip r:embed="rId7"/>
          <a:stretch>
            <a:fillRect/>
          </a:stretch>
        </p:blipFill>
        <p:spPr>
          <a:xfrm>
            <a:off x="6954685" y="5337523"/>
            <a:ext cx="1433693" cy="983319"/>
          </a:xfrm>
          <a:prstGeom prst="rect">
            <a:avLst/>
          </a:prstGeom>
        </p:spPr>
      </p:pic>
      <p:sp>
        <p:nvSpPr>
          <p:cNvPr id="17" name="TextBox 16"/>
          <p:cNvSpPr txBox="1"/>
          <p:nvPr/>
        </p:nvSpPr>
        <p:spPr>
          <a:xfrm>
            <a:off x="7467601" y="6305239"/>
            <a:ext cx="1143000" cy="369332"/>
          </a:xfrm>
          <a:prstGeom prst="rect">
            <a:avLst/>
          </a:prstGeom>
          <a:noFill/>
        </p:spPr>
        <p:txBody>
          <a:bodyPr wrap="square" rtlCol="0">
            <a:spAutoFit/>
          </a:bodyPr>
          <a:lstStyle/>
          <a:p>
            <a:r>
              <a:rPr lang="en-US" dirty="0"/>
              <a:t>Slide </a:t>
            </a:r>
            <a:fld id="{D1C1536C-6065-45C5-8457-6097AB9EE6C5}" type="slidenum">
              <a:rPr lang="en-US" smtClean="0"/>
              <a:t>18</a:t>
            </a:fld>
            <a:endParaRPr lang="en-US" dirty="0"/>
          </a:p>
        </p:txBody>
      </p:sp>
      <p:sp>
        <p:nvSpPr>
          <p:cNvPr id="15" name="TextBox 14"/>
          <p:cNvSpPr txBox="1"/>
          <p:nvPr/>
        </p:nvSpPr>
        <p:spPr>
          <a:xfrm>
            <a:off x="1506192" y="1322891"/>
            <a:ext cx="6132099" cy="461665"/>
          </a:xfrm>
          <a:prstGeom prst="rect">
            <a:avLst/>
          </a:prstGeom>
          <a:noFill/>
        </p:spPr>
        <p:txBody>
          <a:bodyPr wrap="square" rtlCol="0">
            <a:spAutoFit/>
          </a:bodyPr>
          <a:lstStyle/>
          <a:p>
            <a:pPr algn="ctr"/>
            <a:r>
              <a:rPr lang="en-US" sz="2400" dirty="0"/>
              <a:t>Also refer to: §</a:t>
            </a:r>
            <a:r>
              <a:rPr lang="en-US" sz="2400" dirty="0">
                <a:hlinkClick r:id="rId8"/>
              </a:rPr>
              <a:t>66-489</a:t>
            </a:r>
            <a:r>
              <a:rPr lang="en-US" sz="2400" dirty="0"/>
              <a:t> and §</a:t>
            </a:r>
            <a:r>
              <a:rPr lang="en-US" sz="2400" dirty="0">
                <a:hlinkClick r:id="rId9"/>
              </a:rPr>
              <a:t>66-4,148</a:t>
            </a:r>
            <a:endParaRPr lang="en-US" sz="2400" dirty="0"/>
          </a:p>
        </p:txBody>
      </p:sp>
      <p:sp>
        <p:nvSpPr>
          <p:cNvPr id="9" name="TextBox 8"/>
          <p:cNvSpPr txBox="1"/>
          <p:nvPr/>
        </p:nvSpPr>
        <p:spPr>
          <a:xfrm>
            <a:off x="868121" y="6272268"/>
            <a:ext cx="6045201" cy="553998"/>
          </a:xfrm>
          <a:prstGeom prst="rect">
            <a:avLst/>
          </a:prstGeom>
          <a:noFill/>
        </p:spPr>
        <p:txBody>
          <a:bodyPr wrap="square" rtlCol="0">
            <a:spAutoFit/>
          </a:bodyPr>
          <a:lstStyle/>
          <a:p>
            <a:r>
              <a:rPr lang="en-US" dirty="0"/>
              <a:t> </a:t>
            </a:r>
            <a:r>
              <a:rPr lang="en-US" sz="3000" dirty="0">
                <a:sym typeface="Wingdings" panose="05000000000000000000" pitchFamily="2" charset="2"/>
              </a:rPr>
              <a:t></a:t>
            </a:r>
            <a:r>
              <a:rPr lang="en-US" dirty="0">
                <a:sym typeface="Wingdings" panose="05000000000000000000" pitchFamily="2" charset="2"/>
              </a:rPr>
              <a:t> </a:t>
            </a:r>
            <a:r>
              <a:rPr lang="en-US" dirty="0">
                <a:latin typeface="Arial" panose="020B0604020202020204" pitchFamily="34" charset="0"/>
                <a:cs typeface="Arial" panose="020B0604020202020204" pitchFamily="34" charset="0"/>
              </a:rPr>
              <a:t>1¢ gas tax generates about $12 Million/Year</a:t>
            </a:r>
          </a:p>
        </p:txBody>
      </p:sp>
      <p:sp>
        <p:nvSpPr>
          <p:cNvPr id="18" name="Rectangle 17"/>
          <p:cNvSpPr/>
          <p:nvPr/>
        </p:nvSpPr>
        <p:spPr>
          <a:xfrm>
            <a:off x="3088688" y="3620198"/>
            <a:ext cx="1857352" cy="12606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Transportation</a:t>
            </a:r>
          </a:p>
          <a:p>
            <a:pPr algn="ctr"/>
            <a:r>
              <a:rPr lang="en-US" sz="2000" b="1" dirty="0">
                <a:solidFill>
                  <a:schemeClr val="bg1"/>
                </a:solidFill>
              </a:rPr>
              <a:t>Infrastructure Bank Fund</a:t>
            </a:r>
          </a:p>
          <a:p>
            <a:pPr algn="ctr"/>
            <a:r>
              <a:rPr lang="en-US" sz="2000" b="1" dirty="0">
                <a:solidFill>
                  <a:schemeClr val="bg1"/>
                </a:solidFill>
              </a:rPr>
              <a:t>(until 2033)</a:t>
            </a:r>
          </a:p>
        </p:txBody>
      </p:sp>
      <p:sp>
        <p:nvSpPr>
          <p:cNvPr id="13" name="Arrow: Right 12"/>
          <p:cNvSpPr/>
          <p:nvPr/>
        </p:nvSpPr>
        <p:spPr>
          <a:xfrm rot="5400000">
            <a:off x="7168067" y="2877858"/>
            <a:ext cx="1030133" cy="6096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10"/>
          <a:stretch>
            <a:fillRect/>
          </a:stretch>
        </p:blipFill>
        <p:spPr>
          <a:xfrm>
            <a:off x="6996740" y="3697723"/>
            <a:ext cx="1372789" cy="1105601"/>
          </a:xfrm>
          <a:prstGeom prst="rect">
            <a:avLst/>
          </a:prstGeom>
        </p:spPr>
      </p:pic>
      <p:sp>
        <p:nvSpPr>
          <p:cNvPr id="16" name="Arrow: Right 15"/>
          <p:cNvSpPr/>
          <p:nvPr/>
        </p:nvSpPr>
        <p:spPr>
          <a:xfrm rot="10800000">
            <a:off x="4946041" y="3952038"/>
            <a:ext cx="2046748" cy="6096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p:cNvSpPr/>
          <p:nvPr/>
        </p:nvSpPr>
        <p:spPr>
          <a:xfrm rot="5400000">
            <a:off x="7424484" y="4777525"/>
            <a:ext cx="557998" cy="6096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6200000">
            <a:off x="6188294" y="3868426"/>
            <a:ext cx="5360503" cy="584775"/>
          </a:xfrm>
          <a:prstGeom prst="rect">
            <a:avLst/>
          </a:prstGeom>
          <a:solidFill>
            <a:srgbClr val="FFC000"/>
          </a:solidFill>
        </p:spPr>
        <p:txBody>
          <a:bodyPr wrap="square" rtlCol="0">
            <a:spAutoFit/>
          </a:bodyPr>
          <a:lstStyle/>
          <a:p>
            <a:pPr algn="ctr"/>
            <a:r>
              <a:rPr lang="en-US" sz="3200" b="1" dirty="0"/>
              <a:t>HAF (COUNTY) FUNDING</a:t>
            </a:r>
          </a:p>
        </p:txBody>
      </p:sp>
      <p:sp>
        <p:nvSpPr>
          <p:cNvPr id="21" name="TextBox 20"/>
          <p:cNvSpPr txBox="1"/>
          <p:nvPr/>
        </p:nvSpPr>
        <p:spPr>
          <a:xfrm rot="16200000">
            <a:off x="-2391874" y="3881349"/>
            <a:ext cx="5368523" cy="584775"/>
          </a:xfrm>
          <a:prstGeom prst="rect">
            <a:avLst/>
          </a:prstGeom>
          <a:solidFill>
            <a:srgbClr val="0070C0"/>
          </a:solidFill>
        </p:spPr>
        <p:txBody>
          <a:bodyPr wrap="square" rtlCol="0">
            <a:spAutoFit/>
          </a:bodyPr>
          <a:lstStyle/>
          <a:p>
            <a:pPr algn="ctr"/>
            <a:r>
              <a:rPr lang="en-US" sz="3200" b="1" dirty="0"/>
              <a:t>HAF (MUNI) FUNDING</a:t>
            </a:r>
          </a:p>
        </p:txBody>
      </p:sp>
      <p:sp>
        <p:nvSpPr>
          <p:cNvPr id="4" name="Rectangle 3"/>
          <p:cNvSpPr/>
          <p:nvPr/>
        </p:nvSpPr>
        <p:spPr>
          <a:xfrm>
            <a:off x="6693726" y="2667591"/>
            <a:ext cx="1129474" cy="3422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51687453-3E6E-471F-8C63-734533C1B43A}"/>
              </a:ext>
            </a:extLst>
          </p:cNvPr>
          <p:cNvSpPr/>
          <p:nvPr/>
        </p:nvSpPr>
        <p:spPr>
          <a:xfrm rot="10800000">
            <a:off x="5212080" y="5512115"/>
            <a:ext cx="1751594" cy="6096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2D4147C2-4998-46DD-B588-460B92298201}"/>
              </a:ext>
            </a:extLst>
          </p:cNvPr>
          <p:cNvSpPr/>
          <p:nvPr/>
        </p:nvSpPr>
        <p:spPr>
          <a:xfrm rot="5400000">
            <a:off x="3708470" y="4961951"/>
            <a:ext cx="771807" cy="6096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16E901B-141C-4D74-8BC1-0E347BA95260}"/>
              </a:ext>
            </a:extLst>
          </p:cNvPr>
          <p:cNvSpPr txBox="1"/>
          <p:nvPr/>
        </p:nvSpPr>
        <p:spPr>
          <a:xfrm>
            <a:off x="584775" y="4966082"/>
            <a:ext cx="6778007" cy="369332"/>
          </a:xfrm>
          <a:prstGeom prst="rect">
            <a:avLst/>
          </a:prstGeom>
          <a:noFill/>
        </p:spPr>
        <p:txBody>
          <a:bodyPr wrap="square" rtlCol="0">
            <a:spAutoFit/>
          </a:bodyPr>
          <a:lstStyle/>
          <a:p>
            <a:r>
              <a:rPr lang="en-US" dirty="0"/>
              <a:t>County bridge match program ($40 million), sunsets </a:t>
            </a:r>
            <a:r>
              <a:rPr lang="en-US" b="1" i="1" dirty="0"/>
              <a:t>2029</a:t>
            </a:r>
            <a:r>
              <a:rPr lang="en-US" dirty="0"/>
              <a:t>, §</a:t>
            </a:r>
            <a:r>
              <a:rPr lang="en-US" dirty="0">
                <a:hlinkClick r:id="rId11"/>
              </a:rPr>
              <a:t>39-2805</a:t>
            </a:r>
            <a:endParaRPr lang="en-US" dirty="0"/>
          </a:p>
        </p:txBody>
      </p:sp>
    </p:spTree>
    <p:extLst>
      <p:ext uri="{BB962C8B-B14F-4D97-AF65-F5344CB8AC3E}">
        <p14:creationId xmlns:p14="http://schemas.microsoft.com/office/powerpoint/2010/main" val="1881909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381000" y="762000"/>
            <a:ext cx="8458200" cy="4800600"/>
          </a:xfrm>
          <a:prstGeom prst="rect">
            <a:avLst/>
          </a:prstGeom>
        </p:spPr>
        <p:txBody>
          <a:bodyPr vert="horz" lIns="91440" tIns="45720" rIns="91440" bIns="45720" rtlCol="0">
            <a:normAutofit/>
          </a:bodyPr>
          <a:lstStyle/>
          <a:p>
            <a:pPr marL="609600" marR="0" lvl="0" indent="-609600" algn="ctr" defTabSz="4572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Title 1"/>
          <p:cNvSpPr>
            <a:spLocks noGrp="1"/>
          </p:cNvSpPr>
          <p:nvPr>
            <p:ph type="title"/>
          </p:nvPr>
        </p:nvSpPr>
        <p:spPr>
          <a:xfrm>
            <a:off x="1574586" y="17471"/>
            <a:ext cx="5945849" cy="1000634"/>
          </a:xfrm>
        </p:spPr>
        <p:txBody>
          <a:bodyPr>
            <a:noAutofit/>
          </a:bodyPr>
          <a:lstStyle/>
          <a:p>
            <a:pPr algn="ctr"/>
            <a:r>
              <a:rPr lang="en-US" sz="3600" dirty="0">
                <a:latin typeface="Arial Black" panose="020B0A04020102020204" pitchFamily="34" charset="0"/>
              </a:rPr>
              <a:t>Distributing the HAF</a:t>
            </a:r>
            <a:endParaRPr lang="en-US" sz="28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7536546" y="0"/>
            <a:ext cx="1607454" cy="1489476"/>
          </a:xfrm>
          <a:prstGeom prst="rect">
            <a:avLst/>
          </a:prstGeom>
        </p:spPr>
      </p:pic>
      <p:pic>
        <p:nvPicPr>
          <p:cNvPr id="6" name="Picture 5"/>
          <p:cNvPicPr>
            <a:picLocks noChangeAspect="1"/>
          </p:cNvPicPr>
          <p:nvPr/>
        </p:nvPicPr>
        <p:blipFill>
          <a:blip r:embed="rId4"/>
          <a:stretch>
            <a:fillRect/>
          </a:stretch>
        </p:blipFill>
        <p:spPr>
          <a:xfrm>
            <a:off x="0" y="-20887"/>
            <a:ext cx="1574586" cy="1531249"/>
          </a:xfrm>
          <a:prstGeom prst="rect">
            <a:avLst/>
          </a:prstGeom>
        </p:spPr>
      </p:pic>
      <p:pic>
        <p:nvPicPr>
          <p:cNvPr id="11" name="Picture 10"/>
          <p:cNvPicPr>
            <a:picLocks noChangeAspect="1"/>
          </p:cNvPicPr>
          <p:nvPr/>
        </p:nvPicPr>
        <p:blipFill>
          <a:blip r:embed="rId5"/>
          <a:stretch>
            <a:fillRect/>
          </a:stretch>
        </p:blipFill>
        <p:spPr>
          <a:xfrm>
            <a:off x="3607904" y="1625465"/>
            <a:ext cx="2004391" cy="1374741"/>
          </a:xfrm>
          <a:prstGeom prst="rect">
            <a:avLst/>
          </a:prstGeom>
        </p:spPr>
      </p:pic>
      <p:sp>
        <p:nvSpPr>
          <p:cNvPr id="17" name="TextBox 16"/>
          <p:cNvSpPr txBox="1"/>
          <p:nvPr/>
        </p:nvSpPr>
        <p:spPr>
          <a:xfrm>
            <a:off x="7467601" y="6305239"/>
            <a:ext cx="1143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Slide </a:t>
            </a:r>
            <a:fld id="{D1C1536C-6065-45C5-8457-6097AB9EE6C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p:cNvSpPr txBox="1"/>
          <p:nvPr/>
        </p:nvSpPr>
        <p:spPr>
          <a:xfrm rot="16200000">
            <a:off x="6188294" y="3868426"/>
            <a:ext cx="5360503" cy="584775"/>
          </a:xfrm>
          <a:prstGeom prst="rect">
            <a:avLst/>
          </a:prstGeom>
          <a:solidFill>
            <a:srgbClr val="FFC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HAF (COUNTY) FUNDING</a:t>
            </a:r>
          </a:p>
        </p:txBody>
      </p:sp>
      <p:sp>
        <p:nvSpPr>
          <p:cNvPr id="20" name="TextBox 19"/>
          <p:cNvSpPr txBox="1"/>
          <p:nvPr/>
        </p:nvSpPr>
        <p:spPr>
          <a:xfrm rot="16200000">
            <a:off x="-2391874" y="3881349"/>
            <a:ext cx="5368523" cy="584775"/>
          </a:xfrm>
          <a:prstGeom prst="rect">
            <a:avLst/>
          </a:prstGeom>
          <a:solidFill>
            <a:srgbClr val="0070C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HAF (MUNI) FUNDING</a:t>
            </a:r>
          </a:p>
        </p:txBody>
      </p:sp>
      <p:sp>
        <p:nvSpPr>
          <p:cNvPr id="15" name="Arrow: Right 14"/>
          <p:cNvSpPr/>
          <p:nvPr/>
        </p:nvSpPr>
        <p:spPr>
          <a:xfrm rot="5400000">
            <a:off x="4252799" y="3230206"/>
            <a:ext cx="724315" cy="6096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584511F9-F655-4A1D-9798-DAFEB10BDF9F}"/>
              </a:ext>
            </a:extLst>
          </p:cNvPr>
          <p:cNvSpPr>
            <a:spLocks noGrp="1"/>
          </p:cNvSpPr>
          <p:nvPr>
            <p:ph idx="1"/>
          </p:nvPr>
        </p:nvSpPr>
        <p:spPr>
          <a:xfrm>
            <a:off x="2588933" y="4160813"/>
            <a:ext cx="4427444" cy="618751"/>
          </a:xfrm>
        </p:spPr>
        <p:txBody>
          <a:bodyPr/>
          <a:lstStyle/>
          <a:p>
            <a:pPr marL="0" indent="0">
              <a:buNone/>
            </a:pPr>
            <a:r>
              <a:rPr lang="en-US" dirty="0"/>
              <a:t>Counties and Municipalities</a:t>
            </a:r>
          </a:p>
        </p:txBody>
      </p:sp>
    </p:spTree>
    <p:extLst>
      <p:ext uri="{BB962C8B-B14F-4D97-AF65-F5344CB8AC3E}">
        <p14:creationId xmlns:p14="http://schemas.microsoft.com/office/powerpoint/2010/main" val="3474026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09900-4435-44AE-96AF-655461D31E25}"/>
              </a:ext>
            </a:extLst>
          </p:cNvPr>
          <p:cNvSpPr txBox="1">
            <a:spLocks/>
          </p:cNvSpPr>
          <p:nvPr/>
        </p:nvSpPr>
        <p:spPr>
          <a:xfrm>
            <a:off x="0" y="374073"/>
            <a:ext cx="9144000" cy="87551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Montserrat" panose="02000505000000020004" pitchFamily="2" charset="0"/>
                <a:ea typeface="+mj-ea"/>
                <a:cs typeface="+mj-cs"/>
              </a:rPr>
              <a:t> Day 4 Agenda</a:t>
            </a:r>
          </a:p>
        </p:txBody>
      </p:sp>
      <p:sp>
        <p:nvSpPr>
          <p:cNvPr id="3" name="Content Placeholder 2">
            <a:extLst>
              <a:ext uri="{FF2B5EF4-FFF2-40B4-BE49-F238E27FC236}">
                <a16:creationId xmlns:a16="http://schemas.microsoft.com/office/drawing/2014/main" id="{6B6C11DF-2D1D-4F0B-AA01-CFEC6CDBF3E1}"/>
              </a:ext>
            </a:extLst>
          </p:cNvPr>
          <p:cNvSpPr txBox="1">
            <a:spLocks/>
          </p:cNvSpPr>
          <p:nvPr/>
        </p:nvSpPr>
        <p:spPr>
          <a:xfrm>
            <a:off x="2763981" y="2010641"/>
            <a:ext cx="4854003" cy="2836718"/>
          </a:xfrm>
          <a:prstGeom prst="rect">
            <a:avLst/>
          </a:prstGeom>
        </p:spPr>
        <p:txBody>
          <a:bodyPr numCol="1" spcCol="45720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marR="0" lvl="0" indent="-457200" algn="l" defTabSz="685800" rtl="0" eaLnBrk="1" fontAlgn="auto" latinLnBrk="0" hangingPunct="1">
              <a:lnSpc>
                <a:spcPct val="90000"/>
              </a:lnSpc>
              <a:spcBef>
                <a:spcPts val="750"/>
              </a:spcBef>
              <a:spcAft>
                <a:spcPts val="1200"/>
              </a:spcAft>
              <a:buClrTx/>
              <a:buSzTx/>
              <a:buFont typeface="+mj-lt"/>
              <a:buAutoNum type="arabicPeriod"/>
              <a:tabLst/>
              <a:defRPr/>
            </a:pPr>
            <a:r>
              <a:rPr kumimoji="0" lang="en-US" sz="2400" b="0" i="0" u="none" strike="noStrike" kern="1200" cap="none" spc="0" normalizeH="0" baseline="0" noProof="0" dirty="0">
                <a:ln>
                  <a:noFill/>
                </a:ln>
                <a:solidFill>
                  <a:srgbClr val="00607F"/>
                </a:solidFill>
                <a:effectLst/>
                <a:uLnTx/>
                <a:uFillTx/>
                <a:latin typeface="Arial" pitchFamily="34" charset="0"/>
                <a:ea typeface="Roboto Light" panose="02000000000000000000" pitchFamily="2" charset="0"/>
                <a:cs typeface="Arial" pitchFamily="34" charset="0"/>
              </a:rPr>
              <a:t>Funding Sources</a:t>
            </a:r>
          </a:p>
          <a:p>
            <a:pPr marL="457200" marR="0" lvl="0" indent="-457200" algn="l" defTabSz="685800" rtl="0" eaLnBrk="1" fontAlgn="auto" latinLnBrk="0" hangingPunct="1">
              <a:lnSpc>
                <a:spcPct val="90000"/>
              </a:lnSpc>
              <a:spcBef>
                <a:spcPts val="750"/>
              </a:spcBef>
              <a:spcAft>
                <a:spcPts val="1200"/>
              </a:spcAft>
              <a:buClrTx/>
              <a:buSzTx/>
              <a:buFont typeface="+mj-lt"/>
              <a:buAutoNum type="arabicPeriod"/>
              <a:tabLst/>
              <a:defRPr/>
            </a:pPr>
            <a:r>
              <a:rPr kumimoji="0" lang="en-US" sz="2400" b="0" i="0" u="none" strike="noStrike" kern="1200" cap="none" spc="0" normalizeH="0" baseline="0" noProof="0" dirty="0">
                <a:ln>
                  <a:noFill/>
                </a:ln>
                <a:solidFill>
                  <a:srgbClr val="00607F"/>
                </a:solidFill>
                <a:effectLst/>
                <a:uLnTx/>
                <a:uFillTx/>
                <a:latin typeface="Arial" pitchFamily="34" charset="0"/>
                <a:ea typeface="Roboto Light" panose="02000000000000000000" pitchFamily="2" charset="0"/>
                <a:cs typeface="Arial" pitchFamily="34" charset="0"/>
              </a:rPr>
              <a:t>Other Topics</a:t>
            </a:r>
          </a:p>
          <a:p>
            <a:pPr marL="457200" marR="0" lvl="0" indent="-457200" algn="l" defTabSz="685800" rtl="0" eaLnBrk="1" fontAlgn="auto" latinLnBrk="0" hangingPunct="1">
              <a:lnSpc>
                <a:spcPct val="90000"/>
              </a:lnSpc>
              <a:spcBef>
                <a:spcPts val="750"/>
              </a:spcBef>
              <a:spcAft>
                <a:spcPts val="1200"/>
              </a:spcAft>
              <a:buClrTx/>
              <a:buSzTx/>
              <a:buFont typeface="+mj-lt"/>
              <a:buAutoNum type="arabicPeriod"/>
              <a:tabLst/>
              <a:defRPr/>
            </a:pPr>
            <a:r>
              <a:rPr kumimoji="0" lang="en-US" sz="2400" b="0" i="0" u="none" strike="noStrike" kern="1200" cap="none" spc="0" normalizeH="0" baseline="0" noProof="0" dirty="0">
                <a:ln>
                  <a:noFill/>
                </a:ln>
                <a:solidFill>
                  <a:srgbClr val="00607F"/>
                </a:solidFill>
                <a:effectLst/>
                <a:uLnTx/>
                <a:uFillTx/>
                <a:latin typeface="Arial" pitchFamily="34" charset="0"/>
                <a:ea typeface="Roboto Light" panose="02000000000000000000" pitchFamily="2" charset="0"/>
                <a:cs typeface="Arial" pitchFamily="34" charset="0"/>
              </a:rPr>
              <a:t>Free Style Exercises</a:t>
            </a:r>
          </a:p>
          <a:p>
            <a:pPr marL="457200" marR="0" lvl="0" indent="-457200" algn="l" defTabSz="685800" rtl="0" eaLnBrk="1" fontAlgn="auto" latinLnBrk="0" hangingPunct="1">
              <a:lnSpc>
                <a:spcPct val="90000"/>
              </a:lnSpc>
              <a:spcBef>
                <a:spcPts val="750"/>
              </a:spcBef>
              <a:spcAft>
                <a:spcPts val="1200"/>
              </a:spcAft>
              <a:buClrTx/>
              <a:buSzTx/>
              <a:buFont typeface="+mj-lt"/>
              <a:buAutoNum type="arabicPeriod"/>
              <a:tabLst/>
              <a:defRPr/>
            </a:pPr>
            <a:r>
              <a:rPr kumimoji="0" lang="en-US" sz="2400" b="0" i="0" u="none" strike="noStrike" kern="1200" cap="none" spc="0" normalizeH="0" baseline="0" noProof="0" dirty="0">
                <a:ln>
                  <a:noFill/>
                </a:ln>
                <a:solidFill>
                  <a:srgbClr val="00607F"/>
                </a:solidFill>
                <a:effectLst/>
                <a:uLnTx/>
                <a:uFillTx/>
                <a:latin typeface="Arial" pitchFamily="34" charset="0"/>
                <a:ea typeface="Roboto Light" panose="02000000000000000000" pitchFamily="2" charset="0"/>
                <a:cs typeface="Arial" pitchFamily="34" charset="0"/>
              </a:rPr>
              <a:t>Practice Exam (one hour)</a:t>
            </a:r>
          </a:p>
        </p:txBody>
      </p:sp>
      <p:sp>
        <p:nvSpPr>
          <p:cNvPr id="4" name="Slide Number Placeholder 10">
            <a:extLst>
              <a:ext uri="{FF2B5EF4-FFF2-40B4-BE49-F238E27FC236}">
                <a16:creationId xmlns:a16="http://schemas.microsoft.com/office/drawing/2014/main" id="{EBF597F6-2725-4486-928C-737313E878C7}"/>
              </a:ext>
            </a:extLst>
          </p:cNvPr>
          <p:cNvSpPr txBox="1">
            <a:spLocks/>
          </p:cNvSpPr>
          <p:nvPr/>
        </p:nvSpPr>
        <p:spPr>
          <a:xfrm>
            <a:off x="8143875" y="6429375"/>
            <a:ext cx="1000125" cy="476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32281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txBox="1">
            <a:spLocks noChangeArrowheads="1"/>
          </p:cNvSpPr>
          <p:nvPr/>
        </p:nvSpPr>
        <p:spPr>
          <a:xfrm>
            <a:off x="457200" y="990600"/>
            <a:ext cx="8305800" cy="4800600"/>
          </a:xfrm>
          <a:prstGeom prst="rect">
            <a:avLst/>
          </a:prstGeom>
        </p:spPr>
        <p:txBody>
          <a:bodyPr vert="horz" lIns="91440" tIns="45720" rIns="91440" bIns="45720" rtlCol="0">
            <a:normAutofit/>
          </a:bodyPr>
          <a:lstStyle/>
          <a:p>
            <a:pPr>
              <a:lnSpc>
                <a:spcPct val="90000"/>
              </a:lnSpc>
              <a:spcBef>
                <a:spcPct val="20000"/>
              </a:spcBef>
              <a:defRPr/>
            </a:pPr>
            <a:endParaRPr lang="en-US" sz="2000" i="1" dirty="0">
              <a:latin typeface="Arial" pitchFamily="34" charset="0"/>
              <a:cs typeface="Arial" pitchFamily="34" charset="0"/>
            </a:endParaRPr>
          </a:p>
        </p:txBody>
      </p:sp>
      <p:sp>
        <p:nvSpPr>
          <p:cNvPr id="2" name="Title 1"/>
          <p:cNvSpPr>
            <a:spLocks noGrp="1"/>
          </p:cNvSpPr>
          <p:nvPr>
            <p:ph type="title"/>
          </p:nvPr>
        </p:nvSpPr>
        <p:spPr>
          <a:xfrm>
            <a:off x="628650" y="-5681"/>
            <a:ext cx="7886700" cy="996282"/>
          </a:xfrm>
        </p:spPr>
        <p:txBody>
          <a:bodyPr>
            <a:normAutofit/>
          </a:bodyPr>
          <a:lstStyle/>
          <a:p>
            <a:pPr algn="ctr"/>
            <a:r>
              <a:rPr lang="en-US" sz="2800" dirty="0">
                <a:latin typeface="Arial Black" panose="020B0A04020102020204" pitchFamily="34" charset="0"/>
                <a:hlinkClick r:id="rId3"/>
              </a:rPr>
              <a:t>66-4,148</a:t>
            </a:r>
            <a:endParaRPr lang="en-US" sz="2800" dirty="0">
              <a:latin typeface="Arial Black" panose="020B0A04020102020204" pitchFamily="34" charset="0"/>
            </a:endParaRPr>
          </a:p>
        </p:txBody>
      </p:sp>
      <p:sp>
        <p:nvSpPr>
          <p:cNvPr id="3" name="Content Placeholder 2"/>
          <p:cNvSpPr>
            <a:spLocks noGrp="1"/>
          </p:cNvSpPr>
          <p:nvPr>
            <p:ph idx="1"/>
          </p:nvPr>
        </p:nvSpPr>
        <p:spPr>
          <a:xfrm>
            <a:off x="612215" y="2948449"/>
            <a:ext cx="7886700" cy="2842752"/>
          </a:xfrm>
        </p:spPr>
        <p:txBody>
          <a:bodyPr>
            <a:normAutofi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Distribution of Highway Allocation Funds</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Monthly ½ to counties </a:t>
            </a:r>
            <a:r>
              <a:rPr lang="en-US" dirty="0">
                <a:solidFill>
                  <a:srgbClr val="FF0000"/>
                </a:solidFill>
                <a:latin typeface="Arial" panose="020B0604020202020204" pitchFamily="34" charset="0"/>
                <a:cs typeface="Arial" panose="020B0604020202020204" pitchFamily="34" charset="0"/>
              </a:rPr>
              <a:t>($193 Million in FY22</a:t>
            </a:r>
            <a:r>
              <a:rPr lang="en-US" dirty="0">
                <a:latin typeface="Arial" panose="020B0604020202020204" pitchFamily="34" charset="0"/>
                <a:cs typeface="Arial" panose="020B0604020202020204" pitchFamily="34" charset="0"/>
              </a:rPr>
              <a:t>)</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Monthly ½ to municipalities </a:t>
            </a:r>
            <a:r>
              <a:rPr lang="en-US" dirty="0">
                <a:solidFill>
                  <a:srgbClr val="FF0000"/>
                </a:solidFill>
                <a:latin typeface="Arial" panose="020B0604020202020204" pitchFamily="34" charset="0"/>
                <a:cs typeface="Arial" panose="020B0604020202020204" pitchFamily="34" charset="0"/>
              </a:rPr>
              <a:t>($187 Million in FY22</a:t>
            </a:r>
            <a:r>
              <a:rPr lang="en-US" dirty="0">
                <a:latin typeface="Arial" panose="020B0604020202020204" pitchFamily="34" charset="0"/>
                <a:cs typeface="Arial" panose="020B0604020202020204" pitchFamily="34" charset="0"/>
              </a:rPr>
              <a:t>)</a:t>
            </a:r>
          </a:p>
          <a:p>
            <a:pPr>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a:latin typeface="Arial" panose="020B0604020202020204" pitchFamily="34" charset="0"/>
                <a:cs typeface="Arial" panose="020B0604020202020204" pitchFamily="34" charset="0"/>
              </a:rPr>
              <a:t>Distribution of funds based on the provisions of Chapter 39, Article 25</a:t>
            </a:r>
          </a:p>
        </p:txBody>
      </p:sp>
      <p:pic>
        <p:nvPicPr>
          <p:cNvPr id="5" name="Picture 4"/>
          <p:cNvPicPr>
            <a:picLocks noChangeAspect="1"/>
          </p:cNvPicPr>
          <p:nvPr/>
        </p:nvPicPr>
        <p:blipFill>
          <a:blip r:embed="rId4"/>
          <a:stretch>
            <a:fillRect/>
          </a:stretch>
        </p:blipFill>
        <p:spPr>
          <a:xfrm>
            <a:off x="7536546" y="0"/>
            <a:ext cx="1607454" cy="1489476"/>
          </a:xfrm>
          <a:prstGeom prst="rect">
            <a:avLst/>
          </a:prstGeom>
        </p:spPr>
      </p:pic>
      <p:pic>
        <p:nvPicPr>
          <p:cNvPr id="6" name="Picture 5"/>
          <p:cNvPicPr>
            <a:picLocks noChangeAspect="1"/>
          </p:cNvPicPr>
          <p:nvPr/>
        </p:nvPicPr>
        <p:blipFill>
          <a:blip r:embed="rId5"/>
          <a:stretch>
            <a:fillRect/>
          </a:stretch>
        </p:blipFill>
        <p:spPr>
          <a:xfrm>
            <a:off x="0" y="-20887"/>
            <a:ext cx="1574586" cy="1531249"/>
          </a:xfrm>
          <a:prstGeom prst="rect">
            <a:avLst/>
          </a:prstGeom>
        </p:spPr>
      </p:pic>
      <p:pic>
        <p:nvPicPr>
          <p:cNvPr id="8" name="Picture 7"/>
          <p:cNvPicPr>
            <a:picLocks noChangeAspect="1"/>
          </p:cNvPicPr>
          <p:nvPr/>
        </p:nvPicPr>
        <p:blipFill>
          <a:blip r:embed="rId6"/>
          <a:stretch>
            <a:fillRect/>
          </a:stretch>
        </p:blipFill>
        <p:spPr>
          <a:xfrm>
            <a:off x="1615573" y="1123631"/>
            <a:ext cx="1819275" cy="1247775"/>
          </a:xfrm>
          <a:prstGeom prst="rect">
            <a:avLst/>
          </a:prstGeom>
        </p:spPr>
      </p:pic>
      <p:sp>
        <p:nvSpPr>
          <p:cNvPr id="9" name="TextBox 8"/>
          <p:cNvSpPr txBox="1"/>
          <p:nvPr/>
        </p:nvSpPr>
        <p:spPr>
          <a:xfrm rot="16200000">
            <a:off x="6171361" y="3885359"/>
            <a:ext cx="5360503" cy="584775"/>
          </a:xfrm>
          <a:prstGeom prst="rect">
            <a:avLst/>
          </a:prstGeom>
          <a:solidFill>
            <a:srgbClr val="FFC000"/>
          </a:solidFill>
        </p:spPr>
        <p:txBody>
          <a:bodyPr wrap="square" rtlCol="0">
            <a:spAutoFit/>
          </a:bodyPr>
          <a:lstStyle/>
          <a:p>
            <a:pPr algn="ctr"/>
            <a:r>
              <a:rPr lang="en-US" sz="3200" b="1" dirty="0"/>
              <a:t>HAF (COUNTY) DISTRIBUTION</a:t>
            </a:r>
          </a:p>
        </p:txBody>
      </p:sp>
      <p:sp>
        <p:nvSpPr>
          <p:cNvPr id="10" name="TextBox 9"/>
          <p:cNvSpPr txBox="1"/>
          <p:nvPr/>
        </p:nvSpPr>
        <p:spPr>
          <a:xfrm rot="16200000">
            <a:off x="-2391874" y="3881349"/>
            <a:ext cx="5368523" cy="584775"/>
          </a:xfrm>
          <a:prstGeom prst="rect">
            <a:avLst/>
          </a:prstGeom>
          <a:solidFill>
            <a:srgbClr val="0070C0"/>
          </a:solidFill>
        </p:spPr>
        <p:txBody>
          <a:bodyPr wrap="square" rtlCol="0">
            <a:spAutoFit/>
          </a:bodyPr>
          <a:lstStyle/>
          <a:p>
            <a:pPr algn="ctr"/>
            <a:r>
              <a:rPr lang="en-US" sz="3200" b="1" dirty="0"/>
              <a:t>HAF (MUNI) DISTRIBUTION</a:t>
            </a:r>
          </a:p>
        </p:txBody>
      </p:sp>
      <p:sp>
        <p:nvSpPr>
          <p:cNvPr id="12" name="TextBox 11"/>
          <p:cNvSpPr txBox="1"/>
          <p:nvPr/>
        </p:nvSpPr>
        <p:spPr>
          <a:xfrm>
            <a:off x="7467601" y="6305239"/>
            <a:ext cx="1143000" cy="369332"/>
          </a:xfrm>
          <a:prstGeom prst="rect">
            <a:avLst/>
          </a:prstGeom>
          <a:noFill/>
        </p:spPr>
        <p:txBody>
          <a:bodyPr wrap="square" rtlCol="0">
            <a:spAutoFit/>
          </a:bodyPr>
          <a:lstStyle/>
          <a:p>
            <a:r>
              <a:rPr lang="en-US" dirty="0"/>
              <a:t>Slide </a:t>
            </a:r>
            <a:fld id="{D1C1536C-6065-45C5-8457-6097AB9EE6C5}" type="slidenum">
              <a:rPr lang="en-US" smtClean="0"/>
              <a:t>20</a:t>
            </a:fld>
            <a:endParaRPr lang="en-US" dirty="0"/>
          </a:p>
        </p:txBody>
      </p:sp>
      <p:sp>
        <p:nvSpPr>
          <p:cNvPr id="11" name="Arrow: Right 10"/>
          <p:cNvSpPr/>
          <p:nvPr/>
        </p:nvSpPr>
        <p:spPr>
          <a:xfrm>
            <a:off x="3494179" y="1442719"/>
            <a:ext cx="1277892" cy="609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858502" y="1170477"/>
            <a:ext cx="2637057" cy="584775"/>
          </a:xfrm>
          <a:prstGeom prst="rect">
            <a:avLst/>
          </a:prstGeom>
          <a:solidFill>
            <a:srgbClr val="FFC000"/>
          </a:solidFill>
          <a:ln>
            <a:solidFill>
              <a:schemeClr val="accent1">
                <a:shade val="50000"/>
              </a:schemeClr>
            </a:solidFill>
          </a:ln>
        </p:spPr>
        <p:txBody>
          <a:bodyPr wrap="square" rtlCol="0">
            <a:spAutoFit/>
          </a:bodyPr>
          <a:lstStyle/>
          <a:p>
            <a:pPr algn="ctr"/>
            <a:r>
              <a:rPr lang="en-US" sz="3200" b="1" dirty="0"/>
              <a:t>Each County</a:t>
            </a:r>
          </a:p>
        </p:txBody>
      </p:sp>
      <p:sp>
        <p:nvSpPr>
          <p:cNvPr id="14" name="TextBox 13"/>
          <p:cNvSpPr txBox="1"/>
          <p:nvPr/>
        </p:nvSpPr>
        <p:spPr>
          <a:xfrm>
            <a:off x="4858502" y="1747519"/>
            <a:ext cx="3297767" cy="584775"/>
          </a:xfrm>
          <a:prstGeom prst="rect">
            <a:avLst/>
          </a:prstGeom>
          <a:solidFill>
            <a:srgbClr val="0070C0"/>
          </a:solidFill>
          <a:ln>
            <a:solidFill>
              <a:schemeClr val="accent1">
                <a:shade val="50000"/>
              </a:schemeClr>
            </a:solidFill>
          </a:ln>
        </p:spPr>
        <p:txBody>
          <a:bodyPr wrap="square" rtlCol="0">
            <a:spAutoFit/>
          </a:bodyPr>
          <a:lstStyle/>
          <a:p>
            <a:pPr algn="ctr"/>
            <a:r>
              <a:rPr lang="en-US" sz="3200" b="1" dirty="0"/>
              <a:t>Each Municipality</a:t>
            </a:r>
          </a:p>
        </p:txBody>
      </p:sp>
    </p:spTree>
    <p:extLst>
      <p:ext uri="{BB962C8B-B14F-4D97-AF65-F5344CB8AC3E}">
        <p14:creationId xmlns:p14="http://schemas.microsoft.com/office/powerpoint/2010/main" val="1826027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noChangeArrowheads="1"/>
          </p:cNvSpPr>
          <p:nvPr/>
        </p:nvSpPr>
        <p:spPr>
          <a:xfrm>
            <a:off x="574964" y="1338470"/>
            <a:ext cx="8534400" cy="4739202"/>
          </a:xfrm>
          <a:prstGeom prst="rect">
            <a:avLst/>
          </a:prstGeom>
        </p:spPr>
        <p:txBody>
          <a:bodyPr vert="horz" lIns="91440" tIns="45720" rIns="91440" bIns="45720" rtlCol="0">
            <a:normAutofit/>
          </a:bodyPr>
          <a:lstStyle/>
          <a:p>
            <a:pPr defTabSz="509588">
              <a:lnSpc>
                <a:spcPct val="90000"/>
              </a:lnSpc>
              <a:spcBef>
                <a:spcPct val="20000"/>
              </a:spcBef>
              <a:tabLst>
                <a:tab pos="509588" algn="l"/>
              </a:tabLst>
              <a:defRPr/>
            </a:pPr>
            <a:endParaRPr lang="en-US" sz="2000" dirty="0">
              <a:latin typeface="Arial" pitchFamily="34" charset="0"/>
              <a:cs typeface="Arial" pitchFamily="34" charset="0"/>
            </a:endParaRPr>
          </a:p>
        </p:txBody>
      </p:sp>
      <p:sp>
        <p:nvSpPr>
          <p:cNvPr id="2" name="Title 1"/>
          <p:cNvSpPr>
            <a:spLocks noGrp="1"/>
          </p:cNvSpPr>
          <p:nvPr>
            <p:ph type="title"/>
          </p:nvPr>
        </p:nvSpPr>
        <p:spPr>
          <a:xfrm>
            <a:off x="381000" y="228600"/>
            <a:ext cx="8458200" cy="609600"/>
          </a:xfrm>
        </p:spPr>
        <p:txBody>
          <a:bodyPr>
            <a:noAutofit/>
          </a:bodyPr>
          <a:lstStyle/>
          <a:p>
            <a:pPr algn="ctr"/>
            <a:r>
              <a:rPr lang="en-US" sz="2800" dirty="0">
                <a:latin typeface="Arial Black" panose="020B0A04020102020204" pitchFamily="34" charset="0"/>
              </a:rPr>
              <a:t>§</a:t>
            </a:r>
            <a:r>
              <a:rPr lang="en-US" sz="2800" dirty="0">
                <a:latin typeface="Arial Black" panose="020B0A04020102020204" pitchFamily="34" charset="0"/>
                <a:hlinkClick r:id="rId3"/>
              </a:rPr>
              <a:t>39-2507</a:t>
            </a:r>
            <a:endParaRPr lang="en-US" sz="2800" dirty="0">
              <a:latin typeface="Arial Black" panose="020B0A04020102020204" pitchFamily="34" charset="0"/>
            </a:endParaRPr>
          </a:p>
        </p:txBody>
      </p:sp>
      <p:sp>
        <p:nvSpPr>
          <p:cNvPr id="3" name="Content Placeholder 2"/>
          <p:cNvSpPr>
            <a:spLocks noGrp="1"/>
          </p:cNvSpPr>
          <p:nvPr>
            <p:ph idx="1"/>
          </p:nvPr>
        </p:nvSpPr>
        <p:spPr>
          <a:xfrm>
            <a:off x="574964" y="1932912"/>
            <a:ext cx="8524590" cy="4710312"/>
          </a:xfrm>
        </p:spPr>
        <p:txBody>
          <a:bodyPr>
            <a:normAutofit fontScale="92500"/>
          </a:bodyPr>
          <a:lstStyle/>
          <a:p>
            <a:pPr marL="457200" lvl="1" indent="-457200">
              <a:buFont typeface="+mj-lt"/>
              <a:buAutoNum type="arabicParenR"/>
            </a:pPr>
            <a:r>
              <a:rPr lang="en-US" sz="2000" b="1" dirty="0">
                <a:latin typeface="Arial" panose="020B0604020202020204" pitchFamily="34" charset="0"/>
                <a:cs typeface="Arial" panose="020B0604020202020204" pitchFamily="34" charset="0"/>
              </a:rPr>
              <a:t>Rural population</a:t>
            </a:r>
            <a:r>
              <a:rPr lang="en-US" sz="2000" dirty="0">
                <a:latin typeface="Arial" panose="020B0604020202020204" pitchFamily="34" charset="0"/>
                <a:cs typeface="Arial" panose="020B0604020202020204" pitchFamily="34" charset="0"/>
              </a:rPr>
              <a:t> of each county as determined by the most recent federal census </a:t>
            </a:r>
            <a:r>
              <a:rPr lang="en-US" sz="2000" b="1" dirty="0">
                <a:solidFill>
                  <a:srgbClr val="FF0000"/>
                </a:solidFill>
                <a:latin typeface="Arial" panose="020B0604020202020204" pitchFamily="34" charset="0"/>
                <a:cs typeface="Arial" panose="020B0604020202020204" pitchFamily="34" charset="0"/>
              </a:rPr>
              <a:t>20%</a:t>
            </a:r>
          </a:p>
          <a:p>
            <a:pPr marL="457200" lvl="1" indent="-457200">
              <a:buFont typeface="+mj-lt"/>
              <a:buAutoNum type="arabicParenR"/>
            </a:pPr>
            <a:r>
              <a:rPr lang="en-US" sz="2000" b="1" dirty="0">
                <a:latin typeface="Arial" panose="020B0604020202020204" pitchFamily="34" charset="0"/>
                <a:cs typeface="Arial" panose="020B0604020202020204" pitchFamily="34" charset="0"/>
              </a:rPr>
              <a:t>Total population </a:t>
            </a:r>
            <a:r>
              <a:rPr lang="en-US" sz="2000" dirty="0">
                <a:latin typeface="Arial" panose="020B0604020202020204" pitchFamily="34" charset="0"/>
                <a:cs typeface="Arial" panose="020B0604020202020204" pitchFamily="34" charset="0"/>
              </a:rPr>
              <a:t>of each county as determined by the most recent federal census </a:t>
            </a:r>
            <a:r>
              <a:rPr lang="en-US" sz="2000" b="1" dirty="0">
                <a:solidFill>
                  <a:srgbClr val="FF0000"/>
                </a:solidFill>
                <a:latin typeface="Arial" panose="020B0604020202020204" pitchFamily="34" charset="0"/>
                <a:cs typeface="Arial" panose="020B0604020202020204" pitchFamily="34" charset="0"/>
              </a:rPr>
              <a:t>10%</a:t>
            </a:r>
          </a:p>
          <a:p>
            <a:pPr marL="457200" lvl="1" indent="-457200">
              <a:buFont typeface="+mj-lt"/>
              <a:buAutoNum type="arabicParenR"/>
            </a:pPr>
            <a:r>
              <a:rPr lang="en-US" sz="2000" b="1" dirty="0">
                <a:latin typeface="Arial" panose="020B0604020202020204" pitchFamily="34" charset="0"/>
                <a:cs typeface="Arial" panose="020B0604020202020204" pitchFamily="34" charset="0"/>
              </a:rPr>
              <a:t>Lineal feet of bridges </a:t>
            </a:r>
            <a:r>
              <a:rPr lang="en-US" sz="2000" dirty="0">
                <a:latin typeface="Arial" panose="020B0604020202020204" pitchFamily="34" charset="0"/>
                <a:cs typeface="Arial" panose="020B0604020202020204" pitchFamily="34" charset="0"/>
              </a:rPr>
              <a:t>twenty feet or more in length and all overpasses in each county as determined by the most recent NDOT inventory </a:t>
            </a:r>
            <a:r>
              <a:rPr lang="en-US" sz="2000" b="1" dirty="0">
                <a:solidFill>
                  <a:srgbClr val="FF0000"/>
                </a:solidFill>
                <a:latin typeface="Arial" panose="020B0604020202020204" pitchFamily="34" charset="0"/>
                <a:cs typeface="Arial" panose="020B0604020202020204" pitchFamily="34" charset="0"/>
              </a:rPr>
              <a:t>10%</a:t>
            </a:r>
          </a:p>
          <a:p>
            <a:pPr marL="457200" lvl="1" indent="-457200">
              <a:buFont typeface="+mj-lt"/>
              <a:buAutoNum type="arabicParenR"/>
            </a:pPr>
            <a:r>
              <a:rPr lang="en-US" sz="2000" b="1" dirty="0">
                <a:latin typeface="Arial" panose="020B0604020202020204" pitchFamily="34" charset="0"/>
                <a:cs typeface="Arial" panose="020B0604020202020204" pitchFamily="34" charset="0"/>
              </a:rPr>
              <a:t>Total Motor vehicle registrations</a:t>
            </a:r>
            <a:r>
              <a:rPr lang="en-US" sz="2000" dirty="0">
                <a:latin typeface="Arial" panose="020B0604020202020204" pitchFamily="34" charset="0"/>
                <a:cs typeface="Arial" panose="020B0604020202020204" pitchFamily="34" charset="0"/>
              </a:rPr>
              <a:t>, other than prorated commercial vehicles, </a:t>
            </a:r>
            <a:r>
              <a:rPr lang="en-US" sz="2000" b="1" dirty="0">
                <a:latin typeface="Arial" panose="020B0604020202020204" pitchFamily="34" charset="0"/>
                <a:cs typeface="Arial" panose="020B0604020202020204" pitchFamily="34" charset="0"/>
              </a:rPr>
              <a:t>in the rural areas</a:t>
            </a:r>
            <a:r>
              <a:rPr lang="en-US" sz="2000" dirty="0">
                <a:latin typeface="Arial" panose="020B0604020202020204" pitchFamily="34" charset="0"/>
                <a:cs typeface="Arial" panose="020B0604020202020204" pitchFamily="34" charset="0"/>
              </a:rPr>
              <a:t> of each county as determined  from the most recent information available from the DMV </a:t>
            </a:r>
            <a:r>
              <a:rPr lang="en-US" sz="2000" b="1" dirty="0">
                <a:solidFill>
                  <a:srgbClr val="FF0000"/>
                </a:solidFill>
                <a:latin typeface="Arial" panose="020B0604020202020204" pitchFamily="34" charset="0"/>
                <a:cs typeface="Arial" panose="020B0604020202020204" pitchFamily="34" charset="0"/>
              </a:rPr>
              <a:t>20%</a:t>
            </a:r>
            <a:endParaRPr lang="en-US" sz="2000" dirty="0">
              <a:solidFill>
                <a:srgbClr val="FF0000"/>
              </a:solidFill>
              <a:latin typeface="Arial" panose="020B0604020202020204" pitchFamily="34" charset="0"/>
              <a:cs typeface="Arial" panose="020B0604020202020204" pitchFamily="34" charset="0"/>
            </a:endParaRPr>
          </a:p>
          <a:p>
            <a:pPr marL="457200" lvl="1" indent="-457200">
              <a:buFont typeface="+mj-lt"/>
              <a:buAutoNum type="arabicParenR"/>
            </a:pPr>
            <a:r>
              <a:rPr lang="en-US" sz="2000" b="1" dirty="0">
                <a:latin typeface="Arial" panose="020B0604020202020204" pitchFamily="34" charset="0"/>
                <a:cs typeface="Arial" panose="020B0604020202020204" pitchFamily="34" charset="0"/>
              </a:rPr>
              <a:t>Total Motor vehicle registrations</a:t>
            </a:r>
            <a:r>
              <a:rPr lang="en-US" sz="2000" dirty="0">
                <a:latin typeface="Arial" panose="020B0604020202020204" pitchFamily="34" charset="0"/>
                <a:cs typeface="Arial" panose="020B0604020202020204" pitchFamily="34" charset="0"/>
              </a:rPr>
              <a:t>, other than prorated commercial vehicles, </a:t>
            </a:r>
            <a:r>
              <a:rPr lang="en-US" sz="2000" b="1" dirty="0">
                <a:latin typeface="Arial" panose="020B0604020202020204" pitchFamily="34" charset="0"/>
                <a:cs typeface="Arial" panose="020B0604020202020204" pitchFamily="34" charset="0"/>
              </a:rPr>
              <a:t>in each county </a:t>
            </a:r>
            <a:r>
              <a:rPr lang="en-US" sz="2000" dirty="0">
                <a:latin typeface="Arial" panose="020B0604020202020204" pitchFamily="34" charset="0"/>
                <a:cs typeface="Arial" panose="020B0604020202020204" pitchFamily="34" charset="0"/>
              </a:rPr>
              <a:t>as determined from the most recent information available from the DMV </a:t>
            </a:r>
            <a:r>
              <a:rPr lang="en-US" sz="2000" b="1" dirty="0">
                <a:solidFill>
                  <a:srgbClr val="FF0000"/>
                </a:solidFill>
                <a:latin typeface="Arial" panose="020B0604020202020204" pitchFamily="34" charset="0"/>
                <a:cs typeface="Arial" panose="020B0604020202020204" pitchFamily="34" charset="0"/>
              </a:rPr>
              <a:t>10%</a:t>
            </a:r>
          </a:p>
          <a:p>
            <a:pPr marL="457200" lvl="1" indent="-457200">
              <a:buFont typeface="+mj-lt"/>
              <a:buAutoNum type="arabicParenR"/>
            </a:pPr>
            <a:r>
              <a:rPr lang="en-US" sz="2000" b="1" dirty="0">
                <a:latin typeface="Arial" panose="020B0604020202020204" pitchFamily="34" charset="0"/>
                <a:cs typeface="Arial" panose="020B0604020202020204" pitchFamily="34" charset="0"/>
              </a:rPr>
              <a:t>Miles of county and township roads </a:t>
            </a:r>
            <a:r>
              <a:rPr lang="en-US" sz="2000" dirty="0">
                <a:latin typeface="Arial" panose="020B0604020202020204" pitchFamily="34" charset="0"/>
                <a:cs typeface="Arial" panose="020B0604020202020204" pitchFamily="34" charset="0"/>
              </a:rPr>
              <a:t>within each county as determined by the most recent inventory available within the NDOT </a:t>
            </a:r>
            <a:r>
              <a:rPr lang="en-US" sz="2000" b="1" dirty="0">
                <a:solidFill>
                  <a:srgbClr val="FF0000"/>
                </a:solidFill>
                <a:latin typeface="Arial" panose="020B0604020202020204" pitchFamily="34" charset="0"/>
                <a:cs typeface="Arial" panose="020B0604020202020204" pitchFamily="34" charset="0"/>
              </a:rPr>
              <a:t>20%</a:t>
            </a:r>
          </a:p>
          <a:p>
            <a:pPr marL="457200" lvl="1" indent="-457200">
              <a:buFont typeface="+mj-lt"/>
              <a:buAutoNum type="arabicParenR"/>
            </a:pPr>
            <a:r>
              <a:rPr lang="en-US" sz="2000" b="1" dirty="0">
                <a:latin typeface="Arial" panose="020B0604020202020204" pitchFamily="34" charset="0"/>
                <a:cs typeface="Arial" panose="020B0604020202020204" pitchFamily="34" charset="0"/>
              </a:rPr>
              <a:t>Value of farm products sold </a:t>
            </a:r>
            <a:r>
              <a:rPr lang="en-US" sz="2000" dirty="0">
                <a:latin typeface="Arial" panose="020B0604020202020204" pitchFamily="34" charset="0"/>
                <a:cs typeface="Arial" panose="020B0604020202020204" pitchFamily="34" charset="0"/>
              </a:rPr>
              <a:t>from each county as determined from the most recent federal Census of Agriculture </a:t>
            </a:r>
            <a:r>
              <a:rPr lang="en-US" sz="2000" b="1" dirty="0">
                <a:solidFill>
                  <a:srgbClr val="FF0000"/>
                </a:solidFill>
                <a:latin typeface="Arial" panose="020B0604020202020204" pitchFamily="34" charset="0"/>
                <a:cs typeface="Arial" panose="020B0604020202020204" pitchFamily="34" charset="0"/>
              </a:rPr>
              <a:t>10%</a:t>
            </a:r>
          </a:p>
          <a:p>
            <a:pPr lvl="1">
              <a:buFont typeface="Wingdings" panose="05000000000000000000" pitchFamily="2" charset="2"/>
              <a:buChar char="Ø"/>
            </a:pPr>
            <a:endParaRPr lang="en-US" sz="2000" dirty="0">
              <a:solidFill>
                <a:srgbClr val="FF0000"/>
              </a:solidFill>
            </a:endParaRPr>
          </a:p>
        </p:txBody>
      </p:sp>
      <p:pic>
        <p:nvPicPr>
          <p:cNvPr id="5" name="Picture 4"/>
          <p:cNvPicPr>
            <a:picLocks noChangeAspect="1"/>
          </p:cNvPicPr>
          <p:nvPr/>
        </p:nvPicPr>
        <p:blipFill>
          <a:blip r:embed="rId4"/>
          <a:stretch>
            <a:fillRect/>
          </a:stretch>
        </p:blipFill>
        <p:spPr>
          <a:xfrm>
            <a:off x="7536546" y="0"/>
            <a:ext cx="1607454" cy="1489476"/>
          </a:xfrm>
          <a:prstGeom prst="rect">
            <a:avLst/>
          </a:prstGeom>
        </p:spPr>
      </p:pic>
      <p:pic>
        <p:nvPicPr>
          <p:cNvPr id="6" name="Picture 5"/>
          <p:cNvPicPr>
            <a:picLocks noChangeAspect="1"/>
          </p:cNvPicPr>
          <p:nvPr/>
        </p:nvPicPr>
        <p:blipFill>
          <a:blip r:embed="rId5"/>
          <a:stretch>
            <a:fillRect/>
          </a:stretch>
        </p:blipFill>
        <p:spPr>
          <a:xfrm>
            <a:off x="0" y="-20887"/>
            <a:ext cx="1574586" cy="1531249"/>
          </a:xfrm>
          <a:prstGeom prst="rect">
            <a:avLst/>
          </a:prstGeom>
        </p:spPr>
      </p:pic>
      <p:sp>
        <p:nvSpPr>
          <p:cNvPr id="4" name="TextBox 3"/>
          <p:cNvSpPr txBox="1"/>
          <p:nvPr/>
        </p:nvSpPr>
        <p:spPr>
          <a:xfrm>
            <a:off x="1862069" y="647836"/>
            <a:ext cx="3183696" cy="1015663"/>
          </a:xfrm>
          <a:prstGeom prst="rect">
            <a:avLst/>
          </a:prstGeom>
          <a:noFill/>
        </p:spPr>
        <p:txBody>
          <a:bodyPr wrap="square" rtlCol="0">
            <a:spAutoFit/>
          </a:bodyPr>
          <a:lstStyle/>
          <a:p>
            <a:pPr marL="0" lvl="1" indent="0" algn="ctr">
              <a:buNone/>
            </a:pPr>
            <a:r>
              <a:rPr lang="en-US" sz="2000" b="1" dirty="0">
                <a:latin typeface="Arial" panose="020B0604020202020204" pitchFamily="34" charset="0"/>
                <a:cs typeface="Arial" panose="020B0604020202020204" pitchFamily="34" charset="0"/>
              </a:rPr>
              <a:t>Distribution of Highway Allocation Funds (HAF) to Counties – 7 Factors</a:t>
            </a:r>
          </a:p>
        </p:txBody>
      </p:sp>
      <p:pic>
        <p:nvPicPr>
          <p:cNvPr id="10" name="Picture 9"/>
          <p:cNvPicPr>
            <a:picLocks noChangeAspect="1"/>
          </p:cNvPicPr>
          <p:nvPr/>
        </p:nvPicPr>
        <p:blipFill>
          <a:blip r:embed="rId6"/>
          <a:stretch>
            <a:fillRect/>
          </a:stretch>
        </p:blipFill>
        <p:spPr>
          <a:xfrm>
            <a:off x="5526771" y="495303"/>
            <a:ext cx="1819275" cy="1247775"/>
          </a:xfrm>
          <a:prstGeom prst="rect">
            <a:avLst/>
          </a:prstGeom>
        </p:spPr>
      </p:pic>
      <p:sp>
        <p:nvSpPr>
          <p:cNvPr id="12" name="TextBox 11"/>
          <p:cNvSpPr txBox="1"/>
          <p:nvPr/>
        </p:nvSpPr>
        <p:spPr>
          <a:xfrm>
            <a:off x="7467601" y="6305239"/>
            <a:ext cx="1143000" cy="369332"/>
          </a:xfrm>
          <a:prstGeom prst="rect">
            <a:avLst/>
          </a:prstGeom>
          <a:noFill/>
        </p:spPr>
        <p:txBody>
          <a:bodyPr wrap="square" rtlCol="0">
            <a:spAutoFit/>
          </a:bodyPr>
          <a:lstStyle/>
          <a:p>
            <a:r>
              <a:rPr lang="en-US" dirty="0"/>
              <a:t>Slide </a:t>
            </a:r>
            <a:fld id="{D1C1536C-6065-45C5-8457-6097AB9EE6C5}" type="slidenum">
              <a:rPr lang="en-US" smtClean="0"/>
              <a:t>21</a:t>
            </a:fld>
            <a:endParaRPr lang="en-US" dirty="0"/>
          </a:p>
        </p:txBody>
      </p:sp>
      <p:sp>
        <p:nvSpPr>
          <p:cNvPr id="11" name="TextBox 10"/>
          <p:cNvSpPr txBox="1"/>
          <p:nvPr/>
        </p:nvSpPr>
        <p:spPr>
          <a:xfrm rot="16200000">
            <a:off x="-2387864" y="3885359"/>
            <a:ext cx="5360503" cy="584775"/>
          </a:xfrm>
          <a:prstGeom prst="rect">
            <a:avLst/>
          </a:prstGeom>
          <a:solidFill>
            <a:srgbClr val="FFC000"/>
          </a:solidFill>
        </p:spPr>
        <p:txBody>
          <a:bodyPr wrap="square" rtlCol="0">
            <a:spAutoFit/>
          </a:bodyPr>
          <a:lstStyle/>
          <a:p>
            <a:pPr algn="ctr"/>
            <a:r>
              <a:rPr lang="en-US" sz="3200" b="1" dirty="0"/>
              <a:t>HAF (COUNTY) DISTRIBUTION</a:t>
            </a:r>
          </a:p>
        </p:txBody>
      </p:sp>
    </p:spTree>
    <p:extLst>
      <p:ext uri="{BB962C8B-B14F-4D97-AF65-F5344CB8AC3E}">
        <p14:creationId xmlns:p14="http://schemas.microsoft.com/office/powerpoint/2010/main" val="843506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txBox="1">
            <a:spLocks noChangeArrowheads="1"/>
          </p:cNvSpPr>
          <p:nvPr/>
        </p:nvSpPr>
        <p:spPr>
          <a:xfrm>
            <a:off x="215590" y="762000"/>
            <a:ext cx="8686800" cy="4800600"/>
          </a:xfrm>
          <a:prstGeom prst="rect">
            <a:avLst/>
          </a:prstGeom>
        </p:spPr>
        <p:txBody>
          <a:bodyPr vert="horz" lIns="91440" tIns="45720" rIns="91440" bIns="45720" rtlCol="0">
            <a:normAutofit/>
          </a:bodyPr>
          <a:lstStyle/>
          <a:p>
            <a:pPr lvl="0">
              <a:spcBef>
                <a:spcPct val="20000"/>
              </a:spcBef>
              <a:defRPr/>
            </a:pPr>
            <a:endParaRPr lang="en-US" sz="2400" i="1" dirty="0">
              <a:latin typeface="Arial" pitchFamily="34" charset="0"/>
              <a:cs typeface="Arial" pitchFamily="34" charset="0"/>
            </a:endParaRPr>
          </a:p>
        </p:txBody>
      </p:sp>
      <p:sp>
        <p:nvSpPr>
          <p:cNvPr id="2" name="Title 1"/>
          <p:cNvSpPr>
            <a:spLocks noGrp="1"/>
          </p:cNvSpPr>
          <p:nvPr>
            <p:ph type="title"/>
          </p:nvPr>
        </p:nvSpPr>
        <p:spPr>
          <a:xfrm>
            <a:off x="457200" y="104975"/>
            <a:ext cx="8229600" cy="639762"/>
          </a:xfrm>
        </p:spPr>
        <p:txBody>
          <a:bodyPr>
            <a:normAutofit/>
          </a:bodyPr>
          <a:lstStyle/>
          <a:p>
            <a:pPr algn="ctr"/>
            <a:r>
              <a:rPr lang="en-US" sz="2800" dirty="0">
                <a:latin typeface="Arial Black" panose="020B0A04020102020204" pitchFamily="34" charset="0"/>
              </a:rPr>
              <a:t>§</a:t>
            </a:r>
            <a:r>
              <a:rPr lang="en-US" sz="2800" dirty="0">
                <a:latin typeface="Arial Black" panose="020B0A04020102020204" pitchFamily="34" charset="0"/>
                <a:hlinkClick r:id="rId3"/>
              </a:rPr>
              <a:t>39-2508</a:t>
            </a:r>
            <a:endParaRPr lang="en-US" sz="2800" dirty="0">
              <a:latin typeface="Arial Black" panose="020B0A04020102020204" pitchFamily="34" charset="0"/>
            </a:endParaRPr>
          </a:p>
        </p:txBody>
      </p:sp>
      <p:sp>
        <p:nvSpPr>
          <p:cNvPr id="3" name="Content Placeholder 2"/>
          <p:cNvSpPr>
            <a:spLocks noGrp="1"/>
          </p:cNvSpPr>
          <p:nvPr>
            <p:ph idx="1"/>
          </p:nvPr>
        </p:nvSpPr>
        <p:spPr>
          <a:xfrm>
            <a:off x="584775" y="3391021"/>
            <a:ext cx="8229600" cy="2029041"/>
          </a:xfrm>
        </p:spPr>
        <p:txBody>
          <a:bodyPr>
            <a:normAutofit/>
          </a:bodyPr>
          <a:lstStyle/>
          <a:p>
            <a:pPr marL="628650" indent="-285750">
              <a:buFont typeface="Wingdings" panose="05000000000000000000" pitchFamily="2" charset="2"/>
              <a:buChar char="Ø"/>
            </a:pPr>
            <a:r>
              <a:rPr lang="en-US" sz="2400" b="1" dirty="0">
                <a:latin typeface="Arial" panose="020B0604020202020204" pitchFamily="34" charset="0"/>
                <a:cs typeface="Arial" panose="020B0604020202020204" pitchFamily="34" charset="0"/>
              </a:rPr>
              <a:t>NDOT</a:t>
            </a:r>
            <a:r>
              <a:rPr lang="en-US" sz="2400" dirty="0">
                <a:latin typeface="Arial" panose="020B0604020202020204" pitchFamily="34" charset="0"/>
                <a:cs typeface="Arial" panose="020B0604020202020204" pitchFamily="34" charset="0"/>
              </a:rPr>
              <a:t> computes County Highway Allocation amount monthly, using the seven (7) factors</a:t>
            </a:r>
          </a:p>
          <a:p>
            <a:pPr marL="628650" indent="-285750">
              <a:buFont typeface="Wingdings" panose="05000000000000000000" pitchFamily="2" charset="2"/>
              <a:buChar char="Ø"/>
            </a:pPr>
            <a:r>
              <a:rPr lang="en-US" sz="2400" b="1" dirty="0">
                <a:latin typeface="Arial" panose="020B0604020202020204" pitchFamily="34" charset="0"/>
                <a:cs typeface="Arial" panose="020B0604020202020204" pitchFamily="34" charset="0"/>
              </a:rPr>
              <a:t>State Treasurer </a:t>
            </a:r>
            <a:r>
              <a:rPr lang="en-US" sz="2400" dirty="0">
                <a:latin typeface="Arial" panose="020B0604020202020204" pitchFamily="34" charset="0"/>
                <a:cs typeface="Arial" panose="020B0604020202020204" pitchFamily="34" charset="0"/>
              </a:rPr>
              <a:t>direct deposits amount with County Treasurer monthly</a:t>
            </a:r>
          </a:p>
          <a:p>
            <a:pPr marL="0" indent="0" algn="ctr">
              <a:buNone/>
            </a:pPr>
            <a:endParaRPr lang="en-US" sz="2400" b="1" i="1" dirty="0">
              <a:solidFill>
                <a:prstClr val="black"/>
              </a:solidFill>
              <a:latin typeface="Arial" pitchFamily="34" charset="0"/>
              <a:cs typeface="Arial" pitchFamily="34" charset="0"/>
            </a:endParaRPr>
          </a:p>
        </p:txBody>
      </p:sp>
      <p:pic>
        <p:nvPicPr>
          <p:cNvPr id="5" name="Picture 4"/>
          <p:cNvPicPr>
            <a:picLocks noChangeAspect="1"/>
          </p:cNvPicPr>
          <p:nvPr/>
        </p:nvPicPr>
        <p:blipFill>
          <a:blip r:embed="rId4"/>
          <a:stretch>
            <a:fillRect/>
          </a:stretch>
        </p:blipFill>
        <p:spPr>
          <a:xfrm>
            <a:off x="7536546" y="0"/>
            <a:ext cx="1607454" cy="1489476"/>
          </a:xfrm>
          <a:prstGeom prst="rect">
            <a:avLst/>
          </a:prstGeom>
        </p:spPr>
      </p:pic>
      <p:pic>
        <p:nvPicPr>
          <p:cNvPr id="6" name="Picture 5"/>
          <p:cNvPicPr>
            <a:picLocks noChangeAspect="1"/>
          </p:cNvPicPr>
          <p:nvPr/>
        </p:nvPicPr>
        <p:blipFill>
          <a:blip r:embed="rId5"/>
          <a:stretch>
            <a:fillRect/>
          </a:stretch>
        </p:blipFill>
        <p:spPr>
          <a:xfrm>
            <a:off x="0" y="-20887"/>
            <a:ext cx="1574586" cy="1531249"/>
          </a:xfrm>
          <a:prstGeom prst="rect">
            <a:avLst/>
          </a:prstGeom>
        </p:spPr>
      </p:pic>
      <p:sp>
        <p:nvSpPr>
          <p:cNvPr id="4" name="TextBox 3"/>
          <p:cNvSpPr txBox="1"/>
          <p:nvPr/>
        </p:nvSpPr>
        <p:spPr>
          <a:xfrm>
            <a:off x="1980815" y="744737"/>
            <a:ext cx="5314121" cy="707886"/>
          </a:xfrm>
          <a:prstGeom prst="rect">
            <a:avLst/>
          </a:prstGeom>
          <a:noFill/>
        </p:spPr>
        <p:txBody>
          <a:bodyPr wrap="square" rtlCol="0">
            <a:spAutoFit/>
          </a:bodyPr>
          <a:lstStyle/>
          <a:p>
            <a:pPr algn="ctr"/>
            <a:r>
              <a:rPr lang="en-US" sz="2000" dirty="0">
                <a:latin typeface="Arial Black" panose="020B0A04020102020204" pitchFamily="34" charset="0"/>
              </a:rPr>
              <a:t>Monthly Distribution of Highway Allocation Funds (HAF) to Counties</a:t>
            </a:r>
          </a:p>
        </p:txBody>
      </p:sp>
      <p:pic>
        <p:nvPicPr>
          <p:cNvPr id="9" name="Picture 8"/>
          <p:cNvPicPr>
            <a:picLocks noChangeAspect="1"/>
          </p:cNvPicPr>
          <p:nvPr/>
        </p:nvPicPr>
        <p:blipFill>
          <a:blip r:embed="rId6"/>
          <a:stretch>
            <a:fillRect/>
          </a:stretch>
        </p:blipFill>
        <p:spPr>
          <a:xfrm>
            <a:off x="2595562" y="1751802"/>
            <a:ext cx="1819275" cy="1247775"/>
          </a:xfrm>
          <a:prstGeom prst="rect">
            <a:avLst/>
          </a:prstGeom>
        </p:spPr>
      </p:pic>
      <p:sp>
        <p:nvSpPr>
          <p:cNvPr id="12" name="TextBox 11"/>
          <p:cNvSpPr txBox="1"/>
          <p:nvPr/>
        </p:nvSpPr>
        <p:spPr>
          <a:xfrm>
            <a:off x="7467601" y="6305239"/>
            <a:ext cx="1143000" cy="369332"/>
          </a:xfrm>
          <a:prstGeom prst="rect">
            <a:avLst/>
          </a:prstGeom>
          <a:noFill/>
        </p:spPr>
        <p:txBody>
          <a:bodyPr wrap="square" rtlCol="0">
            <a:spAutoFit/>
          </a:bodyPr>
          <a:lstStyle/>
          <a:p>
            <a:r>
              <a:rPr lang="en-US" dirty="0"/>
              <a:t>Slide </a:t>
            </a:r>
            <a:fld id="{D1C1536C-6065-45C5-8457-6097AB9EE6C5}" type="slidenum">
              <a:rPr lang="en-US" smtClean="0"/>
              <a:t>22</a:t>
            </a:fld>
            <a:endParaRPr lang="en-US" dirty="0"/>
          </a:p>
        </p:txBody>
      </p:sp>
      <p:sp>
        <p:nvSpPr>
          <p:cNvPr id="11" name="TextBox 10"/>
          <p:cNvSpPr txBox="1"/>
          <p:nvPr/>
        </p:nvSpPr>
        <p:spPr>
          <a:xfrm rot="16200000">
            <a:off x="-2387864" y="3885359"/>
            <a:ext cx="5360503" cy="584775"/>
          </a:xfrm>
          <a:prstGeom prst="rect">
            <a:avLst/>
          </a:prstGeom>
          <a:solidFill>
            <a:srgbClr val="FFC000"/>
          </a:solidFill>
        </p:spPr>
        <p:txBody>
          <a:bodyPr wrap="square" rtlCol="0">
            <a:spAutoFit/>
          </a:bodyPr>
          <a:lstStyle/>
          <a:p>
            <a:pPr algn="ctr"/>
            <a:r>
              <a:rPr lang="en-US" sz="3200" b="1" dirty="0"/>
              <a:t>HAF (COUNTY) DISTRIBUTION</a:t>
            </a:r>
          </a:p>
        </p:txBody>
      </p:sp>
      <p:sp>
        <p:nvSpPr>
          <p:cNvPr id="8" name="Arrow: Right 7"/>
          <p:cNvSpPr/>
          <p:nvPr/>
        </p:nvSpPr>
        <p:spPr>
          <a:xfrm>
            <a:off x="4572000" y="2037037"/>
            <a:ext cx="1277892" cy="609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49743" y="2061507"/>
            <a:ext cx="2637057" cy="584775"/>
          </a:xfrm>
          <a:prstGeom prst="rect">
            <a:avLst/>
          </a:prstGeom>
          <a:solidFill>
            <a:srgbClr val="FFC000"/>
          </a:solidFill>
          <a:ln>
            <a:solidFill>
              <a:schemeClr val="accent1">
                <a:shade val="50000"/>
              </a:schemeClr>
            </a:solidFill>
          </a:ln>
        </p:spPr>
        <p:txBody>
          <a:bodyPr wrap="square" rtlCol="0">
            <a:spAutoFit/>
          </a:bodyPr>
          <a:lstStyle/>
          <a:p>
            <a:pPr algn="ctr"/>
            <a:r>
              <a:rPr lang="en-US" sz="3200" b="1" dirty="0"/>
              <a:t>Each County</a:t>
            </a:r>
          </a:p>
        </p:txBody>
      </p:sp>
    </p:spTree>
    <p:extLst>
      <p:ext uri="{BB962C8B-B14F-4D97-AF65-F5344CB8AC3E}">
        <p14:creationId xmlns:p14="http://schemas.microsoft.com/office/powerpoint/2010/main" val="640020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4"/>
          <p:cNvSpPr txBox="1">
            <a:spLocks noChangeArrowheads="1"/>
          </p:cNvSpPr>
          <p:nvPr/>
        </p:nvSpPr>
        <p:spPr>
          <a:xfrm>
            <a:off x="342900" y="1621584"/>
            <a:ext cx="8458200" cy="4800600"/>
          </a:xfrm>
          <a:prstGeom prst="rect">
            <a:avLst/>
          </a:prstGeom>
        </p:spPr>
        <p:txBody>
          <a:bodyPr vert="horz" lIns="91440" tIns="45720" rIns="91440" bIns="45720" rtlCol="0">
            <a:normAutofit/>
          </a:bodyPr>
          <a:lstStyle/>
          <a:p>
            <a:pPr>
              <a:spcBef>
                <a:spcPct val="20000"/>
              </a:spcBef>
              <a:defRPr/>
            </a:pPr>
            <a:r>
              <a:rPr lang="en-US" sz="2000" i="1" dirty="0">
                <a:latin typeface="Arial" pitchFamily="34" charset="0"/>
                <a:cs typeface="Arial" pitchFamily="34" charset="0"/>
              </a:rPr>
              <a:t>	</a:t>
            </a:r>
            <a:endParaRPr lang="en-US" sz="2000" dirty="0">
              <a:latin typeface="Arial" pitchFamily="34" charset="0"/>
              <a:cs typeface="Arial" pitchFamily="34" charset="0"/>
            </a:endParaRPr>
          </a:p>
        </p:txBody>
      </p:sp>
      <p:sp>
        <p:nvSpPr>
          <p:cNvPr id="2" name="Title 1"/>
          <p:cNvSpPr>
            <a:spLocks noGrp="1"/>
          </p:cNvSpPr>
          <p:nvPr>
            <p:ph type="title"/>
          </p:nvPr>
        </p:nvSpPr>
        <p:spPr>
          <a:xfrm>
            <a:off x="457200" y="45273"/>
            <a:ext cx="8229600" cy="1020762"/>
          </a:xfrm>
        </p:spPr>
        <p:txBody>
          <a:bodyPr>
            <a:normAutofit/>
          </a:bodyPr>
          <a:lstStyle/>
          <a:p>
            <a:pPr lvl="0" algn="ctr"/>
            <a:r>
              <a:rPr lang="en-US" sz="2800" dirty="0">
                <a:latin typeface="Arial Black" panose="020B0A04020102020204" pitchFamily="34" charset="0"/>
              </a:rPr>
              <a:t>§</a:t>
            </a:r>
            <a:r>
              <a:rPr lang="en-US" sz="2800" dirty="0">
                <a:latin typeface="Arial Black" panose="020B0A04020102020204" pitchFamily="34" charset="0"/>
                <a:hlinkClick r:id="rId3"/>
              </a:rPr>
              <a:t>39-2509</a:t>
            </a:r>
            <a:br>
              <a:rPr lang="en-US" sz="2800" dirty="0">
                <a:latin typeface="Arial Black" panose="020B0A04020102020204" pitchFamily="34" charset="0"/>
              </a:rPr>
            </a:br>
            <a:endParaRPr lang="en-US" sz="2400" i="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84775" y="1573503"/>
            <a:ext cx="8457625" cy="3866496"/>
          </a:xfrm>
        </p:spPr>
        <p:txBody>
          <a:bodyPr>
            <a:normAutofit/>
          </a:bodyPr>
          <a:lstStyle/>
          <a:p>
            <a:pPr>
              <a:lnSpc>
                <a:spcPct val="100000"/>
              </a:lnSpc>
              <a:spcAft>
                <a:spcPts val="1200"/>
              </a:spcAft>
              <a:buFont typeface="Wingdings" panose="05000000000000000000" pitchFamily="2" charset="2"/>
              <a:buChar char="Ø"/>
            </a:pPr>
            <a:r>
              <a:rPr lang="en-US" dirty="0">
                <a:latin typeface="Arial" panose="020B0604020202020204" pitchFamily="34" charset="0"/>
                <a:cs typeface="Arial" panose="020B0604020202020204" pitchFamily="34" charset="0"/>
              </a:rPr>
              <a:t>Matching Funds Requirements for Monthly HAF Allocations (County)</a:t>
            </a:r>
          </a:p>
          <a:p>
            <a:pPr lvl="1">
              <a:lnSpc>
                <a:spcPct val="100000"/>
              </a:lnSpc>
              <a:spcAft>
                <a:spcPts val="1200"/>
              </a:spcAft>
              <a:buFont typeface="Wingdings" panose="05000000000000000000" pitchFamily="2" charset="2"/>
              <a:buChar char="Ø"/>
            </a:pPr>
            <a:r>
              <a:rPr lang="en-US" dirty="0">
                <a:latin typeface="Arial" panose="020B0604020202020204" pitchFamily="34" charset="0"/>
                <a:cs typeface="Arial" panose="020B0604020202020204" pitchFamily="34" charset="0"/>
              </a:rPr>
              <a:t>First ½ - no matching requirement</a:t>
            </a:r>
          </a:p>
          <a:p>
            <a:pPr lvl="1">
              <a:lnSpc>
                <a:spcPct val="100000"/>
              </a:lnSpc>
              <a:spcAft>
                <a:spcPts val="1200"/>
              </a:spcAft>
              <a:buFont typeface="Wingdings" panose="05000000000000000000" pitchFamily="2" charset="2"/>
              <a:buChar char="Ø"/>
            </a:pPr>
            <a:r>
              <a:rPr lang="en-US" dirty="0">
                <a:latin typeface="Arial" panose="020B0604020202020204" pitchFamily="34" charset="0"/>
                <a:cs typeface="Arial" panose="020B0604020202020204" pitchFamily="34" charset="0"/>
              </a:rPr>
              <a:t>Second ½ - $1 for each $2 received </a:t>
            </a:r>
          </a:p>
          <a:p>
            <a:pPr>
              <a:lnSpc>
                <a:spcPct val="100000"/>
              </a:lnSpc>
              <a:spcAft>
                <a:spcPts val="1200"/>
              </a:spcAft>
              <a:buFont typeface="Wingdings" panose="05000000000000000000" pitchFamily="2" charset="2"/>
              <a:buChar char="Ø"/>
            </a:pPr>
            <a:r>
              <a:rPr lang="en-US" dirty="0">
                <a:latin typeface="Arial" panose="020B0604020202020204" pitchFamily="34" charset="0"/>
                <a:cs typeface="Arial" panose="020B0604020202020204" pitchFamily="34" charset="0"/>
              </a:rPr>
              <a:t>Match with ANY funds (Local, State or Federal) other than those from HAF – can’t match HAF $ with HAF $</a:t>
            </a:r>
          </a:p>
        </p:txBody>
      </p:sp>
      <p:pic>
        <p:nvPicPr>
          <p:cNvPr id="5" name="Picture 4"/>
          <p:cNvPicPr>
            <a:picLocks noChangeAspect="1"/>
          </p:cNvPicPr>
          <p:nvPr/>
        </p:nvPicPr>
        <p:blipFill>
          <a:blip r:embed="rId4"/>
          <a:stretch>
            <a:fillRect/>
          </a:stretch>
        </p:blipFill>
        <p:spPr>
          <a:xfrm>
            <a:off x="7536546" y="0"/>
            <a:ext cx="1607454" cy="1489476"/>
          </a:xfrm>
          <a:prstGeom prst="rect">
            <a:avLst/>
          </a:prstGeom>
        </p:spPr>
      </p:pic>
      <p:pic>
        <p:nvPicPr>
          <p:cNvPr id="6" name="Picture 5"/>
          <p:cNvPicPr>
            <a:picLocks noChangeAspect="1"/>
          </p:cNvPicPr>
          <p:nvPr/>
        </p:nvPicPr>
        <p:blipFill>
          <a:blip r:embed="rId5"/>
          <a:stretch>
            <a:fillRect/>
          </a:stretch>
        </p:blipFill>
        <p:spPr>
          <a:xfrm>
            <a:off x="0" y="-20887"/>
            <a:ext cx="1574586" cy="1531249"/>
          </a:xfrm>
          <a:prstGeom prst="rect">
            <a:avLst/>
          </a:prstGeom>
        </p:spPr>
      </p:pic>
      <p:sp>
        <p:nvSpPr>
          <p:cNvPr id="4" name="TextBox 3"/>
          <p:cNvSpPr txBox="1"/>
          <p:nvPr/>
        </p:nvSpPr>
        <p:spPr>
          <a:xfrm>
            <a:off x="1826077" y="924160"/>
            <a:ext cx="5491846"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Matching Funds Requirements</a:t>
            </a:r>
            <a:endParaRPr lang="en-US" sz="2800" dirty="0"/>
          </a:p>
        </p:txBody>
      </p:sp>
      <p:sp>
        <p:nvSpPr>
          <p:cNvPr id="11" name="TextBox 10"/>
          <p:cNvSpPr txBox="1"/>
          <p:nvPr/>
        </p:nvSpPr>
        <p:spPr>
          <a:xfrm>
            <a:off x="7467601" y="6305239"/>
            <a:ext cx="1143000" cy="369332"/>
          </a:xfrm>
          <a:prstGeom prst="rect">
            <a:avLst/>
          </a:prstGeom>
          <a:noFill/>
        </p:spPr>
        <p:txBody>
          <a:bodyPr wrap="square" rtlCol="0">
            <a:spAutoFit/>
          </a:bodyPr>
          <a:lstStyle/>
          <a:p>
            <a:r>
              <a:rPr lang="en-US" dirty="0"/>
              <a:t>Slide </a:t>
            </a:r>
            <a:fld id="{D1C1536C-6065-45C5-8457-6097AB9EE6C5}" type="slidenum">
              <a:rPr lang="en-US" smtClean="0"/>
              <a:t>23</a:t>
            </a:fld>
            <a:endParaRPr lang="en-US" dirty="0"/>
          </a:p>
        </p:txBody>
      </p:sp>
      <p:sp>
        <p:nvSpPr>
          <p:cNvPr id="10" name="TextBox 9"/>
          <p:cNvSpPr txBox="1"/>
          <p:nvPr/>
        </p:nvSpPr>
        <p:spPr>
          <a:xfrm rot="16200000">
            <a:off x="-2387864" y="3885359"/>
            <a:ext cx="5360503" cy="584775"/>
          </a:xfrm>
          <a:prstGeom prst="rect">
            <a:avLst/>
          </a:prstGeom>
          <a:solidFill>
            <a:srgbClr val="FFC000"/>
          </a:solidFill>
        </p:spPr>
        <p:txBody>
          <a:bodyPr wrap="square" rtlCol="0">
            <a:spAutoFit/>
          </a:bodyPr>
          <a:lstStyle/>
          <a:p>
            <a:pPr algn="ctr"/>
            <a:r>
              <a:rPr lang="en-US" sz="3200" b="1" dirty="0"/>
              <a:t>HAF (COUNTY) MATCHING</a:t>
            </a:r>
          </a:p>
        </p:txBody>
      </p:sp>
      <p:sp>
        <p:nvSpPr>
          <p:cNvPr id="7" name="TextBox 6"/>
          <p:cNvSpPr txBox="1"/>
          <p:nvPr/>
        </p:nvSpPr>
        <p:spPr>
          <a:xfrm>
            <a:off x="685693" y="5269936"/>
            <a:ext cx="8356707" cy="1200329"/>
          </a:xfrm>
          <a:prstGeom prst="rect">
            <a:avLst/>
          </a:prstGeom>
          <a:noFill/>
        </p:spPr>
        <p:txBody>
          <a:bodyPr wrap="square" rtlCol="0">
            <a:spAutoFit/>
          </a:bodyPr>
          <a:lstStyle/>
          <a:p>
            <a:r>
              <a:rPr lang="en-US" sz="2400" b="1" i="1" dirty="0">
                <a:solidFill>
                  <a:srgbClr val="008000"/>
                </a:solidFill>
              </a:rPr>
              <a:t>Notes on Certain Monies from the HAF: </a:t>
            </a:r>
          </a:p>
          <a:p>
            <a:pPr marL="342900" indent="-342900">
              <a:buFont typeface="Arial" panose="020B0604020202020204" pitchFamily="34" charset="0"/>
              <a:buChar char="•"/>
            </a:pPr>
            <a:r>
              <a:rPr lang="en-US" sz="2400" b="1" i="1" dirty="0">
                <a:solidFill>
                  <a:srgbClr val="008000"/>
                </a:solidFill>
              </a:rPr>
              <a:t>State-Aid Bridge Funds cannot used as local matching funds</a:t>
            </a:r>
          </a:p>
          <a:p>
            <a:pPr marL="342900" indent="-342900">
              <a:buFont typeface="Arial" panose="020B0604020202020204" pitchFamily="34" charset="0"/>
              <a:buChar char="•"/>
            </a:pPr>
            <a:r>
              <a:rPr lang="en-US" sz="2400" b="1" i="1" dirty="0">
                <a:solidFill>
                  <a:srgbClr val="008000"/>
                </a:solidFill>
              </a:rPr>
              <a:t>Incentive Payments are off the top; no local match is required  </a:t>
            </a:r>
          </a:p>
        </p:txBody>
      </p:sp>
      <p:pic>
        <p:nvPicPr>
          <p:cNvPr id="12" name="Picture 11"/>
          <p:cNvPicPr>
            <a:picLocks noChangeAspect="1"/>
          </p:cNvPicPr>
          <p:nvPr/>
        </p:nvPicPr>
        <p:blipFill>
          <a:blip r:embed="rId6"/>
          <a:stretch>
            <a:fillRect/>
          </a:stretch>
        </p:blipFill>
        <p:spPr>
          <a:xfrm>
            <a:off x="7055111" y="2055430"/>
            <a:ext cx="1368758" cy="938782"/>
          </a:xfrm>
          <a:prstGeom prst="rect">
            <a:avLst/>
          </a:prstGeom>
        </p:spPr>
      </p:pic>
    </p:spTree>
    <p:extLst>
      <p:ext uri="{BB962C8B-B14F-4D97-AF65-F5344CB8AC3E}">
        <p14:creationId xmlns:p14="http://schemas.microsoft.com/office/powerpoint/2010/main" val="151935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4"/>
          <p:cNvSpPr txBox="1">
            <a:spLocks noChangeArrowheads="1"/>
          </p:cNvSpPr>
          <p:nvPr/>
        </p:nvSpPr>
        <p:spPr>
          <a:xfrm>
            <a:off x="342900" y="1621584"/>
            <a:ext cx="8458200" cy="4800600"/>
          </a:xfrm>
          <a:prstGeom prst="rect">
            <a:avLst/>
          </a:prstGeom>
        </p:spPr>
        <p:txBody>
          <a:bodyPr vert="horz" lIns="91440" tIns="45720" rIns="91440" bIns="45720" rtlCol="0">
            <a:normAutofit/>
          </a:bodyPr>
          <a:lstStyle/>
          <a:p>
            <a:pPr>
              <a:spcBef>
                <a:spcPct val="20000"/>
              </a:spcBef>
              <a:defRPr/>
            </a:pPr>
            <a:r>
              <a:rPr lang="en-US" sz="2000" i="1" dirty="0">
                <a:latin typeface="Arial" pitchFamily="34" charset="0"/>
                <a:cs typeface="Arial" pitchFamily="34" charset="0"/>
              </a:rPr>
              <a:t>	</a:t>
            </a:r>
            <a:endParaRPr lang="en-US" sz="2000" dirty="0">
              <a:latin typeface="Arial" pitchFamily="34" charset="0"/>
              <a:cs typeface="Arial" pitchFamily="34" charset="0"/>
            </a:endParaRPr>
          </a:p>
        </p:txBody>
      </p:sp>
      <p:sp>
        <p:nvSpPr>
          <p:cNvPr id="2" name="Title 1"/>
          <p:cNvSpPr>
            <a:spLocks noGrp="1"/>
          </p:cNvSpPr>
          <p:nvPr>
            <p:ph type="title"/>
          </p:nvPr>
        </p:nvSpPr>
        <p:spPr>
          <a:xfrm>
            <a:off x="457200" y="45273"/>
            <a:ext cx="8229600" cy="1020762"/>
          </a:xfrm>
        </p:spPr>
        <p:txBody>
          <a:bodyPr>
            <a:normAutofit/>
          </a:bodyPr>
          <a:lstStyle/>
          <a:p>
            <a:pPr lvl="0" algn="ctr"/>
            <a:r>
              <a:rPr lang="en-US" sz="2800" dirty="0">
                <a:latin typeface="Arial Black" panose="020B0A04020102020204" pitchFamily="34" charset="0"/>
              </a:rPr>
              <a:t>§</a:t>
            </a:r>
            <a:r>
              <a:rPr lang="en-US" sz="2800" dirty="0">
                <a:latin typeface="Arial Black" panose="020B0A04020102020204" pitchFamily="34" charset="0"/>
                <a:hlinkClick r:id="rId3"/>
              </a:rPr>
              <a:t>39-2509(2)</a:t>
            </a:r>
            <a:br>
              <a:rPr lang="en-US" sz="2800" dirty="0">
                <a:latin typeface="Arial Black" panose="020B0A04020102020204" pitchFamily="34" charset="0"/>
              </a:rPr>
            </a:br>
            <a:endParaRPr lang="en-US" sz="2400" i="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03" y="1600699"/>
            <a:ext cx="8365097" cy="2191008"/>
          </a:xfrm>
        </p:spPr>
        <p:txBody>
          <a:bodyPr>
            <a:normAutofit fontScale="70000" lnSpcReduction="20000"/>
          </a:bodyPr>
          <a:lstStyle/>
          <a:p>
            <a:pPr>
              <a:lnSpc>
                <a:spcPct val="120000"/>
              </a:lnSpc>
            </a:pPr>
            <a:r>
              <a:rPr lang="en-US" dirty="0">
                <a:latin typeface="Arial" panose="020B0604020202020204" pitchFamily="34" charset="0"/>
                <a:cs typeface="Arial" panose="020B0604020202020204" pitchFamily="34" charset="0"/>
              </a:rPr>
              <a:t>Option: if because of its levy lid, the county can request an exemption</a:t>
            </a:r>
          </a:p>
          <a:p>
            <a:pPr>
              <a:lnSpc>
                <a:spcPct val="120000"/>
              </a:lnSpc>
            </a:pPr>
            <a:r>
              <a:rPr lang="en-US" dirty="0">
                <a:latin typeface="Arial" panose="020B0604020202020204" pitchFamily="34" charset="0"/>
                <a:cs typeface="Arial" panose="020B0604020202020204" pitchFamily="34" charset="0"/>
              </a:rPr>
              <a:t>Option: relinquish the money to one or more incorporated municipalities within the county; municipality provides the match</a:t>
            </a:r>
          </a:p>
          <a:p>
            <a:pPr>
              <a:lnSpc>
                <a:spcPct val="120000"/>
              </a:lnSpc>
            </a:pPr>
            <a:r>
              <a:rPr lang="en-US" dirty="0">
                <a:latin typeface="Arial" panose="020B0604020202020204" pitchFamily="34" charset="0"/>
                <a:cs typeface="Arial" panose="020B0604020202020204" pitchFamily="34" charset="0"/>
              </a:rPr>
              <a:t>Forfeiture: $1 for each $1 county fails to provide locally (see Example), distributed to </a:t>
            </a:r>
            <a:r>
              <a:rPr lang="en-US" b="1" dirty="0">
                <a:latin typeface="Arial" panose="020B0604020202020204" pitchFamily="34" charset="0"/>
                <a:cs typeface="Arial" panose="020B0604020202020204" pitchFamily="34" charset="0"/>
              </a:rPr>
              <a:t>other Counties</a:t>
            </a:r>
            <a:r>
              <a:rPr lang="en-US" dirty="0">
                <a:latin typeface="Arial" panose="020B0604020202020204" pitchFamily="34" charset="0"/>
                <a:cs typeface="Arial" panose="020B0604020202020204" pitchFamily="34" charset="0"/>
              </a:rPr>
              <a:t>…which have met the full matching provisions </a:t>
            </a:r>
          </a:p>
          <a:p>
            <a:pPr lvl="1">
              <a:buFont typeface="Wingdings" panose="05000000000000000000" pitchFamily="2" charset="2"/>
              <a:buChar char="Ø"/>
            </a:pPr>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stretch>
            <a:fillRect/>
          </a:stretch>
        </p:blipFill>
        <p:spPr>
          <a:xfrm>
            <a:off x="7536546" y="0"/>
            <a:ext cx="1607454" cy="1489476"/>
          </a:xfrm>
          <a:prstGeom prst="rect">
            <a:avLst/>
          </a:prstGeom>
        </p:spPr>
      </p:pic>
      <p:pic>
        <p:nvPicPr>
          <p:cNvPr id="6" name="Picture 5"/>
          <p:cNvPicPr>
            <a:picLocks noChangeAspect="1"/>
          </p:cNvPicPr>
          <p:nvPr/>
        </p:nvPicPr>
        <p:blipFill>
          <a:blip r:embed="rId5"/>
          <a:stretch>
            <a:fillRect/>
          </a:stretch>
        </p:blipFill>
        <p:spPr>
          <a:xfrm>
            <a:off x="0" y="-20887"/>
            <a:ext cx="1574586" cy="1531249"/>
          </a:xfrm>
          <a:prstGeom prst="rect">
            <a:avLst/>
          </a:prstGeom>
        </p:spPr>
      </p:pic>
      <p:sp>
        <p:nvSpPr>
          <p:cNvPr id="11" name="TextBox 10"/>
          <p:cNvSpPr txBox="1"/>
          <p:nvPr/>
        </p:nvSpPr>
        <p:spPr>
          <a:xfrm>
            <a:off x="7899400" y="6455425"/>
            <a:ext cx="1143000" cy="369332"/>
          </a:xfrm>
          <a:prstGeom prst="rect">
            <a:avLst/>
          </a:prstGeom>
          <a:noFill/>
        </p:spPr>
        <p:txBody>
          <a:bodyPr wrap="square" rtlCol="0">
            <a:spAutoFit/>
          </a:bodyPr>
          <a:lstStyle/>
          <a:p>
            <a:r>
              <a:rPr lang="en-US" dirty="0"/>
              <a:t>Slide </a:t>
            </a:r>
            <a:fld id="{D1C1536C-6065-45C5-8457-6097AB9EE6C5}" type="slidenum">
              <a:rPr lang="en-US" smtClean="0"/>
              <a:t>24</a:t>
            </a:fld>
            <a:endParaRPr lang="en-US" dirty="0"/>
          </a:p>
        </p:txBody>
      </p:sp>
      <p:sp>
        <p:nvSpPr>
          <p:cNvPr id="10" name="TextBox 9"/>
          <p:cNvSpPr txBox="1"/>
          <p:nvPr/>
        </p:nvSpPr>
        <p:spPr>
          <a:xfrm rot="16200000">
            <a:off x="-2387864" y="3885359"/>
            <a:ext cx="5360503" cy="584775"/>
          </a:xfrm>
          <a:prstGeom prst="rect">
            <a:avLst/>
          </a:prstGeom>
          <a:solidFill>
            <a:srgbClr val="FFC000"/>
          </a:solidFill>
        </p:spPr>
        <p:txBody>
          <a:bodyPr wrap="square" rtlCol="0">
            <a:spAutoFit/>
          </a:bodyPr>
          <a:lstStyle/>
          <a:p>
            <a:pPr algn="ctr"/>
            <a:r>
              <a:rPr lang="en-US" sz="3200" b="1" dirty="0"/>
              <a:t>HAF (COUNTY) MATCHING</a:t>
            </a:r>
          </a:p>
        </p:txBody>
      </p:sp>
      <p:sp>
        <p:nvSpPr>
          <p:cNvPr id="12" name="TextBox 11"/>
          <p:cNvSpPr txBox="1"/>
          <p:nvPr/>
        </p:nvSpPr>
        <p:spPr>
          <a:xfrm>
            <a:off x="584201" y="3824948"/>
            <a:ext cx="8559799" cy="2862322"/>
          </a:xfrm>
          <a:prstGeom prst="rect">
            <a:avLst/>
          </a:prstGeom>
          <a:noFill/>
        </p:spPr>
        <p:txBody>
          <a:bodyPr wrap="square" rtlCol="0">
            <a:spAutoFit/>
          </a:bodyPr>
          <a:lstStyle/>
          <a:p>
            <a:r>
              <a:rPr lang="en-US" sz="2000" u="sng" dirty="0"/>
              <a:t>Example </a:t>
            </a:r>
          </a:p>
          <a:p>
            <a:r>
              <a:rPr lang="en-US" sz="2000" dirty="0"/>
              <a:t>HAF distribution to a county for the year = $100,000</a:t>
            </a:r>
          </a:p>
          <a:p>
            <a:r>
              <a:rPr lang="en-US" sz="2000" dirty="0"/>
              <a:t>Minimum matching requirement = 50% of 2</a:t>
            </a:r>
            <a:r>
              <a:rPr lang="en-US" sz="2000" baseline="30000" dirty="0"/>
              <a:t>nd</a:t>
            </a:r>
            <a:r>
              <a:rPr lang="en-US" sz="2000" dirty="0"/>
              <a:t> ½ of HAF distribution = $25,000</a:t>
            </a:r>
          </a:p>
          <a:p>
            <a:r>
              <a:rPr lang="en-US" sz="2000" dirty="0"/>
              <a:t>Actual match provided by county = $20,000 </a:t>
            </a:r>
          </a:p>
          <a:p>
            <a:r>
              <a:rPr lang="en-US" sz="2000" dirty="0"/>
              <a:t>Match deficit is $25,000 - $20,000 = </a:t>
            </a:r>
            <a:r>
              <a:rPr lang="en-US" sz="2000" dirty="0">
                <a:solidFill>
                  <a:srgbClr val="FF0000"/>
                </a:solidFill>
              </a:rPr>
              <a:t>$5,000</a:t>
            </a:r>
            <a:r>
              <a:rPr lang="en-US" sz="2000" dirty="0"/>
              <a:t>, i.e. local match it </a:t>
            </a:r>
            <a:r>
              <a:rPr lang="en-US" sz="2000" b="1" i="1" dirty="0"/>
              <a:t>failed to provide</a:t>
            </a:r>
          </a:p>
          <a:p>
            <a:r>
              <a:rPr lang="en-US" sz="2000" dirty="0"/>
              <a:t>County receives </a:t>
            </a:r>
            <a:r>
              <a:rPr lang="en-US" sz="2000" b="1" dirty="0">
                <a:solidFill>
                  <a:srgbClr val="FF0000"/>
                </a:solidFill>
              </a:rPr>
              <a:t>$5,000 </a:t>
            </a:r>
            <a:r>
              <a:rPr lang="en-US" sz="2000" b="1" dirty="0"/>
              <a:t>less </a:t>
            </a:r>
            <a:r>
              <a:rPr lang="en-US" sz="2000" dirty="0"/>
              <a:t>HAF distribution the following monthly distribution</a:t>
            </a:r>
          </a:p>
          <a:p>
            <a:r>
              <a:rPr lang="en-US" sz="2000" dirty="0"/>
              <a:t>The $5,000 must be made available by the county to incorporated municipalities within the county; any un-used is then distributed per §</a:t>
            </a:r>
            <a:r>
              <a:rPr lang="en-US" sz="2000" dirty="0">
                <a:hlinkClick r:id="rId6"/>
              </a:rPr>
              <a:t>39-2507</a:t>
            </a:r>
            <a:r>
              <a:rPr lang="en-US" sz="2000" dirty="0"/>
              <a:t> and §</a:t>
            </a:r>
            <a:r>
              <a:rPr lang="en-US" sz="2000" dirty="0">
                <a:hlinkClick r:id="rId6"/>
              </a:rPr>
              <a:t>39-2508</a:t>
            </a:r>
            <a:r>
              <a:rPr lang="en-US" sz="2000" dirty="0"/>
              <a:t> to other compliant counties</a:t>
            </a:r>
          </a:p>
        </p:txBody>
      </p:sp>
      <p:sp>
        <p:nvSpPr>
          <p:cNvPr id="13" name="TextBox 12"/>
          <p:cNvSpPr txBox="1"/>
          <p:nvPr/>
        </p:nvSpPr>
        <p:spPr>
          <a:xfrm>
            <a:off x="1591020" y="571240"/>
            <a:ext cx="5961960" cy="954107"/>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Failure to Meet Minimum HAF Matching Requirements </a:t>
            </a:r>
            <a:endParaRPr lang="en-US" sz="2800" dirty="0"/>
          </a:p>
        </p:txBody>
      </p:sp>
    </p:spTree>
    <p:extLst>
      <p:ext uri="{BB962C8B-B14F-4D97-AF65-F5344CB8AC3E}">
        <p14:creationId xmlns:p14="http://schemas.microsoft.com/office/powerpoint/2010/main" val="3099035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5"/>
          <p:cNvSpPr txBox="1">
            <a:spLocks noChangeArrowheads="1"/>
          </p:cNvSpPr>
          <p:nvPr/>
        </p:nvSpPr>
        <p:spPr>
          <a:xfrm>
            <a:off x="381000" y="914400"/>
            <a:ext cx="8458200" cy="5029200"/>
          </a:xfrm>
          <a:prstGeom prst="rect">
            <a:avLst/>
          </a:prstGeom>
        </p:spPr>
        <p:txBody>
          <a:bodyPr vert="horz" lIns="91440" tIns="45720" rIns="91440" bIns="45720" rtlCol="0">
            <a:normAutofit/>
          </a:bodyPr>
          <a:lstStyle/>
          <a:p>
            <a:pPr defTabSz="630238">
              <a:spcBef>
                <a:spcPct val="20000"/>
              </a:spcBef>
              <a:defRPr/>
            </a:pPr>
            <a:endParaRPr lang="en-US" sz="2000" dirty="0">
              <a:latin typeface="Arial" pitchFamily="34" charset="0"/>
              <a:cs typeface="Arial" pitchFamily="34" charset="0"/>
            </a:endParaRPr>
          </a:p>
        </p:txBody>
      </p:sp>
      <p:sp>
        <p:nvSpPr>
          <p:cNvPr id="2" name="Title 1"/>
          <p:cNvSpPr>
            <a:spLocks noGrp="1"/>
          </p:cNvSpPr>
          <p:nvPr>
            <p:ph type="title"/>
          </p:nvPr>
        </p:nvSpPr>
        <p:spPr>
          <a:xfrm>
            <a:off x="495300" y="-20887"/>
            <a:ext cx="8229600" cy="792162"/>
          </a:xfrm>
        </p:spPr>
        <p:txBody>
          <a:bodyPr>
            <a:normAutofit/>
          </a:bodyPr>
          <a:lstStyle/>
          <a:p>
            <a:pPr algn="ctr"/>
            <a:r>
              <a:rPr lang="en-US" sz="2800" dirty="0">
                <a:latin typeface="Arial Black" panose="020B0A04020102020204" pitchFamily="34" charset="0"/>
              </a:rPr>
              <a:t>§</a:t>
            </a:r>
            <a:r>
              <a:rPr lang="en-US" sz="2800" dirty="0">
                <a:latin typeface="Arial Black" panose="020B0A04020102020204" pitchFamily="34" charset="0"/>
                <a:hlinkClick r:id="rId3"/>
              </a:rPr>
              <a:t>39-2517</a:t>
            </a:r>
            <a:endParaRPr lang="en-US" sz="2800" dirty="0">
              <a:latin typeface="Arial Black" panose="020B0A04020102020204" pitchFamily="34" charset="0"/>
            </a:endParaRPr>
          </a:p>
        </p:txBody>
      </p:sp>
      <p:sp>
        <p:nvSpPr>
          <p:cNvPr id="3" name="Content Placeholder 2"/>
          <p:cNvSpPr>
            <a:spLocks noGrp="1"/>
          </p:cNvSpPr>
          <p:nvPr>
            <p:ph idx="1"/>
          </p:nvPr>
        </p:nvSpPr>
        <p:spPr>
          <a:xfrm>
            <a:off x="495300" y="2293036"/>
            <a:ext cx="8229600" cy="3476063"/>
          </a:xfrm>
        </p:spPr>
        <p:txBody>
          <a:bodyPr>
            <a:normAutofit/>
          </a:bodyPr>
          <a:lstStyle/>
          <a:p>
            <a:pPr marL="971550" lvl="1" indent="-514350">
              <a:buFont typeface="+mj-lt"/>
              <a:buAutoNum type="arabicParenR"/>
            </a:pPr>
            <a:r>
              <a:rPr lang="en-US" b="1" dirty="0">
                <a:latin typeface="Arial" panose="020B0604020202020204" pitchFamily="34" charset="0"/>
                <a:cs typeface="Arial" panose="020B0604020202020204" pitchFamily="34" charset="0"/>
              </a:rPr>
              <a:t>Total Population </a:t>
            </a:r>
            <a:r>
              <a:rPr lang="en-US" dirty="0">
                <a:latin typeface="Arial" panose="020B0604020202020204" pitchFamily="34" charset="0"/>
                <a:cs typeface="Arial" panose="020B0604020202020204" pitchFamily="34" charset="0"/>
              </a:rPr>
              <a:t>as determined by the most recent federal census figures </a:t>
            </a:r>
            <a:r>
              <a:rPr lang="en-US" b="1" dirty="0">
                <a:latin typeface="Arial" panose="020B0604020202020204" pitchFamily="34" charset="0"/>
                <a:cs typeface="Arial" panose="020B0604020202020204" pitchFamily="34" charset="0"/>
              </a:rPr>
              <a:t>annually</a:t>
            </a:r>
            <a:r>
              <a:rPr lang="en-US" dirty="0">
                <a:latin typeface="Arial" panose="020B0604020202020204" pitchFamily="34" charset="0"/>
                <a:cs typeface="Arial" panose="020B0604020202020204" pitchFamily="34" charset="0"/>
              </a:rPr>
              <a:t> certified by the Tax Commissioner as provided in §77-3,119  </a:t>
            </a:r>
            <a:r>
              <a:rPr lang="en-US" b="1" dirty="0">
                <a:solidFill>
                  <a:srgbClr val="FF0000"/>
                </a:solidFill>
                <a:latin typeface="Arial" panose="020B0604020202020204" pitchFamily="34" charset="0"/>
                <a:cs typeface="Arial" panose="020B0604020202020204" pitchFamily="34" charset="0"/>
              </a:rPr>
              <a:t>50%</a:t>
            </a:r>
          </a:p>
          <a:p>
            <a:pPr marL="971550" lvl="1" indent="-514350">
              <a:buFont typeface="+mj-lt"/>
              <a:buAutoNum type="arabicParenR"/>
            </a:pPr>
            <a:r>
              <a:rPr lang="en-US" b="1" dirty="0">
                <a:latin typeface="Arial" panose="020B0604020202020204" pitchFamily="34" charset="0"/>
                <a:cs typeface="Arial" panose="020B0604020202020204" pitchFamily="34" charset="0"/>
              </a:rPr>
              <a:t>Total motor vehicle registrations </a:t>
            </a:r>
            <a:r>
              <a:rPr lang="en-US" dirty="0">
                <a:latin typeface="Arial" pitchFamily="34" charset="0"/>
                <a:cs typeface="Arial" pitchFamily="34" charset="0"/>
              </a:rPr>
              <a:t>as determined from the most recent information available from the DMV  </a:t>
            </a:r>
            <a:r>
              <a:rPr lang="en-US" b="1" dirty="0">
                <a:solidFill>
                  <a:srgbClr val="FF0000"/>
                </a:solidFill>
                <a:latin typeface="Arial" panose="020B0604020202020204" pitchFamily="34" charset="0"/>
                <a:cs typeface="Arial" panose="020B0604020202020204" pitchFamily="34" charset="0"/>
              </a:rPr>
              <a:t>30%</a:t>
            </a:r>
          </a:p>
          <a:p>
            <a:pPr marL="971550" lvl="1" indent="-514350">
              <a:buFont typeface="+mj-lt"/>
              <a:buAutoNum type="arabicParenR"/>
            </a:pPr>
            <a:r>
              <a:rPr lang="en-US" b="1" dirty="0">
                <a:latin typeface="Arial" panose="020B0604020202020204" pitchFamily="34" charset="0"/>
                <a:cs typeface="Arial" panose="020B0604020202020204" pitchFamily="34" charset="0"/>
              </a:rPr>
              <a:t>Total Miles of traffic lanes of streets </a:t>
            </a:r>
            <a:r>
              <a:rPr lang="en-US" dirty="0">
                <a:latin typeface="Arial" pitchFamily="34" charset="0"/>
                <a:cs typeface="Arial" pitchFamily="34" charset="0"/>
              </a:rPr>
              <a:t>as determined by the most recent inventory available within NDOT  </a:t>
            </a:r>
            <a:r>
              <a:rPr lang="en-US" b="1" dirty="0">
                <a:solidFill>
                  <a:srgbClr val="FF0000"/>
                </a:solidFill>
                <a:latin typeface="Arial" panose="020B0604020202020204" pitchFamily="34" charset="0"/>
                <a:cs typeface="Arial" panose="020B0604020202020204" pitchFamily="34" charset="0"/>
              </a:rPr>
              <a:t>20%</a:t>
            </a:r>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stretch>
            <a:fillRect/>
          </a:stretch>
        </p:blipFill>
        <p:spPr>
          <a:xfrm>
            <a:off x="7536546" y="0"/>
            <a:ext cx="1607454" cy="1489476"/>
          </a:xfrm>
          <a:prstGeom prst="rect">
            <a:avLst/>
          </a:prstGeom>
        </p:spPr>
      </p:pic>
      <p:pic>
        <p:nvPicPr>
          <p:cNvPr id="6" name="Picture 5"/>
          <p:cNvPicPr>
            <a:picLocks noChangeAspect="1"/>
          </p:cNvPicPr>
          <p:nvPr/>
        </p:nvPicPr>
        <p:blipFill>
          <a:blip r:embed="rId5"/>
          <a:stretch>
            <a:fillRect/>
          </a:stretch>
        </p:blipFill>
        <p:spPr>
          <a:xfrm>
            <a:off x="0" y="-20887"/>
            <a:ext cx="1574586" cy="1531249"/>
          </a:xfrm>
          <a:prstGeom prst="rect">
            <a:avLst/>
          </a:prstGeom>
        </p:spPr>
      </p:pic>
      <p:sp>
        <p:nvSpPr>
          <p:cNvPr id="9" name="TextBox 8"/>
          <p:cNvSpPr txBox="1"/>
          <p:nvPr/>
        </p:nvSpPr>
        <p:spPr>
          <a:xfrm rot="16200000">
            <a:off x="-2391874" y="3881349"/>
            <a:ext cx="5368523" cy="584775"/>
          </a:xfrm>
          <a:prstGeom prst="rect">
            <a:avLst/>
          </a:prstGeom>
          <a:solidFill>
            <a:srgbClr val="0070C0"/>
          </a:solidFill>
        </p:spPr>
        <p:txBody>
          <a:bodyPr wrap="square" rtlCol="0">
            <a:spAutoFit/>
          </a:bodyPr>
          <a:lstStyle/>
          <a:p>
            <a:pPr algn="ctr"/>
            <a:r>
              <a:rPr lang="en-US" sz="3200" b="1" dirty="0"/>
              <a:t>HAF (MUNI) DISTRIBUTION</a:t>
            </a:r>
          </a:p>
        </p:txBody>
      </p:sp>
      <p:pic>
        <p:nvPicPr>
          <p:cNvPr id="10" name="Picture 9"/>
          <p:cNvPicPr>
            <a:picLocks noChangeAspect="1"/>
          </p:cNvPicPr>
          <p:nvPr/>
        </p:nvPicPr>
        <p:blipFill>
          <a:blip r:embed="rId6"/>
          <a:stretch>
            <a:fillRect/>
          </a:stretch>
        </p:blipFill>
        <p:spPr>
          <a:xfrm>
            <a:off x="5479938" y="475946"/>
            <a:ext cx="1819275" cy="1247775"/>
          </a:xfrm>
          <a:prstGeom prst="rect">
            <a:avLst/>
          </a:prstGeom>
        </p:spPr>
      </p:pic>
      <p:sp>
        <p:nvSpPr>
          <p:cNvPr id="11" name="TextBox 10"/>
          <p:cNvSpPr txBox="1"/>
          <p:nvPr/>
        </p:nvSpPr>
        <p:spPr>
          <a:xfrm>
            <a:off x="1669836" y="553618"/>
            <a:ext cx="3571185" cy="1015663"/>
          </a:xfrm>
          <a:prstGeom prst="rect">
            <a:avLst/>
          </a:prstGeom>
          <a:noFill/>
        </p:spPr>
        <p:txBody>
          <a:bodyPr wrap="square" rtlCol="0">
            <a:spAutoFit/>
          </a:bodyPr>
          <a:lstStyle/>
          <a:p>
            <a:pPr marL="0" lvl="1" indent="0" algn="ctr">
              <a:buNone/>
            </a:pPr>
            <a:r>
              <a:rPr lang="en-US" sz="2000" b="1" dirty="0">
                <a:latin typeface="Arial" panose="020B0604020202020204" pitchFamily="34" charset="0"/>
                <a:cs typeface="Arial" panose="020B0604020202020204" pitchFamily="34" charset="0"/>
              </a:rPr>
              <a:t>Distribution of Highway Allocation Funds (HAF) to Municipalities – 3 Factors</a:t>
            </a:r>
          </a:p>
        </p:txBody>
      </p:sp>
      <p:sp>
        <p:nvSpPr>
          <p:cNvPr id="4" name="TextBox 3"/>
          <p:cNvSpPr txBox="1"/>
          <p:nvPr/>
        </p:nvSpPr>
        <p:spPr>
          <a:xfrm>
            <a:off x="2743631" y="5848904"/>
            <a:ext cx="4165313" cy="707886"/>
          </a:xfrm>
          <a:prstGeom prst="rect">
            <a:avLst/>
          </a:prstGeom>
          <a:noFill/>
        </p:spPr>
        <p:txBody>
          <a:bodyPr wrap="square" rtlCol="0">
            <a:spAutoFit/>
          </a:bodyPr>
          <a:lstStyle/>
          <a:p>
            <a:r>
              <a:rPr lang="en-US" sz="2000" dirty="0">
                <a:solidFill>
                  <a:srgbClr val="FF0000"/>
                </a:solidFill>
              </a:rPr>
              <a:t>Note: municipalities use </a:t>
            </a:r>
            <a:r>
              <a:rPr lang="en-US" sz="2000" b="1" dirty="0">
                <a:solidFill>
                  <a:srgbClr val="FF0000"/>
                </a:solidFill>
              </a:rPr>
              <a:t>lane-miles</a:t>
            </a:r>
            <a:r>
              <a:rPr lang="en-US" sz="2000" dirty="0">
                <a:solidFill>
                  <a:srgbClr val="FF0000"/>
                </a:solidFill>
              </a:rPr>
              <a:t>, counties use </a:t>
            </a:r>
            <a:r>
              <a:rPr lang="en-US" sz="2000" b="1" dirty="0">
                <a:solidFill>
                  <a:srgbClr val="FF0000"/>
                </a:solidFill>
              </a:rPr>
              <a:t>roadway miles</a:t>
            </a:r>
          </a:p>
        </p:txBody>
      </p:sp>
      <p:cxnSp>
        <p:nvCxnSpPr>
          <p:cNvPr id="12" name="Straight Arrow Connector 11"/>
          <p:cNvCxnSpPr/>
          <p:nvPr/>
        </p:nvCxnSpPr>
        <p:spPr>
          <a:xfrm flipH="1">
            <a:off x="4724975" y="4749421"/>
            <a:ext cx="101312" cy="1099483"/>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467601" y="6305239"/>
            <a:ext cx="1143000" cy="369332"/>
          </a:xfrm>
          <a:prstGeom prst="rect">
            <a:avLst/>
          </a:prstGeom>
          <a:noFill/>
        </p:spPr>
        <p:txBody>
          <a:bodyPr wrap="square" rtlCol="0">
            <a:spAutoFit/>
          </a:bodyPr>
          <a:lstStyle/>
          <a:p>
            <a:r>
              <a:rPr lang="en-US" dirty="0"/>
              <a:t>Slide </a:t>
            </a:r>
            <a:fld id="{D1C1536C-6065-45C5-8457-6097AB9EE6C5}" type="slidenum">
              <a:rPr lang="en-US" smtClean="0"/>
              <a:t>25</a:t>
            </a:fld>
            <a:endParaRPr lang="en-US" dirty="0"/>
          </a:p>
        </p:txBody>
      </p:sp>
    </p:spTree>
    <p:extLst>
      <p:ext uri="{BB962C8B-B14F-4D97-AF65-F5344CB8AC3E}">
        <p14:creationId xmlns:p14="http://schemas.microsoft.com/office/powerpoint/2010/main" val="208973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228600" y="990600"/>
            <a:ext cx="8686800" cy="4800600"/>
          </a:xfrm>
          <a:prstGeom prst="rect">
            <a:avLst/>
          </a:prstGeom>
        </p:spPr>
        <p:txBody>
          <a:bodyPr vert="horz" lIns="91440" tIns="45720" rIns="91440" bIns="45720" rtlCol="0">
            <a:normAutofit/>
          </a:bodyPr>
          <a:lstStyle/>
          <a:p>
            <a:pPr lvl="0">
              <a:spcBef>
                <a:spcPct val="20000"/>
              </a:spcBef>
              <a:defRPr/>
            </a:pPr>
            <a:endParaRPr lang="en-US" sz="2400" i="1" dirty="0">
              <a:latin typeface="Arial" pitchFamily="34" charset="0"/>
              <a:cs typeface="Arial" pitchFamily="34" charset="0"/>
            </a:endParaRPr>
          </a:p>
        </p:txBody>
      </p:sp>
      <p:sp>
        <p:nvSpPr>
          <p:cNvPr id="2" name="Title 1"/>
          <p:cNvSpPr>
            <a:spLocks noGrp="1"/>
          </p:cNvSpPr>
          <p:nvPr>
            <p:ph type="title"/>
          </p:nvPr>
        </p:nvSpPr>
        <p:spPr>
          <a:xfrm>
            <a:off x="457200" y="274638"/>
            <a:ext cx="8229600" cy="639762"/>
          </a:xfrm>
        </p:spPr>
        <p:txBody>
          <a:bodyPr>
            <a:normAutofit/>
          </a:bodyPr>
          <a:lstStyle/>
          <a:p>
            <a:pPr algn="ctr"/>
            <a:r>
              <a:rPr lang="en-US" sz="2800" dirty="0">
                <a:latin typeface="Arial Black" panose="020B0A04020102020204" pitchFamily="34" charset="0"/>
              </a:rPr>
              <a:t>§</a:t>
            </a:r>
            <a:r>
              <a:rPr lang="en-US" sz="2800" dirty="0">
                <a:latin typeface="Arial Black" panose="020B0A04020102020204" pitchFamily="34" charset="0"/>
                <a:hlinkClick r:id="rId3"/>
              </a:rPr>
              <a:t>39-2518</a:t>
            </a:r>
            <a:endParaRPr lang="en-US" sz="2800" dirty="0">
              <a:latin typeface="Arial Black" panose="020B0A04020102020204" pitchFamily="34" charset="0"/>
            </a:endParaRPr>
          </a:p>
        </p:txBody>
      </p:sp>
      <p:sp>
        <p:nvSpPr>
          <p:cNvPr id="3" name="Content Placeholder 2"/>
          <p:cNvSpPr>
            <a:spLocks noGrp="1"/>
          </p:cNvSpPr>
          <p:nvPr>
            <p:ph idx="1"/>
          </p:nvPr>
        </p:nvSpPr>
        <p:spPr>
          <a:xfrm>
            <a:off x="584775" y="3390900"/>
            <a:ext cx="8229600" cy="1854198"/>
          </a:xfrm>
        </p:spPr>
        <p:txBody>
          <a:bodyPr>
            <a:normAutofit/>
          </a:bodyPr>
          <a:lstStyle/>
          <a:p>
            <a:pPr marL="628650" indent="-285750">
              <a:buFont typeface="Wingdings" panose="05000000000000000000" pitchFamily="2" charset="2"/>
              <a:buChar char="Ø"/>
            </a:pPr>
            <a:r>
              <a:rPr lang="en-US" b="1" dirty="0">
                <a:solidFill>
                  <a:prstClr val="black"/>
                </a:solidFill>
                <a:latin typeface="Arial" panose="020B0604020202020204" pitchFamily="34" charset="0"/>
                <a:cs typeface="Arial" panose="020B0604020202020204" pitchFamily="34" charset="0"/>
              </a:rPr>
              <a:t>NDOT</a:t>
            </a:r>
            <a:r>
              <a:rPr lang="en-US" dirty="0">
                <a:solidFill>
                  <a:prstClr val="black"/>
                </a:solidFill>
                <a:latin typeface="Arial" panose="020B0604020202020204" pitchFamily="34" charset="0"/>
                <a:cs typeface="Arial" panose="020B0604020202020204" pitchFamily="34" charset="0"/>
              </a:rPr>
              <a:t> computes highway allocation amount monthly</a:t>
            </a:r>
          </a:p>
          <a:p>
            <a:pPr marL="628650" indent="-285750">
              <a:buFont typeface="Wingdings" panose="05000000000000000000" pitchFamily="2" charset="2"/>
              <a:buChar char="Ø"/>
            </a:pPr>
            <a:r>
              <a:rPr lang="en-US" b="1" dirty="0">
                <a:solidFill>
                  <a:prstClr val="black"/>
                </a:solidFill>
                <a:latin typeface="Arial" panose="020B0604020202020204" pitchFamily="34" charset="0"/>
                <a:cs typeface="Arial" panose="020B0604020202020204" pitchFamily="34" charset="0"/>
              </a:rPr>
              <a:t>State Treasur</a:t>
            </a:r>
            <a:r>
              <a:rPr lang="en-US" b="1" dirty="0">
                <a:latin typeface="Arial" panose="020B0604020202020204" pitchFamily="34" charset="0"/>
                <a:cs typeface="Arial" panose="020B0604020202020204" pitchFamily="34" charset="0"/>
              </a:rPr>
              <a:t>er </a:t>
            </a:r>
            <a:r>
              <a:rPr lang="en-US" dirty="0">
                <a:solidFill>
                  <a:prstClr val="black"/>
                </a:solidFill>
                <a:latin typeface="Arial" panose="020B0604020202020204" pitchFamily="34" charset="0"/>
                <a:cs typeface="Arial" panose="020B0604020202020204" pitchFamily="34" charset="0"/>
              </a:rPr>
              <a:t>direct deposits amount monthly with City / Village Treasurer</a:t>
            </a:r>
          </a:p>
          <a:p>
            <a:pPr>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marL="0" indent="0" algn="ctr">
              <a:buNone/>
              <a:defRPr/>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stretch>
            <a:fillRect/>
          </a:stretch>
        </p:blipFill>
        <p:spPr>
          <a:xfrm>
            <a:off x="7536546" y="0"/>
            <a:ext cx="1607454" cy="1489476"/>
          </a:xfrm>
          <a:prstGeom prst="rect">
            <a:avLst/>
          </a:prstGeom>
        </p:spPr>
      </p:pic>
      <p:pic>
        <p:nvPicPr>
          <p:cNvPr id="6" name="Picture 5"/>
          <p:cNvPicPr>
            <a:picLocks noChangeAspect="1"/>
          </p:cNvPicPr>
          <p:nvPr/>
        </p:nvPicPr>
        <p:blipFill>
          <a:blip r:embed="rId5"/>
          <a:stretch>
            <a:fillRect/>
          </a:stretch>
        </p:blipFill>
        <p:spPr>
          <a:xfrm>
            <a:off x="0" y="-20887"/>
            <a:ext cx="1574586" cy="1531249"/>
          </a:xfrm>
          <a:prstGeom prst="rect">
            <a:avLst/>
          </a:prstGeom>
        </p:spPr>
      </p:pic>
      <p:sp>
        <p:nvSpPr>
          <p:cNvPr id="10" name="TextBox 9"/>
          <p:cNvSpPr txBox="1"/>
          <p:nvPr/>
        </p:nvSpPr>
        <p:spPr>
          <a:xfrm>
            <a:off x="1574586" y="744737"/>
            <a:ext cx="5961959" cy="707886"/>
          </a:xfrm>
          <a:prstGeom prst="rect">
            <a:avLst/>
          </a:prstGeom>
          <a:noFill/>
        </p:spPr>
        <p:txBody>
          <a:bodyPr wrap="square" rtlCol="0">
            <a:spAutoFit/>
          </a:bodyPr>
          <a:lstStyle/>
          <a:p>
            <a:pPr algn="ctr"/>
            <a:r>
              <a:rPr lang="en-US" sz="2000" dirty="0">
                <a:latin typeface="Arial Black" panose="020B0A04020102020204" pitchFamily="34" charset="0"/>
              </a:rPr>
              <a:t>Monthly Distribution of Highway Allocation Funds (HAF) to Municipalities</a:t>
            </a:r>
          </a:p>
        </p:txBody>
      </p:sp>
      <p:pic>
        <p:nvPicPr>
          <p:cNvPr id="11" name="Picture 10"/>
          <p:cNvPicPr>
            <a:picLocks noChangeAspect="1"/>
          </p:cNvPicPr>
          <p:nvPr/>
        </p:nvPicPr>
        <p:blipFill>
          <a:blip r:embed="rId6"/>
          <a:stretch>
            <a:fillRect/>
          </a:stretch>
        </p:blipFill>
        <p:spPr>
          <a:xfrm>
            <a:off x="1970662" y="1717949"/>
            <a:ext cx="1819275" cy="1247775"/>
          </a:xfrm>
          <a:prstGeom prst="rect">
            <a:avLst/>
          </a:prstGeom>
        </p:spPr>
      </p:pic>
      <p:sp>
        <p:nvSpPr>
          <p:cNvPr id="12" name="TextBox 11"/>
          <p:cNvSpPr txBox="1"/>
          <p:nvPr/>
        </p:nvSpPr>
        <p:spPr>
          <a:xfrm>
            <a:off x="7467601" y="6305239"/>
            <a:ext cx="1143000" cy="369332"/>
          </a:xfrm>
          <a:prstGeom prst="rect">
            <a:avLst/>
          </a:prstGeom>
          <a:noFill/>
        </p:spPr>
        <p:txBody>
          <a:bodyPr wrap="square" rtlCol="0">
            <a:spAutoFit/>
          </a:bodyPr>
          <a:lstStyle/>
          <a:p>
            <a:r>
              <a:rPr lang="en-US" dirty="0"/>
              <a:t>Slide </a:t>
            </a:r>
            <a:fld id="{D1C1536C-6065-45C5-8457-6097AB9EE6C5}" type="slidenum">
              <a:rPr lang="en-US" smtClean="0"/>
              <a:t>26</a:t>
            </a:fld>
            <a:endParaRPr lang="en-US" dirty="0"/>
          </a:p>
        </p:txBody>
      </p:sp>
      <p:sp>
        <p:nvSpPr>
          <p:cNvPr id="14" name="TextBox 13"/>
          <p:cNvSpPr txBox="1"/>
          <p:nvPr/>
        </p:nvSpPr>
        <p:spPr>
          <a:xfrm rot="16200000">
            <a:off x="-2391874" y="3881349"/>
            <a:ext cx="5368523" cy="584775"/>
          </a:xfrm>
          <a:prstGeom prst="rect">
            <a:avLst/>
          </a:prstGeom>
          <a:solidFill>
            <a:srgbClr val="0070C0"/>
          </a:solidFill>
        </p:spPr>
        <p:txBody>
          <a:bodyPr wrap="square" rtlCol="0">
            <a:spAutoFit/>
          </a:bodyPr>
          <a:lstStyle/>
          <a:p>
            <a:pPr algn="ctr"/>
            <a:r>
              <a:rPr lang="en-US" sz="3200" b="1" dirty="0"/>
              <a:t>HAF (MUNI) DISTRIBUTION</a:t>
            </a:r>
          </a:p>
        </p:txBody>
      </p:sp>
      <p:sp>
        <p:nvSpPr>
          <p:cNvPr id="13" name="Arrow: Right 12"/>
          <p:cNvSpPr/>
          <p:nvPr/>
        </p:nvSpPr>
        <p:spPr>
          <a:xfrm>
            <a:off x="4111141" y="2019302"/>
            <a:ext cx="1277892" cy="609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617633" y="2049448"/>
            <a:ext cx="3297767" cy="584775"/>
          </a:xfrm>
          <a:prstGeom prst="rect">
            <a:avLst/>
          </a:prstGeom>
          <a:solidFill>
            <a:srgbClr val="0070C0"/>
          </a:solidFill>
          <a:ln>
            <a:solidFill>
              <a:schemeClr val="accent1">
                <a:shade val="50000"/>
              </a:schemeClr>
            </a:solidFill>
          </a:ln>
        </p:spPr>
        <p:txBody>
          <a:bodyPr wrap="square" rtlCol="0">
            <a:spAutoFit/>
          </a:bodyPr>
          <a:lstStyle/>
          <a:p>
            <a:pPr algn="ctr"/>
            <a:r>
              <a:rPr lang="en-US" sz="3200" b="1" dirty="0"/>
              <a:t>Each Municipality</a:t>
            </a:r>
          </a:p>
        </p:txBody>
      </p:sp>
    </p:spTree>
    <p:extLst>
      <p:ext uri="{BB962C8B-B14F-4D97-AF65-F5344CB8AC3E}">
        <p14:creationId xmlns:p14="http://schemas.microsoft.com/office/powerpoint/2010/main" val="1713741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6250" y="47249"/>
            <a:ext cx="8229600" cy="639762"/>
          </a:xfrm>
        </p:spPr>
        <p:txBody>
          <a:bodyPr>
            <a:normAutofit/>
          </a:bodyPr>
          <a:lstStyle/>
          <a:p>
            <a:pPr algn="ctr"/>
            <a:r>
              <a:rPr lang="en-US" sz="2800" dirty="0">
                <a:latin typeface="Arial Black" panose="020B0A04020102020204" pitchFamily="34" charset="0"/>
              </a:rPr>
              <a:t>§</a:t>
            </a:r>
            <a:r>
              <a:rPr lang="en-US" sz="2800" dirty="0">
                <a:latin typeface="Arial Black" panose="020B0A04020102020204" pitchFamily="34" charset="0"/>
                <a:hlinkClick r:id="rId3"/>
              </a:rPr>
              <a:t>39-2519</a:t>
            </a:r>
            <a:endParaRPr lang="en-US" sz="2800" dirty="0">
              <a:latin typeface="Arial Black" panose="020B0A04020102020204" pitchFamily="34" charset="0"/>
            </a:endParaRPr>
          </a:p>
        </p:txBody>
      </p:sp>
      <p:sp>
        <p:nvSpPr>
          <p:cNvPr id="5" name="Content Placeholder 4"/>
          <p:cNvSpPr>
            <a:spLocks noGrp="1"/>
          </p:cNvSpPr>
          <p:nvPr>
            <p:ph idx="1"/>
          </p:nvPr>
        </p:nvSpPr>
        <p:spPr>
          <a:xfrm>
            <a:off x="611281" y="1547687"/>
            <a:ext cx="8532719" cy="4290405"/>
          </a:xfrm>
        </p:spPr>
        <p:txBody>
          <a:bodyPr>
            <a:noAutofit/>
          </a:bodyPr>
          <a:lstStyle/>
          <a:p>
            <a:pPr>
              <a:lnSpc>
                <a:spcPct val="100000"/>
              </a:lnSpc>
              <a:spcAft>
                <a:spcPts val="12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Matching Funds Requirements for HAF Allocations (Municipality) §39-2519(1)</a:t>
            </a:r>
          </a:p>
          <a:p>
            <a:pPr lvl="1">
              <a:lnSpc>
                <a:spcPct val="100000"/>
              </a:lnSpc>
              <a:buFont typeface="Wingdings" panose="05000000000000000000" pitchFamily="2" charset="2"/>
              <a:buChar char="Ø"/>
            </a:pPr>
            <a:r>
              <a:rPr lang="en-US" sz="2000" b="1" dirty="0">
                <a:latin typeface="Arial" panose="020B0604020202020204" pitchFamily="34" charset="0"/>
                <a:cs typeface="Arial" panose="020B0604020202020204" pitchFamily="34" charset="0"/>
              </a:rPr>
              <a:t>Metropolitan or primary class (Lincoln and Omaha) </a:t>
            </a:r>
            <a:r>
              <a:rPr lang="en-US" sz="2000" dirty="0">
                <a:latin typeface="Arial" panose="020B0604020202020204" pitchFamily="34" charset="0"/>
                <a:cs typeface="Arial" panose="020B0604020202020204" pitchFamily="34" charset="0"/>
              </a:rPr>
              <a:t>first 1/3 of allocated amount with no match</a:t>
            </a:r>
          </a:p>
          <a:p>
            <a:pPr marL="971550" lvl="1">
              <a:lnSpc>
                <a:spcPct val="100000"/>
              </a:lnSpc>
              <a:buFont typeface="Wingdings" panose="05000000000000000000" pitchFamily="2" charset="2"/>
              <a:buChar char="Ø"/>
            </a:pPr>
            <a:r>
              <a:rPr lang="en-US" sz="2000" dirty="0">
                <a:latin typeface="Arial" panose="020B0604020202020204" pitchFamily="34" charset="0"/>
                <a:cs typeface="Arial" panose="020B0604020202020204" pitchFamily="34" charset="0"/>
              </a:rPr>
              <a:t>Required to match second 1/3 on a $1 to $1 basis </a:t>
            </a:r>
          </a:p>
          <a:p>
            <a:pPr marL="971550" lvl="1">
              <a:lnSpc>
                <a:spcPct val="100000"/>
              </a:lnSpc>
              <a:spcAft>
                <a:spcPts val="12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Required to match final 1/3 on $1 to $2 basis</a:t>
            </a:r>
          </a:p>
          <a:p>
            <a:pPr lvl="1">
              <a:lnSpc>
                <a:spcPct val="100000"/>
              </a:lnSpc>
              <a:buFont typeface="Wingdings" panose="05000000000000000000" pitchFamily="2" charset="2"/>
              <a:buChar char="Ø"/>
            </a:pPr>
            <a:r>
              <a:rPr lang="en-US" sz="2000" b="1" dirty="0">
                <a:latin typeface="Arial" panose="020B0604020202020204" pitchFamily="34" charset="0"/>
                <a:cs typeface="Arial" panose="020B0604020202020204" pitchFamily="34" charset="0"/>
              </a:rPr>
              <a:t>1</a:t>
            </a:r>
            <a:r>
              <a:rPr lang="en-US" sz="2000" b="1" baseline="30000" dirty="0">
                <a:latin typeface="Arial" panose="020B0604020202020204" pitchFamily="34" charset="0"/>
                <a:cs typeface="Arial" panose="020B0604020202020204" pitchFamily="34" charset="0"/>
              </a:rPr>
              <a:t>st</a:t>
            </a:r>
            <a:r>
              <a:rPr lang="en-US" sz="2000" b="1" dirty="0">
                <a:latin typeface="Arial" panose="020B0604020202020204" pitchFamily="34" charset="0"/>
                <a:cs typeface="Arial" panose="020B0604020202020204" pitchFamily="34" charset="0"/>
              </a:rPr>
              <a:t> -2</a:t>
            </a:r>
            <a:r>
              <a:rPr lang="en-US" sz="2000" b="1" baseline="30000" dirty="0">
                <a:latin typeface="Arial" panose="020B0604020202020204" pitchFamily="34" charset="0"/>
                <a:cs typeface="Arial" panose="020B0604020202020204" pitchFamily="34" charset="0"/>
              </a:rPr>
              <a:t>nd</a:t>
            </a:r>
            <a:r>
              <a:rPr lang="en-US" sz="2000" b="1" dirty="0">
                <a:latin typeface="Arial" panose="020B0604020202020204" pitchFamily="34" charset="0"/>
                <a:cs typeface="Arial" panose="020B0604020202020204" pitchFamily="34" charset="0"/>
              </a:rPr>
              <a:t> Class City or village </a:t>
            </a:r>
            <a:r>
              <a:rPr lang="en-US" sz="2000" dirty="0">
                <a:latin typeface="Arial" panose="020B0604020202020204" pitchFamily="34" charset="0"/>
                <a:cs typeface="Arial" panose="020B0604020202020204" pitchFamily="34" charset="0"/>
              </a:rPr>
              <a:t>first ½ no match</a:t>
            </a:r>
          </a:p>
          <a:p>
            <a:pPr marL="1085850" lvl="1" indent="-342900">
              <a:lnSpc>
                <a:spcPct val="100000"/>
              </a:lnSpc>
              <a:spcAft>
                <a:spcPts val="12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Required to match second half 1 to 2 basis</a:t>
            </a:r>
          </a:p>
          <a:p>
            <a:pPr>
              <a:lnSpc>
                <a:spcPct val="100000"/>
              </a:lnSpc>
              <a:spcAft>
                <a:spcPts val="12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Match with ANY funds (Local, State or Federal) other than those from HAF – can’t match HAF $ with HAF $</a:t>
            </a:r>
          </a:p>
        </p:txBody>
      </p:sp>
      <p:pic>
        <p:nvPicPr>
          <p:cNvPr id="6" name="Picture 5"/>
          <p:cNvPicPr>
            <a:picLocks noChangeAspect="1"/>
          </p:cNvPicPr>
          <p:nvPr/>
        </p:nvPicPr>
        <p:blipFill>
          <a:blip r:embed="rId4"/>
          <a:stretch>
            <a:fillRect/>
          </a:stretch>
        </p:blipFill>
        <p:spPr>
          <a:xfrm>
            <a:off x="7574647" y="-20888"/>
            <a:ext cx="1607454" cy="1489476"/>
          </a:xfrm>
          <a:prstGeom prst="rect">
            <a:avLst/>
          </a:prstGeom>
        </p:spPr>
      </p:pic>
      <p:pic>
        <p:nvPicPr>
          <p:cNvPr id="8" name="Picture 7"/>
          <p:cNvPicPr>
            <a:picLocks noChangeAspect="1"/>
          </p:cNvPicPr>
          <p:nvPr/>
        </p:nvPicPr>
        <p:blipFill>
          <a:blip r:embed="rId5"/>
          <a:stretch>
            <a:fillRect/>
          </a:stretch>
        </p:blipFill>
        <p:spPr>
          <a:xfrm>
            <a:off x="-1" y="-41774"/>
            <a:ext cx="1574586" cy="1531249"/>
          </a:xfrm>
          <a:prstGeom prst="rect">
            <a:avLst/>
          </a:prstGeom>
        </p:spPr>
      </p:pic>
      <p:sp>
        <p:nvSpPr>
          <p:cNvPr id="10" name="TextBox 9"/>
          <p:cNvSpPr txBox="1"/>
          <p:nvPr/>
        </p:nvSpPr>
        <p:spPr>
          <a:xfrm rot="16200000">
            <a:off x="-2391874" y="3881349"/>
            <a:ext cx="5368523" cy="584775"/>
          </a:xfrm>
          <a:prstGeom prst="rect">
            <a:avLst/>
          </a:prstGeom>
          <a:solidFill>
            <a:srgbClr val="0070C0"/>
          </a:solidFill>
        </p:spPr>
        <p:txBody>
          <a:bodyPr wrap="square" rtlCol="0">
            <a:spAutoFit/>
          </a:bodyPr>
          <a:lstStyle/>
          <a:p>
            <a:pPr algn="ctr"/>
            <a:r>
              <a:rPr lang="en-US" sz="3200" b="1" dirty="0"/>
              <a:t>HAF (MUNI) MATCHING</a:t>
            </a:r>
          </a:p>
        </p:txBody>
      </p:sp>
      <p:sp>
        <p:nvSpPr>
          <p:cNvPr id="2" name="TextBox 1"/>
          <p:cNvSpPr txBox="1"/>
          <p:nvPr/>
        </p:nvSpPr>
        <p:spPr>
          <a:xfrm>
            <a:off x="1936536" y="608380"/>
            <a:ext cx="5469702"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Matching Funds Requirements</a:t>
            </a:r>
            <a:endParaRPr lang="en-US" sz="2800" dirty="0"/>
          </a:p>
        </p:txBody>
      </p:sp>
      <p:sp>
        <p:nvSpPr>
          <p:cNvPr id="11" name="TextBox 10"/>
          <p:cNvSpPr txBox="1"/>
          <p:nvPr/>
        </p:nvSpPr>
        <p:spPr>
          <a:xfrm>
            <a:off x="7467601" y="6305239"/>
            <a:ext cx="1143000" cy="369332"/>
          </a:xfrm>
          <a:prstGeom prst="rect">
            <a:avLst/>
          </a:prstGeom>
          <a:noFill/>
        </p:spPr>
        <p:txBody>
          <a:bodyPr wrap="square" rtlCol="0">
            <a:spAutoFit/>
          </a:bodyPr>
          <a:lstStyle/>
          <a:p>
            <a:r>
              <a:rPr lang="en-US" dirty="0"/>
              <a:t>Slide </a:t>
            </a:r>
            <a:fld id="{D1C1536C-6065-45C5-8457-6097AB9EE6C5}" type="slidenum">
              <a:rPr lang="en-US" smtClean="0"/>
              <a:t>27</a:t>
            </a:fld>
            <a:endParaRPr lang="en-US" dirty="0"/>
          </a:p>
        </p:txBody>
      </p:sp>
      <p:sp>
        <p:nvSpPr>
          <p:cNvPr id="12" name="TextBox 11"/>
          <p:cNvSpPr txBox="1"/>
          <p:nvPr/>
        </p:nvSpPr>
        <p:spPr>
          <a:xfrm>
            <a:off x="660096" y="5896304"/>
            <a:ext cx="8356707" cy="461665"/>
          </a:xfrm>
          <a:prstGeom prst="rect">
            <a:avLst/>
          </a:prstGeom>
          <a:noFill/>
        </p:spPr>
        <p:txBody>
          <a:bodyPr wrap="square" rtlCol="0">
            <a:spAutoFit/>
          </a:bodyPr>
          <a:lstStyle/>
          <a:p>
            <a:pPr algn="ctr"/>
            <a:r>
              <a:rPr lang="en-US" sz="2400" b="1" i="1" dirty="0">
                <a:solidFill>
                  <a:srgbClr val="008000"/>
                </a:solidFill>
              </a:rPr>
              <a:t>Incentive Payments are off the top; no local match is required  </a:t>
            </a:r>
          </a:p>
        </p:txBody>
      </p:sp>
    </p:spTree>
    <p:extLst>
      <p:ext uri="{BB962C8B-B14F-4D97-AF65-F5344CB8AC3E}">
        <p14:creationId xmlns:p14="http://schemas.microsoft.com/office/powerpoint/2010/main" val="59422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9816" y="62504"/>
            <a:ext cx="8229600" cy="639762"/>
          </a:xfrm>
        </p:spPr>
        <p:txBody>
          <a:bodyPr>
            <a:normAutofit/>
          </a:bodyPr>
          <a:lstStyle/>
          <a:p>
            <a:pPr algn="ctr"/>
            <a:r>
              <a:rPr lang="en-US" sz="2800" dirty="0">
                <a:latin typeface="Arial Black" panose="020B0A04020102020204" pitchFamily="34" charset="0"/>
              </a:rPr>
              <a:t>§</a:t>
            </a:r>
            <a:r>
              <a:rPr lang="en-US" sz="2800" dirty="0">
                <a:latin typeface="Arial Black" panose="020B0A04020102020204" pitchFamily="34" charset="0"/>
                <a:hlinkClick r:id="rId3"/>
              </a:rPr>
              <a:t>39-2519(1)</a:t>
            </a:r>
            <a:endParaRPr lang="en-US" sz="2800" dirty="0">
              <a:latin typeface="Arial Black" panose="020B0A04020102020204" pitchFamily="34" charset="0"/>
            </a:endParaRPr>
          </a:p>
        </p:txBody>
      </p:sp>
      <p:sp>
        <p:nvSpPr>
          <p:cNvPr id="5" name="Content Placeholder 4"/>
          <p:cNvSpPr>
            <a:spLocks noGrp="1"/>
          </p:cNvSpPr>
          <p:nvPr>
            <p:ph idx="1"/>
          </p:nvPr>
        </p:nvSpPr>
        <p:spPr>
          <a:xfrm>
            <a:off x="611281" y="1479640"/>
            <a:ext cx="8532719" cy="2396171"/>
          </a:xfrm>
        </p:spPr>
        <p:txBody>
          <a:bodyPr>
            <a:noAutofit/>
          </a:bodyPr>
          <a:lstStyle/>
          <a:p>
            <a:pPr>
              <a:lnSpc>
                <a:spcPct val="100000"/>
              </a:lnSpc>
              <a:spcAft>
                <a:spcPts val="600"/>
              </a:spcAft>
            </a:pPr>
            <a:r>
              <a:rPr lang="en-US" sz="2400" b="1" i="1" dirty="0">
                <a:latin typeface="Arial" panose="020B0604020202020204" pitchFamily="34" charset="0"/>
                <a:cs typeface="Arial" panose="020B0604020202020204" pitchFamily="34" charset="0"/>
              </a:rPr>
              <a:t>Forfeit so much of its HAF as it fails to match</a:t>
            </a:r>
          </a:p>
          <a:p>
            <a:pPr>
              <a:lnSpc>
                <a:spcPct val="100000"/>
              </a:lnSpc>
              <a:spcAft>
                <a:spcPts val="600"/>
              </a:spcAft>
            </a:pPr>
            <a:r>
              <a:rPr lang="en-US" sz="2400" dirty="0">
                <a:latin typeface="Arial" panose="020B0604020202020204" pitchFamily="34" charset="0"/>
                <a:cs typeface="Arial" panose="020B0604020202020204" pitchFamily="34" charset="0"/>
              </a:rPr>
              <a:t>Distributed to </a:t>
            </a:r>
            <a:r>
              <a:rPr lang="en-US" sz="2400" b="1" dirty="0">
                <a:latin typeface="Arial" panose="020B0604020202020204" pitchFamily="34" charset="0"/>
                <a:cs typeface="Arial" panose="020B0604020202020204" pitchFamily="34" charset="0"/>
              </a:rPr>
              <a:t>other municipalities </a:t>
            </a:r>
            <a:r>
              <a:rPr lang="en-US" sz="2400" dirty="0">
                <a:latin typeface="Arial" panose="020B0604020202020204" pitchFamily="34" charset="0"/>
                <a:cs typeface="Arial" panose="020B0604020202020204" pitchFamily="34" charset="0"/>
              </a:rPr>
              <a:t>… which have met the full matching provisions </a:t>
            </a:r>
          </a:p>
          <a:p>
            <a:pPr>
              <a:lnSpc>
                <a:spcPct val="100000"/>
              </a:lnSpc>
              <a:spcAft>
                <a:spcPts val="600"/>
              </a:spcAft>
            </a:pPr>
            <a:r>
              <a:rPr lang="en-US" sz="2400" dirty="0">
                <a:latin typeface="Arial" panose="020B0604020202020204" pitchFamily="34" charset="0"/>
                <a:cs typeface="Arial" panose="020B0604020202020204" pitchFamily="34" charset="0"/>
              </a:rPr>
              <a:t>Municipalities can accumulate and relinquish Highway Allocation funds (see the following slides)</a:t>
            </a:r>
          </a:p>
        </p:txBody>
      </p:sp>
      <p:pic>
        <p:nvPicPr>
          <p:cNvPr id="6" name="Picture 5"/>
          <p:cNvPicPr>
            <a:picLocks noChangeAspect="1"/>
          </p:cNvPicPr>
          <p:nvPr/>
        </p:nvPicPr>
        <p:blipFill>
          <a:blip r:embed="rId4"/>
          <a:stretch>
            <a:fillRect/>
          </a:stretch>
        </p:blipFill>
        <p:spPr>
          <a:xfrm>
            <a:off x="7574647" y="-20888"/>
            <a:ext cx="1607454" cy="1489476"/>
          </a:xfrm>
          <a:prstGeom prst="rect">
            <a:avLst/>
          </a:prstGeom>
        </p:spPr>
      </p:pic>
      <p:pic>
        <p:nvPicPr>
          <p:cNvPr id="8" name="Picture 7"/>
          <p:cNvPicPr>
            <a:picLocks noChangeAspect="1"/>
          </p:cNvPicPr>
          <p:nvPr/>
        </p:nvPicPr>
        <p:blipFill>
          <a:blip r:embed="rId5"/>
          <a:stretch>
            <a:fillRect/>
          </a:stretch>
        </p:blipFill>
        <p:spPr>
          <a:xfrm>
            <a:off x="-1" y="-41774"/>
            <a:ext cx="1574586" cy="1531249"/>
          </a:xfrm>
          <a:prstGeom prst="rect">
            <a:avLst/>
          </a:prstGeom>
        </p:spPr>
      </p:pic>
      <p:sp>
        <p:nvSpPr>
          <p:cNvPr id="10" name="TextBox 9"/>
          <p:cNvSpPr txBox="1"/>
          <p:nvPr/>
        </p:nvSpPr>
        <p:spPr>
          <a:xfrm rot="16200000">
            <a:off x="-2391874" y="3881349"/>
            <a:ext cx="5368523" cy="584775"/>
          </a:xfrm>
          <a:prstGeom prst="rect">
            <a:avLst/>
          </a:prstGeom>
          <a:solidFill>
            <a:srgbClr val="0070C0"/>
          </a:solidFill>
        </p:spPr>
        <p:txBody>
          <a:bodyPr wrap="square" rtlCol="0">
            <a:spAutoFit/>
          </a:bodyPr>
          <a:lstStyle/>
          <a:p>
            <a:pPr algn="ctr"/>
            <a:r>
              <a:rPr lang="en-US" sz="3200" b="1" dirty="0"/>
              <a:t>HAF (MUNI) MATCHING</a:t>
            </a:r>
          </a:p>
        </p:txBody>
      </p:sp>
      <p:sp>
        <p:nvSpPr>
          <p:cNvPr id="2" name="TextBox 1"/>
          <p:cNvSpPr txBox="1"/>
          <p:nvPr/>
        </p:nvSpPr>
        <p:spPr>
          <a:xfrm>
            <a:off x="1612687" y="610137"/>
            <a:ext cx="5961960" cy="954107"/>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Failure to Meet Minimum HAF Matching Requirements </a:t>
            </a:r>
            <a:endParaRPr lang="en-US" sz="2800" dirty="0"/>
          </a:p>
        </p:txBody>
      </p:sp>
      <p:sp>
        <p:nvSpPr>
          <p:cNvPr id="11" name="TextBox 10"/>
          <p:cNvSpPr txBox="1"/>
          <p:nvPr/>
        </p:nvSpPr>
        <p:spPr>
          <a:xfrm>
            <a:off x="7679376" y="6488666"/>
            <a:ext cx="1143000" cy="369332"/>
          </a:xfrm>
          <a:prstGeom prst="rect">
            <a:avLst/>
          </a:prstGeom>
          <a:noFill/>
        </p:spPr>
        <p:txBody>
          <a:bodyPr wrap="square" rtlCol="0">
            <a:spAutoFit/>
          </a:bodyPr>
          <a:lstStyle/>
          <a:p>
            <a:r>
              <a:rPr lang="en-US" dirty="0"/>
              <a:t>Slide </a:t>
            </a:r>
            <a:fld id="{D1C1536C-6065-45C5-8457-6097AB9EE6C5}" type="slidenum">
              <a:rPr lang="en-US" smtClean="0"/>
              <a:t>28</a:t>
            </a:fld>
            <a:endParaRPr lang="en-US" dirty="0"/>
          </a:p>
        </p:txBody>
      </p:sp>
      <p:sp>
        <p:nvSpPr>
          <p:cNvPr id="3" name="TextBox 2"/>
          <p:cNvSpPr txBox="1"/>
          <p:nvPr/>
        </p:nvSpPr>
        <p:spPr>
          <a:xfrm>
            <a:off x="584775" y="3710635"/>
            <a:ext cx="8559225" cy="2862322"/>
          </a:xfrm>
          <a:prstGeom prst="rect">
            <a:avLst/>
          </a:prstGeom>
          <a:noFill/>
        </p:spPr>
        <p:txBody>
          <a:bodyPr wrap="square" rtlCol="0">
            <a:spAutoFit/>
          </a:bodyPr>
          <a:lstStyle/>
          <a:p>
            <a:r>
              <a:rPr lang="en-US" sz="2000" u="sng" dirty="0"/>
              <a:t>Example </a:t>
            </a:r>
          </a:p>
          <a:p>
            <a:r>
              <a:rPr lang="en-US" sz="2000" dirty="0"/>
              <a:t>Municipality A (not Omaha or Lincoln) HAF total annual distribution = </a:t>
            </a:r>
            <a:r>
              <a:rPr lang="en-US" sz="2000" b="1" dirty="0"/>
              <a:t>$100,000</a:t>
            </a:r>
          </a:p>
          <a:p>
            <a:r>
              <a:rPr lang="en-US" sz="2000" dirty="0"/>
              <a:t>Minimum annual matching requirement = 25% of HAF distribution = </a:t>
            </a:r>
            <a:r>
              <a:rPr lang="en-US" sz="2000" b="1" dirty="0"/>
              <a:t>$25,000</a:t>
            </a:r>
          </a:p>
          <a:p>
            <a:r>
              <a:rPr lang="en-US" sz="2000" dirty="0">
                <a:solidFill>
                  <a:prstClr val="black"/>
                </a:solidFill>
              </a:rPr>
              <a:t>Actual match provided for the previous fiscal year by City A was </a:t>
            </a:r>
            <a:r>
              <a:rPr lang="en-US" sz="2000" b="1" dirty="0">
                <a:solidFill>
                  <a:prstClr val="black"/>
                </a:solidFill>
              </a:rPr>
              <a:t>$20,000</a:t>
            </a:r>
            <a:endParaRPr lang="en-US" sz="2000" dirty="0">
              <a:solidFill>
                <a:prstClr val="black"/>
              </a:solidFill>
            </a:endParaRPr>
          </a:p>
          <a:p>
            <a:r>
              <a:rPr lang="en-US" sz="2000" dirty="0">
                <a:solidFill>
                  <a:prstClr val="black"/>
                </a:solidFill>
              </a:rPr>
              <a:t>First half (first six months): received $50,000 HAF.  Zero match required.  </a:t>
            </a:r>
          </a:p>
          <a:p>
            <a:r>
              <a:rPr lang="en-US" sz="2000" dirty="0">
                <a:solidFill>
                  <a:prstClr val="black"/>
                </a:solidFill>
              </a:rPr>
              <a:t>Second half: received $50,000.  $25,000 match required ($1 per $2 received).  </a:t>
            </a:r>
          </a:p>
          <a:p>
            <a:r>
              <a:rPr lang="en-US" sz="2000" dirty="0">
                <a:solidFill>
                  <a:prstClr val="black"/>
                </a:solidFill>
              </a:rPr>
              <a:t>$20,000 provided is minimum match for $40,000 HAF second half distribution.   </a:t>
            </a:r>
          </a:p>
          <a:p>
            <a:r>
              <a:rPr lang="en-US" sz="2000" dirty="0">
                <a:solidFill>
                  <a:prstClr val="black"/>
                </a:solidFill>
              </a:rPr>
              <a:t>City A penalized $10,000, what they </a:t>
            </a:r>
            <a:r>
              <a:rPr lang="en-US" sz="2000" b="1" i="1" dirty="0">
                <a:solidFill>
                  <a:prstClr val="black"/>
                </a:solidFill>
              </a:rPr>
              <a:t>failed to match </a:t>
            </a:r>
            <a:r>
              <a:rPr lang="en-US" sz="2000" dirty="0">
                <a:solidFill>
                  <a:prstClr val="black"/>
                </a:solidFill>
              </a:rPr>
              <a:t>($50,000 - $40,000).</a:t>
            </a:r>
          </a:p>
          <a:p>
            <a:r>
              <a:rPr lang="en-US" sz="2000" b="1" dirty="0">
                <a:solidFill>
                  <a:prstClr val="black"/>
                </a:solidFill>
              </a:rPr>
              <a:t>$10,000 </a:t>
            </a:r>
            <a:r>
              <a:rPr lang="en-US" sz="2000" dirty="0">
                <a:solidFill>
                  <a:prstClr val="black"/>
                </a:solidFill>
              </a:rPr>
              <a:t>is re-distributed to other municipalities per §</a:t>
            </a:r>
            <a:r>
              <a:rPr lang="en-US" sz="2000" dirty="0">
                <a:solidFill>
                  <a:prstClr val="black"/>
                </a:solidFill>
                <a:hlinkClick r:id="rId6"/>
              </a:rPr>
              <a:t>39-2517</a:t>
            </a:r>
            <a:r>
              <a:rPr lang="en-US" sz="2000" dirty="0">
                <a:solidFill>
                  <a:prstClr val="black"/>
                </a:solidFill>
              </a:rPr>
              <a:t> and §</a:t>
            </a:r>
            <a:r>
              <a:rPr lang="en-US" sz="2000" dirty="0">
                <a:solidFill>
                  <a:prstClr val="black"/>
                </a:solidFill>
                <a:hlinkClick r:id="rId7"/>
              </a:rPr>
              <a:t>39-2518</a:t>
            </a:r>
            <a:r>
              <a:rPr lang="en-US" sz="2000" dirty="0">
                <a:solidFill>
                  <a:prstClr val="black"/>
                </a:solidFill>
              </a:rPr>
              <a:t>.</a:t>
            </a:r>
          </a:p>
        </p:txBody>
      </p:sp>
    </p:spTree>
    <p:extLst>
      <p:ext uri="{BB962C8B-B14F-4D97-AF65-F5344CB8AC3E}">
        <p14:creationId xmlns:p14="http://schemas.microsoft.com/office/powerpoint/2010/main" val="4229277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noChangeArrowheads="1"/>
          </p:cNvSpPr>
          <p:nvPr/>
        </p:nvSpPr>
        <p:spPr>
          <a:xfrm>
            <a:off x="1981200" y="152400"/>
            <a:ext cx="5638800" cy="1143000"/>
          </a:xfrm>
          <a:prstGeom prst="rect">
            <a:avLst/>
          </a:prstGeom>
        </p:spPr>
        <p:txBody>
          <a:bodyPr vert="horz" lIns="91440" tIns="45720" rIns="91440" bIns="45720" rtlCol="0" anchor="ctr">
            <a:normAutofit/>
          </a:bodyPr>
          <a:lstStyle/>
          <a:p>
            <a:pPr algn="ctr">
              <a:spcBef>
                <a:spcPct val="0"/>
              </a:spcBef>
              <a:defRPr/>
            </a:pPr>
            <a:endParaRPr lang="en-US" sz="2800" dirty="0">
              <a:latin typeface="Arial Black" pitchFamily="34" charset="0"/>
              <a:ea typeface="+mj-ea"/>
              <a:cs typeface="+mj-cs"/>
            </a:endParaRPr>
          </a:p>
        </p:txBody>
      </p:sp>
      <p:sp>
        <p:nvSpPr>
          <p:cNvPr id="8" name="Rectangle 12"/>
          <p:cNvSpPr txBox="1">
            <a:spLocks noChangeArrowheads="1"/>
          </p:cNvSpPr>
          <p:nvPr/>
        </p:nvSpPr>
        <p:spPr>
          <a:xfrm>
            <a:off x="381000" y="1524000"/>
            <a:ext cx="8458200" cy="4800600"/>
          </a:xfrm>
          <a:prstGeom prst="rect">
            <a:avLst/>
          </a:prstGeom>
        </p:spPr>
        <p:txBody>
          <a:bodyPr vert="horz" lIns="91440" tIns="45720" rIns="91440" bIns="45720" rtlCol="0">
            <a:normAutofit/>
          </a:bodyPr>
          <a:lstStyle/>
          <a:p>
            <a:pPr>
              <a:lnSpc>
                <a:spcPct val="80000"/>
              </a:lnSpc>
              <a:spcBef>
                <a:spcPct val="20000"/>
              </a:spcBef>
              <a:tabLst>
                <a:tab pos="569913" algn="l"/>
              </a:tabLst>
              <a:defRPr/>
            </a:pPr>
            <a:endParaRPr lang="en-US" sz="2000" i="1" dirty="0">
              <a:latin typeface="Arial" pitchFamily="34" charset="0"/>
              <a:cs typeface="Arial" pitchFamily="34" charset="0"/>
            </a:endParaRPr>
          </a:p>
        </p:txBody>
      </p:sp>
      <p:sp>
        <p:nvSpPr>
          <p:cNvPr id="2" name="Title 1"/>
          <p:cNvSpPr>
            <a:spLocks noGrp="1"/>
          </p:cNvSpPr>
          <p:nvPr>
            <p:ph type="title"/>
          </p:nvPr>
        </p:nvSpPr>
        <p:spPr>
          <a:xfrm>
            <a:off x="457200" y="274638"/>
            <a:ext cx="8229600" cy="639762"/>
          </a:xfrm>
        </p:spPr>
        <p:txBody>
          <a:bodyPr/>
          <a:lstStyle/>
          <a:p>
            <a:pPr algn="ctr">
              <a:defRPr/>
            </a:pPr>
            <a:r>
              <a:rPr lang="en-US" sz="2800" dirty="0">
                <a:latin typeface="Arial Black" panose="020B0A04020102020204" pitchFamily="34" charset="0"/>
              </a:rPr>
              <a:t>§</a:t>
            </a:r>
            <a:r>
              <a:rPr lang="en-US" sz="2800" dirty="0">
                <a:latin typeface="Arial Black" panose="020B0A04020102020204" pitchFamily="34" charset="0"/>
                <a:hlinkClick r:id="rId3"/>
              </a:rPr>
              <a:t>39-2519</a:t>
            </a:r>
            <a:r>
              <a:rPr lang="en-US" sz="2800" dirty="0">
                <a:latin typeface="Arial Black" panose="020B0A04020102020204" pitchFamily="34" charset="0"/>
              </a:rPr>
              <a:t> </a:t>
            </a:r>
            <a:r>
              <a:rPr lang="en-US" sz="2800" dirty="0">
                <a:latin typeface="Arial" panose="020B0604020202020204" pitchFamily="34" charset="0"/>
                <a:cs typeface="Arial" panose="020B0604020202020204" pitchFamily="34" charset="0"/>
              </a:rPr>
              <a:t>(cont’d)</a:t>
            </a:r>
            <a:endParaRPr lang="en-US" sz="2800" dirty="0">
              <a:latin typeface="Arial Black" panose="020B0A04020102020204" pitchFamily="34" charset="0"/>
            </a:endParaRPr>
          </a:p>
        </p:txBody>
      </p:sp>
      <p:sp>
        <p:nvSpPr>
          <p:cNvPr id="3" name="Content Placeholder 2"/>
          <p:cNvSpPr>
            <a:spLocks noGrp="1"/>
          </p:cNvSpPr>
          <p:nvPr>
            <p:ph idx="1"/>
          </p:nvPr>
        </p:nvSpPr>
        <p:spPr>
          <a:xfrm>
            <a:off x="914400" y="2782680"/>
            <a:ext cx="8229600" cy="2365053"/>
          </a:xfrm>
        </p:spPr>
        <p:txBody>
          <a:bodyPr>
            <a:noAutofit/>
          </a:bodyPr>
          <a:lstStyle/>
          <a:p>
            <a:pPr>
              <a:spcAft>
                <a:spcPts val="1800"/>
              </a:spcAft>
              <a:buFont typeface="Wingdings" panose="05000000000000000000" pitchFamily="2" charset="2"/>
              <a:buChar char="Ø"/>
            </a:pPr>
            <a:r>
              <a:rPr lang="en-US" dirty="0">
                <a:latin typeface="Arial" panose="020B0604020202020204" pitchFamily="34" charset="0"/>
                <a:cs typeface="Arial" panose="020B0604020202020204" pitchFamily="34" charset="0"/>
              </a:rPr>
              <a:t>May accumulate and invest up to 4 years if certified to State Treasurer</a:t>
            </a:r>
          </a:p>
          <a:p>
            <a:pPr lvl="1">
              <a:spcAft>
                <a:spcPts val="1800"/>
              </a:spcAft>
              <a:buFont typeface="Wingdings" panose="05000000000000000000" pitchFamily="2" charset="2"/>
              <a:buChar char="Ø"/>
            </a:pPr>
            <a:r>
              <a:rPr lang="en-US" dirty="0">
                <a:latin typeface="Arial" panose="020B0604020202020204" pitchFamily="34" charset="0"/>
                <a:cs typeface="Arial" panose="020B0604020202020204" pitchFamily="34" charset="0"/>
              </a:rPr>
              <a:t>For one or more </a:t>
            </a:r>
            <a:r>
              <a:rPr lang="en-US" b="1" dirty="0">
                <a:latin typeface="Arial" panose="020B0604020202020204" pitchFamily="34" charset="0"/>
                <a:cs typeface="Arial" panose="020B0604020202020204" pitchFamily="34" charset="0"/>
              </a:rPr>
              <a:t>specific improvement projects</a:t>
            </a:r>
          </a:p>
        </p:txBody>
      </p:sp>
      <p:pic>
        <p:nvPicPr>
          <p:cNvPr id="6" name="Picture 5"/>
          <p:cNvPicPr>
            <a:picLocks noChangeAspect="1"/>
          </p:cNvPicPr>
          <p:nvPr/>
        </p:nvPicPr>
        <p:blipFill>
          <a:blip r:embed="rId4"/>
          <a:stretch>
            <a:fillRect/>
          </a:stretch>
        </p:blipFill>
        <p:spPr>
          <a:xfrm>
            <a:off x="7536546" y="0"/>
            <a:ext cx="1607454" cy="1489476"/>
          </a:xfrm>
          <a:prstGeom prst="rect">
            <a:avLst/>
          </a:prstGeom>
        </p:spPr>
      </p:pic>
      <p:pic>
        <p:nvPicPr>
          <p:cNvPr id="9" name="Picture 8"/>
          <p:cNvPicPr>
            <a:picLocks noChangeAspect="1"/>
          </p:cNvPicPr>
          <p:nvPr/>
        </p:nvPicPr>
        <p:blipFill>
          <a:blip r:embed="rId5"/>
          <a:stretch>
            <a:fillRect/>
          </a:stretch>
        </p:blipFill>
        <p:spPr>
          <a:xfrm>
            <a:off x="0" y="-20887"/>
            <a:ext cx="1574586" cy="1531249"/>
          </a:xfrm>
          <a:prstGeom prst="rect">
            <a:avLst/>
          </a:prstGeom>
        </p:spPr>
      </p:pic>
      <p:sp>
        <p:nvSpPr>
          <p:cNvPr id="11" name="TextBox 10"/>
          <p:cNvSpPr txBox="1"/>
          <p:nvPr/>
        </p:nvSpPr>
        <p:spPr>
          <a:xfrm rot="16200000">
            <a:off x="-2391874" y="3881349"/>
            <a:ext cx="5368523" cy="584775"/>
          </a:xfrm>
          <a:prstGeom prst="rect">
            <a:avLst/>
          </a:prstGeom>
          <a:solidFill>
            <a:srgbClr val="0070C0"/>
          </a:solidFill>
        </p:spPr>
        <p:txBody>
          <a:bodyPr wrap="square" rtlCol="0">
            <a:spAutoFit/>
          </a:bodyPr>
          <a:lstStyle/>
          <a:p>
            <a:pPr algn="ctr"/>
            <a:r>
              <a:rPr lang="en-US" sz="3200" b="1" dirty="0"/>
              <a:t>MUNI ACCUMULATION</a:t>
            </a:r>
          </a:p>
        </p:txBody>
      </p:sp>
      <p:sp>
        <p:nvSpPr>
          <p:cNvPr id="12" name="TextBox 11"/>
          <p:cNvSpPr txBox="1"/>
          <p:nvPr/>
        </p:nvSpPr>
        <p:spPr>
          <a:xfrm>
            <a:off x="1875249" y="813555"/>
            <a:ext cx="5469702" cy="954107"/>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Accumulation of Funds</a:t>
            </a:r>
          </a:p>
          <a:p>
            <a:pPr algn="ctr"/>
            <a:r>
              <a:rPr lang="en-US" sz="2800" b="1" dirty="0">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hlinkClick r:id="rId3"/>
              </a:rPr>
              <a:t>39-2519(2)</a:t>
            </a:r>
            <a:endParaRPr lang="en-US" sz="2800" dirty="0"/>
          </a:p>
        </p:txBody>
      </p:sp>
      <p:sp>
        <p:nvSpPr>
          <p:cNvPr id="13" name="TextBox 12"/>
          <p:cNvSpPr txBox="1"/>
          <p:nvPr/>
        </p:nvSpPr>
        <p:spPr>
          <a:xfrm>
            <a:off x="7467601" y="6305239"/>
            <a:ext cx="1143000" cy="369332"/>
          </a:xfrm>
          <a:prstGeom prst="rect">
            <a:avLst/>
          </a:prstGeom>
          <a:noFill/>
        </p:spPr>
        <p:txBody>
          <a:bodyPr wrap="square" rtlCol="0">
            <a:spAutoFit/>
          </a:bodyPr>
          <a:lstStyle/>
          <a:p>
            <a:r>
              <a:rPr lang="en-US" dirty="0"/>
              <a:t>Slide </a:t>
            </a:r>
            <a:fld id="{D1C1536C-6065-45C5-8457-6097AB9EE6C5}" type="slidenum">
              <a:rPr lang="en-US" smtClean="0"/>
              <a:t>29</a:t>
            </a:fld>
            <a:endParaRPr lang="en-US" dirty="0"/>
          </a:p>
        </p:txBody>
      </p:sp>
      <p:pic>
        <p:nvPicPr>
          <p:cNvPr id="14" name="Picture 13">
            <a:extLst>
              <a:ext uri="{FF2B5EF4-FFF2-40B4-BE49-F238E27FC236}">
                <a16:creationId xmlns:a16="http://schemas.microsoft.com/office/drawing/2014/main" id="{76A4DA51-D585-44CE-9416-0408BFC47389}"/>
              </a:ext>
            </a:extLst>
          </p:cNvPr>
          <p:cNvPicPr>
            <a:picLocks noChangeAspect="1"/>
          </p:cNvPicPr>
          <p:nvPr/>
        </p:nvPicPr>
        <p:blipFill>
          <a:blip r:embed="rId6"/>
          <a:stretch>
            <a:fillRect/>
          </a:stretch>
        </p:blipFill>
        <p:spPr>
          <a:xfrm>
            <a:off x="3890962" y="4914976"/>
            <a:ext cx="1819275" cy="1247775"/>
          </a:xfrm>
          <a:prstGeom prst="rect">
            <a:avLst/>
          </a:prstGeom>
        </p:spPr>
      </p:pic>
    </p:spTree>
    <p:extLst>
      <p:ext uri="{BB962C8B-B14F-4D97-AF65-F5344CB8AC3E}">
        <p14:creationId xmlns:p14="http://schemas.microsoft.com/office/powerpoint/2010/main" val="3790533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848139" y="366493"/>
            <a:ext cx="7762461" cy="1500079"/>
          </a:xfrm>
          <a:prstGeom prst="rect">
            <a:avLst/>
          </a:prstGeom>
        </p:spPr>
        <p:txBody>
          <a:bodyPr vert="horz" lIns="91440" tIns="45720" rIns="91440" bIns="45720" rtlCol="0" anchor="ctr">
            <a:noAutofit/>
          </a:bodyPr>
          <a:lstStyle/>
          <a:p>
            <a:pPr algn="ctr">
              <a:spcBef>
                <a:spcPct val="0"/>
              </a:spcBef>
              <a:defRPr/>
            </a:pPr>
            <a:r>
              <a:rPr lang="en-US" sz="5400" dirty="0">
                <a:latin typeface="Arial Black" panose="020B0A04020102020204" pitchFamily="34" charset="0"/>
                <a:ea typeface="+mj-ea"/>
                <a:cs typeface="+mj-cs"/>
              </a:rPr>
              <a:t>Funding Sources </a:t>
            </a:r>
            <a:r>
              <a:rPr lang="en-US" sz="4400" dirty="0">
                <a:latin typeface="Arial Black" panose="020B0A04020102020204" pitchFamily="34" charset="0"/>
                <a:ea typeface="+mj-ea"/>
                <a:cs typeface="+mj-cs"/>
              </a:rPr>
              <a:t>and Highway Law</a:t>
            </a:r>
            <a:endParaRPr lang="en-US" sz="5400" dirty="0">
              <a:latin typeface="Arial Black" panose="020B0A04020102020204" pitchFamily="34" charset="0"/>
              <a:ea typeface="+mj-ea"/>
              <a:cs typeface="+mj-cs"/>
            </a:endParaRPr>
          </a:p>
        </p:txBody>
      </p:sp>
      <p:sp>
        <p:nvSpPr>
          <p:cNvPr id="9" name="TextBox 8"/>
          <p:cNvSpPr txBox="1"/>
          <p:nvPr/>
        </p:nvSpPr>
        <p:spPr>
          <a:xfrm>
            <a:off x="319918" y="5829677"/>
            <a:ext cx="2743200" cy="276999"/>
          </a:xfrm>
          <a:prstGeom prst="rect">
            <a:avLst/>
          </a:prstGeom>
          <a:noFill/>
        </p:spPr>
        <p:txBody>
          <a:bodyPr wrap="square" rtlCol="0">
            <a:spAutoFit/>
          </a:bodyPr>
          <a:lstStyle/>
          <a:p>
            <a:r>
              <a:rPr lang="en-US" sz="1200" b="1" dirty="0">
                <a:latin typeface="Arial" pitchFamily="34" charset="0"/>
                <a:cs typeface="Arial" pitchFamily="34" charset="0"/>
              </a:rPr>
              <a:t>Boards - Liaison Services Section</a:t>
            </a:r>
          </a:p>
        </p:txBody>
      </p:sp>
      <p:pic>
        <p:nvPicPr>
          <p:cNvPr id="16" name="Picture 15" descr="1 &amp; 6 year plan logoCS1-2.emf"/>
          <p:cNvPicPr>
            <a:picLocks noChangeAspect="1"/>
          </p:cNvPicPr>
          <p:nvPr/>
        </p:nvPicPr>
        <p:blipFill>
          <a:blip r:embed="rId3" cstate="print"/>
          <a:stretch>
            <a:fillRect/>
          </a:stretch>
        </p:blipFill>
        <p:spPr>
          <a:xfrm>
            <a:off x="3400068" y="4925367"/>
            <a:ext cx="1919748" cy="936271"/>
          </a:xfrm>
          <a:prstGeom prst="rect">
            <a:avLst/>
          </a:prstGeom>
        </p:spPr>
      </p:pic>
      <p:pic>
        <p:nvPicPr>
          <p:cNvPr id="17" name="Picture 16" descr="FHWA_horizontal_2013.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2925" y="4998639"/>
            <a:ext cx="1824037" cy="717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8" descr="Nv_m_Extension__4c.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4944" y="4998639"/>
            <a:ext cx="3266500" cy="1306600"/>
          </a:xfrm>
          <a:prstGeom prst="rect">
            <a:avLst/>
          </a:prstGeom>
        </p:spPr>
      </p:pic>
      <p:sp>
        <p:nvSpPr>
          <p:cNvPr id="10" name="Rectangle 9"/>
          <p:cNvSpPr/>
          <p:nvPr/>
        </p:nvSpPr>
        <p:spPr>
          <a:xfrm>
            <a:off x="4114800" y="2455606"/>
            <a:ext cx="783703" cy="1446550"/>
          </a:xfrm>
          <a:prstGeom prst="rect">
            <a:avLst/>
          </a:prstGeom>
          <a:noFill/>
        </p:spPr>
        <p:txBody>
          <a:bodyPr wrap="square" lIns="91440" tIns="45720" rIns="91440" bIns="45720">
            <a:spAutoFit/>
          </a:bodyPr>
          <a:lstStyle/>
          <a:p>
            <a:pPr algn="ctr"/>
            <a:r>
              <a:rPr lang="en-US" sz="8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t>
            </a:r>
          </a:p>
        </p:txBody>
      </p:sp>
      <p:sp>
        <p:nvSpPr>
          <p:cNvPr id="5" name="TextBox 4"/>
          <p:cNvSpPr txBox="1"/>
          <p:nvPr/>
        </p:nvSpPr>
        <p:spPr>
          <a:xfrm>
            <a:off x="7778141" y="6306841"/>
            <a:ext cx="1143000" cy="369332"/>
          </a:xfrm>
          <a:prstGeom prst="rect">
            <a:avLst/>
          </a:prstGeom>
          <a:noFill/>
        </p:spPr>
        <p:txBody>
          <a:bodyPr wrap="square" rtlCol="0">
            <a:spAutoFit/>
          </a:bodyPr>
          <a:lstStyle/>
          <a:p>
            <a:r>
              <a:rPr lang="en-US" dirty="0"/>
              <a:t>Slide </a:t>
            </a:r>
            <a:fld id="{D1C1536C-6065-45C5-8457-6097AB9EE6C5}" type="slidenum">
              <a:rPr lang="en-US" smtClean="0"/>
              <a:t>3</a:t>
            </a:fld>
            <a:endParaRPr lang="en-US" dirty="0"/>
          </a:p>
        </p:txBody>
      </p:sp>
      <p:sp>
        <p:nvSpPr>
          <p:cNvPr id="13" name="TextBox 12">
            <a:extLst>
              <a:ext uri="{FF2B5EF4-FFF2-40B4-BE49-F238E27FC236}">
                <a16:creationId xmlns:a16="http://schemas.microsoft.com/office/drawing/2014/main" id="{942507D0-E079-4F8D-97FF-A804FD428CC7}"/>
              </a:ext>
            </a:extLst>
          </p:cNvPr>
          <p:cNvSpPr txBox="1"/>
          <p:nvPr/>
        </p:nvSpPr>
        <p:spPr>
          <a:xfrm>
            <a:off x="7432065" y="4551380"/>
            <a:ext cx="1489076" cy="373987"/>
          </a:xfrm>
          <a:prstGeom prst="rect">
            <a:avLst/>
          </a:prstGeom>
          <a:noFill/>
        </p:spPr>
        <p:txBody>
          <a:bodyPr wrap="square" rtlCol="0">
            <a:spAutoFit/>
          </a:bodyPr>
          <a:lstStyle/>
          <a:p>
            <a:r>
              <a:rPr lang="en-US" dirty="0"/>
              <a:t>TTC-18049-B</a:t>
            </a:r>
          </a:p>
        </p:txBody>
      </p:sp>
      <p:pic>
        <p:nvPicPr>
          <p:cNvPr id="14" name="Picture 13">
            <a:extLst>
              <a:ext uri="{FF2B5EF4-FFF2-40B4-BE49-F238E27FC236}">
                <a16:creationId xmlns:a16="http://schemas.microsoft.com/office/drawing/2014/main" id="{C62152A9-709C-498F-BE3A-2BF35795DD5E}"/>
              </a:ext>
            </a:extLst>
          </p:cNvPr>
          <p:cNvPicPr>
            <a:picLocks noChangeAspect="1"/>
          </p:cNvPicPr>
          <p:nvPr/>
        </p:nvPicPr>
        <p:blipFill>
          <a:blip r:embed="rId6"/>
          <a:stretch>
            <a:fillRect/>
          </a:stretch>
        </p:blipFill>
        <p:spPr>
          <a:xfrm>
            <a:off x="140748" y="4998639"/>
            <a:ext cx="3146814" cy="756053"/>
          </a:xfrm>
          <a:prstGeom prst="rect">
            <a:avLst/>
          </a:prstGeom>
        </p:spPr>
      </p:pic>
    </p:spTree>
    <p:extLst>
      <p:ext uri="{BB962C8B-B14F-4D97-AF65-F5344CB8AC3E}">
        <p14:creationId xmlns:p14="http://schemas.microsoft.com/office/powerpoint/2010/main" val="3510502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noChangeArrowheads="1"/>
          </p:cNvSpPr>
          <p:nvPr/>
        </p:nvSpPr>
        <p:spPr>
          <a:xfrm>
            <a:off x="1981200" y="152400"/>
            <a:ext cx="5638800" cy="1143000"/>
          </a:xfrm>
          <a:prstGeom prst="rect">
            <a:avLst/>
          </a:prstGeom>
        </p:spPr>
        <p:txBody>
          <a:bodyPr vert="horz" lIns="91440" tIns="45720" rIns="91440" bIns="45720" rtlCol="0" anchor="ctr">
            <a:normAutofit/>
          </a:bodyPr>
          <a:lstStyle/>
          <a:p>
            <a:pPr algn="ctr">
              <a:spcBef>
                <a:spcPct val="0"/>
              </a:spcBef>
              <a:defRPr/>
            </a:pPr>
            <a:endParaRPr lang="en-US" sz="2800" dirty="0">
              <a:latin typeface="Arial Black" pitchFamily="34" charset="0"/>
              <a:ea typeface="+mj-ea"/>
              <a:cs typeface="+mj-cs"/>
            </a:endParaRPr>
          </a:p>
        </p:txBody>
      </p:sp>
      <p:sp>
        <p:nvSpPr>
          <p:cNvPr id="8" name="Rectangle 12"/>
          <p:cNvSpPr txBox="1">
            <a:spLocks noChangeArrowheads="1"/>
          </p:cNvSpPr>
          <p:nvPr/>
        </p:nvSpPr>
        <p:spPr>
          <a:xfrm>
            <a:off x="381000" y="1963601"/>
            <a:ext cx="8458200" cy="4671316"/>
          </a:xfrm>
          <a:prstGeom prst="rect">
            <a:avLst/>
          </a:prstGeom>
        </p:spPr>
        <p:txBody>
          <a:bodyPr vert="horz" lIns="91440" tIns="45720" rIns="91440" bIns="45720" rtlCol="0">
            <a:normAutofit/>
          </a:bodyPr>
          <a:lstStyle/>
          <a:p>
            <a:pPr>
              <a:lnSpc>
                <a:spcPct val="80000"/>
              </a:lnSpc>
              <a:spcBef>
                <a:spcPct val="20000"/>
              </a:spcBef>
              <a:tabLst>
                <a:tab pos="569913" algn="l"/>
              </a:tabLst>
              <a:defRPr/>
            </a:pPr>
            <a:endParaRPr lang="en-US" sz="2000" i="1" dirty="0">
              <a:latin typeface="Arial" pitchFamily="34" charset="0"/>
              <a:cs typeface="Arial" pitchFamily="34" charset="0"/>
            </a:endParaRPr>
          </a:p>
        </p:txBody>
      </p:sp>
      <p:sp>
        <p:nvSpPr>
          <p:cNvPr id="2" name="Title 1"/>
          <p:cNvSpPr>
            <a:spLocks noGrp="1"/>
          </p:cNvSpPr>
          <p:nvPr>
            <p:ph type="title"/>
          </p:nvPr>
        </p:nvSpPr>
        <p:spPr>
          <a:xfrm>
            <a:off x="457200" y="274638"/>
            <a:ext cx="8229600" cy="639762"/>
          </a:xfrm>
        </p:spPr>
        <p:txBody>
          <a:bodyPr/>
          <a:lstStyle/>
          <a:p>
            <a:pPr algn="ctr">
              <a:defRPr/>
            </a:pPr>
            <a:r>
              <a:rPr lang="en-US" sz="2800" dirty="0">
                <a:latin typeface="Arial Black" panose="020B0A04020102020204" pitchFamily="34" charset="0"/>
              </a:rPr>
              <a:t>§</a:t>
            </a:r>
            <a:r>
              <a:rPr lang="en-US" sz="2800" dirty="0">
                <a:latin typeface="Arial Black" panose="020B0A04020102020204" pitchFamily="34" charset="0"/>
                <a:hlinkClick r:id="rId3"/>
              </a:rPr>
              <a:t>39-2519</a:t>
            </a:r>
            <a:r>
              <a:rPr lang="en-US" sz="2800" dirty="0">
                <a:latin typeface="Arial Black" panose="020B0A04020102020204" pitchFamily="34" charset="0"/>
              </a:rPr>
              <a:t> </a:t>
            </a:r>
            <a:r>
              <a:rPr lang="en-US" sz="2800" dirty="0">
                <a:latin typeface="Arial" panose="020B0604020202020204" pitchFamily="34" charset="0"/>
                <a:cs typeface="Arial" panose="020B0604020202020204" pitchFamily="34" charset="0"/>
              </a:rPr>
              <a:t>(cont’d)</a:t>
            </a:r>
            <a:endParaRPr lang="en-US" sz="2800" dirty="0">
              <a:latin typeface="Arial Black" panose="020B0A04020102020204" pitchFamily="34" charset="0"/>
            </a:endParaRPr>
          </a:p>
        </p:txBody>
      </p:sp>
      <p:sp>
        <p:nvSpPr>
          <p:cNvPr id="3" name="Content Placeholder 2"/>
          <p:cNvSpPr>
            <a:spLocks noGrp="1"/>
          </p:cNvSpPr>
          <p:nvPr>
            <p:ph idx="1"/>
          </p:nvPr>
        </p:nvSpPr>
        <p:spPr>
          <a:xfrm>
            <a:off x="787293" y="2344601"/>
            <a:ext cx="8229600" cy="3813629"/>
          </a:xfrm>
        </p:spPr>
        <p:txBody>
          <a:bodyPr>
            <a:noAutofit/>
          </a:bodyPr>
          <a:lstStyle/>
          <a:p>
            <a:pPr>
              <a:lnSpc>
                <a:spcPct val="100000"/>
              </a:lnSpc>
              <a:spcAft>
                <a:spcPts val="1800"/>
              </a:spcAft>
              <a:buFont typeface="Wingdings" panose="05000000000000000000" pitchFamily="2" charset="2"/>
              <a:buChar char="Ø"/>
            </a:pPr>
            <a:r>
              <a:rPr lang="en-US" dirty="0">
                <a:latin typeface="Arial" panose="020B0604020202020204" pitchFamily="34" charset="0"/>
                <a:cs typeface="Arial" panose="020B0604020202020204" pitchFamily="34" charset="0"/>
              </a:rPr>
              <a:t>May relinquish to the </a:t>
            </a:r>
            <a:r>
              <a:rPr lang="en-US" u="sng" dirty="0">
                <a:latin typeface="Arial" panose="020B0604020202020204" pitchFamily="34" charset="0"/>
                <a:cs typeface="Arial" panose="020B0604020202020204" pitchFamily="34" charset="0"/>
              </a:rPr>
              <a:t>county</a:t>
            </a:r>
            <a:r>
              <a:rPr lang="en-US" dirty="0">
                <a:latin typeface="Arial" panose="020B0604020202020204" pitchFamily="34" charset="0"/>
                <a:cs typeface="Arial" panose="020B0604020202020204" pitchFamily="34" charset="0"/>
              </a:rPr>
              <a:t> if certified to State Treasurer </a:t>
            </a:r>
          </a:p>
          <a:p>
            <a:pPr lvl="1">
              <a:lnSpc>
                <a:spcPct val="100000"/>
              </a:lnSpc>
              <a:spcAft>
                <a:spcPts val="1800"/>
              </a:spcAft>
              <a:buFont typeface="Wingdings" panose="05000000000000000000" pitchFamily="2" charset="2"/>
              <a:buChar char="Ø"/>
            </a:pPr>
            <a:r>
              <a:rPr lang="en-US" dirty="0">
                <a:latin typeface="Arial" panose="020B0604020202020204" pitchFamily="34" charset="0"/>
                <a:cs typeface="Arial" panose="020B0604020202020204" pitchFamily="34" charset="0"/>
              </a:rPr>
              <a:t>All or part of the HAF funds allocated</a:t>
            </a:r>
          </a:p>
          <a:p>
            <a:pPr lvl="1">
              <a:lnSpc>
                <a:spcPct val="100000"/>
              </a:lnSpc>
              <a:spcAft>
                <a:spcPts val="1800"/>
              </a:spcAft>
              <a:buFont typeface="Wingdings" panose="05000000000000000000" pitchFamily="2" charset="2"/>
              <a:buChar char="Ø"/>
            </a:pPr>
            <a:r>
              <a:rPr lang="en-US" dirty="0">
                <a:latin typeface="Arial" panose="020B0604020202020204" pitchFamily="34" charset="0"/>
                <a:cs typeface="Arial" panose="020B0604020202020204" pitchFamily="34" charset="0"/>
              </a:rPr>
              <a:t>One Year </a:t>
            </a:r>
          </a:p>
          <a:p>
            <a:pPr lvl="1">
              <a:lnSpc>
                <a:spcPct val="100000"/>
              </a:lnSpc>
              <a:spcAft>
                <a:spcPts val="1800"/>
              </a:spcAft>
              <a:buFont typeface="Wingdings" panose="05000000000000000000" pitchFamily="2" charset="2"/>
              <a:buChar char="Ø"/>
            </a:pPr>
            <a:r>
              <a:rPr lang="en-US" dirty="0">
                <a:latin typeface="Arial" panose="020B0604020202020204" pitchFamily="34" charset="0"/>
                <a:cs typeface="Arial" panose="020B0604020202020204" pitchFamily="34" charset="0"/>
              </a:rPr>
              <a:t>Any amount so distributed to the county shall be </a:t>
            </a:r>
            <a:r>
              <a:rPr lang="en-US" b="1" dirty="0">
                <a:latin typeface="Arial" panose="020B0604020202020204" pitchFamily="34" charset="0"/>
                <a:cs typeface="Arial" panose="020B0604020202020204" pitchFamily="34" charset="0"/>
              </a:rPr>
              <a:t>used exclusively for road purposes within the </a:t>
            </a:r>
            <a:r>
              <a:rPr lang="en-US" b="1" u="sng" dirty="0">
                <a:latin typeface="Arial" panose="020B0604020202020204" pitchFamily="34" charset="0"/>
                <a:cs typeface="Arial" panose="020B0604020202020204" pitchFamily="34" charset="0"/>
              </a:rPr>
              <a:t>trade area</a:t>
            </a:r>
            <a:r>
              <a:rPr lang="en-US" b="1" dirty="0">
                <a:latin typeface="Arial" panose="020B0604020202020204" pitchFamily="34" charset="0"/>
                <a:cs typeface="Arial" panose="020B0604020202020204" pitchFamily="34" charset="0"/>
              </a:rPr>
              <a:t> of the relinquishing municipality</a:t>
            </a:r>
          </a:p>
        </p:txBody>
      </p:sp>
      <p:pic>
        <p:nvPicPr>
          <p:cNvPr id="6" name="Picture 5"/>
          <p:cNvPicPr>
            <a:picLocks noChangeAspect="1"/>
          </p:cNvPicPr>
          <p:nvPr/>
        </p:nvPicPr>
        <p:blipFill>
          <a:blip r:embed="rId4"/>
          <a:stretch>
            <a:fillRect/>
          </a:stretch>
        </p:blipFill>
        <p:spPr>
          <a:xfrm>
            <a:off x="7536546" y="0"/>
            <a:ext cx="1607454" cy="1489476"/>
          </a:xfrm>
          <a:prstGeom prst="rect">
            <a:avLst/>
          </a:prstGeom>
        </p:spPr>
      </p:pic>
      <p:pic>
        <p:nvPicPr>
          <p:cNvPr id="9" name="Picture 8"/>
          <p:cNvPicPr>
            <a:picLocks noChangeAspect="1"/>
          </p:cNvPicPr>
          <p:nvPr/>
        </p:nvPicPr>
        <p:blipFill>
          <a:blip r:embed="rId5"/>
          <a:stretch>
            <a:fillRect/>
          </a:stretch>
        </p:blipFill>
        <p:spPr>
          <a:xfrm>
            <a:off x="0" y="-20887"/>
            <a:ext cx="1574586" cy="1531249"/>
          </a:xfrm>
          <a:prstGeom prst="rect">
            <a:avLst/>
          </a:prstGeom>
        </p:spPr>
      </p:pic>
      <p:sp>
        <p:nvSpPr>
          <p:cNvPr id="11" name="TextBox 10"/>
          <p:cNvSpPr txBox="1"/>
          <p:nvPr/>
        </p:nvSpPr>
        <p:spPr>
          <a:xfrm rot="16200000">
            <a:off x="-2391874" y="3881349"/>
            <a:ext cx="5368523" cy="584775"/>
          </a:xfrm>
          <a:prstGeom prst="rect">
            <a:avLst/>
          </a:prstGeom>
          <a:solidFill>
            <a:srgbClr val="0070C0"/>
          </a:solidFill>
        </p:spPr>
        <p:txBody>
          <a:bodyPr wrap="square" rtlCol="0">
            <a:spAutoFit/>
          </a:bodyPr>
          <a:lstStyle/>
          <a:p>
            <a:pPr algn="ctr"/>
            <a:r>
              <a:rPr lang="en-US" sz="3200" b="1" dirty="0"/>
              <a:t>MUNI RELINQUISHMENT</a:t>
            </a:r>
          </a:p>
        </p:txBody>
      </p:sp>
      <p:sp>
        <p:nvSpPr>
          <p:cNvPr id="12" name="TextBox 11"/>
          <p:cNvSpPr txBox="1"/>
          <p:nvPr/>
        </p:nvSpPr>
        <p:spPr>
          <a:xfrm>
            <a:off x="1875249" y="813555"/>
            <a:ext cx="5469702" cy="1200329"/>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Relinquishment of Municipality HAF Allocations to County §</a:t>
            </a:r>
            <a:r>
              <a:rPr lang="en-US" sz="2400" b="1" dirty="0">
                <a:latin typeface="Arial" panose="020B0604020202020204" pitchFamily="34" charset="0"/>
                <a:cs typeface="Arial" panose="020B0604020202020204" pitchFamily="34" charset="0"/>
                <a:hlinkClick r:id="rId3"/>
              </a:rPr>
              <a:t>39-2519(3)</a:t>
            </a:r>
            <a:endParaRPr lang="en-US" sz="24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One Year </a:t>
            </a:r>
            <a:endParaRPr lang="en-US" sz="2400" dirty="0"/>
          </a:p>
        </p:txBody>
      </p:sp>
      <p:sp>
        <p:nvSpPr>
          <p:cNvPr id="13" name="TextBox 12"/>
          <p:cNvSpPr txBox="1"/>
          <p:nvPr/>
        </p:nvSpPr>
        <p:spPr>
          <a:xfrm>
            <a:off x="7467601" y="6305239"/>
            <a:ext cx="1143000" cy="369332"/>
          </a:xfrm>
          <a:prstGeom prst="rect">
            <a:avLst/>
          </a:prstGeom>
          <a:noFill/>
        </p:spPr>
        <p:txBody>
          <a:bodyPr wrap="square" rtlCol="0">
            <a:spAutoFit/>
          </a:bodyPr>
          <a:lstStyle/>
          <a:p>
            <a:r>
              <a:rPr lang="en-US" dirty="0"/>
              <a:t>Slide </a:t>
            </a:r>
            <a:fld id="{D1C1536C-6065-45C5-8457-6097AB9EE6C5}" type="slidenum">
              <a:rPr lang="en-US" smtClean="0"/>
              <a:t>30</a:t>
            </a:fld>
            <a:endParaRPr lang="en-US" dirty="0"/>
          </a:p>
        </p:txBody>
      </p:sp>
      <p:pic>
        <p:nvPicPr>
          <p:cNvPr id="14" name="Picture 13">
            <a:extLst>
              <a:ext uri="{FF2B5EF4-FFF2-40B4-BE49-F238E27FC236}">
                <a16:creationId xmlns:a16="http://schemas.microsoft.com/office/drawing/2014/main" id="{58972E34-52CB-425D-B23B-13230C39D342}"/>
              </a:ext>
            </a:extLst>
          </p:cNvPr>
          <p:cNvPicPr>
            <a:picLocks noChangeAspect="1"/>
          </p:cNvPicPr>
          <p:nvPr/>
        </p:nvPicPr>
        <p:blipFill>
          <a:blip r:embed="rId6"/>
          <a:stretch>
            <a:fillRect/>
          </a:stretch>
        </p:blipFill>
        <p:spPr>
          <a:xfrm>
            <a:off x="6867525" y="3156605"/>
            <a:ext cx="1819275" cy="1247775"/>
          </a:xfrm>
          <a:prstGeom prst="rect">
            <a:avLst/>
          </a:prstGeom>
        </p:spPr>
      </p:pic>
    </p:spTree>
    <p:extLst>
      <p:ext uri="{BB962C8B-B14F-4D97-AF65-F5344CB8AC3E}">
        <p14:creationId xmlns:p14="http://schemas.microsoft.com/office/powerpoint/2010/main" val="4195583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txBox="1">
            <a:spLocks noChangeArrowheads="1"/>
          </p:cNvSpPr>
          <p:nvPr/>
        </p:nvSpPr>
        <p:spPr>
          <a:xfrm>
            <a:off x="1981200" y="152400"/>
            <a:ext cx="5638800" cy="1143000"/>
          </a:xfrm>
          <a:prstGeom prst="rect">
            <a:avLst/>
          </a:prstGeom>
        </p:spPr>
        <p:txBody>
          <a:bodyPr vert="horz" lIns="91440" tIns="45720" rIns="91440" bIns="45720" rtlCol="0" anchor="ctr">
            <a:normAutofit/>
          </a:bodyPr>
          <a:lstStyle/>
          <a:p>
            <a:pPr algn="ctr">
              <a:spcBef>
                <a:spcPct val="0"/>
              </a:spcBef>
              <a:defRPr/>
            </a:pPr>
            <a:endParaRPr lang="en-US" sz="2800" dirty="0">
              <a:latin typeface="Arial Black" pitchFamily="34" charset="0"/>
              <a:ea typeface="+mj-ea"/>
              <a:cs typeface="+mj-cs"/>
            </a:endParaRPr>
          </a:p>
        </p:txBody>
      </p:sp>
      <p:sp>
        <p:nvSpPr>
          <p:cNvPr id="2" name="Title 1"/>
          <p:cNvSpPr>
            <a:spLocks noGrp="1"/>
          </p:cNvSpPr>
          <p:nvPr>
            <p:ph type="title"/>
          </p:nvPr>
        </p:nvSpPr>
        <p:spPr>
          <a:xfrm>
            <a:off x="457200" y="274638"/>
            <a:ext cx="8229600" cy="639762"/>
          </a:xfrm>
        </p:spPr>
        <p:txBody>
          <a:bodyPr/>
          <a:lstStyle/>
          <a:p>
            <a:pPr lvl="0" algn="ctr"/>
            <a:r>
              <a:rPr lang="en-US" sz="2800" dirty="0">
                <a:latin typeface="Arial Black" panose="020B0A04020102020204" pitchFamily="34" charset="0"/>
              </a:rPr>
              <a:t>§</a:t>
            </a:r>
            <a:r>
              <a:rPr lang="en-US" sz="2800" dirty="0">
                <a:latin typeface="Arial Black" panose="020B0A04020102020204" pitchFamily="34" charset="0"/>
                <a:hlinkClick r:id="rId3"/>
              </a:rPr>
              <a:t>39-2519</a:t>
            </a:r>
            <a:r>
              <a:rPr lang="en-US" sz="2800" dirty="0">
                <a:latin typeface="Arial Black" panose="020B0A04020102020204" pitchFamily="34" charset="0"/>
              </a:rPr>
              <a:t> </a:t>
            </a:r>
            <a:r>
              <a:rPr lang="en-US" sz="2800" dirty="0">
                <a:latin typeface="Arial" panose="020B0604020202020204" pitchFamily="34" charset="0"/>
                <a:cs typeface="Arial" panose="020B0604020202020204" pitchFamily="34" charset="0"/>
              </a:rPr>
              <a:t>(cont’d)</a:t>
            </a:r>
            <a:endParaRPr lang="en-US" sz="2800" dirty="0">
              <a:latin typeface="Arial Black" panose="020B0A04020102020204" pitchFamily="34" charset="0"/>
            </a:endParaRPr>
          </a:p>
        </p:txBody>
      </p:sp>
      <p:sp>
        <p:nvSpPr>
          <p:cNvPr id="3" name="Content Placeholder 2"/>
          <p:cNvSpPr>
            <a:spLocks noGrp="1"/>
          </p:cNvSpPr>
          <p:nvPr>
            <p:ph idx="1"/>
          </p:nvPr>
        </p:nvSpPr>
        <p:spPr>
          <a:xfrm>
            <a:off x="787293" y="2209152"/>
            <a:ext cx="8229600" cy="3651879"/>
          </a:xfrm>
        </p:spPr>
        <p:txBody>
          <a:bodyPr>
            <a:normAutofit/>
          </a:bodyPr>
          <a:lstStyle/>
          <a:p>
            <a:pPr>
              <a:lnSpc>
                <a:spcPct val="100000"/>
              </a:lnSpc>
              <a:spcAft>
                <a:spcPts val="1800"/>
              </a:spcAft>
              <a:buFont typeface="Wingdings" panose="05000000000000000000" pitchFamily="2" charset="2"/>
              <a:buChar char="Ø"/>
            </a:pPr>
            <a:r>
              <a:rPr lang="en-US" dirty="0">
                <a:latin typeface="Arial" panose="020B0604020202020204" pitchFamily="34" charset="0"/>
                <a:cs typeface="Arial" panose="020B0604020202020204" pitchFamily="34" charset="0"/>
              </a:rPr>
              <a:t>Relinquishment of all or part of HAF allocations</a:t>
            </a:r>
          </a:p>
          <a:p>
            <a:pPr lvl="1">
              <a:lnSpc>
                <a:spcPct val="100000"/>
              </a:lnSpc>
              <a:spcAft>
                <a:spcPts val="1800"/>
              </a:spcAft>
              <a:buFont typeface="Wingdings" panose="05000000000000000000" pitchFamily="2" charset="2"/>
              <a:buChar char="Ø"/>
            </a:pPr>
            <a:r>
              <a:rPr lang="en-US" dirty="0">
                <a:latin typeface="Arial" panose="020B0604020202020204" pitchFamily="34" charset="0"/>
                <a:cs typeface="Arial" panose="020B0604020202020204" pitchFamily="34" charset="0"/>
              </a:rPr>
              <a:t>State Treasurer must certify</a:t>
            </a:r>
          </a:p>
          <a:p>
            <a:pPr lvl="1">
              <a:lnSpc>
                <a:spcPct val="100000"/>
              </a:lnSpc>
              <a:spcAft>
                <a:spcPts val="1800"/>
              </a:spcAft>
              <a:buFont typeface="Wingdings" panose="05000000000000000000" pitchFamily="2" charset="2"/>
              <a:buChar char="Ø"/>
            </a:pPr>
            <a:r>
              <a:rPr lang="en-US" dirty="0">
                <a:latin typeface="Arial" panose="020B0604020202020204" pitchFamily="34" charset="0"/>
                <a:cs typeface="Arial" panose="020B0604020202020204" pitchFamily="34" charset="0"/>
              </a:rPr>
              <a:t>Pursuant to an (interlocal) agreement</a:t>
            </a:r>
          </a:p>
          <a:p>
            <a:pPr lvl="1">
              <a:lnSpc>
                <a:spcPct val="100000"/>
              </a:lnSpc>
              <a:spcAft>
                <a:spcPts val="1800"/>
              </a:spcAft>
              <a:buFont typeface="Wingdings" panose="05000000000000000000" pitchFamily="2" charset="2"/>
              <a:buChar char="Ø"/>
            </a:pPr>
            <a:r>
              <a:rPr lang="en-US" dirty="0">
                <a:latin typeface="Arial" panose="020B0604020202020204" pitchFamily="34" charset="0"/>
                <a:cs typeface="Arial" panose="020B0604020202020204" pitchFamily="34" charset="0"/>
              </a:rPr>
              <a:t>Cannot exceed 3 years</a:t>
            </a:r>
          </a:p>
          <a:p>
            <a:pPr lvl="1">
              <a:lnSpc>
                <a:spcPct val="100000"/>
              </a:lnSpc>
              <a:spcAft>
                <a:spcPts val="1800"/>
              </a:spcAft>
              <a:buFont typeface="Wingdings" panose="05000000000000000000" pitchFamily="2" charset="2"/>
              <a:buChar char="Ø"/>
            </a:pPr>
            <a:r>
              <a:rPr lang="en-US" dirty="0">
                <a:latin typeface="Arial" panose="020B0604020202020204" pitchFamily="34" charset="0"/>
                <a:cs typeface="Arial" panose="020B0604020202020204" pitchFamily="34" charset="0"/>
              </a:rPr>
              <a:t>Provide funds for one or more </a:t>
            </a:r>
            <a:r>
              <a:rPr lang="en-US" b="1" dirty="0">
                <a:latin typeface="Arial" panose="020B0604020202020204" pitchFamily="34" charset="0"/>
                <a:cs typeface="Arial" panose="020B0604020202020204" pitchFamily="34" charset="0"/>
              </a:rPr>
              <a:t>specific project(s)</a:t>
            </a:r>
          </a:p>
          <a:p>
            <a:pPr>
              <a:buFont typeface="Wingdings" panose="05000000000000000000" pitchFamily="2" charset="2"/>
              <a:buChar char="Ø"/>
            </a:pPr>
            <a:endParaRPr lang="en-US" dirty="0"/>
          </a:p>
        </p:txBody>
      </p:sp>
      <p:pic>
        <p:nvPicPr>
          <p:cNvPr id="6" name="Picture 5"/>
          <p:cNvPicPr>
            <a:picLocks noChangeAspect="1"/>
          </p:cNvPicPr>
          <p:nvPr/>
        </p:nvPicPr>
        <p:blipFill>
          <a:blip r:embed="rId4"/>
          <a:stretch>
            <a:fillRect/>
          </a:stretch>
        </p:blipFill>
        <p:spPr>
          <a:xfrm>
            <a:off x="7536546" y="0"/>
            <a:ext cx="1607454" cy="1489476"/>
          </a:xfrm>
          <a:prstGeom prst="rect">
            <a:avLst/>
          </a:prstGeom>
        </p:spPr>
      </p:pic>
      <p:pic>
        <p:nvPicPr>
          <p:cNvPr id="9" name="Picture 8"/>
          <p:cNvPicPr>
            <a:picLocks noChangeAspect="1"/>
          </p:cNvPicPr>
          <p:nvPr/>
        </p:nvPicPr>
        <p:blipFill>
          <a:blip r:embed="rId5"/>
          <a:stretch>
            <a:fillRect/>
          </a:stretch>
        </p:blipFill>
        <p:spPr>
          <a:xfrm>
            <a:off x="0" y="-20887"/>
            <a:ext cx="1574586" cy="1531249"/>
          </a:xfrm>
          <a:prstGeom prst="rect">
            <a:avLst/>
          </a:prstGeom>
        </p:spPr>
      </p:pic>
      <p:sp>
        <p:nvSpPr>
          <p:cNvPr id="12" name="TextBox 11"/>
          <p:cNvSpPr txBox="1"/>
          <p:nvPr/>
        </p:nvSpPr>
        <p:spPr>
          <a:xfrm>
            <a:off x="7467601" y="6305239"/>
            <a:ext cx="1143000" cy="369332"/>
          </a:xfrm>
          <a:prstGeom prst="rect">
            <a:avLst/>
          </a:prstGeom>
          <a:noFill/>
        </p:spPr>
        <p:txBody>
          <a:bodyPr wrap="square" rtlCol="0">
            <a:spAutoFit/>
          </a:bodyPr>
          <a:lstStyle/>
          <a:p>
            <a:r>
              <a:rPr lang="en-US" dirty="0"/>
              <a:t>Slide </a:t>
            </a:r>
            <a:fld id="{D1C1536C-6065-45C5-8457-6097AB9EE6C5}" type="slidenum">
              <a:rPr lang="en-US" smtClean="0"/>
              <a:t>31</a:t>
            </a:fld>
            <a:endParaRPr lang="en-US" dirty="0"/>
          </a:p>
        </p:txBody>
      </p:sp>
      <p:sp>
        <p:nvSpPr>
          <p:cNvPr id="13" name="TextBox 12"/>
          <p:cNvSpPr txBox="1"/>
          <p:nvPr/>
        </p:nvSpPr>
        <p:spPr>
          <a:xfrm>
            <a:off x="1875249" y="813555"/>
            <a:ext cx="5469702" cy="1200329"/>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Relinquishment of Municipality HAF Allocations to County §</a:t>
            </a:r>
            <a:r>
              <a:rPr lang="en-US" sz="2400" b="1" dirty="0">
                <a:latin typeface="Arial" panose="020B0604020202020204" pitchFamily="34" charset="0"/>
                <a:cs typeface="Arial" panose="020B0604020202020204" pitchFamily="34" charset="0"/>
                <a:hlinkClick r:id="rId3"/>
              </a:rPr>
              <a:t>39-2519(4)</a:t>
            </a:r>
            <a:endParaRPr lang="en-US" sz="24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Three Years  </a:t>
            </a:r>
            <a:endParaRPr lang="en-US" sz="2400" dirty="0"/>
          </a:p>
        </p:txBody>
      </p:sp>
      <p:sp>
        <p:nvSpPr>
          <p:cNvPr id="14" name="TextBox 13"/>
          <p:cNvSpPr txBox="1"/>
          <p:nvPr/>
        </p:nvSpPr>
        <p:spPr>
          <a:xfrm rot="16200000">
            <a:off x="-2391874" y="3881349"/>
            <a:ext cx="5368523" cy="584775"/>
          </a:xfrm>
          <a:prstGeom prst="rect">
            <a:avLst/>
          </a:prstGeom>
          <a:solidFill>
            <a:srgbClr val="0070C0"/>
          </a:solidFill>
        </p:spPr>
        <p:txBody>
          <a:bodyPr wrap="square" rtlCol="0">
            <a:spAutoFit/>
          </a:bodyPr>
          <a:lstStyle/>
          <a:p>
            <a:pPr algn="ctr"/>
            <a:r>
              <a:rPr lang="en-US" sz="3200" b="1" dirty="0"/>
              <a:t>MUNI RELINQUISHMENT</a:t>
            </a:r>
          </a:p>
        </p:txBody>
      </p:sp>
      <p:pic>
        <p:nvPicPr>
          <p:cNvPr id="11" name="Picture 10">
            <a:extLst>
              <a:ext uri="{FF2B5EF4-FFF2-40B4-BE49-F238E27FC236}">
                <a16:creationId xmlns:a16="http://schemas.microsoft.com/office/drawing/2014/main" id="{FEB4C8B5-7DBD-4F12-9EF2-34C8299364CC}"/>
              </a:ext>
            </a:extLst>
          </p:cNvPr>
          <p:cNvPicPr>
            <a:picLocks noChangeAspect="1"/>
          </p:cNvPicPr>
          <p:nvPr/>
        </p:nvPicPr>
        <p:blipFill>
          <a:blip r:embed="rId6"/>
          <a:stretch>
            <a:fillRect/>
          </a:stretch>
        </p:blipFill>
        <p:spPr>
          <a:xfrm>
            <a:off x="7129463" y="2927636"/>
            <a:ext cx="1819275" cy="1247775"/>
          </a:xfrm>
          <a:prstGeom prst="rect">
            <a:avLst/>
          </a:prstGeom>
        </p:spPr>
      </p:pic>
    </p:spTree>
    <p:extLst>
      <p:ext uri="{BB962C8B-B14F-4D97-AF65-F5344CB8AC3E}">
        <p14:creationId xmlns:p14="http://schemas.microsoft.com/office/powerpoint/2010/main" val="2933846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164039" y="2024266"/>
            <a:ext cx="8176234" cy="3860800"/>
          </a:xfrm>
          <a:prstGeom prst="rect">
            <a:avLst/>
          </a:prstGeom>
        </p:spPr>
        <p:txBody>
          <a:bodyPr vert="horz" lIns="91440" tIns="45720" rIns="91440" bIns="45720" rtlCol="0">
            <a:normAutofit/>
          </a:bodyPr>
          <a:lstStyle/>
          <a:p>
            <a:pPr marL="457200" indent="-457200">
              <a:spcBef>
                <a:spcPts val="600"/>
              </a:spcBef>
              <a:buFont typeface="Arial" panose="020B0604020202020204" pitchFamily="34" charset="0"/>
              <a:buChar char="•"/>
              <a:defRPr/>
            </a:pPr>
            <a:r>
              <a:rPr lang="en-US" sz="2800" b="1" i="1" dirty="0">
                <a:latin typeface="Arial" panose="020B0604020202020204" pitchFamily="34" charset="0"/>
                <a:cs typeface="Arial" panose="020B0604020202020204" pitchFamily="34" charset="0"/>
              </a:rPr>
              <a:t>Highway Trust Fund</a:t>
            </a:r>
          </a:p>
          <a:p>
            <a:pPr marL="457200" indent="-457200">
              <a:spcBef>
                <a:spcPts val="600"/>
              </a:spcBef>
              <a:buFont typeface="Arial" panose="020B0604020202020204" pitchFamily="34" charset="0"/>
              <a:buChar char="•"/>
            </a:pPr>
            <a:r>
              <a:rPr lang="en-US" sz="2800" b="1" i="1" dirty="0">
                <a:latin typeface="Arial" panose="020B0604020202020204" pitchFamily="34" charset="0"/>
                <a:cs typeface="Arial" panose="020B0604020202020204" pitchFamily="34" charset="0"/>
              </a:rPr>
              <a:t>Highway Allocation Fund</a:t>
            </a:r>
          </a:p>
          <a:p>
            <a:pPr marL="457200" indent="-457200">
              <a:spcBef>
                <a:spcPts val="600"/>
              </a:spcBef>
              <a:buFont typeface="Arial" panose="020B0604020202020204" pitchFamily="34" charset="0"/>
              <a:buChar char="•"/>
            </a:pPr>
            <a:r>
              <a:rPr lang="en-US" sz="2800" b="1" i="1" dirty="0">
                <a:latin typeface="Arial" panose="020B0604020202020204" pitchFamily="34" charset="0"/>
                <a:cs typeface="Arial" panose="020B0604020202020204" pitchFamily="34" charset="0"/>
              </a:rPr>
              <a:t>Allocation factors (7 county vs. 3 municipal)</a:t>
            </a:r>
          </a:p>
          <a:p>
            <a:pPr marL="457200" indent="-457200">
              <a:spcBef>
                <a:spcPts val="600"/>
              </a:spcBef>
              <a:buFont typeface="Arial" panose="020B0604020202020204" pitchFamily="34" charset="0"/>
              <a:buChar char="•"/>
            </a:pPr>
            <a:r>
              <a:rPr lang="en-US" sz="2800" b="1" i="1" dirty="0">
                <a:latin typeface="Arial" panose="020B0604020202020204" pitchFamily="34" charset="0"/>
                <a:cs typeface="Arial" panose="020B0604020202020204" pitchFamily="34" charset="0"/>
              </a:rPr>
              <a:t>Matching Funds Requirements</a:t>
            </a:r>
          </a:p>
          <a:p>
            <a:pPr marL="457200" indent="-457200">
              <a:spcBef>
                <a:spcPts val="600"/>
              </a:spcBef>
              <a:buFont typeface="Arial" panose="020B0604020202020204" pitchFamily="34" charset="0"/>
              <a:buChar char="•"/>
            </a:pPr>
            <a:r>
              <a:rPr lang="en-US" sz="2800" b="1" i="1" dirty="0">
                <a:latin typeface="Arial" panose="020B0604020202020204" pitchFamily="34" charset="0"/>
                <a:cs typeface="Arial" panose="020B0604020202020204" pitchFamily="34" charset="0"/>
              </a:rPr>
              <a:t>Accumulation (by Municipality)</a:t>
            </a:r>
          </a:p>
          <a:p>
            <a:pPr marL="457200" indent="-457200">
              <a:spcBef>
                <a:spcPts val="600"/>
              </a:spcBef>
              <a:buFont typeface="Arial" panose="020B0604020202020204" pitchFamily="34" charset="0"/>
              <a:buChar char="•"/>
            </a:pPr>
            <a:r>
              <a:rPr lang="en-US" sz="2800" b="1" i="1" dirty="0">
                <a:latin typeface="Arial" panose="020B0604020202020204" pitchFamily="34" charset="0"/>
                <a:cs typeface="Arial" panose="020B0604020202020204" pitchFamily="34" charset="0"/>
              </a:rPr>
              <a:t>Relinquishment (by Municipality, to County)</a:t>
            </a:r>
          </a:p>
          <a:p>
            <a:pPr marL="457200" indent="-457200">
              <a:spcBef>
                <a:spcPts val="600"/>
              </a:spcBef>
              <a:buFont typeface="Arial" panose="020B0604020202020204" pitchFamily="34" charset="0"/>
              <a:buChar char="•"/>
            </a:pPr>
            <a:r>
              <a:rPr lang="en-US" sz="2800" b="1" i="1" dirty="0">
                <a:latin typeface="Arial" panose="020B0604020202020204" pitchFamily="34" charset="0"/>
                <a:cs typeface="Arial" panose="020B0604020202020204" pitchFamily="34" charset="0"/>
              </a:rPr>
              <a:t>Use restriction (for road or street purposes)</a:t>
            </a:r>
          </a:p>
        </p:txBody>
      </p:sp>
      <p:pic>
        <p:nvPicPr>
          <p:cNvPr id="3" name="Picture 2"/>
          <p:cNvPicPr>
            <a:picLocks noChangeAspect="1"/>
          </p:cNvPicPr>
          <p:nvPr/>
        </p:nvPicPr>
        <p:blipFill>
          <a:blip r:embed="rId3"/>
          <a:stretch>
            <a:fillRect/>
          </a:stretch>
        </p:blipFill>
        <p:spPr>
          <a:xfrm>
            <a:off x="7536546" y="0"/>
            <a:ext cx="1607454" cy="1489476"/>
          </a:xfrm>
          <a:prstGeom prst="rect">
            <a:avLst/>
          </a:prstGeom>
        </p:spPr>
      </p:pic>
      <p:pic>
        <p:nvPicPr>
          <p:cNvPr id="4" name="Picture 3"/>
          <p:cNvPicPr>
            <a:picLocks noChangeAspect="1"/>
          </p:cNvPicPr>
          <p:nvPr/>
        </p:nvPicPr>
        <p:blipFill>
          <a:blip r:embed="rId4"/>
          <a:stretch>
            <a:fillRect/>
          </a:stretch>
        </p:blipFill>
        <p:spPr>
          <a:xfrm>
            <a:off x="0" y="-20887"/>
            <a:ext cx="1574586" cy="1531249"/>
          </a:xfrm>
          <a:prstGeom prst="rect">
            <a:avLst/>
          </a:prstGeom>
        </p:spPr>
      </p:pic>
      <p:sp>
        <p:nvSpPr>
          <p:cNvPr id="5" name="TextBox 4"/>
          <p:cNvSpPr txBox="1"/>
          <p:nvPr/>
        </p:nvSpPr>
        <p:spPr>
          <a:xfrm>
            <a:off x="1574586" y="513904"/>
            <a:ext cx="5961960" cy="830997"/>
          </a:xfrm>
          <a:prstGeom prst="rect">
            <a:avLst/>
          </a:prstGeom>
          <a:noFill/>
        </p:spPr>
        <p:txBody>
          <a:bodyPr wrap="square" rtlCol="0">
            <a:spAutoFit/>
          </a:bodyPr>
          <a:lstStyle/>
          <a:p>
            <a:pPr algn="ctr" defTabSz="509588">
              <a:tabLst>
                <a:tab pos="165100" algn="l"/>
                <a:tab pos="404813" algn="l"/>
              </a:tabLst>
              <a:defRPr/>
            </a:pPr>
            <a:r>
              <a:rPr lang="en-US" sz="2400" b="1" i="1" dirty="0">
                <a:latin typeface="Arial" pitchFamily="34" charset="0"/>
                <a:cs typeface="Arial" pitchFamily="34" charset="0"/>
              </a:rPr>
              <a:t>ANY QUESTIONS ABOUT HIGHWAY FINANCE LAW?  </a:t>
            </a:r>
          </a:p>
        </p:txBody>
      </p:sp>
      <p:sp>
        <p:nvSpPr>
          <p:cNvPr id="8" name="TextBox 7"/>
          <p:cNvSpPr txBox="1"/>
          <p:nvPr/>
        </p:nvSpPr>
        <p:spPr>
          <a:xfrm>
            <a:off x="7467601" y="6305239"/>
            <a:ext cx="1143000" cy="369332"/>
          </a:xfrm>
          <a:prstGeom prst="rect">
            <a:avLst/>
          </a:prstGeom>
          <a:noFill/>
        </p:spPr>
        <p:txBody>
          <a:bodyPr wrap="square" rtlCol="0">
            <a:spAutoFit/>
          </a:bodyPr>
          <a:lstStyle/>
          <a:p>
            <a:r>
              <a:rPr lang="en-US" dirty="0"/>
              <a:t>Slide </a:t>
            </a:r>
            <a:fld id="{D1C1536C-6065-45C5-8457-6097AB9EE6C5}" type="slidenum">
              <a:rPr lang="en-US" smtClean="0"/>
              <a:t>32</a:t>
            </a:fld>
            <a:endParaRPr lang="en-US" dirty="0"/>
          </a:p>
        </p:txBody>
      </p:sp>
      <p:pic>
        <p:nvPicPr>
          <p:cNvPr id="9" name="Picture 8"/>
          <p:cNvPicPr>
            <a:picLocks noChangeAspect="1"/>
          </p:cNvPicPr>
          <p:nvPr/>
        </p:nvPicPr>
        <p:blipFill>
          <a:blip r:embed="rId5"/>
          <a:stretch>
            <a:fillRect/>
          </a:stretch>
        </p:blipFill>
        <p:spPr>
          <a:xfrm>
            <a:off x="4392909" y="1879691"/>
            <a:ext cx="756970" cy="609640"/>
          </a:xfrm>
          <a:prstGeom prst="rect">
            <a:avLst/>
          </a:prstGeom>
        </p:spPr>
      </p:pic>
      <p:pic>
        <p:nvPicPr>
          <p:cNvPr id="10" name="Picture 9"/>
          <p:cNvPicPr>
            <a:picLocks noChangeAspect="1"/>
          </p:cNvPicPr>
          <p:nvPr/>
        </p:nvPicPr>
        <p:blipFill>
          <a:blip r:embed="rId6"/>
          <a:stretch>
            <a:fillRect/>
          </a:stretch>
        </p:blipFill>
        <p:spPr>
          <a:xfrm>
            <a:off x="5308898" y="2489809"/>
            <a:ext cx="803580" cy="551147"/>
          </a:xfrm>
          <a:prstGeom prst="rect">
            <a:avLst/>
          </a:prstGeom>
        </p:spPr>
      </p:pic>
      <p:sp>
        <p:nvSpPr>
          <p:cNvPr id="2" name="TextBox 1">
            <a:extLst>
              <a:ext uri="{FF2B5EF4-FFF2-40B4-BE49-F238E27FC236}">
                <a16:creationId xmlns:a16="http://schemas.microsoft.com/office/drawing/2014/main" id="{3633BFF6-1945-42FA-83C3-952781DDFB07}"/>
              </a:ext>
            </a:extLst>
          </p:cNvPr>
          <p:cNvSpPr txBox="1"/>
          <p:nvPr/>
        </p:nvSpPr>
        <p:spPr>
          <a:xfrm>
            <a:off x="1804732" y="5864320"/>
            <a:ext cx="4894847" cy="461665"/>
          </a:xfrm>
          <a:prstGeom prst="rect">
            <a:avLst/>
          </a:prstGeom>
          <a:noFill/>
        </p:spPr>
        <p:txBody>
          <a:bodyPr wrap="square" rtlCol="0">
            <a:spAutoFit/>
          </a:bodyPr>
          <a:lstStyle/>
          <a:p>
            <a:pPr algn="ctr"/>
            <a:r>
              <a:rPr lang="en-US" sz="2400" dirty="0"/>
              <a:t>Chapter 39, Article 25 - Distribution</a:t>
            </a:r>
          </a:p>
        </p:txBody>
      </p:sp>
    </p:spTree>
    <p:extLst>
      <p:ext uri="{BB962C8B-B14F-4D97-AF65-F5344CB8AC3E}">
        <p14:creationId xmlns:p14="http://schemas.microsoft.com/office/powerpoint/2010/main" val="1666336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671996" y="558800"/>
            <a:ext cx="8472004" cy="3949699"/>
          </a:xfrm>
          <a:prstGeom prst="rect">
            <a:avLst/>
          </a:prstGeom>
        </p:spPr>
        <p:txBody>
          <a:bodyPr vert="horz" lIns="91440" tIns="45720" rIns="91440" bIns="45720" rtlCol="0">
            <a:normAutofit fontScale="92500" lnSpcReduction="20000"/>
          </a:bodyPr>
          <a:lstStyle/>
          <a:p>
            <a:pPr algn="ctr">
              <a:spcBef>
                <a:spcPct val="20000"/>
              </a:spcBef>
              <a:defRPr/>
            </a:pPr>
            <a:r>
              <a:rPr lang="en-US" sz="4800" b="1" dirty="0">
                <a:latin typeface="Arial Black" panose="020B0A04020102020204" pitchFamily="34" charset="0"/>
                <a:cs typeface="Arial" pitchFamily="34" charset="0"/>
              </a:rPr>
              <a:t>ADDITIONAL FUNDING SOURCES </a:t>
            </a:r>
          </a:p>
          <a:p>
            <a:pPr algn="ctr">
              <a:spcBef>
                <a:spcPct val="20000"/>
              </a:spcBef>
              <a:defRPr/>
            </a:pPr>
            <a:r>
              <a:rPr lang="en-US" sz="4800" b="1" dirty="0">
                <a:latin typeface="Arial Black" panose="020B0A04020102020204" pitchFamily="34" charset="0"/>
                <a:cs typeface="Arial" pitchFamily="34" charset="0"/>
              </a:rPr>
              <a:t>BEYOND THE HAF </a:t>
            </a:r>
          </a:p>
          <a:p>
            <a:pPr algn="ctr">
              <a:spcBef>
                <a:spcPct val="20000"/>
              </a:spcBef>
              <a:defRPr/>
            </a:pPr>
            <a:r>
              <a:rPr lang="en-US" sz="4800" b="1" dirty="0">
                <a:latin typeface="Arial Black" panose="020B0A04020102020204" pitchFamily="34" charset="0"/>
                <a:cs typeface="Arial" pitchFamily="34" charset="0"/>
              </a:rPr>
              <a:t>for </a:t>
            </a:r>
          </a:p>
          <a:p>
            <a:pPr algn="ctr">
              <a:spcBef>
                <a:spcPct val="20000"/>
              </a:spcBef>
              <a:defRPr/>
            </a:pPr>
            <a:r>
              <a:rPr lang="en-US" sz="4800" b="1" dirty="0">
                <a:latin typeface="Arial Black" panose="020B0A04020102020204" pitchFamily="34" charset="0"/>
                <a:cs typeface="Arial" pitchFamily="34" charset="0"/>
              </a:rPr>
              <a:t>COUNTIES AND MUNICIPALITIES</a:t>
            </a:r>
          </a:p>
          <a:p>
            <a:pPr algn="ctr">
              <a:spcBef>
                <a:spcPct val="20000"/>
              </a:spcBef>
              <a:defRPr/>
            </a:pPr>
            <a:endParaRPr lang="en-US" sz="4800" b="1" dirty="0">
              <a:latin typeface="Arial Black" panose="020B0A04020102020204" pitchFamily="34" charset="0"/>
              <a:cs typeface="Arial" pitchFamily="34" charset="0"/>
            </a:endParaRPr>
          </a:p>
        </p:txBody>
      </p:sp>
      <p:sp>
        <p:nvSpPr>
          <p:cNvPr id="7" name="TextBox 6"/>
          <p:cNvSpPr txBox="1"/>
          <p:nvPr/>
        </p:nvSpPr>
        <p:spPr>
          <a:xfrm rot="16200000">
            <a:off x="-3110948" y="3075058"/>
            <a:ext cx="6858001" cy="707886"/>
          </a:xfrm>
          <a:prstGeom prst="rect">
            <a:avLst/>
          </a:prstGeom>
          <a:solidFill>
            <a:srgbClr val="7030A0"/>
          </a:solidFill>
        </p:spPr>
        <p:txBody>
          <a:bodyPr wrap="square" rtlCol="0">
            <a:spAutoFit/>
          </a:bodyPr>
          <a:lstStyle/>
          <a:p>
            <a:pPr algn="ctr"/>
            <a:r>
              <a:rPr lang="en-US" sz="4000" b="1" dirty="0">
                <a:solidFill>
                  <a:srgbClr val="92D050"/>
                </a:solidFill>
              </a:rPr>
              <a:t>$            FUNDING            $</a:t>
            </a:r>
          </a:p>
        </p:txBody>
      </p:sp>
      <p:pic>
        <p:nvPicPr>
          <p:cNvPr id="12" name="Picture 11" descr="FHWA_horizontal_2013.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1328" y="5067299"/>
            <a:ext cx="2571342" cy="10115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3660" y="4761000"/>
            <a:ext cx="1575208" cy="1575208"/>
          </a:xfrm>
          <a:prstGeom prst="rect">
            <a:avLst/>
          </a:prstGeom>
        </p:spPr>
      </p:pic>
      <p:sp>
        <p:nvSpPr>
          <p:cNvPr id="8" name="TextBox 7"/>
          <p:cNvSpPr txBox="1"/>
          <p:nvPr/>
        </p:nvSpPr>
        <p:spPr>
          <a:xfrm>
            <a:off x="7467601" y="6305239"/>
            <a:ext cx="1143000" cy="369332"/>
          </a:xfrm>
          <a:prstGeom prst="rect">
            <a:avLst/>
          </a:prstGeom>
          <a:noFill/>
        </p:spPr>
        <p:txBody>
          <a:bodyPr wrap="square" rtlCol="0">
            <a:spAutoFit/>
          </a:bodyPr>
          <a:lstStyle/>
          <a:p>
            <a:r>
              <a:rPr lang="en-US" dirty="0"/>
              <a:t>Slide </a:t>
            </a:r>
            <a:fld id="{D1C1536C-6065-45C5-8457-6097AB9EE6C5}" type="slidenum">
              <a:rPr lang="en-US" smtClean="0"/>
              <a:t>33</a:t>
            </a:fld>
            <a:endParaRPr lang="en-US" dirty="0"/>
          </a:p>
        </p:txBody>
      </p:sp>
    </p:spTree>
    <p:extLst>
      <p:ext uri="{BB962C8B-B14F-4D97-AF65-F5344CB8AC3E}">
        <p14:creationId xmlns:p14="http://schemas.microsoft.com/office/powerpoint/2010/main" val="2654463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359426" y="2760133"/>
            <a:ext cx="8577543" cy="2878667"/>
          </a:xfrm>
          <a:prstGeom prst="rect">
            <a:avLst/>
          </a:prstGeom>
        </p:spPr>
        <p:txBody>
          <a:bodyPr vert="horz" lIns="91440" tIns="45720" rIns="91440" bIns="45720" rtlCol="0">
            <a:normAutofit/>
          </a:bodyPr>
          <a:lstStyle/>
          <a:p>
            <a:pPr marL="514350" indent="-514350">
              <a:spcBef>
                <a:spcPct val="20000"/>
              </a:spcBef>
              <a:buFont typeface="+mj-lt"/>
              <a:buAutoNum type="arabicPeriod"/>
              <a:defRPr/>
            </a:pPr>
            <a:r>
              <a:rPr lang="en-US" sz="2800" b="1" i="1" dirty="0">
                <a:solidFill>
                  <a:schemeClr val="bg1">
                    <a:lumMod val="85000"/>
                  </a:schemeClr>
                </a:solidFill>
                <a:latin typeface="Arial" panose="020B0604020202020204" pitchFamily="34" charset="0"/>
                <a:cs typeface="Arial" panose="020B0604020202020204" pitchFamily="34" charset="0"/>
              </a:rPr>
              <a:t>Highway Allocation Fund (HAF) Distributions</a:t>
            </a:r>
          </a:p>
          <a:p>
            <a:pPr marL="514350" indent="-514350">
              <a:spcBef>
                <a:spcPct val="20000"/>
              </a:spcBef>
              <a:buFont typeface="+mj-lt"/>
              <a:buAutoNum type="arabicPeriod"/>
              <a:defRPr/>
            </a:pPr>
            <a:r>
              <a:rPr lang="en-US" sz="2800" b="1" i="1" dirty="0">
                <a:latin typeface="Arial" panose="020B0604020202020204" pitchFamily="34" charset="0"/>
                <a:cs typeface="Arial" panose="020B0604020202020204" pitchFamily="34" charset="0"/>
              </a:rPr>
              <a:t>Local </a:t>
            </a:r>
            <a:r>
              <a:rPr lang="en-US" sz="2400" b="1" i="1" dirty="0">
                <a:latin typeface="Arial" panose="020B0604020202020204" pitchFamily="34" charset="0"/>
                <a:cs typeface="Arial" panose="020B0604020202020204" pitchFamily="34" charset="0"/>
              </a:rPr>
              <a:t>(Motor Vehicle Fee, Property Tax, Wheel Tax, Bonds, etc.)</a:t>
            </a:r>
            <a:endParaRPr lang="en-US" sz="2800" b="1" i="1" dirty="0">
              <a:latin typeface="Arial" panose="020B0604020202020204" pitchFamily="34" charset="0"/>
              <a:cs typeface="Arial" panose="020B0604020202020204" pitchFamily="34" charset="0"/>
            </a:endParaRPr>
          </a:p>
          <a:p>
            <a:pPr marL="514350" indent="-514350">
              <a:spcBef>
                <a:spcPct val="20000"/>
              </a:spcBef>
              <a:buFont typeface="+mj-lt"/>
              <a:buAutoNum type="arabicPeriod"/>
              <a:defRPr/>
            </a:pPr>
            <a:r>
              <a:rPr lang="en-US" sz="2800" b="1" i="1" dirty="0">
                <a:solidFill>
                  <a:schemeClr val="bg1">
                    <a:lumMod val="85000"/>
                  </a:schemeClr>
                </a:solidFill>
                <a:latin typeface="Arial" panose="020B0604020202020204" pitchFamily="34" charset="0"/>
                <a:cs typeface="Arial" panose="020B0604020202020204" pitchFamily="34" charset="0"/>
              </a:rPr>
              <a:t>State </a:t>
            </a:r>
            <a:r>
              <a:rPr lang="en-US" sz="2400" b="1" i="1" dirty="0">
                <a:solidFill>
                  <a:schemeClr val="bg1">
                    <a:lumMod val="85000"/>
                  </a:schemeClr>
                </a:solidFill>
                <a:latin typeface="Arial" panose="020B0604020202020204" pitchFamily="34" charset="0"/>
                <a:cs typeface="Arial" panose="020B0604020202020204" pitchFamily="34" charset="0"/>
              </a:rPr>
              <a:t>(Federal Funds Buyout, State-aid Bridge, etc.)</a:t>
            </a:r>
            <a:endParaRPr lang="en-US" sz="2800" b="1" i="1" dirty="0">
              <a:solidFill>
                <a:schemeClr val="bg1">
                  <a:lumMod val="85000"/>
                </a:schemeClr>
              </a:solidFill>
              <a:latin typeface="Arial" panose="020B0604020202020204" pitchFamily="34" charset="0"/>
              <a:cs typeface="Arial" panose="020B0604020202020204" pitchFamily="34" charset="0"/>
            </a:endParaRPr>
          </a:p>
          <a:p>
            <a:pPr marL="514350" indent="-514350">
              <a:spcBef>
                <a:spcPct val="20000"/>
              </a:spcBef>
              <a:buFont typeface="+mj-lt"/>
              <a:buAutoNum type="arabicPeriod"/>
              <a:defRPr/>
            </a:pPr>
            <a:r>
              <a:rPr lang="en-US" sz="2800" b="1" i="1" dirty="0">
                <a:solidFill>
                  <a:schemeClr val="bg1">
                    <a:lumMod val="85000"/>
                  </a:schemeClr>
                </a:solidFill>
                <a:latin typeface="Arial" panose="020B0604020202020204" pitchFamily="34" charset="0"/>
                <a:cs typeface="Arial" panose="020B0604020202020204" pitchFamily="34" charset="0"/>
              </a:rPr>
              <a:t>Federal </a:t>
            </a:r>
            <a:r>
              <a:rPr lang="en-US" sz="2400" b="1" i="1" dirty="0">
                <a:solidFill>
                  <a:schemeClr val="bg1">
                    <a:lumMod val="85000"/>
                  </a:schemeClr>
                </a:solidFill>
                <a:latin typeface="Arial" panose="020B0604020202020204" pitchFamily="34" charset="0"/>
                <a:cs typeface="Arial" panose="020B0604020202020204" pitchFamily="34" charset="0"/>
              </a:rPr>
              <a:t>(mainly FHWA)</a:t>
            </a:r>
          </a:p>
          <a:p>
            <a:pPr algn="ctr">
              <a:spcBef>
                <a:spcPct val="20000"/>
              </a:spcBef>
              <a:defRPr/>
            </a:pPr>
            <a:endParaRPr lang="en-US" sz="2800" i="1" dirty="0">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a:xfrm>
            <a:off x="359427" y="366493"/>
            <a:ext cx="8577543" cy="1500079"/>
          </a:xfrm>
          <a:prstGeom prst="rect">
            <a:avLst/>
          </a:prstGeom>
        </p:spPr>
        <p:txBody>
          <a:bodyPr vert="horz" lIns="91440" tIns="45720" rIns="91440" bIns="45720" rtlCol="0" anchor="ctr">
            <a:noAutofit/>
          </a:bodyPr>
          <a:lstStyle/>
          <a:p>
            <a:pPr algn="ctr">
              <a:spcBef>
                <a:spcPct val="0"/>
              </a:spcBef>
              <a:defRPr/>
            </a:pPr>
            <a:r>
              <a:rPr lang="en-US" sz="5400" dirty="0">
                <a:latin typeface="Arial Black" panose="020B0A04020102020204" pitchFamily="34" charset="0"/>
                <a:ea typeface="+mj-ea"/>
                <a:cs typeface="+mj-cs"/>
              </a:rPr>
              <a:t>Funding </a:t>
            </a:r>
          </a:p>
          <a:p>
            <a:pPr algn="ctr">
              <a:spcBef>
                <a:spcPct val="0"/>
              </a:spcBef>
              <a:defRPr/>
            </a:pPr>
            <a:r>
              <a:rPr lang="en-US" sz="4000" dirty="0">
                <a:latin typeface="Arial Black" panose="020B0A04020102020204" pitchFamily="34" charset="0"/>
                <a:ea typeface="+mj-ea"/>
                <a:cs typeface="+mj-cs"/>
              </a:rPr>
              <a:t>Main Sources</a:t>
            </a:r>
          </a:p>
          <a:p>
            <a:pPr algn="ctr">
              <a:spcBef>
                <a:spcPct val="0"/>
              </a:spcBef>
              <a:defRPr/>
            </a:pPr>
            <a:r>
              <a:rPr lang="en-US" sz="4000" dirty="0">
                <a:latin typeface="Arial Black" panose="020B0A04020102020204" pitchFamily="34" charset="0"/>
                <a:ea typeface="+mj-ea"/>
                <a:cs typeface="+mj-cs"/>
              </a:rPr>
              <a:t>Counties and Municipalities</a:t>
            </a:r>
          </a:p>
        </p:txBody>
      </p:sp>
      <p:sp>
        <p:nvSpPr>
          <p:cNvPr id="10" name="Rectangle 9"/>
          <p:cNvSpPr/>
          <p:nvPr/>
        </p:nvSpPr>
        <p:spPr>
          <a:xfrm>
            <a:off x="7712729" y="245433"/>
            <a:ext cx="652743" cy="1200329"/>
          </a:xfrm>
          <a:prstGeom prst="rect">
            <a:avLst/>
          </a:prstGeom>
          <a:noFill/>
        </p:spPr>
        <p:txBody>
          <a:bodyPr wrap="none" lIns="91440" tIns="45720" rIns="91440" bIns="45720">
            <a:spAutoFit/>
          </a:bodyPr>
          <a:lstStyle/>
          <a:p>
            <a:pPr algn="ctr"/>
            <a:r>
              <a:rPr lang="en-US" sz="7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t>
            </a:r>
          </a:p>
        </p:txBody>
      </p:sp>
      <p:sp>
        <p:nvSpPr>
          <p:cNvPr id="5" name="TextBox 4"/>
          <p:cNvSpPr txBox="1"/>
          <p:nvPr/>
        </p:nvSpPr>
        <p:spPr>
          <a:xfrm>
            <a:off x="7467601" y="6305239"/>
            <a:ext cx="1143000" cy="369332"/>
          </a:xfrm>
          <a:prstGeom prst="rect">
            <a:avLst/>
          </a:prstGeom>
          <a:noFill/>
        </p:spPr>
        <p:txBody>
          <a:bodyPr wrap="square" rtlCol="0">
            <a:spAutoFit/>
          </a:bodyPr>
          <a:lstStyle/>
          <a:p>
            <a:r>
              <a:rPr lang="en-US" dirty="0"/>
              <a:t>Slide </a:t>
            </a:r>
            <a:fld id="{D1C1536C-6065-45C5-8457-6097AB9EE6C5}" type="slidenum">
              <a:rPr lang="en-US" smtClean="0"/>
              <a:t>34</a:t>
            </a:fld>
            <a:endParaRPr lang="en-US" dirty="0"/>
          </a:p>
        </p:txBody>
      </p:sp>
    </p:spTree>
    <p:extLst>
      <p:ext uri="{BB962C8B-B14F-4D97-AF65-F5344CB8AC3E}">
        <p14:creationId xmlns:p14="http://schemas.microsoft.com/office/powerpoint/2010/main" val="2894453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704850" y="0"/>
            <a:ext cx="8077200" cy="1143000"/>
          </a:xfrm>
          <a:prstGeom prst="rect">
            <a:avLst/>
          </a:prstGeom>
        </p:spPr>
        <p:txBody>
          <a:bodyPr vert="horz" lIns="91440" tIns="45720" rIns="91440" bIns="45720" rtlCol="0" anchor="ctr">
            <a:normAutofit fontScale="85000" lnSpcReduction="10000"/>
          </a:bodyPr>
          <a:lstStyle/>
          <a:p>
            <a:pPr algn="ctr">
              <a:spcBef>
                <a:spcPct val="0"/>
              </a:spcBef>
              <a:defRPr/>
            </a:pPr>
            <a:r>
              <a:rPr lang="en-US" sz="4000" dirty="0">
                <a:latin typeface="Arial Black" panose="020B0A04020102020204" pitchFamily="34" charset="0"/>
                <a:ea typeface="+mj-ea"/>
                <a:cs typeface="+mj-cs"/>
              </a:rPr>
              <a:t>Types of Local Funding</a:t>
            </a:r>
            <a:r>
              <a:rPr lang="en-US" sz="6000" dirty="0">
                <a:latin typeface="+mj-lt"/>
                <a:ea typeface="+mj-ea"/>
                <a:cs typeface="+mj-cs"/>
              </a:rPr>
              <a:t> </a:t>
            </a:r>
            <a:r>
              <a:rPr lang="en-US" sz="4000" dirty="0">
                <a:latin typeface="Arial Black" panose="020B0A04020102020204" pitchFamily="34" charset="0"/>
                <a:ea typeface="+mj-ea"/>
                <a:cs typeface="+mj-cs"/>
              </a:rPr>
              <a:t>Sources</a:t>
            </a:r>
          </a:p>
        </p:txBody>
      </p:sp>
      <p:sp>
        <p:nvSpPr>
          <p:cNvPr id="8" name="Rectangle 4"/>
          <p:cNvSpPr txBox="1">
            <a:spLocks noChangeArrowheads="1"/>
          </p:cNvSpPr>
          <p:nvPr/>
        </p:nvSpPr>
        <p:spPr>
          <a:xfrm>
            <a:off x="228600" y="1113598"/>
            <a:ext cx="8553450" cy="5057918"/>
          </a:xfrm>
          <a:prstGeom prst="rect">
            <a:avLst/>
          </a:prstGeom>
        </p:spPr>
        <p:txBody>
          <a:bodyPr vert="horz" lIns="91440" tIns="45720" rIns="91440" bIns="45720" rtlCol="0">
            <a:normAutofit/>
          </a:bodyPr>
          <a:lstStyle/>
          <a:p>
            <a:pPr marL="971550" lvl="1" indent="-514350" fontAlgn="base">
              <a:spcBef>
                <a:spcPts val="600"/>
              </a:spcBef>
              <a:spcAft>
                <a:spcPts val="300"/>
              </a:spcAft>
              <a:buFont typeface="+mj-lt"/>
              <a:buAutoNum type="alphaLcParenR"/>
              <a:defRPr/>
            </a:pPr>
            <a:r>
              <a:rPr lang="en-US" sz="2400" dirty="0">
                <a:latin typeface="Arial" panose="020B0604020202020204" pitchFamily="34" charset="0"/>
                <a:cs typeface="Arial" panose="020B0604020202020204" pitchFamily="34" charset="0"/>
              </a:rPr>
              <a:t>Motor Vehicle Fee</a:t>
            </a:r>
            <a:endParaRPr lang="en-US" sz="2400" i="1" dirty="0">
              <a:latin typeface="Arial" panose="020B0604020202020204" pitchFamily="34" charset="0"/>
              <a:cs typeface="Arial" panose="020B0604020202020204" pitchFamily="34" charset="0"/>
            </a:endParaRPr>
          </a:p>
          <a:p>
            <a:pPr marL="971550" lvl="1" indent="-514350" fontAlgn="base">
              <a:spcBef>
                <a:spcPts val="600"/>
              </a:spcBef>
              <a:spcAft>
                <a:spcPts val="300"/>
              </a:spcAft>
              <a:buFont typeface="+mj-lt"/>
              <a:buAutoNum type="alphaLcParenR"/>
              <a:defRPr/>
            </a:pPr>
            <a:r>
              <a:rPr lang="en-US" sz="2400" dirty="0">
                <a:latin typeface="Arial" panose="020B0604020202020204" pitchFamily="34" charset="0"/>
                <a:cs typeface="Arial" panose="020B0604020202020204" pitchFamily="34" charset="0"/>
              </a:rPr>
              <a:t>Property Tax</a:t>
            </a:r>
          </a:p>
          <a:p>
            <a:pPr marL="971550" lvl="1" indent="-514350" fontAlgn="base">
              <a:spcBef>
                <a:spcPts val="600"/>
              </a:spcBef>
              <a:spcAft>
                <a:spcPts val="300"/>
              </a:spcAft>
              <a:buFont typeface="+mj-lt"/>
              <a:buAutoNum type="alphaLcParenR"/>
              <a:defRPr/>
            </a:pPr>
            <a:r>
              <a:rPr lang="en-US" sz="2400" dirty="0">
                <a:latin typeface="Arial" panose="020B0604020202020204" pitchFamily="34" charset="0"/>
                <a:cs typeface="Arial" panose="020B0604020202020204" pitchFamily="34" charset="0"/>
              </a:rPr>
              <a:t>General Fund</a:t>
            </a:r>
          </a:p>
          <a:p>
            <a:pPr marL="971550" lvl="1" indent="-514350" fontAlgn="base">
              <a:spcBef>
                <a:spcPts val="600"/>
              </a:spcBef>
              <a:spcAft>
                <a:spcPts val="300"/>
              </a:spcAft>
              <a:buFont typeface="+mj-lt"/>
              <a:buAutoNum type="alphaLcParenR"/>
              <a:defRPr/>
            </a:pPr>
            <a:r>
              <a:rPr lang="en-US" sz="2400" dirty="0">
                <a:latin typeface="Arial" panose="020B0604020202020204" pitchFamily="34" charset="0"/>
                <a:cs typeface="Arial" panose="020B0604020202020204" pitchFamily="34" charset="0"/>
              </a:rPr>
              <a:t>Inheritance Tax (counties)</a:t>
            </a:r>
          </a:p>
          <a:p>
            <a:pPr marL="971550" lvl="1" indent="-514350" fontAlgn="base">
              <a:spcBef>
                <a:spcPts val="600"/>
              </a:spcBef>
              <a:spcAft>
                <a:spcPts val="300"/>
              </a:spcAft>
              <a:buFont typeface="+mj-lt"/>
              <a:buAutoNum type="alphaLcParenR"/>
              <a:defRPr/>
            </a:pPr>
            <a:r>
              <a:rPr lang="en-US" sz="2400" dirty="0">
                <a:latin typeface="Arial" panose="020B0604020202020204" pitchFamily="34" charset="0"/>
                <a:cs typeface="Arial" panose="020B0604020202020204" pitchFamily="34" charset="0"/>
              </a:rPr>
              <a:t>Wheel Tax (larger cities)</a:t>
            </a:r>
          </a:p>
          <a:p>
            <a:pPr marL="971550" lvl="1" indent="-514350" fontAlgn="base">
              <a:spcBef>
                <a:spcPts val="600"/>
              </a:spcBef>
              <a:spcAft>
                <a:spcPts val="300"/>
              </a:spcAft>
              <a:buFont typeface="+mj-lt"/>
              <a:buAutoNum type="alphaLcParenR"/>
              <a:defRPr/>
            </a:pPr>
            <a:r>
              <a:rPr lang="en-US" sz="2400" dirty="0">
                <a:latin typeface="Arial" panose="020B0604020202020204" pitchFamily="34" charset="0"/>
                <a:cs typeface="Arial" panose="020B0604020202020204" pitchFamily="34" charset="0"/>
              </a:rPr>
              <a:t>Borrowed, usually via Bonds</a:t>
            </a:r>
          </a:p>
          <a:p>
            <a:pPr marL="971550" lvl="1" indent="-514350" fontAlgn="base">
              <a:spcBef>
                <a:spcPts val="600"/>
              </a:spcBef>
              <a:spcAft>
                <a:spcPts val="300"/>
              </a:spcAft>
              <a:buFont typeface="+mj-lt"/>
              <a:buAutoNum type="alphaLcParenR"/>
              <a:defRPr/>
            </a:pPr>
            <a:r>
              <a:rPr lang="en-US" sz="2400" dirty="0">
                <a:latin typeface="Arial" panose="020B0604020202020204" pitchFamily="34" charset="0"/>
                <a:cs typeface="Arial" panose="020B0604020202020204" pitchFamily="34" charset="0"/>
              </a:rPr>
              <a:t>Special Assessments</a:t>
            </a:r>
          </a:p>
          <a:p>
            <a:pPr marL="971550" lvl="1" indent="-514350" fontAlgn="base">
              <a:spcBef>
                <a:spcPts val="600"/>
              </a:spcBef>
              <a:spcAft>
                <a:spcPts val="300"/>
              </a:spcAft>
              <a:buFont typeface="+mj-lt"/>
              <a:buAutoNum type="alphaLcParenR"/>
              <a:defRPr/>
            </a:pPr>
            <a:r>
              <a:rPr lang="en-US" sz="2400" dirty="0">
                <a:latin typeface="Arial" panose="020B0604020202020204" pitchFamily="34" charset="0"/>
                <a:cs typeface="Arial" panose="020B0604020202020204" pitchFamily="34" charset="0"/>
              </a:rPr>
              <a:t>Sales and Use Tax (Local Option Sales Tax)</a:t>
            </a:r>
          </a:p>
          <a:p>
            <a:pPr marL="971550" lvl="1" indent="-514350" fontAlgn="base">
              <a:spcBef>
                <a:spcPts val="600"/>
              </a:spcBef>
              <a:spcAft>
                <a:spcPts val="300"/>
              </a:spcAft>
              <a:buFont typeface="+mj-lt"/>
              <a:buAutoNum type="alphaLcParenR"/>
              <a:defRPr/>
            </a:pPr>
            <a:r>
              <a:rPr lang="en-US" sz="2400" dirty="0">
                <a:latin typeface="Arial" panose="020B0604020202020204" pitchFamily="34" charset="0"/>
                <a:cs typeface="Arial" panose="020B0604020202020204" pitchFamily="34" charset="0"/>
              </a:rPr>
              <a:t>Local costs in the acquisition of ROW</a:t>
            </a:r>
          </a:p>
          <a:p>
            <a:pPr marL="971550" lvl="1" indent="-514350" fontAlgn="base">
              <a:spcBef>
                <a:spcPts val="600"/>
              </a:spcBef>
              <a:spcAft>
                <a:spcPts val="300"/>
              </a:spcAft>
              <a:buFont typeface="+mj-lt"/>
              <a:buAutoNum type="alphaLcParenR"/>
              <a:defRPr/>
            </a:pPr>
            <a:r>
              <a:rPr lang="en-US" sz="2400" dirty="0">
                <a:latin typeface="Arial" panose="020B0604020202020204" pitchFamily="34" charset="0"/>
                <a:cs typeface="Arial" panose="020B0604020202020204" pitchFamily="34" charset="0"/>
              </a:rPr>
              <a:t>Donations (cost-sharing, volunteer labor, etc.)</a:t>
            </a:r>
          </a:p>
        </p:txBody>
      </p:sp>
      <p:sp>
        <p:nvSpPr>
          <p:cNvPr id="2" name="TextBox 1"/>
          <p:cNvSpPr txBox="1"/>
          <p:nvPr/>
        </p:nvSpPr>
        <p:spPr>
          <a:xfrm>
            <a:off x="1765990" y="6228295"/>
            <a:ext cx="5478670" cy="523220"/>
          </a:xfrm>
          <a:prstGeom prst="rect">
            <a:avLst/>
          </a:prstGeom>
          <a:noFill/>
        </p:spPr>
        <p:txBody>
          <a:bodyPr wrap="square" rtlCol="0">
            <a:spAutoFit/>
          </a:bodyPr>
          <a:lstStyle/>
          <a:p>
            <a:r>
              <a:rPr lang="en-US" sz="2800" dirty="0">
                <a:solidFill>
                  <a:srgbClr val="FF0000"/>
                </a:solidFill>
              </a:rPr>
              <a:t>This list is not all inclusive</a:t>
            </a:r>
          </a:p>
        </p:txBody>
      </p:sp>
      <p:sp>
        <p:nvSpPr>
          <p:cNvPr id="10" name="TextBox 9"/>
          <p:cNvSpPr txBox="1"/>
          <p:nvPr/>
        </p:nvSpPr>
        <p:spPr>
          <a:xfrm>
            <a:off x="7467601" y="6305239"/>
            <a:ext cx="1143000" cy="369332"/>
          </a:xfrm>
          <a:prstGeom prst="rect">
            <a:avLst/>
          </a:prstGeom>
          <a:noFill/>
        </p:spPr>
        <p:txBody>
          <a:bodyPr wrap="square" rtlCol="0">
            <a:spAutoFit/>
          </a:bodyPr>
          <a:lstStyle/>
          <a:p>
            <a:r>
              <a:rPr lang="en-US" dirty="0"/>
              <a:t>Slide </a:t>
            </a:r>
            <a:fld id="{D1C1536C-6065-45C5-8457-6097AB9EE6C5}" type="slidenum">
              <a:rPr lang="en-US" smtClean="0"/>
              <a:t>35</a:t>
            </a:fld>
            <a:endParaRPr lang="en-US" dirty="0"/>
          </a:p>
        </p:txBody>
      </p:sp>
      <p:sp>
        <p:nvSpPr>
          <p:cNvPr id="3" name="TextBox 2"/>
          <p:cNvSpPr txBox="1"/>
          <p:nvPr/>
        </p:nvSpPr>
        <p:spPr>
          <a:xfrm rot="2486328">
            <a:off x="5439954" y="2172922"/>
            <a:ext cx="3919681" cy="830997"/>
          </a:xfrm>
          <a:prstGeom prst="rect">
            <a:avLst/>
          </a:prstGeom>
          <a:noFill/>
        </p:spPr>
        <p:txBody>
          <a:bodyPr wrap="square" rtlCol="0">
            <a:spAutoFit/>
          </a:bodyPr>
          <a:lstStyle/>
          <a:p>
            <a:r>
              <a:rPr lang="en-US" sz="2400" b="1" dirty="0"/>
              <a:t>§</a:t>
            </a:r>
            <a:r>
              <a:rPr lang="en-US" sz="2400" b="1" dirty="0">
                <a:hlinkClick r:id="rId3"/>
              </a:rPr>
              <a:t>39-2509(3)</a:t>
            </a:r>
            <a:r>
              <a:rPr lang="en-US" sz="2400" b="1" dirty="0"/>
              <a:t> – Counties</a:t>
            </a:r>
          </a:p>
          <a:p>
            <a:r>
              <a:rPr lang="en-US" sz="2400" b="1" dirty="0"/>
              <a:t>§</a:t>
            </a:r>
            <a:r>
              <a:rPr lang="en-US" sz="2400" b="1" dirty="0">
                <a:hlinkClick r:id="rId4"/>
              </a:rPr>
              <a:t>39-2519(5)</a:t>
            </a:r>
            <a:r>
              <a:rPr lang="en-US" sz="2400" b="1" dirty="0"/>
              <a:t> - Municipalities</a:t>
            </a:r>
          </a:p>
        </p:txBody>
      </p:sp>
    </p:spTree>
    <p:extLst>
      <p:ext uri="{BB962C8B-B14F-4D97-AF65-F5344CB8AC3E}">
        <p14:creationId xmlns:p14="http://schemas.microsoft.com/office/powerpoint/2010/main" val="232471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304800" y="1143000"/>
            <a:ext cx="8534400" cy="4343400"/>
          </a:xfrm>
          <a:prstGeom prst="rect">
            <a:avLst/>
          </a:prstGeom>
        </p:spPr>
        <p:txBody>
          <a:bodyPr vert="horz" lIns="91440" tIns="45720" rIns="91440" bIns="45720" rtlCol="0">
            <a:normAutofit/>
          </a:bodyPr>
          <a:lstStyle/>
          <a:p>
            <a:pPr algn="ctr" defTabSz="569913">
              <a:lnSpc>
                <a:spcPct val="80000"/>
              </a:lnSpc>
              <a:spcBef>
                <a:spcPct val="20000"/>
              </a:spcBef>
              <a:defRPr/>
            </a:pPr>
            <a:endParaRPr lang="en-US" sz="2000" dirty="0">
              <a:solidFill>
                <a:schemeClr val="tx1">
                  <a:tint val="75000"/>
                </a:schemeClr>
              </a:solidFill>
            </a:endParaRPr>
          </a:p>
        </p:txBody>
      </p:sp>
      <p:sp>
        <p:nvSpPr>
          <p:cNvPr id="2" name="Title 1"/>
          <p:cNvSpPr>
            <a:spLocks noGrp="1"/>
          </p:cNvSpPr>
          <p:nvPr>
            <p:ph type="title"/>
          </p:nvPr>
        </p:nvSpPr>
        <p:spPr>
          <a:xfrm>
            <a:off x="457200" y="228600"/>
            <a:ext cx="8229600" cy="685800"/>
          </a:xfrm>
        </p:spPr>
        <p:txBody>
          <a:bodyPr>
            <a:normAutofit/>
          </a:bodyPr>
          <a:lstStyle/>
          <a:p>
            <a:pPr algn="ctr"/>
            <a:r>
              <a:rPr lang="en-US" sz="2800" dirty="0">
                <a:latin typeface="Arial Black" panose="020B0A04020102020204" pitchFamily="34" charset="0"/>
              </a:rPr>
              <a:t>§</a:t>
            </a:r>
            <a:r>
              <a:rPr lang="en-US" sz="2800" dirty="0">
                <a:latin typeface="Arial Black" panose="020B0A04020102020204" pitchFamily="34" charset="0"/>
                <a:hlinkClick r:id="rId3"/>
              </a:rPr>
              <a:t>60-3,190</a:t>
            </a:r>
            <a:endParaRPr lang="en-US" sz="2800" dirty="0">
              <a:latin typeface="Arial Black" panose="020B0A04020102020204" pitchFamily="34" charset="0"/>
            </a:endParaRPr>
          </a:p>
        </p:txBody>
      </p:sp>
      <p:sp>
        <p:nvSpPr>
          <p:cNvPr id="3" name="Content Placeholder 2"/>
          <p:cNvSpPr>
            <a:spLocks noGrp="1"/>
          </p:cNvSpPr>
          <p:nvPr>
            <p:ph idx="1"/>
          </p:nvPr>
        </p:nvSpPr>
        <p:spPr>
          <a:xfrm>
            <a:off x="787293" y="1718075"/>
            <a:ext cx="7670513" cy="4911325"/>
          </a:xfrm>
        </p:spPr>
        <p:txBody>
          <a:bodyPr>
            <a:normAutofit lnSpcReduction="10000"/>
          </a:bodyPr>
          <a:lstStyle/>
          <a:p>
            <a:pPr>
              <a:lnSpc>
                <a:spcPct val="110000"/>
              </a:lnSpc>
              <a:spcBef>
                <a:spcPts val="600"/>
              </a:spcBef>
              <a:spcAft>
                <a:spcPts val="1200"/>
              </a:spcAft>
              <a:buFont typeface="Wingdings" panose="05000000000000000000" pitchFamily="2" charset="2"/>
              <a:buChar char="Ø"/>
            </a:pPr>
            <a:r>
              <a:rPr lang="en-US" dirty="0">
                <a:latin typeface="Arial" panose="020B0604020202020204" pitchFamily="34" charset="0"/>
                <a:cs typeface="Arial" panose="020B0604020202020204" pitchFamily="34" charset="0"/>
              </a:rPr>
              <a:t>Distributed quarterly by State Treasurer together with the Highway Allocation Fund using the Highway Allocation Fund Distribution Formula</a:t>
            </a:r>
          </a:p>
          <a:p>
            <a:pPr lvl="1">
              <a:spcBef>
                <a:spcPts val="600"/>
              </a:spcBef>
              <a:spcAft>
                <a:spcPts val="1200"/>
              </a:spcAft>
              <a:buFont typeface="Wingdings" panose="05000000000000000000" pitchFamily="2" charset="2"/>
              <a:buChar char="Ø"/>
            </a:pPr>
            <a:r>
              <a:rPr lang="en-US" dirty="0">
                <a:solidFill>
                  <a:prstClr val="black"/>
                </a:solidFill>
                <a:latin typeface="Arial" panose="020B0604020202020204" pitchFamily="34" charset="0"/>
                <a:cs typeface="Arial" panose="020B0604020202020204" pitchFamily="34" charset="0"/>
              </a:rPr>
              <a:t>50% to counties – used to match HAF funds</a:t>
            </a:r>
          </a:p>
          <a:p>
            <a:pPr lvl="1">
              <a:spcBef>
                <a:spcPts val="600"/>
              </a:spcBef>
              <a:spcAft>
                <a:spcPts val="1200"/>
              </a:spcAft>
              <a:buFont typeface="Wingdings" panose="05000000000000000000" pitchFamily="2" charset="2"/>
              <a:buChar char="Ø"/>
            </a:pPr>
            <a:r>
              <a:rPr lang="en-US" dirty="0">
                <a:solidFill>
                  <a:prstClr val="black"/>
                </a:solidFill>
                <a:latin typeface="Arial" panose="020B0604020202020204" pitchFamily="34" charset="0"/>
                <a:cs typeface="Arial" panose="020B0604020202020204" pitchFamily="34" charset="0"/>
              </a:rPr>
              <a:t>50% to municipalities – used to match HAF funds</a:t>
            </a:r>
          </a:p>
          <a:p>
            <a:pPr lvl="1">
              <a:lnSpc>
                <a:spcPct val="110000"/>
              </a:lnSpc>
              <a:spcBef>
                <a:spcPts val="600"/>
              </a:spcBef>
              <a:spcAft>
                <a:spcPts val="1200"/>
              </a:spcAft>
              <a:buFont typeface="Wingdings" panose="05000000000000000000" pitchFamily="2" charset="2"/>
              <a:buChar char="Ø"/>
            </a:pPr>
            <a:r>
              <a:rPr lang="en-US" dirty="0">
                <a:solidFill>
                  <a:prstClr val="black"/>
                </a:solidFill>
                <a:latin typeface="Arial" panose="020B0604020202020204" pitchFamily="34" charset="0"/>
                <a:cs typeface="Arial" panose="020B0604020202020204" pitchFamily="34" charset="0"/>
              </a:rPr>
              <a:t>Considered </a:t>
            </a:r>
            <a:r>
              <a:rPr lang="en-US" b="1" dirty="0">
                <a:solidFill>
                  <a:prstClr val="black"/>
                </a:solidFill>
                <a:latin typeface="Arial" panose="020B0604020202020204" pitchFamily="34" charset="0"/>
                <a:cs typeface="Arial" panose="020B0604020202020204" pitchFamily="34" charset="0"/>
              </a:rPr>
              <a:t>local revenue for matching HAF</a:t>
            </a:r>
            <a:r>
              <a:rPr lang="en-US" dirty="0">
                <a:solidFill>
                  <a:prstClr val="black"/>
                </a:solidFill>
                <a:latin typeface="Arial" panose="020B0604020202020204" pitchFamily="34" charset="0"/>
                <a:cs typeface="Arial" panose="020B0604020202020204" pitchFamily="34" charset="0"/>
              </a:rPr>
              <a:t>, usually makes up about one-third of agency’s matching funds</a:t>
            </a:r>
            <a:endParaRPr lang="en-US" b="1" dirty="0">
              <a:solidFill>
                <a:prstClr val="black"/>
              </a:solidFill>
              <a:latin typeface="Arial" panose="020B0604020202020204" pitchFamily="34" charset="0"/>
              <a:cs typeface="Arial" panose="020B0604020202020204" pitchFamily="34" charset="0"/>
            </a:endParaRPr>
          </a:p>
          <a:p>
            <a:pPr lvl="1">
              <a:spcBef>
                <a:spcPts val="600"/>
              </a:spcBef>
              <a:spcAft>
                <a:spcPts val="1200"/>
              </a:spcAft>
              <a:buFont typeface="Wingdings" panose="05000000000000000000" pitchFamily="2" charset="2"/>
              <a:buChar char="Ø"/>
            </a:pPr>
            <a:r>
              <a:rPr lang="en-US" u="sng" dirty="0">
                <a:solidFill>
                  <a:prstClr val="black"/>
                </a:solidFill>
                <a:latin typeface="Arial" panose="020B0604020202020204" pitchFamily="34" charset="0"/>
                <a:cs typeface="Arial" panose="020B0604020202020204" pitchFamily="34" charset="0"/>
              </a:rPr>
              <a:t>Must</a:t>
            </a:r>
            <a:r>
              <a:rPr lang="en-US" dirty="0">
                <a:solidFill>
                  <a:prstClr val="black"/>
                </a:solidFill>
                <a:latin typeface="Arial" panose="020B0604020202020204" pitchFamily="34" charset="0"/>
                <a:cs typeface="Arial" panose="020B0604020202020204" pitchFamily="34" charset="0"/>
              </a:rPr>
              <a:t> be used for roads, bridges and streets</a:t>
            </a:r>
          </a:p>
          <a:p>
            <a:pPr>
              <a:spcBef>
                <a:spcPts val="600"/>
              </a:spcBef>
              <a:buFont typeface="Wingdings" panose="05000000000000000000" pitchFamily="2" charset="2"/>
              <a:buChar char="Ø"/>
            </a:pPr>
            <a:endParaRPr lang="en-US" dirty="0">
              <a:solidFill>
                <a:prstClr val="black"/>
              </a:solidFill>
            </a:endParaRPr>
          </a:p>
          <a:p>
            <a:pPr>
              <a:buFont typeface="Wingdings" panose="05000000000000000000" pitchFamily="2" charset="2"/>
              <a:buChar char="Ø"/>
            </a:pPr>
            <a:endParaRPr lang="en-US" dirty="0"/>
          </a:p>
        </p:txBody>
      </p:sp>
      <p:pic>
        <p:nvPicPr>
          <p:cNvPr id="5" name="Picture 4"/>
          <p:cNvPicPr>
            <a:picLocks noChangeAspect="1"/>
          </p:cNvPicPr>
          <p:nvPr/>
        </p:nvPicPr>
        <p:blipFill>
          <a:blip r:embed="rId4"/>
          <a:stretch>
            <a:fillRect/>
          </a:stretch>
        </p:blipFill>
        <p:spPr>
          <a:xfrm>
            <a:off x="7536546" y="0"/>
            <a:ext cx="1607454" cy="1489476"/>
          </a:xfrm>
          <a:prstGeom prst="rect">
            <a:avLst/>
          </a:prstGeom>
        </p:spPr>
      </p:pic>
      <p:pic>
        <p:nvPicPr>
          <p:cNvPr id="6" name="Picture 5"/>
          <p:cNvPicPr>
            <a:picLocks noChangeAspect="1"/>
          </p:cNvPicPr>
          <p:nvPr/>
        </p:nvPicPr>
        <p:blipFill>
          <a:blip r:embed="rId5"/>
          <a:stretch>
            <a:fillRect/>
          </a:stretch>
        </p:blipFill>
        <p:spPr>
          <a:xfrm>
            <a:off x="0" y="-20887"/>
            <a:ext cx="1574586" cy="1531249"/>
          </a:xfrm>
          <a:prstGeom prst="rect">
            <a:avLst/>
          </a:prstGeom>
        </p:spPr>
      </p:pic>
      <p:sp>
        <p:nvSpPr>
          <p:cNvPr id="9" name="TextBox 8"/>
          <p:cNvSpPr txBox="1"/>
          <p:nvPr/>
        </p:nvSpPr>
        <p:spPr>
          <a:xfrm>
            <a:off x="1585762" y="857754"/>
            <a:ext cx="5950784" cy="830997"/>
          </a:xfrm>
          <a:prstGeom prst="rect">
            <a:avLst/>
          </a:prstGeom>
          <a:noFill/>
        </p:spPr>
        <p:txBody>
          <a:bodyPr wrap="square" rtlCol="0">
            <a:spAutoFit/>
          </a:bodyPr>
          <a:lstStyle/>
          <a:p>
            <a:pPr algn="ctr" defTabSz="509588">
              <a:tabLst>
                <a:tab pos="165100" algn="l"/>
                <a:tab pos="404813" algn="l"/>
              </a:tabLst>
              <a:defRPr/>
            </a:pPr>
            <a:r>
              <a:rPr lang="en-US" sz="2400" b="1" dirty="0">
                <a:latin typeface="Arial" pitchFamily="34" charset="0"/>
                <a:cs typeface="Arial" pitchFamily="34" charset="0"/>
              </a:rPr>
              <a:t>MOTOR VEHICLE FEE FUND</a:t>
            </a:r>
          </a:p>
          <a:p>
            <a:pPr algn="ctr" defTabSz="509588">
              <a:tabLst>
                <a:tab pos="165100" algn="l"/>
                <a:tab pos="404813" algn="l"/>
              </a:tabLst>
              <a:defRPr/>
            </a:pPr>
            <a:r>
              <a:rPr lang="en-US" sz="2400" b="1" dirty="0">
                <a:latin typeface="Arial" pitchFamily="34" charset="0"/>
                <a:cs typeface="Arial" pitchFamily="34" charset="0"/>
              </a:rPr>
              <a:t>(</a:t>
            </a:r>
            <a:r>
              <a:rPr lang="en-US" sz="2000" b="1" i="1" dirty="0">
                <a:latin typeface="Arial" pitchFamily="34" charset="0"/>
                <a:cs typeface="Arial" pitchFamily="34" charset="0"/>
              </a:rPr>
              <a:t>collected when vehicles get registered</a:t>
            </a:r>
            <a:r>
              <a:rPr lang="en-US" sz="2400" b="1" dirty="0">
                <a:latin typeface="Arial" pitchFamily="34" charset="0"/>
                <a:cs typeface="Arial" pitchFamily="34" charset="0"/>
              </a:rPr>
              <a:t>)</a:t>
            </a:r>
          </a:p>
        </p:txBody>
      </p:sp>
      <p:sp>
        <p:nvSpPr>
          <p:cNvPr id="10" name="TextBox 9"/>
          <p:cNvSpPr txBox="1"/>
          <p:nvPr/>
        </p:nvSpPr>
        <p:spPr>
          <a:xfrm rot="16200000">
            <a:off x="6171361" y="3885359"/>
            <a:ext cx="5360503" cy="584775"/>
          </a:xfrm>
          <a:prstGeom prst="rect">
            <a:avLst/>
          </a:prstGeom>
          <a:solidFill>
            <a:srgbClr val="FFC000"/>
          </a:solidFill>
        </p:spPr>
        <p:txBody>
          <a:bodyPr wrap="square" rtlCol="0">
            <a:spAutoFit/>
          </a:bodyPr>
          <a:lstStyle/>
          <a:p>
            <a:pPr algn="ctr"/>
            <a:r>
              <a:rPr lang="en-US" sz="3200" b="1" dirty="0"/>
              <a:t>COUNTY FUNDING</a:t>
            </a:r>
          </a:p>
        </p:txBody>
      </p:sp>
      <p:sp>
        <p:nvSpPr>
          <p:cNvPr id="11" name="TextBox 10"/>
          <p:cNvSpPr txBox="1"/>
          <p:nvPr/>
        </p:nvSpPr>
        <p:spPr>
          <a:xfrm rot="16200000">
            <a:off x="-2403049" y="3902236"/>
            <a:ext cx="5368523" cy="584775"/>
          </a:xfrm>
          <a:prstGeom prst="rect">
            <a:avLst/>
          </a:prstGeom>
          <a:solidFill>
            <a:srgbClr val="0070C0"/>
          </a:solidFill>
        </p:spPr>
        <p:txBody>
          <a:bodyPr wrap="square" rtlCol="0">
            <a:spAutoFit/>
          </a:bodyPr>
          <a:lstStyle/>
          <a:p>
            <a:pPr algn="ctr"/>
            <a:r>
              <a:rPr lang="en-US" sz="3200" b="1" dirty="0"/>
              <a:t>MUNICIPALITY FUNDING</a:t>
            </a:r>
          </a:p>
        </p:txBody>
      </p:sp>
      <p:sp>
        <p:nvSpPr>
          <p:cNvPr id="12" name="TextBox 11"/>
          <p:cNvSpPr txBox="1"/>
          <p:nvPr/>
        </p:nvSpPr>
        <p:spPr>
          <a:xfrm>
            <a:off x="7467601" y="6305239"/>
            <a:ext cx="1143000" cy="369332"/>
          </a:xfrm>
          <a:prstGeom prst="rect">
            <a:avLst/>
          </a:prstGeom>
          <a:noFill/>
        </p:spPr>
        <p:txBody>
          <a:bodyPr wrap="square" rtlCol="0">
            <a:spAutoFit/>
          </a:bodyPr>
          <a:lstStyle/>
          <a:p>
            <a:r>
              <a:rPr lang="en-US" dirty="0"/>
              <a:t>Slide </a:t>
            </a:r>
            <a:fld id="{D1C1536C-6065-45C5-8457-6097AB9EE6C5}" type="slidenum">
              <a:rPr lang="en-US" smtClean="0"/>
              <a:t>36</a:t>
            </a:fld>
            <a:endParaRPr lang="en-US" dirty="0"/>
          </a:p>
        </p:txBody>
      </p:sp>
    </p:spTree>
    <p:extLst>
      <p:ext uri="{BB962C8B-B14F-4D97-AF65-F5344CB8AC3E}">
        <p14:creationId xmlns:p14="http://schemas.microsoft.com/office/powerpoint/2010/main" val="31964527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304800" y="1524000"/>
            <a:ext cx="8534400" cy="4572000"/>
          </a:xfrm>
          <a:prstGeom prst="rect">
            <a:avLst/>
          </a:prstGeom>
        </p:spPr>
        <p:txBody>
          <a:bodyPr vert="horz" lIns="91440" tIns="45720" rIns="91440" bIns="45720" rtlCol="0">
            <a:normAutofit/>
          </a:bodyPr>
          <a:lstStyle/>
          <a:p>
            <a:pPr defTabSz="344488">
              <a:spcBef>
                <a:spcPct val="20000"/>
              </a:spcBef>
              <a:defRPr/>
            </a:pPr>
            <a:r>
              <a:rPr lang="en-US" sz="2000" dirty="0">
                <a:latin typeface="Arial" pitchFamily="34" charset="0"/>
                <a:cs typeface="Arial" pitchFamily="34" charset="0"/>
              </a:rPr>
              <a:t>	</a:t>
            </a:r>
          </a:p>
        </p:txBody>
      </p:sp>
      <p:sp>
        <p:nvSpPr>
          <p:cNvPr id="9" name="Rectangle 5"/>
          <p:cNvSpPr>
            <a:spLocks noChangeArrowheads="1"/>
          </p:cNvSpPr>
          <p:nvPr/>
        </p:nvSpPr>
        <p:spPr bwMode="auto">
          <a:xfrm>
            <a:off x="1981200" y="152400"/>
            <a:ext cx="5638800" cy="1143000"/>
          </a:xfrm>
          <a:prstGeom prst="rect">
            <a:avLst/>
          </a:prstGeom>
          <a:noFill/>
          <a:ln w="9525">
            <a:noFill/>
            <a:miter lim="800000"/>
            <a:headEnd/>
            <a:tailEnd/>
          </a:ln>
        </p:spPr>
        <p:txBody>
          <a:bodyPr anchor="ctr"/>
          <a:lstStyle/>
          <a:p>
            <a:pPr algn="ctr"/>
            <a:endParaRPr lang="en-US" sz="2800" dirty="0">
              <a:latin typeface="Arial Black" pitchFamily="34" charset="0"/>
            </a:endParaRPr>
          </a:p>
        </p:txBody>
      </p:sp>
      <p:sp>
        <p:nvSpPr>
          <p:cNvPr id="2" name="Title 1"/>
          <p:cNvSpPr>
            <a:spLocks noGrp="1"/>
          </p:cNvSpPr>
          <p:nvPr>
            <p:ph type="title"/>
          </p:nvPr>
        </p:nvSpPr>
        <p:spPr>
          <a:xfrm>
            <a:off x="440766" y="-30895"/>
            <a:ext cx="8229600" cy="715962"/>
          </a:xfrm>
        </p:spPr>
        <p:txBody>
          <a:bodyPr>
            <a:normAutofit/>
          </a:bodyPr>
          <a:lstStyle/>
          <a:p>
            <a:pPr algn="ctr"/>
            <a:r>
              <a:rPr lang="en-US" sz="2800" dirty="0">
                <a:latin typeface="Arial Black" panose="020B0A04020102020204" pitchFamily="34" charset="0"/>
              </a:rPr>
              <a:t>§</a:t>
            </a:r>
            <a:r>
              <a:rPr lang="en-US" sz="2800" dirty="0">
                <a:latin typeface="Arial Black" panose="020B0A04020102020204" pitchFamily="34" charset="0"/>
                <a:hlinkClick r:id="rId3"/>
              </a:rPr>
              <a:t>39-2510 (2)</a:t>
            </a:r>
            <a:endParaRPr lang="en-US" sz="2800" dirty="0">
              <a:latin typeface="Arial Black" panose="020B0A04020102020204" pitchFamily="34" charset="0"/>
            </a:endParaRPr>
          </a:p>
        </p:txBody>
      </p:sp>
      <p:sp>
        <p:nvSpPr>
          <p:cNvPr id="3" name="Content Placeholder 2"/>
          <p:cNvSpPr>
            <a:spLocks noGrp="1"/>
          </p:cNvSpPr>
          <p:nvPr>
            <p:ph idx="1"/>
          </p:nvPr>
        </p:nvSpPr>
        <p:spPr>
          <a:xfrm>
            <a:off x="584775" y="2161236"/>
            <a:ext cx="8432118" cy="3494903"/>
          </a:xfrm>
        </p:spPr>
        <p:txBody>
          <a:bodyPr>
            <a:normAutofit/>
          </a:bodyPr>
          <a:lstStyle/>
          <a:p>
            <a:pPr marL="284163" indent="-284163">
              <a:lnSpc>
                <a:spcPct val="120000"/>
              </a:lnSpc>
              <a:spcBef>
                <a:spcPts val="1800"/>
              </a:spcBef>
              <a:spcAft>
                <a:spcPts val="36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Local sales and use taxes collected from sales of motor vehicles, trailers, and semitrailers shall be used for roads and streets unless they were collected for other purposes  </a:t>
            </a:r>
          </a:p>
          <a:p>
            <a:pPr marL="284163" indent="0">
              <a:lnSpc>
                <a:spcPct val="120000"/>
              </a:lnSpc>
              <a:buNone/>
            </a:pPr>
            <a:r>
              <a:rPr lang="en-US" sz="2400" b="1" dirty="0">
                <a:latin typeface="Arial" panose="020B0604020202020204" pitchFamily="34" charset="0"/>
                <a:cs typeface="Arial" panose="020B0604020202020204" pitchFamily="34" charset="0"/>
              </a:rPr>
              <a:t>Example of Other Use</a:t>
            </a:r>
            <a:r>
              <a:rPr lang="en-US" sz="2400" dirty="0">
                <a:latin typeface="Arial" panose="020B0604020202020204" pitchFamily="34" charset="0"/>
                <a:cs typeface="Arial" panose="020B0604020202020204" pitchFamily="34" charset="0"/>
              </a:rPr>
              <a:t>:  Sales Tax was voted in to pay off  bonds for a new regional jail</a:t>
            </a:r>
          </a:p>
          <a:p>
            <a:pPr marL="284163" indent="0">
              <a:lnSpc>
                <a:spcPct val="120000"/>
              </a:lnSpc>
              <a:buNone/>
            </a:pPr>
            <a:endParaRPr lang="en-US" sz="24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2400" dirty="0"/>
          </a:p>
        </p:txBody>
      </p:sp>
      <p:pic>
        <p:nvPicPr>
          <p:cNvPr id="6" name="Picture 5"/>
          <p:cNvPicPr>
            <a:picLocks noChangeAspect="1"/>
          </p:cNvPicPr>
          <p:nvPr/>
        </p:nvPicPr>
        <p:blipFill>
          <a:blip r:embed="rId4"/>
          <a:stretch>
            <a:fillRect/>
          </a:stretch>
        </p:blipFill>
        <p:spPr>
          <a:xfrm>
            <a:off x="7536546" y="0"/>
            <a:ext cx="1607454" cy="1489476"/>
          </a:xfrm>
          <a:prstGeom prst="rect">
            <a:avLst/>
          </a:prstGeom>
        </p:spPr>
      </p:pic>
      <p:pic>
        <p:nvPicPr>
          <p:cNvPr id="8" name="Picture 7"/>
          <p:cNvPicPr>
            <a:picLocks noChangeAspect="1"/>
          </p:cNvPicPr>
          <p:nvPr/>
        </p:nvPicPr>
        <p:blipFill>
          <a:blip r:embed="rId5"/>
          <a:stretch>
            <a:fillRect/>
          </a:stretch>
        </p:blipFill>
        <p:spPr>
          <a:xfrm>
            <a:off x="0" y="-20887"/>
            <a:ext cx="1574586" cy="1531249"/>
          </a:xfrm>
          <a:prstGeom prst="rect">
            <a:avLst/>
          </a:prstGeom>
        </p:spPr>
      </p:pic>
      <p:sp>
        <p:nvSpPr>
          <p:cNvPr id="10" name="Content Placeholder 2"/>
          <p:cNvSpPr txBox="1">
            <a:spLocks/>
          </p:cNvSpPr>
          <p:nvPr/>
        </p:nvSpPr>
        <p:spPr>
          <a:xfrm>
            <a:off x="1591020" y="588394"/>
            <a:ext cx="5961960" cy="1342006"/>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Font typeface="Arial" panose="020B0604020202020204" pitchFamily="34" charset="0"/>
              <a:buNone/>
            </a:pPr>
            <a:r>
              <a:rPr lang="en-US" sz="3600" dirty="0">
                <a:latin typeface="Arial" panose="020B0604020202020204" pitchFamily="34" charset="0"/>
                <a:cs typeface="Arial" panose="020B0604020202020204" pitchFamily="34" charset="0"/>
              </a:rPr>
              <a:t>Applies to </a:t>
            </a:r>
            <a:r>
              <a:rPr lang="en-US" sz="3600" b="1" dirty="0">
                <a:latin typeface="Arial" panose="020B0604020202020204" pitchFamily="34" charset="0"/>
                <a:cs typeface="Arial" panose="020B0604020202020204" pitchFamily="34" charset="0"/>
              </a:rPr>
              <a:t>Local sales and use taxes </a:t>
            </a:r>
            <a:r>
              <a:rPr lang="en-US" sz="3600" b="1" dirty="0">
                <a:solidFill>
                  <a:srgbClr val="FF0000"/>
                </a:solidFill>
                <a:latin typeface="Arial" panose="020B0604020202020204" pitchFamily="34" charset="0"/>
                <a:cs typeface="Arial" panose="020B0604020202020204" pitchFamily="34" charset="0"/>
                <a:sym typeface="Wingdings" panose="05000000000000000000" pitchFamily="2" charset="2"/>
              </a:rPr>
              <a:t></a:t>
            </a:r>
            <a:r>
              <a:rPr lang="en-US" sz="3600" dirty="0">
                <a:latin typeface="Arial" panose="020B0604020202020204" pitchFamily="34" charset="0"/>
                <a:cs typeface="Arial" panose="020B0604020202020204" pitchFamily="34" charset="0"/>
              </a:rPr>
              <a:t> collected from the sales of motor vehicles, trailers, and semitrailers</a:t>
            </a:r>
            <a:endParaRPr lang="en-US" dirty="0"/>
          </a:p>
        </p:txBody>
      </p:sp>
      <p:sp>
        <p:nvSpPr>
          <p:cNvPr id="11" name="TextBox 10"/>
          <p:cNvSpPr txBox="1"/>
          <p:nvPr/>
        </p:nvSpPr>
        <p:spPr>
          <a:xfrm rot="16200000">
            <a:off x="-2381431" y="3891792"/>
            <a:ext cx="5347637" cy="584775"/>
          </a:xfrm>
          <a:prstGeom prst="rect">
            <a:avLst/>
          </a:prstGeom>
          <a:solidFill>
            <a:srgbClr val="FFC000"/>
          </a:solidFill>
        </p:spPr>
        <p:txBody>
          <a:bodyPr wrap="square" rtlCol="0">
            <a:spAutoFit/>
          </a:bodyPr>
          <a:lstStyle/>
          <a:p>
            <a:pPr algn="ctr"/>
            <a:r>
              <a:rPr lang="en-US" sz="3200" b="1" dirty="0"/>
              <a:t>COUNTY GENERATED FUNDS</a:t>
            </a:r>
          </a:p>
        </p:txBody>
      </p:sp>
      <p:sp>
        <p:nvSpPr>
          <p:cNvPr id="4" name="TextBox 3"/>
          <p:cNvSpPr txBox="1"/>
          <p:nvPr/>
        </p:nvSpPr>
        <p:spPr>
          <a:xfrm>
            <a:off x="1016001" y="6161736"/>
            <a:ext cx="4789292"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sym typeface="Wingdings" panose="05000000000000000000" pitchFamily="2" charset="2"/>
              </a:rPr>
              <a:t></a:t>
            </a:r>
            <a:r>
              <a:rPr lang="en-US" dirty="0">
                <a:solidFill>
                  <a:srgbClr val="FF0000"/>
                </a:solidFill>
              </a:rPr>
              <a:t> This is “Local Option Sales Tax, </a:t>
            </a:r>
            <a:r>
              <a:rPr lang="en-US" sz="2000" dirty="0">
                <a:solidFill>
                  <a:srgbClr val="FF0000"/>
                </a:solidFill>
              </a:rPr>
              <a:t>not State aid</a:t>
            </a:r>
            <a:endParaRPr lang="en-US" dirty="0">
              <a:solidFill>
                <a:srgbClr val="FF0000"/>
              </a:solidFill>
            </a:endParaRPr>
          </a:p>
        </p:txBody>
      </p:sp>
      <p:sp>
        <p:nvSpPr>
          <p:cNvPr id="13" name="TextBox 12"/>
          <p:cNvSpPr txBox="1"/>
          <p:nvPr/>
        </p:nvSpPr>
        <p:spPr>
          <a:xfrm>
            <a:off x="7467601" y="6305239"/>
            <a:ext cx="1143000" cy="369332"/>
          </a:xfrm>
          <a:prstGeom prst="rect">
            <a:avLst/>
          </a:prstGeom>
          <a:noFill/>
        </p:spPr>
        <p:txBody>
          <a:bodyPr wrap="square" rtlCol="0">
            <a:spAutoFit/>
          </a:bodyPr>
          <a:lstStyle/>
          <a:p>
            <a:r>
              <a:rPr lang="en-US" dirty="0"/>
              <a:t>Slide </a:t>
            </a:r>
            <a:fld id="{D1C1536C-6065-45C5-8457-6097AB9EE6C5}" type="slidenum">
              <a:rPr lang="en-US" smtClean="0"/>
              <a:t>37</a:t>
            </a:fld>
            <a:endParaRPr lang="en-US" dirty="0"/>
          </a:p>
        </p:txBody>
      </p:sp>
    </p:spTree>
    <p:extLst>
      <p:ext uri="{BB962C8B-B14F-4D97-AF65-F5344CB8AC3E}">
        <p14:creationId xmlns:p14="http://schemas.microsoft.com/office/powerpoint/2010/main" val="2347426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381000" y="1676400"/>
            <a:ext cx="8458200" cy="4572000"/>
          </a:xfrm>
          <a:prstGeom prst="rect">
            <a:avLst/>
          </a:prstGeom>
        </p:spPr>
        <p:txBody>
          <a:bodyPr vert="horz" lIns="91440" tIns="45720" rIns="91440" bIns="45720" rtlCol="0">
            <a:normAutofit/>
          </a:bodyPr>
          <a:lstStyle/>
          <a:p>
            <a:pPr defTabSz="569913">
              <a:spcBef>
                <a:spcPct val="20000"/>
              </a:spcBef>
              <a:defRPr/>
            </a:pPr>
            <a:r>
              <a:rPr lang="en-US" sz="1900" i="1" dirty="0">
                <a:solidFill>
                  <a:schemeClr val="tx1">
                    <a:tint val="75000"/>
                  </a:schemeClr>
                </a:solidFill>
              </a:rPr>
              <a:t>	</a:t>
            </a:r>
            <a:endParaRPr lang="en-US" sz="1900" i="1" dirty="0">
              <a:latin typeface="Arial" pitchFamily="34" charset="0"/>
              <a:cs typeface="Arial" pitchFamily="34" charset="0"/>
            </a:endParaRPr>
          </a:p>
        </p:txBody>
      </p:sp>
      <p:sp>
        <p:nvSpPr>
          <p:cNvPr id="2" name="Title 1"/>
          <p:cNvSpPr>
            <a:spLocks noGrp="1"/>
          </p:cNvSpPr>
          <p:nvPr>
            <p:ph type="title"/>
          </p:nvPr>
        </p:nvSpPr>
        <p:spPr>
          <a:xfrm>
            <a:off x="457200" y="20678"/>
            <a:ext cx="8229600" cy="685800"/>
          </a:xfrm>
        </p:spPr>
        <p:txBody>
          <a:bodyPr>
            <a:normAutofit/>
          </a:bodyPr>
          <a:lstStyle/>
          <a:p>
            <a:pPr lvl="0" algn="ctr"/>
            <a:r>
              <a:rPr lang="en-US" sz="2800" dirty="0">
                <a:latin typeface="Arial Black" panose="020B0A04020102020204" pitchFamily="34" charset="0"/>
              </a:rPr>
              <a:t>§</a:t>
            </a:r>
            <a:r>
              <a:rPr lang="en-US" sz="2800" dirty="0">
                <a:latin typeface="Arial Black" panose="020B0A04020102020204" pitchFamily="34" charset="0"/>
                <a:hlinkClick r:id="rId3"/>
              </a:rPr>
              <a:t>39-2520 (2)</a:t>
            </a:r>
            <a:endParaRPr lang="en-US" sz="2800" dirty="0">
              <a:latin typeface="Arial Black" panose="020B0A04020102020204" pitchFamily="34" charset="0"/>
            </a:endParaRPr>
          </a:p>
        </p:txBody>
      </p:sp>
      <p:sp>
        <p:nvSpPr>
          <p:cNvPr id="3" name="Content Placeholder 2"/>
          <p:cNvSpPr>
            <a:spLocks noGrp="1"/>
          </p:cNvSpPr>
          <p:nvPr>
            <p:ph idx="1"/>
          </p:nvPr>
        </p:nvSpPr>
        <p:spPr>
          <a:xfrm>
            <a:off x="584775" y="2057192"/>
            <a:ext cx="8425875" cy="4004284"/>
          </a:xfrm>
        </p:spPr>
        <p:txBody>
          <a:bodyPr>
            <a:normAutofit/>
          </a:bodyPr>
          <a:lstStyle/>
          <a:p>
            <a:pPr marL="284163" indent="-284163">
              <a:lnSpc>
                <a:spcPct val="120000"/>
              </a:lnSpc>
              <a:spcBef>
                <a:spcPts val="600"/>
              </a:spcBef>
              <a:spcAft>
                <a:spcPts val="3600"/>
              </a:spcAft>
              <a:buFont typeface="Wingdings" panose="05000000000000000000" pitchFamily="2" charset="2"/>
              <a:buChar char="Ø"/>
            </a:pPr>
            <a:r>
              <a:rPr lang="en-US" sz="2300" dirty="0">
                <a:latin typeface="Arial" panose="020B0604020202020204" pitchFamily="34" charset="0"/>
                <a:cs typeface="Arial" panose="020B0604020202020204" pitchFamily="34" charset="0"/>
              </a:rPr>
              <a:t>Local sales and use taxes collected from sales of motor vehicles, trailers, and semitrailers shall be used for roads and streets unless they were collected for other purposes  </a:t>
            </a:r>
          </a:p>
          <a:p>
            <a:pPr marL="284163" indent="0">
              <a:lnSpc>
                <a:spcPct val="120000"/>
              </a:lnSpc>
              <a:spcBef>
                <a:spcPts val="600"/>
              </a:spcBef>
              <a:buNone/>
            </a:pPr>
            <a:r>
              <a:rPr lang="en-US" sz="2300" b="1" dirty="0">
                <a:latin typeface="Arial" panose="020B0604020202020204" pitchFamily="34" charset="0"/>
                <a:cs typeface="Arial" panose="020B0604020202020204" pitchFamily="34" charset="0"/>
              </a:rPr>
              <a:t>Example</a:t>
            </a:r>
            <a:r>
              <a:rPr lang="en-US" sz="2600"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Sales Tax was voted in to pay off  bonds for a new swimming pool</a:t>
            </a:r>
          </a:p>
          <a:p>
            <a:pPr marL="284163" indent="0">
              <a:lnSpc>
                <a:spcPct val="120000"/>
              </a:lnSpc>
              <a:spcBef>
                <a:spcPts val="600"/>
              </a:spcBef>
              <a:buNone/>
            </a:pPr>
            <a:endParaRPr lang="en-US" sz="13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dirty="0"/>
          </a:p>
        </p:txBody>
      </p:sp>
      <p:pic>
        <p:nvPicPr>
          <p:cNvPr id="5" name="Picture 4"/>
          <p:cNvPicPr>
            <a:picLocks noChangeAspect="1"/>
          </p:cNvPicPr>
          <p:nvPr/>
        </p:nvPicPr>
        <p:blipFill>
          <a:blip r:embed="rId4"/>
          <a:stretch>
            <a:fillRect/>
          </a:stretch>
        </p:blipFill>
        <p:spPr>
          <a:xfrm>
            <a:off x="7536546" y="0"/>
            <a:ext cx="1607454" cy="1489476"/>
          </a:xfrm>
          <a:prstGeom prst="rect">
            <a:avLst/>
          </a:prstGeom>
        </p:spPr>
      </p:pic>
      <p:pic>
        <p:nvPicPr>
          <p:cNvPr id="6" name="Picture 5"/>
          <p:cNvPicPr>
            <a:picLocks noChangeAspect="1"/>
          </p:cNvPicPr>
          <p:nvPr/>
        </p:nvPicPr>
        <p:blipFill>
          <a:blip r:embed="rId5"/>
          <a:stretch>
            <a:fillRect/>
          </a:stretch>
        </p:blipFill>
        <p:spPr>
          <a:xfrm>
            <a:off x="0" y="-20887"/>
            <a:ext cx="1574586" cy="1531249"/>
          </a:xfrm>
          <a:prstGeom prst="rect">
            <a:avLst/>
          </a:prstGeom>
        </p:spPr>
      </p:pic>
      <p:sp>
        <p:nvSpPr>
          <p:cNvPr id="12" name="TextBox 11"/>
          <p:cNvSpPr txBox="1"/>
          <p:nvPr/>
        </p:nvSpPr>
        <p:spPr>
          <a:xfrm>
            <a:off x="7467601" y="6305239"/>
            <a:ext cx="1143000" cy="369332"/>
          </a:xfrm>
          <a:prstGeom prst="rect">
            <a:avLst/>
          </a:prstGeom>
          <a:noFill/>
        </p:spPr>
        <p:txBody>
          <a:bodyPr wrap="square" rtlCol="0">
            <a:spAutoFit/>
          </a:bodyPr>
          <a:lstStyle/>
          <a:p>
            <a:r>
              <a:rPr lang="en-US" dirty="0"/>
              <a:t>Slide </a:t>
            </a:r>
            <a:fld id="{D1C1536C-6065-45C5-8457-6097AB9EE6C5}" type="slidenum">
              <a:rPr lang="en-US" smtClean="0"/>
              <a:t>38</a:t>
            </a:fld>
            <a:endParaRPr lang="en-US" dirty="0"/>
          </a:p>
        </p:txBody>
      </p:sp>
      <p:sp>
        <p:nvSpPr>
          <p:cNvPr id="13" name="TextBox 12"/>
          <p:cNvSpPr txBox="1"/>
          <p:nvPr/>
        </p:nvSpPr>
        <p:spPr>
          <a:xfrm>
            <a:off x="787293" y="6248400"/>
            <a:ext cx="4789292"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sym typeface="Wingdings" panose="05000000000000000000" pitchFamily="2" charset="2"/>
              </a:rPr>
              <a:t></a:t>
            </a:r>
            <a:r>
              <a:rPr lang="en-US" dirty="0"/>
              <a:t> This is “Local Option Sales Tax, </a:t>
            </a:r>
            <a:r>
              <a:rPr lang="en-US" sz="2000" dirty="0">
                <a:solidFill>
                  <a:srgbClr val="FF0000"/>
                </a:solidFill>
              </a:rPr>
              <a:t>not State aid</a:t>
            </a:r>
            <a:endParaRPr lang="en-US" dirty="0">
              <a:solidFill>
                <a:srgbClr val="FF0000"/>
              </a:solidFill>
            </a:endParaRPr>
          </a:p>
        </p:txBody>
      </p:sp>
      <p:sp>
        <p:nvSpPr>
          <p:cNvPr id="14" name="TextBox 13"/>
          <p:cNvSpPr txBox="1"/>
          <p:nvPr/>
        </p:nvSpPr>
        <p:spPr>
          <a:xfrm rot="16200000">
            <a:off x="-2391874" y="3881349"/>
            <a:ext cx="5368523" cy="584775"/>
          </a:xfrm>
          <a:prstGeom prst="rect">
            <a:avLst/>
          </a:prstGeom>
          <a:solidFill>
            <a:srgbClr val="0070C0"/>
          </a:solidFill>
        </p:spPr>
        <p:txBody>
          <a:bodyPr wrap="square" rtlCol="0">
            <a:spAutoFit/>
          </a:bodyPr>
          <a:lstStyle/>
          <a:p>
            <a:pPr algn="ctr"/>
            <a:r>
              <a:rPr lang="en-US" sz="3200" b="1" dirty="0"/>
              <a:t>MUNI GENERATED FUNDS</a:t>
            </a:r>
          </a:p>
        </p:txBody>
      </p:sp>
      <p:sp>
        <p:nvSpPr>
          <p:cNvPr id="11" name="Content Placeholder 2"/>
          <p:cNvSpPr txBox="1">
            <a:spLocks/>
          </p:cNvSpPr>
          <p:nvPr/>
        </p:nvSpPr>
        <p:spPr>
          <a:xfrm>
            <a:off x="1591020" y="588394"/>
            <a:ext cx="5961960" cy="1342006"/>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Font typeface="Arial" panose="020B0604020202020204" pitchFamily="34" charset="0"/>
              <a:buNone/>
            </a:pPr>
            <a:r>
              <a:rPr lang="en-US" sz="3600" dirty="0">
                <a:latin typeface="Arial" panose="020B0604020202020204" pitchFamily="34" charset="0"/>
                <a:cs typeface="Arial" panose="020B0604020202020204" pitchFamily="34" charset="0"/>
              </a:rPr>
              <a:t>Applies to </a:t>
            </a:r>
            <a:r>
              <a:rPr lang="en-US" sz="3600" b="1" dirty="0">
                <a:latin typeface="Arial" panose="020B0604020202020204" pitchFamily="34" charset="0"/>
                <a:cs typeface="Arial" panose="020B0604020202020204" pitchFamily="34" charset="0"/>
              </a:rPr>
              <a:t>Local sales and use taxes </a:t>
            </a:r>
            <a:r>
              <a:rPr lang="en-US" sz="3600" b="1" dirty="0">
                <a:solidFill>
                  <a:srgbClr val="FF0000"/>
                </a:solidFill>
                <a:latin typeface="Arial" panose="020B0604020202020204" pitchFamily="34" charset="0"/>
                <a:cs typeface="Arial" panose="020B0604020202020204" pitchFamily="34" charset="0"/>
                <a:sym typeface="Wingdings" panose="05000000000000000000" pitchFamily="2" charset="2"/>
              </a:rPr>
              <a:t></a:t>
            </a:r>
            <a:r>
              <a:rPr lang="en-US" sz="3600" dirty="0">
                <a:latin typeface="Arial" panose="020B0604020202020204" pitchFamily="34" charset="0"/>
                <a:cs typeface="Arial" panose="020B0604020202020204" pitchFamily="34" charset="0"/>
              </a:rPr>
              <a:t> collected from the sales of motor vehicles, trailers, and semitrailers</a:t>
            </a:r>
            <a:endParaRPr lang="en-US" dirty="0"/>
          </a:p>
        </p:txBody>
      </p:sp>
    </p:spTree>
    <p:extLst>
      <p:ext uri="{BB962C8B-B14F-4D97-AF65-F5344CB8AC3E}">
        <p14:creationId xmlns:p14="http://schemas.microsoft.com/office/powerpoint/2010/main" val="40655318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359426" y="2760133"/>
            <a:ext cx="8577543" cy="2878667"/>
          </a:xfrm>
          <a:prstGeom prst="rect">
            <a:avLst/>
          </a:prstGeom>
        </p:spPr>
        <p:txBody>
          <a:bodyPr vert="horz" lIns="91440" tIns="45720" rIns="91440" bIns="45720" rtlCol="0">
            <a:normAutofit/>
          </a:bodyPr>
          <a:lstStyle/>
          <a:p>
            <a:pPr marL="514350" indent="-514350">
              <a:spcBef>
                <a:spcPct val="20000"/>
              </a:spcBef>
              <a:buFont typeface="+mj-lt"/>
              <a:buAutoNum type="arabicPeriod"/>
              <a:defRPr/>
            </a:pPr>
            <a:r>
              <a:rPr lang="en-US" sz="2800" b="1" i="1" dirty="0">
                <a:solidFill>
                  <a:schemeClr val="bg1">
                    <a:lumMod val="85000"/>
                  </a:schemeClr>
                </a:solidFill>
                <a:latin typeface="Arial" panose="020B0604020202020204" pitchFamily="34" charset="0"/>
                <a:cs typeface="Arial" panose="020B0604020202020204" pitchFamily="34" charset="0"/>
              </a:rPr>
              <a:t>Highway Allocation Fund (HAF) Distributions</a:t>
            </a:r>
          </a:p>
          <a:p>
            <a:pPr marL="514350" indent="-514350">
              <a:spcBef>
                <a:spcPct val="20000"/>
              </a:spcBef>
              <a:buFont typeface="+mj-lt"/>
              <a:buAutoNum type="arabicPeriod"/>
              <a:defRPr/>
            </a:pPr>
            <a:r>
              <a:rPr lang="en-US" sz="2800" b="1" i="1" dirty="0">
                <a:solidFill>
                  <a:schemeClr val="bg1">
                    <a:lumMod val="85000"/>
                  </a:schemeClr>
                </a:solidFill>
                <a:latin typeface="Arial" panose="020B0604020202020204" pitchFamily="34" charset="0"/>
                <a:cs typeface="Arial" panose="020B0604020202020204" pitchFamily="34" charset="0"/>
              </a:rPr>
              <a:t>Local </a:t>
            </a:r>
            <a:r>
              <a:rPr lang="en-US" sz="2400" b="1" i="1" dirty="0">
                <a:solidFill>
                  <a:schemeClr val="bg1">
                    <a:lumMod val="85000"/>
                  </a:schemeClr>
                </a:solidFill>
                <a:latin typeface="Arial" panose="020B0604020202020204" pitchFamily="34" charset="0"/>
                <a:cs typeface="Arial" panose="020B0604020202020204" pitchFamily="34" charset="0"/>
              </a:rPr>
              <a:t>(Motor Vehicle Fee, Property Tax, Wheel Tax, Bonds, etc.)</a:t>
            </a:r>
            <a:endParaRPr lang="en-US" sz="2800" b="1" i="1" dirty="0">
              <a:solidFill>
                <a:schemeClr val="bg1">
                  <a:lumMod val="85000"/>
                </a:schemeClr>
              </a:solidFill>
              <a:latin typeface="Arial" panose="020B0604020202020204" pitchFamily="34" charset="0"/>
              <a:cs typeface="Arial" panose="020B0604020202020204" pitchFamily="34" charset="0"/>
            </a:endParaRPr>
          </a:p>
          <a:p>
            <a:pPr marL="514350" indent="-514350">
              <a:spcBef>
                <a:spcPct val="20000"/>
              </a:spcBef>
              <a:buFont typeface="+mj-lt"/>
              <a:buAutoNum type="arabicPeriod"/>
              <a:defRPr/>
            </a:pPr>
            <a:r>
              <a:rPr lang="en-US" sz="2800" b="1" i="1" dirty="0">
                <a:latin typeface="Arial" panose="020B0604020202020204" pitchFamily="34" charset="0"/>
                <a:cs typeface="Arial" panose="020B0604020202020204" pitchFamily="34" charset="0"/>
              </a:rPr>
              <a:t>State </a:t>
            </a:r>
            <a:r>
              <a:rPr lang="en-US" sz="2400" b="1" i="1" dirty="0">
                <a:latin typeface="Arial" panose="020B0604020202020204" pitchFamily="34" charset="0"/>
                <a:cs typeface="Arial" panose="020B0604020202020204" pitchFamily="34" charset="0"/>
              </a:rPr>
              <a:t>(Federal Funds Buyout, State-aid Bridge, etc.)</a:t>
            </a:r>
            <a:endParaRPr lang="en-US" sz="2800" b="1" i="1" dirty="0">
              <a:latin typeface="Arial" panose="020B0604020202020204" pitchFamily="34" charset="0"/>
              <a:cs typeface="Arial" panose="020B0604020202020204" pitchFamily="34" charset="0"/>
            </a:endParaRPr>
          </a:p>
          <a:p>
            <a:pPr marL="514350" indent="-514350">
              <a:spcBef>
                <a:spcPct val="20000"/>
              </a:spcBef>
              <a:buFont typeface="+mj-lt"/>
              <a:buAutoNum type="arabicPeriod"/>
              <a:defRPr/>
            </a:pPr>
            <a:r>
              <a:rPr lang="en-US" sz="2800" b="1" i="1" dirty="0">
                <a:solidFill>
                  <a:schemeClr val="bg1">
                    <a:lumMod val="85000"/>
                  </a:schemeClr>
                </a:solidFill>
                <a:latin typeface="Arial" panose="020B0604020202020204" pitchFamily="34" charset="0"/>
                <a:cs typeface="Arial" panose="020B0604020202020204" pitchFamily="34" charset="0"/>
              </a:rPr>
              <a:t>Federal </a:t>
            </a:r>
            <a:r>
              <a:rPr lang="en-US" sz="2400" b="1" i="1" dirty="0">
                <a:solidFill>
                  <a:schemeClr val="bg1">
                    <a:lumMod val="85000"/>
                  </a:schemeClr>
                </a:solidFill>
                <a:latin typeface="Arial" panose="020B0604020202020204" pitchFamily="34" charset="0"/>
                <a:cs typeface="Arial" panose="020B0604020202020204" pitchFamily="34" charset="0"/>
              </a:rPr>
              <a:t>(mainly FHWA)</a:t>
            </a:r>
          </a:p>
          <a:p>
            <a:pPr algn="ctr">
              <a:spcBef>
                <a:spcPct val="20000"/>
              </a:spcBef>
              <a:defRPr/>
            </a:pPr>
            <a:endParaRPr lang="en-US" sz="2800" i="1" dirty="0">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a:xfrm>
            <a:off x="359427" y="366493"/>
            <a:ext cx="8577543" cy="1500079"/>
          </a:xfrm>
          <a:prstGeom prst="rect">
            <a:avLst/>
          </a:prstGeom>
        </p:spPr>
        <p:txBody>
          <a:bodyPr vert="horz" lIns="91440" tIns="45720" rIns="91440" bIns="45720" rtlCol="0" anchor="ctr">
            <a:noAutofit/>
          </a:bodyPr>
          <a:lstStyle/>
          <a:p>
            <a:pPr algn="ctr">
              <a:spcBef>
                <a:spcPct val="0"/>
              </a:spcBef>
              <a:defRPr/>
            </a:pPr>
            <a:r>
              <a:rPr lang="en-US" sz="5400" dirty="0">
                <a:latin typeface="Arial Black" panose="020B0A04020102020204" pitchFamily="34" charset="0"/>
                <a:ea typeface="+mj-ea"/>
                <a:cs typeface="+mj-cs"/>
              </a:rPr>
              <a:t>Funding </a:t>
            </a:r>
          </a:p>
          <a:p>
            <a:pPr algn="ctr">
              <a:spcBef>
                <a:spcPct val="0"/>
              </a:spcBef>
              <a:defRPr/>
            </a:pPr>
            <a:r>
              <a:rPr lang="en-US" sz="4000" dirty="0">
                <a:latin typeface="Arial Black" panose="020B0A04020102020204" pitchFamily="34" charset="0"/>
                <a:ea typeface="+mj-ea"/>
                <a:cs typeface="+mj-cs"/>
              </a:rPr>
              <a:t>Main Sources</a:t>
            </a:r>
          </a:p>
          <a:p>
            <a:pPr algn="ctr">
              <a:spcBef>
                <a:spcPct val="0"/>
              </a:spcBef>
              <a:defRPr/>
            </a:pPr>
            <a:r>
              <a:rPr lang="en-US" sz="4000" dirty="0">
                <a:latin typeface="Arial Black" panose="020B0A04020102020204" pitchFamily="34" charset="0"/>
                <a:ea typeface="+mj-ea"/>
                <a:cs typeface="+mj-cs"/>
              </a:rPr>
              <a:t>Counties and Municipalities</a:t>
            </a:r>
          </a:p>
        </p:txBody>
      </p:sp>
      <p:sp>
        <p:nvSpPr>
          <p:cNvPr id="10" name="Rectangle 9"/>
          <p:cNvSpPr/>
          <p:nvPr/>
        </p:nvSpPr>
        <p:spPr>
          <a:xfrm>
            <a:off x="7712729" y="245433"/>
            <a:ext cx="652743" cy="1200329"/>
          </a:xfrm>
          <a:prstGeom prst="rect">
            <a:avLst/>
          </a:prstGeom>
          <a:noFill/>
        </p:spPr>
        <p:txBody>
          <a:bodyPr wrap="none" lIns="91440" tIns="45720" rIns="91440" bIns="45720">
            <a:spAutoFit/>
          </a:bodyPr>
          <a:lstStyle/>
          <a:p>
            <a:pPr algn="ctr"/>
            <a:r>
              <a:rPr lang="en-US" sz="7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t>
            </a:r>
          </a:p>
        </p:txBody>
      </p:sp>
      <p:sp>
        <p:nvSpPr>
          <p:cNvPr id="5" name="TextBox 4"/>
          <p:cNvSpPr txBox="1"/>
          <p:nvPr/>
        </p:nvSpPr>
        <p:spPr>
          <a:xfrm>
            <a:off x="7467601" y="6305239"/>
            <a:ext cx="1143000" cy="369332"/>
          </a:xfrm>
          <a:prstGeom prst="rect">
            <a:avLst/>
          </a:prstGeom>
          <a:noFill/>
        </p:spPr>
        <p:txBody>
          <a:bodyPr wrap="square" rtlCol="0">
            <a:spAutoFit/>
          </a:bodyPr>
          <a:lstStyle/>
          <a:p>
            <a:r>
              <a:rPr lang="en-US" dirty="0"/>
              <a:t>Slide </a:t>
            </a:r>
            <a:fld id="{D1C1536C-6065-45C5-8457-6097AB9EE6C5}" type="slidenum">
              <a:rPr lang="en-US" smtClean="0"/>
              <a:t>39</a:t>
            </a:fld>
            <a:endParaRPr lang="en-US" dirty="0"/>
          </a:p>
        </p:txBody>
      </p:sp>
    </p:spTree>
    <p:extLst>
      <p:ext uri="{BB962C8B-B14F-4D97-AF65-F5344CB8AC3E}">
        <p14:creationId xmlns:p14="http://schemas.microsoft.com/office/powerpoint/2010/main" val="4124204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848138" y="218994"/>
            <a:ext cx="7762461" cy="1500079"/>
          </a:xfrm>
          <a:prstGeom prst="rect">
            <a:avLst/>
          </a:prstGeom>
        </p:spPr>
        <p:txBody>
          <a:bodyPr vert="horz" lIns="91440" tIns="45720" rIns="91440" bIns="45720" rtlCol="0" anchor="ctr">
            <a:noAutofit/>
          </a:bodyPr>
          <a:lstStyle/>
          <a:p>
            <a:pPr algn="ctr">
              <a:spcBef>
                <a:spcPct val="0"/>
              </a:spcBef>
              <a:defRPr/>
            </a:pPr>
            <a:r>
              <a:rPr lang="en-US" sz="5400" dirty="0">
                <a:latin typeface="Arial Black" panose="020B0A04020102020204" pitchFamily="34" charset="0"/>
                <a:ea typeface="+mj-ea"/>
                <a:cs typeface="+mj-cs"/>
              </a:rPr>
              <a:t>Funding Sources </a:t>
            </a:r>
            <a:r>
              <a:rPr lang="en-US" sz="4400" dirty="0">
                <a:latin typeface="Arial Black" panose="020B0A04020102020204" pitchFamily="34" charset="0"/>
                <a:ea typeface="+mj-ea"/>
                <a:cs typeface="+mj-cs"/>
              </a:rPr>
              <a:t>and Highway Law</a:t>
            </a:r>
            <a:endParaRPr lang="en-US" sz="5400" dirty="0">
              <a:latin typeface="Arial Black" panose="020B0A04020102020204" pitchFamily="34" charset="0"/>
              <a:ea typeface="+mj-ea"/>
              <a:cs typeface="+mj-cs"/>
            </a:endParaRPr>
          </a:p>
        </p:txBody>
      </p:sp>
      <p:sp>
        <p:nvSpPr>
          <p:cNvPr id="5" name="TextBox 4"/>
          <p:cNvSpPr txBox="1"/>
          <p:nvPr/>
        </p:nvSpPr>
        <p:spPr>
          <a:xfrm>
            <a:off x="8210248" y="6374449"/>
            <a:ext cx="1143000" cy="369332"/>
          </a:xfrm>
          <a:prstGeom prst="rect">
            <a:avLst/>
          </a:prstGeom>
          <a:noFill/>
        </p:spPr>
        <p:txBody>
          <a:bodyPr wrap="square" rtlCol="0">
            <a:spAutoFit/>
          </a:bodyPr>
          <a:lstStyle/>
          <a:p>
            <a:r>
              <a:rPr lang="en-US" dirty="0"/>
              <a:t>Slide </a:t>
            </a:r>
            <a:fld id="{D1C1536C-6065-45C5-8457-6097AB9EE6C5}" type="slidenum">
              <a:rPr lang="en-US" smtClean="0"/>
              <a:t>4</a:t>
            </a:fld>
            <a:endParaRPr lang="en-US" dirty="0"/>
          </a:p>
        </p:txBody>
      </p:sp>
      <p:sp>
        <p:nvSpPr>
          <p:cNvPr id="2" name="TextBox 1">
            <a:extLst>
              <a:ext uri="{FF2B5EF4-FFF2-40B4-BE49-F238E27FC236}">
                <a16:creationId xmlns:a16="http://schemas.microsoft.com/office/drawing/2014/main" id="{8FBF1571-9F90-4F9E-8E50-5664C47871D4}"/>
              </a:ext>
            </a:extLst>
          </p:cNvPr>
          <p:cNvSpPr txBox="1"/>
          <p:nvPr/>
        </p:nvSpPr>
        <p:spPr>
          <a:xfrm>
            <a:off x="495300" y="2880975"/>
            <a:ext cx="8115299" cy="2616101"/>
          </a:xfrm>
          <a:prstGeom prst="rect">
            <a:avLst/>
          </a:prstGeom>
          <a:noFill/>
        </p:spPr>
        <p:txBody>
          <a:bodyPr wrap="square" rtlCol="0">
            <a:spAutoFit/>
          </a:bodyPr>
          <a:lstStyle/>
          <a:p>
            <a:pPr marL="285750" indent="-285750">
              <a:spcBef>
                <a:spcPts val="1200"/>
              </a:spcBef>
              <a:spcAft>
                <a:spcPts val="1200"/>
              </a:spcAft>
              <a:buFont typeface="Arial" panose="020B0604020202020204" pitchFamily="34" charset="0"/>
              <a:buChar char="•"/>
            </a:pPr>
            <a:r>
              <a:rPr lang="en-US" sz="3600" dirty="0"/>
              <a:t>Be able to communicate accurate information to  elected officials and constituents</a:t>
            </a:r>
          </a:p>
          <a:p>
            <a:pPr marL="285750" indent="-285750">
              <a:spcBef>
                <a:spcPts val="1200"/>
              </a:spcBef>
              <a:spcAft>
                <a:spcPts val="1200"/>
              </a:spcAft>
              <a:buFont typeface="Arial" panose="020B0604020202020204" pitchFamily="34" charset="0"/>
              <a:buChar char="•"/>
            </a:pPr>
            <a:r>
              <a:rPr lang="en-US" sz="3600" dirty="0"/>
              <a:t>Take advantage of funding opportunities</a:t>
            </a:r>
          </a:p>
        </p:txBody>
      </p:sp>
      <p:sp>
        <p:nvSpPr>
          <p:cNvPr id="3" name="TextBox 2">
            <a:extLst>
              <a:ext uri="{FF2B5EF4-FFF2-40B4-BE49-F238E27FC236}">
                <a16:creationId xmlns:a16="http://schemas.microsoft.com/office/drawing/2014/main" id="{17E6FDC3-AABB-4196-BA93-9CC0A4B1A15B}"/>
              </a:ext>
            </a:extLst>
          </p:cNvPr>
          <p:cNvSpPr txBox="1"/>
          <p:nvPr/>
        </p:nvSpPr>
        <p:spPr>
          <a:xfrm>
            <a:off x="0" y="1834653"/>
            <a:ext cx="9144000" cy="707886"/>
          </a:xfrm>
          <a:prstGeom prst="rect">
            <a:avLst/>
          </a:prstGeom>
          <a:noFill/>
        </p:spPr>
        <p:txBody>
          <a:bodyPr wrap="square" rtlCol="0">
            <a:spAutoFit/>
          </a:bodyPr>
          <a:lstStyle/>
          <a:p>
            <a:pPr algn="ctr"/>
            <a:r>
              <a:rPr lang="en-US" sz="4000" b="1" i="1" dirty="0"/>
              <a:t>Why Learn about Funding and Financing?</a:t>
            </a:r>
          </a:p>
        </p:txBody>
      </p:sp>
    </p:spTree>
    <p:extLst>
      <p:ext uri="{BB962C8B-B14F-4D97-AF65-F5344CB8AC3E}">
        <p14:creationId xmlns:p14="http://schemas.microsoft.com/office/powerpoint/2010/main" val="95245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6898" y="0"/>
            <a:ext cx="6401800" cy="6401800"/>
          </a:xfrm>
          <a:prstGeom prst="rect">
            <a:avLst/>
          </a:prstGeom>
          <a:noFill/>
        </p:spPr>
      </p:pic>
      <p:sp>
        <p:nvSpPr>
          <p:cNvPr id="3" name="Title 2"/>
          <p:cNvSpPr>
            <a:spLocks noGrp="1"/>
          </p:cNvSpPr>
          <p:nvPr>
            <p:ph type="title"/>
          </p:nvPr>
        </p:nvSpPr>
        <p:spPr>
          <a:xfrm>
            <a:off x="641219" y="845117"/>
            <a:ext cx="2181494" cy="1925588"/>
          </a:xfrm>
          <a:solidFill>
            <a:schemeClr val="bg1"/>
          </a:solidFill>
        </p:spPr>
        <p:txBody>
          <a:bodyPr>
            <a:normAutofit fontScale="90000"/>
          </a:bodyPr>
          <a:lstStyle/>
          <a:p>
            <a:r>
              <a:rPr lang="en-US" sz="4000" dirty="0">
                <a:latin typeface="Arial Black" panose="020B0A04020102020204" pitchFamily="34" charset="0"/>
              </a:rPr>
              <a:t>Non-local </a:t>
            </a:r>
            <a:br>
              <a:rPr lang="en-US" sz="4000" dirty="0">
                <a:latin typeface="Arial Black" panose="020B0A04020102020204" pitchFamily="34" charset="0"/>
              </a:rPr>
            </a:br>
            <a:r>
              <a:rPr lang="en-US" sz="4000" dirty="0">
                <a:latin typeface="Arial Black" panose="020B0A04020102020204" pitchFamily="34" charset="0"/>
              </a:rPr>
              <a:t>Funding - </a:t>
            </a:r>
            <a:r>
              <a:rPr lang="en-US" sz="4000" dirty="0">
                <a:solidFill>
                  <a:srgbClr val="FF0000"/>
                </a:solidFill>
                <a:latin typeface="Arial Black" panose="020B0A04020102020204" pitchFamily="34" charset="0"/>
              </a:rPr>
              <a:t>State</a:t>
            </a:r>
          </a:p>
        </p:txBody>
      </p:sp>
      <p:sp>
        <p:nvSpPr>
          <p:cNvPr id="2" name="Content Placeholder 1"/>
          <p:cNvSpPr>
            <a:spLocks noGrp="1"/>
          </p:cNvSpPr>
          <p:nvPr>
            <p:ph idx="1"/>
          </p:nvPr>
        </p:nvSpPr>
        <p:spPr>
          <a:xfrm>
            <a:off x="641218" y="3160295"/>
            <a:ext cx="8596911" cy="3697705"/>
          </a:xfrm>
          <a:solidFill>
            <a:schemeClr val="bg1"/>
          </a:solidFill>
        </p:spPr>
        <p:txBody>
          <a:bodyPr>
            <a:normAutofit/>
          </a:bodyPr>
          <a:lstStyle/>
          <a:p>
            <a:pPr marL="651510" indent="-514350">
              <a:buFont typeface="+mj-lt"/>
              <a:buAutoNum type="arabicParenR"/>
            </a:pPr>
            <a:r>
              <a:rPr lang="en-US" dirty="0"/>
              <a:t>Federal Fund Purchase Program – FFPP – §</a:t>
            </a:r>
            <a:r>
              <a:rPr lang="en-US" dirty="0">
                <a:hlinkClick r:id="rId4"/>
              </a:rPr>
              <a:t>39-1307</a:t>
            </a:r>
            <a:r>
              <a:rPr lang="en-US" dirty="0"/>
              <a:t> </a:t>
            </a:r>
          </a:p>
          <a:p>
            <a:pPr marL="651510" indent="-514350">
              <a:buFont typeface="+mj-lt"/>
              <a:buAutoNum type="arabicParenR"/>
            </a:pPr>
            <a:r>
              <a:rPr lang="en-US" dirty="0"/>
              <a:t>Additional Sales Tax Proceeds §</a:t>
            </a:r>
            <a:r>
              <a:rPr lang="en-US" dirty="0">
                <a:hlinkClick r:id="rId5"/>
              </a:rPr>
              <a:t>77-27,132</a:t>
            </a:r>
            <a:endParaRPr lang="en-US" dirty="0"/>
          </a:p>
          <a:p>
            <a:pPr marL="651510" indent="-514350">
              <a:buFont typeface="+mj-lt"/>
              <a:buAutoNum type="arabicParenR"/>
            </a:pPr>
            <a:r>
              <a:rPr lang="en-US" dirty="0"/>
              <a:t>Train Mile Tax – TMT – grade-separation projects</a:t>
            </a:r>
          </a:p>
          <a:p>
            <a:pPr marL="651510" indent="-514350">
              <a:buFont typeface="+mj-lt"/>
              <a:buAutoNum type="arabicParenR"/>
            </a:pPr>
            <a:r>
              <a:rPr lang="en-US" dirty="0"/>
              <a:t>Major On-System Bridge-MJRB (FFPP)</a:t>
            </a:r>
          </a:p>
          <a:p>
            <a:pPr marL="651510" indent="-514350">
              <a:buFont typeface="+mj-lt"/>
              <a:buAutoNum type="arabicParenR"/>
            </a:pPr>
            <a:r>
              <a:rPr lang="en-US" dirty="0"/>
              <a:t>State Aid Bridge Funds – SABF          §</a:t>
            </a:r>
            <a:r>
              <a:rPr lang="en-US" dirty="0">
                <a:hlinkClick r:id="rId6"/>
              </a:rPr>
              <a:t>39-846</a:t>
            </a:r>
            <a:r>
              <a:rPr lang="en-US" dirty="0"/>
              <a:t> - </a:t>
            </a:r>
            <a:r>
              <a:rPr lang="en-US" dirty="0">
                <a:hlinkClick r:id="rId7"/>
              </a:rPr>
              <a:t>847.01</a:t>
            </a:r>
            <a:endParaRPr lang="en-US" dirty="0"/>
          </a:p>
          <a:p>
            <a:pPr marL="651510" indent="-514350">
              <a:buFont typeface="+mj-lt"/>
              <a:buAutoNum type="arabicParenR"/>
            </a:pPr>
            <a:r>
              <a:rPr lang="en-US" dirty="0"/>
              <a:t>State Recreation Roads – SRR – §</a:t>
            </a:r>
            <a:r>
              <a:rPr lang="en-US" dirty="0">
                <a:hlinkClick r:id="rId8"/>
              </a:rPr>
              <a:t>39-1390</a:t>
            </a:r>
            <a:r>
              <a:rPr lang="en-US" dirty="0"/>
              <a:t> - </a:t>
            </a:r>
            <a:r>
              <a:rPr lang="en-US" dirty="0">
                <a:hlinkClick r:id="rId8"/>
              </a:rPr>
              <a:t>1392</a:t>
            </a:r>
            <a:endParaRPr lang="en-US" dirty="0"/>
          </a:p>
          <a:p>
            <a:pPr marL="651510" indent="-514350">
              <a:buFont typeface="+mj-lt"/>
              <a:buAutoNum type="arabicParenR"/>
            </a:pPr>
            <a:r>
              <a:rPr lang="en-US" dirty="0"/>
              <a:t>County Bridge Match Program – §</a:t>
            </a:r>
            <a:r>
              <a:rPr lang="en-US" dirty="0">
                <a:hlinkClick r:id="rId9"/>
              </a:rPr>
              <a:t>39-2805</a:t>
            </a:r>
            <a:r>
              <a:rPr lang="en-US" dirty="0"/>
              <a:t> </a:t>
            </a:r>
          </a:p>
        </p:txBody>
      </p:sp>
      <p:sp>
        <p:nvSpPr>
          <p:cNvPr id="5" name="TextBox 4"/>
          <p:cNvSpPr txBox="1"/>
          <p:nvPr/>
        </p:nvSpPr>
        <p:spPr>
          <a:xfrm rot="16200000">
            <a:off x="-3110948" y="3105836"/>
            <a:ext cx="6858001" cy="646331"/>
          </a:xfrm>
          <a:prstGeom prst="rect">
            <a:avLst/>
          </a:prstGeom>
          <a:solidFill>
            <a:srgbClr val="7030A0"/>
          </a:solidFill>
        </p:spPr>
        <p:txBody>
          <a:bodyPr wrap="square" rtlCol="0">
            <a:spAutoFit/>
          </a:bodyPr>
          <a:lstStyle/>
          <a:p>
            <a:pPr algn="ctr"/>
            <a:r>
              <a:rPr lang="en-US" sz="3600" b="1" dirty="0">
                <a:solidFill>
                  <a:srgbClr val="92D050"/>
                </a:solidFill>
              </a:rPr>
              <a:t>$ </a:t>
            </a:r>
            <a:r>
              <a:rPr lang="en-US" sz="3600" b="1" dirty="0">
                <a:solidFill>
                  <a:schemeClr val="accent4">
                    <a:lumMod val="75000"/>
                  </a:schemeClr>
                </a:solidFill>
              </a:rPr>
              <a:t>STATE</a:t>
            </a:r>
            <a:r>
              <a:rPr lang="en-US" sz="3600" b="1" dirty="0">
                <a:solidFill>
                  <a:srgbClr val="92D050"/>
                </a:solidFill>
              </a:rPr>
              <a:t>  FUNDING $</a:t>
            </a:r>
          </a:p>
        </p:txBody>
      </p:sp>
      <p:sp>
        <p:nvSpPr>
          <p:cNvPr id="8" name="TextBox 7"/>
          <p:cNvSpPr txBox="1"/>
          <p:nvPr/>
        </p:nvSpPr>
        <p:spPr>
          <a:xfrm>
            <a:off x="7825698" y="6463102"/>
            <a:ext cx="1143000" cy="369332"/>
          </a:xfrm>
          <a:prstGeom prst="rect">
            <a:avLst/>
          </a:prstGeom>
          <a:noFill/>
        </p:spPr>
        <p:txBody>
          <a:bodyPr wrap="square" rtlCol="0">
            <a:spAutoFit/>
          </a:bodyPr>
          <a:lstStyle/>
          <a:p>
            <a:r>
              <a:rPr lang="en-US" dirty="0"/>
              <a:t>Slide </a:t>
            </a:r>
            <a:fld id="{D1C1536C-6065-45C5-8457-6097AB9EE6C5}" type="slidenum">
              <a:rPr lang="en-US" smtClean="0"/>
              <a:t>40</a:t>
            </a:fld>
            <a:endParaRPr lang="en-US" dirty="0"/>
          </a:p>
        </p:txBody>
      </p:sp>
      <p:pic>
        <p:nvPicPr>
          <p:cNvPr id="7" name="Picture 6"/>
          <p:cNvPicPr>
            <a:picLocks noChangeAspect="1"/>
          </p:cNvPicPr>
          <p:nvPr/>
        </p:nvPicPr>
        <p:blipFill>
          <a:blip r:embed="rId10"/>
          <a:stretch>
            <a:fillRect/>
          </a:stretch>
        </p:blipFill>
        <p:spPr>
          <a:xfrm>
            <a:off x="7412416" y="3698783"/>
            <a:ext cx="643445" cy="441316"/>
          </a:xfrm>
          <a:prstGeom prst="rect">
            <a:avLst/>
          </a:prstGeom>
        </p:spPr>
      </p:pic>
      <p:pic>
        <p:nvPicPr>
          <p:cNvPr id="10" name="Picture 9"/>
          <p:cNvPicPr>
            <a:picLocks noChangeAspect="1"/>
          </p:cNvPicPr>
          <p:nvPr/>
        </p:nvPicPr>
        <p:blipFill>
          <a:blip r:embed="rId10"/>
          <a:stretch>
            <a:fillRect/>
          </a:stretch>
        </p:blipFill>
        <p:spPr>
          <a:xfrm>
            <a:off x="5767798" y="5231830"/>
            <a:ext cx="643445" cy="441316"/>
          </a:xfrm>
          <a:prstGeom prst="rect">
            <a:avLst/>
          </a:prstGeom>
        </p:spPr>
      </p:pic>
      <p:sp>
        <p:nvSpPr>
          <p:cNvPr id="4" name="TextBox 3">
            <a:extLst>
              <a:ext uri="{FF2B5EF4-FFF2-40B4-BE49-F238E27FC236}">
                <a16:creationId xmlns:a16="http://schemas.microsoft.com/office/drawing/2014/main" id="{B8656844-8A3E-4D22-9D44-C89799148D3C}"/>
              </a:ext>
            </a:extLst>
          </p:cNvPr>
          <p:cNvSpPr txBox="1"/>
          <p:nvPr/>
        </p:nvSpPr>
        <p:spPr>
          <a:xfrm>
            <a:off x="8055861" y="3503942"/>
            <a:ext cx="1035915" cy="830997"/>
          </a:xfrm>
          <a:prstGeom prst="rect">
            <a:avLst/>
          </a:prstGeom>
          <a:noFill/>
        </p:spPr>
        <p:txBody>
          <a:bodyPr wrap="square" rtlCol="0">
            <a:spAutoFit/>
          </a:bodyPr>
          <a:lstStyle/>
          <a:p>
            <a:r>
              <a:rPr lang="en-US" sz="1600" dirty="0"/>
              <a:t>Requires matching funds!</a:t>
            </a:r>
          </a:p>
        </p:txBody>
      </p:sp>
    </p:spTree>
    <p:extLst>
      <p:ext uri="{BB962C8B-B14F-4D97-AF65-F5344CB8AC3E}">
        <p14:creationId xmlns:p14="http://schemas.microsoft.com/office/powerpoint/2010/main" val="106136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677108" cy="6858000"/>
          </a:xfrm>
          <a:prstGeom prst="rect">
            <a:avLst/>
          </a:prstGeom>
          <a:solidFill>
            <a:schemeClr val="tx1"/>
          </a:solidFill>
        </p:spPr>
        <p:txBody>
          <a:bodyPr vert="vert270" wrap="square" lIns="0" tIns="0" rIns="0" bIns="0" rtlCol="0" anchor="ctr"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b="1" i="1" kern="0" dirty="0">
                <a:solidFill>
                  <a:schemeClr val="bg1"/>
                </a:solidFill>
                <a:latin typeface="Calibri"/>
              </a:rPr>
              <a:t>FFPP</a:t>
            </a:r>
            <a:endParaRPr kumimoji="0" lang="en-US" sz="4400" b="1" i="1" u="none" strike="noStrike" kern="0" cap="none" spc="0" normalizeH="0" baseline="0" noProof="0" dirty="0">
              <a:ln>
                <a:noFill/>
              </a:ln>
              <a:solidFill>
                <a:schemeClr val="bg1"/>
              </a:solidFill>
              <a:effectLst/>
              <a:uLnTx/>
              <a:uFillTx/>
              <a:latin typeface="Calibri"/>
            </a:endParaRPr>
          </a:p>
        </p:txBody>
      </p:sp>
      <p:sp>
        <p:nvSpPr>
          <p:cNvPr id="8" name="TextBox 7"/>
          <p:cNvSpPr txBox="1"/>
          <p:nvPr/>
        </p:nvSpPr>
        <p:spPr>
          <a:xfrm>
            <a:off x="7467601" y="6305239"/>
            <a:ext cx="1143000" cy="369332"/>
          </a:xfrm>
          <a:prstGeom prst="rect">
            <a:avLst/>
          </a:prstGeom>
          <a:noFill/>
        </p:spPr>
        <p:txBody>
          <a:bodyPr wrap="square" rtlCol="0">
            <a:spAutoFit/>
          </a:bodyPr>
          <a:lstStyle/>
          <a:p>
            <a:r>
              <a:rPr lang="en-US" dirty="0"/>
              <a:t>Slide </a:t>
            </a:r>
            <a:fld id="{D1C1536C-6065-45C5-8457-6097AB9EE6C5}" type="slidenum">
              <a:rPr lang="en-US" smtClean="0"/>
              <a:t>41</a:t>
            </a:fld>
            <a:endParaRPr lang="en-US" dirty="0"/>
          </a:p>
        </p:txBody>
      </p:sp>
      <p:sp>
        <p:nvSpPr>
          <p:cNvPr id="3" name="TextBox 2">
            <a:extLst>
              <a:ext uri="{FF2B5EF4-FFF2-40B4-BE49-F238E27FC236}">
                <a16:creationId xmlns:a16="http://schemas.microsoft.com/office/drawing/2014/main" id="{A03D9A1B-C22F-4088-B0AE-2C22E0C1F9E7}"/>
              </a:ext>
            </a:extLst>
          </p:cNvPr>
          <p:cNvSpPr txBox="1"/>
          <p:nvPr/>
        </p:nvSpPr>
        <p:spPr>
          <a:xfrm>
            <a:off x="671996" y="395670"/>
            <a:ext cx="8472004" cy="369332"/>
          </a:xfrm>
          <a:prstGeom prst="rect">
            <a:avLst/>
          </a:prstGeom>
          <a:noFill/>
        </p:spPr>
        <p:txBody>
          <a:bodyPr wrap="square" rtlCol="0">
            <a:spAutoFit/>
          </a:bodyPr>
          <a:lstStyle/>
          <a:p>
            <a:pPr algn="ctr"/>
            <a:r>
              <a:rPr lang="en-US" dirty="0">
                <a:hlinkClick r:id="rId3"/>
              </a:rPr>
              <a:t>https://dot.nebraska.gov/business-center/lpa/projects/programs/</a:t>
            </a:r>
            <a:endParaRPr lang="en-US" dirty="0"/>
          </a:p>
        </p:txBody>
      </p:sp>
      <p:sp>
        <p:nvSpPr>
          <p:cNvPr id="11" name="TextBox 10">
            <a:extLst>
              <a:ext uri="{FF2B5EF4-FFF2-40B4-BE49-F238E27FC236}">
                <a16:creationId xmlns:a16="http://schemas.microsoft.com/office/drawing/2014/main" id="{DE35C272-85E1-4C87-BD06-A1CEB1E0DD51}"/>
              </a:ext>
            </a:extLst>
          </p:cNvPr>
          <p:cNvSpPr txBox="1"/>
          <p:nvPr/>
        </p:nvSpPr>
        <p:spPr>
          <a:xfrm rot="16200000">
            <a:off x="-3110948" y="3075058"/>
            <a:ext cx="6858001" cy="707886"/>
          </a:xfrm>
          <a:prstGeom prst="rect">
            <a:avLst/>
          </a:prstGeom>
          <a:solidFill>
            <a:srgbClr val="7030A0"/>
          </a:solidFill>
        </p:spPr>
        <p:txBody>
          <a:bodyPr wrap="square" rtlCol="0">
            <a:spAutoFit/>
          </a:bodyPr>
          <a:lstStyle/>
          <a:p>
            <a:pPr algn="ctr"/>
            <a:r>
              <a:rPr lang="en-US" sz="4000" b="1" dirty="0">
                <a:solidFill>
                  <a:srgbClr val="92D050"/>
                </a:solidFill>
              </a:rPr>
              <a:t>$        </a:t>
            </a:r>
            <a:r>
              <a:rPr lang="en-US" sz="4000" b="1" dirty="0">
                <a:solidFill>
                  <a:schemeClr val="accent4">
                    <a:lumMod val="75000"/>
                  </a:schemeClr>
                </a:solidFill>
              </a:rPr>
              <a:t>STATE</a:t>
            </a:r>
            <a:r>
              <a:rPr lang="en-US" sz="4000" b="1" dirty="0">
                <a:solidFill>
                  <a:srgbClr val="92D050"/>
                </a:solidFill>
              </a:rPr>
              <a:t> FUNDING        $</a:t>
            </a:r>
          </a:p>
        </p:txBody>
      </p:sp>
      <p:pic>
        <p:nvPicPr>
          <p:cNvPr id="9" name="Picture 8">
            <a:extLst>
              <a:ext uri="{FF2B5EF4-FFF2-40B4-BE49-F238E27FC236}">
                <a16:creationId xmlns:a16="http://schemas.microsoft.com/office/drawing/2014/main" id="{01700038-FE1E-4595-8C23-AE46CD182236}"/>
              </a:ext>
            </a:extLst>
          </p:cNvPr>
          <p:cNvPicPr>
            <a:picLocks noChangeAspect="1"/>
          </p:cNvPicPr>
          <p:nvPr/>
        </p:nvPicPr>
        <p:blipFill>
          <a:blip r:embed="rId4"/>
          <a:stretch>
            <a:fillRect/>
          </a:stretch>
        </p:blipFill>
        <p:spPr>
          <a:xfrm>
            <a:off x="818639" y="1080654"/>
            <a:ext cx="8221451" cy="4962612"/>
          </a:xfrm>
          <a:prstGeom prst="rect">
            <a:avLst/>
          </a:prstGeom>
        </p:spPr>
      </p:pic>
    </p:spTree>
    <p:extLst>
      <p:ext uri="{BB962C8B-B14F-4D97-AF65-F5344CB8AC3E}">
        <p14:creationId xmlns:p14="http://schemas.microsoft.com/office/powerpoint/2010/main" val="2652612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05224" y="6488666"/>
            <a:ext cx="1143000" cy="369332"/>
          </a:xfrm>
          <a:prstGeom prst="rect">
            <a:avLst/>
          </a:prstGeom>
          <a:noFill/>
        </p:spPr>
        <p:txBody>
          <a:bodyPr wrap="square" rtlCol="0">
            <a:spAutoFit/>
          </a:bodyPr>
          <a:lstStyle/>
          <a:p>
            <a:r>
              <a:rPr lang="en-US" dirty="0"/>
              <a:t>Slide </a:t>
            </a:r>
            <a:fld id="{D1C1536C-6065-45C5-8457-6097AB9EE6C5}" type="slidenum">
              <a:rPr lang="en-US" smtClean="0"/>
              <a:t>42</a:t>
            </a:fld>
            <a:endParaRPr lang="en-US" dirty="0"/>
          </a:p>
        </p:txBody>
      </p:sp>
      <p:sp>
        <p:nvSpPr>
          <p:cNvPr id="6" name="TextBox 5">
            <a:extLst>
              <a:ext uri="{FF2B5EF4-FFF2-40B4-BE49-F238E27FC236}">
                <a16:creationId xmlns:a16="http://schemas.microsoft.com/office/drawing/2014/main" id="{60AD9D5B-BA98-438D-BC6E-8508E65F38BC}"/>
              </a:ext>
            </a:extLst>
          </p:cNvPr>
          <p:cNvSpPr txBox="1"/>
          <p:nvPr/>
        </p:nvSpPr>
        <p:spPr>
          <a:xfrm rot="16200000">
            <a:off x="-3110948" y="3075058"/>
            <a:ext cx="6858001" cy="707886"/>
          </a:xfrm>
          <a:prstGeom prst="rect">
            <a:avLst/>
          </a:prstGeom>
          <a:solidFill>
            <a:srgbClr val="7030A0"/>
          </a:solidFill>
        </p:spPr>
        <p:txBody>
          <a:bodyPr wrap="square" rtlCol="0">
            <a:spAutoFit/>
          </a:bodyPr>
          <a:lstStyle/>
          <a:p>
            <a:pPr algn="ctr"/>
            <a:r>
              <a:rPr lang="en-US" sz="4000" b="1" dirty="0">
                <a:solidFill>
                  <a:srgbClr val="92D050"/>
                </a:solidFill>
              </a:rPr>
              <a:t>$        </a:t>
            </a:r>
            <a:r>
              <a:rPr lang="en-US" sz="4000" b="1" dirty="0">
                <a:solidFill>
                  <a:schemeClr val="accent4">
                    <a:lumMod val="75000"/>
                  </a:schemeClr>
                </a:solidFill>
              </a:rPr>
              <a:t>STATE</a:t>
            </a:r>
            <a:r>
              <a:rPr lang="en-US" sz="4000" b="1" dirty="0">
                <a:solidFill>
                  <a:srgbClr val="92D050"/>
                </a:solidFill>
              </a:rPr>
              <a:t> FUNDING        $</a:t>
            </a:r>
          </a:p>
        </p:txBody>
      </p:sp>
      <p:sp>
        <p:nvSpPr>
          <p:cNvPr id="7" name="TextBox 6">
            <a:extLst>
              <a:ext uri="{FF2B5EF4-FFF2-40B4-BE49-F238E27FC236}">
                <a16:creationId xmlns:a16="http://schemas.microsoft.com/office/drawing/2014/main" id="{2FA64EFE-CF3C-4F9B-8CD1-A294DF6B7D7E}"/>
              </a:ext>
            </a:extLst>
          </p:cNvPr>
          <p:cNvSpPr txBox="1"/>
          <p:nvPr/>
        </p:nvSpPr>
        <p:spPr>
          <a:xfrm>
            <a:off x="709183" y="6488665"/>
            <a:ext cx="7496041" cy="369332"/>
          </a:xfrm>
          <a:prstGeom prst="rect">
            <a:avLst/>
          </a:prstGeom>
          <a:noFill/>
        </p:spPr>
        <p:txBody>
          <a:bodyPr wrap="square" rtlCol="0">
            <a:spAutoFit/>
          </a:bodyPr>
          <a:lstStyle/>
          <a:p>
            <a:pPr algn="ctr"/>
            <a:r>
              <a:rPr lang="en-US" dirty="0">
                <a:hlinkClick r:id="rId3"/>
              </a:rPr>
              <a:t>transportation-finance-flowchart.pdf</a:t>
            </a:r>
            <a:endParaRPr lang="en-US" dirty="0"/>
          </a:p>
        </p:txBody>
      </p:sp>
      <p:pic>
        <p:nvPicPr>
          <p:cNvPr id="10" name="Picture 9">
            <a:extLst>
              <a:ext uri="{FF2B5EF4-FFF2-40B4-BE49-F238E27FC236}">
                <a16:creationId xmlns:a16="http://schemas.microsoft.com/office/drawing/2014/main" id="{400ABE06-BDAD-9648-1433-44AE0CA94D4A}"/>
              </a:ext>
            </a:extLst>
          </p:cNvPr>
          <p:cNvPicPr>
            <a:picLocks noChangeAspect="1"/>
          </p:cNvPicPr>
          <p:nvPr/>
        </p:nvPicPr>
        <p:blipFill>
          <a:blip r:embed="rId4"/>
          <a:stretch>
            <a:fillRect/>
          </a:stretch>
        </p:blipFill>
        <p:spPr>
          <a:xfrm>
            <a:off x="1093702" y="182880"/>
            <a:ext cx="7496041" cy="5989827"/>
          </a:xfrm>
          <a:prstGeom prst="rect">
            <a:avLst/>
          </a:prstGeom>
        </p:spPr>
      </p:pic>
    </p:spTree>
    <p:extLst>
      <p:ext uri="{BB962C8B-B14F-4D97-AF65-F5344CB8AC3E}">
        <p14:creationId xmlns:p14="http://schemas.microsoft.com/office/powerpoint/2010/main" val="33043226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359426" y="2760133"/>
            <a:ext cx="8577543" cy="2878667"/>
          </a:xfrm>
          <a:prstGeom prst="rect">
            <a:avLst/>
          </a:prstGeom>
        </p:spPr>
        <p:txBody>
          <a:bodyPr vert="horz" lIns="91440" tIns="45720" rIns="91440" bIns="45720" rtlCol="0">
            <a:normAutofit/>
          </a:bodyPr>
          <a:lstStyle/>
          <a:p>
            <a:pPr marL="514350" indent="-514350">
              <a:spcBef>
                <a:spcPct val="20000"/>
              </a:spcBef>
              <a:buFont typeface="+mj-lt"/>
              <a:buAutoNum type="arabicPeriod"/>
              <a:defRPr/>
            </a:pPr>
            <a:r>
              <a:rPr lang="en-US" sz="2800" b="1" i="1" dirty="0">
                <a:solidFill>
                  <a:schemeClr val="bg1">
                    <a:lumMod val="85000"/>
                  </a:schemeClr>
                </a:solidFill>
                <a:latin typeface="Arial" panose="020B0604020202020204" pitchFamily="34" charset="0"/>
                <a:cs typeface="Arial" panose="020B0604020202020204" pitchFamily="34" charset="0"/>
              </a:rPr>
              <a:t>Highway Allocation Fund (HAF) Distributions</a:t>
            </a:r>
          </a:p>
          <a:p>
            <a:pPr marL="514350" indent="-514350">
              <a:spcBef>
                <a:spcPct val="20000"/>
              </a:spcBef>
              <a:buFont typeface="+mj-lt"/>
              <a:buAutoNum type="arabicPeriod"/>
              <a:defRPr/>
            </a:pPr>
            <a:r>
              <a:rPr lang="en-US" sz="2800" b="1" i="1" dirty="0">
                <a:solidFill>
                  <a:schemeClr val="bg1">
                    <a:lumMod val="85000"/>
                  </a:schemeClr>
                </a:solidFill>
                <a:latin typeface="Arial" panose="020B0604020202020204" pitchFamily="34" charset="0"/>
                <a:cs typeface="Arial" panose="020B0604020202020204" pitchFamily="34" charset="0"/>
              </a:rPr>
              <a:t>Local </a:t>
            </a:r>
            <a:r>
              <a:rPr lang="en-US" sz="2400" b="1" i="1" dirty="0">
                <a:solidFill>
                  <a:schemeClr val="bg1">
                    <a:lumMod val="85000"/>
                  </a:schemeClr>
                </a:solidFill>
                <a:latin typeface="Arial" panose="020B0604020202020204" pitchFamily="34" charset="0"/>
                <a:cs typeface="Arial" panose="020B0604020202020204" pitchFamily="34" charset="0"/>
              </a:rPr>
              <a:t>(Motor Vehicle Fee, Property Tax, Wheel Tax, Bonds, etc.)</a:t>
            </a:r>
            <a:endParaRPr lang="en-US" sz="2800" b="1" i="1" dirty="0">
              <a:solidFill>
                <a:schemeClr val="bg1">
                  <a:lumMod val="85000"/>
                </a:schemeClr>
              </a:solidFill>
              <a:latin typeface="Arial" panose="020B0604020202020204" pitchFamily="34" charset="0"/>
              <a:cs typeface="Arial" panose="020B0604020202020204" pitchFamily="34" charset="0"/>
            </a:endParaRPr>
          </a:p>
          <a:p>
            <a:pPr marL="514350" indent="-514350">
              <a:spcBef>
                <a:spcPct val="20000"/>
              </a:spcBef>
              <a:buFont typeface="+mj-lt"/>
              <a:buAutoNum type="arabicPeriod"/>
              <a:defRPr/>
            </a:pPr>
            <a:r>
              <a:rPr lang="en-US" sz="2800" b="1" i="1" dirty="0">
                <a:solidFill>
                  <a:schemeClr val="bg1">
                    <a:lumMod val="85000"/>
                  </a:schemeClr>
                </a:solidFill>
                <a:latin typeface="Arial" panose="020B0604020202020204" pitchFamily="34" charset="0"/>
                <a:cs typeface="Arial" panose="020B0604020202020204" pitchFamily="34" charset="0"/>
              </a:rPr>
              <a:t>State </a:t>
            </a:r>
            <a:r>
              <a:rPr lang="en-US" sz="2400" b="1" i="1" dirty="0">
                <a:solidFill>
                  <a:schemeClr val="bg1">
                    <a:lumMod val="85000"/>
                  </a:schemeClr>
                </a:solidFill>
                <a:latin typeface="Arial" panose="020B0604020202020204" pitchFamily="34" charset="0"/>
                <a:cs typeface="Arial" panose="020B0604020202020204" pitchFamily="34" charset="0"/>
              </a:rPr>
              <a:t>(Federal Funds Buyout, State-aid Bridge, etc.)</a:t>
            </a:r>
            <a:endParaRPr lang="en-US" sz="2800" b="1" i="1" dirty="0">
              <a:solidFill>
                <a:schemeClr val="bg1">
                  <a:lumMod val="85000"/>
                </a:schemeClr>
              </a:solidFill>
              <a:latin typeface="Arial" panose="020B0604020202020204" pitchFamily="34" charset="0"/>
              <a:cs typeface="Arial" panose="020B0604020202020204" pitchFamily="34" charset="0"/>
            </a:endParaRPr>
          </a:p>
          <a:p>
            <a:pPr marL="514350" indent="-514350">
              <a:spcBef>
                <a:spcPct val="20000"/>
              </a:spcBef>
              <a:buFont typeface="+mj-lt"/>
              <a:buAutoNum type="arabicPeriod"/>
              <a:defRPr/>
            </a:pPr>
            <a:r>
              <a:rPr lang="en-US" sz="2800" b="1" i="1" dirty="0">
                <a:latin typeface="Arial" panose="020B0604020202020204" pitchFamily="34" charset="0"/>
                <a:cs typeface="Arial" panose="020B0604020202020204" pitchFamily="34" charset="0"/>
              </a:rPr>
              <a:t>Federal </a:t>
            </a:r>
            <a:r>
              <a:rPr lang="en-US" sz="2400" b="1" i="1" dirty="0">
                <a:latin typeface="Arial" panose="020B0604020202020204" pitchFamily="34" charset="0"/>
                <a:cs typeface="Arial" panose="020B0604020202020204" pitchFamily="34" charset="0"/>
              </a:rPr>
              <a:t>(mainly FHWA)</a:t>
            </a:r>
          </a:p>
          <a:p>
            <a:pPr algn="ctr">
              <a:spcBef>
                <a:spcPct val="20000"/>
              </a:spcBef>
              <a:defRPr/>
            </a:pPr>
            <a:endParaRPr lang="en-US" sz="2800" i="1" dirty="0">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a:xfrm>
            <a:off x="359427" y="366493"/>
            <a:ext cx="8577543" cy="1500079"/>
          </a:xfrm>
          <a:prstGeom prst="rect">
            <a:avLst/>
          </a:prstGeom>
        </p:spPr>
        <p:txBody>
          <a:bodyPr vert="horz" lIns="91440" tIns="45720" rIns="91440" bIns="45720" rtlCol="0" anchor="ctr">
            <a:noAutofit/>
          </a:bodyPr>
          <a:lstStyle/>
          <a:p>
            <a:pPr algn="ctr">
              <a:spcBef>
                <a:spcPct val="0"/>
              </a:spcBef>
              <a:defRPr/>
            </a:pPr>
            <a:r>
              <a:rPr lang="en-US" sz="5400" dirty="0">
                <a:latin typeface="Arial Black" panose="020B0A04020102020204" pitchFamily="34" charset="0"/>
                <a:ea typeface="+mj-ea"/>
                <a:cs typeface="+mj-cs"/>
              </a:rPr>
              <a:t>Funding </a:t>
            </a:r>
          </a:p>
          <a:p>
            <a:pPr algn="ctr">
              <a:spcBef>
                <a:spcPct val="0"/>
              </a:spcBef>
              <a:defRPr/>
            </a:pPr>
            <a:r>
              <a:rPr lang="en-US" sz="4000" dirty="0">
                <a:latin typeface="Arial Black" panose="020B0A04020102020204" pitchFamily="34" charset="0"/>
                <a:ea typeface="+mj-ea"/>
                <a:cs typeface="+mj-cs"/>
              </a:rPr>
              <a:t>Main Sources</a:t>
            </a:r>
          </a:p>
          <a:p>
            <a:pPr algn="ctr">
              <a:spcBef>
                <a:spcPct val="0"/>
              </a:spcBef>
              <a:defRPr/>
            </a:pPr>
            <a:r>
              <a:rPr lang="en-US" sz="4000" dirty="0">
                <a:latin typeface="Arial Black" panose="020B0A04020102020204" pitchFamily="34" charset="0"/>
                <a:ea typeface="+mj-ea"/>
                <a:cs typeface="+mj-cs"/>
              </a:rPr>
              <a:t>Counties and Municipalities</a:t>
            </a:r>
          </a:p>
        </p:txBody>
      </p:sp>
      <p:sp>
        <p:nvSpPr>
          <p:cNvPr id="10" name="Rectangle 9"/>
          <p:cNvSpPr/>
          <p:nvPr/>
        </p:nvSpPr>
        <p:spPr>
          <a:xfrm>
            <a:off x="7712729" y="245433"/>
            <a:ext cx="652743" cy="1200329"/>
          </a:xfrm>
          <a:prstGeom prst="rect">
            <a:avLst/>
          </a:prstGeom>
          <a:noFill/>
        </p:spPr>
        <p:txBody>
          <a:bodyPr wrap="none" lIns="91440" tIns="45720" rIns="91440" bIns="45720">
            <a:spAutoFit/>
          </a:bodyPr>
          <a:lstStyle/>
          <a:p>
            <a:pPr algn="ctr"/>
            <a:r>
              <a:rPr lang="en-US" sz="7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t>
            </a:r>
          </a:p>
        </p:txBody>
      </p:sp>
      <p:sp>
        <p:nvSpPr>
          <p:cNvPr id="5" name="TextBox 4"/>
          <p:cNvSpPr txBox="1"/>
          <p:nvPr/>
        </p:nvSpPr>
        <p:spPr>
          <a:xfrm>
            <a:off x="7467601" y="6305239"/>
            <a:ext cx="1143000" cy="369332"/>
          </a:xfrm>
          <a:prstGeom prst="rect">
            <a:avLst/>
          </a:prstGeom>
          <a:noFill/>
        </p:spPr>
        <p:txBody>
          <a:bodyPr wrap="square" rtlCol="0">
            <a:spAutoFit/>
          </a:bodyPr>
          <a:lstStyle/>
          <a:p>
            <a:r>
              <a:rPr lang="en-US" dirty="0"/>
              <a:t>Slide </a:t>
            </a:r>
            <a:fld id="{D1C1536C-6065-45C5-8457-6097AB9EE6C5}" type="slidenum">
              <a:rPr lang="en-US" smtClean="0"/>
              <a:t>43</a:t>
            </a:fld>
            <a:endParaRPr lang="en-US" dirty="0"/>
          </a:p>
        </p:txBody>
      </p:sp>
    </p:spTree>
    <p:extLst>
      <p:ext uri="{BB962C8B-B14F-4D97-AF65-F5344CB8AC3E}">
        <p14:creationId xmlns:p14="http://schemas.microsoft.com/office/powerpoint/2010/main" val="2733606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17078" y="404223"/>
            <a:ext cx="2877589" cy="2262235"/>
          </a:xfrm>
        </p:spPr>
        <p:txBody>
          <a:bodyPr>
            <a:normAutofit fontScale="90000"/>
          </a:bodyPr>
          <a:lstStyle/>
          <a:p>
            <a:r>
              <a:rPr lang="en-US" sz="4000" dirty="0">
                <a:latin typeface="Arial Black" panose="020B0A04020102020204" pitchFamily="34" charset="0"/>
              </a:rPr>
              <a:t>Non-local </a:t>
            </a:r>
            <a:br>
              <a:rPr lang="en-US" sz="4000" dirty="0">
                <a:latin typeface="Arial Black" panose="020B0A04020102020204" pitchFamily="34" charset="0"/>
              </a:rPr>
            </a:br>
            <a:r>
              <a:rPr lang="en-US" sz="4000" dirty="0">
                <a:latin typeface="Arial Black" panose="020B0A04020102020204" pitchFamily="34" charset="0"/>
              </a:rPr>
              <a:t>Funding Programs - </a:t>
            </a:r>
            <a:r>
              <a:rPr lang="en-US" sz="4000" dirty="0">
                <a:solidFill>
                  <a:srgbClr val="002060"/>
                </a:solidFill>
                <a:latin typeface="Arial Black" panose="020B0A04020102020204" pitchFamily="34" charset="0"/>
                <a:hlinkClick r:id="rId3"/>
              </a:rPr>
              <a:t>Federal</a:t>
            </a:r>
            <a:endParaRPr lang="en-US" sz="4000" dirty="0">
              <a:solidFill>
                <a:srgbClr val="002060"/>
              </a:solidFill>
              <a:latin typeface="Arial Black" panose="020B0A04020102020204" pitchFamily="34" charset="0"/>
            </a:endParaRPr>
          </a:p>
        </p:txBody>
      </p:sp>
      <p:sp>
        <p:nvSpPr>
          <p:cNvPr id="2" name="Content Placeholder 1"/>
          <p:cNvSpPr>
            <a:spLocks noGrp="1"/>
          </p:cNvSpPr>
          <p:nvPr>
            <p:ph idx="1"/>
          </p:nvPr>
        </p:nvSpPr>
        <p:spPr>
          <a:xfrm>
            <a:off x="671996" y="2855625"/>
            <a:ext cx="8383511" cy="3817709"/>
          </a:xfrm>
          <a:noFill/>
        </p:spPr>
        <p:txBody>
          <a:bodyPr>
            <a:normAutofit fontScale="92500" lnSpcReduction="10000"/>
          </a:bodyPr>
          <a:lstStyle/>
          <a:p>
            <a:pPr marL="651510" indent="-514350">
              <a:buFont typeface="+mj-lt"/>
              <a:buAutoNum type="alphaLcParenR"/>
            </a:pPr>
            <a:r>
              <a:rPr lang="en-US" dirty="0"/>
              <a:t>Surface Transportation Program-STP (MAPA &amp; LCLC)</a:t>
            </a:r>
          </a:p>
          <a:p>
            <a:pPr marL="651510" indent="-514350">
              <a:buFont typeface="+mj-lt"/>
              <a:buAutoNum type="alphaLcParenR"/>
            </a:pPr>
            <a:r>
              <a:rPr lang="en-US" dirty="0"/>
              <a:t>Transportation Alternative Program-TAP </a:t>
            </a:r>
          </a:p>
          <a:p>
            <a:pPr marL="651510" indent="-514350">
              <a:buFont typeface="+mj-lt"/>
              <a:buAutoNum type="alphaLcParenR"/>
            </a:pPr>
            <a:r>
              <a:rPr lang="en-US" dirty="0"/>
              <a:t>Railroad Hazard Elimination-RRZ</a:t>
            </a:r>
          </a:p>
          <a:p>
            <a:pPr marL="651510" indent="-514350">
              <a:buFont typeface="+mj-lt"/>
              <a:buAutoNum type="alphaLcParenR"/>
            </a:pPr>
            <a:r>
              <a:rPr lang="en-US" dirty="0"/>
              <a:t>Safety Funds-HSIP </a:t>
            </a:r>
          </a:p>
          <a:p>
            <a:pPr marL="651510" indent="-514350">
              <a:buFont typeface="+mj-lt"/>
              <a:buAutoNum type="alphaLcParenR"/>
            </a:pPr>
            <a:r>
              <a:rPr lang="en-US" dirty="0"/>
              <a:t>Off System Bridge Program-BRO (counties)</a:t>
            </a:r>
          </a:p>
          <a:p>
            <a:pPr marL="651510" indent="-514350">
              <a:buFont typeface="+mj-lt"/>
              <a:buAutoNum type="alphaLcParenR"/>
            </a:pPr>
            <a:r>
              <a:rPr lang="en-US" dirty="0"/>
              <a:t>Congestion Mitigation Air Quality-CMAQ (air quality)</a:t>
            </a:r>
          </a:p>
          <a:p>
            <a:pPr marL="651510" indent="-514350">
              <a:buFont typeface="+mj-lt"/>
              <a:buAutoNum type="alphaLcParenR"/>
            </a:pPr>
            <a:r>
              <a:rPr lang="en-US" dirty="0"/>
              <a:t>Emergency Relief – ER Funding thru FHWA</a:t>
            </a:r>
          </a:p>
          <a:p>
            <a:pPr marL="651510" indent="-514350">
              <a:buFont typeface="+mj-lt"/>
              <a:buAutoNum type="alphaLcParenR"/>
            </a:pPr>
            <a:r>
              <a:rPr lang="en-US" dirty="0"/>
              <a:t>Community Development Block Grant – CDBG </a:t>
            </a:r>
          </a:p>
        </p:txBody>
      </p:sp>
      <p:pic>
        <p:nvPicPr>
          <p:cNvPr id="6" name="Picture 5"/>
          <p:cNvPicPr>
            <a:picLocks noChangeAspect="1"/>
          </p:cNvPicPr>
          <p:nvPr/>
        </p:nvPicPr>
        <p:blipFill>
          <a:blip r:embed="rId4"/>
          <a:stretch>
            <a:fillRect/>
          </a:stretch>
        </p:blipFill>
        <p:spPr>
          <a:xfrm>
            <a:off x="4594849" y="30391"/>
            <a:ext cx="3945759" cy="2636067"/>
          </a:xfrm>
          <a:prstGeom prst="rect">
            <a:avLst/>
          </a:prstGeom>
        </p:spPr>
      </p:pic>
      <p:sp>
        <p:nvSpPr>
          <p:cNvPr id="8" name="TextBox 7"/>
          <p:cNvSpPr txBox="1"/>
          <p:nvPr/>
        </p:nvSpPr>
        <p:spPr>
          <a:xfrm>
            <a:off x="8001000" y="6488668"/>
            <a:ext cx="1143000" cy="369332"/>
          </a:xfrm>
          <a:prstGeom prst="rect">
            <a:avLst/>
          </a:prstGeom>
          <a:noFill/>
        </p:spPr>
        <p:txBody>
          <a:bodyPr wrap="square" rtlCol="0">
            <a:spAutoFit/>
          </a:bodyPr>
          <a:lstStyle/>
          <a:p>
            <a:r>
              <a:rPr lang="en-US" dirty="0"/>
              <a:t>Slide </a:t>
            </a:r>
            <a:fld id="{D1C1536C-6065-45C5-8457-6097AB9EE6C5}" type="slidenum">
              <a:rPr lang="en-US" smtClean="0"/>
              <a:t>44</a:t>
            </a:fld>
            <a:endParaRPr lang="en-US" dirty="0"/>
          </a:p>
        </p:txBody>
      </p:sp>
      <p:sp>
        <p:nvSpPr>
          <p:cNvPr id="7" name="TextBox 6"/>
          <p:cNvSpPr txBox="1"/>
          <p:nvPr/>
        </p:nvSpPr>
        <p:spPr>
          <a:xfrm rot="16200000">
            <a:off x="-3110948" y="3075058"/>
            <a:ext cx="6858001" cy="707886"/>
          </a:xfrm>
          <a:prstGeom prst="rect">
            <a:avLst/>
          </a:prstGeom>
          <a:solidFill>
            <a:srgbClr val="7030A0"/>
          </a:solidFill>
        </p:spPr>
        <p:txBody>
          <a:bodyPr wrap="square" rtlCol="0">
            <a:spAutoFit/>
          </a:bodyPr>
          <a:lstStyle/>
          <a:p>
            <a:pPr algn="ctr"/>
            <a:r>
              <a:rPr lang="en-US" sz="4000" b="1" dirty="0">
                <a:solidFill>
                  <a:srgbClr val="92D050"/>
                </a:solidFill>
              </a:rPr>
              <a:t>$        FEDERAL FUNDING        $</a:t>
            </a:r>
          </a:p>
        </p:txBody>
      </p:sp>
    </p:spTree>
    <p:extLst>
      <p:ext uri="{BB962C8B-B14F-4D97-AF65-F5344CB8AC3E}">
        <p14:creationId xmlns:p14="http://schemas.microsoft.com/office/powerpoint/2010/main" val="314679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7652" y="1840672"/>
            <a:ext cx="7772400" cy="945797"/>
          </a:xfrm>
        </p:spPr>
        <p:txBody>
          <a:bodyPr>
            <a:normAutofit/>
          </a:bodyPr>
          <a:lstStyle/>
          <a:p>
            <a:pPr algn="ctr"/>
            <a:r>
              <a:rPr lang="en-US" dirty="0">
                <a:latin typeface="Arial Black" panose="020B0A04020102020204" pitchFamily="34" charset="0"/>
              </a:rPr>
              <a:t>Federal Funding</a:t>
            </a:r>
            <a:endParaRPr lang="en-US" dirty="0">
              <a:solidFill>
                <a:srgbClr val="FF0000"/>
              </a:solidFill>
              <a:latin typeface="Arial Black" panose="020B0A04020102020204" pitchFamily="34" charset="0"/>
            </a:endParaRPr>
          </a:p>
        </p:txBody>
      </p: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089" y="14981"/>
            <a:ext cx="1578611" cy="154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4"/>
          <a:stretch>
            <a:fillRect/>
          </a:stretch>
        </p:blipFill>
        <p:spPr>
          <a:xfrm>
            <a:off x="5729570" y="0"/>
            <a:ext cx="1692911" cy="1603220"/>
          </a:xfrm>
          <a:prstGeom prst="rect">
            <a:avLst/>
          </a:prstGeom>
        </p:spPr>
      </p:pic>
      <p:sp>
        <p:nvSpPr>
          <p:cNvPr id="10" name="TextBox 9"/>
          <p:cNvSpPr txBox="1"/>
          <p:nvPr/>
        </p:nvSpPr>
        <p:spPr>
          <a:xfrm>
            <a:off x="7776258" y="6477493"/>
            <a:ext cx="1143000" cy="369332"/>
          </a:xfrm>
          <a:prstGeom prst="rect">
            <a:avLst/>
          </a:prstGeom>
          <a:noFill/>
        </p:spPr>
        <p:txBody>
          <a:bodyPr wrap="square" rtlCol="0">
            <a:spAutoFit/>
          </a:bodyPr>
          <a:lstStyle/>
          <a:p>
            <a:r>
              <a:rPr lang="en-US" dirty="0"/>
              <a:t>Slide </a:t>
            </a:r>
            <a:fld id="{D1C1536C-6065-45C5-8457-6097AB9EE6C5}" type="slidenum">
              <a:rPr lang="en-US" smtClean="0"/>
              <a:t>45</a:t>
            </a:fld>
            <a:endParaRPr lang="en-US" dirty="0"/>
          </a:p>
        </p:txBody>
      </p:sp>
      <p:sp>
        <p:nvSpPr>
          <p:cNvPr id="12" name="Rectangle 11"/>
          <p:cNvSpPr/>
          <p:nvPr/>
        </p:nvSpPr>
        <p:spPr>
          <a:xfrm>
            <a:off x="4220228" y="2507103"/>
            <a:ext cx="652743" cy="1200329"/>
          </a:xfrm>
          <a:prstGeom prst="rect">
            <a:avLst/>
          </a:prstGeom>
          <a:noFill/>
        </p:spPr>
        <p:txBody>
          <a:bodyPr wrap="none" lIns="91440" tIns="45720" rIns="91440" bIns="45720">
            <a:spAutoFit/>
          </a:bodyPr>
          <a:lstStyle/>
          <a:p>
            <a:pPr algn="ctr"/>
            <a:r>
              <a:rPr lang="en-US" sz="7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t>
            </a:r>
          </a:p>
        </p:txBody>
      </p:sp>
      <p:sp>
        <p:nvSpPr>
          <p:cNvPr id="13" name="Title 1"/>
          <p:cNvSpPr txBox="1">
            <a:spLocks/>
          </p:cNvSpPr>
          <p:nvPr/>
        </p:nvSpPr>
        <p:spPr>
          <a:xfrm>
            <a:off x="724710" y="4075044"/>
            <a:ext cx="3442804" cy="76788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dirty="0">
                <a:solidFill>
                  <a:srgbClr val="FF0000"/>
                </a:solidFill>
                <a:latin typeface="Arial Black" panose="020B0A04020102020204" pitchFamily="34" charset="0"/>
              </a:rPr>
              <a:t>Contact: </a:t>
            </a:r>
            <a:endParaRPr lang="en-US" dirty="0">
              <a:solidFill>
                <a:srgbClr val="FF0000"/>
              </a:solidFill>
              <a:latin typeface="Arial Black" panose="020B0A04020102020204" pitchFamily="34" charset="0"/>
            </a:endParaRPr>
          </a:p>
        </p:txBody>
      </p:sp>
      <p:sp>
        <p:nvSpPr>
          <p:cNvPr id="5" name="TextBox 4"/>
          <p:cNvSpPr txBox="1"/>
          <p:nvPr/>
        </p:nvSpPr>
        <p:spPr>
          <a:xfrm>
            <a:off x="5614949" y="5294244"/>
            <a:ext cx="2618188" cy="369332"/>
          </a:xfrm>
          <a:prstGeom prst="rect">
            <a:avLst/>
          </a:prstGeom>
          <a:noFill/>
        </p:spPr>
        <p:txBody>
          <a:bodyPr wrap="square" rtlCol="0">
            <a:spAutoFit/>
          </a:bodyPr>
          <a:lstStyle/>
          <a:p>
            <a:pPr algn="ctr"/>
            <a:r>
              <a:rPr lang="en-US" dirty="0">
                <a:hlinkClick r:id="rId5"/>
              </a:rPr>
              <a:t>Local Projects Section</a:t>
            </a:r>
            <a:endParaRPr lang="en-US" dirty="0"/>
          </a:p>
        </p:txBody>
      </p:sp>
      <p:sp>
        <p:nvSpPr>
          <p:cNvPr id="6" name="TextBox 5"/>
          <p:cNvSpPr txBox="1"/>
          <p:nvPr/>
        </p:nvSpPr>
        <p:spPr>
          <a:xfrm>
            <a:off x="1591733" y="6108161"/>
            <a:ext cx="6756025" cy="400110"/>
          </a:xfrm>
          <a:prstGeom prst="rect">
            <a:avLst/>
          </a:prstGeom>
          <a:noFill/>
        </p:spPr>
        <p:txBody>
          <a:bodyPr wrap="square" rtlCol="0">
            <a:spAutoFit/>
          </a:bodyPr>
          <a:lstStyle/>
          <a:p>
            <a:pPr algn="ctr"/>
            <a:r>
              <a:rPr lang="en-US" sz="2000" dirty="0">
                <a:solidFill>
                  <a:srgbClr val="FF0000"/>
                </a:solidFill>
              </a:rPr>
              <a:t>FHWA Transportation Funds Are Disbursed Only to NDOT </a:t>
            </a:r>
          </a:p>
        </p:txBody>
      </p:sp>
      <p:sp>
        <p:nvSpPr>
          <p:cNvPr id="14" name="TextBox 13"/>
          <p:cNvSpPr txBox="1"/>
          <p:nvPr/>
        </p:nvSpPr>
        <p:spPr>
          <a:xfrm rot="16200000">
            <a:off x="-3110948" y="3075058"/>
            <a:ext cx="6858001" cy="707886"/>
          </a:xfrm>
          <a:prstGeom prst="rect">
            <a:avLst/>
          </a:prstGeom>
          <a:solidFill>
            <a:srgbClr val="7030A0"/>
          </a:solidFill>
        </p:spPr>
        <p:txBody>
          <a:bodyPr wrap="square" rtlCol="0">
            <a:spAutoFit/>
          </a:bodyPr>
          <a:lstStyle/>
          <a:p>
            <a:pPr algn="ctr"/>
            <a:r>
              <a:rPr lang="en-US" sz="4000" b="1" dirty="0">
                <a:solidFill>
                  <a:srgbClr val="92D050"/>
                </a:solidFill>
              </a:rPr>
              <a:t>$        FEDERAL FUNDING        $</a:t>
            </a:r>
          </a:p>
        </p:txBody>
      </p:sp>
      <p:sp>
        <p:nvSpPr>
          <p:cNvPr id="3" name="TextBox 2"/>
          <p:cNvSpPr txBox="1"/>
          <p:nvPr/>
        </p:nvSpPr>
        <p:spPr>
          <a:xfrm>
            <a:off x="1446638" y="379067"/>
            <a:ext cx="3400926" cy="1015663"/>
          </a:xfrm>
          <a:prstGeom prst="rect">
            <a:avLst/>
          </a:prstGeom>
          <a:noFill/>
        </p:spPr>
        <p:txBody>
          <a:bodyPr wrap="square" rtlCol="0">
            <a:spAutoFit/>
          </a:bodyPr>
          <a:lstStyle/>
          <a:p>
            <a:r>
              <a:rPr lang="en-US" sz="2000" b="1" dirty="0">
                <a:solidFill>
                  <a:srgbClr val="1C6FBC"/>
                </a:solidFill>
              </a:rPr>
              <a:t>FEDERAL TAX AT PUMP</a:t>
            </a:r>
          </a:p>
          <a:p>
            <a:r>
              <a:rPr lang="en-US" sz="2000" b="1" dirty="0">
                <a:solidFill>
                  <a:srgbClr val="1C6FBC"/>
                </a:solidFill>
              </a:rPr>
              <a:t>18.4 cents per gallon gasoline</a:t>
            </a:r>
          </a:p>
          <a:p>
            <a:r>
              <a:rPr lang="en-US" sz="2000" b="1" dirty="0">
                <a:solidFill>
                  <a:srgbClr val="1C6FBC"/>
                </a:solidFill>
              </a:rPr>
              <a:t>24.4 cents per gallon diesel</a:t>
            </a:r>
          </a:p>
        </p:txBody>
      </p:sp>
      <p:pic>
        <p:nvPicPr>
          <p:cNvPr id="16" name="Picture 15">
            <a:extLst>
              <a:ext uri="{FF2B5EF4-FFF2-40B4-BE49-F238E27FC236}">
                <a16:creationId xmlns:a16="http://schemas.microsoft.com/office/drawing/2014/main" id="{5D57AB0A-F4CF-4A5E-9BA5-D0D9B682D91B}"/>
              </a:ext>
            </a:extLst>
          </p:cNvPr>
          <p:cNvPicPr>
            <a:picLocks noChangeAspect="1"/>
          </p:cNvPicPr>
          <p:nvPr/>
        </p:nvPicPr>
        <p:blipFill>
          <a:blip r:embed="rId6"/>
          <a:stretch>
            <a:fillRect/>
          </a:stretch>
        </p:blipFill>
        <p:spPr>
          <a:xfrm>
            <a:off x="4102843" y="4147565"/>
            <a:ext cx="4327119" cy="1039633"/>
          </a:xfrm>
          <a:prstGeom prst="rect">
            <a:avLst/>
          </a:prstGeom>
        </p:spPr>
      </p:pic>
    </p:spTree>
    <p:extLst>
      <p:ext uri="{BB962C8B-B14F-4D97-AF65-F5344CB8AC3E}">
        <p14:creationId xmlns:p14="http://schemas.microsoft.com/office/powerpoint/2010/main" val="241839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359426" y="2760133"/>
            <a:ext cx="8577543" cy="2878667"/>
          </a:xfrm>
          <a:prstGeom prst="rect">
            <a:avLst/>
          </a:prstGeom>
        </p:spPr>
        <p:txBody>
          <a:bodyPr vert="horz" lIns="91440" tIns="45720" rIns="91440" bIns="45720" rtlCol="0">
            <a:normAutofit/>
          </a:bodyPr>
          <a:lstStyle/>
          <a:p>
            <a:pPr marL="514350" indent="-514350">
              <a:spcBef>
                <a:spcPct val="20000"/>
              </a:spcBef>
              <a:buFont typeface="+mj-lt"/>
              <a:buAutoNum type="arabicPeriod"/>
              <a:defRPr/>
            </a:pPr>
            <a:r>
              <a:rPr lang="en-US" sz="2800" b="1" i="1" dirty="0">
                <a:latin typeface="Arial" panose="020B0604020202020204" pitchFamily="34" charset="0"/>
                <a:cs typeface="Arial" panose="020B0604020202020204" pitchFamily="34" charset="0"/>
              </a:rPr>
              <a:t>Highway Allocation Fund (HAF) Distributions</a:t>
            </a:r>
          </a:p>
          <a:p>
            <a:pPr marL="514350" indent="-514350">
              <a:spcBef>
                <a:spcPct val="20000"/>
              </a:spcBef>
              <a:buFont typeface="+mj-lt"/>
              <a:buAutoNum type="arabicPeriod"/>
              <a:defRPr/>
            </a:pPr>
            <a:r>
              <a:rPr lang="en-US" sz="2800" b="1" i="1" dirty="0">
                <a:latin typeface="Arial" panose="020B0604020202020204" pitchFamily="34" charset="0"/>
                <a:cs typeface="Arial" panose="020B0604020202020204" pitchFamily="34" charset="0"/>
              </a:rPr>
              <a:t>Local </a:t>
            </a:r>
            <a:r>
              <a:rPr lang="en-US" sz="2400" b="1" i="1" dirty="0">
                <a:latin typeface="Arial" panose="020B0604020202020204" pitchFamily="34" charset="0"/>
                <a:cs typeface="Arial" panose="020B0604020202020204" pitchFamily="34" charset="0"/>
              </a:rPr>
              <a:t>(Motor Vehicle Fee, Property Tax, Wheel Tax, Bonds, etc.)</a:t>
            </a:r>
            <a:endParaRPr lang="en-US" sz="2800" b="1" i="1" dirty="0">
              <a:latin typeface="Arial" panose="020B0604020202020204" pitchFamily="34" charset="0"/>
              <a:cs typeface="Arial" panose="020B0604020202020204" pitchFamily="34" charset="0"/>
            </a:endParaRPr>
          </a:p>
          <a:p>
            <a:pPr marL="514350" indent="-514350">
              <a:spcBef>
                <a:spcPct val="20000"/>
              </a:spcBef>
              <a:buFont typeface="+mj-lt"/>
              <a:buAutoNum type="arabicPeriod"/>
              <a:defRPr/>
            </a:pPr>
            <a:r>
              <a:rPr lang="en-US" sz="2800" b="1" i="1" dirty="0">
                <a:latin typeface="Arial" panose="020B0604020202020204" pitchFamily="34" charset="0"/>
                <a:cs typeface="Arial" panose="020B0604020202020204" pitchFamily="34" charset="0"/>
              </a:rPr>
              <a:t>State </a:t>
            </a:r>
            <a:r>
              <a:rPr lang="en-US" sz="2400" b="1" i="1" dirty="0">
                <a:latin typeface="Arial" panose="020B0604020202020204" pitchFamily="34" charset="0"/>
                <a:cs typeface="Arial" panose="020B0604020202020204" pitchFamily="34" charset="0"/>
              </a:rPr>
              <a:t>(Federal Funds Buyout, State-aid Bridge, etc.)</a:t>
            </a:r>
            <a:endParaRPr lang="en-US" sz="2800" b="1" i="1" dirty="0">
              <a:latin typeface="Arial" panose="020B0604020202020204" pitchFamily="34" charset="0"/>
              <a:cs typeface="Arial" panose="020B0604020202020204" pitchFamily="34" charset="0"/>
            </a:endParaRPr>
          </a:p>
          <a:p>
            <a:pPr marL="514350" indent="-514350">
              <a:spcBef>
                <a:spcPct val="20000"/>
              </a:spcBef>
              <a:buFont typeface="+mj-lt"/>
              <a:buAutoNum type="arabicPeriod"/>
              <a:defRPr/>
            </a:pPr>
            <a:r>
              <a:rPr lang="en-US" sz="2800" b="1" i="1" dirty="0">
                <a:latin typeface="Arial" panose="020B0604020202020204" pitchFamily="34" charset="0"/>
                <a:cs typeface="Arial" panose="020B0604020202020204" pitchFamily="34" charset="0"/>
              </a:rPr>
              <a:t>Federal </a:t>
            </a:r>
            <a:r>
              <a:rPr lang="en-US" sz="2400" b="1" i="1" dirty="0">
                <a:latin typeface="Arial" panose="020B0604020202020204" pitchFamily="34" charset="0"/>
                <a:cs typeface="Arial" panose="020B0604020202020204" pitchFamily="34" charset="0"/>
              </a:rPr>
              <a:t>(mainly FHWA)</a:t>
            </a:r>
          </a:p>
          <a:p>
            <a:pPr algn="ctr">
              <a:spcBef>
                <a:spcPct val="20000"/>
              </a:spcBef>
              <a:defRPr/>
            </a:pPr>
            <a:endParaRPr lang="en-US" sz="2800" i="1" dirty="0">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a:xfrm>
            <a:off x="359427" y="366493"/>
            <a:ext cx="8577543" cy="1500079"/>
          </a:xfrm>
          <a:prstGeom prst="rect">
            <a:avLst/>
          </a:prstGeom>
        </p:spPr>
        <p:txBody>
          <a:bodyPr vert="horz" lIns="91440" tIns="45720" rIns="91440" bIns="45720" rtlCol="0" anchor="ctr">
            <a:noAutofit/>
          </a:bodyPr>
          <a:lstStyle/>
          <a:p>
            <a:pPr algn="ctr">
              <a:spcBef>
                <a:spcPct val="0"/>
              </a:spcBef>
              <a:defRPr/>
            </a:pPr>
            <a:r>
              <a:rPr lang="en-US" sz="5400" dirty="0">
                <a:latin typeface="Arial Black" panose="020B0A04020102020204" pitchFamily="34" charset="0"/>
                <a:ea typeface="+mj-ea"/>
                <a:cs typeface="+mj-cs"/>
              </a:rPr>
              <a:t>Funding </a:t>
            </a:r>
          </a:p>
          <a:p>
            <a:pPr algn="ctr">
              <a:spcBef>
                <a:spcPct val="0"/>
              </a:spcBef>
              <a:defRPr/>
            </a:pPr>
            <a:r>
              <a:rPr lang="en-US" sz="4000" dirty="0">
                <a:latin typeface="Arial Black" panose="020B0A04020102020204" pitchFamily="34" charset="0"/>
                <a:ea typeface="+mj-ea"/>
                <a:cs typeface="+mj-cs"/>
              </a:rPr>
              <a:t>Main Sources</a:t>
            </a:r>
          </a:p>
          <a:p>
            <a:pPr algn="ctr">
              <a:spcBef>
                <a:spcPct val="0"/>
              </a:spcBef>
              <a:defRPr/>
            </a:pPr>
            <a:r>
              <a:rPr lang="en-US" sz="4000" dirty="0">
                <a:latin typeface="Arial Black" panose="020B0A04020102020204" pitchFamily="34" charset="0"/>
                <a:ea typeface="+mj-ea"/>
                <a:cs typeface="+mj-cs"/>
              </a:rPr>
              <a:t>Counties and Municipalities</a:t>
            </a:r>
          </a:p>
        </p:txBody>
      </p:sp>
      <p:sp>
        <p:nvSpPr>
          <p:cNvPr id="10" name="Rectangle 9"/>
          <p:cNvSpPr/>
          <p:nvPr/>
        </p:nvSpPr>
        <p:spPr>
          <a:xfrm>
            <a:off x="7712729" y="245433"/>
            <a:ext cx="652743" cy="1200329"/>
          </a:xfrm>
          <a:prstGeom prst="rect">
            <a:avLst/>
          </a:prstGeom>
          <a:noFill/>
        </p:spPr>
        <p:txBody>
          <a:bodyPr wrap="none" lIns="91440" tIns="45720" rIns="91440" bIns="45720">
            <a:spAutoFit/>
          </a:bodyPr>
          <a:lstStyle/>
          <a:p>
            <a:pPr algn="ctr"/>
            <a:r>
              <a:rPr lang="en-US" sz="7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t>
            </a:r>
          </a:p>
        </p:txBody>
      </p:sp>
      <p:sp>
        <p:nvSpPr>
          <p:cNvPr id="5" name="TextBox 4"/>
          <p:cNvSpPr txBox="1"/>
          <p:nvPr/>
        </p:nvSpPr>
        <p:spPr>
          <a:xfrm>
            <a:off x="7467601" y="6305239"/>
            <a:ext cx="1143000" cy="369332"/>
          </a:xfrm>
          <a:prstGeom prst="rect">
            <a:avLst/>
          </a:prstGeom>
          <a:noFill/>
        </p:spPr>
        <p:txBody>
          <a:bodyPr wrap="square" rtlCol="0">
            <a:spAutoFit/>
          </a:bodyPr>
          <a:lstStyle/>
          <a:p>
            <a:r>
              <a:rPr lang="en-US" dirty="0"/>
              <a:t>Slide </a:t>
            </a:r>
            <a:fld id="{D1C1536C-6065-45C5-8457-6097AB9EE6C5}" type="slidenum">
              <a:rPr lang="en-US" smtClean="0"/>
              <a:t>46</a:t>
            </a:fld>
            <a:endParaRPr lang="en-US" dirty="0"/>
          </a:p>
        </p:txBody>
      </p:sp>
    </p:spTree>
    <p:extLst>
      <p:ext uri="{BB962C8B-B14F-4D97-AF65-F5344CB8AC3E}">
        <p14:creationId xmlns:p14="http://schemas.microsoft.com/office/powerpoint/2010/main" val="10599963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D43B533-D491-451F-A076-00E2D1FD0536}"/>
              </a:ext>
            </a:extLst>
          </p:cNvPr>
          <p:cNvSpPr txBox="1"/>
          <p:nvPr/>
        </p:nvSpPr>
        <p:spPr>
          <a:xfrm>
            <a:off x="0" y="6259072"/>
            <a:ext cx="8001372" cy="461665"/>
          </a:xfrm>
          <a:prstGeom prst="rect">
            <a:avLst/>
          </a:prstGeom>
          <a:noFill/>
        </p:spPr>
        <p:txBody>
          <a:bodyPr wrap="square" rtlCol="0">
            <a:spAutoFit/>
          </a:bodyPr>
          <a:lstStyle/>
          <a:p>
            <a:pPr algn="ctr"/>
            <a:r>
              <a:rPr lang="en-US" sz="2400" dirty="0">
                <a:hlinkClick r:id="rId3" action="ppaction://hlinkfile"/>
              </a:rPr>
              <a:t>dot.nebraska.gov/business-center/financial-reports/</a:t>
            </a:r>
            <a:endParaRPr lang="en-US" sz="2400" dirty="0"/>
          </a:p>
        </p:txBody>
      </p:sp>
      <p:sp>
        <p:nvSpPr>
          <p:cNvPr id="10" name="TextBox 9">
            <a:extLst>
              <a:ext uri="{FF2B5EF4-FFF2-40B4-BE49-F238E27FC236}">
                <a16:creationId xmlns:a16="http://schemas.microsoft.com/office/drawing/2014/main" id="{19749C4F-F742-45D1-B39E-B338432F7F0A}"/>
              </a:ext>
            </a:extLst>
          </p:cNvPr>
          <p:cNvSpPr txBox="1"/>
          <p:nvPr/>
        </p:nvSpPr>
        <p:spPr>
          <a:xfrm>
            <a:off x="7467601" y="6305239"/>
            <a:ext cx="1143000" cy="369332"/>
          </a:xfrm>
          <a:prstGeom prst="rect">
            <a:avLst/>
          </a:prstGeom>
          <a:noFill/>
        </p:spPr>
        <p:txBody>
          <a:bodyPr wrap="square" rtlCol="0">
            <a:spAutoFit/>
          </a:bodyPr>
          <a:lstStyle/>
          <a:p>
            <a:r>
              <a:rPr lang="en-US" dirty="0"/>
              <a:t>Slide </a:t>
            </a:r>
            <a:fld id="{D1C1536C-6065-45C5-8457-6097AB9EE6C5}" type="slidenum">
              <a:rPr lang="en-US" smtClean="0"/>
              <a:t>47</a:t>
            </a:fld>
            <a:endParaRPr lang="en-US" dirty="0"/>
          </a:p>
        </p:txBody>
      </p:sp>
      <p:pic>
        <p:nvPicPr>
          <p:cNvPr id="4" name="Picture 3">
            <a:extLst>
              <a:ext uri="{FF2B5EF4-FFF2-40B4-BE49-F238E27FC236}">
                <a16:creationId xmlns:a16="http://schemas.microsoft.com/office/drawing/2014/main" id="{BE77DCED-37C8-4F1E-AA69-53618D64D887}"/>
              </a:ext>
            </a:extLst>
          </p:cNvPr>
          <p:cNvPicPr>
            <a:picLocks noChangeAspect="1"/>
          </p:cNvPicPr>
          <p:nvPr/>
        </p:nvPicPr>
        <p:blipFill>
          <a:blip r:embed="rId4"/>
          <a:stretch>
            <a:fillRect/>
          </a:stretch>
        </p:blipFill>
        <p:spPr>
          <a:xfrm>
            <a:off x="482203" y="137263"/>
            <a:ext cx="7734698" cy="5696243"/>
          </a:xfrm>
          <a:prstGeom prst="rect">
            <a:avLst/>
          </a:prstGeom>
        </p:spPr>
      </p:pic>
    </p:spTree>
    <p:extLst>
      <p:ext uri="{BB962C8B-B14F-4D97-AF65-F5344CB8AC3E}">
        <p14:creationId xmlns:p14="http://schemas.microsoft.com/office/powerpoint/2010/main" val="12700365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715000"/>
          </a:xfrm>
        </p:spPr>
        <p:txBody>
          <a:bodyPr/>
          <a:lstStyle/>
          <a:p>
            <a:pPr marL="0" indent="0">
              <a:buNone/>
            </a:pPr>
            <a:endParaRPr lang="en-US" dirty="0">
              <a:latin typeface="Arial Black" panose="020B0A04020102020204" pitchFamily="34" charset="0"/>
            </a:endParaRPr>
          </a:p>
          <a:p>
            <a:pPr marL="0" indent="0">
              <a:buNone/>
            </a:pPr>
            <a:endParaRPr lang="en-US" dirty="0">
              <a:latin typeface="Arial Black" panose="020B0A04020102020204" pitchFamily="34" charset="0"/>
            </a:endParaRPr>
          </a:p>
          <a:p>
            <a:pPr marL="0" indent="0">
              <a:buNone/>
            </a:pPr>
            <a:endParaRPr lang="en-US" dirty="0">
              <a:latin typeface="Arial Black" panose="020B0A04020102020204" pitchFamily="34" charset="0"/>
            </a:endParaRPr>
          </a:p>
          <a:p>
            <a:pPr marL="0" indent="0" algn="ctr">
              <a:buNone/>
            </a:pPr>
            <a:r>
              <a:rPr lang="en-US" sz="3400" dirty="0">
                <a:latin typeface="Arial Black" panose="020B0A04020102020204" pitchFamily="34" charset="0"/>
              </a:rPr>
              <a:t>Questions?</a:t>
            </a:r>
          </a:p>
          <a:p>
            <a:pPr marL="0" indent="0" algn="ctr">
              <a:buNone/>
            </a:pPr>
            <a:endParaRPr lang="en-US" dirty="0">
              <a:latin typeface="Arial Black" panose="020B0A04020102020204" pitchFamily="34" charset="0"/>
            </a:endParaRPr>
          </a:p>
          <a:p>
            <a:pPr marL="0" indent="0" algn="ctr">
              <a:buNone/>
            </a:pPr>
            <a:endParaRPr lang="en-US" dirty="0"/>
          </a:p>
        </p:txBody>
      </p:sp>
      <p:sp>
        <p:nvSpPr>
          <p:cNvPr id="9" name="TextBox 8"/>
          <p:cNvSpPr txBox="1"/>
          <p:nvPr/>
        </p:nvSpPr>
        <p:spPr>
          <a:xfrm>
            <a:off x="319918" y="5829677"/>
            <a:ext cx="2743200" cy="276999"/>
          </a:xfrm>
          <a:prstGeom prst="rect">
            <a:avLst/>
          </a:prstGeom>
          <a:noFill/>
        </p:spPr>
        <p:txBody>
          <a:bodyPr wrap="square" rtlCol="0">
            <a:spAutoFit/>
          </a:bodyPr>
          <a:lstStyle/>
          <a:p>
            <a:r>
              <a:rPr lang="en-US" sz="1200" b="1" dirty="0">
                <a:latin typeface="Arial" pitchFamily="34" charset="0"/>
                <a:cs typeface="Arial" pitchFamily="34" charset="0"/>
              </a:rPr>
              <a:t>Boards - Liaison Services Section</a:t>
            </a:r>
          </a:p>
        </p:txBody>
      </p:sp>
      <p:pic>
        <p:nvPicPr>
          <p:cNvPr id="10" name="Picture 9" descr="1 &amp; 6 year plan logoCS1-2.emf"/>
          <p:cNvPicPr>
            <a:picLocks noChangeAspect="1"/>
          </p:cNvPicPr>
          <p:nvPr/>
        </p:nvPicPr>
        <p:blipFill>
          <a:blip r:embed="rId2" cstate="print"/>
          <a:stretch>
            <a:fillRect/>
          </a:stretch>
        </p:blipFill>
        <p:spPr>
          <a:xfrm>
            <a:off x="3400068" y="4998639"/>
            <a:ext cx="1919748" cy="936271"/>
          </a:xfrm>
          <a:prstGeom prst="rect">
            <a:avLst/>
          </a:prstGeom>
        </p:spPr>
      </p:pic>
      <p:pic>
        <p:nvPicPr>
          <p:cNvPr id="11" name="Picture 10" descr="FHWA_horizontal_201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2925" y="4998639"/>
            <a:ext cx="1824037" cy="717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descr="Nv_m_Extension__4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4944" y="4998639"/>
            <a:ext cx="3266500" cy="1306600"/>
          </a:xfrm>
          <a:prstGeom prst="rect">
            <a:avLst/>
          </a:prstGeom>
        </p:spPr>
      </p:pic>
      <p:sp>
        <p:nvSpPr>
          <p:cNvPr id="8" name="Rectangle 3"/>
          <p:cNvSpPr txBox="1">
            <a:spLocks noChangeArrowheads="1"/>
          </p:cNvSpPr>
          <p:nvPr/>
        </p:nvSpPr>
        <p:spPr>
          <a:xfrm>
            <a:off x="848139" y="366494"/>
            <a:ext cx="7762461" cy="1143000"/>
          </a:xfrm>
          <a:prstGeom prst="rect">
            <a:avLst/>
          </a:prstGeom>
        </p:spPr>
        <p:txBody>
          <a:bodyPr vert="horz" lIns="91440" tIns="45720" rIns="91440" bIns="45720" rtlCol="0" anchor="ctr">
            <a:noAutofit/>
          </a:bodyPr>
          <a:lstStyle/>
          <a:p>
            <a:pPr algn="ctr">
              <a:spcBef>
                <a:spcPct val="0"/>
              </a:spcBef>
              <a:defRPr/>
            </a:pPr>
            <a:r>
              <a:rPr lang="en-US" sz="5400" dirty="0">
                <a:latin typeface="Arial Black" panose="020B0A04020102020204" pitchFamily="34" charset="0"/>
                <a:ea typeface="+mj-ea"/>
                <a:cs typeface="+mj-cs"/>
              </a:rPr>
              <a:t>Highway Financing</a:t>
            </a:r>
          </a:p>
        </p:txBody>
      </p:sp>
      <p:sp>
        <p:nvSpPr>
          <p:cNvPr id="14" name="Rectangle 13"/>
          <p:cNvSpPr/>
          <p:nvPr/>
        </p:nvSpPr>
        <p:spPr>
          <a:xfrm>
            <a:off x="4321828" y="1181916"/>
            <a:ext cx="652743" cy="1200329"/>
          </a:xfrm>
          <a:prstGeom prst="rect">
            <a:avLst/>
          </a:prstGeom>
          <a:noFill/>
        </p:spPr>
        <p:txBody>
          <a:bodyPr wrap="none" lIns="91440" tIns="45720" rIns="91440" bIns="45720">
            <a:spAutoFit/>
          </a:bodyPr>
          <a:lstStyle/>
          <a:p>
            <a:pPr algn="ctr"/>
            <a:r>
              <a:rPr lang="en-US" sz="7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t>
            </a:r>
          </a:p>
        </p:txBody>
      </p:sp>
      <p:sp>
        <p:nvSpPr>
          <p:cNvPr id="15" name="TextBox 14"/>
          <p:cNvSpPr txBox="1"/>
          <p:nvPr/>
        </p:nvSpPr>
        <p:spPr>
          <a:xfrm>
            <a:off x="7921223" y="6421119"/>
            <a:ext cx="1143000" cy="369332"/>
          </a:xfrm>
          <a:prstGeom prst="rect">
            <a:avLst/>
          </a:prstGeom>
          <a:noFill/>
        </p:spPr>
        <p:txBody>
          <a:bodyPr wrap="square" rtlCol="0">
            <a:spAutoFit/>
          </a:bodyPr>
          <a:lstStyle/>
          <a:p>
            <a:r>
              <a:rPr lang="en-US" dirty="0"/>
              <a:t>Slide </a:t>
            </a:r>
            <a:fld id="{D1C1536C-6065-45C5-8457-6097AB9EE6C5}" type="slidenum">
              <a:rPr lang="en-US" smtClean="0"/>
              <a:t>48</a:t>
            </a:fld>
            <a:endParaRPr lang="en-US" dirty="0"/>
          </a:p>
        </p:txBody>
      </p:sp>
      <p:pic>
        <p:nvPicPr>
          <p:cNvPr id="16" name="Picture 15">
            <a:extLst>
              <a:ext uri="{FF2B5EF4-FFF2-40B4-BE49-F238E27FC236}">
                <a16:creationId xmlns:a16="http://schemas.microsoft.com/office/drawing/2014/main" id="{AC0693FF-84AB-4239-B503-375381A25CFE}"/>
              </a:ext>
            </a:extLst>
          </p:cNvPr>
          <p:cNvPicPr>
            <a:picLocks noChangeAspect="1"/>
          </p:cNvPicPr>
          <p:nvPr/>
        </p:nvPicPr>
        <p:blipFill>
          <a:blip r:embed="rId5"/>
          <a:stretch>
            <a:fillRect/>
          </a:stretch>
        </p:blipFill>
        <p:spPr>
          <a:xfrm>
            <a:off x="79777" y="5028187"/>
            <a:ext cx="3146814" cy="756053"/>
          </a:xfrm>
          <a:prstGeom prst="rect">
            <a:avLst/>
          </a:prstGeom>
        </p:spPr>
      </p:pic>
      <p:sp>
        <p:nvSpPr>
          <p:cNvPr id="17" name="TextBox 16">
            <a:extLst>
              <a:ext uri="{FF2B5EF4-FFF2-40B4-BE49-F238E27FC236}">
                <a16:creationId xmlns:a16="http://schemas.microsoft.com/office/drawing/2014/main" id="{77373A3B-BB02-47CD-B829-807B3131C6EE}"/>
              </a:ext>
            </a:extLst>
          </p:cNvPr>
          <p:cNvSpPr txBox="1"/>
          <p:nvPr/>
        </p:nvSpPr>
        <p:spPr>
          <a:xfrm>
            <a:off x="7346962" y="4539801"/>
            <a:ext cx="1489076" cy="373987"/>
          </a:xfrm>
          <a:prstGeom prst="rect">
            <a:avLst/>
          </a:prstGeom>
          <a:noFill/>
        </p:spPr>
        <p:txBody>
          <a:bodyPr wrap="square" rtlCol="0">
            <a:spAutoFit/>
          </a:bodyPr>
          <a:lstStyle/>
          <a:p>
            <a:r>
              <a:rPr lang="en-US" dirty="0"/>
              <a:t>TTC-18049-B</a:t>
            </a:r>
          </a:p>
        </p:txBody>
      </p:sp>
    </p:spTree>
    <p:extLst>
      <p:ext uri="{BB962C8B-B14F-4D97-AF65-F5344CB8AC3E}">
        <p14:creationId xmlns:p14="http://schemas.microsoft.com/office/powerpoint/2010/main" val="2722474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677108" cy="6858000"/>
          </a:xfrm>
          <a:prstGeom prst="rect">
            <a:avLst/>
          </a:prstGeom>
          <a:solidFill>
            <a:schemeClr val="tx1"/>
          </a:solidFill>
        </p:spPr>
        <p:txBody>
          <a:bodyPr vert="vert270" wrap="square" lIns="0" tIns="0" rIns="0" bIns="0" rtlCol="0" anchor="ctr"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b="1" i="1" kern="0" dirty="0">
                <a:solidFill>
                  <a:schemeClr val="bg1"/>
                </a:solidFill>
                <a:latin typeface="Calibri"/>
              </a:rPr>
              <a:t>Where to Find Financials</a:t>
            </a:r>
            <a:endParaRPr kumimoji="0" lang="en-US" sz="4400" b="1" i="1" u="none" strike="noStrike" kern="0" cap="none" spc="0" normalizeH="0" baseline="0" noProof="0" dirty="0">
              <a:ln>
                <a:noFill/>
              </a:ln>
              <a:solidFill>
                <a:schemeClr val="bg1"/>
              </a:solidFill>
              <a:effectLst/>
              <a:uLnTx/>
              <a:uFillTx/>
              <a:latin typeface="Calibri"/>
            </a:endParaRPr>
          </a:p>
        </p:txBody>
      </p:sp>
      <p:sp>
        <p:nvSpPr>
          <p:cNvPr id="6" name="TextBox 5">
            <a:extLst>
              <a:ext uri="{FF2B5EF4-FFF2-40B4-BE49-F238E27FC236}">
                <a16:creationId xmlns:a16="http://schemas.microsoft.com/office/drawing/2014/main" id="{1DFC2C3D-FCBC-4A72-885B-4F80E3DC21E6}"/>
              </a:ext>
            </a:extLst>
          </p:cNvPr>
          <p:cNvSpPr txBox="1"/>
          <p:nvPr/>
        </p:nvSpPr>
        <p:spPr>
          <a:xfrm>
            <a:off x="1231153" y="1180292"/>
            <a:ext cx="7769412" cy="461665"/>
          </a:xfrm>
          <a:prstGeom prst="rect">
            <a:avLst/>
          </a:prstGeom>
          <a:noFill/>
        </p:spPr>
        <p:txBody>
          <a:bodyPr wrap="square" rtlCol="0">
            <a:spAutoFit/>
          </a:bodyPr>
          <a:lstStyle/>
          <a:p>
            <a:r>
              <a:rPr lang="en-US" sz="2400" dirty="0">
                <a:hlinkClick r:id="rId3"/>
              </a:rPr>
              <a:t>https://dot.nebraska.gov/business-center/financial-reports/</a:t>
            </a:r>
            <a:endParaRPr lang="en-US" sz="2400" dirty="0"/>
          </a:p>
        </p:txBody>
      </p:sp>
      <p:pic>
        <p:nvPicPr>
          <p:cNvPr id="8" name="Picture 7">
            <a:extLst>
              <a:ext uri="{FF2B5EF4-FFF2-40B4-BE49-F238E27FC236}">
                <a16:creationId xmlns:a16="http://schemas.microsoft.com/office/drawing/2014/main" id="{D6A4B0A2-1946-4C0F-88C9-A1EBB76FBC8F}"/>
              </a:ext>
            </a:extLst>
          </p:cNvPr>
          <p:cNvPicPr>
            <a:picLocks noChangeAspect="1"/>
          </p:cNvPicPr>
          <p:nvPr/>
        </p:nvPicPr>
        <p:blipFill>
          <a:blip r:embed="rId4"/>
          <a:stretch>
            <a:fillRect/>
          </a:stretch>
        </p:blipFill>
        <p:spPr>
          <a:xfrm>
            <a:off x="3421445" y="271493"/>
            <a:ext cx="3146814" cy="756053"/>
          </a:xfrm>
          <a:prstGeom prst="rect">
            <a:avLst/>
          </a:prstGeom>
        </p:spPr>
      </p:pic>
      <p:sp>
        <p:nvSpPr>
          <p:cNvPr id="9" name="TextBox 8">
            <a:extLst>
              <a:ext uri="{FF2B5EF4-FFF2-40B4-BE49-F238E27FC236}">
                <a16:creationId xmlns:a16="http://schemas.microsoft.com/office/drawing/2014/main" id="{0F2EF803-95D0-4E5A-AC44-CF6BA094A7CF}"/>
              </a:ext>
            </a:extLst>
          </p:cNvPr>
          <p:cNvSpPr txBox="1"/>
          <p:nvPr/>
        </p:nvSpPr>
        <p:spPr>
          <a:xfrm>
            <a:off x="8001000" y="6469848"/>
            <a:ext cx="1143000" cy="369332"/>
          </a:xfrm>
          <a:prstGeom prst="rect">
            <a:avLst/>
          </a:prstGeom>
          <a:noFill/>
        </p:spPr>
        <p:txBody>
          <a:bodyPr wrap="square" rtlCol="0">
            <a:spAutoFit/>
          </a:bodyPr>
          <a:lstStyle/>
          <a:p>
            <a:r>
              <a:rPr lang="en-US" dirty="0"/>
              <a:t>Slide </a:t>
            </a:r>
            <a:fld id="{D1C1536C-6065-45C5-8457-6097AB9EE6C5}" type="slidenum">
              <a:rPr lang="en-US" smtClean="0"/>
              <a:t>5</a:t>
            </a:fld>
            <a:endParaRPr lang="en-US" dirty="0"/>
          </a:p>
        </p:txBody>
      </p:sp>
      <p:pic>
        <p:nvPicPr>
          <p:cNvPr id="5" name="Picture 4">
            <a:extLst>
              <a:ext uri="{FF2B5EF4-FFF2-40B4-BE49-F238E27FC236}">
                <a16:creationId xmlns:a16="http://schemas.microsoft.com/office/drawing/2014/main" id="{D93DBC36-432C-7AA6-5EFC-9BF655B2A5D9}"/>
              </a:ext>
            </a:extLst>
          </p:cNvPr>
          <p:cNvPicPr>
            <a:picLocks noChangeAspect="1"/>
          </p:cNvPicPr>
          <p:nvPr/>
        </p:nvPicPr>
        <p:blipFill>
          <a:blip r:embed="rId5"/>
          <a:stretch>
            <a:fillRect/>
          </a:stretch>
        </p:blipFill>
        <p:spPr>
          <a:xfrm>
            <a:off x="967163" y="1641956"/>
            <a:ext cx="8005791" cy="4701693"/>
          </a:xfrm>
          <a:prstGeom prst="rect">
            <a:avLst/>
          </a:prstGeom>
        </p:spPr>
      </p:pic>
    </p:spTree>
    <p:extLst>
      <p:ext uri="{BB962C8B-B14F-4D97-AF65-F5344CB8AC3E}">
        <p14:creationId xmlns:p14="http://schemas.microsoft.com/office/powerpoint/2010/main" val="426719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677108" cy="6858000"/>
          </a:xfrm>
          <a:prstGeom prst="rect">
            <a:avLst/>
          </a:prstGeom>
          <a:solidFill>
            <a:schemeClr val="tx1"/>
          </a:solidFill>
        </p:spPr>
        <p:txBody>
          <a:bodyPr vert="vert270" wrap="square" lIns="0" tIns="0" rIns="0" bIns="0" rtlCol="0" anchor="ctr"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b="1" i="1" kern="0" dirty="0">
                <a:solidFill>
                  <a:schemeClr val="bg1"/>
                </a:solidFill>
                <a:latin typeface="Calibri"/>
              </a:rPr>
              <a:t>Where to Find Financials</a:t>
            </a:r>
            <a:endParaRPr kumimoji="0" lang="en-US" sz="4400" b="1" i="1" u="none" strike="noStrike" kern="0" cap="none" spc="0" normalizeH="0" baseline="0" noProof="0" dirty="0">
              <a:ln>
                <a:noFill/>
              </a:ln>
              <a:solidFill>
                <a:schemeClr val="bg1"/>
              </a:solidFill>
              <a:effectLst/>
              <a:uLnTx/>
              <a:uFillTx/>
              <a:latin typeface="Calibri"/>
            </a:endParaRPr>
          </a:p>
        </p:txBody>
      </p:sp>
      <p:sp>
        <p:nvSpPr>
          <p:cNvPr id="6" name="TextBox 5">
            <a:extLst>
              <a:ext uri="{FF2B5EF4-FFF2-40B4-BE49-F238E27FC236}">
                <a16:creationId xmlns:a16="http://schemas.microsoft.com/office/drawing/2014/main" id="{1DFC2C3D-FCBC-4A72-885B-4F80E3DC21E6}"/>
              </a:ext>
            </a:extLst>
          </p:cNvPr>
          <p:cNvSpPr txBox="1"/>
          <p:nvPr/>
        </p:nvSpPr>
        <p:spPr>
          <a:xfrm>
            <a:off x="2109885" y="174148"/>
            <a:ext cx="5248605" cy="369332"/>
          </a:xfrm>
          <a:prstGeom prst="rect">
            <a:avLst/>
          </a:prstGeom>
          <a:noFill/>
        </p:spPr>
        <p:txBody>
          <a:bodyPr wrap="square" rtlCol="0">
            <a:spAutoFit/>
          </a:bodyPr>
          <a:lstStyle/>
          <a:p>
            <a:r>
              <a:rPr lang="en-US" dirty="0">
                <a:hlinkClick r:id="rId3"/>
              </a:rPr>
              <a:t>https://treasurer.nebraska.gov/tm/aid-to-cities.aspx</a:t>
            </a:r>
            <a:endParaRPr lang="en-US" dirty="0"/>
          </a:p>
        </p:txBody>
      </p:sp>
      <p:sp>
        <p:nvSpPr>
          <p:cNvPr id="8" name="TextBox 7">
            <a:extLst>
              <a:ext uri="{FF2B5EF4-FFF2-40B4-BE49-F238E27FC236}">
                <a16:creationId xmlns:a16="http://schemas.microsoft.com/office/drawing/2014/main" id="{3233FC9C-5F4A-44F9-9B02-E58CED0599B8}"/>
              </a:ext>
            </a:extLst>
          </p:cNvPr>
          <p:cNvSpPr txBox="1"/>
          <p:nvPr/>
        </p:nvSpPr>
        <p:spPr>
          <a:xfrm>
            <a:off x="2017484" y="640202"/>
            <a:ext cx="5433405" cy="369332"/>
          </a:xfrm>
          <a:prstGeom prst="rect">
            <a:avLst/>
          </a:prstGeom>
          <a:noFill/>
        </p:spPr>
        <p:txBody>
          <a:bodyPr wrap="square" rtlCol="0">
            <a:spAutoFit/>
          </a:bodyPr>
          <a:lstStyle/>
          <a:p>
            <a:r>
              <a:rPr lang="en-US" dirty="0">
                <a:hlinkClick r:id="rId4"/>
              </a:rPr>
              <a:t>https://treasurer.nebraska.gov/tm/aid-to-counties.aspx</a:t>
            </a:r>
            <a:endParaRPr lang="en-US" dirty="0"/>
          </a:p>
        </p:txBody>
      </p:sp>
      <p:sp>
        <p:nvSpPr>
          <p:cNvPr id="9" name="TextBox 8">
            <a:extLst>
              <a:ext uri="{FF2B5EF4-FFF2-40B4-BE49-F238E27FC236}">
                <a16:creationId xmlns:a16="http://schemas.microsoft.com/office/drawing/2014/main" id="{A158D12C-2349-451B-91E8-206992B4D5F4}"/>
              </a:ext>
            </a:extLst>
          </p:cNvPr>
          <p:cNvSpPr txBox="1"/>
          <p:nvPr/>
        </p:nvSpPr>
        <p:spPr>
          <a:xfrm>
            <a:off x="8001000" y="6469848"/>
            <a:ext cx="1143000" cy="369332"/>
          </a:xfrm>
          <a:prstGeom prst="rect">
            <a:avLst/>
          </a:prstGeom>
          <a:noFill/>
        </p:spPr>
        <p:txBody>
          <a:bodyPr wrap="square" rtlCol="0">
            <a:spAutoFit/>
          </a:bodyPr>
          <a:lstStyle/>
          <a:p>
            <a:r>
              <a:rPr lang="en-US" dirty="0"/>
              <a:t>Slide </a:t>
            </a:r>
            <a:fld id="{D1C1536C-6065-45C5-8457-6097AB9EE6C5}" type="slidenum">
              <a:rPr lang="en-US" smtClean="0"/>
              <a:t>6</a:t>
            </a:fld>
            <a:endParaRPr lang="en-US" dirty="0"/>
          </a:p>
        </p:txBody>
      </p:sp>
      <p:pic>
        <p:nvPicPr>
          <p:cNvPr id="5" name="Picture 4">
            <a:extLst>
              <a:ext uri="{FF2B5EF4-FFF2-40B4-BE49-F238E27FC236}">
                <a16:creationId xmlns:a16="http://schemas.microsoft.com/office/drawing/2014/main" id="{85C0BE78-A0C4-6582-A0E9-3A7688F2610D}"/>
              </a:ext>
            </a:extLst>
          </p:cNvPr>
          <p:cNvPicPr>
            <a:picLocks noChangeAspect="1"/>
          </p:cNvPicPr>
          <p:nvPr/>
        </p:nvPicPr>
        <p:blipFill>
          <a:blip r:embed="rId5"/>
          <a:stretch>
            <a:fillRect/>
          </a:stretch>
        </p:blipFill>
        <p:spPr>
          <a:xfrm>
            <a:off x="886263" y="1325946"/>
            <a:ext cx="7695029" cy="4554349"/>
          </a:xfrm>
          <a:prstGeom prst="rect">
            <a:avLst/>
          </a:prstGeom>
        </p:spPr>
      </p:pic>
    </p:spTree>
    <p:extLst>
      <p:ext uri="{BB962C8B-B14F-4D97-AF65-F5344CB8AC3E}">
        <p14:creationId xmlns:p14="http://schemas.microsoft.com/office/powerpoint/2010/main" val="46625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677108" cy="6858000"/>
          </a:xfrm>
          <a:prstGeom prst="rect">
            <a:avLst/>
          </a:prstGeom>
          <a:solidFill>
            <a:schemeClr val="tx1"/>
          </a:solidFill>
        </p:spPr>
        <p:txBody>
          <a:bodyPr vert="vert270" wrap="square" lIns="0" tIns="0" rIns="0" bIns="0" rtlCol="0" anchor="ctr"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b="1" i="1" kern="0" dirty="0">
                <a:solidFill>
                  <a:schemeClr val="bg1"/>
                </a:solidFill>
                <a:latin typeface="Calibri"/>
              </a:rPr>
              <a:t>Where to Find Financials</a:t>
            </a:r>
            <a:endParaRPr kumimoji="0" lang="en-US" sz="4400" b="1" i="1" u="none" strike="noStrike" kern="0" cap="none" spc="0" normalizeH="0" baseline="0" noProof="0" dirty="0">
              <a:ln>
                <a:noFill/>
              </a:ln>
              <a:solidFill>
                <a:schemeClr val="bg1"/>
              </a:solidFill>
              <a:effectLst/>
              <a:uLnTx/>
              <a:uFillTx/>
              <a:latin typeface="Calibri"/>
            </a:endParaRPr>
          </a:p>
        </p:txBody>
      </p:sp>
      <p:sp>
        <p:nvSpPr>
          <p:cNvPr id="6" name="TextBox 5">
            <a:extLst>
              <a:ext uri="{FF2B5EF4-FFF2-40B4-BE49-F238E27FC236}">
                <a16:creationId xmlns:a16="http://schemas.microsoft.com/office/drawing/2014/main" id="{1DFC2C3D-FCBC-4A72-885B-4F80E3DC21E6}"/>
              </a:ext>
            </a:extLst>
          </p:cNvPr>
          <p:cNvSpPr txBox="1"/>
          <p:nvPr/>
        </p:nvSpPr>
        <p:spPr>
          <a:xfrm>
            <a:off x="1943224" y="1001487"/>
            <a:ext cx="6554890" cy="369332"/>
          </a:xfrm>
          <a:prstGeom prst="rect">
            <a:avLst/>
          </a:prstGeom>
          <a:noFill/>
        </p:spPr>
        <p:txBody>
          <a:bodyPr wrap="square" rtlCol="0">
            <a:spAutoFit/>
          </a:bodyPr>
          <a:lstStyle/>
          <a:p>
            <a:r>
              <a:rPr lang="en-US" dirty="0">
                <a:hlinkClick r:id="rId2"/>
              </a:rPr>
              <a:t>http://www.nebraska.gov/auditor/reports/index.cgi?budget=1</a:t>
            </a:r>
            <a:endParaRPr lang="en-US" dirty="0"/>
          </a:p>
        </p:txBody>
      </p:sp>
      <p:pic>
        <p:nvPicPr>
          <p:cNvPr id="2" name="Picture 1">
            <a:extLst>
              <a:ext uri="{FF2B5EF4-FFF2-40B4-BE49-F238E27FC236}">
                <a16:creationId xmlns:a16="http://schemas.microsoft.com/office/drawing/2014/main" id="{4FEDEF12-3C44-4922-811D-04A9A3BB8C42}"/>
              </a:ext>
            </a:extLst>
          </p:cNvPr>
          <p:cNvPicPr>
            <a:picLocks noChangeAspect="1"/>
          </p:cNvPicPr>
          <p:nvPr/>
        </p:nvPicPr>
        <p:blipFill>
          <a:blip r:embed="rId3"/>
          <a:stretch>
            <a:fillRect/>
          </a:stretch>
        </p:blipFill>
        <p:spPr>
          <a:xfrm>
            <a:off x="1886856" y="1486983"/>
            <a:ext cx="6260137" cy="4982865"/>
          </a:xfrm>
          <a:prstGeom prst="rect">
            <a:avLst/>
          </a:prstGeom>
        </p:spPr>
      </p:pic>
      <p:pic>
        <p:nvPicPr>
          <p:cNvPr id="5" name="Picture 4">
            <a:extLst>
              <a:ext uri="{FF2B5EF4-FFF2-40B4-BE49-F238E27FC236}">
                <a16:creationId xmlns:a16="http://schemas.microsoft.com/office/drawing/2014/main" id="{F7B45BD1-7B99-4F43-B4C7-C56ED958A499}"/>
              </a:ext>
            </a:extLst>
          </p:cNvPr>
          <p:cNvPicPr>
            <a:picLocks noChangeAspect="1"/>
          </p:cNvPicPr>
          <p:nvPr/>
        </p:nvPicPr>
        <p:blipFill>
          <a:blip r:embed="rId4"/>
          <a:stretch>
            <a:fillRect/>
          </a:stretch>
        </p:blipFill>
        <p:spPr>
          <a:xfrm>
            <a:off x="4419599" y="84975"/>
            <a:ext cx="3491593" cy="858430"/>
          </a:xfrm>
          <a:prstGeom prst="rect">
            <a:avLst/>
          </a:prstGeom>
        </p:spPr>
      </p:pic>
      <p:pic>
        <p:nvPicPr>
          <p:cNvPr id="7" name="Picture 6">
            <a:extLst>
              <a:ext uri="{FF2B5EF4-FFF2-40B4-BE49-F238E27FC236}">
                <a16:creationId xmlns:a16="http://schemas.microsoft.com/office/drawing/2014/main" id="{E7BF6A44-15C3-420F-BB4E-02E8838C05C2}"/>
              </a:ext>
            </a:extLst>
          </p:cNvPr>
          <p:cNvPicPr>
            <a:picLocks noChangeAspect="1"/>
          </p:cNvPicPr>
          <p:nvPr/>
        </p:nvPicPr>
        <p:blipFill>
          <a:blip r:embed="rId5"/>
          <a:stretch>
            <a:fillRect/>
          </a:stretch>
        </p:blipFill>
        <p:spPr>
          <a:xfrm>
            <a:off x="1943224" y="68287"/>
            <a:ext cx="979714" cy="933200"/>
          </a:xfrm>
          <a:prstGeom prst="rect">
            <a:avLst/>
          </a:prstGeom>
        </p:spPr>
      </p:pic>
      <p:sp>
        <p:nvSpPr>
          <p:cNvPr id="8" name="TextBox 7">
            <a:extLst>
              <a:ext uri="{FF2B5EF4-FFF2-40B4-BE49-F238E27FC236}">
                <a16:creationId xmlns:a16="http://schemas.microsoft.com/office/drawing/2014/main" id="{0D0F6021-A8C5-4148-A0BE-449AACD86DAE}"/>
              </a:ext>
            </a:extLst>
          </p:cNvPr>
          <p:cNvSpPr txBox="1"/>
          <p:nvPr/>
        </p:nvSpPr>
        <p:spPr>
          <a:xfrm>
            <a:off x="8001000" y="6469848"/>
            <a:ext cx="1143000" cy="369332"/>
          </a:xfrm>
          <a:prstGeom prst="rect">
            <a:avLst/>
          </a:prstGeom>
          <a:noFill/>
        </p:spPr>
        <p:txBody>
          <a:bodyPr wrap="square" rtlCol="0">
            <a:spAutoFit/>
          </a:bodyPr>
          <a:lstStyle/>
          <a:p>
            <a:r>
              <a:rPr lang="en-US" dirty="0"/>
              <a:t>Slide </a:t>
            </a:r>
            <a:fld id="{D1C1536C-6065-45C5-8457-6097AB9EE6C5}" type="slidenum">
              <a:rPr lang="en-US" smtClean="0"/>
              <a:t>7</a:t>
            </a:fld>
            <a:endParaRPr lang="en-US" dirty="0"/>
          </a:p>
        </p:txBody>
      </p:sp>
    </p:spTree>
    <p:extLst>
      <p:ext uri="{BB962C8B-B14F-4D97-AF65-F5344CB8AC3E}">
        <p14:creationId xmlns:p14="http://schemas.microsoft.com/office/powerpoint/2010/main" val="1282958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579560" y="2387600"/>
            <a:ext cx="6684841" cy="4286971"/>
          </a:xfrm>
          <a:prstGeom prst="rect">
            <a:avLst/>
          </a:prstGeom>
        </p:spPr>
        <p:txBody>
          <a:bodyPr vert="horz" lIns="91440" tIns="45720" rIns="91440" bIns="45720" rtlCol="0">
            <a:normAutofit/>
          </a:bodyPr>
          <a:lstStyle/>
          <a:p>
            <a:pPr marL="514350" indent="-514350">
              <a:spcBef>
                <a:spcPct val="20000"/>
              </a:spcBef>
              <a:spcAft>
                <a:spcPts val="1800"/>
              </a:spcAft>
              <a:buFont typeface="+mj-lt"/>
              <a:buAutoNum type="arabicPeriod"/>
              <a:defRPr/>
            </a:pPr>
            <a:r>
              <a:rPr lang="en-US" sz="2800" b="1" i="1" dirty="0">
                <a:highlight>
                  <a:srgbClr val="FFFF00"/>
                </a:highlight>
                <a:latin typeface="Arial" panose="020B0604020202020204" pitchFamily="34" charset="0"/>
                <a:cs typeface="Arial" panose="020B0604020202020204" pitchFamily="34" charset="0"/>
              </a:rPr>
              <a:t>Highway Allocation Fund </a:t>
            </a:r>
            <a:r>
              <a:rPr lang="en-US" sz="2800" b="1" i="1" dirty="0">
                <a:latin typeface="Arial" panose="020B0604020202020204" pitchFamily="34" charset="0"/>
                <a:cs typeface="Arial" panose="020B0604020202020204" pitchFamily="34" charset="0"/>
              </a:rPr>
              <a:t>(HAF) Distributions</a:t>
            </a:r>
          </a:p>
          <a:p>
            <a:pPr marL="514350" indent="-514350">
              <a:spcBef>
                <a:spcPct val="20000"/>
              </a:spcBef>
              <a:spcAft>
                <a:spcPts val="1800"/>
              </a:spcAft>
              <a:buFont typeface="+mj-lt"/>
              <a:buAutoNum type="arabicPeriod"/>
              <a:defRPr/>
            </a:pPr>
            <a:r>
              <a:rPr lang="en-US" sz="2800" b="1" i="1" dirty="0">
                <a:highlight>
                  <a:srgbClr val="FFFF00"/>
                </a:highlight>
                <a:latin typeface="Arial" panose="020B0604020202020204" pitchFamily="34" charset="0"/>
                <a:cs typeface="Arial" panose="020B0604020202020204" pitchFamily="34" charset="0"/>
              </a:rPr>
              <a:t>Local</a:t>
            </a:r>
            <a:r>
              <a:rPr lang="en-US" sz="2800" b="1" i="1"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(Motor Vehicle Fee, Property Tax, Wheel Tax, Bonds, etc.)</a:t>
            </a:r>
            <a:endParaRPr lang="en-US" sz="2800" b="1" i="1" dirty="0">
              <a:latin typeface="Arial" panose="020B0604020202020204" pitchFamily="34" charset="0"/>
              <a:cs typeface="Arial" panose="020B0604020202020204" pitchFamily="34" charset="0"/>
            </a:endParaRPr>
          </a:p>
          <a:p>
            <a:pPr marL="514350" indent="-514350">
              <a:spcBef>
                <a:spcPct val="20000"/>
              </a:spcBef>
              <a:spcAft>
                <a:spcPts val="1800"/>
              </a:spcAft>
              <a:buFont typeface="+mj-lt"/>
              <a:buAutoNum type="arabicPeriod"/>
              <a:defRPr/>
            </a:pPr>
            <a:r>
              <a:rPr lang="en-US" sz="2800" b="1" i="1" dirty="0">
                <a:highlight>
                  <a:srgbClr val="FFFF00"/>
                </a:highlight>
                <a:latin typeface="Arial" panose="020B0604020202020204" pitchFamily="34" charset="0"/>
                <a:cs typeface="Arial" panose="020B0604020202020204" pitchFamily="34" charset="0"/>
              </a:rPr>
              <a:t>State</a:t>
            </a:r>
            <a:r>
              <a:rPr lang="en-US" sz="2800" b="1" i="1"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(Federal Funds Buyout, State-aid Bridge, etc.)</a:t>
            </a:r>
            <a:endParaRPr lang="en-US" sz="2800" b="1" i="1" dirty="0">
              <a:latin typeface="Arial" panose="020B0604020202020204" pitchFamily="34" charset="0"/>
              <a:cs typeface="Arial" panose="020B0604020202020204" pitchFamily="34" charset="0"/>
            </a:endParaRPr>
          </a:p>
          <a:p>
            <a:pPr marL="514350" indent="-514350">
              <a:spcBef>
                <a:spcPct val="20000"/>
              </a:spcBef>
              <a:spcAft>
                <a:spcPts val="1800"/>
              </a:spcAft>
              <a:buFont typeface="+mj-lt"/>
              <a:buAutoNum type="arabicPeriod"/>
              <a:defRPr/>
            </a:pPr>
            <a:r>
              <a:rPr lang="en-US" sz="2800" b="1" i="1" dirty="0">
                <a:highlight>
                  <a:srgbClr val="FFFF00"/>
                </a:highlight>
                <a:latin typeface="Arial" panose="020B0604020202020204" pitchFamily="34" charset="0"/>
                <a:cs typeface="Arial" panose="020B0604020202020204" pitchFamily="34" charset="0"/>
              </a:rPr>
              <a:t>Federal</a:t>
            </a:r>
            <a:r>
              <a:rPr lang="en-US" sz="2800" b="1" i="1"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mainly FHWA)</a:t>
            </a:r>
          </a:p>
        </p:txBody>
      </p:sp>
      <p:sp>
        <p:nvSpPr>
          <p:cNvPr id="8" name="Rectangle 3"/>
          <p:cNvSpPr txBox="1">
            <a:spLocks noChangeArrowheads="1"/>
          </p:cNvSpPr>
          <p:nvPr/>
        </p:nvSpPr>
        <p:spPr>
          <a:xfrm>
            <a:off x="359427" y="366493"/>
            <a:ext cx="8577543" cy="1500079"/>
          </a:xfrm>
          <a:prstGeom prst="rect">
            <a:avLst/>
          </a:prstGeom>
        </p:spPr>
        <p:txBody>
          <a:bodyPr vert="horz" lIns="91440" tIns="45720" rIns="91440" bIns="45720" rtlCol="0" anchor="ctr">
            <a:noAutofit/>
          </a:bodyPr>
          <a:lstStyle/>
          <a:p>
            <a:pPr algn="ctr">
              <a:spcBef>
                <a:spcPct val="0"/>
              </a:spcBef>
              <a:defRPr/>
            </a:pPr>
            <a:r>
              <a:rPr lang="en-US" sz="5400" dirty="0">
                <a:latin typeface="Arial Black" panose="020B0A04020102020204" pitchFamily="34" charset="0"/>
                <a:ea typeface="+mj-ea"/>
                <a:cs typeface="+mj-cs"/>
              </a:rPr>
              <a:t>Funding </a:t>
            </a:r>
          </a:p>
          <a:p>
            <a:pPr algn="ctr">
              <a:spcBef>
                <a:spcPct val="0"/>
              </a:spcBef>
              <a:defRPr/>
            </a:pPr>
            <a:r>
              <a:rPr lang="en-US" sz="4000" dirty="0">
                <a:latin typeface="Arial Black" panose="020B0A04020102020204" pitchFamily="34" charset="0"/>
                <a:ea typeface="+mj-ea"/>
                <a:cs typeface="+mj-cs"/>
              </a:rPr>
              <a:t>Main Sources</a:t>
            </a:r>
          </a:p>
          <a:p>
            <a:pPr algn="ctr">
              <a:spcBef>
                <a:spcPct val="0"/>
              </a:spcBef>
              <a:defRPr/>
            </a:pPr>
            <a:r>
              <a:rPr lang="en-US" sz="4000" dirty="0">
                <a:latin typeface="Arial Black" panose="020B0A04020102020204" pitchFamily="34" charset="0"/>
                <a:ea typeface="+mj-ea"/>
                <a:cs typeface="+mj-cs"/>
              </a:rPr>
              <a:t>Counties and Municipalities</a:t>
            </a:r>
          </a:p>
        </p:txBody>
      </p:sp>
      <p:sp>
        <p:nvSpPr>
          <p:cNvPr id="10" name="Rectangle 9"/>
          <p:cNvSpPr/>
          <p:nvPr/>
        </p:nvSpPr>
        <p:spPr>
          <a:xfrm>
            <a:off x="7712729" y="245433"/>
            <a:ext cx="652743" cy="1200329"/>
          </a:xfrm>
          <a:prstGeom prst="rect">
            <a:avLst/>
          </a:prstGeom>
          <a:noFill/>
        </p:spPr>
        <p:txBody>
          <a:bodyPr wrap="none" lIns="91440" tIns="45720" rIns="91440" bIns="45720">
            <a:spAutoFit/>
          </a:bodyPr>
          <a:lstStyle/>
          <a:p>
            <a:pPr algn="ctr"/>
            <a:r>
              <a:rPr lang="en-US" sz="7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t>
            </a:r>
          </a:p>
        </p:txBody>
      </p:sp>
      <p:sp>
        <p:nvSpPr>
          <p:cNvPr id="5" name="TextBox 4"/>
          <p:cNvSpPr txBox="1"/>
          <p:nvPr/>
        </p:nvSpPr>
        <p:spPr>
          <a:xfrm>
            <a:off x="7467601" y="6305239"/>
            <a:ext cx="1143000" cy="369332"/>
          </a:xfrm>
          <a:prstGeom prst="rect">
            <a:avLst/>
          </a:prstGeom>
          <a:noFill/>
        </p:spPr>
        <p:txBody>
          <a:bodyPr wrap="square" rtlCol="0">
            <a:spAutoFit/>
          </a:bodyPr>
          <a:lstStyle/>
          <a:p>
            <a:r>
              <a:rPr lang="en-US" dirty="0"/>
              <a:t>Slide </a:t>
            </a:r>
            <a:fld id="{D1C1536C-6065-45C5-8457-6097AB9EE6C5}" type="slidenum">
              <a:rPr lang="en-US" smtClean="0"/>
              <a:t>8</a:t>
            </a:fld>
            <a:endParaRPr lang="en-US" dirty="0"/>
          </a:p>
        </p:txBody>
      </p:sp>
      <p:pic>
        <p:nvPicPr>
          <p:cNvPr id="6" name="Picture 5"/>
          <p:cNvPicPr>
            <a:picLocks noChangeAspect="1"/>
          </p:cNvPicPr>
          <p:nvPr/>
        </p:nvPicPr>
        <p:blipFill>
          <a:blip r:embed="rId2"/>
          <a:stretch>
            <a:fillRect/>
          </a:stretch>
        </p:blipFill>
        <p:spPr>
          <a:xfrm>
            <a:off x="6649114" y="2190033"/>
            <a:ext cx="1433775" cy="98337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039" y="4275122"/>
            <a:ext cx="1446562" cy="1446562"/>
          </a:xfrm>
          <a:prstGeom prst="rect">
            <a:avLst/>
          </a:prstGeom>
        </p:spPr>
      </p:pic>
      <p:pic>
        <p:nvPicPr>
          <p:cNvPr id="12" name="Picture 11" descr="FHWA_horizontal_2013.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8128" y="5478376"/>
            <a:ext cx="2571342" cy="10115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837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304800" y="1524000"/>
            <a:ext cx="8534400" cy="4572000"/>
          </a:xfrm>
          <a:prstGeom prst="rect">
            <a:avLst/>
          </a:prstGeom>
        </p:spPr>
        <p:txBody>
          <a:bodyPr vert="horz" lIns="91440" tIns="45720" rIns="91440" bIns="45720" rtlCol="0">
            <a:normAutofit/>
          </a:bodyPr>
          <a:lstStyle/>
          <a:p>
            <a:pPr defTabSz="344488">
              <a:spcBef>
                <a:spcPct val="20000"/>
              </a:spcBef>
              <a:defRPr/>
            </a:pPr>
            <a:r>
              <a:rPr lang="en-US" sz="2000" dirty="0">
                <a:latin typeface="Arial" pitchFamily="34" charset="0"/>
                <a:cs typeface="Arial" pitchFamily="34" charset="0"/>
              </a:rPr>
              <a:t>	</a:t>
            </a:r>
          </a:p>
        </p:txBody>
      </p:sp>
      <p:sp>
        <p:nvSpPr>
          <p:cNvPr id="9" name="Rectangle 5"/>
          <p:cNvSpPr>
            <a:spLocks noChangeArrowheads="1"/>
          </p:cNvSpPr>
          <p:nvPr/>
        </p:nvSpPr>
        <p:spPr bwMode="auto">
          <a:xfrm>
            <a:off x="1981200" y="152400"/>
            <a:ext cx="5638800" cy="1143000"/>
          </a:xfrm>
          <a:prstGeom prst="rect">
            <a:avLst/>
          </a:prstGeom>
          <a:noFill/>
          <a:ln w="9525">
            <a:noFill/>
            <a:miter lim="800000"/>
            <a:headEnd/>
            <a:tailEnd/>
          </a:ln>
        </p:spPr>
        <p:txBody>
          <a:bodyPr anchor="ctr"/>
          <a:lstStyle/>
          <a:p>
            <a:pPr algn="ctr"/>
            <a:endParaRPr lang="en-US" sz="2800" dirty="0">
              <a:latin typeface="Arial Black" pitchFamily="34" charset="0"/>
            </a:endParaRPr>
          </a:p>
        </p:txBody>
      </p:sp>
      <p:sp>
        <p:nvSpPr>
          <p:cNvPr id="2" name="Title 1"/>
          <p:cNvSpPr>
            <a:spLocks noGrp="1"/>
          </p:cNvSpPr>
          <p:nvPr>
            <p:ph type="title"/>
          </p:nvPr>
        </p:nvSpPr>
        <p:spPr>
          <a:xfrm>
            <a:off x="440766" y="152399"/>
            <a:ext cx="8229600" cy="715962"/>
          </a:xfrm>
        </p:spPr>
        <p:txBody>
          <a:bodyPr>
            <a:normAutofit/>
          </a:bodyPr>
          <a:lstStyle/>
          <a:p>
            <a:pPr algn="ctr"/>
            <a:r>
              <a:rPr lang="en-US" sz="2800" dirty="0">
                <a:latin typeface="Arial Black" panose="020B0A04020102020204" pitchFamily="34" charset="0"/>
              </a:rPr>
              <a:t>§</a:t>
            </a:r>
            <a:r>
              <a:rPr lang="en-US" sz="2800" dirty="0">
                <a:latin typeface="Arial Black" panose="020B0A04020102020204" pitchFamily="34" charset="0"/>
                <a:hlinkClick r:id="rId3"/>
              </a:rPr>
              <a:t>39-2510 (1)</a:t>
            </a:r>
            <a:r>
              <a:rPr lang="en-US" sz="2800" dirty="0">
                <a:latin typeface="Arial Black" panose="020B0A04020102020204" pitchFamily="34" charset="0"/>
              </a:rPr>
              <a:t>, §</a:t>
            </a:r>
            <a:r>
              <a:rPr lang="en-US" sz="2800" dirty="0">
                <a:latin typeface="Arial Black" panose="020B0A04020102020204" pitchFamily="34" charset="0"/>
                <a:hlinkClick r:id="rId4"/>
              </a:rPr>
              <a:t>39-2520 (1)</a:t>
            </a:r>
            <a:r>
              <a:rPr lang="en-US" sz="2800" dirty="0">
                <a:latin typeface="Arial Black" panose="020B0A04020102020204" pitchFamily="34" charset="0"/>
              </a:rPr>
              <a:t> </a:t>
            </a:r>
          </a:p>
        </p:txBody>
      </p:sp>
      <p:pic>
        <p:nvPicPr>
          <p:cNvPr id="6" name="Picture 5"/>
          <p:cNvPicPr>
            <a:picLocks noChangeAspect="1"/>
          </p:cNvPicPr>
          <p:nvPr/>
        </p:nvPicPr>
        <p:blipFill>
          <a:blip r:embed="rId5"/>
          <a:stretch>
            <a:fillRect/>
          </a:stretch>
        </p:blipFill>
        <p:spPr>
          <a:xfrm>
            <a:off x="7536546" y="0"/>
            <a:ext cx="1607454" cy="1489476"/>
          </a:xfrm>
          <a:prstGeom prst="rect">
            <a:avLst/>
          </a:prstGeom>
        </p:spPr>
      </p:pic>
      <p:pic>
        <p:nvPicPr>
          <p:cNvPr id="8" name="Picture 7"/>
          <p:cNvPicPr>
            <a:picLocks noChangeAspect="1"/>
          </p:cNvPicPr>
          <p:nvPr/>
        </p:nvPicPr>
        <p:blipFill>
          <a:blip r:embed="rId6"/>
          <a:stretch>
            <a:fillRect/>
          </a:stretch>
        </p:blipFill>
        <p:spPr>
          <a:xfrm>
            <a:off x="0" y="-20887"/>
            <a:ext cx="1574586" cy="1531249"/>
          </a:xfrm>
          <a:prstGeom prst="rect">
            <a:avLst/>
          </a:prstGeom>
        </p:spPr>
      </p:pic>
      <p:sp>
        <p:nvSpPr>
          <p:cNvPr id="10" name="Content Placeholder 2"/>
          <p:cNvSpPr txBox="1">
            <a:spLocks/>
          </p:cNvSpPr>
          <p:nvPr/>
        </p:nvSpPr>
        <p:spPr>
          <a:xfrm>
            <a:off x="1591020" y="762002"/>
            <a:ext cx="5961960" cy="7698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a:latin typeface="Arial" panose="020B0604020202020204" pitchFamily="34" charset="0"/>
                <a:cs typeface="Arial" panose="020B0604020202020204" pitchFamily="34" charset="0"/>
              </a:rPr>
              <a:t>Use of Funds</a:t>
            </a:r>
            <a:endParaRPr lang="en-US" dirty="0"/>
          </a:p>
        </p:txBody>
      </p:sp>
      <p:sp>
        <p:nvSpPr>
          <p:cNvPr id="11" name="TextBox 10"/>
          <p:cNvSpPr txBox="1"/>
          <p:nvPr/>
        </p:nvSpPr>
        <p:spPr>
          <a:xfrm rot="16200000">
            <a:off x="-2381431" y="3891792"/>
            <a:ext cx="5347637" cy="584775"/>
          </a:xfrm>
          <a:prstGeom prst="rect">
            <a:avLst/>
          </a:prstGeom>
          <a:solidFill>
            <a:srgbClr val="FFC000"/>
          </a:solidFill>
        </p:spPr>
        <p:txBody>
          <a:bodyPr wrap="square" rtlCol="0">
            <a:spAutoFit/>
          </a:bodyPr>
          <a:lstStyle/>
          <a:p>
            <a:pPr algn="ctr"/>
            <a:r>
              <a:rPr lang="en-US" sz="3200" b="1" dirty="0"/>
              <a:t>COUNTY</a:t>
            </a:r>
          </a:p>
        </p:txBody>
      </p:sp>
      <p:sp>
        <p:nvSpPr>
          <p:cNvPr id="4" name="TextBox 3"/>
          <p:cNvSpPr txBox="1"/>
          <p:nvPr/>
        </p:nvSpPr>
        <p:spPr>
          <a:xfrm>
            <a:off x="597188" y="3623601"/>
            <a:ext cx="7949624" cy="1754326"/>
          </a:xfrm>
          <a:prstGeom prst="rect">
            <a:avLst/>
          </a:prstGeom>
          <a:noFill/>
        </p:spPr>
        <p:txBody>
          <a:bodyPr wrap="square" rtlCol="0">
            <a:spAutoFit/>
          </a:bodyPr>
          <a:lstStyle/>
          <a:p>
            <a:pPr algn="ctr"/>
            <a:r>
              <a:rPr lang="en-US" sz="2400" b="1" dirty="0">
                <a:solidFill>
                  <a:srgbClr val="FF0000"/>
                </a:solidFill>
              </a:rPr>
              <a:t>Use Restriction: Can’t borrow from the Road/Street fund to pay for non-Roads items!   </a:t>
            </a:r>
          </a:p>
          <a:p>
            <a:pPr algn="ctr"/>
            <a:endParaRPr lang="en-US" sz="1100" b="1" dirty="0">
              <a:solidFill>
                <a:srgbClr val="FF0000"/>
              </a:solidFill>
            </a:endParaRPr>
          </a:p>
          <a:p>
            <a:pPr algn="ctr"/>
            <a:r>
              <a:rPr lang="en-US" sz="2400" b="1" dirty="0">
                <a:solidFill>
                  <a:srgbClr val="FF0000"/>
                </a:solidFill>
              </a:rPr>
              <a:t>Examples: water tower, jail, county fair building, a library, swimming pool, wastewater treatment plant   </a:t>
            </a:r>
          </a:p>
        </p:txBody>
      </p:sp>
      <p:sp>
        <p:nvSpPr>
          <p:cNvPr id="13" name="TextBox 12"/>
          <p:cNvSpPr txBox="1"/>
          <p:nvPr/>
        </p:nvSpPr>
        <p:spPr>
          <a:xfrm>
            <a:off x="7467601" y="6305239"/>
            <a:ext cx="1143000" cy="369332"/>
          </a:xfrm>
          <a:prstGeom prst="rect">
            <a:avLst/>
          </a:prstGeom>
          <a:noFill/>
        </p:spPr>
        <p:txBody>
          <a:bodyPr wrap="square" rtlCol="0">
            <a:spAutoFit/>
          </a:bodyPr>
          <a:lstStyle/>
          <a:p>
            <a:r>
              <a:rPr lang="en-US" dirty="0"/>
              <a:t>Slide </a:t>
            </a:r>
            <a:fld id="{D1C1536C-6065-45C5-8457-6097AB9EE6C5}" type="slidenum">
              <a:rPr lang="en-US" smtClean="0"/>
              <a:t>9</a:t>
            </a:fld>
            <a:endParaRPr lang="en-US" dirty="0"/>
          </a:p>
        </p:txBody>
      </p:sp>
      <p:pic>
        <p:nvPicPr>
          <p:cNvPr id="14" name="Picture 13"/>
          <p:cNvPicPr>
            <a:picLocks noChangeAspect="1"/>
          </p:cNvPicPr>
          <p:nvPr/>
        </p:nvPicPr>
        <p:blipFill>
          <a:blip r:embed="rId7"/>
          <a:stretch>
            <a:fillRect/>
          </a:stretch>
        </p:blipFill>
        <p:spPr>
          <a:xfrm>
            <a:off x="857698" y="1922153"/>
            <a:ext cx="1433775" cy="983375"/>
          </a:xfrm>
          <a:prstGeom prst="rect">
            <a:avLst/>
          </a:prstGeom>
        </p:spPr>
      </p:pic>
      <p:sp>
        <p:nvSpPr>
          <p:cNvPr id="15" name="TextBox 14"/>
          <p:cNvSpPr txBox="1"/>
          <p:nvPr/>
        </p:nvSpPr>
        <p:spPr>
          <a:xfrm rot="16200000">
            <a:off x="6154938" y="3881349"/>
            <a:ext cx="5368523" cy="584775"/>
          </a:xfrm>
          <a:prstGeom prst="rect">
            <a:avLst/>
          </a:prstGeom>
          <a:solidFill>
            <a:srgbClr val="0070C0"/>
          </a:solidFill>
        </p:spPr>
        <p:txBody>
          <a:bodyPr wrap="square" rtlCol="0">
            <a:spAutoFit/>
          </a:bodyPr>
          <a:lstStyle/>
          <a:p>
            <a:pPr algn="ctr"/>
            <a:r>
              <a:rPr lang="en-US" sz="3200" b="1" dirty="0"/>
              <a:t>MUNICIPALITY</a:t>
            </a:r>
          </a:p>
        </p:txBody>
      </p:sp>
      <p:sp>
        <p:nvSpPr>
          <p:cNvPr id="16" name="Content Placeholder 2"/>
          <p:cNvSpPr>
            <a:spLocks noGrp="1"/>
          </p:cNvSpPr>
          <p:nvPr>
            <p:ph idx="1"/>
          </p:nvPr>
        </p:nvSpPr>
        <p:spPr>
          <a:xfrm>
            <a:off x="2329746" y="1849172"/>
            <a:ext cx="5595055" cy="1910686"/>
          </a:xfrm>
        </p:spPr>
        <p:txBody>
          <a:bodyPr>
            <a:normAutofit/>
          </a:bodyPr>
          <a:lstStyle/>
          <a:p>
            <a:pPr marL="0" lvl="0" indent="0">
              <a:buNone/>
            </a:pPr>
            <a:r>
              <a:rPr lang="en-US" sz="3000" b="1" i="1" dirty="0">
                <a:latin typeface="Arial" panose="020B0604020202020204" pitchFamily="34" charset="0"/>
                <a:cs typeface="Arial" panose="020B0604020202020204" pitchFamily="34" charset="0"/>
              </a:rPr>
              <a:t>HAF and Local Match may </a:t>
            </a:r>
            <a:r>
              <a:rPr lang="en-US" sz="3000" b="1" i="1" u="sng" dirty="0">
                <a:latin typeface="Arial" panose="020B0604020202020204" pitchFamily="34" charset="0"/>
                <a:cs typeface="Arial" panose="020B0604020202020204" pitchFamily="34" charset="0"/>
              </a:rPr>
              <a:t>only</a:t>
            </a:r>
            <a:r>
              <a:rPr lang="en-US" sz="3000" b="1" i="1" dirty="0">
                <a:latin typeface="Arial" panose="020B0604020202020204" pitchFamily="34" charset="0"/>
                <a:cs typeface="Arial" panose="020B0604020202020204" pitchFamily="34" charset="0"/>
              </a:rPr>
              <a:t> be spent on highways, streets and roads and related items/activities!</a:t>
            </a:r>
          </a:p>
          <a:p>
            <a:pPr>
              <a:buFont typeface="Wingdings" panose="05000000000000000000" pitchFamily="2" charset="2"/>
              <a:buChar char="Ø"/>
            </a:pPr>
            <a:endParaRPr lang="en-US" sz="3000" dirty="0"/>
          </a:p>
        </p:txBody>
      </p:sp>
      <p:sp>
        <p:nvSpPr>
          <p:cNvPr id="12" name="TextBox 11"/>
          <p:cNvSpPr txBox="1"/>
          <p:nvPr/>
        </p:nvSpPr>
        <p:spPr>
          <a:xfrm>
            <a:off x="597188" y="5668859"/>
            <a:ext cx="7937211" cy="492443"/>
          </a:xfrm>
          <a:prstGeom prst="rect">
            <a:avLst/>
          </a:prstGeom>
          <a:noFill/>
        </p:spPr>
        <p:txBody>
          <a:bodyPr wrap="square" rtlCol="0">
            <a:spAutoFit/>
          </a:bodyPr>
          <a:lstStyle/>
          <a:p>
            <a:pPr algn="ctr"/>
            <a:r>
              <a:rPr lang="en-US" sz="2600" b="1" i="1" dirty="0"/>
              <a:t>Other State and Federal funds have similar restrictions</a:t>
            </a:r>
          </a:p>
        </p:txBody>
      </p:sp>
    </p:spTree>
    <p:extLst>
      <p:ext uri="{BB962C8B-B14F-4D97-AF65-F5344CB8AC3E}">
        <p14:creationId xmlns:p14="http://schemas.microsoft.com/office/powerpoint/2010/main" val="181102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NDOT Theme - Standard Size">
  <a:themeElements>
    <a:clrScheme name="New Color Scheme">
      <a:dk1>
        <a:sysClr val="windowText" lastClr="000000"/>
      </a:dk1>
      <a:lt1>
        <a:sysClr val="window" lastClr="FFFFFF"/>
      </a:lt1>
      <a:dk2>
        <a:srgbClr val="00607F"/>
      </a:dk2>
      <a:lt2>
        <a:srgbClr val="EEECE1"/>
      </a:lt2>
      <a:accent1>
        <a:srgbClr val="00607F"/>
      </a:accent1>
      <a:accent2>
        <a:srgbClr val="FFC843"/>
      </a:accent2>
      <a:accent3>
        <a:srgbClr val="BABF33"/>
      </a:accent3>
      <a:accent4>
        <a:srgbClr val="BB1F53"/>
      </a:accent4>
      <a:accent5>
        <a:srgbClr val="B9C8D3"/>
      </a:accent5>
      <a:accent6>
        <a:srgbClr val="F79646"/>
      </a:accent6>
      <a:hlink>
        <a:srgbClr val="00607F"/>
      </a:hlink>
      <a:folHlink>
        <a:srgbClr val="0060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DOT Theme - Standard Size" id="{E75D585A-F559-478F-A437-1F88C95CF80A}" vid="{CA010D60-D6E2-4A40-8BD4-A2E4BA3FFC4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13284</TotalTime>
  <Words>12658</Words>
  <Application>Microsoft Office PowerPoint</Application>
  <PresentationFormat>On-screen Show (4:3)</PresentationFormat>
  <Paragraphs>765</Paragraphs>
  <Slides>48</Slides>
  <Notes>41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48</vt:i4>
      </vt:variant>
    </vt:vector>
  </HeadingPairs>
  <TitlesOfParts>
    <vt:vector size="58" baseType="lpstr">
      <vt:lpstr>Arial</vt:lpstr>
      <vt:lpstr>Arial Black</vt:lpstr>
      <vt:lpstr>Calibri</vt:lpstr>
      <vt:lpstr>Calibri Light</vt:lpstr>
      <vt:lpstr>Montserrat</vt:lpstr>
      <vt:lpstr>Roboto Light</vt:lpstr>
      <vt:lpstr>system-ui</vt:lpstr>
      <vt:lpstr>Wingdings</vt:lpstr>
      <vt:lpstr>Office Theme</vt:lpstr>
      <vt:lpstr>1_NDOT Theme - Standard Size</vt:lpstr>
      <vt:lpstr>Superintendents Exam Preparation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§39-2510 (1), §39-2520 (1) </vt:lpstr>
      <vt:lpstr>§39-2215</vt:lpstr>
      <vt:lpstr>Motor Fuels Tax https://revenue.nebraska.gov/motor-fuels/fuel-tax-rates</vt:lpstr>
      <vt:lpstr>PowerPoint Presentation</vt:lpstr>
      <vt:lpstr>§39-2215  Main Distribution of HTF</vt:lpstr>
      <vt:lpstr>PowerPoint Presentation</vt:lpstr>
      <vt:lpstr>§39-2401 Highway  Allocation Fund (HAF) Consists of   .   .   .  </vt:lpstr>
      <vt:lpstr>Two Other Taxes</vt:lpstr>
      <vt:lpstr>(also relates to Chapter 39 Article 27) for state highways</vt:lpstr>
      <vt:lpstr>§39-2803, §66-4,145 LB610, 2015</vt:lpstr>
      <vt:lpstr>Distributing the HAF</vt:lpstr>
      <vt:lpstr>66-4,148</vt:lpstr>
      <vt:lpstr>§39-2507</vt:lpstr>
      <vt:lpstr>§39-2508</vt:lpstr>
      <vt:lpstr>§39-2509 </vt:lpstr>
      <vt:lpstr>§39-2509(2) </vt:lpstr>
      <vt:lpstr>§39-2517</vt:lpstr>
      <vt:lpstr>§39-2518</vt:lpstr>
      <vt:lpstr>§39-2519</vt:lpstr>
      <vt:lpstr>§39-2519(1)</vt:lpstr>
      <vt:lpstr>§39-2519 (cont’d)</vt:lpstr>
      <vt:lpstr>§39-2519 (cont’d)</vt:lpstr>
      <vt:lpstr>§39-2519 (cont’d)</vt:lpstr>
      <vt:lpstr>PowerPoint Presentation</vt:lpstr>
      <vt:lpstr>PowerPoint Presentation</vt:lpstr>
      <vt:lpstr>PowerPoint Presentation</vt:lpstr>
      <vt:lpstr>PowerPoint Presentation</vt:lpstr>
      <vt:lpstr>§60-3,190</vt:lpstr>
      <vt:lpstr>§39-2510 (2)</vt:lpstr>
      <vt:lpstr>§39-2520 (2)</vt:lpstr>
      <vt:lpstr>PowerPoint Presentation</vt:lpstr>
      <vt:lpstr>Non-local  Funding - State</vt:lpstr>
      <vt:lpstr>PowerPoint Presentation</vt:lpstr>
      <vt:lpstr>PowerPoint Presentation</vt:lpstr>
      <vt:lpstr>PowerPoint Presentation</vt:lpstr>
      <vt:lpstr>Non-local  Funding Programs - Federal</vt:lpstr>
      <vt:lpstr>Federal Funding</vt:lpstr>
      <vt:lpstr>PowerPoint Presentation</vt:lpstr>
      <vt:lpstr>PowerPoint Presentation</vt:lpstr>
      <vt:lpstr>PowerPoint Presentation</vt:lpstr>
    </vt:vector>
  </TitlesOfParts>
  <Company>University of Nebraska-Lincoln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LTAP Course Funding/Financing Roads and Streets</dc:title>
  <dc:creator>James Wilkinson</dc:creator>
  <cp:keywords>Highway Finance, Funding, SSAR, Training, Pre-Exam, Pre-Workshop, NBCS, NDOT, LTAP</cp:keywords>
  <cp:lastModifiedBy>Hasterlo, Barbara</cp:lastModifiedBy>
  <cp:revision>460</cp:revision>
  <cp:lastPrinted>2016-02-29T21:30:45Z</cp:lastPrinted>
  <dcterms:created xsi:type="dcterms:W3CDTF">2015-12-15T21:44:12Z</dcterms:created>
  <dcterms:modified xsi:type="dcterms:W3CDTF">2023-07-31T17:24:15Z</dcterms:modified>
  <cp:category>Instruction</cp:category>
</cp:coreProperties>
</file>