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6" r:id="rId5"/>
    <p:sldId id="257" r:id="rId6"/>
    <p:sldId id="258" r:id="rId7"/>
    <p:sldId id="259" r:id="rId8"/>
    <p:sldId id="270" r:id="rId9"/>
    <p:sldId id="260" r:id="rId10"/>
    <p:sldId id="268" r:id="rId11"/>
    <p:sldId id="928" r:id="rId12"/>
    <p:sldId id="638" r:id="rId13"/>
    <p:sldId id="538" r:id="rId14"/>
    <p:sldId id="494" r:id="rId15"/>
    <p:sldId id="282" r:id="rId16"/>
    <p:sldId id="283" r:id="rId17"/>
    <p:sldId id="621" r:id="rId18"/>
    <p:sldId id="622" r:id="rId19"/>
    <p:sldId id="284" r:id="rId20"/>
    <p:sldId id="927" r:id="rId21"/>
    <p:sldId id="262" r:id="rId22"/>
    <p:sldId id="261" r:id="rId23"/>
    <p:sldId id="280" r:id="rId24"/>
    <p:sldId id="263" r:id="rId25"/>
    <p:sldId id="264" r:id="rId26"/>
    <p:sldId id="274" r:id="rId27"/>
    <p:sldId id="271" r:id="rId28"/>
    <p:sldId id="272" r:id="rId29"/>
    <p:sldId id="273" r:id="rId30"/>
    <p:sldId id="27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0C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9C7AD3-83C3-E1EA-C628-ECBE6E601DD2}" v="2" dt="2021-05-05T16:27:37.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24" autoAdjust="0"/>
  </p:normalViewPr>
  <p:slideViewPr>
    <p:cSldViewPr snapToGrid="0" snapToObjects="1">
      <p:cViewPr varScale="1">
        <p:scale>
          <a:sx n="58" d="100"/>
          <a:sy n="58" d="100"/>
        </p:scale>
        <p:origin x="543" y="4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yllis Schwab" userId="S::pcarney2@unl.edu::e24fc383-58fb-4b6b-9902-6875ab24ca18" providerId="AD" clId="Web-{869C7AD3-83C3-E1EA-C628-ECBE6E601DD2}"/>
    <pc:docChg chg="modSld">
      <pc:chgData name="Phyllis Schwab" userId="S::pcarney2@unl.edu::e24fc383-58fb-4b6b-9902-6875ab24ca18" providerId="AD" clId="Web-{869C7AD3-83C3-E1EA-C628-ECBE6E601DD2}" dt="2021-05-05T16:27:37.700" v="1"/>
      <pc:docMkLst>
        <pc:docMk/>
      </pc:docMkLst>
      <pc:sldChg chg="addSp delSp modSp">
        <pc:chgData name="Phyllis Schwab" userId="S::pcarney2@unl.edu::e24fc383-58fb-4b6b-9902-6875ab24ca18" providerId="AD" clId="Web-{869C7AD3-83C3-E1EA-C628-ECBE6E601DD2}" dt="2021-05-05T16:27:37.700" v="1"/>
        <pc:sldMkLst>
          <pc:docMk/>
          <pc:sldMk cId="1464428259" sldId="256"/>
        </pc:sldMkLst>
        <pc:spChg chg="add del mod">
          <ac:chgData name="Phyllis Schwab" userId="S::pcarney2@unl.edu::e24fc383-58fb-4b6b-9902-6875ab24ca18" providerId="AD" clId="Web-{869C7AD3-83C3-E1EA-C628-ECBE6E601DD2}" dt="2021-05-05T16:27:37.700" v="1"/>
          <ac:spMkLst>
            <pc:docMk/>
            <pc:sldMk cId="1464428259" sldId="256"/>
            <ac:spMk id="3" creationId="{AE05DD44-272E-4876-BDB6-0AD318BE2062}"/>
          </ac:spMkLst>
        </pc:spChg>
        <pc:spChg chg="del">
          <ac:chgData name="Phyllis Schwab" userId="S::pcarney2@unl.edu::e24fc383-58fb-4b6b-9902-6875ab24ca18" providerId="AD" clId="Web-{869C7AD3-83C3-E1EA-C628-ECBE6E601DD2}" dt="2021-05-05T16:27:09.919" v="0"/>
          <ac:spMkLst>
            <pc:docMk/>
            <pc:sldMk cId="1464428259" sldId="256"/>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496D0A-DD7C-43C2-8DAC-05589F0503F8}" type="datetimeFigureOut">
              <a:rPr lang="en-US" smtClean="0"/>
              <a:t>5/5/2021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428B15-5B49-49B9-B769-FD33E1580160}" type="slidenum">
              <a:rPr lang="en-US" smtClean="0"/>
              <a:t>‹#›</a:t>
            </a:fld>
            <a:endParaRPr lang="en-US"/>
          </a:p>
        </p:txBody>
      </p:sp>
    </p:spTree>
    <p:extLst>
      <p:ext uri="{BB962C8B-B14F-4D97-AF65-F5344CB8AC3E}">
        <p14:creationId xmlns:p14="http://schemas.microsoft.com/office/powerpoint/2010/main" val="2830407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understand better</a:t>
            </a:r>
            <a:r>
              <a:rPr lang="en-US" baseline="0" dirty="0"/>
              <a:t> and learn and retain more if you read and study in smaller chunks, and that you retain that more.   Don’t sit in front of the TV and just flip through what you need to learn, and expect to retain it. </a:t>
            </a:r>
            <a:endParaRPr lang="en-US" dirty="0"/>
          </a:p>
        </p:txBody>
      </p:sp>
      <p:sp>
        <p:nvSpPr>
          <p:cNvPr id="4" name="Slide Number Placeholder 3"/>
          <p:cNvSpPr>
            <a:spLocks noGrp="1"/>
          </p:cNvSpPr>
          <p:nvPr>
            <p:ph type="sldNum" sz="quarter" idx="10"/>
          </p:nvPr>
        </p:nvSpPr>
        <p:spPr/>
        <p:txBody>
          <a:bodyPr/>
          <a:lstStyle/>
          <a:p>
            <a:fld id="{81428B15-5B49-49B9-B769-FD33E1580160}" type="slidenum">
              <a:rPr lang="en-US" smtClean="0"/>
              <a:t>4</a:t>
            </a:fld>
            <a:endParaRPr lang="en-US"/>
          </a:p>
        </p:txBody>
      </p:sp>
    </p:spTree>
    <p:extLst>
      <p:ext uri="{BB962C8B-B14F-4D97-AF65-F5344CB8AC3E}">
        <p14:creationId xmlns:p14="http://schemas.microsoft.com/office/powerpoint/2010/main" val="194154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of important</a:t>
            </a:r>
            <a:r>
              <a:rPr lang="en-US" baseline="0" dirty="0"/>
              <a:t> thing is to organize your thoughts by create a bullet list FIRST.  Talk about planning, then gathering my resources, etc. Then WRITE your SA Answer.  It also helps the person grading that SA understand what your answer is. If you left something off, and run out of time, you might get some credit for at least having your bullet points there. </a:t>
            </a:r>
            <a:endParaRPr lang="en-US" dirty="0"/>
          </a:p>
        </p:txBody>
      </p:sp>
      <p:sp>
        <p:nvSpPr>
          <p:cNvPr id="4" name="Slide Number Placeholder 3"/>
          <p:cNvSpPr>
            <a:spLocks noGrp="1"/>
          </p:cNvSpPr>
          <p:nvPr>
            <p:ph type="sldNum" sz="quarter" idx="10"/>
          </p:nvPr>
        </p:nvSpPr>
        <p:spPr/>
        <p:txBody>
          <a:bodyPr/>
          <a:lstStyle/>
          <a:p>
            <a:fld id="{81428B15-5B49-49B9-B769-FD33E1580160}" type="slidenum">
              <a:rPr lang="en-US" smtClean="0"/>
              <a:t>23</a:t>
            </a:fld>
            <a:endParaRPr lang="en-US"/>
          </a:p>
        </p:txBody>
      </p:sp>
    </p:spTree>
    <p:extLst>
      <p:ext uri="{BB962C8B-B14F-4D97-AF65-F5344CB8AC3E}">
        <p14:creationId xmlns:p14="http://schemas.microsoft.com/office/powerpoint/2010/main" val="465051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Organize,</a:t>
            </a:r>
            <a:r>
              <a:rPr lang="en-US" baseline="0" dirty="0"/>
              <a:t> Organize. </a:t>
            </a:r>
            <a:endParaRPr lang="en-US" dirty="0"/>
          </a:p>
        </p:txBody>
      </p:sp>
      <p:sp>
        <p:nvSpPr>
          <p:cNvPr id="4" name="Slide Number Placeholder 3"/>
          <p:cNvSpPr>
            <a:spLocks noGrp="1"/>
          </p:cNvSpPr>
          <p:nvPr>
            <p:ph type="sldNum" sz="quarter" idx="10"/>
          </p:nvPr>
        </p:nvSpPr>
        <p:spPr/>
        <p:txBody>
          <a:bodyPr/>
          <a:lstStyle/>
          <a:p>
            <a:fld id="{81428B15-5B49-49B9-B769-FD33E1580160}" type="slidenum">
              <a:rPr lang="en-US" smtClean="0"/>
              <a:t>25</a:t>
            </a:fld>
            <a:endParaRPr lang="en-US"/>
          </a:p>
        </p:txBody>
      </p:sp>
    </p:spTree>
    <p:extLst>
      <p:ext uri="{BB962C8B-B14F-4D97-AF65-F5344CB8AC3E}">
        <p14:creationId xmlns:p14="http://schemas.microsoft.com/office/powerpoint/2010/main" val="606885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a:t>
            </a:r>
            <a:r>
              <a:rPr lang="en-US" baseline="0" dirty="0"/>
              <a:t> sure you understand what time you have for each one of these questions.  What’s the minimum number you need to get correct in order to pass each section. So if you don’t pass one, you’ve just failed the entire exam. </a:t>
            </a:r>
            <a:endParaRPr lang="en-US" dirty="0"/>
          </a:p>
        </p:txBody>
      </p:sp>
      <p:sp>
        <p:nvSpPr>
          <p:cNvPr id="4" name="Slide Number Placeholder 3"/>
          <p:cNvSpPr>
            <a:spLocks noGrp="1"/>
          </p:cNvSpPr>
          <p:nvPr>
            <p:ph type="sldNum" sz="quarter" idx="10"/>
          </p:nvPr>
        </p:nvSpPr>
        <p:spPr/>
        <p:txBody>
          <a:bodyPr/>
          <a:lstStyle/>
          <a:p>
            <a:fld id="{81428B15-5B49-49B9-B769-FD33E1580160}" type="slidenum">
              <a:rPr lang="en-US" smtClean="0"/>
              <a:t>26</a:t>
            </a:fld>
            <a:endParaRPr lang="en-US"/>
          </a:p>
        </p:txBody>
      </p:sp>
    </p:spTree>
    <p:extLst>
      <p:ext uri="{BB962C8B-B14F-4D97-AF65-F5344CB8AC3E}">
        <p14:creationId xmlns:p14="http://schemas.microsoft.com/office/powerpoint/2010/main" val="39864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planning and</a:t>
            </a:r>
            <a:r>
              <a:rPr lang="en-US" baseline="0" dirty="0"/>
              <a:t> being prepared helps reduce your anxiety. Talk about breathing throughout the exam, and being positive. If someone is complaining about the test on a break, move away from them. </a:t>
            </a:r>
            <a:endParaRPr lang="en-US" dirty="0"/>
          </a:p>
        </p:txBody>
      </p:sp>
      <p:sp>
        <p:nvSpPr>
          <p:cNvPr id="4" name="Slide Number Placeholder 3"/>
          <p:cNvSpPr>
            <a:spLocks noGrp="1"/>
          </p:cNvSpPr>
          <p:nvPr>
            <p:ph type="sldNum" sz="quarter" idx="10"/>
          </p:nvPr>
        </p:nvSpPr>
        <p:spPr/>
        <p:txBody>
          <a:bodyPr/>
          <a:lstStyle/>
          <a:p>
            <a:fld id="{81428B15-5B49-49B9-B769-FD33E1580160}" type="slidenum">
              <a:rPr lang="en-US" smtClean="0"/>
              <a:t>27</a:t>
            </a:fld>
            <a:endParaRPr lang="en-US"/>
          </a:p>
        </p:txBody>
      </p:sp>
    </p:spTree>
    <p:extLst>
      <p:ext uri="{BB962C8B-B14F-4D97-AF65-F5344CB8AC3E}">
        <p14:creationId xmlns:p14="http://schemas.microsoft.com/office/powerpoint/2010/main" val="2427337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a:t>
            </a:r>
            <a:r>
              <a:rPr lang="en-US" baseline="0" dirty="0"/>
              <a:t> help you organize your notes for the open notes section of the Exam.  Use tabs, highlighters, whatever works best for you so that you an organize the material so you can get to it. </a:t>
            </a:r>
            <a:endParaRPr lang="en-US" dirty="0"/>
          </a:p>
        </p:txBody>
      </p:sp>
      <p:sp>
        <p:nvSpPr>
          <p:cNvPr id="4" name="Slide Number Placeholder 3"/>
          <p:cNvSpPr>
            <a:spLocks noGrp="1"/>
          </p:cNvSpPr>
          <p:nvPr>
            <p:ph type="sldNum" sz="quarter" idx="10"/>
          </p:nvPr>
        </p:nvSpPr>
        <p:spPr/>
        <p:txBody>
          <a:bodyPr/>
          <a:lstStyle/>
          <a:p>
            <a:fld id="{81428B15-5B49-49B9-B769-FD33E1580160}" type="slidenum">
              <a:rPr lang="en-US" smtClean="0"/>
              <a:t>5</a:t>
            </a:fld>
            <a:endParaRPr lang="en-US"/>
          </a:p>
        </p:txBody>
      </p:sp>
    </p:spTree>
    <p:extLst>
      <p:ext uri="{BB962C8B-B14F-4D97-AF65-F5344CB8AC3E}">
        <p14:creationId xmlns:p14="http://schemas.microsoft.com/office/powerpoint/2010/main" val="3955349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1732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Buffer Space</a:t>
            </a:r>
          </a:p>
          <a:p>
            <a:r>
              <a:rPr lang="en-US" dirty="0"/>
              <a:t>2. Tangent Device Spacing</a:t>
            </a:r>
          </a:p>
          <a:p>
            <a:r>
              <a:rPr lang="en-US" dirty="0"/>
              <a:t>3. Taper Length</a:t>
            </a:r>
          </a:p>
          <a:p>
            <a:r>
              <a:rPr lang="en-US" dirty="0"/>
              <a:t>4. Taper Device Spacing</a:t>
            </a:r>
          </a:p>
          <a:p>
            <a:r>
              <a:rPr lang="en-US" dirty="0"/>
              <a:t>5. Shoulder Taper Length (9')</a:t>
            </a:r>
          </a:p>
          <a:p>
            <a:r>
              <a:rPr lang="en-US" dirty="0"/>
              <a:t>6. "A" Sign Spacing</a:t>
            </a:r>
          </a:p>
          <a:p>
            <a:r>
              <a:rPr lang="en-US" dirty="0"/>
              <a:t>7. "B" Sign Spacing</a:t>
            </a:r>
          </a:p>
          <a:p>
            <a:r>
              <a:rPr lang="en-US" dirty="0"/>
              <a:t>8. "C" Sign Spacing</a:t>
            </a:r>
          </a:p>
          <a:p>
            <a:r>
              <a:rPr lang="en-US" dirty="0"/>
              <a:t>9. Downstream Taper Length</a:t>
            </a:r>
          </a:p>
          <a:p>
            <a:r>
              <a:rPr lang="en-US" dirty="0"/>
              <a:t>10. Downstream Device Spacing</a:t>
            </a:r>
          </a:p>
          <a:p>
            <a:r>
              <a:rPr lang="en-US" dirty="0"/>
              <a:t>11. End of Road Work Sign Spacing</a:t>
            </a:r>
          </a:p>
        </p:txBody>
      </p:sp>
      <p:sp>
        <p:nvSpPr>
          <p:cNvPr id="4" name="Slide Number Placeholder 3"/>
          <p:cNvSpPr>
            <a:spLocks noGrp="1"/>
          </p:cNvSpPr>
          <p:nvPr>
            <p:ph type="sldNum" sz="quarter" idx="5"/>
          </p:nvPr>
        </p:nvSpPr>
        <p:spPr/>
        <p:txBody>
          <a:bodyPr/>
          <a:lstStyle/>
          <a:p>
            <a:fld id="{3917ABAF-A516-CA4A-99E8-8A8AF88FC5B8}" type="slidenum">
              <a:rPr lang="en-US" smtClean="0"/>
              <a:t>14</a:t>
            </a:fld>
            <a:endParaRPr lang="en-US"/>
          </a:p>
        </p:txBody>
      </p:sp>
    </p:spTree>
    <p:extLst>
      <p:ext uri="{BB962C8B-B14F-4D97-AF65-F5344CB8AC3E}">
        <p14:creationId xmlns:p14="http://schemas.microsoft.com/office/powerpoint/2010/main" val="2378345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Buffer Space</a:t>
            </a:r>
          </a:p>
          <a:p>
            <a:r>
              <a:rPr lang="en-US" dirty="0"/>
              <a:t>2. Tangent Device Spacing</a:t>
            </a:r>
          </a:p>
          <a:p>
            <a:r>
              <a:rPr lang="en-US" dirty="0"/>
              <a:t>3. Taper Length</a:t>
            </a:r>
          </a:p>
          <a:p>
            <a:r>
              <a:rPr lang="en-US" dirty="0"/>
              <a:t>4. Taper Device Spacing</a:t>
            </a:r>
          </a:p>
          <a:p>
            <a:r>
              <a:rPr lang="en-US" dirty="0"/>
              <a:t>5. Shoulder Taper Length (9')</a:t>
            </a:r>
          </a:p>
          <a:p>
            <a:r>
              <a:rPr lang="en-US" dirty="0"/>
              <a:t>6. "A" Sign Spacing</a:t>
            </a:r>
          </a:p>
          <a:p>
            <a:r>
              <a:rPr lang="en-US" dirty="0"/>
              <a:t>7. "B" Sign Spacing</a:t>
            </a:r>
          </a:p>
          <a:p>
            <a:r>
              <a:rPr lang="en-US" dirty="0"/>
              <a:t>8. "C" Sign Spacing</a:t>
            </a:r>
          </a:p>
          <a:p>
            <a:r>
              <a:rPr lang="en-US" dirty="0"/>
              <a:t>9. Downstream Taper Length</a:t>
            </a:r>
          </a:p>
          <a:p>
            <a:r>
              <a:rPr lang="en-US" dirty="0"/>
              <a:t>10. Downstream Device Spacing</a:t>
            </a:r>
          </a:p>
          <a:p>
            <a:r>
              <a:rPr lang="en-US" dirty="0"/>
              <a:t>11. End of Road Work Sign Spacing</a:t>
            </a:r>
          </a:p>
          <a:p>
            <a:endParaRPr lang="en-US" dirty="0"/>
          </a:p>
        </p:txBody>
      </p:sp>
      <p:sp>
        <p:nvSpPr>
          <p:cNvPr id="4" name="Slide Number Placeholder 3"/>
          <p:cNvSpPr>
            <a:spLocks noGrp="1"/>
          </p:cNvSpPr>
          <p:nvPr>
            <p:ph type="sldNum" sz="quarter" idx="5"/>
          </p:nvPr>
        </p:nvSpPr>
        <p:spPr/>
        <p:txBody>
          <a:bodyPr/>
          <a:lstStyle/>
          <a:p>
            <a:fld id="{3917ABAF-A516-CA4A-99E8-8A8AF88FC5B8}" type="slidenum">
              <a:rPr lang="en-US" smtClean="0"/>
              <a:t>15</a:t>
            </a:fld>
            <a:endParaRPr lang="en-US"/>
          </a:p>
        </p:txBody>
      </p:sp>
    </p:spTree>
    <p:extLst>
      <p:ext uri="{BB962C8B-B14F-4D97-AF65-F5344CB8AC3E}">
        <p14:creationId xmlns:p14="http://schemas.microsoft.com/office/powerpoint/2010/main" val="3498608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strategy. Why do you think it is good to cover the answer?</a:t>
            </a:r>
            <a:r>
              <a:rPr lang="en-US" baseline="0" dirty="0"/>
              <a:t> It will change the way you read the question. Then if your not sure you use the process of elimination. </a:t>
            </a:r>
            <a:endParaRPr lang="en-US" dirty="0"/>
          </a:p>
        </p:txBody>
      </p:sp>
      <p:sp>
        <p:nvSpPr>
          <p:cNvPr id="4" name="Slide Number Placeholder 3"/>
          <p:cNvSpPr>
            <a:spLocks noGrp="1"/>
          </p:cNvSpPr>
          <p:nvPr>
            <p:ph type="sldNum" sz="quarter" idx="10"/>
          </p:nvPr>
        </p:nvSpPr>
        <p:spPr/>
        <p:txBody>
          <a:bodyPr/>
          <a:lstStyle/>
          <a:p>
            <a:fld id="{81428B15-5B49-49B9-B769-FD33E1580160}" type="slidenum">
              <a:rPr lang="en-US" smtClean="0"/>
              <a:t>18</a:t>
            </a:fld>
            <a:endParaRPr lang="en-US"/>
          </a:p>
        </p:txBody>
      </p:sp>
    </p:spTree>
    <p:extLst>
      <p:ext uri="{BB962C8B-B14F-4D97-AF65-F5344CB8AC3E}">
        <p14:creationId xmlns:p14="http://schemas.microsoft.com/office/powerpoint/2010/main" val="122848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Caution words are a good</a:t>
            </a:r>
            <a:r>
              <a:rPr lang="en-US" baseline="0" dirty="0"/>
              <a:t> sign that this is never the answer. In terms of work, if it says </a:t>
            </a:r>
            <a:r>
              <a:rPr lang="en-US" i="1" baseline="0" dirty="0"/>
              <a:t>never </a:t>
            </a:r>
            <a:r>
              <a:rPr lang="en-US" i="0" baseline="0" dirty="0"/>
              <a:t>or </a:t>
            </a:r>
            <a:r>
              <a:rPr lang="en-US" i="1" baseline="0" dirty="0"/>
              <a:t>always</a:t>
            </a:r>
            <a:r>
              <a:rPr lang="en-US" i="0" baseline="0" dirty="0"/>
              <a:t> that is probably not the answer. We are all going to die right? Try not to guess, try to sort it out, and  try to really understand the question. If you narrow it down to 2 choices, at least it’s a 50/50 chance. </a:t>
            </a:r>
          </a:p>
          <a:p>
            <a:endParaRPr lang="en-US" i="0" baseline="0" dirty="0"/>
          </a:p>
          <a:p>
            <a:r>
              <a:rPr lang="en-US" i="0" baseline="0" dirty="0"/>
              <a:t>IF you KNOW the answer, pick it…don’t use a strategy. Strategies are when you AREN’T SURE. </a:t>
            </a:r>
            <a:endParaRPr lang="en-US" dirty="0"/>
          </a:p>
        </p:txBody>
      </p:sp>
      <p:sp>
        <p:nvSpPr>
          <p:cNvPr id="4" name="Slide Number Placeholder 3"/>
          <p:cNvSpPr>
            <a:spLocks noGrp="1"/>
          </p:cNvSpPr>
          <p:nvPr>
            <p:ph type="sldNum" sz="quarter" idx="10"/>
          </p:nvPr>
        </p:nvSpPr>
        <p:spPr/>
        <p:txBody>
          <a:bodyPr/>
          <a:lstStyle/>
          <a:p>
            <a:fld id="{81428B15-5B49-49B9-B769-FD33E1580160}" type="slidenum">
              <a:rPr lang="en-US" smtClean="0"/>
              <a:t>19</a:t>
            </a:fld>
            <a:endParaRPr lang="en-US"/>
          </a:p>
        </p:txBody>
      </p:sp>
    </p:spTree>
    <p:extLst>
      <p:ext uri="{BB962C8B-B14F-4D97-AF65-F5344CB8AC3E}">
        <p14:creationId xmlns:p14="http://schemas.microsoft.com/office/powerpoint/2010/main" val="191627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is C. Because</a:t>
            </a:r>
            <a:r>
              <a:rPr lang="en-US" baseline="0" dirty="0"/>
              <a:t> A, B &amp; D have caution words.  C even sounds like it makes sense. </a:t>
            </a:r>
            <a:endParaRPr lang="en-US" dirty="0"/>
          </a:p>
        </p:txBody>
      </p:sp>
      <p:sp>
        <p:nvSpPr>
          <p:cNvPr id="4" name="Slide Number Placeholder 3"/>
          <p:cNvSpPr>
            <a:spLocks noGrp="1"/>
          </p:cNvSpPr>
          <p:nvPr>
            <p:ph type="sldNum" sz="quarter" idx="10"/>
          </p:nvPr>
        </p:nvSpPr>
        <p:spPr/>
        <p:txBody>
          <a:bodyPr/>
          <a:lstStyle/>
          <a:p>
            <a:fld id="{81428B15-5B49-49B9-B769-FD33E1580160}" type="slidenum">
              <a:rPr lang="en-US" smtClean="0"/>
              <a:t>21</a:t>
            </a:fld>
            <a:endParaRPr lang="en-US"/>
          </a:p>
        </p:txBody>
      </p:sp>
    </p:spTree>
    <p:extLst>
      <p:ext uri="{BB962C8B-B14F-4D97-AF65-F5344CB8AC3E}">
        <p14:creationId xmlns:p14="http://schemas.microsoft.com/office/powerpoint/2010/main" val="1137665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 Must be visible</a:t>
            </a:r>
            <a:r>
              <a:rPr lang="en-US" baseline="0" dirty="0"/>
              <a:t> at all times. The word “all” is your clue that </a:t>
            </a:r>
            <a:endParaRPr lang="en-US" dirty="0"/>
          </a:p>
        </p:txBody>
      </p:sp>
      <p:sp>
        <p:nvSpPr>
          <p:cNvPr id="4" name="Slide Number Placeholder 3"/>
          <p:cNvSpPr>
            <a:spLocks noGrp="1"/>
          </p:cNvSpPr>
          <p:nvPr>
            <p:ph type="sldNum" sz="quarter" idx="10"/>
          </p:nvPr>
        </p:nvSpPr>
        <p:spPr/>
        <p:txBody>
          <a:bodyPr/>
          <a:lstStyle/>
          <a:p>
            <a:fld id="{81428B15-5B49-49B9-B769-FD33E1580160}" type="slidenum">
              <a:rPr lang="en-US" smtClean="0"/>
              <a:t>22</a:t>
            </a:fld>
            <a:endParaRPr lang="en-US"/>
          </a:p>
        </p:txBody>
      </p:sp>
    </p:spTree>
    <p:extLst>
      <p:ext uri="{BB962C8B-B14F-4D97-AF65-F5344CB8AC3E}">
        <p14:creationId xmlns:p14="http://schemas.microsoft.com/office/powerpoint/2010/main" val="1458382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96A433-0964-8E47-9A08-68B3E8635729}" type="datetimeFigureOut">
              <a:rPr lang="en-US" smtClean="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350FAE-6DEC-8D45-99F8-FDAB8D449347}" type="slidenum">
              <a:rPr lang="en-US" smtClean="0"/>
              <a:t>‹#›</a:t>
            </a:fld>
            <a:endParaRPr lang="en-US" dirty="0"/>
          </a:p>
        </p:txBody>
      </p:sp>
    </p:spTree>
    <p:extLst>
      <p:ext uri="{BB962C8B-B14F-4D97-AF65-F5344CB8AC3E}">
        <p14:creationId xmlns:p14="http://schemas.microsoft.com/office/powerpoint/2010/main" val="134848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96A433-0964-8E47-9A08-68B3E8635729}" type="datetimeFigureOut">
              <a:rPr lang="en-US" smtClean="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350FAE-6DEC-8D45-99F8-FDAB8D449347}" type="slidenum">
              <a:rPr lang="en-US" smtClean="0"/>
              <a:t>‹#›</a:t>
            </a:fld>
            <a:endParaRPr lang="en-US" dirty="0"/>
          </a:p>
        </p:txBody>
      </p:sp>
    </p:spTree>
    <p:extLst>
      <p:ext uri="{BB962C8B-B14F-4D97-AF65-F5344CB8AC3E}">
        <p14:creationId xmlns:p14="http://schemas.microsoft.com/office/powerpoint/2010/main" val="1922155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96A433-0964-8E47-9A08-68B3E8635729}" type="datetimeFigureOut">
              <a:rPr lang="en-US" smtClean="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350FAE-6DEC-8D45-99F8-FDAB8D449347}" type="slidenum">
              <a:rPr lang="en-US" smtClean="0"/>
              <a:t>‹#›</a:t>
            </a:fld>
            <a:endParaRPr lang="en-US" dirty="0"/>
          </a:p>
        </p:txBody>
      </p:sp>
    </p:spTree>
    <p:extLst>
      <p:ext uri="{BB962C8B-B14F-4D97-AF65-F5344CB8AC3E}">
        <p14:creationId xmlns:p14="http://schemas.microsoft.com/office/powerpoint/2010/main" val="226875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96A433-0964-8E47-9A08-68B3E8635729}" type="datetimeFigureOut">
              <a:rPr lang="en-US" smtClean="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350FAE-6DEC-8D45-99F8-FDAB8D449347}" type="slidenum">
              <a:rPr lang="en-US" smtClean="0"/>
              <a:t>‹#›</a:t>
            </a:fld>
            <a:endParaRPr lang="en-US" dirty="0"/>
          </a:p>
        </p:txBody>
      </p:sp>
    </p:spTree>
    <p:extLst>
      <p:ext uri="{BB962C8B-B14F-4D97-AF65-F5344CB8AC3E}">
        <p14:creationId xmlns:p14="http://schemas.microsoft.com/office/powerpoint/2010/main" val="309080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6A433-0964-8E47-9A08-68B3E8635729}" type="datetimeFigureOut">
              <a:rPr lang="en-US" smtClean="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350FAE-6DEC-8D45-99F8-FDAB8D449347}" type="slidenum">
              <a:rPr lang="en-US" smtClean="0"/>
              <a:t>‹#›</a:t>
            </a:fld>
            <a:endParaRPr lang="en-US" dirty="0"/>
          </a:p>
        </p:txBody>
      </p:sp>
    </p:spTree>
    <p:extLst>
      <p:ext uri="{BB962C8B-B14F-4D97-AF65-F5344CB8AC3E}">
        <p14:creationId xmlns:p14="http://schemas.microsoft.com/office/powerpoint/2010/main" val="3948103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96A433-0964-8E47-9A08-68B3E8635729}" type="datetimeFigureOut">
              <a:rPr lang="en-US" smtClean="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350FAE-6DEC-8D45-99F8-FDAB8D449347}" type="slidenum">
              <a:rPr lang="en-US" smtClean="0"/>
              <a:t>‹#›</a:t>
            </a:fld>
            <a:endParaRPr lang="en-US" dirty="0"/>
          </a:p>
        </p:txBody>
      </p:sp>
    </p:spTree>
    <p:extLst>
      <p:ext uri="{BB962C8B-B14F-4D97-AF65-F5344CB8AC3E}">
        <p14:creationId xmlns:p14="http://schemas.microsoft.com/office/powerpoint/2010/main" val="979801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96A433-0964-8E47-9A08-68B3E8635729}" type="datetimeFigureOut">
              <a:rPr lang="en-US" smtClean="0"/>
              <a:t>5/5/2021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350FAE-6DEC-8D45-99F8-FDAB8D449347}" type="slidenum">
              <a:rPr lang="en-US" smtClean="0"/>
              <a:t>‹#›</a:t>
            </a:fld>
            <a:endParaRPr lang="en-US" dirty="0"/>
          </a:p>
        </p:txBody>
      </p:sp>
    </p:spTree>
    <p:extLst>
      <p:ext uri="{BB962C8B-B14F-4D97-AF65-F5344CB8AC3E}">
        <p14:creationId xmlns:p14="http://schemas.microsoft.com/office/powerpoint/2010/main" val="1011452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96A433-0964-8E47-9A08-68B3E8635729}" type="datetimeFigureOut">
              <a:rPr lang="en-US" smtClean="0"/>
              <a:t>5/5/2021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350FAE-6DEC-8D45-99F8-FDAB8D449347}" type="slidenum">
              <a:rPr lang="en-US" smtClean="0"/>
              <a:t>‹#›</a:t>
            </a:fld>
            <a:endParaRPr lang="en-US" dirty="0"/>
          </a:p>
        </p:txBody>
      </p:sp>
    </p:spTree>
    <p:extLst>
      <p:ext uri="{BB962C8B-B14F-4D97-AF65-F5344CB8AC3E}">
        <p14:creationId xmlns:p14="http://schemas.microsoft.com/office/powerpoint/2010/main" val="218561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6A433-0964-8E47-9A08-68B3E8635729}" type="datetimeFigureOut">
              <a:rPr lang="en-US" smtClean="0"/>
              <a:t>5/5/2021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350FAE-6DEC-8D45-99F8-FDAB8D449347}" type="slidenum">
              <a:rPr lang="en-US" smtClean="0"/>
              <a:t>‹#›</a:t>
            </a:fld>
            <a:endParaRPr lang="en-US" dirty="0"/>
          </a:p>
        </p:txBody>
      </p:sp>
    </p:spTree>
    <p:extLst>
      <p:ext uri="{BB962C8B-B14F-4D97-AF65-F5344CB8AC3E}">
        <p14:creationId xmlns:p14="http://schemas.microsoft.com/office/powerpoint/2010/main" val="2834630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96A433-0964-8E47-9A08-68B3E8635729}" type="datetimeFigureOut">
              <a:rPr lang="en-US" smtClean="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350FAE-6DEC-8D45-99F8-FDAB8D449347}" type="slidenum">
              <a:rPr lang="en-US" smtClean="0"/>
              <a:t>‹#›</a:t>
            </a:fld>
            <a:endParaRPr lang="en-US" dirty="0"/>
          </a:p>
        </p:txBody>
      </p:sp>
    </p:spTree>
    <p:extLst>
      <p:ext uri="{BB962C8B-B14F-4D97-AF65-F5344CB8AC3E}">
        <p14:creationId xmlns:p14="http://schemas.microsoft.com/office/powerpoint/2010/main" val="392371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96A433-0964-8E47-9A08-68B3E8635729}" type="datetimeFigureOut">
              <a:rPr lang="en-US" smtClean="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350FAE-6DEC-8D45-99F8-FDAB8D449347}" type="slidenum">
              <a:rPr lang="en-US" smtClean="0"/>
              <a:t>‹#›</a:t>
            </a:fld>
            <a:endParaRPr lang="en-US" dirty="0"/>
          </a:p>
        </p:txBody>
      </p:sp>
    </p:spTree>
    <p:extLst>
      <p:ext uri="{BB962C8B-B14F-4D97-AF65-F5344CB8AC3E}">
        <p14:creationId xmlns:p14="http://schemas.microsoft.com/office/powerpoint/2010/main" val="234974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96A433-0964-8E47-9A08-68B3E8635729}" type="datetimeFigureOut">
              <a:rPr lang="en-US" smtClean="0"/>
              <a:t>5/5/2021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50FAE-6DEC-8D45-99F8-FDAB8D449347}" type="slidenum">
              <a:rPr lang="en-US" smtClean="0"/>
              <a:t>‹#›</a:t>
            </a:fld>
            <a:endParaRPr lang="en-US" dirty="0"/>
          </a:p>
        </p:txBody>
      </p:sp>
      <p:sp>
        <p:nvSpPr>
          <p:cNvPr id="7" name="Rectangle 6"/>
          <p:cNvSpPr/>
          <p:nvPr userDrawn="1"/>
        </p:nvSpPr>
        <p:spPr>
          <a:xfrm>
            <a:off x="-150091" y="6384636"/>
            <a:ext cx="9467273" cy="288637"/>
          </a:xfrm>
          <a:prstGeom prst="rect">
            <a:avLst/>
          </a:prstGeom>
          <a:solidFill>
            <a:srgbClr val="BA0C28"/>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8" name="TextBox 7"/>
          <p:cNvSpPr txBox="1"/>
          <p:nvPr userDrawn="1"/>
        </p:nvSpPr>
        <p:spPr>
          <a:xfrm>
            <a:off x="3937000" y="6365496"/>
            <a:ext cx="1298264" cy="307777"/>
          </a:xfrm>
          <a:prstGeom prst="rect">
            <a:avLst/>
          </a:prstGeom>
          <a:noFill/>
        </p:spPr>
        <p:txBody>
          <a:bodyPr wrap="none" rtlCol="0">
            <a:spAutoFit/>
          </a:bodyPr>
          <a:lstStyle/>
          <a:p>
            <a:r>
              <a:rPr lang="en-US" sz="1400" b="1" dirty="0">
                <a:solidFill>
                  <a:schemeClr val="bg1"/>
                </a:solidFill>
              </a:rPr>
              <a:t>Nebraska LTAP</a:t>
            </a:r>
          </a:p>
        </p:txBody>
      </p:sp>
    </p:spTree>
    <p:extLst>
      <p:ext uri="{BB962C8B-B14F-4D97-AF65-F5344CB8AC3E}">
        <p14:creationId xmlns:p14="http://schemas.microsoft.com/office/powerpoint/2010/main" val="2222722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ideo" Target="https://www.youtube.com/embed/Q1y8c_MZYvE?rel=0"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5.jp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BA0C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735358" y="612776"/>
            <a:ext cx="13397317" cy="11929979"/>
          </a:xfrm>
          <a:prstGeom prst="ellipse">
            <a:avLst/>
          </a:prstGeom>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Oval 5"/>
          <p:cNvSpPr/>
          <p:nvPr/>
        </p:nvSpPr>
        <p:spPr>
          <a:xfrm>
            <a:off x="-644769" y="769083"/>
            <a:ext cx="13397317" cy="11929979"/>
          </a:xfrm>
          <a:prstGeom prst="ellipse">
            <a:avLst/>
          </a:prstGeom>
          <a:noFill/>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Title 7"/>
          <p:cNvSpPr>
            <a:spLocks noGrp="1"/>
          </p:cNvSpPr>
          <p:nvPr>
            <p:ph type="ctrTitle"/>
          </p:nvPr>
        </p:nvSpPr>
        <p:spPr>
          <a:xfrm>
            <a:off x="2678549" y="2014970"/>
            <a:ext cx="6142182" cy="1470025"/>
          </a:xfrm>
        </p:spPr>
        <p:txBody>
          <a:bodyPr/>
          <a:lstStyle/>
          <a:p>
            <a:r>
              <a:rPr lang="en-US" dirty="0"/>
              <a:t>Study &amp; Testing Strategies</a:t>
            </a:r>
          </a:p>
        </p:txBody>
      </p:sp>
      <p:pic>
        <p:nvPicPr>
          <p:cNvPr id="12" name="Picture 11" descr="Nv_m_Extension__4c_Bi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818" y="3770746"/>
            <a:ext cx="1816441" cy="2748698"/>
          </a:xfrm>
          <a:prstGeom prst="rect">
            <a:avLst/>
          </a:prstGeom>
        </p:spPr>
      </p:pic>
      <p:pic>
        <p:nvPicPr>
          <p:cNvPr id="13" name="Picture 12" descr="NDOR Logo Tag Dept CMYK.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840" y="5667620"/>
            <a:ext cx="2147451" cy="851823"/>
          </a:xfrm>
          <a:prstGeom prst="rect">
            <a:avLst/>
          </a:prstGeom>
        </p:spPr>
      </p:pic>
      <p:pic>
        <p:nvPicPr>
          <p:cNvPr id="14" name="Picture 13" descr="FHWA_horizontal_201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989" y="5670571"/>
            <a:ext cx="2159000" cy="848872"/>
          </a:xfrm>
          <a:prstGeom prst="rect">
            <a:avLst/>
          </a:prstGeom>
        </p:spPr>
      </p:pic>
    </p:spTree>
    <p:extLst>
      <p:ext uri="{BB962C8B-B14F-4D97-AF65-F5344CB8AC3E}">
        <p14:creationId xmlns:p14="http://schemas.microsoft.com/office/powerpoint/2010/main" val="1464428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649" y="1063229"/>
            <a:ext cx="6172200" cy="857250"/>
          </a:xfrm>
        </p:spPr>
        <p:txBody>
          <a:bodyPr>
            <a:noAutofit/>
          </a:bodyPr>
          <a:lstStyle/>
          <a:p>
            <a:r>
              <a:rPr lang="en-US" b="1" dirty="0"/>
              <a:t>Activity Area </a:t>
            </a:r>
            <a:br>
              <a:rPr lang="en-US" b="1" dirty="0"/>
            </a:br>
            <a:r>
              <a:rPr lang="en-US" b="1" dirty="0"/>
              <a:t>Sub Component Parts </a:t>
            </a:r>
          </a:p>
        </p:txBody>
      </p:sp>
      <p:sp>
        <p:nvSpPr>
          <p:cNvPr id="4" name="Slide Number Placeholder 3"/>
          <p:cNvSpPr>
            <a:spLocks noGrp="1"/>
          </p:cNvSpPr>
          <p:nvPr>
            <p:ph type="sldNum" sz="quarter" idx="12"/>
          </p:nvPr>
        </p:nvSpPr>
        <p:spPr/>
        <p:txBody>
          <a:bodyPr/>
          <a:lstStyle/>
          <a:p>
            <a:fld id="{49350FAE-6DEC-8D45-99F8-FDAB8D449347}" type="slidenum">
              <a:rPr lang="en-US" smtClean="0"/>
              <a:pPr/>
              <a:t>10</a:t>
            </a:fld>
            <a:endParaRPr lang="en-US" dirty="0"/>
          </a:p>
        </p:txBody>
      </p:sp>
      <p:sp>
        <p:nvSpPr>
          <p:cNvPr id="23" name="TextBox 22"/>
          <p:cNvSpPr txBox="1"/>
          <p:nvPr/>
        </p:nvSpPr>
        <p:spPr>
          <a:xfrm>
            <a:off x="6249495" y="2675184"/>
            <a:ext cx="2741009" cy="1200329"/>
          </a:xfrm>
          <a:prstGeom prst="rect">
            <a:avLst/>
          </a:prstGeom>
          <a:noFill/>
        </p:spPr>
        <p:txBody>
          <a:bodyPr wrap="square" rtlCol="0">
            <a:spAutoFit/>
          </a:bodyPr>
          <a:lstStyle/>
          <a:p>
            <a:pPr lvl="1"/>
            <a:r>
              <a:rPr lang="en-US" b="1" dirty="0">
                <a:solidFill>
                  <a:prstClr val="black"/>
                </a:solidFill>
              </a:rPr>
              <a:t>Includes:</a:t>
            </a:r>
          </a:p>
          <a:p>
            <a:pPr marL="600075" lvl="1" indent="-257175">
              <a:buFont typeface="Arial" panose="020B0604020202020204" pitchFamily="34" charset="0"/>
              <a:buChar char="•"/>
            </a:pPr>
            <a:r>
              <a:rPr lang="en-US" b="1" dirty="0">
                <a:solidFill>
                  <a:prstClr val="black"/>
                </a:solidFill>
              </a:rPr>
              <a:t>Work space</a:t>
            </a:r>
          </a:p>
          <a:p>
            <a:pPr marL="600075" lvl="1" indent="-257175">
              <a:buFont typeface="Arial" panose="020B0604020202020204" pitchFamily="34" charset="0"/>
              <a:buChar char="•"/>
            </a:pPr>
            <a:r>
              <a:rPr lang="en-US" b="1" dirty="0">
                <a:solidFill>
                  <a:prstClr val="black"/>
                </a:solidFill>
              </a:rPr>
              <a:t>Traffic space</a:t>
            </a:r>
          </a:p>
          <a:p>
            <a:pPr marL="600075" lvl="1" indent="-257175">
              <a:buFont typeface="Arial" panose="020B0604020202020204" pitchFamily="34" charset="0"/>
              <a:buChar char="•"/>
            </a:pPr>
            <a:r>
              <a:rPr lang="en-US" b="1" dirty="0">
                <a:solidFill>
                  <a:prstClr val="black"/>
                </a:solidFill>
              </a:rPr>
              <a:t>Buffer space(s)</a:t>
            </a:r>
          </a:p>
        </p:txBody>
      </p:sp>
      <p:pic>
        <p:nvPicPr>
          <p:cNvPr id="3" name="Picture 2"/>
          <p:cNvPicPr>
            <a:picLocks noChangeAspect="1"/>
          </p:cNvPicPr>
          <p:nvPr/>
        </p:nvPicPr>
        <p:blipFill>
          <a:blip r:embed="rId2"/>
          <a:stretch>
            <a:fillRect/>
          </a:stretch>
        </p:blipFill>
        <p:spPr>
          <a:xfrm>
            <a:off x="189949" y="2256282"/>
            <a:ext cx="6439043" cy="3022728"/>
          </a:xfrm>
          <a:prstGeom prst="rect">
            <a:avLst/>
          </a:prstGeom>
        </p:spPr>
      </p:pic>
      <p:pic>
        <p:nvPicPr>
          <p:cNvPr id="8" name="Content Placeholder 3">
            <a:extLst>
              <a:ext uri="{FF2B5EF4-FFF2-40B4-BE49-F238E27FC236}">
                <a16:creationId xmlns:a16="http://schemas.microsoft.com/office/drawing/2014/main" id="{79E51C40-E531-44A7-8784-B62124B1A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66" y="387660"/>
            <a:ext cx="904515" cy="765359"/>
          </a:xfrm>
          <a:prstGeom prst="rect">
            <a:avLst/>
          </a:prstGeom>
        </p:spPr>
      </p:pic>
    </p:spTree>
    <p:extLst>
      <p:ext uri="{BB962C8B-B14F-4D97-AF65-F5344CB8AC3E}">
        <p14:creationId xmlns:p14="http://schemas.microsoft.com/office/powerpoint/2010/main" val="3165737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4507" b="1627"/>
          <a:stretch/>
        </p:blipFill>
        <p:spPr>
          <a:xfrm>
            <a:off x="1250554" y="2041017"/>
            <a:ext cx="3217187" cy="2480041"/>
          </a:xfrm>
          <a:prstGeom prst="rect">
            <a:avLst/>
          </a:prstGeom>
        </p:spPr>
      </p:pic>
      <p:sp>
        <p:nvSpPr>
          <p:cNvPr id="2" name="Title 1"/>
          <p:cNvSpPr>
            <a:spLocks noGrp="1"/>
          </p:cNvSpPr>
          <p:nvPr>
            <p:ph type="title"/>
          </p:nvPr>
        </p:nvSpPr>
        <p:spPr/>
        <p:txBody>
          <a:bodyPr/>
          <a:lstStyle/>
          <a:p>
            <a:r>
              <a:rPr lang="en-US" b="1" dirty="0">
                <a:solidFill>
                  <a:schemeClr val="tx1"/>
                </a:solidFill>
              </a:rPr>
              <a:t>Work Space</a:t>
            </a:r>
          </a:p>
        </p:txBody>
      </p:sp>
      <p:pic>
        <p:nvPicPr>
          <p:cNvPr id="6" name="Content Placeholder 5"/>
          <p:cNvPicPr>
            <a:picLocks noGrp="1" noChangeAspect="1"/>
          </p:cNvPicPr>
          <p:nvPr>
            <p:ph idx="1"/>
          </p:nvPr>
        </p:nvPicPr>
        <p:blipFill>
          <a:blip r:embed="rId3"/>
          <a:stretch>
            <a:fillRect/>
          </a:stretch>
        </p:blipFill>
        <p:spPr>
          <a:xfrm>
            <a:off x="5570429" y="1980746"/>
            <a:ext cx="3240674" cy="2480042"/>
          </a:xfrm>
          <a:prstGeom prst="rect">
            <a:avLst/>
          </a:prstGeom>
        </p:spPr>
      </p:pic>
      <p:sp>
        <p:nvSpPr>
          <p:cNvPr id="4" name="Slide Number Placeholder 3"/>
          <p:cNvSpPr>
            <a:spLocks noGrp="1"/>
          </p:cNvSpPr>
          <p:nvPr>
            <p:ph type="sldNum" sz="quarter" idx="12"/>
          </p:nvPr>
        </p:nvSpPr>
        <p:spPr/>
        <p:txBody>
          <a:bodyPr/>
          <a:lstStyle/>
          <a:p>
            <a:fld id="{49350FAE-6DEC-8D45-99F8-FDAB8D449347}" type="slidenum">
              <a:rPr lang="en-US" smtClean="0"/>
              <a:pPr/>
              <a:t>11</a:t>
            </a:fld>
            <a:endParaRPr lang="en-US" dirty="0"/>
          </a:p>
        </p:txBody>
      </p:sp>
      <p:sp>
        <p:nvSpPr>
          <p:cNvPr id="8" name="Rectangle 7"/>
          <p:cNvSpPr/>
          <p:nvPr/>
        </p:nvSpPr>
        <p:spPr>
          <a:xfrm>
            <a:off x="1899666" y="2012890"/>
            <a:ext cx="328119" cy="1381820"/>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Box 9"/>
          <p:cNvSpPr txBox="1"/>
          <p:nvPr/>
        </p:nvSpPr>
        <p:spPr>
          <a:xfrm>
            <a:off x="1462417" y="5017580"/>
            <a:ext cx="6219167" cy="461665"/>
          </a:xfrm>
          <a:prstGeom prst="rect">
            <a:avLst/>
          </a:prstGeom>
          <a:noFill/>
        </p:spPr>
        <p:txBody>
          <a:bodyPr wrap="square" rtlCol="0">
            <a:spAutoFit/>
          </a:bodyPr>
          <a:lstStyle/>
          <a:p>
            <a:pPr algn="ctr"/>
            <a:r>
              <a:rPr lang="en-US" sz="2400" b="1" dirty="0"/>
              <a:t>All workers, equipment, vehicles and materials</a:t>
            </a:r>
          </a:p>
        </p:txBody>
      </p:sp>
      <p:cxnSp>
        <p:nvCxnSpPr>
          <p:cNvPr id="12" name="Straight Connector 11"/>
          <p:cNvCxnSpPr/>
          <p:nvPr/>
        </p:nvCxnSpPr>
        <p:spPr>
          <a:xfrm>
            <a:off x="2540192" y="4521056"/>
            <a:ext cx="1927549" cy="0"/>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pic>
        <p:nvPicPr>
          <p:cNvPr id="13" name="Content Placeholder 3">
            <a:extLst>
              <a:ext uri="{FF2B5EF4-FFF2-40B4-BE49-F238E27FC236}">
                <a16:creationId xmlns:a16="http://schemas.microsoft.com/office/drawing/2014/main" id="{DA9AD0D6-9309-4494-A5A6-31477B9ED0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066" y="387660"/>
            <a:ext cx="904515" cy="765359"/>
          </a:xfrm>
          <a:prstGeom prst="rect">
            <a:avLst/>
          </a:prstGeom>
        </p:spPr>
      </p:pic>
    </p:spTree>
    <p:extLst>
      <p:ext uri="{BB962C8B-B14F-4D97-AF65-F5344CB8AC3E}">
        <p14:creationId xmlns:p14="http://schemas.microsoft.com/office/powerpoint/2010/main" val="2395264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15FE1-0F7A-4E75-8BB9-1F1B4C921EDC}"/>
              </a:ext>
            </a:extLst>
          </p:cNvPr>
          <p:cNvSpPr>
            <a:spLocks noGrp="1"/>
          </p:cNvSpPr>
          <p:nvPr>
            <p:ph type="title"/>
          </p:nvPr>
        </p:nvSpPr>
        <p:spPr/>
        <p:txBody>
          <a:bodyPr/>
          <a:lstStyle/>
          <a:p>
            <a:r>
              <a:rPr lang="en-US" dirty="0"/>
              <a:t>Types of tapers</a:t>
            </a:r>
          </a:p>
        </p:txBody>
      </p:sp>
      <p:sp>
        <p:nvSpPr>
          <p:cNvPr id="3" name="Content Placeholder 2">
            <a:extLst>
              <a:ext uri="{FF2B5EF4-FFF2-40B4-BE49-F238E27FC236}">
                <a16:creationId xmlns:a16="http://schemas.microsoft.com/office/drawing/2014/main" id="{AB1316AD-8AA3-4C3F-B7FD-07CACAD351B7}"/>
              </a:ext>
            </a:extLst>
          </p:cNvPr>
          <p:cNvSpPr>
            <a:spLocks noGrp="1"/>
          </p:cNvSpPr>
          <p:nvPr>
            <p:ph idx="1"/>
          </p:nvPr>
        </p:nvSpPr>
        <p:spPr/>
        <p:txBody>
          <a:bodyPr/>
          <a:lstStyle/>
          <a:p>
            <a:pPr>
              <a:buFont typeface="Arial" charset="0"/>
              <a:buChar char="•"/>
            </a:pPr>
            <a:r>
              <a:rPr lang="en-US" dirty="0"/>
              <a:t>Merging</a:t>
            </a:r>
          </a:p>
          <a:p>
            <a:pPr>
              <a:buFont typeface="Arial" charset="0"/>
              <a:buChar char="•"/>
            </a:pPr>
            <a:r>
              <a:rPr lang="en-US" dirty="0"/>
              <a:t>Shifting</a:t>
            </a:r>
          </a:p>
          <a:p>
            <a:pPr>
              <a:buFont typeface="Arial" charset="0"/>
              <a:buChar char="•"/>
            </a:pPr>
            <a:r>
              <a:rPr lang="en-US" dirty="0"/>
              <a:t>Shoulder</a:t>
            </a:r>
          </a:p>
          <a:p>
            <a:pPr>
              <a:buFont typeface="Arial" charset="0"/>
              <a:buChar char="•"/>
            </a:pPr>
            <a:r>
              <a:rPr lang="en-US" dirty="0"/>
              <a:t>Downstream</a:t>
            </a:r>
          </a:p>
          <a:p>
            <a:pPr>
              <a:buFont typeface="Arial" charset="0"/>
              <a:buChar char="•"/>
            </a:pPr>
            <a:r>
              <a:rPr lang="en-US" dirty="0"/>
              <a:t>One-Lane, Two-Way</a:t>
            </a:r>
          </a:p>
          <a:p>
            <a:endParaRPr lang="en-US" dirty="0"/>
          </a:p>
        </p:txBody>
      </p:sp>
      <p:pic>
        <p:nvPicPr>
          <p:cNvPr id="4" name="Content Placeholder 3">
            <a:extLst>
              <a:ext uri="{FF2B5EF4-FFF2-40B4-BE49-F238E27FC236}">
                <a16:creationId xmlns:a16="http://schemas.microsoft.com/office/drawing/2014/main" id="{9361DF02-EF58-4A94-8672-EF2129A22E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066" y="387660"/>
            <a:ext cx="904515" cy="765359"/>
          </a:xfrm>
          <a:prstGeom prst="rect">
            <a:avLst/>
          </a:prstGeom>
        </p:spPr>
      </p:pic>
    </p:spTree>
    <p:extLst>
      <p:ext uri="{BB962C8B-B14F-4D97-AF65-F5344CB8AC3E}">
        <p14:creationId xmlns:p14="http://schemas.microsoft.com/office/powerpoint/2010/main" val="1281871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6BE8E-1E1F-47D4-8F04-43A0AB97DA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CF5FFD-8142-467F-819E-CFDF9DF0D05B}"/>
              </a:ext>
            </a:extLst>
          </p:cNvPr>
          <p:cNvSpPr>
            <a:spLocks noGrp="1"/>
          </p:cNvSpPr>
          <p:nvPr>
            <p:ph idx="1"/>
          </p:nvPr>
        </p:nvSpPr>
        <p:spPr/>
        <p:txBody>
          <a:bodyPr>
            <a:normAutofit lnSpcReduction="10000"/>
          </a:bodyPr>
          <a:lstStyle/>
          <a:p>
            <a:r>
              <a:rPr lang="en-US" dirty="0"/>
              <a:t>Merging - reduces traffic lanes in the same direction</a:t>
            </a:r>
          </a:p>
          <a:p>
            <a:r>
              <a:rPr lang="en-US" dirty="0"/>
              <a:t>Shifting - laterally shift while maintaining the same number of lanes</a:t>
            </a:r>
          </a:p>
          <a:p>
            <a:r>
              <a:rPr lang="en-US" dirty="0"/>
              <a:t>Shoulder – closes a shoulder</a:t>
            </a:r>
          </a:p>
          <a:p>
            <a:r>
              <a:rPr lang="en-US" dirty="0"/>
              <a:t>Downstream – returns traffic to normal flow</a:t>
            </a:r>
          </a:p>
          <a:p>
            <a:r>
              <a:rPr lang="en-US" dirty="0"/>
              <a:t>One-Lane, 2-way - allows one lane of roadway to alternately serve traffic traveling in both directions</a:t>
            </a:r>
          </a:p>
          <a:p>
            <a:endParaRPr lang="en-US" dirty="0"/>
          </a:p>
          <a:p>
            <a:endParaRPr lang="en-US" dirty="0"/>
          </a:p>
          <a:p>
            <a:endParaRPr lang="en-US" dirty="0"/>
          </a:p>
        </p:txBody>
      </p:sp>
      <p:pic>
        <p:nvPicPr>
          <p:cNvPr id="4" name="Content Placeholder 3">
            <a:extLst>
              <a:ext uri="{FF2B5EF4-FFF2-40B4-BE49-F238E27FC236}">
                <a16:creationId xmlns:a16="http://schemas.microsoft.com/office/drawing/2014/main" id="{F3F2B766-AA51-4A30-9F95-C2D1F4299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066" y="387660"/>
            <a:ext cx="904515" cy="765359"/>
          </a:xfrm>
          <a:prstGeom prst="rect">
            <a:avLst/>
          </a:prstGeom>
        </p:spPr>
      </p:pic>
    </p:spTree>
    <p:extLst>
      <p:ext uri="{BB962C8B-B14F-4D97-AF65-F5344CB8AC3E}">
        <p14:creationId xmlns:p14="http://schemas.microsoft.com/office/powerpoint/2010/main" val="90107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64926" y="2683669"/>
            <a:ext cx="2981325" cy="994172"/>
          </a:xfrm>
        </p:spPr>
        <p:txBody>
          <a:bodyPr/>
          <a:lstStyle/>
          <a:p>
            <a:r>
              <a:rPr lang="en-US" dirty="0"/>
              <a:t>Exercise 2</a:t>
            </a:r>
          </a:p>
        </p:txBody>
      </p:sp>
      <p:sp>
        <p:nvSpPr>
          <p:cNvPr id="4" name="Slide Number Placeholder 3"/>
          <p:cNvSpPr>
            <a:spLocks noGrp="1"/>
          </p:cNvSpPr>
          <p:nvPr>
            <p:ph type="sldNum" sz="quarter" idx="12"/>
          </p:nvPr>
        </p:nvSpPr>
        <p:spPr/>
        <p:txBody>
          <a:bodyPr/>
          <a:lstStyle/>
          <a:p>
            <a:fld id="{49350FAE-6DEC-8D45-99F8-FDAB8D449347}" type="slidenum">
              <a:rPr lang="en-US" smtClean="0"/>
              <a:pPr/>
              <a:t>14</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2902" y="136525"/>
            <a:ext cx="4111566" cy="6354237"/>
          </a:xfrm>
          <a:prstGeom prst="rect">
            <a:avLst/>
          </a:prstGeom>
        </p:spPr>
      </p:pic>
      <p:pic>
        <p:nvPicPr>
          <p:cNvPr id="6" name="Content Placeholder 3">
            <a:extLst>
              <a:ext uri="{FF2B5EF4-FFF2-40B4-BE49-F238E27FC236}">
                <a16:creationId xmlns:a16="http://schemas.microsoft.com/office/drawing/2014/main" id="{14AA3A97-72D1-485D-B983-223988442F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066" y="387660"/>
            <a:ext cx="904515" cy="765359"/>
          </a:xfrm>
          <a:prstGeom prst="rect">
            <a:avLst/>
          </a:prstGeom>
        </p:spPr>
      </p:pic>
    </p:spTree>
    <p:extLst>
      <p:ext uri="{BB962C8B-B14F-4D97-AF65-F5344CB8AC3E}">
        <p14:creationId xmlns:p14="http://schemas.microsoft.com/office/powerpoint/2010/main" val="1001472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631627" y="2778919"/>
            <a:ext cx="3514725" cy="994172"/>
          </a:xfrm>
        </p:spPr>
        <p:txBody>
          <a:bodyPr>
            <a:normAutofit fontScale="90000"/>
          </a:bodyPr>
          <a:lstStyle/>
          <a:p>
            <a:r>
              <a:rPr lang="en-US"/>
              <a:t>Exercise 2</a:t>
            </a:r>
            <a:br>
              <a:rPr lang="en-US"/>
            </a:br>
            <a:r>
              <a:rPr lang="en-US"/>
              <a:t>Solution</a:t>
            </a:r>
          </a:p>
        </p:txBody>
      </p:sp>
      <p:sp>
        <p:nvSpPr>
          <p:cNvPr id="3" name="Content Placeholder 2"/>
          <p:cNvSpPr>
            <a:spLocks noGrp="1"/>
          </p:cNvSpPr>
          <p:nvPr>
            <p:ph idx="1"/>
          </p:nvPr>
        </p:nvSpPr>
        <p:spPr>
          <a:xfrm>
            <a:off x="4705350" y="990601"/>
            <a:ext cx="3810000" cy="4499372"/>
          </a:xfrm>
        </p:spPr>
        <p:txBody>
          <a:bodyPr>
            <a:normAutofit fontScale="77500" lnSpcReduction="20000"/>
          </a:bodyPr>
          <a:lstStyle/>
          <a:p>
            <a:pPr marL="385763" indent="-385763">
              <a:buFont typeface="+mj-lt"/>
              <a:buAutoNum type="arabicPeriod"/>
            </a:pPr>
            <a:r>
              <a:rPr lang="en-US" dirty="0"/>
              <a:t>820 ft.</a:t>
            </a:r>
          </a:p>
          <a:p>
            <a:pPr marL="385763" indent="-385763">
              <a:buFont typeface="+mj-lt"/>
              <a:buAutoNum type="arabicPeriod"/>
            </a:pPr>
            <a:r>
              <a:rPr lang="en-US" dirty="0"/>
              <a:t>150 ft.</a:t>
            </a:r>
          </a:p>
          <a:p>
            <a:pPr marL="385763" indent="-385763">
              <a:buFont typeface="+mj-lt"/>
              <a:buAutoNum type="arabicPeriod"/>
            </a:pPr>
            <a:r>
              <a:rPr lang="en-US" dirty="0"/>
              <a:t>900 ft.</a:t>
            </a:r>
          </a:p>
          <a:p>
            <a:pPr marL="385763" indent="-385763">
              <a:buFont typeface="+mj-lt"/>
              <a:buAutoNum type="arabicPeriod"/>
            </a:pPr>
            <a:r>
              <a:rPr lang="en-US" dirty="0"/>
              <a:t>75 ft.</a:t>
            </a:r>
          </a:p>
          <a:p>
            <a:pPr marL="385763" indent="-385763">
              <a:buFont typeface="+mj-lt"/>
              <a:buAutoNum type="arabicPeriod"/>
            </a:pPr>
            <a:r>
              <a:rPr lang="en-US" dirty="0"/>
              <a:t>225 ft.</a:t>
            </a:r>
          </a:p>
          <a:p>
            <a:pPr marL="385763" indent="-385763">
              <a:buFont typeface="+mj-lt"/>
              <a:buAutoNum type="arabicPeriod"/>
            </a:pPr>
            <a:r>
              <a:rPr lang="en-US" dirty="0"/>
              <a:t>1,000 ft.</a:t>
            </a:r>
          </a:p>
          <a:p>
            <a:pPr marL="385763" indent="-385763">
              <a:buFont typeface="+mj-lt"/>
              <a:buAutoNum type="arabicPeriod"/>
            </a:pPr>
            <a:r>
              <a:rPr lang="en-US" dirty="0"/>
              <a:t>1,500 ft.</a:t>
            </a:r>
          </a:p>
          <a:p>
            <a:pPr marL="385763" indent="-385763">
              <a:buFont typeface="+mj-lt"/>
              <a:buAutoNum type="arabicPeriod"/>
            </a:pPr>
            <a:r>
              <a:rPr lang="en-US" dirty="0"/>
              <a:t>2,640 ft.</a:t>
            </a:r>
          </a:p>
          <a:p>
            <a:pPr marL="385763" indent="-385763">
              <a:buFont typeface="+mj-lt"/>
              <a:buAutoNum type="arabicPeriod"/>
            </a:pPr>
            <a:r>
              <a:rPr lang="en-US" dirty="0"/>
              <a:t>100 ft. max.</a:t>
            </a:r>
          </a:p>
          <a:p>
            <a:pPr marL="385763" indent="-385763">
              <a:buFont typeface="+mj-lt"/>
              <a:buAutoNum type="arabicPeriod"/>
            </a:pPr>
            <a:r>
              <a:rPr lang="en-US" dirty="0"/>
              <a:t>20 ft.</a:t>
            </a:r>
          </a:p>
          <a:p>
            <a:pPr marL="385763" indent="-385763">
              <a:buFont typeface="+mj-lt"/>
              <a:buAutoNum type="arabicPeriod"/>
            </a:pPr>
            <a:r>
              <a:rPr lang="en-US" dirty="0"/>
              <a:t>500 ft.</a:t>
            </a:r>
          </a:p>
        </p:txBody>
      </p:sp>
      <p:sp>
        <p:nvSpPr>
          <p:cNvPr id="4" name="Slide Number Placeholder 3"/>
          <p:cNvSpPr>
            <a:spLocks noGrp="1"/>
          </p:cNvSpPr>
          <p:nvPr>
            <p:ph type="sldNum" sz="quarter" idx="12"/>
          </p:nvPr>
        </p:nvSpPr>
        <p:spPr/>
        <p:txBody>
          <a:bodyPr/>
          <a:lstStyle/>
          <a:p>
            <a:fld id="{49350FAE-6DEC-8D45-99F8-FDAB8D449347}" type="slidenum">
              <a:rPr lang="en-US" smtClean="0"/>
              <a:pPr/>
              <a:t>15</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2823" y="857251"/>
            <a:ext cx="2989169" cy="4619624"/>
          </a:xfrm>
          <a:prstGeom prst="rect">
            <a:avLst/>
          </a:prstGeom>
        </p:spPr>
      </p:pic>
      <p:pic>
        <p:nvPicPr>
          <p:cNvPr id="6" name="Content Placeholder 3">
            <a:extLst>
              <a:ext uri="{FF2B5EF4-FFF2-40B4-BE49-F238E27FC236}">
                <a16:creationId xmlns:a16="http://schemas.microsoft.com/office/drawing/2014/main" id="{1CE93D81-BE92-4E22-B699-E84898E2B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066" y="387660"/>
            <a:ext cx="904515" cy="765359"/>
          </a:xfrm>
          <a:prstGeom prst="rect">
            <a:avLst/>
          </a:prstGeom>
        </p:spPr>
      </p:pic>
    </p:spTree>
    <p:extLst>
      <p:ext uri="{BB962C8B-B14F-4D97-AF65-F5344CB8AC3E}">
        <p14:creationId xmlns:p14="http://schemas.microsoft.com/office/powerpoint/2010/main" val="410476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706F8-8188-42B4-A704-1583D56A83CE}"/>
              </a:ext>
            </a:extLst>
          </p:cNvPr>
          <p:cNvSpPr>
            <a:spLocks noGrp="1"/>
          </p:cNvSpPr>
          <p:nvPr>
            <p:ph type="title"/>
          </p:nvPr>
        </p:nvSpPr>
        <p:spPr>
          <a:xfrm>
            <a:off x="457199" y="274638"/>
            <a:ext cx="8460557" cy="1143000"/>
          </a:xfrm>
        </p:spPr>
        <p:txBody>
          <a:bodyPr>
            <a:normAutofit fontScale="90000"/>
          </a:bodyPr>
          <a:lstStyle/>
          <a:p>
            <a:r>
              <a:rPr lang="en-US" dirty="0"/>
              <a:t>		How many ways did we store and retrieve that info?</a:t>
            </a:r>
          </a:p>
        </p:txBody>
      </p:sp>
      <p:sp>
        <p:nvSpPr>
          <p:cNvPr id="3" name="Content Placeholder 2">
            <a:extLst>
              <a:ext uri="{FF2B5EF4-FFF2-40B4-BE49-F238E27FC236}">
                <a16:creationId xmlns:a16="http://schemas.microsoft.com/office/drawing/2014/main" id="{85E36A9C-78D5-4570-A0FC-C99C38957185}"/>
              </a:ext>
            </a:extLst>
          </p:cNvPr>
          <p:cNvSpPr>
            <a:spLocks noGrp="1"/>
          </p:cNvSpPr>
          <p:nvPr>
            <p:ph idx="1"/>
          </p:nvPr>
        </p:nvSpPr>
        <p:spPr>
          <a:xfrm>
            <a:off x="768285" y="1854723"/>
            <a:ext cx="8229600" cy="4525963"/>
          </a:xfrm>
        </p:spPr>
        <p:txBody>
          <a:bodyPr/>
          <a:lstStyle/>
          <a:p>
            <a:r>
              <a:rPr lang="en-US" sz="3600" dirty="0"/>
              <a:t>Definition – meaning, words</a:t>
            </a:r>
          </a:p>
          <a:p>
            <a:r>
              <a:rPr lang="en-US" sz="3600" dirty="0"/>
              <a:t>Image</a:t>
            </a:r>
          </a:p>
          <a:p>
            <a:r>
              <a:rPr lang="en-US" sz="3600" dirty="0"/>
              <a:t>Application &amp; repetition</a:t>
            </a:r>
          </a:p>
          <a:p>
            <a:r>
              <a:rPr lang="en-US" sz="3600" dirty="0"/>
              <a:t>Social, dialogue</a:t>
            </a:r>
          </a:p>
          <a:p>
            <a:r>
              <a:rPr lang="en-US" sz="3600" dirty="0"/>
              <a:t>Emotion?</a:t>
            </a:r>
          </a:p>
          <a:p>
            <a:endParaRPr lang="en-US" dirty="0"/>
          </a:p>
        </p:txBody>
      </p:sp>
      <p:pic>
        <p:nvPicPr>
          <p:cNvPr id="4" name="Content Placeholder 3">
            <a:extLst>
              <a:ext uri="{FF2B5EF4-FFF2-40B4-BE49-F238E27FC236}">
                <a16:creationId xmlns:a16="http://schemas.microsoft.com/office/drawing/2014/main" id="{F3502661-43CE-4648-824A-752D0F781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60881"/>
            <a:ext cx="904515" cy="765359"/>
          </a:xfrm>
          <a:prstGeom prst="rect">
            <a:avLst/>
          </a:prstGeom>
        </p:spPr>
      </p:pic>
    </p:spTree>
    <p:extLst>
      <p:ext uri="{BB962C8B-B14F-4D97-AF65-F5344CB8AC3E}">
        <p14:creationId xmlns:p14="http://schemas.microsoft.com/office/powerpoint/2010/main" val="363632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8" y="660797"/>
            <a:ext cx="7965127" cy="994172"/>
          </a:xfrm>
        </p:spPr>
        <p:txBody>
          <a:bodyPr>
            <a:normAutofit/>
          </a:bodyPr>
          <a:lstStyle/>
          <a:p>
            <a:r>
              <a:rPr lang="en-US" sz="2800" dirty="0">
                <a:solidFill>
                  <a:srgbClr val="002060"/>
                </a:solidFill>
              </a:rPr>
              <a:t>Table 6. Tapers and Flagger Station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81903576"/>
              </p:ext>
            </p:extLst>
          </p:nvPr>
        </p:nvGraphicFramePr>
        <p:xfrm>
          <a:off x="525352" y="1410891"/>
          <a:ext cx="8173776" cy="4587240"/>
        </p:xfrm>
        <a:graphic>
          <a:graphicData uri="http://schemas.openxmlformats.org/drawingml/2006/table">
            <a:tbl>
              <a:tblPr firstRow="1" bandRow="1">
                <a:tableStyleId>{5C22544A-7EE6-4342-B048-85BDC9FD1C3A}</a:tableStyleId>
              </a:tblPr>
              <a:tblGrid>
                <a:gridCol w="830374">
                  <a:extLst>
                    <a:ext uri="{9D8B030D-6E8A-4147-A177-3AD203B41FA5}">
                      <a16:colId xmlns:a16="http://schemas.microsoft.com/office/drawing/2014/main" val="20000"/>
                    </a:ext>
                  </a:extLst>
                </a:gridCol>
                <a:gridCol w="606535">
                  <a:extLst>
                    <a:ext uri="{9D8B030D-6E8A-4147-A177-3AD203B41FA5}">
                      <a16:colId xmlns:a16="http://schemas.microsoft.com/office/drawing/2014/main" val="20002"/>
                    </a:ext>
                  </a:extLst>
                </a:gridCol>
                <a:gridCol w="606535">
                  <a:extLst>
                    <a:ext uri="{9D8B030D-6E8A-4147-A177-3AD203B41FA5}">
                      <a16:colId xmlns:a16="http://schemas.microsoft.com/office/drawing/2014/main" val="20003"/>
                    </a:ext>
                  </a:extLst>
                </a:gridCol>
                <a:gridCol w="606535">
                  <a:extLst>
                    <a:ext uri="{9D8B030D-6E8A-4147-A177-3AD203B41FA5}">
                      <a16:colId xmlns:a16="http://schemas.microsoft.com/office/drawing/2014/main" val="20004"/>
                    </a:ext>
                  </a:extLst>
                </a:gridCol>
                <a:gridCol w="561017">
                  <a:extLst>
                    <a:ext uri="{9D8B030D-6E8A-4147-A177-3AD203B41FA5}">
                      <a16:colId xmlns:a16="http://schemas.microsoft.com/office/drawing/2014/main" val="20005"/>
                    </a:ext>
                  </a:extLst>
                </a:gridCol>
                <a:gridCol w="652053">
                  <a:extLst>
                    <a:ext uri="{9D8B030D-6E8A-4147-A177-3AD203B41FA5}">
                      <a16:colId xmlns:a16="http://schemas.microsoft.com/office/drawing/2014/main" val="20006"/>
                    </a:ext>
                  </a:extLst>
                </a:gridCol>
                <a:gridCol w="606535">
                  <a:extLst>
                    <a:ext uri="{9D8B030D-6E8A-4147-A177-3AD203B41FA5}">
                      <a16:colId xmlns:a16="http://schemas.microsoft.com/office/drawing/2014/main" val="20007"/>
                    </a:ext>
                  </a:extLst>
                </a:gridCol>
                <a:gridCol w="606535">
                  <a:extLst>
                    <a:ext uri="{9D8B030D-6E8A-4147-A177-3AD203B41FA5}">
                      <a16:colId xmlns:a16="http://schemas.microsoft.com/office/drawing/2014/main" val="20008"/>
                    </a:ext>
                  </a:extLst>
                </a:gridCol>
                <a:gridCol w="606535">
                  <a:extLst>
                    <a:ext uri="{9D8B030D-6E8A-4147-A177-3AD203B41FA5}">
                      <a16:colId xmlns:a16="http://schemas.microsoft.com/office/drawing/2014/main" val="20009"/>
                    </a:ext>
                  </a:extLst>
                </a:gridCol>
                <a:gridCol w="830374">
                  <a:extLst>
                    <a:ext uri="{9D8B030D-6E8A-4147-A177-3AD203B41FA5}">
                      <a16:colId xmlns:a16="http://schemas.microsoft.com/office/drawing/2014/main" val="20010"/>
                    </a:ext>
                  </a:extLst>
                </a:gridCol>
                <a:gridCol w="830374">
                  <a:extLst>
                    <a:ext uri="{9D8B030D-6E8A-4147-A177-3AD203B41FA5}">
                      <a16:colId xmlns:a16="http://schemas.microsoft.com/office/drawing/2014/main" val="20011"/>
                    </a:ext>
                  </a:extLst>
                </a:gridCol>
                <a:gridCol w="830374">
                  <a:extLst>
                    <a:ext uri="{9D8B030D-6E8A-4147-A177-3AD203B41FA5}">
                      <a16:colId xmlns:a16="http://schemas.microsoft.com/office/drawing/2014/main" val="4272895128"/>
                    </a:ext>
                  </a:extLst>
                </a:gridCol>
              </a:tblGrid>
              <a:tr h="685800">
                <a:tc rowSpan="2">
                  <a:txBody>
                    <a:bodyPr/>
                    <a:lstStyle/>
                    <a:p>
                      <a:pPr algn="ctr"/>
                      <a:r>
                        <a:rPr lang="en-US" sz="1400" dirty="0"/>
                        <a:t>Speed (mph)</a:t>
                      </a:r>
                    </a:p>
                  </a:txBody>
                  <a:tcPr marL="68580" marR="68580" marT="34290" marB="34290" anchor="ctr">
                    <a:solidFill>
                      <a:srgbClr val="D00000"/>
                    </a:solidFill>
                  </a:tcPr>
                </a:tc>
                <a:tc gridSpan="4">
                  <a:txBody>
                    <a:bodyPr/>
                    <a:lstStyle/>
                    <a:p>
                      <a:pPr algn="ctr"/>
                      <a:r>
                        <a:rPr lang="en-US" sz="1400" dirty="0"/>
                        <a:t>*Min. Merging Taper Length (L)</a:t>
                      </a:r>
                      <a:r>
                        <a:rPr lang="en-US" sz="1400" baseline="0" dirty="0"/>
                        <a:t> in Feet; Width of Offset (W) in Feet</a:t>
                      </a:r>
                      <a:endParaRPr lang="en-US" sz="1400" dirty="0"/>
                    </a:p>
                  </a:txBody>
                  <a:tcPr marL="68580" marR="68580" marT="34290" marB="34290" anchor="ctr">
                    <a:solidFill>
                      <a:srgbClr val="D00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sz="1400" dirty="0"/>
                        <a:t>Minimum</a:t>
                      </a:r>
                      <a:r>
                        <a:rPr lang="en-US" sz="1400" baseline="0" dirty="0"/>
                        <a:t> Number of Devices</a:t>
                      </a:r>
                      <a:endParaRPr lang="en-US" sz="1400" dirty="0"/>
                    </a:p>
                  </a:txBody>
                  <a:tcPr marL="68580" marR="68580" marT="34290" marB="34290" anchor="ctr">
                    <a:solidFill>
                      <a:srgbClr val="D00000"/>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gridSpan="2">
                  <a:txBody>
                    <a:bodyPr/>
                    <a:lstStyle/>
                    <a:p>
                      <a:pPr algn="ctr"/>
                      <a:r>
                        <a:rPr lang="en-US" sz="1400" dirty="0"/>
                        <a:t>Maximum Device</a:t>
                      </a:r>
                      <a:r>
                        <a:rPr lang="en-US" sz="1400" baseline="0" dirty="0"/>
                        <a:t> Spacing in Feet</a:t>
                      </a:r>
                      <a:endParaRPr lang="en-US" sz="1400" dirty="0"/>
                    </a:p>
                  </a:txBody>
                  <a:tcPr marL="68580" marR="68580" marT="34290" marB="34290" anchor="ctr">
                    <a:solidFill>
                      <a:srgbClr val="D00000"/>
                    </a:solidFill>
                  </a:tcPr>
                </a:tc>
                <a:tc hMerge="1">
                  <a:txBody>
                    <a:bodyPr/>
                    <a:lstStyle/>
                    <a:p>
                      <a:endParaRPr lang="en-US" dirty="0"/>
                    </a:p>
                  </a:txBody>
                  <a:tcPr/>
                </a:tc>
                <a:tc rowSpan="2">
                  <a:txBody>
                    <a:bodyPr/>
                    <a:lstStyle/>
                    <a:p>
                      <a:pPr algn="ctr"/>
                      <a:r>
                        <a:rPr lang="en-US" sz="1400" baseline="0" dirty="0"/>
                        <a:t>Buffer in Feet</a:t>
                      </a:r>
                      <a:endParaRPr lang="en-US" sz="1400" dirty="0"/>
                    </a:p>
                  </a:txBody>
                  <a:tcPr marL="68580" marR="68580" marT="34290" marB="34290" anchor="ctr">
                    <a:solidFill>
                      <a:srgbClr val="D00000"/>
                    </a:solidFill>
                  </a:tcPr>
                </a:tc>
                <a:extLst>
                  <a:ext uri="{0D108BD9-81ED-4DB2-BD59-A6C34878D82A}">
                    <a16:rowId xmlns:a16="http://schemas.microsoft.com/office/drawing/2014/main" val="10000"/>
                  </a:ext>
                </a:extLst>
              </a:tr>
              <a:tr h="480060">
                <a:tc vMerge="1">
                  <a:txBody>
                    <a:bodyPr/>
                    <a:lstStyle/>
                    <a:p>
                      <a:endParaRPr lang="en-US" dirty="0"/>
                    </a:p>
                  </a:txBody>
                  <a:tcPr/>
                </a:tc>
                <a:tc>
                  <a:txBody>
                    <a:bodyPr/>
                    <a:lstStyle/>
                    <a:p>
                      <a:pPr algn="ctr"/>
                      <a:r>
                        <a:rPr lang="en-US" sz="1400" b="1" kern="1200" dirty="0">
                          <a:solidFill>
                            <a:schemeClr val="lt1"/>
                          </a:solidFill>
                          <a:latin typeface="+mn-lt"/>
                          <a:ea typeface="+mn-ea"/>
                          <a:cs typeface="+mn-cs"/>
                        </a:rPr>
                        <a:t>9’</a:t>
                      </a:r>
                    </a:p>
                  </a:txBody>
                  <a:tcPr marL="68580" marR="68580" marT="34290" marB="34290" anchor="ctr">
                    <a:solidFill>
                      <a:srgbClr val="D00000"/>
                    </a:solidFill>
                  </a:tcPr>
                </a:tc>
                <a:tc>
                  <a:txBody>
                    <a:bodyPr/>
                    <a:lstStyle/>
                    <a:p>
                      <a:pPr algn="ctr"/>
                      <a:r>
                        <a:rPr lang="en-US" sz="1400" b="1" kern="1200" dirty="0">
                          <a:solidFill>
                            <a:schemeClr val="lt1"/>
                          </a:solidFill>
                          <a:latin typeface="+mn-lt"/>
                          <a:ea typeface="+mn-ea"/>
                          <a:cs typeface="+mn-cs"/>
                        </a:rPr>
                        <a:t>10’</a:t>
                      </a:r>
                    </a:p>
                  </a:txBody>
                  <a:tcPr marL="68580" marR="68580" marT="34290" marB="34290" anchor="ctr">
                    <a:solidFill>
                      <a:srgbClr val="D00000"/>
                    </a:solidFill>
                  </a:tcPr>
                </a:tc>
                <a:tc>
                  <a:txBody>
                    <a:bodyPr/>
                    <a:lstStyle/>
                    <a:p>
                      <a:pPr algn="ctr"/>
                      <a:r>
                        <a:rPr lang="en-US" sz="1400" b="1" kern="1200" dirty="0">
                          <a:solidFill>
                            <a:schemeClr val="lt1"/>
                          </a:solidFill>
                          <a:latin typeface="+mn-lt"/>
                          <a:ea typeface="+mn-ea"/>
                          <a:cs typeface="+mn-cs"/>
                        </a:rPr>
                        <a:t>11’</a:t>
                      </a:r>
                    </a:p>
                  </a:txBody>
                  <a:tcPr marL="68580" marR="68580" marT="34290" marB="34290" anchor="ctr">
                    <a:solidFill>
                      <a:srgbClr val="D00000"/>
                    </a:solidFill>
                  </a:tcPr>
                </a:tc>
                <a:tc>
                  <a:txBody>
                    <a:bodyPr/>
                    <a:lstStyle/>
                    <a:p>
                      <a:pPr algn="ctr"/>
                      <a:r>
                        <a:rPr lang="en-US" sz="1400" b="1" kern="1200" dirty="0">
                          <a:solidFill>
                            <a:schemeClr val="lt1"/>
                          </a:solidFill>
                          <a:latin typeface="+mn-lt"/>
                          <a:ea typeface="+mn-ea"/>
                          <a:cs typeface="+mn-cs"/>
                        </a:rPr>
                        <a:t>12’</a:t>
                      </a:r>
                    </a:p>
                  </a:txBody>
                  <a:tcPr marL="68580" marR="68580" marT="34290" marB="34290" anchor="ctr">
                    <a:solidFill>
                      <a:srgbClr val="D00000"/>
                    </a:solidFill>
                  </a:tcPr>
                </a:tc>
                <a:tc>
                  <a:txBody>
                    <a:bodyPr/>
                    <a:lstStyle/>
                    <a:p>
                      <a:pPr algn="ctr"/>
                      <a:r>
                        <a:rPr lang="en-US" sz="1400" b="1" kern="1200" dirty="0">
                          <a:solidFill>
                            <a:schemeClr val="lt1"/>
                          </a:solidFill>
                          <a:latin typeface="+mn-lt"/>
                          <a:ea typeface="+mn-ea"/>
                          <a:cs typeface="+mn-cs"/>
                        </a:rPr>
                        <a:t>9’</a:t>
                      </a:r>
                    </a:p>
                  </a:txBody>
                  <a:tcPr marL="68580" marR="68580" marT="34290" marB="34290" anchor="ctr">
                    <a:solidFill>
                      <a:srgbClr val="D00000"/>
                    </a:solidFill>
                  </a:tcPr>
                </a:tc>
                <a:tc>
                  <a:txBody>
                    <a:bodyPr/>
                    <a:lstStyle/>
                    <a:p>
                      <a:pPr algn="ctr"/>
                      <a:r>
                        <a:rPr lang="en-US" sz="1400" b="1" kern="1200" dirty="0">
                          <a:solidFill>
                            <a:schemeClr val="lt1"/>
                          </a:solidFill>
                          <a:latin typeface="+mn-lt"/>
                          <a:ea typeface="+mn-ea"/>
                          <a:cs typeface="+mn-cs"/>
                        </a:rPr>
                        <a:t>10’</a:t>
                      </a:r>
                    </a:p>
                  </a:txBody>
                  <a:tcPr marL="68580" marR="68580" marT="34290" marB="34290" anchor="ctr">
                    <a:solidFill>
                      <a:srgbClr val="D00000"/>
                    </a:solidFill>
                  </a:tcPr>
                </a:tc>
                <a:tc>
                  <a:txBody>
                    <a:bodyPr/>
                    <a:lstStyle/>
                    <a:p>
                      <a:pPr algn="ctr"/>
                      <a:r>
                        <a:rPr lang="en-US" sz="1400" b="1" kern="1200" dirty="0">
                          <a:solidFill>
                            <a:schemeClr val="lt1"/>
                          </a:solidFill>
                          <a:latin typeface="+mn-lt"/>
                          <a:ea typeface="+mn-ea"/>
                          <a:cs typeface="+mn-cs"/>
                        </a:rPr>
                        <a:t>11’</a:t>
                      </a:r>
                    </a:p>
                  </a:txBody>
                  <a:tcPr marL="68580" marR="68580" marT="34290" marB="34290" anchor="ctr">
                    <a:solidFill>
                      <a:srgbClr val="D00000"/>
                    </a:solidFill>
                  </a:tcPr>
                </a:tc>
                <a:tc>
                  <a:txBody>
                    <a:bodyPr/>
                    <a:lstStyle/>
                    <a:p>
                      <a:pPr algn="ctr"/>
                      <a:r>
                        <a:rPr lang="en-US" sz="1400" b="1" kern="1200" dirty="0">
                          <a:solidFill>
                            <a:schemeClr val="lt1"/>
                          </a:solidFill>
                          <a:latin typeface="+mn-lt"/>
                          <a:ea typeface="+mn-ea"/>
                          <a:cs typeface="+mn-cs"/>
                        </a:rPr>
                        <a:t>12’</a:t>
                      </a:r>
                    </a:p>
                  </a:txBody>
                  <a:tcPr marL="68580" marR="68580" marT="34290" marB="34290" anchor="ctr">
                    <a:solidFill>
                      <a:srgbClr val="D00000"/>
                    </a:solidFill>
                  </a:tcPr>
                </a:tc>
                <a:tc>
                  <a:txBody>
                    <a:bodyPr/>
                    <a:lstStyle/>
                    <a:p>
                      <a:pPr algn="ctr"/>
                      <a:r>
                        <a:rPr lang="en-US" sz="1400" b="1" kern="1200" dirty="0">
                          <a:solidFill>
                            <a:schemeClr val="lt1"/>
                          </a:solidFill>
                          <a:latin typeface="+mn-lt"/>
                          <a:ea typeface="+mn-ea"/>
                          <a:cs typeface="+mn-cs"/>
                        </a:rPr>
                        <a:t>Along Taper</a:t>
                      </a:r>
                    </a:p>
                  </a:txBody>
                  <a:tcPr marL="68580" marR="68580" marT="34290" marB="34290" anchor="ctr">
                    <a:solidFill>
                      <a:srgbClr val="D00000"/>
                    </a:solidFill>
                  </a:tcPr>
                </a:tc>
                <a:tc>
                  <a:txBody>
                    <a:bodyPr/>
                    <a:lstStyle/>
                    <a:p>
                      <a:pPr algn="ctr"/>
                      <a:r>
                        <a:rPr lang="en-US" sz="1400" b="1" kern="1200" dirty="0">
                          <a:solidFill>
                            <a:schemeClr val="lt1"/>
                          </a:solidFill>
                          <a:latin typeface="+mn-lt"/>
                          <a:ea typeface="+mn-ea"/>
                          <a:cs typeface="+mn-cs"/>
                        </a:rPr>
                        <a:t>Along Tangent</a:t>
                      </a:r>
                    </a:p>
                  </a:txBody>
                  <a:tcPr marL="68580" marR="68580" marT="34290" marB="34290" anchor="ctr">
                    <a:solidFill>
                      <a:srgbClr val="D00000"/>
                    </a:solidFill>
                  </a:tcPr>
                </a:tc>
                <a:tc vMerge="1">
                  <a:txBody>
                    <a:bodyPr/>
                    <a:lstStyle/>
                    <a:p>
                      <a:endParaRPr lang="en-US" dirty="0"/>
                    </a:p>
                  </a:txBody>
                  <a:tcPr>
                    <a:solidFill>
                      <a:srgbClr val="D00000"/>
                    </a:solidFill>
                  </a:tcPr>
                </a:tc>
                <a:extLst>
                  <a:ext uri="{0D108BD9-81ED-4DB2-BD59-A6C34878D82A}">
                    <a16:rowId xmlns:a16="http://schemas.microsoft.com/office/drawing/2014/main" val="10001"/>
                  </a:ext>
                </a:extLst>
              </a:tr>
              <a:tr h="274320">
                <a:tc>
                  <a:txBody>
                    <a:bodyPr/>
                    <a:lstStyle/>
                    <a:p>
                      <a:pPr algn="ctr"/>
                      <a:r>
                        <a:rPr lang="en-US" sz="1400" dirty="0"/>
                        <a:t>≦25</a:t>
                      </a:r>
                    </a:p>
                  </a:txBody>
                  <a:tcPr marL="68580" marR="68580" marT="34290" marB="34290" anchor="ctr"/>
                </a:tc>
                <a:tc>
                  <a:txBody>
                    <a:bodyPr/>
                    <a:lstStyle/>
                    <a:p>
                      <a:pPr algn="ctr"/>
                      <a:r>
                        <a:rPr lang="en-US" sz="1400">
                          <a:effectLst/>
                          <a:latin typeface="URW Grotesk Light" charset="0"/>
                        </a:rPr>
                        <a:t>95</a:t>
                      </a:r>
                    </a:p>
                  </a:txBody>
                  <a:tcPr marL="23813" marR="23813" marT="0" marB="0" anchor="ctr"/>
                </a:tc>
                <a:tc>
                  <a:txBody>
                    <a:bodyPr/>
                    <a:lstStyle/>
                    <a:p>
                      <a:pPr algn="ctr"/>
                      <a:r>
                        <a:rPr lang="is-IS" sz="1400">
                          <a:effectLst/>
                          <a:latin typeface="URW Grotesk Light" charset="0"/>
                        </a:rPr>
                        <a:t>105</a:t>
                      </a:r>
                    </a:p>
                  </a:txBody>
                  <a:tcPr marL="23813" marR="23813" marT="0" marB="0" anchor="ctr"/>
                </a:tc>
                <a:tc>
                  <a:txBody>
                    <a:bodyPr/>
                    <a:lstStyle/>
                    <a:p>
                      <a:pPr algn="ctr"/>
                      <a:r>
                        <a:rPr lang="cs-CZ" sz="1400">
                          <a:effectLst/>
                          <a:latin typeface="URW Grotesk Light" charset="0"/>
                        </a:rPr>
                        <a:t>115</a:t>
                      </a:r>
                    </a:p>
                  </a:txBody>
                  <a:tcPr marL="23813" marR="23813" marT="0" marB="0" anchor="ctr"/>
                </a:tc>
                <a:tc>
                  <a:txBody>
                    <a:bodyPr/>
                    <a:lstStyle/>
                    <a:p>
                      <a:pPr algn="ctr"/>
                      <a:r>
                        <a:rPr lang="is-IS" sz="1400">
                          <a:effectLst/>
                          <a:latin typeface="URW Grotesk Light" charset="0"/>
                        </a:rPr>
                        <a:t>125</a:t>
                      </a:r>
                    </a:p>
                  </a:txBody>
                  <a:tcPr marL="23813" marR="23813" marT="0" marB="0" anchor="ctr"/>
                </a:tc>
                <a:tc>
                  <a:txBody>
                    <a:bodyPr/>
                    <a:lstStyle/>
                    <a:p>
                      <a:pPr algn="ctr"/>
                      <a:r>
                        <a:rPr lang="en-US" sz="1400">
                          <a:effectLst/>
                          <a:latin typeface="URW Grotesk Light" charset="0"/>
                        </a:rPr>
                        <a:t>5</a:t>
                      </a:r>
                    </a:p>
                  </a:txBody>
                  <a:tcPr marL="23813" marR="23813" marT="0" marB="0" anchor="ctr"/>
                </a:tc>
                <a:tc>
                  <a:txBody>
                    <a:bodyPr/>
                    <a:lstStyle/>
                    <a:p>
                      <a:pPr algn="ctr"/>
                      <a:r>
                        <a:rPr lang="en-US" sz="1400">
                          <a:effectLst/>
                          <a:latin typeface="URW Grotesk Light" charset="0"/>
                        </a:rPr>
                        <a:t>6</a:t>
                      </a:r>
                    </a:p>
                  </a:txBody>
                  <a:tcPr marL="23813" marR="23813" marT="0" marB="0" anchor="ctr"/>
                </a:tc>
                <a:tc>
                  <a:txBody>
                    <a:bodyPr/>
                    <a:lstStyle/>
                    <a:p>
                      <a:pPr algn="ctr"/>
                      <a:r>
                        <a:rPr lang="en-US" sz="1400">
                          <a:effectLst/>
                          <a:latin typeface="URW Grotesk Light" charset="0"/>
                        </a:rPr>
                        <a:t>6</a:t>
                      </a:r>
                    </a:p>
                  </a:txBody>
                  <a:tcPr marL="23813" marR="23813" marT="0" marB="0" anchor="ctr"/>
                </a:tc>
                <a:tc>
                  <a:txBody>
                    <a:bodyPr/>
                    <a:lstStyle/>
                    <a:p>
                      <a:pPr algn="ctr"/>
                      <a:r>
                        <a:rPr lang="en-US" sz="1400">
                          <a:effectLst/>
                          <a:latin typeface="URW Grotesk Light" charset="0"/>
                        </a:rPr>
                        <a:t>6</a:t>
                      </a:r>
                    </a:p>
                  </a:txBody>
                  <a:tcPr marL="23813" marR="23813" marT="0" marB="0" anchor="ctr"/>
                </a:tc>
                <a:tc>
                  <a:txBody>
                    <a:bodyPr/>
                    <a:lstStyle/>
                    <a:p>
                      <a:pPr algn="ctr"/>
                      <a:r>
                        <a:rPr lang="is-IS" sz="1400">
                          <a:effectLst/>
                          <a:latin typeface="URW Grotesk Light" charset="0"/>
                        </a:rPr>
                        <a:t>25</a:t>
                      </a:r>
                    </a:p>
                  </a:txBody>
                  <a:tcPr marL="23813" marR="23813" marT="0" marB="0" anchor="ctr"/>
                </a:tc>
                <a:tc>
                  <a:txBody>
                    <a:bodyPr/>
                    <a:lstStyle/>
                    <a:p>
                      <a:pPr algn="ctr"/>
                      <a:r>
                        <a:rPr lang="en-US" sz="1400" dirty="0">
                          <a:effectLst/>
                          <a:latin typeface="URW Grotesk Light" charset="0"/>
                        </a:rPr>
                        <a:t>50</a:t>
                      </a:r>
                    </a:p>
                  </a:txBody>
                  <a:tcPr marL="23813" marR="23813" marT="0" marB="0" anchor="ctr"/>
                </a:tc>
                <a:tc>
                  <a:txBody>
                    <a:bodyPr/>
                    <a:lstStyle/>
                    <a:p>
                      <a:pPr algn="ctr"/>
                      <a:r>
                        <a:rPr lang="en-US" sz="1400" dirty="0">
                          <a:effectLst/>
                          <a:latin typeface="URW Grotesk Light" charset="0"/>
                        </a:rPr>
                        <a:t>155</a:t>
                      </a:r>
                    </a:p>
                  </a:txBody>
                  <a:tcPr marL="23813" marR="23813" marT="0" marB="0" anchor="ctr"/>
                </a:tc>
                <a:extLst>
                  <a:ext uri="{0D108BD9-81ED-4DB2-BD59-A6C34878D82A}">
                    <a16:rowId xmlns:a16="http://schemas.microsoft.com/office/drawing/2014/main" val="10002"/>
                  </a:ext>
                </a:extLst>
              </a:tr>
              <a:tr h="274320">
                <a:tc>
                  <a:txBody>
                    <a:bodyPr/>
                    <a:lstStyle/>
                    <a:p>
                      <a:pPr algn="ctr"/>
                      <a:r>
                        <a:rPr lang="en-US" sz="1400" dirty="0"/>
                        <a:t>30</a:t>
                      </a:r>
                    </a:p>
                  </a:txBody>
                  <a:tcPr marL="68580" marR="68580" marT="34290" marB="34290" anchor="ctr"/>
                </a:tc>
                <a:tc>
                  <a:txBody>
                    <a:bodyPr/>
                    <a:lstStyle/>
                    <a:p>
                      <a:pPr algn="ctr"/>
                      <a:r>
                        <a:rPr lang="is-IS" sz="1400">
                          <a:effectLst/>
                          <a:latin typeface="URW Grotesk Light" charset="0"/>
                        </a:rPr>
                        <a:t>135</a:t>
                      </a:r>
                    </a:p>
                  </a:txBody>
                  <a:tcPr marL="23813" marR="23813" marT="0" marB="0" anchor="ctr"/>
                </a:tc>
                <a:tc>
                  <a:txBody>
                    <a:bodyPr/>
                    <a:lstStyle/>
                    <a:p>
                      <a:pPr algn="ctr"/>
                      <a:r>
                        <a:rPr lang="en-US" sz="1400">
                          <a:effectLst/>
                          <a:latin typeface="URW Grotesk Light" charset="0"/>
                        </a:rPr>
                        <a:t>150</a:t>
                      </a:r>
                    </a:p>
                  </a:txBody>
                  <a:tcPr marL="23813" marR="23813" marT="0" marB="0" anchor="ctr"/>
                </a:tc>
                <a:tc>
                  <a:txBody>
                    <a:bodyPr/>
                    <a:lstStyle/>
                    <a:p>
                      <a:pPr algn="ctr"/>
                      <a:r>
                        <a:rPr lang="is-IS" sz="1400">
                          <a:effectLst/>
                          <a:latin typeface="URW Grotesk Light" charset="0"/>
                        </a:rPr>
                        <a:t>165</a:t>
                      </a:r>
                    </a:p>
                  </a:txBody>
                  <a:tcPr marL="23813" marR="23813" marT="0" marB="0" anchor="ctr"/>
                </a:tc>
                <a:tc>
                  <a:txBody>
                    <a:bodyPr/>
                    <a:lstStyle/>
                    <a:p>
                      <a:pPr algn="ctr"/>
                      <a:r>
                        <a:rPr lang="fi-FI" sz="1400">
                          <a:effectLst/>
                          <a:latin typeface="URW Grotesk Light" charset="0"/>
                        </a:rPr>
                        <a:t>180</a:t>
                      </a:r>
                    </a:p>
                  </a:txBody>
                  <a:tcPr marL="23813" marR="23813" marT="0" marB="0" anchor="ctr"/>
                </a:tc>
                <a:tc>
                  <a:txBody>
                    <a:bodyPr/>
                    <a:lstStyle/>
                    <a:p>
                      <a:pPr algn="ctr"/>
                      <a:r>
                        <a:rPr lang="en-US" sz="1400">
                          <a:effectLst/>
                          <a:latin typeface="URW Grotesk Light" charset="0"/>
                        </a:rPr>
                        <a:t>6</a:t>
                      </a:r>
                    </a:p>
                  </a:txBody>
                  <a:tcPr marL="23813" marR="23813" marT="0" marB="0" anchor="ctr"/>
                </a:tc>
                <a:tc>
                  <a:txBody>
                    <a:bodyPr/>
                    <a:lstStyle/>
                    <a:p>
                      <a:pPr algn="ctr"/>
                      <a:r>
                        <a:rPr lang="en-US" sz="1400">
                          <a:effectLst/>
                          <a:latin typeface="URW Grotesk Light" charset="0"/>
                        </a:rPr>
                        <a:t>6</a:t>
                      </a:r>
                    </a:p>
                  </a:txBody>
                  <a:tcPr marL="23813" marR="23813" marT="0" marB="0" anchor="ctr"/>
                </a:tc>
                <a:tc>
                  <a:txBody>
                    <a:bodyPr/>
                    <a:lstStyle/>
                    <a:p>
                      <a:pPr algn="ctr"/>
                      <a:r>
                        <a:rPr lang="en-US" sz="1400">
                          <a:effectLst/>
                          <a:latin typeface="URW Grotesk Light" charset="0"/>
                        </a:rPr>
                        <a:t>7</a:t>
                      </a:r>
                    </a:p>
                  </a:txBody>
                  <a:tcPr marL="23813" marR="23813" marT="0" marB="0" anchor="ctr"/>
                </a:tc>
                <a:tc>
                  <a:txBody>
                    <a:bodyPr/>
                    <a:lstStyle/>
                    <a:p>
                      <a:pPr algn="ctr"/>
                      <a:r>
                        <a:rPr lang="en-US" sz="1400">
                          <a:effectLst/>
                          <a:latin typeface="URW Grotesk Light" charset="0"/>
                        </a:rPr>
                        <a:t>7</a:t>
                      </a:r>
                    </a:p>
                  </a:txBody>
                  <a:tcPr marL="23813" marR="23813" marT="0" marB="0" anchor="ctr"/>
                </a:tc>
                <a:tc>
                  <a:txBody>
                    <a:bodyPr/>
                    <a:lstStyle/>
                    <a:p>
                      <a:pPr algn="ctr"/>
                      <a:r>
                        <a:rPr lang="en-US" sz="1400">
                          <a:effectLst/>
                          <a:latin typeface="URW Grotesk Light" charset="0"/>
                        </a:rPr>
                        <a:t>30</a:t>
                      </a:r>
                    </a:p>
                  </a:txBody>
                  <a:tcPr marL="23813" marR="23813" marT="0" marB="0" anchor="ctr"/>
                </a:tc>
                <a:tc>
                  <a:txBody>
                    <a:bodyPr/>
                    <a:lstStyle/>
                    <a:p>
                      <a:pPr algn="ctr"/>
                      <a:r>
                        <a:rPr lang="en-US" sz="1400" dirty="0">
                          <a:effectLst/>
                          <a:latin typeface="URW Grotesk Light" charset="0"/>
                        </a:rPr>
                        <a:t>60</a:t>
                      </a:r>
                    </a:p>
                  </a:txBody>
                  <a:tcPr marL="23813" marR="23813" marT="0" marB="0" anchor="ctr"/>
                </a:tc>
                <a:tc>
                  <a:txBody>
                    <a:bodyPr/>
                    <a:lstStyle/>
                    <a:p>
                      <a:pPr algn="ctr"/>
                      <a:r>
                        <a:rPr lang="is-IS" sz="1400" dirty="0">
                          <a:effectLst/>
                          <a:latin typeface="URW Grotesk Light" charset="0"/>
                        </a:rPr>
                        <a:t>200</a:t>
                      </a:r>
                    </a:p>
                  </a:txBody>
                  <a:tcPr marL="23813" marR="23813" marT="0" marB="0" anchor="ctr"/>
                </a:tc>
                <a:extLst>
                  <a:ext uri="{0D108BD9-81ED-4DB2-BD59-A6C34878D82A}">
                    <a16:rowId xmlns:a16="http://schemas.microsoft.com/office/drawing/2014/main" val="10003"/>
                  </a:ext>
                </a:extLst>
              </a:tr>
              <a:tr h="274320">
                <a:tc>
                  <a:txBody>
                    <a:bodyPr/>
                    <a:lstStyle/>
                    <a:p>
                      <a:pPr algn="ctr"/>
                      <a:r>
                        <a:rPr lang="en-US" sz="1400" dirty="0"/>
                        <a:t>35</a:t>
                      </a:r>
                    </a:p>
                  </a:txBody>
                  <a:tcPr marL="68580" marR="68580" marT="34290" marB="34290" anchor="ctr"/>
                </a:tc>
                <a:tc>
                  <a:txBody>
                    <a:bodyPr/>
                    <a:lstStyle/>
                    <a:p>
                      <a:pPr algn="ctr"/>
                      <a:r>
                        <a:rPr lang="fi-FI" sz="1400">
                          <a:effectLst/>
                          <a:latin typeface="URW Grotesk Light" charset="0"/>
                        </a:rPr>
                        <a:t>185</a:t>
                      </a:r>
                    </a:p>
                  </a:txBody>
                  <a:tcPr marL="23813" marR="23813" marT="0" marB="0" anchor="ctr"/>
                </a:tc>
                <a:tc>
                  <a:txBody>
                    <a:bodyPr/>
                    <a:lstStyle/>
                    <a:p>
                      <a:pPr algn="ctr"/>
                      <a:r>
                        <a:rPr lang="is-IS" sz="1400">
                          <a:effectLst/>
                          <a:latin typeface="URW Grotesk Light" charset="0"/>
                        </a:rPr>
                        <a:t>205</a:t>
                      </a:r>
                    </a:p>
                  </a:txBody>
                  <a:tcPr marL="23813" marR="23813" marT="0" marB="0" anchor="ctr"/>
                </a:tc>
                <a:tc>
                  <a:txBody>
                    <a:bodyPr/>
                    <a:lstStyle/>
                    <a:p>
                      <a:pPr algn="ctr"/>
                      <a:r>
                        <a:rPr lang="is-IS" sz="1400">
                          <a:effectLst/>
                          <a:latin typeface="URW Grotesk Light" charset="0"/>
                        </a:rPr>
                        <a:t>225</a:t>
                      </a:r>
                    </a:p>
                  </a:txBody>
                  <a:tcPr marL="23813" marR="23813" marT="0" marB="0" anchor="ctr"/>
                </a:tc>
                <a:tc>
                  <a:txBody>
                    <a:bodyPr/>
                    <a:lstStyle/>
                    <a:p>
                      <a:pPr algn="ctr"/>
                      <a:r>
                        <a:rPr lang="is-IS" sz="1400">
                          <a:effectLst/>
                          <a:latin typeface="URW Grotesk Light" charset="0"/>
                        </a:rPr>
                        <a:t>245</a:t>
                      </a:r>
                    </a:p>
                  </a:txBody>
                  <a:tcPr marL="23813" marR="23813" marT="0" marB="0" anchor="ctr"/>
                </a:tc>
                <a:tc>
                  <a:txBody>
                    <a:bodyPr/>
                    <a:lstStyle/>
                    <a:p>
                      <a:pPr algn="ctr"/>
                      <a:r>
                        <a:rPr lang="en-US" sz="1400">
                          <a:effectLst/>
                          <a:latin typeface="URW Grotesk Light" charset="0"/>
                        </a:rPr>
                        <a:t>7</a:t>
                      </a:r>
                    </a:p>
                  </a:txBody>
                  <a:tcPr marL="23813" marR="23813" marT="0" marB="0" anchor="ctr"/>
                </a:tc>
                <a:tc>
                  <a:txBody>
                    <a:bodyPr/>
                    <a:lstStyle/>
                    <a:p>
                      <a:pPr algn="ctr"/>
                      <a:r>
                        <a:rPr lang="en-US" sz="1400">
                          <a:effectLst/>
                          <a:latin typeface="URW Grotesk Light" charset="0"/>
                        </a:rPr>
                        <a:t>7</a:t>
                      </a:r>
                    </a:p>
                  </a:txBody>
                  <a:tcPr marL="23813" marR="23813" marT="0" marB="0" anchor="ctr"/>
                </a:tc>
                <a:tc>
                  <a:txBody>
                    <a:bodyPr/>
                    <a:lstStyle/>
                    <a:p>
                      <a:pPr algn="ctr"/>
                      <a:r>
                        <a:rPr lang="en-US" sz="1400">
                          <a:effectLst/>
                          <a:latin typeface="URW Grotesk Light" charset="0"/>
                        </a:rPr>
                        <a:t>8</a:t>
                      </a:r>
                    </a:p>
                  </a:txBody>
                  <a:tcPr marL="23813" marR="23813" marT="0" marB="0" anchor="ctr"/>
                </a:tc>
                <a:tc>
                  <a:txBody>
                    <a:bodyPr/>
                    <a:lstStyle/>
                    <a:p>
                      <a:pPr algn="ctr"/>
                      <a:r>
                        <a:rPr lang="en-US" sz="1400">
                          <a:effectLst/>
                          <a:latin typeface="URW Grotesk Light" charset="0"/>
                        </a:rPr>
                        <a:t>8</a:t>
                      </a:r>
                    </a:p>
                  </a:txBody>
                  <a:tcPr marL="23813" marR="23813" marT="0" marB="0" anchor="ctr"/>
                </a:tc>
                <a:tc>
                  <a:txBody>
                    <a:bodyPr/>
                    <a:lstStyle/>
                    <a:p>
                      <a:pPr algn="ctr"/>
                      <a:r>
                        <a:rPr lang="en-US" sz="1400">
                          <a:effectLst/>
                          <a:latin typeface="URW Grotesk Light" charset="0"/>
                        </a:rPr>
                        <a:t>35</a:t>
                      </a:r>
                    </a:p>
                  </a:txBody>
                  <a:tcPr marL="23813" marR="23813" marT="0" marB="0" anchor="ctr"/>
                </a:tc>
                <a:tc>
                  <a:txBody>
                    <a:bodyPr/>
                    <a:lstStyle/>
                    <a:p>
                      <a:pPr algn="ctr"/>
                      <a:r>
                        <a:rPr lang="en-US" sz="1400" dirty="0">
                          <a:effectLst/>
                          <a:latin typeface="URW Grotesk Light" charset="0"/>
                        </a:rPr>
                        <a:t>70</a:t>
                      </a:r>
                    </a:p>
                  </a:txBody>
                  <a:tcPr marL="23813" marR="23813" marT="0" marB="0" anchor="ctr"/>
                </a:tc>
                <a:tc>
                  <a:txBody>
                    <a:bodyPr/>
                    <a:lstStyle/>
                    <a:p>
                      <a:pPr algn="ctr"/>
                      <a:r>
                        <a:rPr lang="is-IS" sz="1400" dirty="0">
                          <a:effectLst/>
                          <a:latin typeface="URW Grotesk Light" charset="0"/>
                        </a:rPr>
                        <a:t>250</a:t>
                      </a:r>
                    </a:p>
                  </a:txBody>
                  <a:tcPr marL="23813" marR="23813" marT="0" marB="0" anchor="ctr"/>
                </a:tc>
                <a:extLst>
                  <a:ext uri="{0D108BD9-81ED-4DB2-BD59-A6C34878D82A}">
                    <a16:rowId xmlns:a16="http://schemas.microsoft.com/office/drawing/2014/main" val="10004"/>
                  </a:ext>
                </a:extLst>
              </a:tr>
              <a:tr h="274320">
                <a:tc>
                  <a:txBody>
                    <a:bodyPr/>
                    <a:lstStyle/>
                    <a:p>
                      <a:pPr algn="ctr"/>
                      <a:r>
                        <a:rPr lang="en-US" sz="1400" dirty="0"/>
                        <a:t>40</a:t>
                      </a:r>
                    </a:p>
                  </a:txBody>
                  <a:tcPr marL="68580" marR="68580" marT="34290" marB="34290" anchor="ctr"/>
                </a:tc>
                <a:tc>
                  <a:txBody>
                    <a:bodyPr/>
                    <a:lstStyle/>
                    <a:p>
                      <a:pPr algn="ctr"/>
                      <a:r>
                        <a:rPr lang="is-IS" sz="1400">
                          <a:effectLst/>
                          <a:latin typeface="URW Grotesk Light" charset="0"/>
                        </a:rPr>
                        <a:t>240</a:t>
                      </a:r>
                    </a:p>
                  </a:txBody>
                  <a:tcPr marL="23813" marR="23813" marT="0" marB="0" anchor="ctr"/>
                </a:tc>
                <a:tc>
                  <a:txBody>
                    <a:bodyPr/>
                    <a:lstStyle/>
                    <a:p>
                      <a:pPr algn="ctr"/>
                      <a:r>
                        <a:rPr lang="is-IS" sz="1400">
                          <a:effectLst/>
                          <a:latin typeface="URW Grotesk Light" charset="0"/>
                        </a:rPr>
                        <a:t>270</a:t>
                      </a:r>
                    </a:p>
                  </a:txBody>
                  <a:tcPr marL="23813" marR="23813" marT="0" marB="0" anchor="ctr"/>
                </a:tc>
                <a:tc>
                  <a:txBody>
                    <a:bodyPr/>
                    <a:lstStyle/>
                    <a:p>
                      <a:pPr algn="ctr"/>
                      <a:r>
                        <a:rPr lang="is-IS" sz="1400">
                          <a:effectLst/>
                          <a:latin typeface="URW Grotesk Light" charset="0"/>
                        </a:rPr>
                        <a:t>295</a:t>
                      </a:r>
                    </a:p>
                  </a:txBody>
                  <a:tcPr marL="23813" marR="23813" marT="0" marB="0" anchor="ctr"/>
                </a:tc>
                <a:tc>
                  <a:txBody>
                    <a:bodyPr/>
                    <a:lstStyle/>
                    <a:p>
                      <a:pPr algn="ctr"/>
                      <a:r>
                        <a:rPr lang="is-IS" sz="1400">
                          <a:effectLst/>
                          <a:latin typeface="URW Grotesk Light" charset="0"/>
                        </a:rPr>
                        <a:t>320</a:t>
                      </a:r>
                    </a:p>
                  </a:txBody>
                  <a:tcPr marL="23813" marR="23813" marT="0" marB="0" anchor="ctr"/>
                </a:tc>
                <a:tc>
                  <a:txBody>
                    <a:bodyPr/>
                    <a:lstStyle/>
                    <a:p>
                      <a:pPr algn="ctr"/>
                      <a:r>
                        <a:rPr lang="en-US" sz="1400">
                          <a:effectLst/>
                          <a:latin typeface="URW Grotesk Light" charset="0"/>
                        </a:rPr>
                        <a:t>7</a:t>
                      </a:r>
                    </a:p>
                  </a:txBody>
                  <a:tcPr marL="23813" marR="23813" marT="0" marB="0" anchor="ctr"/>
                </a:tc>
                <a:tc>
                  <a:txBody>
                    <a:bodyPr/>
                    <a:lstStyle/>
                    <a:p>
                      <a:pPr algn="ctr"/>
                      <a:r>
                        <a:rPr lang="en-US" sz="1400">
                          <a:effectLst/>
                          <a:latin typeface="URW Grotesk Light" charset="0"/>
                        </a:rPr>
                        <a:t>8</a:t>
                      </a:r>
                    </a:p>
                  </a:txBody>
                  <a:tcPr marL="23813" marR="23813" marT="0" marB="0" anchor="ctr"/>
                </a:tc>
                <a:tc>
                  <a:txBody>
                    <a:bodyPr/>
                    <a:lstStyle/>
                    <a:p>
                      <a:pPr algn="ctr"/>
                      <a:r>
                        <a:rPr lang="en-US" sz="1400">
                          <a:effectLst/>
                          <a:latin typeface="URW Grotesk Light" charset="0"/>
                        </a:rPr>
                        <a:t>9</a:t>
                      </a:r>
                    </a:p>
                  </a:txBody>
                  <a:tcPr marL="23813" marR="23813" marT="0" marB="0" anchor="ctr"/>
                </a:tc>
                <a:tc>
                  <a:txBody>
                    <a:bodyPr/>
                    <a:lstStyle/>
                    <a:p>
                      <a:pPr algn="ctr"/>
                      <a:r>
                        <a:rPr lang="en-US" sz="1400">
                          <a:effectLst/>
                          <a:latin typeface="URW Grotesk Light" charset="0"/>
                        </a:rPr>
                        <a:t>9</a:t>
                      </a:r>
                    </a:p>
                  </a:txBody>
                  <a:tcPr marL="23813" marR="23813" marT="0" marB="0" anchor="ctr"/>
                </a:tc>
                <a:tc>
                  <a:txBody>
                    <a:bodyPr/>
                    <a:lstStyle/>
                    <a:p>
                      <a:pPr algn="ctr"/>
                      <a:r>
                        <a:rPr lang="en-US" sz="1400">
                          <a:effectLst/>
                          <a:latin typeface="URW Grotesk Light" charset="0"/>
                        </a:rPr>
                        <a:t>40</a:t>
                      </a:r>
                    </a:p>
                  </a:txBody>
                  <a:tcPr marL="23813" marR="23813" marT="0" marB="0" anchor="ctr"/>
                </a:tc>
                <a:tc>
                  <a:txBody>
                    <a:bodyPr/>
                    <a:lstStyle/>
                    <a:p>
                      <a:pPr algn="ctr"/>
                      <a:r>
                        <a:rPr lang="en-US" sz="1400" dirty="0">
                          <a:effectLst/>
                          <a:latin typeface="URW Grotesk Light" charset="0"/>
                        </a:rPr>
                        <a:t>80</a:t>
                      </a:r>
                    </a:p>
                  </a:txBody>
                  <a:tcPr marL="23813" marR="23813" marT="0" marB="0" anchor="ctr"/>
                </a:tc>
                <a:tc>
                  <a:txBody>
                    <a:bodyPr/>
                    <a:lstStyle/>
                    <a:p>
                      <a:pPr algn="ctr"/>
                      <a:r>
                        <a:rPr lang="is-IS" sz="1400" dirty="0">
                          <a:effectLst/>
                          <a:latin typeface="URW Grotesk Light" charset="0"/>
                        </a:rPr>
                        <a:t>305</a:t>
                      </a:r>
                    </a:p>
                  </a:txBody>
                  <a:tcPr marL="23813" marR="23813" marT="0" marB="0" anchor="ctr"/>
                </a:tc>
                <a:extLst>
                  <a:ext uri="{0D108BD9-81ED-4DB2-BD59-A6C34878D82A}">
                    <a16:rowId xmlns:a16="http://schemas.microsoft.com/office/drawing/2014/main" val="10005"/>
                  </a:ext>
                </a:extLst>
              </a:tr>
              <a:tr h="274320">
                <a:tc>
                  <a:txBody>
                    <a:bodyPr/>
                    <a:lstStyle/>
                    <a:p>
                      <a:pPr algn="ctr"/>
                      <a:r>
                        <a:rPr lang="en-US" sz="1400" dirty="0"/>
                        <a:t>45</a:t>
                      </a:r>
                    </a:p>
                  </a:txBody>
                  <a:tcPr marL="68580" marR="68580" marT="34290" marB="34290" anchor="ctr"/>
                </a:tc>
                <a:tc>
                  <a:txBody>
                    <a:bodyPr/>
                    <a:lstStyle/>
                    <a:p>
                      <a:pPr algn="ctr"/>
                      <a:r>
                        <a:rPr lang="is-IS" sz="1400">
                          <a:effectLst/>
                          <a:latin typeface="URW Grotesk Light" charset="0"/>
                        </a:rPr>
                        <a:t>405</a:t>
                      </a:r>
                    </a:p>
                  </a:txBody>
                  <a:tcPr marL="23813" marR="23813" marT="0" marB="0" anchor="ctr"/>
                </a:tc>
                <a:tc>
                  <a:txBody>
                    <a:bodyPr/>
                    <a:lstStyle/>
                    <a:p>
                      <a:pPr algn="ctr"/>
                      <a:r>
                        <a:rPr lang="en-US" sz="1400">
                          <a:effectLst/>
                          <a:latin typeface="URW Grotesk Light" charset="0"/>
                        </a:rPr>
                        <a:t>450</a:t>
                      </a:r>
                    </a:p>
                  </a:txBody>
                  <a:tcPr marL="23813" marR="23813" marT="0" marB="0" anchor="ctr"/>
                </a:tc>
                <a:tc>
                  <a:txBody>
                    <a:bodyPr/>
                    <a:lstStyle/>
                    <a:p>
                      <a:pPr algn="ctr"/>
                      <a:r>
                        <a:rPr lang="cs-CZ" sz="1400">
                          <a:effectLst/>
                          <a:latin typeface="URW Grotesk Light" charset="0"/>
                        </a:rPr>
                        <a:t>495</a:t>
                      </a:r>
                    </a:p>
                  </a:txBody>
                  <a:tcPr marL="23813" marR="23813" marT="0" marB="0" anchor="ctr"/>
                </a:tc>
                <a:tc>
                  <a:txBody>
                    <a:bodyPr/>
                    <a:lstStyle/>
                    <a:p>
                      <a:pPr algn="ctr"/>
                      <a:r>
                        <a:rPr lang="en-US" sz="1400">
                          <a:effectLst/>
                          <a:latin typeface="URW Grotesk Light" charset="0"/>
                        </a:rPr>
                        <a:t>540</a:t>
                      </a:r>
                    </a:p>
                  </a:txBody>
                  <a:tcPr marL="23813" marR="23813" marT="0" marB="0" anchor="ctr"/>
                </a:tc>
                <a:tc>
                  <a:txBody>
                    <a:bodyPr/>
                    <a:lstStyle/>
                    <a:p>
                      <a:pPr algn="ctr"/>
                      <a:r>
                        <a:rPr lang="en-US" sz="1400">
                          <a:effectLst/>
                          <a:latin typeface="URW Grotesk Light" charset="0"/>
                        </a:rPr>
                        <a:t>10</a:t>
                      </a:r>
                    </a:p>
                  </a:txBody>
                  <a:tcPr marL="23813" marR="23813" marT="0" marB="0" anchor="ctr"/>
                </a:tc>
                <a:tc>
                  <a:txBody>
                    <a:bodyPr/>
                    <a:lstStyle/>
                    <a:p>
                      <a:pPr algn="ctr"/>
                      <a:r>
                        <a:rPr lang="cs-CZ" sz="1400">
                          <a:effectLst/>
                          <a:latin typeface="URW Grotesk Light" charset="0"/>
                        </a:rPr>
                        <a:t>11</a:t>
                      </a:r>
                    </a:p>
                  </a:txBody>
                  <a:tcPr marL="23813" marR="23813" marT="0" marB="0" anchor="ctr"/>
                </a:tc>
                <a:tc>
                  <a:txBody>
                    <a:bodyPr/>
                    <a:lstStyle/>
                    <a:p>
                      <a:pPr algn="ctr"/>
                      <a:r>
                        <a:rPr lang="is-IS" sz="1400">
                          <a:effectLst/>
                          <a:latin typeface="URW Grotesk Light" charset="0"/>
                        </a:rPr>
                        <a:t>12</a:t>
                      </a:r>
                    </a:p>
                  </a:txBody>
                  <a:tcPr marL="23813" marR="23813" marT="0" marB="0" anchor="ctr"/>
                </a:tc>
                <a:tc>
                  <a:txBody>
                    <a:bodyPr/>
                    <a:lstStyle/>
                    <a:p>
                      <a:pPr algn="ctr"/>
                      <a:r>
                        <a:rPr lang="is-IS" sz="1400">
                          <a:effectLst/>
                          <a:latin typeface="URW Grotesk Light" charset="0"/>
                        </a:rPr>
                        <a:t>13</a:t>
                      </a:r>
                    </a:p>
                  </a:txBody>
                  <a:tcPr marL="23813" marR="23813" marT="0" marB="0" anchor="ctr"/>
                </a:tc>
                <a:tc>
                  <a:txBody>
                    <a:bodyPr/>
                    <a:lstStyle/>
                    <a:p>
                      <a:pPr algn="ctr"/>
                      <a:r>
                        <a:rPr lang="en-US" sz="1400">
                          <a:effectLst/>
                          <a:latin typeface="URW Grotesk Light" charset="0"/>
                        </a:rPr>
                        <a:t>45</a:t>
                      </a:r>
                    </a:p>
                  </a:txBody>
                  <a:tcPr marL="23813" marR="23813" marT="0" marB="0" anchor="ctr"/>
                </a:tc>
                <a:tc>
                  <a:txBody>
                    <a:bodyPr/>
                    <a:lstStyle/>
                    <a:p>
                      <a:pPr algn="ctr"/>
                      <a:r>
                        <a:rPr lang="en-US" sz="1400" dirty="0">
                          <a:effectLst/>
                          <a:latin typeface="URW Grotesk Light" charset="0"/>
                        </a:rPr>
                        <a:t>90</a:t>
                      </a:r>
                    </a:p>
                  </a:txBody>
                  <a:tcPr marL="23813" marR="23813" marT="0" marB="0" anchor="ctr"/>
                </a:tc>
                <a:tc>
                  <a:txBody>
                    <a:bodyPr/>
                    <a:lstStyle/>
                    <a:p>
                      <a:pPr algn="ctr"/>
                      <a:r>
                        <a:rPr lang="cs-CZ" sz="1400" dirty="0">
                          <a:effectLst/>
                          <a:latin typeface="URW Grotesk Light" charset="0"/>
                        </a:rPr>
                        <a:t>360</a:t>
                      </a:r>
                    </a:p>
                  </a:txBody>
                  <a:tcPr marL="23813" marR="23813" marT="0" marB="0" anchor="ctr"/>
                </a:tc>
                <a:extLst>
                  <a:ext uri="{0D108BD9-81ED-4DB2-BD59-A6C34878D82A}">
                    <a16:rowId xmlns:a16="http://schemas.microsoft.com/office/drawing/2014/main" val="10006"/>
                  </a:ext>
                </a:extLst>
              </a:tr>
              <a:tr h="274320">
                <a:tc>
                  <a:txBody>
                    <a:bodyPr/>
                    <a:lstStyle/>
                    <a:p>
                      <a:pPr algn="ctr"/>
                      <a:r>
                        <a:rPr lang="en-US" sz="1400" dirty="0"/>
                        <a:t>50</a:t>
                      </a:r>
                    </a:p>
                  </a:txBody>
                  <a:tcPr marL="68580" marR="68580" marT="34290" marB="34290" anchor="ctr"/>
                </a:tc>
                <a:tc>
                  <a:txBody>
                    <a:bodyPr/>
                    <a:lstStyle/>
                    <a:p>
                      <a:pPr algn="ctr"/>
                      <a:r>
                        <a:rPr lang="en-US" sz="1400">
                          <a:effectLst/>
                          <a:latin typeface="URW Grotesk Light" charset="0"/>
                        </a:rPr>
                        <a:t>450</a:t>
                      </a:r>
                    </a:p>
                  </a:txBody>
                  <a:tcPr marL="23813" marR="23813" marT="0" marB="0" anchor="ctr"/>
                </a:tc>
                <a:tc>
                  <a:txBody>
                    <a:bodyPr/>
                    <a:lstStyle/>
                    <a:p>
                      <a:pPr algn="ctr"/>
                      <a:r>
                        <a:rPr lang="is-IS" sz="1400">
                          <a:effectLst/>
                          <a:latin typeface="URW Grotesk Light" charset="0"/>
                        </a:rPr>
                        <a:t>500</a:t>
                      </a:r>
                    </a:p>
                  </a:txBody>
                  <a:tcPr marL="23813" marR="23813" marT="0" marB="0" anchor="ctr"/>
                </a:tc>
                <a:tc>
                  <a:txBody>
                    <a:bodyPr/>
                    <a:lstStyle/>
                    <a:p>
                      <a:pPr algn="ctr"/>
                      <a:r>
                        <a:rPr lang="en-US" sz="1400">
                          <a:effectLst/>
                          <a:latin typeface="URW Grotesk Light" charset="0"/>
                        </a:rPr>
                        <a:t>550</a:t>
                      </a:r>
                    </a:p>
                  </a:txBody>
                  <a:tcPr marL="23813" marR="23813" marT="0" marB="0" anchor="ctr"/>
                </a:tc>
                <a:tc>
                  <a:txBody>
                    <a:bodyPr/>
                    <a:lstStyle/>
                    <a:p>
                      <a:pPr algn="ctr"/>
                      <a:r>
                        <a:rPr lang="is-IS" sz="1400">
                          <a:effectLst/>
                          <a:latin typeface="URW Grotesk Light" charset="0"/>
                        </a:rPr>
                        <a:t>600</a:t>
                      </a:r>
                    </a:p>
                  </a:txBody>
                  <a:tcPr marL="23813" marR="23813" marT="0" marB="0" anchor="ctr"/>
                </a:tc>
                <a:tc>
                  <a:txBody>
                    <a:bodyPr/>
                    <a:lstStyle/>
                    <a:p>
                      <a:pPr algn="ctr"/>
                      <a:r>
                        <a:rPr lang="en-US" sz="1400">
                          <a:effectLst/>
                          <a:latin typeface="URW Grotesk Light" charset="0"/>
                        </a:rPr>
                        <a:t>10</a:t>
                      </a:r>
                    </a:p>
                  </a:txBody>
                  <a:tcPr marL="23813" marR="23813" marT="0" marB="0" anchor="ctr"/>
                </a:tc>
                <a:tc>
                  <a:txBody>
                    <a:bodyPr/>
                    <a:lstStyle/>
                    <a:p>
                      <a:pPr algn="ctr"/>
                      <a:r>
                        <a:rPr lang="cs-CZ" sz="1400">
                          <a:effectLst/>
                          <a:latin typeface="URW Grotesk Light" charset="0"/>
                        </a:rPr>
                        <a:t>11</a:t>
                      </a:r>
                    </a:p>
                  </a:txBody>
                  <a:tcPr marL="23813" marR="23813" marT="0" marB="0" anchor="ctr"/>
                </a:tc>
                <a:tc>
                  <a:txBody>
                    <a:bodyPr/>
                    <a:lstStyle/>
                    <a:p>
                      <a:pPr algn="ctr"/>
                      <a:r>
                        <a:rPr lang="is-IS" sz="1400">
                          <a:effectLst/>
                          <a:latin typeface="URW Grotesk Light" charset="0"/>
                        </a:rPr>
                        <a:t>12</a:t>
                      </a:r>
                    </a:p>
                  </a:txBody>
                  <a:tcPr marL="23813" marR="23813" marT="0" marB="0" anchor="ctr"/>
                </a:tc>
                <a:tc>
                  <a:txBody>
                    <a:bodyPr/>
                    <a:lstStyle/>
                    <a:p>
                      <a:pPr algn="ctr"/>
                      <a:r>
                        <a:rPr lang="is-IS" sz="1400">
                          <a:effectLst/>
                          <a:latin typeface="URW Grotesk Light" charset="0"/>
                        </a:rPr>
                        <a:t>13</a:t>
                      </a:r>
                    </a:p>
                  </a:txBody>
                  <a:tcPr marL="23813" marR="23813" marT="0" marB="0" anchor="ctr"/>
                </a:tc>
                <a:tc>
                  <a:txBody>
                    <a:bodyPr/>
                    <a:lstStyle/>
                    <a:p>
                      <a:pPr algn="ctr"/>
                      <a:r>
                        <a:rPr lang="en-US" sz="1400">
                          <a:effectLst/>
                          <a:latin typeface="URW Grotesk Light" charset="0"/>
                        </a:rPr>
                        <a:t>50</a:t>
                      </a:r>
                    </a:p>
                  </a:txBody>
                  <a:tcPr marL="23813" marR="23813" marT="0" marB="0" anchor="ctr"/>
                </a:tc>
                <a:tc>
                  <a:txBody>
                    <a:bodyPr/>
                    <a:lstStyle/>
                    <a:p>
                      <a:pPr algn="ctr"/>
                      <a:r>
                        <a:rPr lang="is-IS" sz="1400" dirty="0">
                          <a:effectLst/>
                          <a:latin typeface="URW Grotesk Light" charset="0"/>
                        </a:rPr>
                        <a:t>100</a:t>
                      </a:r>
                    </a:p>
                  </a:txBody>
                  <a:tcPr marL="23813" marR="23813" marT="0" marB="0" anchor="ctr"/>
                </a:tc>
                <a:tc>
                  <a:txBody>
                    <a:bodyPr/>
                    <a:lstStyle/>
                    <a:p>
                      <a:pPr algn="ctr"/>
                      <a:r>
                        <a:rPr lang="is-IS" sz="1400" dirty="0">
                          <a:effectLst/>
                          <a:latin typeface="URW Grotesk Light" charset="0"/>
                        </a:rPr>
                        <a:t>425</a:t>
                      </a:r>
                    </a:p>
                  </a:txBody>
                  <a:tcPr marL="23813" marR="23813" marT="0" marB="0" anchor="ctr"/>
                </a:tc>
                <a:extLst>
                  <a:ext uri="{0D108BD9-81ED-4DB2-BD59-A6C34878D82A}">
                    <a16:rowId xmlns:a16="http://schemas.microsoft.com/office/drawing/2014/main" val="10007"/>
                  </a:ext>
                </a:extLst>
              </a:tr>
              <a:tr h="274320">
                <a:tc>
                  <a:txBody>
                    <a:bodyPr/>
                    <a:lstStyle/>
                    <a:p>
                      <a:pPr algn="ctr"/>
                      <a:r>
                        <a:rPr lang="en-US" sz="1400" dirty="0"/>
                        <a:t>55</a:t>
                      </a:r>
                    </a:p>
                  </a:txBody>
                  <a:tcPr marL="68580" marR="68580" marT="34290" marB="34290" anchor="ctr"/>
                </a:tc>
                <a:tc>
                  <a:txBody>
                    <a:bodyPr/>
                    <a:lstStyle/>
                    <a:p>
                      <a:pPr algn="ctr"/>
                      <a:r>
                        <a:rPr lang="cs-CZ" sz="1400">
                          <a:effectLst/>
                          <a:latin typeface="URW Grotesk Light" charset="0"/>
                        </a:rPr>
                        <a:t>495</a:t>
                      </a:r>
                    </a:p>
                  </a:txBody>
                  <a:tcPr marL="23813" marR="23813" marT="0" marB="0" anchor="ctr"/>
                </a:tc>
                <a:tc>
                  <a:txBody>
                    <a:bodyPr/>
                    <a:lstStyle/>
                    <a:p>
                      <a:pPr algn="ctr"/>
                      <a:r>
                        <a:rPr lang="en-US" sz="1400">
                          <a:effectLst/>
                          <a:latin typeface="URW Grotesk Light" charset="0"/>
                        </a:rPr>
                        <a:t>550</a:t>
                      </a:r>
                    </a:p>
                  </a:txBody>
                  <a:tcPr marL="23813" marR="23813" marT="0" marB="0" anchor="ctr"/>
                </a:tc>
                <a:tc>
                  <a:txBody>
                    <a:bodyPr/>
                    <a:lstStyle/>
                    <a:p>
                      <a:pPr algn="ctr"/>
                      <a:r>
                        <a:rPr lang="is-IS" sz="1400">
                          <a:effectLst/>
                          <a:latin typeface="URW Grotesk Light" charset="0"/>
                        </a:rPr>
                        <a:t>605</a:t>
                      </a:r>
                    </a:p>
                  </a:txBody>
                  <a:tcPr marL="23813" marR="23813" marT="0" marB="0" anchor="ctr"/>
                </a:tc>
                <a:tc>
                  <a:txBody>
                    <a:bodyPr/>
                    <a:lstStyle/>
                    <a:p>
                      <a:pPr algn="ctr"/>
                      <a:r>
                        <a:rPr lang="is-IS" sz="1400">
                          <a:effectLst/>
                          <a:latin typeface="URW Grotesk Light" charset="0"/>
                        </a:rPr>
                        <a:t>660</a:t>
                      </a:r>
                    </a:p>
                  </a:txBody>
                  <a:tcPr marL="23813" marR="23813" marT="0" marB="0" anchor="ctr"/>
                </a:tc>
                <a:tc>
                  <a:txBody>
                    <a:bodyPr/>
                    <a:lstStyle/>
                    <a:p>
                      <a:pPr algn="ctr"/>
                      <a:r>
                        <a:rPr lang="en-US" sz="1400">
                          <a:effectLst/>
                          <a:latin typeface="URW Grotesk Light" charset="0"/>
                        </a:rPr>
                        <a:t>10</a:t>
                      </a:r>
                    </a:p>
                  </a:txBody>
                  <a:tcPr marL="23813" marR="23813" marT="0" marB="0" anchor="ctr"/>
                </a:tc>
                <a:tc>
                  <a:txBody>
                    <a:bodyPr/>
                    <a:lstStyle/>
                    <a:p>
                      <a:pPr algn="ctr"/>
                      <a:r>
                        <a:rPr lang="cs-CZ" sz="1400">
                          <a:effectLst/>
                          <a:latin typeface="URW Grotesk Light" charset="0"/>
                        </a:rPr>
                        <a:t>11</a:t>
                      </a:r>
                    </a:p>
                  </a:txBody>
                  <a:tcPr marL="23813" marR="23813" marT="0" marB="0" anchor="ctr"/>
                </a:tc>
                <a:tc>
                  <a:txBody>
                    <a:bodyPr/>
                    <a:lstStyle/>
                    <a:p>
                      <a:pPr algn="ctr"/>
                      <a:r>
                        <a:rPr lang="is-IS" sz="1400">
                          <a:effectLst/>
                          <a:latin typeface="URW Grotesk Light" charset="0"/>
                        </a:rPr>
                        <a:t>12</a:t>
                      </a:r>
                    </a:p>
                  </a:txBody>
                  <a:tcPr marL="23813" marR="23813" marT="0" marB="0" anchor="ctr"/>
                </a:tc>
                <a:tc>
                  <a:txBody>
                    <a:bodyPr/>
                    <a:lstStyle/>
                    <a:p>
                      <a:pPr algn="ctr"/>
                      <a:r>
                        <a:rPr lang="is-IS" sz="1400">
                          <a:effectLst/>
                          <a:latin typeface="URW Grotesk Light" charset="0"/>
                        </a:rPr>
                        <a:t>13</a:t>
                      </a:r>
                    </a:p>
                  </a:txBody>
                  <a:tcPr marL="23813" marR="23813" marT="0" marB="0" anchor="ctr"/>
                </a:tc>
                <a:tc>
                  <a:txBody>
                    <a:bodyPr/>
                    <a:lstStyle/>
                    <a:p>
                      <a:pPr algn="ctr"/>
                      <a:r>
                        <a:rPr lang="en-US" sz="1400">
                          <a:effectLst/>
                          <a:latin typeface="URW Grotesk Light" charset="0"/>
                        </a:rPr>
                        <a:t>55</a:t>
                      </a:r>
                    </a:p>
                  </a:txBody>
                  <a:tcPr marL="23813" marR="23813" marT="0" marB="0" anchor="ctr"/>
                </a:tc>
                <a:tc>
                  <a:txBody>
                    <a:bodyPr/>
                    <a:lstStyle/>
                    <a:p>
                      <a:pPr algn="ctr"/>
                      <a:r>
                        <a:rPr lang="cs-CZ" sz="1400" dirty="0">
                          <a:effectLst/>
                          <a:latin typeface="URW Grotesk Light" charset="0"/>
                        </a:rPr>
                        <a:t>110</a:t>
                      </a:r>
                    </a:p>
                  </a:txBody>
                  <a:tcPr marL="23813" marR="23813" marT="0" marB="0" anchor="ctr"/>
                </a:tc>
                <a:tc>
                  <a:txBody>
                    <a:bodyPr/>
                    <a:lstStyle/>
                    <a:p>
                      <a:pPr algn="ctr"/>
                      <a:r>
                        <a:rPr lang="cs-CZ" sz="1400" dirty="0">
                          <a:effectLst/>
                          <a:latin typeface="URW Grotesk Light" charset="0"/>
                        </a:rPr>
                        <a:t>495</a:t>
                      </a:r>
                    </a:p>
                  </a:txBody>
                  <a:tcPr marL="23813" marR="23813" marT="0" marB="0" anchor="ctr"/>
                </a:tc>
                <a:extLst>
                  <a:ext uri="{0D108BD9-81ED-4DB2-BD59-A6C34878D82A}">
                    <a16:rowId xmlns:a16="http://schemas.microsoft.com/office/drawing/2014/main" val="10008"/>
                  </a:ext>
                </a:extLst>
              </a:tr>
              <a:tr h="274320">
                <a:tc>
                  <a:txBody>
                    <a:bodyPr/>
                    <a:lstStyle/>
                    <a:p>
                      <a:pPr algn="ctr"/>
                      <a:r>
                        <a:rPr lang="en-US" sz="1400" dirty="0"/>
                        <a:t>60</a:t>
                      </a:r>
                    </a:p>
                  </a:txBody>
                  <a:tcPr marL="68580" marR="68580" marT="34290" marB="34290" anchor="ctr"/>
                </a:tc>
                <a:tc>
                  <a:txBody>
                    <a:bodyPr/>
                    <a:lstStyle/>
                    <a:p>
                      <a:pPr algn="ctr"/>
                      <a:r>
                        <a:rPr lang="en-US" sz="1400">
                          <a:effectLst/>
                          <a:latin typeface="URW Grotesk Light" charset="0"/>
                        </a:rPr>
                        <a:t>540</a:t>
                      </a:r>
                    </a:p>
                  </a:txBody>
                  <a:tcPr marL="23813" marR="23813" marT="0" marB="0" anchor="ctr"/>
                </a:tc>
                <a:tc>
                  <a:txBody>
                    <a:bodyPr/>
                    <a:lstStyle/>
                    <a:p>
                      <a:pPr algn="ctr"/>
                      <a:r>
                        <a:rPr lang="is-IS" sz="1400">
                          <a:effectLst/>
                          <a:latin typeface="URW Grotesk Light" charset="0"/>
                        </a:rPr>
                        <a:t>600</a:t>
                      </a:r>
                    </a:p>
                  </a:txBody>
                  <a:tcPr marL="23813" marR="23813" marT="0" marB="0" anchor="ctr"/>
                </a:tc>
                <a:tc>
                  <a:txBody>
                    <a:bodyPr/>
                    <a:lstStyle/>
                    <a:p>
                      <a:pPr algn="ctr"/>
                      <a:r>
                        <a:rPr lang="is-IS" sz="1400">
                          <a:effectLst/>
                          <a:latin typeface="URW Grotesk Light" charset="0"/>
                        </a:rPr>
                        <a:t>660</a:t>
                      </a:r>
                    </a:p>
                  </a:txBody>
                  <a:tcPr marL="23813" marR="23813" marT="0" marB="0" anchor="ctr"/>
                </a:tc>
                <a:tc>
                  <a:txBody>
                    <a:bodyPr/>
                    <a:lstStyle/>
                    <a:p>
                      <a:pPr algn="ctr"/>
                      <a:r>
                        <a:rPr lang="is-IS" sz="1400">
                          <a:effectLst/>
                          <a:latin typeface="URW Grotesk Light" charset="0"/>
                        </a:rPr>
                        <a:t>720</a:t>
                      </a:r>
                    </a:p>
                  </a:txBody>
                  <a:tcPr marL="23813" marR="23813" marT="0" marB="0" anchor="ctr"/>
                </a:tc>
                <a:tc>
                  <a:txBody>
                    <a:bodyPr/>
                    <a:lstStyle/>
                    <a:p>
                      <a:pPr algn="ctr"/>
                      <a:r>
                        <a:rPr lang="en-US" sz="1400">
                          <a:effectLst/>
                          <a:latin typeface="URW Grotesk Light" charset="0"/>
                        </a:rPr>
                        <a:t>10</a:t>
                      </a:r>
                    </a:p>
                  </a:txBody>
                  <a:tcPr marL="23813" marR="23813" marT="0" marB="0" anchor="ctr"/>
                </a:tc>
                <a:tc>
                  <a:txBody>
                    <a:bodyPr/>
                    <a:lstStyle/>
                    <a:p>
                      <a:pPr algn="ctr"/>
                      <a:r>
                        <a:rPr lang="cs-CZ" sz="1400">
                          <a:effectLst/>
                          <a:latin typeface="URW Grotesk Light" charset="0"/>
                        </a:rPr>
                        <a:t>11</a:t>
                      </a:r>
                    </a:p>
                  </a:txBody>
                  <a:tcPr marL="23813" marR="23813" marT="0" marB="0" anchor="ctr"/>
                </a:tc>
                <a:tc>
                  <a:txBody>
                    <a:bodyPr/>
                    <a:lstStyle/>
                    <a:p>
                      <a:pPr algn="ctr"/>
                      <a:r>
                        <a:rPr lang="is-IS" sz="1400">
                          <a:effectLst/>
                          <a:latin typeface="URW Grotesk Light" charset="0"/>
                        </a:rPr>
                        <a:t>12</a:t>
                      </a:r>
                    </a:p>
                  </a:txBody>
                  <a:tcPr marL="23813" marR="23813" marT="0" marB="0" anchor="ctr"/>
                </a:tc>
                <a:tc>
                  <a:txBody>
                    <a:bodyPr/>
                    <a:lstStyle/>
                    <a:p>
                      <a:pPr algn="ctr"/>
                      <a:r>
                        <a:rPr lang="is-IS" sz="1400">
                          <a:effectLst/>
                          <a:latin typeface="URW Grotesk Light" charset="0"/>
                        </a:rPr>
                        <a:t>13</a:t>
                      </a:r>
                    </a:p>
                  </a:txBody>
                  <a:tcPr marL="23813" marR="23813" marT="0" marB="0" anchor="ctr"/>
                </a:tc>
                <a:tc>
                  <a:txBody>
                    <a:bodyPr/>
                    <a:lstStyle/>
                    <a:p>
                      <a:pPr algn="ctr"/>
                      <a:r>
                        <a:rPr lang="en-US" sz="1400">
                          <a:effectLst/>
                          <a:latin typeface="URW Grotesk Light" charset="0"/>
                        </a:rPr>
                        <a:t>60</a:t>
                      </a:r>
                    </a:p>
                  </a:txBody>
                  <a:tcPr marL="23813" marR="23813" marT="0" marB="0" anchor="ctr"/>
                </a:tc>
                <a:tc>
                  <a:txBody>
                    <a:bodyPr/>
                    <a:lstStyle/>
                    <a:p>
                      <a:pPr algn="ctr"/>
                      <a:r>
                        <a:rPr lang="is-IS" sz="1400" dirty="0">
                          <a:effectLst/>
                          <a:latin typeface="URW Grotesk Light" charset="0"/>
                        </a:rPr>
                        <a:t>120</a:t>
                      </a:r>
                    </a:p>
                  </a:txBody>
                  <a:tcPr marL="23813" marR="23813" marT="0" marB="0" anchor="ctr"/>
                </a:tc>
                <a:tc>
                  <a:txBody>
                    <a:bodyPr/>
                    <a:lstStyle/>
                    <a:p>
                      <a:pPr algn="ctr"/>
                      <a:r>
                        <a:rPr lang="ru-RU" sz="1400" dirty="0">
                          <a:effectLst/>
                          <a:latin typeface="URW Grotesk Light" charset="0"/>
                        </a:rPr>
                        <a:t>570</a:t>
                      </a:r>
                    </a:p>
                  </a:txBody>
                  <a:tcPr marL="23813" marR="23813" marT="0" marB="0" anchor="ctr"/>
                </a:tc>
                <a:extLst>
                  <a:ext uri="{0D108BD9-81ED-4DB2-BD59-A6C34878D82A}">
                    <a16:rowId xmlns:a16="http://schemas.microsoft.com/office/drawing/2014/main" val="10009"/>
                  </a:ext>
                </a:extLst>
              </a:tr>
              <a:tr h="274320">
                <a:tc>
                  <a:txBody>
                    <a:bodyPr/>
                    <a:lstStyle/>
                    <a:p>
                      <a:pPr algn="ctr"/>
                      <a:r>
                        <a:rPr lang="en-US" sz="1400" dirty="0"/>
                        <a:t>65</a:t>
                      </a:r>
                    </a:p>
                  </a:txBody>
                  <a:tcPr marL="68580" marR="68580" marT="34290" marB="34290" anchor="ctr"/>
                </a:tc>
                <a:tc>
                  <a:txBody>
                    <a:bodyPr/>
                    <a:lstStyle/>
                    <a:p>
                      <a:pPr algn="ctr"/>
                      <a:r>
                        <a:rPr lang="ru-RU" sz="1400">
                          <a:effectLst/>
                          <a:latin typeface="URW Grotesk Light" charset="0"/>
                        </a:rPr>
                        <a:t>585</a:t>
                      </a:r>
                    </a:p>
                  </a:txBody>
                  <a:tcPr marL="23813" marR="23813" marT="0" marB="0" anchor="ctr"/>
                </a:tc>
                <a:tc>
                  <a:txBody>
                    <a:bodyPr/>
                    <a:lstStyle/>
                    <a:p>
                      <a:pPr algn="ctr"/>
                      <a:r>
                        <a:rPr lang="en-US" sz="1400">
                          <a:effectLst/>
                          <a:latin typeface="URW Grotesk Light" charset="0"/>
                        </a:rPr>
                        <a:t>650</a:t>
                      </a:r>
                    </a:p>
                  </a:txBody>
                  <a:tcPr marL="23813" marR="23813" marT="0" marB="0" anchor="ctr"/>
                </a:tc>
                <a:tc>
                  <a:txBody>
                    <a:bodyPr/>
                    <a:lstStyle/>
                    <a:p>
                      <a:pPr algn="ctr"/>
                      <a:r>
                        <a:rPr lang="is-IS" sz="1400">
                          <a:effectLst/>
                          <a:latin typeface="URW Grotesk Light" charset="0"/>
                        </a:rPr>
                        <a:t>715</a:t>
                      </a:r>
                    </a:p>
                  </a:txBody>
                  <a:tcPr marL="23813" marR="23813" marT="0" marB="0" anchor="ctr"/>
                </a:tc>
                <a:tc>
                  <a:txBody>
                    <a:bodyPr/>
                    <a:lstStyle/>
                    <a:p>
                      <a:pPr algn="ctr"/>
                      <a:r>
                        <a:rPr lang="is-IS" sz="1400">
                          <a:effectLst/>
                          <a:latin typeface="URW Grotesk Light" charset="0"/>
                        </a:rPr>
                        <a:t>780</a:t>
                      </a:r>
                    </a:p>
                  </a:txBody>
                  <a:tcPr marL="23813" marR="23813" marT="0" marB="0" anchor="ctr"/>
                </a:tc>
                <a:tc>
                  <a:txBody>
                    <a:bodyPr/>
                    <a:lstStyle/>
                    <a:p>
                      <a:pPr algn="ctr"/>
                      <a:r>
                        <a:rPr lang="en-US" sz="1400">
                          <a:effectLst/>
                          <a:latin typeface="URW Grotesk Light" charset="0"/>
                        </a:rPr>
                        <a:t>10</a:t>
                      </a:r>
                    </a:p>
                  </a:txBody>
                  <a:tcPr marL="23813" marR="23813" marT="0" marB="0" anchor="ctr"/>
                </a:tc>
                <a:tc>
                  <a:txBody>
                    <a:bodyPr/>
                    <a:lstStyle/>
                    <a:p>
                      <a:pPr algn="ctr"/>
                      <a:r>
                        <a:rPr lang="cs-CZ" sz="1400">
                          <a:effectLst/>
                          <a:latin typeface="URW Grotesk Light" charset="0"/>
                        </a:rPr>
                        <a:t>11</a:t>
                      </a:r>
                    </a:p>
                  </a:txBody>
                  <a:tcPr marL="23813" marR="23813" marT="0" marB="0" anchor="ctr"/>
                </a:tc>
                <a:tc>
                  <a:txBody>
                    <a:bodyPr/>
                    <a:lstStyle/>
                    <a:p>
                      <a:pPr algn="ctr"/>
                      <a:r>
                        <a:rPr lang="is-IS" sz="1400">
                          <a:effectLst/>
                          <a:latin typeface="URW Grotesk Light" charset="0"/>
                        </a:rPr>
                        <a:t>12</a:t>
                      </a:r>
                    </a:p>
                  </a:txBody>
                  <a:tcPr marL="23813" marR="23813" marT="0" marB="0" anchor="ctr"/>
                </a:tc>
                <a:tc>
                  <a:txBody>
                    <a:bodyPr/>
                    <a:lstStyle/>
                    <a:p>
                      <a:pPr algn="ctr"/>
                      <a:r>
                        <a:rPr lang="is-IS" sz="1400">
                          <a:effectLst/>
                          <a:latin typeface="URW Grotesk Light" charset="0"/>
                        </a:rPr>
                        <a:t>13</a:t>
                      </a:r>
                    </a:p>
                  </a:txBody>
                  <a:tcPr marL="23813" marR="23813" marT="0" marB="0" anchor="ctr"/>
                </a:tc>
                <a:tc>
                  <a:txBody>
                    <a:bodyPr/>
                    <a:lstStyle/>
                    <a:p>
                      <a:pPr algn="ctr"/>
                      <a:r>
                        <a:rPr lang="en-US" sz="1400">
                          <a:effectLst/>
                          <a:latin typeface="URW Grotesk Light" charset="0"/>
                        </a:rPr>
                        <a:t>65</a:t>
                      </a:r>
                    </a:p>
                  </a:txBody>
                  <a:tcPr marL="23813" marR="23813" marT="0" marB="0" anchor="ctr"/>
                </a:tc>
                <a:tc>
                  <a:txBody>
                    <a:bodyPr/>
                    <a:lstStyle/>
                    <a:p>
                      <a:pPr algn="ctr"/>
                      <a:r>
                        <a:rPr lang="is-IS" sz="1400" dirty="0">
                          <a:effectLst/>
                          <a:latin typeface="URW Grotesk Light" charset="0"/>
                        </a:rPr>
                        <a:t>130</a:t>
                      </a:r>
                    </a:p>
                  </a:txBody>
                  <a:tcPr marL="23813" marR="23813" marT="0" marB="0" anchor="ctr"/>
                </a:tc>
                <a:tc>
                  <a:txBody>
                    <a:bodyPr/>
                    <a:lstStyle/>
                    <a:p>
                      <a:pPr algn="ctr"/>
                      <a:r>
                        <a:rPr lang="en-US" sz="1400" dirty="0">
                          <a:effectLst/>
                          <a:latin typeface="URW Grotesk Light" charset="0"/>
                        </a:rPr>
                        <a:t>645</a:t>
                      </a:r>
                    </a:p>
                  </a:txBody>
                  <a:tcPr marL="23813" marR="23813" marT="0" marB="0" anchor="ctr"/>
                </a:tc>
                <a:extLst>
                  <a:ext uri="{0D108BD9-81ED-4DB2-BD59-A6C34878D82A}">
                    <a16:rowId xmlns:a16="http://schemas.microsoft.com/office/drawing/2014/main" val="10010"/>
                  </a:ext>
                </a:extLst>
              </a:tr>
              <a:tr h="274320">
                <a:tc>
                  <a:txBody>
                    <a:bodyPr/>
                    <a:lstStyle/>
                    <a:p>
                      <a:pPr algn="ctr"/>
                      <a:r>
                        <a:rPr lang="en-US" sz="1400" dirty="0"/>
                        <a:t>70</a:t>
                      </a:r>
                    </a:p>
                  </a:txBody>
                  <a:tcPr marL="68580" marR="68580" marT="34290" marB="34290" anchor="ctr"/>
                </a:tc>
                <a:tc>
                  <a:txBody>
                    <a:bodyPr/>
                    <a:lstStyle/>
                    <a:p>
                      <a:pPr algn="ctr"/>
                      <a:r>
                        <a:rPr lang="is-IS" sz="1400">
                          <a:effectLst/>
                          <a:latin typeface="URW Grotesk Light" charset="0"/>
                        </a:rPr>
                        <a:t>630</a:t>
                      </a:r>
                    </a:p>
                  </a:txBody>
                  <a:tcPr marL="23813" marR="23813" marT="0" marB="0" anchor="ctr"/>
                </a:tc>
                <a:tc>
                  <a:txBody>
                    <a:bodyPr/>
                    <a:lstStyle/>
                    <a:p>
                      <a:pPr algn="ctr"/>
                      <a:r>
                        <a:rPr lang="is-IS" sz="1400">
                          <a:effectLst/>
                          <a:latin typeface="URW Grotesk Light" charset="0"/>
                        </a:rPr>
                        <a:t>700</a:t>
                      </a:r>
                    </a:p>
                  </a:txBody>
                  <a:tcPr marL="23813" marR="23813" marT="0" marB="0" anchor="ctr"/>
                </a:tc>
                <a:tc>
                  <a:txBody>
                    <a:bodyPr/>
                    <a:lstStyle/>
                    <a:p>
                      <a:pPr algn="ctr"/>
                      <a:r>
                        <a:rPr lang="uk-UA" sz="1400">
                          <a:effectLst/>
                          <a:latin typeface="URW Grotesk Light" charset="0"/>
                        </a:rPr>
                        <a:t>770</a:t>
                      </a:r>
                    </a:p>
                  </a:txBody>
                  <a:tcPr marL="23813" marR="23813" marT="0" marB="0" anchor="ctr"/>
                </a:tc>
                <a:tc>
                  <a:txBody>
                    <a:bodyPr/>
                    <a:lstStyle/>
                    <a:p>
                      <a:pPr algn="ctr"/>
                      <a:r>
                        <a:rPr lang="en-US" sz="1400">
                          <a:effectLst/>
                          <a:latin typeface="URW Grotesk Light" charset="0"/>
                        </a:rPr>
                        <a:t>840</a:t>
                      </a:r>
                    </a:p>
                  </a:txBody>
                  <a:tcPr marL="23813" marR="23813" marT="0" marB="0" anchor="ctr"/>
                </a:tc>
                <a:tc>
                  <a:txBody>
                    <a:bodyPr/>
                    <a:lstStyle/>
                    <a:p>
                      <a:pPr algn="ctr"/>
                      <a:r>
                        <a:rPr lang="en-US" sz="1400">
                          <a:effectLst/>
                          <a:latin typeface="URW Grotesk Light" charset="0"/>
                        </a:rPr>
                        <a:t>10</a:t>
                      </a:r>
                    </a:p>
                  </a:txBody>
                  <a:tcPr marL="23813" marR="23813" marT="0" marB="0" anchor="ctr"/>
                </a:tc>
                <a:tc>
                  <a:txBody>
                    <a:bodyPr/>
                    <a:lstStyle/>
                    <a:p>
                      <a:pPr algn="ctr"/>
                      <a:r>
                        <a:rPr lang="cs-CZ" sz="1400">
                          <a:effectLst/>
                          <a:latin typeface="URW Grotesk Light" charset="0"/>
                        </a:rPr>
                        <a:t>11</a:t>
                      </a:r>
                    </a:p>
                  </a:txBody>
                  <a:tcPr marL="23813" marR="23813" marT="0" marB="0" anchor="ctr"/>
                </a:tc>
                <a:tc>
                  <a:txBody>
                    <a:bodyPr/>
                    <a:lstStyle/>
                    <a:p>
                      <a:pPr algn="ctr"/>
                      <a:r>
                        <a:rPr lang="is-IS" sz="1400">
                          <a:effectLst/>
                          <a:latin typeface="URW Grotesk Light" charset="0"/>
                        </a:rPr>
                        <a:t>12</a:t>
                      </a:r>
                    </a:p>
                  </a:txBody>
                  <a:tcPr marL="23813" marR="23813" marT="0" marB="0" anchor="ctr"/>
                </a:tc>
                <a:tc>
                  <a:txBody>
                    <a:bodyPr/>
                    <a:lstStyle/>
                    <a:p>
                      <a:pPr algn="ctr"/>
                      <a:r>
                        <a:rPr lang="is-IS" sz="1400">
                          <a:effectLst/>
                          <a:latin typeface="URW Grotesk Light" charset="0"/>
                        </a:rPr>
                        <a:t>13</a:t>
                      </a:r>
                    </a:p>
                  </a:txBody>
                  <a:tcPr marL="23813" marR="23813" marT="0" marB="0" anchor="ctr"/>
                </a:tc>
                <a:tc>
                  <a:txBody>
                    <a:bodyPr/>
                    <a:lstStyle/>
                    <a:p>
                      <a:pPr algn="ctr"/>
                      <a:r>
                        <a:rPr lang="en-US" sz="1400">
                          <a:effectLst/>
                          <a:latin typeface="URW Grotesk Light" charset="0"/>
                        </a:rPr>
                        <a:t>70</a:t>
                      </a:r>
                    </a:p>
                  </a:txBody>
                  <a:tcPr marL="23813" marR="23813" marT="0" marB="0" anchor="ctr"/>
                </a:tc>
                <a:tc>
                  <a:txBody>
                    <a:bodyPr/>
                    <a:lstStyle/>
                    <a:p>
                      <a:pPr algn="ctr"/>
                      <a:r>
                        <a:rPr lang="en-US" sz="1400" dirty="0">
                          <a:effectLst/>
                          <a:latin typeface="URW Grotesk Light" charset="0"/>
                        </a:rPr>
                        <a:t>140</a:t>
                      </a:r>
                    </a:p>
                  </a:txBody>
                  <a:tcPr marL="23813" marR="23813" marT="0" marB="0" anchor="ctr"/>
                </a:tc>
                <a:tc>
                  <a:txBody>
                    <a:bodyPr/>
                    <a:lstStyle/>
                    <a:p>
                      <a:pPr algn="ctr"/>
                      <a:r>
                        <a:rPr lang="is-IS" sz="1400" dirty="0">
                          <a:effectLst/>
                          <a:latin typeface="URW Grotesk Light" charset="0"/>
                        </a:rPr>
                        <a:t>730</a:t>
                      </a:r>
                    </a:p>
                  </a:txBody>
                  <a:tcPr marL="23813" marR="23813" marT="0" marB="0" anchor="ctr"/>
                </a:tc>
                <a:extLst>
                  <a:ext uri="{0D108BD9-81ED-4DB2-BD59-A6C34878D82A}">
                    <a16:rowId xmlns:a16="http://schemas.microsoft.com/office/drawing/2014/main" val="10011"/>
                  </a:ext>
                </a:extLst>
              </a:tr>
              <a:tr h="274320">
                <a:tc>
                  <a:txBody>
                    <a:bodyPr/>
                    <a:lstStyle/>
                    <a:p>
                      <a:pPr algn="ctr"/>
                      <a:r>
                        <a:rPr lang="en-US" sz="1400" dirty="0"/>
                        <a:t>75</a:t>
                      </a:r>
                    </a:p>
                  </a:txBody>
                  <a:tcPr marL="68580" marR="68580" marT="34290" marB="34290" anchor="ctr"/>
                </a:tc>
                <a:tc>
                  <a:txBody>
                    <a:bodyPr/>
                    <a:lstStyle/>
                    <a:p>
                      <a:pPr algn="ctr"/>
                      <a:r>
                        <a:rPr lang="is-IS" sz="1400">
                          <a:effectLst/>
                          <a:latin typeface="URW Grotesk Light" charset="0"/>
                        </a:rPr>
                        <a:t>675</a:t>
                      </a:r>
                    </a:p>
                  </a:txBody>
                  <a:tcPr marL="23813" marR="23813" marT="0" marB="0" anchor="ctr"/>
                </a:tc>
                <a:tc>
                  <a:txBody>
                    <a:bodyPr/>
                    <a:lstStyle/>
                    <a:p>
                      <a:pPr algn="ctr"/>
                      <a:r>
                        <a:rPr lang="en-US" sz="1400">
                          <a:effectLst/>
                          <a:latin typeface="URW Grotesk Light" charset="0"/>
                        </a:rPr>
                        <a:t>750</a:t>
                      </a:r>
                    </a:p>
                  </a:txBody>
                  <a:tcPr marL="23813" marR="23813" marT="0" marB="0" anchor="ctr"/>
                </a:tc>
                <a:tc>
                  <a:txBody>
                    <a:bodyPr/>
                    <a:lstStyle/>
                    <a:p>
                      <a:pPr algn="ctr"/>
                      <a:r>
                        <a:rPr lang="is-IS" sz="1400">
                          <a:effectLst/>
                          <a:latin typeface="URW Grotesk Light" charset="0"/>
                        </a:rPr>
                        <a:t>825</a:t>
                      </a:r>
                    </a:p>
                  </a:txBody>
                  <a:tcPr marL="23813" marR="23813" marT="0" marB="0" anchor="ctr"/>
                </a:tc>
                <a:tc>
                  <a:txBody>
                    <a:bodyPr/>
                    <a:lstStyle/>
                    <a:p>
                      <a:pPr algn="ctr"/>
                      <a:r>
                        <a:rPr lang="is-IS" sz="1400">
                          <a:effectLst/>
                          <a:latin typeface="URW Grotesk Light" charset="0"/>
                        </a:rPr>
                        <a:t>900</a:t>
                      </a:r>
                    </a:p>
                  </a:txBody>
                  <a:tcPr marL="23813" marR="23813" marT="0" marB="0" anchor="ctr"/>
                </a:tc>
                <a:tc>
                  <a:txBody>
                    <a:bodyPr/>
                    <a:lstStyle/>
                    <a:p>
                      <a:pPr algn="ctr"/>
                      <a:r>
                        <a:rPr lang="en-US" sz="1400">
                          <a:effectLst/>
                          <a:latin typeface="URW Grotesk Light" charset="0"/>
                        </a:rPr>
                        <a:t>10</a:t>
                      </a:r>
                    </a:p>
                  </a:txBody>
                  <a:tcPr marL="23813" marR="23813" marT="0" marB="0" anchor="ctr"/>
                </a:tc>
                <a:tc>
                  <a:txBody>
                    <a:bodyPr/>
                    <a:lstStyle/>
                    <a:p>
                      <a:pPr algn="ctr"/>
                      <a:r>
                        <a:rPr lang="cs-CZ" sz="1400">
                          <a:effectLst/>
                          <a:latin typeface="URW Grotesk Light" charset="0"/>
                        </a:rPr>
                        <a:t>11</a:t>
                      </a:r>
                    </a:p>
                  </a:txBody>
                  <a:tcPr marL="23813" marR="23813" marT="0" marB="0" anchor="ctr"/>
                </a:tc>
                <a:tc>
                  <a:txBody>
                    <a:bodyPr/>
                    <a:lstStyle/>
                    <a:p>
                      <a:pPr algn="ctr"/>
                      <a:r>
                        <a:rPr lang="is-IS" sz="1400">
                          <a:effectLst/>
                          <a:latin typeface="URW Grotesk Light" charset="0"/>
                        </a:rPr>
                        <a:t>12</a:t>
                      </a:r>
                    </a:p>
                  </a:txBody>
                  <a:tcPr marL="23813" marR="23813" marT="0" marB="0" anchor="ctr"/>
                </a:tc>
                <a:tc>
                  <a:txBody>
                    <a:bodyPr/>
                    <a:lstStyle/>
                    <a:p>
                      <a:pPr algn="ctr"/>
                      <a:r>
                        <a:rPr lang="is-IS" sz="1400">
                          <a:effectLst/>
                          <a:latin typeface="URW Grotesk Light" charset="0"/>
                        </a:rPr>
                        <a:t>13</a:t>
                      </a:r>
                    </a:p>
                  </a:txBody>
                  <a:tcPr marL="23813" marR="23813" marT="0" marB="0" anchor="ctr"/>
                </a:tc>
                <a:tc>
                  <a:txBody>
                    <a:bodyPr/>
                    <a:lstStyle/>
                    <a:p>
                      <a:pPr algn="ctr"/>
                      <a:r>
                        <a:rPr lang="en-US" sz="1400">
                          <a:effectLst/>
                          <a:latin typeface="URW Grotesk Light" charset="0"/>
                        </a:rPr>
                        <a:t>75</a:t>
                      </a:r>
                    </a:p>
                  </a:txBody>
                  <a:tcPr marL="23813" marR="23813" marT="0" marB="0" anchor="ctr"/>
                </a:tc>
                <a:tc>
                  <a:txBody>
                    <a:bodyPr/>
                    <a:lstStyle/>
                    <a:p>
                      <a:pPr algn="ctr"/>
                      <a:r>
                        <a:rPr lang="en-US" sz="1400" dirty="0">
                          <a:effectLst/>
                          <a:latin typeface="URW Grotesk Light" charset="0"/>
                        </a:rPr>
                        <a:t>150</a:t>
                      </a:r>
                    </a:p>
                  </a:txBody>
                  <a:tcPr marL="23813" marR="23813" marT="0" marB="0" anchor="ctr"/>
                </a:tc>
                <a:tc>
                  <a:txBody>
                    <a:bodyPr/>
                    <a:lstStyle/>
                    <a:p>
                      <a:pPr algn="ctr"/>
                      <a:r>
                        <a:rPr lang="is-IS" sz="1400" dirty="0">
                          <a:effectLst/>
                          <a:latin typeface="URW Grotesk Light" charset="0"/>
                        </a:rPr>
                        <a:t>820</a:t>
                      </a:r>
                    </a:p>
                  </a:txBody>
                  <a:tcPr marL="23813" marR="23813" marT="0" marB="0" anchor="ctr"/>
                </a:tc>
                <a:extLst>
                  <a:ext uri="{0D108BD9-81ED-4DB2-BD59-A6C34878D82A}">
                    <a16:rowId xmlns:a16="http://schemas.microsoft.com/office/drawing/2014/main" val="10012"/>
                  </a:ext>
                </a:extLst>
              </a:tr>
              <a:tr h="274320">
                <a:tc>
                  <a:txBody>
                    <a:bodyPr/>
                    <a:lstStyle/>
                    <a:p>
                      <a:pPr algn="ctr"/>
                      <a:r>
                        <a:rPr lang="en-US" sz="1400" dirty="0"/>
                        <a:t>80</a:t>
                      </a:r>
                    </a:p>
                  </a:txBody>
                  <a:tcPr marL="68580" marR="68580" marT="34290" marB="34290" anchor="ctr"/>
                </a:tc>
                <a:tc>
                  <a:txBody>
                    <a:bodyPr/>
                    <a:lstStyle/>
                    <a:p>
                      <a:pPr algn="ctr"/>
                      <a:r>
                        <a:rPr lang="is-IS" sz="1400">
                          <a:effectLst/>
                          <a:latin typeface="URW Grotesk Light" charset="0"/>
                        </a:rPr>
                        <a:t>720</a:t>
                      </a:r>
                    </a:p>
                  </a:txBody>
                  <a:tcPr marL="23813" marR="23813" marT="0" marB="0" anchor="ctr"/>
                </a:tc>
                <a:tc>
                  <a:txBody>
                    <a:bodyPr/>
                    <a:lstStyle/>
                    <a:p>
                      <a:pPr algn="ctr"/>
                      <a:r>
                        <a:rPr lang="is-IS" sz="1400">
                          <a:effectLst/>
                          <a:latin typeface="URW Grotesk Light" charset="0"/>
                        </a:rPr>
                        <a:t>800</a:t>
                      </a:r>
                    </a:p>
                  </a:txBody>
                  <a:tcPr marL="23813" marR="23813" marT="0" marB="0" anchor="ctr"/>
                </a:tc>
                <a:tc>
                  <a:txBody>
                    <a:bodyPr/>
                    <a:lstStyle/>
                    <a:p>
                      <a:pPr algn="ctr"/>
                      <a:r>
                        <a:rPr lang="en-US" sz="1400">
                          <a:effectLst/>
                          <a:latin typeface="URW Grotesk Light" charset="0"/>
                        </a:rPr>
                        <a:t>880</a:t>
                      </a:r>
                    </a:p>
                  </a:txBody>
                  <a:tcPr marL="23813" marR="23813" marT="0" marB="0" anchor="ctr"/>
                </a:tc>
                <a:tc>
                  <a:txBody>
                    <a:bodyPr/>
                    <a:lstStyle/>
                    <a:p>
                      <a:pPr algn="ctr"/>
                      <a:r>
                        <a:rPr lang="en-US" sz="1400">
                          <a:effectLst/>
                          <a:latin typeface="URW Grotesk Light" charset="0"/>
                        </a:rPr>
                        <a:t>960</a:t>
                      </a:r>
                    </a:p>
                  </a:txBody>
                  <a:tcPr marL="23813" marR="23813" marT="0" marB="0" anchor="ctr"/>
                </a:tc>
                <a:tc>
                  <a:txBody>
                    <a:bodyPr/>
                    <a:lstStyle/>
                    <a:p>
                      <a:pPr algn="ctr"/>
                      <a:r>
                        <a:rPr lang="en-US" sz="1400">
                          <a:effectLst/>
                          <a:latin typeface="URW Grotesk Light" charset="0"/>
                        </a:rPr>
                        <a:t>10</a:t>
                      </a:r>
                    </a:p>
                  </a:txBody>
                  <a:tcPr marL="23813" marR="23813" marT="0" marB="0" anchor="ctr"/>
                </a:tc>
                <a:tc>
                  <a:txBody>
                    <a:bodyPr/>
                    <a:lstStyle/>
                    <a:p>
                      <a:pPr algn="ctr"/>
                      <a:r>
                        <a:rPr lang="cs-CZ" sz="1400">
                          <a:effectLst/>
                          <a:latin typeface="URW Grotesk Light" charset="0"/>
                        </a:rPr>
                        <a:t>11</a:t>
                      </a:r>
                    </a:p>
                  </a:txBody>
                  <a:tcPr marL="23813" marR="23813" marT="0" marB="0" anchor="ctr"/>
                </a:tc>
                <a:tc>
                  <a:txBody>
                    <a:bodyPr/>
                    <a:lstStyle/>
                    <a:p>
                      <a:pPr algn="ctr"/>
                      <a:r>
                        <a:rPr lang="is-IS" sz="1400">
                          <a:effectLst/>
                          <a:latin typeface="URW Grotesk Light" charset="0"/>
                        </a:rPr>
                        <a:t>12</a:t>
                      </a:r>
                    </a:p>
                  </a:txBody>
                  <a:tcPr marL="23813" marR="23813" marT="0" marB="0" anchor="ctr"/>
                </a:tc>
                <a:tc>
                  <a:txBody>
                    <a:bodyPr/>
                    <a:lstStyle/>
                    <a:p>
                      <a:pPr algn="ctr"/>
                      <a:r>
                        <a:rPr lang="is-IS" sz="1400">
                          <a:effectLst/>
                          <a:latin typeface="URW Grotesk Light" charset="0"/>
                        </a:rPr>
                        <a:t>13</a:t>
                      </a:r>
                    </a:p>
                  </a:txBody>
                  <a:tcPr marL="23813" marR="23813" marT="0" marB="0" anchor="ctr"/>
                </a:tc>
                <a:tc>
                  <a:txBody>
                    <a:bodyPr/>
                    <a:lstStyle/>
                    <a:p>
                      <a:pPr algn="ctr"/>
                      <a:r>
                        <a:rPr lang="en-US" sz="1400">
                          <a:effectLst/>
                          <a:latin typeface="URW Grotesk Light" charset="0"/>
                        </a:rPr>
                        <a:t>80</a:t>
                      </a:r>
                    </a:p>
                  </a:txBody>
                  <a:tcPr marL="23813" marR="23813" marT="0" marB="0" anchor="ctr"/>
                </a:tc>
                <a:tc>
                  <a:txBody>
                    <a:bodyPr/>
                    <a:lstStyle/>
                    <a:p>
                      <a:pPr algn="ctr"/>
                      <a:r>
                        <a:rPr lang="en-US" sz="1400" dirty="0">
                          <a:effectLst/>
                          <a:latin typeface="URW Grotesk Light" charset="0"/>
                        </a:rPr>
                        <a:t>160</a:t>
                      </a:r>
                    </a:p>
                  </a:txBody>
                  <a:tcPr marL="23813" marR="23813" marT="0" marB="0" anchor="ctr"/>
                </a:tc>
                <a:tc>
                  <a:txBody>
                    <a:bodyPr/>
                    <a:lstStyle/>
                    <a:p>
                      <a:pPr algn="ctr"/>
                      <a:r>
                        <a:rPr lang="en-US" sz="1400" dirty="0">
                          <a:effectLst/>
                          <a:latin typeface="URW Grotesk Light" charset="0"/>
                        </a:rPr>
                        <a:t>910</a:t>
                      </a:r>
                    </a:p>
                  </a:txBody>
                  <a:tcPr marL="23813" marR="23813" marT="0" marB="0" anchor="ctr"/>
                </a:tc>
                <a:extLst>
                  <a:ext uri="{0D108BD9-81ED-4DB2-BD59-A6C34878D82A}">
                    <a16:rowId xmlns:a16="http://schemas.microsoft.com/office/drawing/2014/main" val="10013"/>
                  </a:ext>
                </a:extLst>
              </a:tr>
            </a:tbl>
          </a:graphicData>
        </a:graphic>
      </p:graphicFrame>
      <p:sp>
        <p:nvSpPr>
          <p:cNvPr id="4" name="Slide Number Placeholder 3"/>
          <p:cNvSpPr>
            <a:spLocks noGrp="1"/>
          </p:cNvSpPr>
          <p:nvPr>
            <p:ph type="sldNum" sz="quarter" idx="12"/>
          </p:nvPr>
        </p:nvSpPr>
        <p:spPr>
          <a:xfrm>
            <a:off x="6553198" y="6356350"/>
            <a:ext cx="2154817" cy="365125"/>
          </a:xfrm>
        </p:spPr>
        <p:txBody>
          <a:bodyPr/>
          <a:lstStyle/>
          <a:p>
            <a:fld id="{49350FAE-6DEC-8D45-99F8-FDAB8D449347}" type="slidenum">
              <a:rPr lang="en-US" sz="1600" smtClean="0">
                <a:solidFill>
                  <a:srgbClr val="002060"/>
                </a:solidFill>
              </a:rPr>
              <a:pPr/>
              <a:t>17</a:t>
            </a:fld>
            <a:endParaRPr lang="en-US" sz="1600">
              <a:solidFill>
                <a:srgbClr val="002060"/>
              </a:solidFill>
            </a:endParaRPr>
          </a:p>
        </p:txBody>
      </p:sp>
      <p:sp>
        <p:nvSpPr>
          <p:cNvPr id="3" name="TextBox 2">
            <a:extLst>
              <a:ext uri="{FF2B5EF4-FFF2-40B4-BE49-F238E27FC236}">
                <a16:creationId xmlns:a16="http://schemas.microsoft.com/office/drawing/2014/main" id="{B7AC8F82-E16A-46C9-8048-569ADE945474}"/>
              </a:ext>
            </a:extLst>
          </p:cNvPr>
          <p:cNvSpPr txBox="1"/>
          <p:nvPr/>
        </p:nvSpPr>
        <p:spPr>
          <a:xfrm>
            <a:off x="628649" y="405353"/>
            <a:ext cx="7965126" cy="461665"/>
          </a:xfrm>
          <a:prstGeom prst="rect">
            <a:avLst/>
          </a:prstGeom>
          <a:solidFill>
            <a:schemeClr val="accent2">
              <a:lumMod val="20000"/>
              <a:lumOff val="80000"/>
            </a:schemeClr>
          </a:solidFill>
        </p:spPr>
        <p:txBody>
          <a:bodyPr wrap="square" rtlCol="0">
            <a:spAutoFit/>
          </a:bodyPr>
          <a:lstStyle/>
          <a:p>
            <a:r>
              <a:rPr lang="en-US" sz="2400" i="1" dirty="0">
                <a:solidFill>
                  <a:srgbClr val="002060"/>
                </a:solidFill>
              </a:rPr>
              <a:t>Should you spend time memorizing tables of information?</a:t>
            </a:r>
          </a:p>
        </p:txBody>
      </p:sp>
      <p:sp>
        <p:nvSpPr>
          <p:cNvPr id="7" name="TextBox 6">
            <a:extLst>
              <a:ext uri="{FF2B5EF4-FFF2-40B4-BE49-F238E27FC236}">
                <a16:creationId xmlns:a16="http://schemas.microsoft.com/office/drawing/2014/main" id="{B0B26904-9A15-48E1-8F37-C1441B0BB813}"/>
              </a:ext>
            </a:extLst>
          </p:cNvPr>
          <p:cNvSpPr txBox="1"/>
          <p:nvPr/>
        </p:nvSpPr>
        <p:spPr>
          <a:xfrm rot="20629199">
            <a:off x="618009" y="3061776"/>
            <a:ext cx="8423834" cy="584775"/>
          </a:xfrm>
          <a:prstGeom prst="rect">
            <a:avLst/>
          </a:prstGeom>
          <a:solidFill>
            <a:schemeClr val="accent2">
              <a:lumMod val="60000"/>
              <a:lumOff val="40000"/>
            </a:schemeClr>
          </a:solidFill>
        </p:spPr>
        <p:txBody>
          <a:bodyPr wrap="square" rtlCol="0">
            <a:spAutoFit/>
          </a:bodyPr>
          <a:lstStyle/>
          <a:p>
            <a:r>
              <a:rPr lang="en-US" sz="3200" b="1" i="1" dirty="0">
                <a:solidFill>
                  <a:srgbClr val="002060"/>
                </a:solidFill>
              </a:rPr>
              <a:t>NO!  </a:t>
            </a:r>
            <a:r>
              <a:rPr lang="en-US" sz="3200" i="1" dirty="0">
                <a:solidFill>
                  <a:srgbClr val="002060"/>
                </a:solidFill>
              </a:rPr>
              <a:t>Know how to </a:t>
            </a:r>
            <a:r>
              <a:rPr lang="en-US" sz="3200" i="1" u="sng" dirty="0">
                <a:solidFill>
                  <a:srgbClr val="002060"/>
                </a:solidFill>
              </a:rPr>
              <a:t>USE</a:t>
            </a:r>
            <a:r>
              <a:rPr lang="en-US" sz="3200" i="1" dirty="0">
                <a:solidFill>
                  <a:srgbClr val="002060"/>
                </a:solidFill>
              </a:rPr>
              <a:t> the table through practice.</a:t>
            </a:r>
          </a:p>
        </p:txBody>
      </p:sp>
    </p:spTree>
    <p:extLst>
      <p:ext uri="{BB962C8B-B14F-4D97-AF65-F5344CB8AC3E}">
        <p14:creationId xmlns:p14="http://schemas.microsoft.com/office/powerpoint/2010/main" val="18245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07" y="274637"/>
            <a:ext cx="8580895" cy="1213199"/>
          </a:xfrm>
          <a:solidFill>
            <a:srgbClr val="C00000"/>
          </a:solidFill>
        </p:spPr>
        <p:txBody>
          <a:bodyPr>
            <a:normAutofit fontScale="90000"/>
          </a:bodyPr>
          <a:lstStyle/>
          <a:p>
            <a:r>
              <a:rPr lang="en-US" sz="6000" dirty="0">
                <a:solidFill>
                  <a:schemeClr val="bg1"/>
                </a:solidFill>
              </a:rPr>
              <a:t>Testing Strategies</a:t>
            </a:r>
            <a:br>
              <a:rPr lang="en-US" sz="5300" dirty="0">
                <a:solidFill>
                  <a:schemeClr val="bg1"/>
                </a:solidFill>
              </a:rPr>
            </a:br>
            <a:r>
              <a:rPr lang="en-US" sz="3600" dirty="0">
                <a:solidFill>
                  <a:schemeClr val="bg1"/>
                </a:solidFill>
              </a:rPr>
              <a:t>Answering multiple choice questions</a:t>
            </a:r>
          </a:p>
        </p:txBody>
      </p:sp>
      <p:sp>
        <p:nvSpPr>
          <p:cNvPr id="3" name="Content Placeholder 2"/>
          <p:cNvSpPr>
            <a:spLocks noGrp="1"/>
          </p:cNvSpPr>
          <p:nvPr>
            <p:ph idx="1"/>
          </p:nvPr>
        </p:nvSpPr>
        <p:spPr>
          <a:xfrm>
            <a:off x="206644" y="1600200"/>
            <a:ext cx="8741044" cy="4525963"/>
          </a:xfrm>
        </p:spPr>
        <p:txBody>
          <a:bodyPr anchor="t">
            <a:normAutofit lnSpcReduction="10000"/>
          </a:bodyPr>
          <a:lstStyle/>
          <a:p>
            <a:pPr marL="571500" indent="-514350">
              <a:buFont typeface="+mj-lt"/>
              <a:buAutoNum type="arabicPeriod"/>
            </a:pPr>
            <a:r>
              <a:rPr lang="en-US" sz="3400" dirty="0"/>
              <a:t>Cover answers while reading question</a:t>
            </a:r>
          </a:p>
          <a:p>
            <a:pPr marL="571500" indent="-514350">
              <a:buFont typeface="+mj-lt"/>
              <a:buAutoNum type="arabicPeriod"/>
            </a:pPr>
            <a:r>
              <a:rPr lang="en-US" sz="3400" dirty="0"/>
              <a:t>Read question carefully</a:t>
            </a:r>
          </a:p>
          <a:p>
            <a:pPr marL="571500" indent="-514350">
              <a:buFont typeface="+mj-lt"/>
              <a:buAutoNum type="arabicPeriod"/>
            </a:pPr>
            <a:r>
              <a:rPr lang="en-US" sz="3400" dirty="0"/>
              <a:t>Try to answer the question without looking at answers</a:t>
            </a:r>
          </a:p>
          <a:p>
            <a:pPr marL="571500" indent="-514350">
              <a:buFont typeface="+mj-lt"/>
              <a:buAutoNum type="arabicPeriod"/>
            </a:pPr>
            <a:r>
              <a:rPr lang="en-US" sz="3400" dirty="0"/>
              <a:t>Uncover &amp; read </a:t>
            </a:r>
            <a:r>
              <a:rPr lang="en-US" sz="3400" i="1" dirty="0"/>
              <a:t>all</a:t>
            </a:r>
            <a:r>
              <a:rPr lang="en-US" sz="3400" dirty="0"/>
              <a:t> answers</a:t>
            </a:r>
          </a:p>
          <a:p>
            <a:pPr marL="571500" indent="-514350">
              <a:buFont typeface="+mj-lt"/>
              <a:buAutoNum type="arabicPeriod"/>
            </a:pPr>
            <a:r>
              <a:rPr lang="en-US" sz="3400" dirty="0"/>
              <a:t>Choose best response by</a:t>
            </a:r>
          </a:p>
          <a:p>
            <a:pPr lvl="2">
              <a:buFont typeface="Wingdings" panose="05000000000000000000" pitchFamily="2" charset="2"/>
              <a:buChar char="ü"/>
            </a:pPr>
            <a:r>
              <a:rPr lang="en-US" sz="2600" dirty="0"/>
              <a:t>Searching for correct answer, or</a:t>
            </a:r>
          </a:p>
          <a:p>
            <a:pPr lvl="2">
              <a:buFont typeface="Wingdings" panose="05000000000000000000" pitchFamily="2" charset="2"/>
              <a:buChar char="ü"/>
            </a:pPr>
            <a:r>
              <a:rPr lang="en-US" sz="2600" dirty="0"/>
              <a:t>By process of elimination</a:t>
            </a:r>
          </a:p>
        </p:txBody>
      </p:sp>
    </p:spTree>
    <p:extLst>
      <p:ext uri="{BB962C8B-B14F-4D97-AF65-F5344CB8AC3E}">
        <p14:creationId xmlns:p14="http://schemas.microsoft.com/office/powerpoint/2010/main" val="539492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07" y="274637"/>
            <a:ext cx="8580895" cy="1213199"/>
          </a:xfrm>
          <a:solidFill>
            <a:srgbClr val="C00000"/>
          </a:solidFill>
        </p:spPr>
        <p:txBody>
          <a:bodyPr>
            <a:normAutofit fontScale="90000"/>
          </a:bodyPr>
          <a:lstStyle/>
          <a:p>
            <a:r>
              <a:rPr lang="en-US" sz="6000" dirty="0">
                <a:solidFill>
                  <a:schemeClr val="bg1"/>
                </a:solidFill>
              </a:rPr>
              <a:t>Testing Strategies</a:t>
            </a:r>
            <a:br>
              <a:rPr lang="en-US" sz="5300" dirty="0">
                <a:solidFill>
                  <a:schemeClr val="bg1"/>
                </a:solidFill>
              </a:rPr>
            </a:br>
            <a:r>
              <a:rPr lang="en-US" sz="3600" dirty="0">
                <a:solidFill>
                  <a:schemeClr val="bg1"/>
                </a:solidFill>
              </a:rPr>
              <a:t>Other techniques for multiple choice</a:t>
            </a:r>
          </a:p>
        </p:txBody>
      </p:sp>
      <p:sp>
        <p:nvSpPr>
          <p:cNvPr id="3" name="Content Placeholder 2"/>
          <p:cNvSpPr>
            <a:spLocks noGrp="1"/>
          </p:cNvSpPr>
          <p:nvPr>
            <p:ph idx="1"/>
          </p:nvPr>
        </p:nvSpPr>
        <p:spPr>
          <a:xfrm>
            <a:off x="206644" y="1600200"/>
            <a:ext cx="8741044" cy="4525963"/>
          </a:xfrm>
        </p:spPr>
        <p:txBody>
          <a:bodyPr anchor="t">
            <a:normAutofit/>
          </a:bodyPr>
          <a:lstStyle/>
          <a:p>
            <a:pPr marL="571500" indent="-514350"/>
            <a:r>
              <a:rPr lang="en-US" sz="3000" dirty="0"/>
              <a:t>Skip difficult questions, </a:t>
            </a:r>
            <a:r>
              <a:rPr lang="en-US" sz="3000" i="1" u="sng" dirty="0"/>
              <a:t>but </a:t>
            </a:r>
            <a:r>
              <a:rPr lang="en-US" sz="3000" dirty="0"/>
              <a:t>flag them to remind you to come back to them</a:t>
            </a:r>
          </a:p>
          <a:p>
            <a:pPr marL="571500" indent="-514350"/>
            <a:r>
              <a:rPr lang="en-US" sz="3000" dirty="0"/>
              <a:t>Decoding difficult questions</a:t>
            </a:r>
          </a:p>
          <a:p>
            <a:pPr marL="1371600" lvl="2" indent="-514350"/>
            <a:r>
              <a:rPr lang="en-US" sz="2200" dirty="0"/>
              <a:t>Caution words – </a:t>
            </a:r>
            <a:r>
              <a:rPr lang="en-US" sz="2200" i="1" dirty="0"/>
              <a:t>never, always, or none </a:t>
            </a:r>
            <a:r>
              <a:rPr lang="en-US" sz="2200" dirty="0"/>
              <a:t>(circle them?)</a:t>
            </a:r>
          </a:p>
          <a:p>
            <a:pPr marL="1371600" lvl="2" indent="-514350"/>
            <a:r>
              <a:rPr lang="en-US" sz="2200" dirty="0"/>
              <a:t>Watch for </a:t>
            </a:r>
            <a:r>
              <a:rPr lang="en-US" sz="2200" i="1" dirty="0"/>
              <a:t>not, unless, or none</a:t>
            </a:r>
          </a:p>
          <a:p>
            <a:pPr marL="1371600" lvl="2" indent="-514350"/>
            <a:r>
              <a:rPr lang="en-US" sz="2200" dirty="0"/>
              <a:t>Try rephrasing question in your own words</a:t>
            </a:r>
          </a:p>
          <a:p>
            <a:pPr marL="571500" indent="-514350"/>
            <a:r>
              <a:rPr lang="en-US" sz="3000" dirty="0"/>
              <a:t>If you </a:t>
            </a:r>
            <a:r>
              <a:rPr lang="en-US" sz="3000" u="sng" dirty="0"/>
              <a:t>have</a:t>
            </a:r>
            <a:r>
              <a:rPr lang="en-US" sz="3000" dirty="0"/>
              <a:t> to guess, do so strategically</a:t>
            </a:r>
          </a:p>
          <a:p>
            <a:pPr marL="1371600" lvl="2" indent="-514350"/>
            <a:r>
              <a:rPr lang="en-US" sz="2200" dirty="0"/>
              <a:t>First cross off answers you know to be wrong</a:t>
            </a:r>
          </a:p>
          <a:p>
            <a:pPr marL="1371600" lvl="2" indent="-514350"/>
            <a:r>
              <a:rPr lang="en-US" sz="2200" dirty="0"/>
              <a:t>Re-read question, considering remaining answers only</a:t>
            </a:r>
          </a:p>
          <a:p>
            <a:pPr marL="971550" lvl="1" indent="-514350"/>
            <a:endParaRPr lang="en-US" sz="2600" dirty="0"/>
          </a:p>
        </p:txBody>
      </p:sp>
    </p:spTree>
    <p:extLst>
      <p:ext uri="{BB962C8B-B14F-4D97-AF65-F5344CB8AC3E}">
        <p14:creationId xmlns:p14="http://schemas.microsoft.com/office/powerpoint/2010/main" val="1830299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6502" cy="1143000"/>
          </a:xfrm>
          <a:solidFill>
            <a:srgbClr val="C00000"/>
          </a:solidFill>
        </p:spPr>
        <p:txBody>
          <a:bodyPr>
            <a:normAutofit/>
          </a:bodyPr>
          <a:lstStyle/>
          <a:p>
            <a:r>
              <a:rPr lang="en-US" sz="5400" dirty="0">
                <a:solidFill>
                  <a:schemeClr val="bg1"/>
                </a:solidFill>
              </a:rPr>
              <a:t>Today we’ll discuss…</a:t>
            </a:r>
          </a:p>
        </p:txBody>
      </p:sp>
      <p:sp>
        <p:nvSpPr>
          <p:cNvPr id="3" name="Content Placeholder 2"/>
          <p:cNvSpPr>
            <a:spLocks noGrp="1"/>
          </p:cNvSpPr>
          <p:nvPr>
            <p:ph idx="1"/>
          </p:nvPr>
        </p:nvSpPr>
        <p:spPr/>
        <p:txBody>
          <a:bodyPr anchor="ctr">
            <a:normAutofit/>
          </a:bodyPr>
          <a:lstStyle/>
          <a:p>
            <a:pPr lvl="1">
              <a:buFont typeface="Wingdings" panose="05000000000000000000" pitchFamily="2" charset="2"/>
              <a:buChar char="q"/>
            </a:pPr>
            <a:r>
              <a:rPr lang="en-US" sz="4800" dirty="0"/>
              <a:t>Reading Tips</a:t>
            </a:r>
          </a:p>
          <a:p>
            <a:pPr lvl="1">
              <a:buFont typeface="Wingdings" panose="05000000000000000000" pitchFamily="2" charset="2"/>
              <a:buChar char="q"/>
            </a:pPr>
            <a:r>
              <a:rPr lang="en-US" sz="4800" dirty="0"/>
              <a:t>Taking Notes </a:t>
            </a:r>
            <a:endParaRPr lang="en-US" sz="4800" dirty="0">
              <a:solidFill>
                <a:srgbClr val="FF0000"/>
              </a:solidFill>
            </a:endParaRPr>
          </a:p>
          <a:p>
            <a:pPr lvl="1">
              <a:buFont typeface="Wingdings" panose="05000000000000000000" pitchFamily="2" charset="2"/>
              <a:buChar char="q"/>
            </a:pPr>
            <a:r>
              <a:rPr lang="en-US" sz="4800" dirty="0"/>
              <a:t>Study Tips</a:t>
            </a:r>
          </a:p>
          <a:p>
            <a:pPr lvl="1">
              <a:buFont typeface="Wingdings" panose="05000000000000000000" pitchFamily="2" charset="2"/>
              <a:buChar char="q"/>
            </a:pPr>
            <a:r>
              <a:rPr lang="en-US" sz="4800" dirty="0"/>
              <a:t>Test-Taking Strategies</a:t>
            </a:r>
          </a:p>
          <a:p>
            <a:pPr lvl="1">
              <a:buFont typeface="Wingdings" panose="05000000000000000000" pitchFamily="2" charset="2"/>
              <a:buChar char="q"/>
            </a:pPr>
            <a:r>
              <a:rPr lang="en-US" sz="4800" dirty="0"/>
              <a:t>Resources</a:t>
            </a:r>
          </a:p>
        </p:txBody>
      </p:sp>
    </p:spTree>
    <p:extLst>
      <p:ext uri="{BB962C8B-B14F-4D97-AF65-F5344CB8AC3E}">
        <p14:creationId xmlns:p14="http://schemas.microsoft.com/office/powerpoint/2010/main" val="3487338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1y8c_MZYvE"/>
          <p:cNvPicPr>
            <a:picLocks noRot="1" noChangeAspect="1"/>
          </p:cNvPicPr>
          <p:nvPr>
            <a:videoFile r:link="rId1"/>
          </p:nvPr>
        </p:nvPicPr>
        <p:blipFill>
          <a:blip r:embed="rId3"/>
          <a:stretch>
            <a:fillRect/>
          </a:stretch>
        </p:blipFill>
        <p:spPr>
          <a:xfrm>
            <a:off x="532737" y="1223403"/>
            <a:ext cx="8216152" cy="4621585"/>
          </a:xfrm>
          <a:prstGeom prst="rect">
            <a:avLst/>
          </a:prstGeom>
        </p:spPr>
      </p:pic>
      <p:sp>
        <p:nvSpPr>
          <p:cNvPr id="3" name="TextBox 2"/>
          <p:cNvSpPr txBox="1"/>
          <p:nvPr/>
        </p:nvSpPr>
        <p:spPr>
          <a:xfrm>
            <a:off x="1344707" y="258477"/>
            <a:ext cx="6197600" cy="800219"/>
          </a:xfrm>
          <a:prstGeom prst="rect">
            <a:avLst/>
          </a:prstGeom>
          <a:noFill/>
        </p:spPr>
        <p:txBody>
          <a:bodyPr wrap="square" rtlCol="0">
            <a:spAutoFit/>
          </a:bodyPr>
          <a:lstStyle/>
          <a:p>
            <a:pPr algn="ctr"/>
            <a:r>
              <a:rPr lang="en-US" sz="2800" dirty="0"/>
              <a:t>5 Rules for Acing Multiple Choice Tests</a:t>
            </a:r>
          </a:p>
          <a:p>
            <a:pPr algn="ctr"/>
            <a:r>
              <a:rPr lang="en-US" dirty="0"/>
              <a:t>Video</a:t>
            </a:r>
          </a:p>
        </p:txBody>
      </p:sp>
      <p:sp>
        <p:nvSpPr>
          <p:cNvPr id="4" name="TextBox 3"/>
          <p:cNvSpPr txBox="1"/>
          <p:nvPr/>
        </p:nvSpPr>
        <p:spPr>
          <a:xfrm>
            <a:off x="7297272" y="6036235"/>
            <a:ext cx="1625600" cy="338554"/>
          </a:xfrm>
          <a:prstGeom prst="rect">
            <a:avLst/>
          </a:prstGeom>
          <a:noFill/>
        </p:spPr>
        <p:txBody>
          <a:bodyPr wrap="square" rtlCol="0">
            <a:spAutoFit/>
          </a:bodyPr>
          <a:lstStyle/>
          <a:p>
            <a:r>
              <a:rPr lang="en-US" sz="1600" dirty="0"/>
              <a:t>Thomas Frank</a:t>
            </a:r>
          </a:p>
        </p:txBody>
      </p:sp>
    </p:spTree>
    <p:extLst>
      <p:ext uri="{BB962C8B-B14F-4D97-AF65-F5344CB8AC3E}">
        <p14:creationId xmlns:p14="http://schemas.microsoft.com/office/powerpoint/2010/main" val="708475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07" y="274637"/>
            <a:ext cx="8580895" cy="1213199"/>
          </a:xfrm>
          <a:solidFill>
            <a:srgbClr val="C00000"/>
          </a:solidFill>
        </p:spPr>
        <p:txBody>
          <a:bodyPr>
            <a:normAutofit fontScale="90000"/>
          </a:bodyPr>
          <a:lstStyle/>
          <a:p>
            <a:r>
              <a:rPr lang="en-US" sz="6000" dirty="0">
                <a:solidFill>
                  <a:schemeClr val="bg1"/>
                </a:solidFill>
              </a:rPr>
              <a:t>Testing Strategies</a:t>
            </a:r>
            <a:br>
              <a:rPr lang="en-US" sz="5300" dirty="0">
                <a:solidFill>
                  <a:schemeClr val="bg1"/>
                </a:solidFill>
              </a:rPr>
            </a:br>
            <a:r>
              <a:rPr lang="en-US" sz="3600" dirty="0">
                <a:solidFill>
                  <a:schemeClr val="bg1"/>
                </a:solidFill>
              </a:rPr>
              <a:t>Other techniques for multiple choice</a:t>
            </a:r>
          </a:p>
        </p:txBody>
      </p:sp>
      <p:sp>
        <p:nvSpPr>
          <p:cNvPr id="3" name="Content Placeholder 2"/>
          <p:cNvSpPr>
            <a:spLocks noGrp="1"/>
          </p:cNvSpPr>
          <p:nvPr>
            <p:ph idx="1"/>
          </p:nvPr>
        </p:nvSpPr>
        <p:spPr>
          <a:xfrm>
            <a:off x="206644" y="1600200"/>
            <a:ext cx="8741044" cy="4525963"/>
          </a:xfrm>
        </p:spPr>
        <p:txBody>
          <a:bodyPr anchor="t">
            <a:normAutofit/>
          </a:bodyPr>
          <a:lstStyle/>
          <a:p>
            <a:pPr marL="57150" indent="0" algn="ctr">
              <a:buNone/>
            </a:pPr>
            <a:r>
              <a:rPr lang="en-US" i="1" dirty="0"/>
              <a:t>Example 1</a:t>
            </a:r>
          </a:p>
          <a:p>
            <a:pPr marL="57150" indent="0">
              <a:buNone/>
            </a:pPr>
            <a:endParaRPr lang="en-US" sz="2200" i="1" dirty="0"/>
          </a:p>
          <a:p>
            <a:pPr marL="0" indent="0">
              <a:buNone/>
            </a:pPr>
            <a:r>
              <a:rPr lang="en-US" sz="2400" dirty="0"/>
              <a:t>When driving at night, when should you use your high-beam headlights?</a:t>
            </a:r>
          </a:p>
          <a:p>
            <a:pPr marL="400050" lvl="1" indent="0">
              <a:buNone/>
            </a:pPr>
            <a:r>
              <a:rPr lang="en-US" sz="2000" dirty="0"/>
              <a:t>a)  </a:t>
            </a:r>
            <a:r>
              <a:rPr lang="en-US" sz="2400" dirty="0"/>
              <a:t>always while driving</a:t>
            </a:r>
          </a:p>
          <a:p>
            <a:pPr marL="400050" lvl="1" indent="0">
              <a:buNone/>
            </a:pPr>
            <a:r>
              <a:rPr lang="en-US" sz="2400" dirty="0"/>
              <a:t>b)  preferably never</a:t>
            </a:r>
          </a:p>
          <a:p>
            <a:pPr marL="400050" lvl="1" indent="0">
              <a:buNone/>
            </a:pPr>
            <a:r>
              <a:rPr lang="en-US" sz="2400" dirty="0"/>
              <a:t>c)  whenever it is safe and legal</a:t>
            </a:r>
          </a:p>
          <a:p>
            <a:pPr marL="400050" lvl="1" indent="0">
              <a:buNone/>
            </a:pPr>
            <a:r>
              <a:rPr lang="en-US" sz="2400" dirty="0"/>
              <a:t>d)  only on interstate highways</a:t>
            </a:r>
          </a:p>
          <a:p>
            <a:pPr marL="57150" indent="0">
              <a:buNone/>
            </a:pPr>
            <a:endParaRPr lang="en-US" sz="2200" i="1" dirty="0"/>
          </a:p>
        </p:txBody>
      </p:sp>
    </p:spTree>
    <p:extLst>
      <p:ext uri="{BB962C8B-B14F-4D97-AF65-F5344CB8AC3E}">
        <p14:creationId xmlns:p14="http://schemas.microsoft.com/office/powerpoint/2010/main" val="3378044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07" y="274637"/>
            <a:ext cx="8580895" cy="1213199"/>
          </a:xfrm>
          <a:solidFill>
            <a:srgbClr val="C00000"/>
          </a:solidFill>
        </p:spPr>
        <p:txBody>
          <a:bodyPr>
            <a:normAutofit fontScale="90000"/>
          </a:bodyPr>
          <a:lstStyle/>
          <a:p>
            <a:r>
              <a:rPr lang="en-US" sz="6000" dirty="0">
                <a:solidFill>
                  <a:schemeClr val="bg1"/>
                </a:solidFill>
              </a:rPr>
              <a:t>Testing Strategies</a:t>
            </a:r>
            <a:br>
              <a:rPr lang="en-US" sz="5300" dirty="0">
                <a:solidFill>
                  <a:schemeClr val="bg1"/>
                </a:solidFill>
              </a:rPr>
            </a:br>
            <a:r>
              <a:rPr lang="en-US" sz="3600" dirty="0">
                <a:solidFill>
                  <a:schemeClr val="bg1"/>
                </a:solidFill>
              </a:rPr>
              <a:t>Other techniques for multiple choice</a:t>
            </a:r>
          </a:p>
        </p:txBody>
      </p:sp>
      <p:sp>
        <p:nvSpPr>
          <p:cNvPr id="3" name="Content Placeholder 2"/>
          <p:cNvSpPr>
            <a:spLocks noGrp="1"/>
          </p:cNvSpPr>
          <p:nvPr>
            <p:ph idx="1"/>
          </p:nvPr>
        </p:nvSpPr>
        <p:spPr>
          <a:xfrm>
            <a:off x="206644" y="1600200"/>
            <a:ext cx="8889230" cy="4525963"/>
          </a:xfrm>
        </p:spPr>
        <p:txBody>
          <a:bodyPr anchor="t">
            <a:normAutofit fontScale="92500" lnSpcReduction="20000"/>
          </a:bodyPr>
          <a:lstStyle/>
          <a:p>
            <a:pPr marL="57150" indent="0" algn="ctr">
              <a:buNone/>
            </a:pPr>
            <a:r>
              <a:rPr lang="en-US" i="1" dirty="0"/>
              <a:t>Example 2</a:t>
            </a:r>
          </a:p>
          <a:p>
            <a:pPr marL="0" indent="0">
              <a:buNone/>
            </a:pPr>
            <a:r>
              <a:rPr lang="en-US" sz="3000" dirty="0"/>
              <a:t>Which of the items below are NOT one of the 5 basic requirements traffic control devices must meet in order to be effective (</a:t>
            </a:r>
            <a:r>
              <a:rPr lang="en-US" sz="2600" dirty="0"/>
              <a:t>according to the MUTCD</a:t>
            </a:r>
            <a:r>
              <a:rPr lang="en-US" sz="3000" dirty="0"/>
              <a:t>)?     </a:t>
            </a:r>
            <a:r>
              <a:rPr lang="en-US" sz="3000" i="1" u="sng" dirty="0"/>
              <a:t>CIRCLE ONLY ONE</a:t>
            </a:r>
            <a:endParaRPr lang="en-US" sz="3000" u="sng" dirty="0"/>
          </a:p>
          <a:p>
            <a:pPr marL="0" indent="0">
              <a:lnSpc>
                <a:spcPts val="500"/>
              </a:lnSpc>
              <a:buNone/>
            </a:pPr>
            <a:r>
              <a:rPr lang="en-US" dirty="0"/>
              <a:t> </a:t>
            </a:r>
          </a:p>
          <a:p>
            <a:pPr marL="400050" lvl="1" indent="0">
              <a:buNone/>
            </a:pPr>
            <a:r>
              <a:rPr lang="en-US" sz="2600" dirty="0"/>
              <a:t>a)	Must fulfill a need</a:t>
            </a:r>
          </a:p>
          <a:p>
            <a:pPr marL="400050" lvl="1" indent="0">
              <a:buNone/>
            </a:pPr>
            <a:r>
              <a:rPr lang="en-US" sz="2600" dirty="0"/>
              <a:t>b)	Must command attention</a:t>
            </a:r>
          </a:p>
          <a:p>
            <a:pPr marL="400050" lvl="1" indent="0">
              <a:buNone/>
            </a:pPr>
            <a:r>
              <a:rPr lang="en-US" sz="2600" dirty="0"/>
              <a:t>c)	Must give adequate time for proper response</a:t>
            </a:r>
          </a:p>
          <a:p>
            <a:pPr marL="400050" lvl="1" indent="0">
              <a:buNone/>
            </a:pPr>
            <a:r>
              <a:rPr lang="en-US" sz="2600" dirty="0"/>
              <a:t>d)	Must convey a clear, simple meaning</a:t>
            </a:r>
          </a:p>
          <a:p>
            <a:pPr marL="400050" lvl="1" indent="0">
              <a:buNone/>
            </a:pPr>
            <a:r>
              <a:rPr lang="en-US" sz="2600" dirty="0"/>
              <a:t>e)	Must command respect from road users</a:t>
            </a:r>
          </a:p>
          <a:p>
            <a:pPr marL="914400" lvl="1" indent="-514350">
              <a:buAutoNum type="alphaLcParenR" startAt="6"/>
            </a:pPr>
            <a:r>
              <a:rPr lang="en-US" sz="2600" dirty="0"/>
              <a:t>Must be visible at all times</a:t>
            </a:r>
          </a:p>
          <a:p>
            <a:pPr marL="914400" lvl="1" indent="-514350">
              <a:buAutoNum type="alphaLcParenR" startAt="6"/>
            </a:pPr>
            <a:r>
              <a:rPr lang="en-US" sz="2600" dirty="0"/>
              <a:t>None of the above</a:t>
            </a:r>
          </a:p>
        </p:txBody>
      </p:sp>
      <p:sp>
        <p:nvSpPr>
          <p:cNvPr id="4" name="Oval 3">
            <a:extLst>
              <a:ext uri="{FF2B5EF4-FFF2-40B4-BE49-F238E27FC236}">
                <a16:creationId xmlns:a16="http://schemas.microsoft.com/office/drawing/2014/main" id="{2A54F5A1-4D01-49A7-B4BA-425C97A3224D}"/>
              </a:ext>
            </a:extLst>
          </p:cNvPr>
          <p:cNvSpPr/>
          <p:nvPr/>
        </p:nvSpPr>
        <p:spPr>
          <a:xfrm>
            <a:off x="452487" y="5109328"/>
            <a:ext cx="4411745" cy="43127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795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07" y="274637"/>
            <a:ext cx="8580895" cy="1213199"/>
          </a:xfrm>
          <a:solidFill>
            <a:srgbClr val="C00000"/>
          </a:solidFill>
        </p:spPr>
        <p:txBody>
          <a:bodyPr>
            <a:normAutofit fontScale="90000"/>
          </a:bodyPr>
          <a:lstStyle/>
          <a:p>
            <a:r>
              <a:rPr lang="en-US" sz="6000" dirty="0">
                <a:solidFill>
                  <a:schemeClr val="bg1"/>
                </a:solidFill>
              </a:rPr>
              <a:t>Testing Strategies</a:t>
            </a:r>
            <a:br>
              <a:rPr lang="en-US" sz="5300" dirty="0">
                <a:solidFill>
                  <a:schemeClr val="bg1"/>
                </a:solidFill>
              </a:rPr>
            </a:br>
            <a:r>
              <a:rPr lang="en-US" sz="3600" dirty="0">
                <a:solidFill>
                  <a:schemeClr val="bg1"/>
                </a:solidFill>
              </a:rPr>
              <a:t>Essay Questions</a:t>
            </a:r>
          </a:p>
        </p:txBody>
      </p:sp>
      <p:sp>
        <p:nvSpPr>
          <p:cNvPr id="3" name="Content Placeholder 2"/>
          <p:cNvSpPr>
            <a:spLocks noGrp="1"/>
          </p:cNvSpPr>
          <p:nvPr>
            <p:ph idx="1"/>
          </p:nvPr>
        </p:nvSpPr>
        <p:spPr>
          <a:xfrm>
            <a:off x="206644" y="1600200"/>
            <a:ext cx="8741044" cy="4525963"/>
          </a:xfrm>
        </p:spPr>
        <p:txBody>
          <a:bodyPr anchor="t">
            <a:normAutofit/>
          </a:bodyPr>
          <a:lstStyle/>
          <a:p>
            <a:pPr lvl="0">
              <a:lnSpc>
                <a:spcPct val="150000"/>
              </a:lnSpc>
            </a:pPr>
            <a:r>
              <a:rPr lang="en-US" dirty="0"/>
              <a:t>Read question thoroughly &amp; create a bullet list </a:t>
            </a:r>
          </a:p>
          <a:p>
            <a:pPr lvl="0">
              <a:lnSpc>
                <a:spcPct val="150000"/>
              </a:lnSpc>
            </a:pPr>
            <a:r>
              <a:rPr lang="en-US" dirty="0"/>
              <a:t>Create an outline for your response</a:t>
            </a:r>
          </a:p>
          <a:p>
            <a:pPr lvl="0">
              <a:lnSpc>
                <a:spcPct val="150000"/>
              </a:lnSpc>
            </a:pPr>
            <a:r>
              <a:rPr lang="en-US" dirty="0"/>
              <a:t>If the question asks for facts, do not provide your opinion.</a:t>
            </a:r>
          </a:p>
          <a:p>
            <a:pPr lvl="0">
              <a:lnSpc>
                <a:spcPct val="150000"/>
              </a:lnSpc>
            </a:pPr>
            <a:r>
              <a:rPr lang="en-US" dirty="0"/>
              <a:t>Focus on one main idea per paragraph</a:t>
            </a:r>
          </a:p>
          <a:p>
            <a:pPr marL="57150" indent="0">
              <a:buNone/>
            </a:pPr>
            <a:endParaRPr lang="en-US" sz="2200" i="1" dirty="0"/>
          </a:p>
        </p:txBody>
      </p:sp>
    </p:spTree>
    <p:extLst>
      <p:ext uri="{BB962C8B-B14F-4D97-AF65-F5344CB8AC3E}">
        <p14:creationId xmlns:p14="http://schemas.microsoft.com/office/powerpoint/2010/main" val="1652054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9414" y="1850676"/>
            <a:ext cx="6356317" cy="769441"/>
          </a:xfrm>
          <a:prstGeom prst="rect">
            <a:avLst/>
          </a:prstGeom>
          <a:noFill/>
        </p:spPr>
        <p:txBody>
          <a:bodyPr wrap="square" rtlCol="0">
            <a:spAutoFit/>
          </a:bodyPr>
          <a:lstStyle/>
          <a:p>
            <a:pPr algn="ctr"/>
            <a:r>
              <a:rPr lang="en-US" sz="4400" dirty="0"/>
              <a:t>Miscellaneous Tips</a:t>
            </a:r>
          </a:p>
        </p:txBody>
      </p:sp>
    </p:spTree>
    <p:extLst>
      <p:ext uri="{BB962C8B-B14F-4D97-AF65-F5344CB8AC3E}">
        <p14:creationId xmlns:p14="http://schemas.microsoft.com/office/powerpoint/2010/main" val="1998952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US" dirty="0">
                <a:solidFill>
                  <a:schemeClr val="bg1"/>
                </a:solidFill>
              </a:rPr>
              <a:t>Open Book Exams</a:t>
            </a:r>
          </a:p>
        </p:txBody>
      </p:sp>
      <p:sp>
        <p:nvSpPr>
          <p:cNvPr id="3" name="Content Placeholder 2"/>
          <p:cNvSpPr>
            <a:spLocks noGrp="1"/>
          </p:cNvSpPr>
          <p:nvPr>
            <p:ph idx="1"/>
          </p:nvPr>
        </p:nvSpPr>
        <p:spPr/>
        <p:txBody>
          <a:bodyPr/>
          <a:lstStyle/>
          <a:p>
            <a:r>
              <a:rPr lang="en-US" dirty="0"/>
              <a:t>You are evaluated on understanding rather than recall and memorization</a:t>
            </a:r>
          </a:p>
          <a:p>
            <a:r>
              <a:rPr lang="en-US" dirty="0"/>
              <a:t>Do not underestimate the preparation needed for an open book exam</a:t>
            </a:r>
          </a:p>
          <a:p>
            <a:pPr lvl="1"/>
            <a:r>
              <a:rPr lang="en-US" dirty="0"/>
              <a:t>Your time will be limited</a:t>
            </a:r>
          </a:p>
          <a:p>
            <a:pPr lvl="1"/>
            <a:r>
              <a:rPr lang="en-US" dirty="0"/>
              <a:t>Organize in order to quickly find data, quotes, examples, and/or arguments you use in your answers</a:t>
            </a:r>
          </a:p>
        </p:txBody>
      </p:sp>
    </p:spTree>
    <p:extLst>
      <p:ext uri="{BB962C8B-B14F-4D97-AF65-F5344CB8AC3E}">
        <p14:creationId xmlns:p14="http://schemas.microsoft.com/office/powerpoint/2010/main" val="173220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US" dirty="0">
                <a:solidFill>
                  <a:schemeClr val="bg1"/>
                </a:solidFill>
              </a:rPr>
              <a:t>Manage your time!!</a:t>
            </a:r>
          </a:p>
        </p:txBody>
      </p:sp>
      <p:sp>
        <p:nvSpPr>
          <p:cNvPr id="3" name="Content Placeholder 2"/>
          <p:cNvSpPr>
            <a:spLocks noGrp="1"/>
          </p:cNvSpPr>
          <p:nvPr>
            <p:ph idx="1"/>
          </p:nvPr>
        </p:nvSpPr>
        <p:spPr/>
        <p:txBody>
          <a:bodyPr/>
          <a:lstStyle/>
          <a:p>
            <a:r>
              <a:rPr lang="en-US" dirty="0"/>
              <a:t>Sections</a:t>
            </a:r>
          </a:p>
          <a:p>
            <a:r>
              <a:rPr lang="en-US" dirty="0"/>
              <a:t>Time element</a:t>
            </a:r>
          </a:p>
          <a:p>
            <a:r>
              <a:rPr lang="en-US" dirty="0"/>
              <a:t>Number of questions you MUST get right</a:t>
            </a:r>
          </a:p>
        </p:txBody>
      </p:sp>
    </p:spTree>
    <p:extLst>
      <p:ext uri="{BB962C8B-B14F-4D97-AF65-F5344CB8AC3E}">
        <p14:creationId xmlns:p14="http://schemas.microsoft.com/office/powerpoint/2010/main" val="4174736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508"/>
            <a:ext cx="8229600" cy="1143000"/>
          </a:xfrm>
        </p:spPr>
        <p:txBody>
          <a:bodyPr/>
          <a:lstStyle/>
          <a:p>
            <a:r>
              <a:rPr lang="en-US" dirty="0"/>
              <a:t>Zen</a:t>
            </a:r>
          </a:p>
        </p:txBody>
      </p:sp>
      <p:sp>
        <p:nvSpPr>
          <p:cNvPr id="3" name="Content Placeholder 2"/>
          <p:cNvSpPr>
            <a:spLocks noGrp="1"/>
          </p:cNvSpPr>
          <p:nvPr>
            <p:ph idx="1"/>
          </p:nvPr>
        </p:nvSpPr>
        <p:spPr>
          <a:xfrm>
            <a:off x="293133" y="1133156"/>
            <a:ext cx="8583985" cy="4993007"/>
          </a:xfrm>
        </p:spPr>
        <p:txBody>
          <a:bodyPr>
            <a:normAutofit/>
          </a:bodyPr>
          <a:lstStyle/>
          <a:p>
            <a:r>
              <a:rPr lang="en-US" dirty="0"/>
              <a:t>Gather </a:t>
            </a:r>
            <a:r>
              <a:rPr lang="en-US" u="sng" dirty="0"/>
              <a:t>ALL</a:t>
            </a:r>
            <a:r>
              <a:rPr lang="en-US" dirty="0"/>
              <a:t> materials the night before</a:t>
            </a:r>
          </a:p>
          <a:p>
            <a:r>
              <a:rPr lang="en-US" dirty="0"/>
              <a:t>Relax &amp; breathe</a:t>
            </a:r>
          </a:p>
          <a:p>
            <a:r>
              <a:rPr lang="en-US" dirty="0"/>
              <a:t>Maintain positive attitude</a:t>
            </a:r>
          </a:p>
          <a:p>
            <a:r>
              <a:rPr lang="en-US" dirty="0"/>
              <a:t>Read directions carefully</a:t>
            </a:r>
          </a:p>
          <a:p>
            <a:r>
              <a:rPr lang="en-US" dirty="0"/>
              <a:t>If there’s time, review answers you found difficult</a:t>
            </a:r>
          </a:p>
          <a:p>
            <a:r>
              <a:rPr lang="en-US" dirty="0"/>
              <a:t>Answer questions strategically</a:t>
            </a:r>
          </a:p>
          <a:p>
            <a:pPr marL="971550" lvl="1" indent="-514350">
              <a:buFont typeface="+mj-lt"/>
              <a:buAutoNum type="arabicPeriod"/>
            </a:pPr>
            <a:r>
              <a:rPr lang="en-US" sz="2400" dirty="0"/>
              <a:t>Easy questions</a:t>
            </a:r>
          </a:p>
          <a:p>
            <a:pPr marL="971550" lvl="1" indent="-514350">
              <a:buFont typeface="+mj-lt"/>
              <a:buAutoNum type="arabicPeriod"/>
            </a:pPr>
            <a:r>
              <a:rPr lang="en-US" sz="2400" dirty="0"/>
              <a:t>Questions with biggest point valu</a:t>
            </a:r>
            <a:r>
              <a:rPr lang="en-US" dirty="0"/>
              <a:t>e</a:t>
            </a:r>
          </a:p>
        </p:txBody>
      </p:sp>
    </p:spTree>
    <p:extLst>
      <p:ext uri="{BB962C8B-B14F-4D97-AF65-F5344CB8AC3E}">
        <p14:creationId xmlns:p14="http://schemas.microsoft.com/office/powerpoint/2010/main" val="1931939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6502" cy="1143000"/>
          </a:xfrm>
          <a:solidFill>
            <a:srgbClr val="C00000"/>
          </a:solidFill>
        </p:spPr>
        <p:txBody>
          <a:bodyPr>
            <a:normAutofit fontScale="90000"/>
          </a:bodyPr>
          <a:lstStyle/>
          <a:p>
            <a:r>
              <a:rPr lang="en-US" sz="5300" dirty="0">
                <a:solidFill>
                  <a:schemeClr val="bg1"/>
                </a:solidFill>
              </a:rPr>
              <a:t>Reading a Manual…</a:t>
            </a:r>
            <a:br>
              <a:rPr lang="en-US" sz="5400" dirty="0">
                <a:solidFill>
                  <a:schemeClr val="bg1"/>
                </a:solidFill>
              </a:rPr>
            </a:br>
            <a:r>
              <a:rPr lang="en-US" dirty="0">
                <a:solidFill>
                  <a:schemeClr val="bg1"/>
                </a:solidFill>
              </a:rPr>
              <a:t>Layered Reading</a:t>
            </a:r>
          </a:p>
        </p:txBody>
      </p:sp>
      <p:sp>
        <p:nvSpPr>
          <p:cNvPr id="3" name="Content Placeholder 2"/>
          <p:cNvSpPr>
            <a:spLocks noGrp="1"/>
          </p:cNvSpPr>
          <p:nvPr>
            <p:ph idx="1"/>
          </p:nvPr>
        </p:nvSpPr>
        <p:spPr/>
        <p:txBody>
          <a:bodyPr anchor="ctr">
            <a:normAutofit/>
          </a:bodyPr>
          <a:lstStyle/>
          <a:p>
            <a:pPr lvl="1">
              <a:lnSpc>
                <a:spcPts val="4100"/>
              </a:lnSpc>
              <a:buFont typeface="Wingdings" panose="05000000000000000000" pitchFamily="2" charset="2"/>
              <a:buChar char="§"/>
            </a:pPr>
            <a:r>
              <a:rPr lang="en-US" sz="3200" dirty="0"/>
              <a:t>General Topics – divide into “chunks”</a:t>
            </a:r>
          </a:p>
          <a:p>
            <a:pPr lvl="1">
              <a:lnSpc>
                <a:spcPts val="4100"/>
              </a:lnSpc>
              <a:buFont typeface="Wingdings" panose="05000000000000000000" pitchFamily="2" charset="2"/>
              <a:buChar char="§"/>
            </a:pPr>
            <a:r>
              <a:rPr lang="en-US" sz="3200" dirty="0"/>
              <a:t>Read entire “chunk” or chapter through to end without highlighting or taking notes</a:t>
            </a:r>
          </a:p>
          <a:p>
            <a:pPr lvl="1">
              <a:lnSpc>
                <a:spcPts val="4100"/>
              </a:lnSpc>
              <a:buFont typeface="Wingdings" panose="05000000000000000000" pitchFamily="2" charset="2"/>
              <a:buChar char="§"/>
            </a:pPr>
            <a:r>
              <a:rPr lang="en-US" sz="3200" dirty="0"/>
              <a:t>Read through again, taking notes</a:t>
            </a:r>
          </a:p>
          <a:p>
            <a:pPr lvl="1">
              <a:lnSpc>
                <a:spcPts val="4100"/>
              </a:lnSpc>
              <a:buFont typeface="Wingdings" panose="05000000000000000000" pitchFamily="2" charset="2"/>
              <a:buChar char="§"/>
            </a:pPr>
            <a:r>
              <a:rPr lang="en-US" sz="3200" dirty="0"/>
              <a:t>Create list of concepts/terms that are emphasized in text</a:t>
            </a:r>
          </a:p>
        </p:txBody>
      </p:sp>
    </p:spTree>
    <p:extLst>
      <p:ext uri="{BB962C8B-B14F-4D97-AF65-F5344CB8AC3E}">
        <p14:creationId xmlns:p14="http://schemas.microsoft.com/office/powerpoint/2010/main" val="3895683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6502" cy="1143000"/>
          </a:xfrm>
          <a:solidFill>
            <a:srgbClr val="C00000"/>
          </a:solidFill>
        </p:spPr>
        <p:txBody>
          <a:bodyPr>
            <a:normAutofit/>
          </a:bodyPr>
          <a:lstStyle/>
          <a:p>
            <a:r>
              <a:rPr lang="en-US" sz="5300" dirty="0">
                <a:solidFill>
                  <a:schemeClr val="bg1"/>
                </a:solidFill>
              </a:rPr>
              <a:t>Why “Chunking”?</a:t>
            </a:r>
            <a:endParaRPr lang="en-US" dirty="0">
              <a:solidFill>
                <a:schemeClr val="bg1"/>
              </a:solidFill>
            </a:endParaRPr>
          </a:p>
        </p:txBody>
      </p:sp>
      <p:sp>
        <p:nvSpPr>
          <p:cNvPr id="3" name="Content Placeholder 2"/>
          <p:cNvSpPr>
            <a:spLocks noGrp="1"/>
          </p:cNvSpPr>
          <p:nvPr>
            <p:ph idx="1"/>
          </p:nvPr>
        </p:nvSpPr>
        <p:spPr>
          <a:xfrm>
            <a:off x="206644" y="1600200"/>
            <a:ext cx="8741044" cy="4525963"/>
          </a:xfrm>
        </p:spPr>
        <p:txBody>
          <a:bodyPr anchor="t">
            <a:normAutofit/>
          </a:bodyPr>
          <a:lstStyle/>
          <a:p>
            <a:pPr marL="57150" indent="0">
              <a:buNone/>
            </a:pPr>
            <a:r>
              <a:rPr lang="en-US" sz="3400" dirty="0"/>
              <a:t>The optimal size for memorization is 3-4 units.</a:t>
            </a:r>
          </a:p>
        </p:txBody>
      </p:sp>
      <p:pic>
        <p:nvPicPr>
          <p:cNvPr id="4" name="Picture 3"/>
          <p:cNvPicPr/>
          <p:nvPr/>
        </p:nvPicPr>
        <p:blipFill>
          <a:blip r:embed="rId3"/>
          <a:stretch>
            <a:fillRect/>
          </a:stretch>
        </p:blipFill>
        <p:spPr>
          <a:xfrm>
            <a:off x="1079713" y="3352683"/>
            <a:ext cx="7258374" cy="2741848"/>
          </a:xfrm>
          <a:prstGeom prst="rect">
            <a:avLst/>
          </a:prstGeom>
        </p:spPr>
      </p:pic>
      <p:sp>
        <p:nvSpPr>
          <p:cNvPr id="5" name="TextBox 4"/>
          <p:cNvSpPr txBox="1"/>
          <p:nvPr/>
        </p:nvSpPr>
        <p:spPr>
          <a:xfrm>
            <a:off x="2954272" y="2800789"/>
            <a:ext cx="4183196" cy="461665"/>
          </a:xfrm>
          <a:prstGeom prst="rect">
            <a:avLst/>
          </a:prstGeom>
          <a:noFill/>
        </p:spPr>
        <p:txBody>
          <a:bodyPr wrap="none" rtlCol="0">
            <a:spAutoFit/>
          </a:bodyPr>
          <a:lstStyle/>
          <a:p>
            <a:r>
              <a:rPr lang="en-US" sz="2400" dirty="0"/>
              <a:t>Examples of 3-4 unit “chunking”</a:t>
            </a:r>
          </a:p>
        </p:txBody>
      </p:sp>
    </p:spTree>
    <p:extLst>
      <p:ext uri="{BB962C8B-B14F-4D97-AF65-F5344CB8AC3E}">
        <p14:creationId xmlns:p14="http://schemas.microsoft.com/office/powerpoint/2010/main" val="141889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4771"/>
          </a:xfrm>
          <a:solidFill>
            <a:srgbClr val="C00000"/>
          </a:solidFill>
        </p:spPr>
        <p:txBody>
          <a:bodyPr/>
          <a:lstStyle/>
          <a:p>
            <a:r>
              <a:rPr lang="en-US" dirty="0">
                <a:solidFill>
                  <a:schemeClr val="bg1"/>
                </a:solidFill>
              </a:rPr>
              <a:t>Taking Notes</a:t>
            </a:r>
          </a:p>
        </p:txBody>
      </p:sp>
      <p:sp>
        <p:nvSpPr>
          <p:cNvPr id="3" name="Content Placeholder 2"/>
          <p:cNvSpPr>
            <a:spLocks noGrp="1"/>
          </p:cNvSpPr>
          <p:nvPr>
            <p:ph idx="1"/>
          </p:nvPr>
        </p:nvSpPr>
        <p:spPr/>
        <p:txBody>
          <a:bodyPr/>
          <a:lstStyle/>
          <a:p>
            <a:r>
              <a:rPr lang="en-US" dirty="0"/>
              <a:t>Use highlighters, tabs, diagrams, etc.</a:t>
            </a:r>
          </a:p>
          <a:p>
            <a:r>
              <a:rPr lang="en-US" dirty="0"/>
              <a:t>Identify RESOURCES</a:t>
            </a:r>
          </a:p>
          <a:p>
            <a:pPr lvl="1"/>
            <a:r>
              <a:rPr lang="en-US" dirty="0"/>
              <a:t>Manuals</a:t>
            </a:r>
          </a:p>
          <a:p>
            <a:pPr lvl="1"/>
            <a:r>
              <a:rPr lang="en-US" dirty="0"/>
              <a:t>Websites</a:t>
            </a:r>
          </a:p>
          <a:p>
            <a:pPr lvl="1"/>
            <a:r>
              <a:rPr lang="en-US" dirty="0"/>
              <a:t>Statues </a:t>
            </a:r>
          </a:p>
          <a:p>
            <a:r>
              <a:rPr lang="en-US" dirty="0"/>
              <a:t>Organize your notes often, each day</a:t>
            </a:r>
          </a:p>
        </p:txBody>
      </p:sp>
    </p:spTree>
    <p:extLst>
      <p:ext uri="{BB962C8B-B14F-4D97-AF65-F5344CB8AC3E}">
        <p14:creationId xmlns:p14="http://schemas.microsoft.com/office/powerpoint/2010/main" val="400258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6502" cy="1143000"/>
          </a:xfrm>
          <a:solidFill>
            <a:srgbClr val="C00000"/>
          </a:solidFill>
        </p:spPr>
        <p:txBody>
          <a:bodyPr>
            <a:normAutofit/>
          </a:bodyPr>
          <a:lstStyle/>
          <a:p>
            <a:r>
              <a:rPr lang="en-US" sz="4800" dirty="0">
                <a:solidFill>
                  <a:schemeClr val="bg1"/>
                </a:solidFill>
              </a:rPr>
              <a:t>Studying to remember</a:t>
            </a:r>
            <a:endParaRPr lang="en-US" sz="4000" dirty="0">
              <a:solidFill>
                <a:schemeClr val="bg1"/>
              </a:solidFill>
            </a:endParaRPr>
          </a:p>
        </p:txBody>
      </p:sp>
      <p:sp>
        <p:nvSpPr>
          <p:cNvPr id="3" name="Content Placeholder 2"/>
          <p:cNvSpPr>
            <a:spLocks noGrp="1"/>
          </p:cNvSpPr>
          <p:nvPr>
            <p:ph idx="1"/>
          </p:nvPr>
        </p:nvSpPr>
        <p:spPr>
          <a:xfrm>
            <a:off x="237641" y="1600200"/>
            <a:ext cx="8710047" cy="4697278"/>
          </a:xfrm>
        </p:spPr>
        <p:txBody>
          <a:bodyPr anchor="t">
            <a:normAutofit/>
          </a:bodyPr>
          <a:lstStyle/>
          <a:p>
            <a:pPr lvl="1">
              <a:buFont typeface="Wingdings" panose="05000000000000000000" pitchFamily="2" charset="2"/>
              <a:buChar char="§"/>
            </a:pPr>
            <a:r>
              <a:rPr lang="en-US" sz="3200" dirty="0"/>
              <a:t>Schedule time to study – </a:t>
            </a:r>
            <a:r>
              <a:rPr lang="en-US" sz="3200" i="1" dirty="0"/>
              <a:t>over time</a:t>
            </a:r>
          </a:p>
          <a:p>
            <a:pPr lvl="1">
              <a:buFont typeface="Wingdings" panose="05000000000000000000" pitchFamily="2" charset="2"/>
              <a:buChar char="§"/>
            </a:pPr>
            <a:r>
              <a:rPr lang="en-US" sz="3200" dirty="0"/>
              <a:t>Embed the info in your brain using multiple methods</a:t>
            </a:r>
          </a:p>
          <a:p>
            <a:pPr lvl="2">
              <a:buFont typeface="Wingdings" panose="05000000000000000000" pitchFamily="2" charset="2"/>
              <a:buChar char="ü"/>
            </a:pPr>
            <a:r>
              <a:rPr lang="en-US" dirty="0"/>
              <a:t>Writing notes (flash cards)</a:t>
            </a:r>
          </a:p>
          <a:p>
            <a:pPr lvl="2">
              <a:buFont typeface="Wingdings" panose="05000000000000000000" pitchFamily="2" charset="2"/>
              <a:buChar char="ü"/>
            </a:pPr>
            <a:r>
              <a:rPr lang="en-US" dirty="0"/>
              <a:t>Quizzing yourself</a:t>
            </a:r>
          </a:p>
          <a:p>
            <a:pPr lvl="2">
              <a:buFont typeface="Wingdings" panose="05000000000000000000" pitchFamily="2" charset="2"/>
              <a:buChar char="ü"/>
            </a:pPr>
            <a:r>
              <a:rPr lang="en-US" dirty="0"/>
              <a:t>Q &amp; A out loud</a:t>
            </a:r>
          </a:p>
          <a:p>
            <a:pPr lvl="2">
              <a:buFont typeface="Wingdings" panose="05000000000000000000" pitchFamily="2" charset="2"/>
              <a:buChar char="ü"/>
            </a:pPr>
            <a:r>
              <a:rPr lang="en-US" dirty="0"/>
              <a:t>Mental images</a:t>
            </a:r>
          </a:p>
          <a:p>
            <a:pPr lvl="1">
              <a:buFont typeface="Wingdings" panose="05000000000000000000" pitchFamily="2" charset="2"/>
              <a:buChar char="§"/>
            </a:pPr>
            <a:r>
              <a:rPr lang="en-US" sz="3200" dirty="0"/>
              <a:t>Practice tests and application – </a:t>
            </a:r>
            <a:r>
              <a:rPr lang="en-US" sz="3200" i="1" u="sng" dirty="0">
                <a:solidFill>
                  <a:schemeClr val="accent2">
                    <a:lumMod val="75000"/>
                  </a:schemeClr>
                </a:solidFill>
                <a:latin typeface="Franklin Gothic Demi" panose="020B0703020102020204" pitchFamily="34" charset="0"/>
              </a:rPr>
              <a:t>REPETITION</a:t>
            </a:r>
            <a:r>
              <a:rPr lang="en-US" sz="3200" i="1" dirty="0">
                <a:latin typeface="Franklin Gothic Demi" panose="020B0703020102020204" pitchFamily="34" charset="0"/>
              </a:rPr>
              <a:t>! </a:t>
            </a:r>
            <a:endParaRPr lang="en-US" sz="3200" dirty="0">
              <a:latin typeface="Franklin Gothic Demi" panose="020B0703020102020204" pitchFamily="34" charset="0"/>
            </a:endParaRPr>
          </a:p>
          <a:p>
            <a:pPr lvl="1">
              <a:buFont typeface="Wingdings" panose="05000000000000000000" pitchFamily="2" charset="2"/>
              <a:buChar char="q"/>
            </a:pPr>
            <a:endParaRPr lang="en-US" sz="3600" dirty="0"/>
          </a:p>
        </p:txBody>
      </p:sp>
    </p:spTree>
    <p:extLst>
      <p:ext uri="{BB962C8B-B14F-4D97-AF65-F5344CB8AC3E}">
        <p14:creationId xmlns:p14="http://schemas.microsoft.com/office/powerpoint/2010/main" val="3852142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446" y="899342"/>
            <a:ext cx="8229600" cy="4525963"/>
          </a:xfrm>
        </p:spPr>
        <p:txBody>
          <a:bodyPr>
            <a:normAutofit/>
          </a:bodyPr>
          <a:lstStyle/>
          <a:p>
            <a:pPr marL="0" indent="0" algn="ctr">
              <a:lnSpc>
                <a:spcPct val="150000"/>
              </a:lnSpc>
              <a:buNone/>
            </a:pPr>
            <a:r>
              <a:rPr lang="en-US" sz="3600" dirty="0"/>
              <a:t>The more methods by which something is learned, the more memory pathways are built.  </a:t>
            </a:r>
          </a:p>
          <a:p>
            <a:pPr marL="0" indent="0" algn="ctr">
              <a:lnSpc>
                <a:spcPct val="150000"/>
              </a:lnSpc>
              <a:buNone/>
            </a:pPr>
            <a:r>
              <a:rPr lang="en-US" sz="3600" dirty="0"/>
              <a:t>The more regions of the brain used to store information, the more interconnections.</a:t>
            </a:r>
          </a:p>
        </p:txBody>
      </p:sp>
    </p:spTree>
    <p:extLst>
      <p:ext uri="{BB962C8B-B14F-4D97-AF65-F5344CB8AC3E}">
        <p14:creationId xmlns:p14="http://schemas.microsoft.com/office/powerpoint/2010/main" val="2960601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F678B-E9B1-4B37-85DC-E60A8E334913}"/>
              </a:ext>
            </a:extLst>
          </p:cNvPr>
          <p:cNvSpPr>
            <a:spLocks noGrp="1"/>
          </p:cNvSpPr>
          <p:nvPr>
            <p:ph type="title"/>
          </p:nvPr>
        </p:nvSpPr>
        <p:spPr>
          <a:xfrm>
            <a:off x="457200" y="160337"/>
            <a:ext cx="8229600" cy="1143000"/>
          </a:xfrm>
          <a:solidFill>
            <a:schemeClr val="accent2">
              <a:lumMod val="20000"/>
              <a:lumOff val="80000"/>
            </a:schemeClr>
          </a:solidFill>
        </p:spPr>
        <p:txBody>
          <a:bodyPr/>
          <a:lstStyle/>
          <a:p>
            <a:r>
              <a:rPr lang="en-US" dirty="0"/>
              <a:t>TTC Zone Areas Defined</a:t>
            </a:r>
          </a:p>
        </p:txBody>
      </p:sp>
      <p:sp>
        <p:nvSpPr>
          <p:cNvPr id="3" name="Content Placeholder 2">
            <a:extLst>
              <a:ext uri="{FF2B5EF4-FFF2-40B4-BE49-F238E27FC236}">
                <a16:creationId xmlns:a16="http://schemas.microsoft.com/office/drawing/2014/main" id="{4D8A1E1C-580B-4BBB-A89C-FE779E5E3C20}"/>
              </a:ext>
            </a:extLst>
          </p:cNvPr>
          <p:cNvSpPr>
            <a:spLocks noGrp="1"/>
          </p:cNvSpPr>
          <p:nvPr>
            <p:ph idx="1"/>
          </p:nvPr>
        </p:nvSpPr>
        <p:spPr>
          <a:xfrm>
            <a:off x="231648" y="1499616"/>
            <a:ext cx="8680704" cy="4846003"/>
          </a:xfrm>
        </p:spPr>
        <p:txBody>
          <a:bodyPr>
            <a:normAutofit fontScale="85000" lnSpcReduction="20000"/>
          </a:bodyPr>
          <a:lstStyle/>
          <a:p>
            <a:r>
              <a:rPr lang="en-US" b="1" dirty="0"/>
              <a:t>Advance warning </a:t>
            </a:r>
            <a:r>
              <a:rPr lang="en-US" dirty="0"/>
              <a:t>– tells traffic what to expect in work zone ahead</a:t>
            </a:r>
          </a:p>
          <a:p>
            <a:r>
              <a:rPr lang="en-US" b="1" dirty="0"/>
              <a:t>Transition space </a:t>
            </a:r>
            <a:r>
              <a:rPr lang="en-US" dirty="0"/>
              <a:t>- moves traffic out of its normal path</a:t>
            </a:r>
          </a:p>
          <a:p>
            <a:r>
              <a:rPr lang="en-US" b="1" dirty="0"/>
              <a:t>Buffer spaces </a:t>
            </a:r>
            <a:r>
              <a:rPr lang="en-US" dirty="0"/>
              <a:t>– area that provides protection for traffic and workers</a:t>
            </a:r>
          </a:p>
          <a:p>
            <a:r>
              <a:rPr lang="en-US" b="1" dirty="0"/>
              <a:t>Traffic space </a:t>
            </a:r>
            <a:r>
              <a:rPr lang="en-US" dirty="0"/>
              <a:t>– allows traffic to pass through activity area</a:t>
            </a:r>
          </a:p>
          <a:p>
            <a:r>
              <a:rPr lang="en-US" b="1" dirty="0"/>
              <a:t>Work space </a:t>
            </a:r>
            <a:r>
              <a:rPr lang="en-US" dirty="0"/>
              <a:t>– set aside for workers, equipment, material storage</a:t>
            </a:r>
          </a:p>
          <a:p>
            <a:r>
              <a:rPr lang="en-US" b="1" dirty="0"/>
              <a:t>Activity area </a:t>
            </a:r>
            <a:r>
              <a:rPr lang="en-US" dirty="0"/>
              <a:t>– where work takes place, work space, traffic space, plus buffers</a:t>
            </a:r>
          </a:p>
          <a:p>
            <a:r>
              <a:rPr lang="en-US" b="1" dirty="0"/>
              <a:t>Termination area</a:t>
            </a:r>
            <a:r>
              <a:rPr lang="en-US" dirty="0"/>
              <a:t> – where motorist returns to normal driving path</a:t>
            </a:r>
          </a:p>
          <a:p>
            <a:endParaRPr lang="en-US" dirty="0"/>
          </a:p>
        </p:txBody>
      </p:sp>
      <p:pic>
        <p:nvPicPr>
          <p:cNvPr id="4" name="Content Placeholder 3">
            <a:extLst>
              <a:ext uri="{FF2B5EF4-FFF2-40B4-BE49-F238E27FC236}">
                <a16:creationId xmlns:a16="http://schemas.microsoft.com/office/drawing/2014/main" id="{E41BAEF4-74A2-4D49-9D1F-53AD2F873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066" y="387660"/>
            <a:ext cx="904515" cy="765359"/>
          </a:xfrm>
          <a:prstGeom prst="rect">
            <a:avLst/>
          </a:prstGeom>
        </p:spPr>
      </p:pic>
    </p:spTree>
    <p:extLst>
      <p:ext uri="{BB962C8B-B14F-4D97-AF65-F5344CB8AC3E}">
        <p14:creationId xmlns:p14="http://schemas.microsoft.com/office/powerpoint/2010/main" val="1579102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3"/>
          <a:stretch>
            <a:fillRect/>
          </a:stretch>
        </p:blipFill>
        <p:spPr>
          <a:xfrm>
            <a:off x="4309526" y="2796019"/>
            <a:ext cx="1664825" cy="55496"/>
          </a:xfrm>
          <a:prstGeom prst="rect">
            <a:avLst/>
          </a:prstGeom>
        </p:spPr>
      </p:pic>
      <p:cxnSp>
        <p:nvCxnSpPr>
          <p:cNvPr id="40" name="Straight Connector 39"/>
          <p:cNvCxnSpPr/>
          <p:nvPr/>
        </p:nvCxnSpPr>
        <p:spPr>
          <a:xfrm>
            <a:off x="4272385" y="3739704"/>
            <a:ext cx="2367599" cy="6679"/>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4359041" y="5563191"/>
            <a:ext cx="2280941" cy="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4337668" y="1088409"/>
            <a:ext cx="2302316" cy="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4"/>
          <a:stretch>
            <a:fillRect/>
          </a:stretch>
        </p:blipFill>
        <p:spPr>
          <a:xfrm rot="16200000">
            <a:off x="1393649" y="2632186"/>
            <a:ext cx="4791577" cy="1215593"/>
          </a:xfrm>
          <a:prstGeom prst="rect">
            <a:avLst/>
          </a:prstGeom>
        </p:spPr>
      </p:pic>
      <p:pic>
        <p:nvPicPr>
          <p:cNvPr id="4" name="Picture 3"/>
          <p:cNvPicPr>
            <a:picLocks noChangeAspect="1"/>
          </p:cNvPicPr>
          <p:nvPr/>
        </p:nvPicPr>
        <p:blipFill>
          <a:blip r:embed="rId5"/>
          <a:stretch>
            <a:fillRect/>
          </a:stretch>
        </p:blipFill>
        <p:spPr>
          <a:xfrm>
            <a:off x="4233352" y="5323759"/>
            <a:ext cx="264056" cy="253768"/>
          </a:xfrm>
          <a:prstGeom prst="rect">
            <a:avLst/>
          </a:prstGeom>
        </p:spPr>
      </p:pic>
      <p:pic>
        <p:nvPicPr>
          <p:cNvPr id="5" name="Picture 4"/>
          <p:cNvPicPr>
            <a:picLocks noChangeAspect="1"/>
          </p:cNvPicPr>
          <p:nvPr/>
        </p:nvPicPr>
        <p:blipFill>
          <a:blip r:embed="rId5"/>
          <a:stretch>
            <a:fillRect/>
          </a:stretch>
        </p:blipFill>
        <p:spPr>
          <a:xfrm>
            <a:off x="4228611" y="5088415"/>
            <a:ext cx="264056" cy="253768"/>
          </a:xfrm>
          <a:prstGeom prst="rect">
            <a:avLst/>
          </a:prstGeom>
        </p:spPr>
      </p:pic>
      <p:pic>
        <p:nvPicPr>
          <p:cNvPr id="6" name="Picture 5"/>
          <p:cNvPicPr>
            <a:picLocks noChangeAspect="1"/>
          </p:cNvPicPr>
          <p:nvPr/>
        </p:nvPicPr>
        <p:blipFill>
          <a:blip r:embed="rId5"/>
          <a:stretch>
            <a:fillRect/>
          </a:stretch>
        </p:blipFill>
        <p:spPr>
          <a:xfrm>
            <a:off x="4228611" y="4850772"/>
            <a:ext cx="264056" cy="253768"/>
          </a:xfrm>
          <a:prstGeom prst="rect">
            <a:avLst/>
          </a:prstGeom>
        </p:spPr>
      </p:pic>
      <p:pic>
        <p:nvPicPr>
          <p:cNvPr id="8" name="Picture 7"/>
          <p:cNvPicPr>
            <a:picLocks noChangeAspect="1"/>
          </p:cNvPicPr>
          <p:nvPr/>
        </p:nvPicPr>
        <p:blipFill>
          <a:blip r:embed="rId6"/>
          <a:stretch>
            <a:fillRect/>
          </a:stretch>
        </p:blipFill>
        <p:spPr>
          <a:xfrm>
            <a:off x="3888761" y="2034044"/>
            <a:ext cx="426542" cy="852901"/>
          </a:xfrm>
          <a:prstGeom prst="rect">
            <a:avLst/>
          </a:prstGeom>
          <a:ln>
            <a:noFill/>
          </a:ln>
        </p:spPr>
      </p:pic>
      <p:pic>
        <p:nvPicPr>
          <p:cNvPr id="9" name="Picture 8"/>
          <p:cNvPicPr>
            <a:picLocks noChangeAspect="1"/>
          </p:cNvPicPr>
          <p:nvPr/>
        </p:nvPicPr>
        <p:blipFill>
          <a:blip r:embed="rId7"/>
          <a:stretch>
            <a:fillRect/>
          </a:stretch>
        </p:blipFill>
        <p:spPr>
          <a:xfrm>
            <a:off x="4189978" y="4311528"/>
            <a:ext cx="126722" cy="233860"/>
          </a:xfrm>
          <a:prstGeom prst="rect">
            <a:avLst/>
          </a:prstGeom>
        </p:spPr>
      </p:pic>
      <p:pic>
        <p:nvPicPr>
          <p:cNvPr id="12" name="Picture 11"/>
          <p:cNvPicPr>
            <a:picLocks noChangeAspect="1"/>
          </p:cNvPicPr>
          <p:nvPr/>
        </p:nvPicPr>
        <p:blipFill>
          <a:blip r:embed="rId8"/>
          <a:stretch>
            <a:fillRect/>
          </a:stretch>
        </p:blipFill>
        <p:spPr>
          <a:xfrm>
            <a:off x="4085343" y="4113603"/>
            <a:ext cx="126884" cy="236621"/>
          </a:xfrm>
          <a:prstGeom prst="rect">
            <a:avLst/>
          </a:prstGeom>
        </p:spPr>
      </p:pic>
      <p:pic>
        <p:nvPicPr>
          <p:cNvPr id="13" name="Picture 12"/>
          <p:cNvPicPr>
            <a:picLocks noChangeAspect="1"/>
          </p:cNvPicPr>
          <p:nvPr/>
        </p:nvPicPr>
        <p:blipFill>
          <a:blip r:embed="rId8"/>
          <a:stretch>
            <a:fillRect/>
          </a:stretch>
        </p:blipFill>
        <p:spPr>
          <a:xfrm>
            <a:off x="3994380" y="3960912"/>
            <a:ext cx="126884" cy="236621"/>
          </a:xfrm>
          <a:prstGeom prst="rect">
            <a:avLst/>
          </a:prstGeom>
        </p:spPr>
      </p:pic>
      <p:pic>
        <p:nvPicPr>
          <p:cNvPr id="14" name="Picture 13"/>
          <p:cNvPicPr>
            <a:picLocks noChangeAspect="1"/>
          </p:cNvPicPr>
          <p:nvPr/>
        </p:nvPicPr>
        <p:blipFill>
          <a:blip r:embed="rId8"/>
          <a:stretch>
            <a:fillRect/>
          </a:stretch>
        </p:blipFill>
        <p:spPr>
          <a:xfrm>
            <a:off x="3900534" y="3785617"/>
            <a:ext cx="126884" cy="236621"/>
          </a:xfrm>
          <a:prstGeom prst="rect">
            <a:avLst/>
          </a:prstGeom>
        </p:spPr>
      </p:pic>
      <p:pic>
        <p:nvPicPr>
          <p:cNvPr id="15" name="Picture 14"/>
          <p:cNvPicPr>
            <a:picLocks noChangeAspect="1"/>
          </p:cNvPicPr>
          <p:nvPr/>
        </p:nvPicPr>
        <p:blipFill>
          <a:blip r:embed="rId8"/>
          <a:stretch>
            <a:fillRect/>
          </a:stretch>
        </p:blipFill>
        <p:spPr>
          <a:xfrm>
            <a:off x="3830835" y="3614931"/>
            <a:ext cx="126884" cy="236621"/>
          </a:xfrm>
          <a:prstGeom prst="rect">
            <a:avLst/>
          </a:prstGeom>
        </p:spPr>
      </p:pic>
      <p:pic>
        <p:nvPicPr>
          <p:cNvPr id="16" name="Picture 15"/>
          <p:cNvPicPr>
            <a:picLocks noChangeAspect="1"/>
          </p:cNvPicPr>
          <p:nvPr/>
        </p:nvPicPr>
        <p:blipFill>
          <a:blip r:embed="rId8"/>
          <a:stretch>
            <a:fillRect/>
          </a:stretch>
        </p:blipFill>
        <p:spPr>
          <a:xfrm>
            <a:off x="3830836" y="3349147"/>
            <a:ext cx="126884" cy="236621"/>
          </a:xfrm>
          <a:prstGeom prst="rect">
            <a:avLst/>
          </a:prstGeom>
        </p:spPr>
      </p:pic>
      <p:pic>
        <p:nvPicPr>
          <p:cNvPr id="18" name="Picture 17"/>
          <p:cNvPicPr>
            <a:picLocks noChangeAspect="1"/>
          </p:cNvPicPr>
          <p:nvPr/>
        </p:nvPicPr>
        <p:blipFill>
          <a:blip r:embed="rId8"/>
          <a:stretch>
            <a:fillRect/>
          </a:stretch>
        </p:blipFill>
        <p:spPr>
          <a:xfrm>
            <a:off x="3837092" y="2936151"/>
            <a:ext cx="126884" cy="236621"/>
          </a:xfrm>
          <a:prstGeom prst="rect">
            <a:avLst/>
          </a:prstGeom>
        </p:spPr>
      </p:pic>
      <p:pic>
        <p:nvPicPr>
          <p:cNvPr id="19" name="Picture 18"/>
          <p:cNvPicPr>
            <a:picLocks noChangeAspect="1"/>
          </p:cNvPicPr>
          <p:nvPr/>
        </p:nvPicPr>
        <p:blipFill>
          <a:blip r:embed="rId8"/>
          <a:stretch>
            <a:fillRect/>
          </a:stretch>
        </p:blipFill>
        <p:spPr>
          <a:xfrm>
            <a:off x="3832194" y="2503843"/>
            <a:ext cx="126884" cy="236621"/>
          </a:xfrm>
          <a:prstGeom prst="rect">
            <a:avLst/>
          </a:prstGeom>
        </p:spPr>
      </p:pic>
      <p:pic>
        <p:nvPicPr>
          <p:cNvPr id="20" name="Picture 19"/>
          <p:cNvPicPr>
            <a:picLocks noChangeAspect="1"/>
          </p:cNvPicPr>
          <p:nvPr/>
        </p:nvPicPr>
        <p:blipFill>
          <a:blip r:embed="rId8"/>
          <a:stretch>
            <a:fillRect/>
          </a:stretch>
        </p:blipFill>
        <p:spPr>
          <a:xfrm>
            <a:off x="3933382" y="1574015"/>
            <a:ext cx="126884" cy="236621"/>
          </a:xfrm>
          <a:prstGeom prst="rect">
            <a:avLst/>
          </a:prstGeom>
        </p:spPr>
      </p:pic>
      <p:pic>
        <p:nvPicPr>
          <p:cNvPr id="22" name="Picture 21"/>
          <p:cNvPicPr>
            <a:picLocks noChangeAspect="1"/>
          </p:cNvPicPr>
          <p:nvPr/>
        </p:nvPicPr>
        <p:blipFill>
          <a:blip r:embed="rId8"/>
          <a:stretch>
            <a:fillRect/>
          </a:stretch>
        </p:blipFill>
        <p:spPr>
          <a:xfrm>
            <a:off x="4152153" y="1337405"/>
            <a:ext cx="126884" cy="236621"/>
          </a:xfrm>
          <a:prstGeom prst="rect">
            <a:avLst/>
          </a:prstGeom>
        </p:spPr>
      </p:pic>
      <p:pic>
        <p:nvPicPr>
          <p:cNvPr id="23" name="Picture 22"/>
          <p:cNvPicPr>
            <a:picLocks noChangeAspect="1"/>
          </p:cNvPicPr>
          <p:nvPr/>
        </p:nvPicPr>
        <p:blipFill>
          <a:blip r:embed="rId8"/>
          <a:stretch>
            <a:fillRect/>
          </a:stretch>
        </p:blipFill>
        <p:spPr>
          <a:xfrm>
            <a:off x="4025692" y="1477274"/>
            <a:ext cx="126884" cy="236621"/>
          </a:xfrm>
          <a:prstGeom prst="rect">
            <a:avLst/>
          </a:prstGeom>
        </p:spPr>
      </p:pic>
      <p:pic>
        <p:nvPicPr>
          <p:cNvPr id="24" name="Picture 23"/>
          <p:cNvPicPr>
            <a:picLocks noChangeAspect="1"/>
          </p:cNvPicPr>
          <p:nvPr/>
        </p:nvPicPr>
        <p:blipFill>
          <a:blip r:embed="rId9"/>
          <a:stretch>
            <a:fillRect/>
          </a:stretch>
        </p:blipFill>
        <p:spPr>
          <a:xfrm>
            <a:off x="4197425" y="1022092"/>
            <a:ext cx="277773" cy="178323"/>
          </a:xfrm>
          <a:prstGeom prst="rect">
            <a:avLst/>
          </a:prstGeom>
        </p:spPr>
      </p:pic>
      <p:cxnSp>
        <p:nvCxnSpPr>
          <p:cNvPr id="26" name="Straight Arrow Connector 25"/>
          <p:cNvCxnSpPr/>
          <p:nvPr/>
        </p:nvCxnSpPr>
        <p:spPr>
          <a:xfrm flipV="1">
            <a:off x="2495777" y="2561654"/>
            <a:ext cx="916226" cy="6049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891712" y="2302406"/>
            <a:ext cx="1094378" cy="646331"/>
          </a:xfrm>
          <a:prstGeom prst="rect">
            <a:avLst/>
          </a:prstGeom>
          <a:noFill/>
        </p:spPr>
        <p:txBody>
          <a:bodyPr wrap="square" rtlCol="0">
            <a:spAutoFit/>
          </a:bodyPr>
          <a:lstStyle/>
          <a:p>
            <a:pPr defTabSz="257175"/>
            <a:r>
              <a:rPr lang="en-US" b="1" dirty="0">
                <a:solidFill>
                  <a:prstClr val="black"/>
                </a:solidFill>
                <a:latin typeface="Calibri"/>
              </a:rPr>
              <a:t>Traffic Space</a:t>
            </a:r>
          </a:p>
        </p:txBody>
      </p:sp>
      <p:sp>
        <p:nvSpPr>
          <p:cNvPr id="28" name="TextBox 27"/>
          <p:cNvSpPr txBox="1"/>
          <p:nvPr/>
        </p:nvSpPr>
        <p:spPr>
          <a:xfrm>
            <a:off x="6018271" y="4623018"/>
            <a:ext cx="1708751" cy="894540"/>
          </a:xfrm>
          <a:prstGeom prst="rect">
            <a:avLst/>
          </a:prstGeom>
          <a:noFill/>
        </p:spPr>
        <p:txBody>
          <a:bodyPr wrap="square" rtlCol="0">
            <a:spAutoFit/>
          </a:bodyPr>
          <a:lstStyle/>
          <a:p>
            <a:pPr defTabSz="257175"/>
            <a:r>
              <a:rPr lang="en-US" sz="2100" b="1" dirty="0">
                <a:solidFill>
                  <a:prstClr val="black"/>
                </a:solidFill>
                <a:latin typeface="Calibri"/>
              </a:rPr>
              <a:t>Advance Warning Area</a:t>
            </a:r>
          </a:p>
          <a:p>
            <a:pPr defTabSz="257175"/>
            <a:endParaRPr lang="en-US" sz="1013" dirty="0">
              <a:solidFill>
                <a:prstClr val="black"/>
              </a:solidFill>
              <a:latin typeface="Calibri"/>
            </a:endParaRPr>
          </a:p>
        </p:txBody>
      </p:sp>
      <p:sp>
        <p:nvSpPr>
          <p:cNvPr id="29" name="TextBox 28"/>
          <p:cNvSpPr txBox="1"/>
          <p:nvPr/>
        </p:nvSpPr>
        <p:spPr>
          <a:xfrm>
            <a:off x="6014430" y="3746382"/>
            <a:ext cx="1468382" cy="738664"/>
          </a:xfrm>
          <a:prstGeom prst="rect">
            <a:avLst/>
          </a:prstGeom>
          <a:noFill/>
        </p:spPr>
        <p:txBody>
          <a:bodyPr wrap="square" rtlCol="0">
            <a:spAutoFit/>
          </a:bodyPr>
          <a:lstStyle/>
          <a:p>
            <a:pPr defTabSz="257175"/>
            <a:r>
              <a:rPr lang="en-US" sz="2100" b="1" dirty="0">
                <a:solidFill>
                  <a:prstClr val="black"/>
                </a:solidFill>
                <a:latin typeface="Calibri"/>
              </a:rPr>
              <a:t>Transition Area</a:t>
            </a:r>
          </a:p>
        </p:txBody>
      </p:sp>
      <p:sp>
        <p:nvSpPr>
          <p:cNvPr id="30" name="TextBox 29"/>
          <p:cNvSpPr txBox="1"/>
          <p:nvPr/>
        </p:nvSpPr>
        <p:spPr>
          <a:xfrm>
            <a:off x="4601791" y="2966433"/>
            <a:ext cx="1673998" cy="646331"/>
          </a:xfrm>
          <a:prstGeom prst="rect">
            <a:avLst/>
          </a:prstGeom>
          <a:noFill/>
        </p:spPr>
        <p:txBody>
          <a:bodyPr wrap="square" rtlCol="0">
            <a:spAutoFit/>
          </a:bodyPr>
          <a:lstStyle/>
          <a:p>
            <a:pPr defTabSz="257175"/>
            <a:r>
              <a:rPr lang="en-US" b="1" dirty="0">
                <a:solidFill>
                  <a:prstClr val="black"/>
                </a:solidFill>
                <a:latin typeface="Calibri"/>
              </a:rPr>
              <a:t>Longitudinal Buffer Space</a:t>
            </a:r>
          </a:p>
        </p:txBody>
      </p:sp>
      <p:sp>
        <p:nvSpPr>
          <p:cNvPr id="31" name="Rectangle 30"/>
          <p:cNvSpPr/>
          <p:nvPr/>
        </p:nvSpPr>
        <p:spPr>
          <a:xfrm>
            <a:off x="6014429" y="2567336"/>
            <a:ext cx="1619546" cy="415498"/>
          </a:xfrm>
          <a:prstGeom prst="rect">
            <a:avLst/>
          </a:prstGeom>
        </p:spPr>
        <p:txBody>
          <a:bodyPr wrap="none">
            <a:spAutoFit/>
          </a:bodyPr>
          <a:lstStyle/>
          <a:p>
            <a:pPr defTabSz="257175"/>
            <a:r>
              <a:rPr lang="en-US" sz="2100" b="1" dirty="0">
                <a:solidFill>
                  <a:prstClr val="black"/>
                </a:solidFill>
                <a:latin typeface="Calibri"/>
              </a:rPr>
              <a:t>Activity Area</a:t>
            </a:r>
          </a:p>
        </p:txBody>
      </p:sp>
      <p:sp>
        <p:nvSpPr>
          <p:cNvPr id="32" name="TextBox 31"/>
          <p:cNvSpPr txBox="1"/>
          <p:nvPr/>
        </p:nvSpPr>
        <p:spPr>
          <a:xfrm>
            <a:off x="4596597" y="2145909"/>
            <a:ext cx="738557" cy="646331"/>
          </a:xfrm>
          <a:prstGeom prst="rect">
            <a:avLst/>
          </a:prstGeom>
          <a:noFill/>
        </p:spPr>
        <p:txBody>
          <a:bodyPr wrap="square" rtlCol="0">
            <a:spAutoFit/>
          </a:bodyPr>
          <a:lstStyle/>
          <a:p>
            <a:pPr defTabSz="257175"/>
            <a:r>
              <a:rPr lang="en-US" b="1" dirty="0">
                <a:solidFill>
                  <a:prstClr val="black"/>
                </a:solidFill>
                <a:latin typeface="Calibri"/>
              </a:rPr>
              <a:t>Work Space</a:t>
            </a:r>
          </a:p>
        </p:txBody>
      </p:sp>
      <p:sp>
        <p:nvSpPr>
          <p:cNvPr id="33" name="TextBox 32"/>
          <p:cNvSpPr txBox="1"/>
          <p:nvPr/>
        </p:nvSpPr>
        <p:spPr>
          <a:xfrm>
            <a:off x="6014427" y="1239505"/>
            <a:ext cx="1712592" cy="738664"/>
          </a:xfrm>
          <a:prstGeom prst="rect">
            <a:avLst/>
          </a:prstGeom>
          <a:noFill/>
        </p:spPr>
        <p:txBody>
          <a:bodyPr wrap="square" rtlCol="0">
            <a:spAutoFit/>
          </a:bodyPr>
          <a:lstStyle/>
          <a:p>
            <a:pPr defTabSz="257175"/>
            <a:r>
              <a:rPr lang="en-US" sz="2100" b="1" dirty="0">
                <a:solidFill>
                  <a:prstClr val="black"/>
                </a:solidFill>
                <a:latin typeface="Calibri"/>
              </a:rPr>
              <a:t>Termination Area</a:t>
            </a:r>
          </a:p>
        </p:txBody>
      </p:sp>
      <p:sp>
        <p:nvSpPr>
          <p:cNvPr id="34" name="Arrow: Up 33"/>
          <p:cNvSpPr/>
          <p:nvPr/>
        </p:nvSpPr>
        <p:spPr>
          <a:xfrm>
            <a:off x="3460550" y="4977655"/>
            <a:ext cx="158826" cy="276935"/>
          </a:xfrm>
          <a:prstGeom prst="up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257175"/>
            <a:endParaRPr lang="en-US" sz="1013">
              <a:solidFill>
                <a:prstClr val="white"/>
              </a:solidFill>
              <a:latin typeface="Calibri"/>
            </a:endParaRPr>
          </a:p>
        </p:txBody>
      </p:sp>
      <p:sp>
        <p:nvSpPr>
          <p:cNvPr id="36" name="Arrow: Up 35"/>
          <p:cNvSpPr/>
          <p:nvPr/>
        </p:nvSpPr>
        <p:spPr>
          <a:xfrm>
            <a:off x="3901437" y="4977655"/>
            <a:ext cx="158826" cy="276935"/>
          </a:xfrm>
          <a:prstGeom prst="up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257175"/>
            <a:endParaRPr lang="en-US" sz="1013">
              <a:solidFill>
                <a:prstClr val="white"/>
              </a:solidFill>
              <a:latin typeface="Calibri"/>
            </a:endParaRPr>
          </a:p>
        </p:txBody>
      </p:sp>
      <p:cxnSp>
        <p:nvCxnSpPr>
          <p:cNvPr id="41" name="Straight Connector 40"/>
          <p:cNvCxnSpPr/>
          <p:nvPr/>
        </p:nvCxnSpPr>
        <p:spPr>
          <a:xfrm flipV="1">
            <a:off x="4365377" y="4545385"/>
            <a:ext cx="2274605" cy="2"/>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pic>
        <p:nvPicPr>
          <p:cNvPr id="43" name="Picture 42"/>
          <p:cNvPicPr>
            <a:picLocks noChangeAspect="1"/>
          </p:cNvPicPr>
          <p:nvPr/>
        </p:nvPicPr>
        <p:blipFill>
          <a:blip r:embed="rId3"/>
          <a:stretch>
            <a:fillRect/>
          </a:stretch>
        </p:blipFill>
        <p:spPr>
          <a:xfrm>
            <a:off x="4291223" y="2004244"/>
            <a:ext cx="2366216" cy="78874"/>
          </a:xfrm>
          <a:prstGeom prst="rect">
            <a:avLst/>
          </a:prstGeom>
        </p:spPr>
      </p:pic>
      <p:cxnSp>
        <p:nvCxnSpPr>
          <p:cNvPr id="46" name="Straight Arrow Connector 45"/>
          <p:cNvCxnSpPr/>
          <p:nvPr/>
        </p:nvCxnSpPr>
        <p:spPr>
          <a:xfrm>
            <a:off x="4572000" y="2806904"/>
            <a:ext cx="0" cy="918638"/>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4572000" y="2062769"/>
            <a:ext cx="0" cy="744135"/>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5971913" y="4545389"/>
            <a:ext cx="0" cy="993947"/>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5964982" y="3767599"/>
            <a:ext cx="1898" cy="750665"/>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5964982" y="2016295"/>
            <a:ext cx="0" cy="1709247"/>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5957480" y="1094510"/>
            <a:ext cx="9399" cy="909732"/>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50" name="Picture 49"/>
          <p:cNvPicPr>
            <a:picLocks noChangeAspect="1"/>
          </p:cNvPicPr>
          <p:nvPr/>
        </p:nvPicPr>
        <p:blipFill>
          <a:blip r:embed="rId8"/>
          <a:stretch>
            <a:fillRect/>
          </a:stretch>
        </p:blipFill>
        <p:spPr>
          <a:xfrm>
            <a:off x="3825319" y="2067333"/>
            <a:ext cx="126884" cy="236621"/>
          </a:xfrm>
          <a:prstGeom prst="rect">
            <a:avLst/>
          </a:prstGeom>
        </p:spPr>
      </p:pic>
      <p:pic>
        <p:nvPicPr>
          <p:cNvPr id="52" name="Picture 51"/>
          <p:cNvPicPr>
            <a:picLocks noChangeAspect="1"/>
          </p:cNvPicPr>
          <p:nvPr/>
        </p:nvPicPr>
        <p:blipFill>
          <a:blip r:embed="rId8"/>
          <a:stretch>
            <a:fillRect/>
          </a:stretch>
        </p:blipFill>
        <p:spPr>
          <a:xfrm>
            <a:off x="3829326" y="1713895"/>
            <a:ext cx="126884" cy="236621"/>
          </a:xfrm>
          <a:prstGeom prst="rect">
            <a:avLst/>
          </a:prstGeom>
        </p:spPr>
      </p:pic>
      <p:sp>
        <p:nvSpPr>
          <p:cNvPr id="66" name="TextBox 65"/>
          <p:cNvSpPr txBox="1"/>
          <p:nvPr/>
        </p:nvSpPr>
        <p:spPr>
          <a:xfrm>
            <a:off x="440267" y="3349146"/>
            <a:ext cx="2545823" cy="1061829"/>
          </a:xfrm>
          <a:prstGeom prst="rect">
            <a:avLst/>
          </a:prstGeom>
          <a:noFill/>
        </p:spPr>
        <p:txBody>
          <a:bodyPr wrap="square" rtlCol="0">
            <a:spAutoFit/>
          </a:bodyPr>
          <a:lstStyle/>
          <a:p>
            <a:pPr algn="ctr"/>
            <a:r>
              <a:rPr lang="en-US" sz="2100" dirty="0"/>
              <a:t>Component Parts</a:t>
            </a:r>
          </a:p>
          <a:p>
            <a:pPr algn="ctr"/>
            <a:r>
              <a:rPr lang="en-US" sz="2100" dirty="0"/>
              <a:t>of a</a:t>
            </a:r>
          </a:p>
          <a:p>
            <a:pPr algn="ctr"/>
            <a:r>
              <a:rPr lang="en-US" sz="2100" dirty="0"/>
              <a:t>Work Zone</a:t>
            </a:r>
          </a:p>
        </p:txBody>
      </p:sp>
      <p:sp>
        <p:nvSpPr>
          <p:cNvPr id="2" name="Slide Number Placeholder 1"/>
          <p:cNvSpPr>
            <a:spLocks noGrp="1"/>
          </p:cNvSpPr>
          <p:nvPr>
            <p:ph type="sldNum" sz="quarter" idx="12"/>
          </p:nvPr>
        </p:nvSpPr>
        <p:spPr/>
        <p:txBody>
          <a:bodyPr/>
          <a:lstStyle/>
          <a:p>
            <a:fld id="{49350FAE-6DEC-8D45-99F8-FDAB8D449347}" type="slidenum">
              <a:rPr lang="en-US" smtClean="0"/>
              <a:pPr/>
              <a:t>9</a:t>
            </a:fld>
            <a:endParaRPr lang="en-US" dirty="0"/>
          </a:p>
        </p:txBody>
      </p:sp>
      <p:pic>
        <p:nvPicPr>
          <p:cNvPr id="48" name="Content Placeholder 3">
            <a:extLst>
              <a:ext uri="{FF2B5EF4-FFF2-40B4-BE49-F238E27FC236}">
                <a16:creationId xmlns:a16="http://schemas.microsoft.com/office/drawing/2014/main" id="{01233DD2-CBB9-4DFC-BDCB-E951A62174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6066" y="387660"/>
            <a:ext cx="904515" cy="765359"/>
          </a:xfrm>
          <a:prstGeom prst="rect">
            <a:avLst/>
          </a:prstGeom>
        </p:spPr>
      </p:pic>
    </p:spTree>
    <p:extLst>
      <p:ext uri="{BB962C8B-B14F-4D97-AF65-F5344CB8AC3E}">
        <p14:creationId xmlns:p14="http://schemas.microsoft.com/office/powerpoint/2010/main" val="2521958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FB96834DAB2648AFD6101E775C6E8F" ma:contentTypeVersion="10" ma:contentTypeDescription="Create a new document." ma:contentTypeScope="" ma:versionID="77aa40052e838e25767f635b31100f4b">
  <xsd:schema xmlns:xsd="http://www.w3.org/2001/XMLSchema" xmlns:xs="http://www.w3.org/2001/XMLSchema" xmlns:p="http://schemas.microsoft.com/office/2006/metadata/properties" xmlns:ns2="c4a276a3-d397-45bf-915c-f9ca2a4942a6" targetNamespace="http://schemas.microsoft.com/office/2006/metadata/properties" ma:root="true" ma:fieldsID="7b46c69f0b8514ac595352231c4a7f2c" ns2:_="">
    <xsd:import namespace="c4a276a3-d397-45bf-915c-f9ca2a4942a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a276a3-d397-45bf-915c-f9ca2a4942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287BAC-E338-458E-9E0A-E07293347D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a276a3-d397-45bf-915c-f9ca2a4942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F962C1-CDF4-4B52-B9ED-22BFD114255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D20F0BC-9145-45DA-BD7C-1E27AF8AC3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5564</TotalTime>
  <Words>1647</Words>
  <Application>Microsoft Office PowerPoint</Application>
  <PresentationFormat>On-screen Show (4:3)</PresentationFormat>
  <Paragraphs>366</Paragraphs>
  <Slides>27</Slides>
  <Notes>13</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Study &amp; Testing Strategies</vt:lpstr>
      <vt:lpstr>Today we’ll discuss…</vt:lpstr>
      <vt:lpstr>Reading a Manual… Layered Reading</vt:lpstr>
      <vt:lpstr>Why “Chunking”?</vt:lpstr>
      <vt:lpstr>Taking Notes</vt:lpstr>
      <vt:lpstr>Studying to remember</vt:lpstr>
      <vt:lpstr>PowerPoint Presentation</vt:lpstr>
      <vt:lpstr>TTC Zone Areas Defined</vt:lpstr>
      <vt:lpstr>PowerPoint Presentation</vt:lpstr>
      <vt:lpstr>Activity Area  Sub Component Parts </vt:lpstr>
      <vt:lpstr>Work Space</vt:lpstr>
      <vt:lpstr>Types of tapers</vt:lpstr>
      <vt:lpstr>PowerPoint Presentation</vt:lpstr>
      <vt:lpstr>Exercise 2</vt:lpstr>
      <vt:lpstr>Exercise 2 Solution</vt:lpstr>
      <vt:lpstr>  How many ways did we store and retrieve that info?</vt:lpstr>
      <vt:lpstr>Table 6. Tapers and Flagger Station</vt:lpstr>
      <vt:lpstr>Testing Strategies Answering multiple choice questions</vt:lpstr>
      <vt:lpstr>Testing Strategies Other techniques for multiple choice</vt:lpstr>
      <vt:lpstr>PowerPoint Presentation</vt:lpstr>
      <vt:lpstr>Testing Strategies Other techniques for multiple choice</vt:lpstr>
      <vt:lpstr>Testing Strategies Other techniques for multiple choice</vt:lpstr>
      <vt:lpstr>Testing Strategies Essay Questions</vt:lpstr>
      <vt:lpstr>PowerPoint Presentation</vt:lpstr>
      <vt:lpstr>Open Book Exams</vt:lpstr>
      <vt:lpstr>Manage your time!!</vt:lpstr>
      <vt:lpstr>Zen</vt:lpstr>
    </vt:vector>
  </TitlesOfParts>
  <Company>UNL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Patent-Nygren</dc:creator>
  <cp:lastModifiedBy>Van Gardiner</cp:lastModifiedBy>
  <cp:revision>65</cp:revision>
  <dcterms:created xsi:type="dcterms:W3CDTF">2016-08-04T19:33:21Z</dcterms:created>
  <dcterms:modified xsi:type="dcterms:W3CDTF">2021-05-05T16:27:38Z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0x010100D7FB96834DAB2648AFD6101E775C6E8F</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ies>
</file>