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98" r:id="rId3"/>
    <p:sldMasterId id="2147484032" r:id="rId4"/>
    <p:sldMasterId id="2147484298" r:id="rId5"/>
  </p:sldMasterIdLst>
  <p:notesMasterIdLst>
    <p:notesMasterId r:id="rId66"/>
  </p:notesMasterIdLst>
  <p:handoutMasterIdLst>
    <p:handoutMasterId r:id="rId67"/>
  </p:handoutMasterIdLst>
  <p:sldIdLst>
    <p:sldId id="257" r:id="rId6"/>
    <p:sldId id="886" r:id="rId7"/>
    <p:sldId id="885" r:id="rId8"/>
    <p:sldId id="847" r:id="rId9"/>
    <p:sldId id="848" r:id="rId10"/>
    <p:sldId id="850" r:id="rId11"/>
    <p:sldId id="851" r:id="rId12"/>
    <p:sldId id="873" r:id="rId13"/>
    <p:sldId id="853" r:id="rId14"/>
    <p:sldId id="854" r:id="rId15"/>
    <p:sldId id="855" r:id="rId16"/>
    <p:sldId id="856" r:id="rId17"/>
    <p:sldId id="857" r:id="rId18"/>
    <p:sldId id="858" r:id="rId19"/>
    <p:sldId id="859" r:id="rId20"/>
    <p:sldId id="860" r:id="rId21"/>
    <p:sldId id="837" r:id="rId22"/>
    <p:sldId id="870" r:id="rId23"/>
    <p:sldId id="874" r:id="rId24"/>
    <p:sldId id="808" r:id="rId25"/>
    <p:sldId id="871" r:id="rId26"/>
    <p:sldId id="872" r:id="rId27"/>
    <p:sldId id="838" r:id="rId28"/>
    <p:sldId id="875" r:id="rId29"/>
    <p:sldId id="810" r:id="rId30"/>
    <p:sldId id="877" r:id="rId31"/>
    <p:sldId id="876" r:id="rId32"/>
    <p:sldId id="811" r:id="rId33"/>
    <p:sldId id="812" r:id="rId34"/>
    <p:sldId id="878" r:id="rId35"/>
    <p:sldId id="880" r:id="rId36"/>
    <p:sldId id="813" r:id="rId37"/>
    <p:sldId id="879" r:id="rId38"/>
    <p:sldId id="814" r:id="rId39"/>
    <p:sldId id="815" r:id="rId40"/>
    <p:sldId id="816" r:id="rId41"/>
    <p:sldId id="817" r:id="rId42"/>
    <p:sldId id="818" r:id="rId43"/>
    <p:sldId id="819" r:id="rId44"/>
    <p:sldId id="820" r:id="rId45"/>
    <p:sldId id="821" r:id="rId46"/>
    <p:sldId id="881" r:id="rId47"/>
    <p:sldId id="882" r:id="rId48"/>
    <p:sldId id="822" r:id="rId49"/>
    <p:sldId id="823" r:id="rId50"/>
    <p:sldId id="824" r:id="rId51"/>
    <p:sldId id="825" r:id="rId52"/>
    <p:sldId id="326" r:id="rId53"/>
    <p:sldId id="826" r:id="rId54"/>
    <p:sldId id="827" r:id="rId55"/>
    <p:sldId id="884" r:id="rId56"/>
    <p:sldId id="828" r:id="rId57"/>
    <p:sldId id="829" r:id="rId58"/>
    <p:sldId id="830" r:id="rId59"/>
    <p:sldId id="831" r:id="rId60"/>
    <p:sldId id="832" r:id="rId61"/>
    <p:sldId id="430" r:id="rId62"/>
    <p:sldId id="843" r:id="rId63"/>
    <p:sldId id="844" r:id="rId64"/>
    <p:sldId id="83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DC"/>
    <a:srgbClr val="2B0B7B"/>
    <a:srgbClr val="0C37AF"/>
    <a:srgbClr val="0F4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73616" autoAdjust="0"/>
  </p:normalViewPr>
  <p:slideViewPr>
    <p:cSldViewPr snapToGrid="0">
      <p:cViewPr>
        <p:scale>
          <a:sx n="75" d="100"/>
          <a:sy n="75" d="100"/>
        </p:scale>
        <p:origin x="720" y="96"/>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tel:(402.479.4665"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tel:(402.479-4645" TargetMode="External"/><Relationship Id="rId4" Type="http://schemas.openxmlformats.org/officeDocument/2006/relationships/hyperlink" Target="tel:(402.479.4628"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8/8/2019 Updated first and last slides – Administrative Host: Nebraska Department of Transportation, not Nebraska Department of Roads.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8/7/2019 Updated to reflect changes per LB82 (2019).  The previous version (PV) was 12/29/2016.  Five slides deleted and 11 slides updated.  </a:t>
            </a:r>
            <a:r>
              <a:rPr lang="en-US" b="1" i="1" dirty="0"/>
              <a:t>First and last slides </a:t>
            </a:r>
            <a:r>
              <a:rPr lang="en-US" i="1" dirty="0"/>
              <a:t>updated the Dept logo and the web link.  </a:t>
            </a:r>
            <a:r>
              <a:rPr lang="en-US" b="1" i="1" dirty="0"/>
              <a:t>Slide 2</a:t>
            </a:r>
            <a:r>
              <a:rPr lang="en-US" i="1" dirty="0"/>
              <a:t> updated NDOR</a:t>
            </a:r>
            <a:r>
              <a:rPr lang="en-US" i="1" dirty="0">
                <a:sym typeface="Wingdings" panose="05000000000000000000" pitchFamily="2" charset="2"/>
              </a:rPr>
              <a:t>NDOT.  </a:t>
            </a:r>
            <a:r>
              <a:rPr lang="en-US" b="1" i="1" dirty="0"/>
              <a:t>Slides 3 thru 8 </a:t>
            </a:r>
            <a:r>
              <a:rPr lang="en-US" i="1" dirty="0"/>
              <a:t>deleted.  Slide 11 (Slide 17 of the PV) updated NDOR</a:t>
            </a:r>
            <a:r>
              <a:rPr lang="en-US" i="1" dirty="0">
                <a:sym typeface="Wingdings" panose="05000000000000000000" pitchFamily="2" charset="2"/>
              </a:rPr>
              <a:t>NDOT on the slide (right-hand side) and the web link on the slide.  </a:t>
            </a:r>
            <a:r>
              <a:rPr lang="en-US" b="1" i="1" dirty="0">
                <a:sym typeface="Wingdings" panose="05000000000000000000" pitchFamily="2" charset="2"/>
              </a:rPr>
              <a:t>Slide 13 </a:t>
            </a:r>
            <a:r>
              <a:rPr lang="en-US" i="1" dirty="0">
                <a:sym typeface="Wingdings" panose="05000000000000000000" pitchFamily="2" charset="2"/>
              </a:rPr>
              <a:t>(Slide 19 on the </a:t>
            </a:r>
            <a:r>
              <a:rPr lang="en-US" i="1" dirty="0"/>
              <a:t>PV</a:t>
            </a:r>
            <a:r>
              <a:rPr lang="en-US" i="1" dirty="0">
                <a:sym typeface="Wingdings" panose="05000000000000000000" pitchFamily="2" charset="2"/>
              </a:rPr>
              <a:t>) u</a:t>
            </a:r>
            <a:r>
              <a:rPr lang="en-US" i="1" dirty="0"/>
              <a:t>pdated NDOR</a:t>
            </a:r>
            <a:r>
              <a:rPr lang="en-US" i="1" dirty="0">
                <a:sym typeface="Wingdings" panose="05000000000000000000" pitchFamily="2" charset="2"/>
              </a:rPr>
              <a:t>NDOT in script and audio media, and the web link on the slide.   Changed out the legend and map – the one online seemed clearer than the old one on the slide.  </a:t>
            </a:r>
            <a:r>
              <a:rPr lang="en-US" b="1" i="1" dirty="0">
                <a:sym typeface="Wingdings" panose="05000000000000000000" pitchFamily="2" charset="2"/>
              </a:rPr>
              <a:t>Slide 14 </a:t>
            </a:r>
            <a:r>
              <a:rPr lang="en-US" i="1" dirty="0">
                <a:sym typeface="Wingdings" panose="05000000000000000000" pitchFamily="2" charset="2"/>
              </a:rPr>
              <a:t>(Slide 20 of the </a:t>
            </a:r>
            <a:r>
              <a:rPr lang="en-US" i="1" dirty="0"/>
              <a:t>PV</a:t>
            </a:r>
            <a:r>
              <a:rPr lang="en-US" i="1" dirty="0">
                <a:sym typeface="Wingdings" panose="05000000000000000000" pitchFamily="2" charset="2"/>
              </a:rPr>
              <a:t>) u</a:t>
            </a:r>
            <a:r>
              <a:rPr lang="en-US" i="1" dirty="0"/>
              <a:t>pdated NDOR</a:t>
            </a:r>
            <a:r>
              <a:rPr lang="en-US" i="1" dirty="0">
                <a:sym typeface="Wingdings" panose="05000000000000000000" pitchFamily="2" charset="2"/>
              </a:rPr>
              <a:t>NDOT on the slide (right-hand side, toward bottom) and the web link on the slide.  </a:t>
            </a:r>
            <a:r>
              <a:rPr lang="en-US" b="1" i="1" dirty="0">
                <a:sym typeface="Wingdings" panose="05000000000000000000" pitchFamily="2" charset="2"/>
              </a:rPr>
              <a:t>Slide 28 </a:t>
            </a:r>
            <a:r>
              <a:rPr lang="en-US" i="1" dirty="0">
                <a:sym typeface="Wingdings" panose="05000000000000000000" pitchFamily="2" charset="2"/>
              </a:rPr>
              <a:t>(Slide 34 of the </a:t>
            </a:r>
            <a:r>
              <a:rPr lang="en-US" i="1" dirty="0"/>
              <a:t>PV</a:t>
            </a:r>
            <a:r>
              <a:rPr lang="en-US" i="1" dirty="0">
                <a:sym typeface="Wingdings" panose="05000000000000000000" pitchFamily="2" charset="2"/>
              </a:rPr>
              <a:t>) u</a:t>
            </a:r>
            <a:r>
              <a:rPr lang="en-US" i="1" dirty="0"/>
              <a:t>pdated to delete reference and web link to Co-NECTAR which is not supported anymore, so two audio media needed updating and another one was deleted.  </a:t>
            </a:r>
            <a:r>
              <a:rPr lang="en-US" b="1" i="1" dirty="0"/>
              <a:t>Slide 29 </a:t>
            </a:r>
            <a:r>
              <a:rPr lang="en-US" i="1" dirty="0"/>
              <a:t>(Slide 35 of PV) updated to delete web link to Co-NECTAR.  </a:t>
            </a:r>
            <a:r>
              <a:rPr lang="en-US" b="1" i="1" dirty="0"/>
              <a:t>Slide 31 </a:t>
            </a:r>
            <a:r>
              <a:rPr lang="en-US" i="1" dirty="0"/>
              <a:t>(Slide 37 of the PV) updated to delete reference and web link to Co-NECTAR and change NDOR</a:t>
            </a:r>
            <a:r>
              <a:rPr lang="en-US" i="1" dirty="0">
                <a:sym typeface="Wingdings" panose="05000000000000000000" pitchFamily="2" charset="2"/>
              </a:rPr>
              <a:t>NDOT in one audio media.</a:t>
            </a:r>
            <a:r>
              <a:rPr lang="en-US" i="1" dirty="0"/>
              <a:t>  </a:t>
            </a:r>
            <a:r>
              <a:rPr lang="en-US" b="1" i="1" dirty="0"/>
              <a:t>Slide 32 </a:t>
            </a:r>
            <a:r>
              <a:rPr lang="en-US" i="1" dirty="0"/>
              <a:t>(Slide 38 of PV) updated contacts information and Dept logo on the slide and NDOR</a:t>
            </a:r>
            <a:r>
              <a:rPr lang="en-US" i="1" dirty="0">
                <a:sym typeface="Wingdings" panose="05000000000000000000" pitchFamily="2" charset="2"/>
              </a:rPr>
              <a:t>NDOT in the script and one audio media; two other audio media added along with a link to NDOT’s Map Library.  </a:t>
            </a:r>
            <a:r>
              <a:rPr lang="en-US" b="1" i="1" dirty="0">
                <a:sym typeface="Wingdings" panose="05000000000000000000" pitchFamily="2" charset="2"/>
              </a:rPr>
              <a:t>Slide 53 </a:t>
            </a:r>
            <a:r>
              <a:rPr lang="en-US" i="1" dirty="0">
                <a:sym typeface="Wingdings" panose="05000000000000000000" pitchFamily="2" charset="2"/>
              </a:rPr>
              <a:t>(Slide 59 of PV) </a:t>
            </a:r>
            <a:r>
              <a:rPr lang="en-US" i="1" dirty="0"/>
              <a:t>Updated to delete reference and web link to Co-NECTAR, revise one audio media and delete one audio media.  </a:t>
            </a:r>
            <a:r>
              <a:rPr lang="en-US" b="1" i="1" dirty="0"/>
              <a:t>Slide 57 </a:t>
            </a:r>
            <a:r>
              <a:rPr lang="en-US" i="1" dirty="0"/>
              <a:t>(Slide 63 of the PV) Hwy Safety Office contact information updated and made more generic, deleted Co-NECTAR link and reference, and instances of NDOR</a:t>
            </a:r>
            <a:r>
              <a:rPr lang="en-US" i="1" dirty="0">
                <a:sym typeface="Wingdings" panose="05000000000000000000" pitchFamily="2" charset="2"/>
              </a:rPr>
              <a:t>NDOT requiring two audio media revisions</a:t>
            </a:r>
            <a:endParaRPr lang="en-US" dirty="0"/>
          </a:p>
          <a:p>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dirty="0"/>
          </a:p>
          <a:p>
            <a:r>
              <a:rPr lang="en-US" dirty="0"/>
              <a:t>The videos leading up to this one, </a:t>
            </a:r>
          </a:p>
          <a:p>
            <a:endParaRPr lang="en-US" dirty="0"/>
          </a:p>
          <a:p>
            <a:r>
              <a:rPr lang="en-US" dirty="0"/>
              <a:t>Covered the basics of Nebraska’s minimum design standards, </a:t>
            </a:r>
          </a:p>
          <a:p>
            <a:endParaRPr lang="en-US" dirty="0"/>
          </a:p>
          <a:p>
            <a:r>
              <a:rPr lang="en-US" dirty="0"/>
              <a:t>Including the three main elements: tables, notes and definitions.   3R work and 3R requirements were also summarized.  </a:t>
            </a:r>
          </a:p>
          <a:p>
            <a:endParaRPr lang="en-US" dirty="0"/>
          </a:p>
          <a:p>
            <a:r>
              <a:rPr lang="en-US" dirty="0"/>
              <a:t>This video uses an example county road project to demonstrate finding the applicable table and determining the standard values for each of the 13 design criteria.  </a:t>
            </a:r>
          </a:p>
          <a:p>
            <a:endParaRPr lang="en-US" dirty="0"/>
          </a:p>
          <a:p>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a:t>
            </a:fld>
            <a:endParaRPr lang="en-US"/>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836544"/>
            <a:ext cx="5473460" cy="175403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find the table that applies -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need to determine two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Area type of standards that apply – Urban or Rural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The National Functional Classification of the road.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part of the process for determining the applicable design standards table, we will check Notes 2, 3 and 4.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dirty="0"/>
              <a:t>Pay attention to </a:t>
            </a:r>
            <a:r>
              <a:rPr lang="en-US" dirty="0"/>
              <a:t>N</a:t>
            </a:r>
            <a:r>
              <a:rPr dirty="0"/>
              <a:t>otes </a:t>
            </a:r>
            <a:r>
              <a:rPr lang="en-US" dirty="0"/>
              <a:t>2 </a:t>
            </a:r>
            <a:r>
              <a:rPr dirty="0"/>
              <a:t>and </a:t>
            </a:r>
            <a:r>
              <a:rPr lang="en-US" dirty="0"/>
              <a:t>3</a:t>
            </a:r>
            <a:r>
              <a:rPr dirty="0"/>
              <a:t>. 
</a:t>
            </a:r>
            <a:r>
              <a:rPr lang="en-US" dirty="0"/>
              <a:t>Note 2: Rural area design standards shall be used for new and reconstructed roads and streets when the anticipated posted speed limit is greater than or equal to 50 MPH.</a:t>
            </a:r>
          </a:p>
          <a:p>
            <a:pPr lvl="0"/>
            <a:r>
              <a:rPr lang="en-US" dirty="0"/>
              <a:t>Note 3: </a:t>
            </a:r>
            <a:r>
              <a:rPr dirty="0"/>
              <a:t>Urban area design standards may be used in lieu of rural area design standards in residential and commercial areas lying outside urban area boundaries.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41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8/7/2019 Updated NDOR</a:t>
            </a:r>
            <a:r>
              <a:rPr lang="en-US" i="1" dirty="0">
                <a:sym typeface="Wingdings" panose="05000000000000000000" pitchFamily="2" charset="2"/>
              </a:rPr>
              <a:t>NDOT on the slide (right-hand side) and the web link on the slide.    </a:t>
            </a:r>
            <a:endParaRPr lang="en-US" i="1" dirty="0"/>
          </a:p>
          <a:p>
            <a:endParaRPr lang="en-US" dirty="0"/>
          </a:p>
          <a:p>
            <a:r>
              <a:rPr lang="en-US" dirty="0"/>
              <a:t>Wilber, with a population of approximately 2,000, </a:t>
            </a:r>
            <a:r>
              <a:rPr lang="en-US" baseline="0" dirty="0"/>
              <a:t> is a City of the Second Class.  </a:t>
            </a:r>
          </a:p>
          <a:p>
            <a:endParaRPr lang="en-US" baseline="0" dirty="0"/>
          </a:p>
          <a:p>
            <a:r>
              <a:rPr lang="en-US" baseline="0" dirty="0"/>
              <a:t>With the project </a:t>
            </a:r>
            <a:r>
              <a:rPr lang="en-US" b="1" baseline="0" dirty="0"/>
              <a:t>not</a:t>
            </a:r>
            <a:r>
              <a:rPr lang="en-US" baseline="0" dirty="0"/>
              <a:t> being in a or near a city with a population of 5,000 or more, </a:t>
            </a:r>
          </a:p>
          <a:p>
            <a:endParaRPr lang="en-US" baseline="0" dirty="0"/>
          </a:p>
          <a:p>
            <a:r>
              <a:rPr lang="en-US" baseline="0" dirty="0"/>
              <a:t>We know that the project is </a:t>
            </a:r>
            <a:r>
              <a:rPr lang="en-US" b="1" baseline="0" dirty="0"/>
              <a:t>not </a:t>
            </a:r>
            <a:r>
              <a:rPr lang="en-US" baseline="0" dirty="0"/>
              <a:t>in an Urban Area.  </a:t>
            </a:r>
          </a:p>
          <a:p>
            <a:endParaRPr lang="en-US" baseline="0" dirty="0"/>
          </a:p>
          <a:p>
            <a:r>
              <a:rPr lang="en-US" baseline="0" dirty="0"/>
              <a:t>Therefore, it is in a </a:t>
            </a:r>
            <a:r>
              <a:rPr lang="en-US" b="1" baseline="0" dirty="0"/>
              <a:t>Rural</a:t>
            </a:r>
            <a:r>
              <a:rPr lang="en-US" baseline="0" dirty="0"/>
              <a:t> Area.</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11</a:t>
            </a:fld>
            <a:endParaRPr lang="en-US"/>
          </a:p>
        </p:txBody>
      </p:sp>
    </p:spTree>
    <p:extLst>
      <p:ext uri="{BB962C8B-B14F-4D97-AF65-F5344CB8AC3E}">
        <p14:creationId xmlns:p14="http://schemas.microsoft.com/office/powerpoint/2010/main" val="390808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making</a:t>
            </a:r>
            <a:r>
              <a:rPr lang="en-US" baseline="0" dirty="0"/>
              <a:t> a final determination on Rural Area standards or Urban Area standards, </a:t>
            </a:r>
          </a:p>
          <a:p>
            <a:endParaRPr lang="en-US" baseline="0" dirty="0"/>
          </a:p>
          <a:p>
            <a:r>
              <a:rPr lang="en-US" baseline="0" dirty="0"/>
              <a:t>Check Note 3 on page 47 of the standards.  </a:t>
            </a:r>
          </a:p>
          <a:p>
            <a:endParaRPr lang="en-US" baseline="0" dirty="0"/>
          </a:p>
          <a:p>
            <a:r>
              <a:rPr lang="en-US" baseline="0" dirty="0"/>
              <a:t>Note 3 allows Urban Area standards to be applied in Rural areas that are residential and commercial in character.  </a:t>
            </a:r>
          </a:p>
          <a:p>
            <a:endParaRPr lang="en-US" baseline="0" dirty="0"/>
          </a:p>
          <a:p>
            <a:r>
              <a:rPr lang="en-US" baseline="0" dirty="0"/>
              <a:t>As you can see from the aerial view on the screen, the character of the land on both sides of this county road is Rural – there is nothing residential or commercial about it.  </a:t>
            </a:r>
          </a:p>
          <a:p>
            <a:endParaRPr lang="en-US" baseline="0" dirty="0"/>
          </a:p>
          <a:p>
            <a:r>
              <a:rPr lang="en-US" baseline="0" dirty="0"/>
              <a:t>With the project being located in a Rural Area, and nothing in Note 3 that would apply to this stretch of road,</a:t>
            </a:r>
          </a:p>
          <a:p>
            <a:endParaRPr lang="en-US" baseline="0" dirty="0"/>
          </a:p>
          <a:p>
            <a:r>
              <a:rPr lang="en-US" baseline="0" dirty="0"/>
              <a:t>we can conclude that Rural Area standards apply</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329354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8/7/2019 Updated NDOR</a:t>
            </a:r>
            <a:r>
              <a:rPr lang="en-US" i="1" dirty="0">
                <a:sym typeface="Wingdings" panose="05000000000000000000" pitchFamily="2" charset="2"/>
              </a:rPr>
              <a:t>NDOT in script and audio media, and the web link on the slide.   Changed out the legend and map – the one online seemed clearer than the old one on the slide.   </a:t>
            </a:r>
            <a:endParaRPr lang="en-US" i="1" dirty="0"/>
          </a:p>
          <a:p>
            <a:endParaRPr lang="en-US" dirty="0"/>
          </a:p>
          <a:p>
            <a:r>
              <a:rPr lang="en-US" dirty="0"/>
              <a:t>Find</a:t>
            </a:r>
            <a:r>
              <a:rPr lang="en-US" baseline="0" dirty="0"/>
              <a:t> the Saline County NFC map in </a:t>
            </a:r>
            <a:r>
              <a:rPr lang="en-US" strike="sngStrike" baseline="0" dirty="0"/>
              <a:t>NDOR’s</a:t>
            </a:r>
            <a:r>
              <a:rPr lang="en-US" baseline="0" dirty="0"/>
              <a:t> </a:t>
            </a:r>
            <a:r>
              <a:rPr lang="en-US" i="1" baseline="0" dirty="0"/>
              <a:t>NDOT’s</a:t>
            </a:r>
            <a:r>
              <a:rPr lang="en-US" baseline="0" dirty="0"/>
              <a:t> online Map Library.</a:t>
            </a:r>
          </a:p>
          <a:p>
            <a:endParaRPr lang="en-US" baseline="0" dirty="0"/>
          </a:p>
          <a:p>
            <a:r>
              <a:rPr lang="en-US" baseline="0" dirty="0"/>
              <a:t>The NFC is Local, because the road is not color coded. </a:t>
            </a:r>
          </a:p>
          <a:p>
            <a:endParaRPr lang="en-US" baseline="0" dirty="0"/>
          </a:p>
          <a:p>
            <a:r>
              <a:rPr lang="en-US" baseline="0" dirty="0"/>
              <a:t>Refer to the note below the Legend.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13</a:t>
            </a:fld>
            <a:endParaRPr lang="en-US"/>
          </a:p>
        </p:txBody>
      </p:sp>
    </p:spTree>
    <p:extLst>
      <p:ext uri="{BB962C8B-B14F-4D97-AF65-F5344CB8AC3E}">
        <p14:creationId xmlns:p14="http://schemas.microsoft.com/office/powerpoint/2010/main" val="75528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8/7/2019 Updated NDOR</a:t>
            </a:r>
            <a:r>
              <a:rPr lang="en-US" i="1" dirty="0">
                <a:sym typeface="Wingdings" panose="05000000000000000000" pitchFamily="2" charset="2"/>
              </a:rPr>
              <a:t>NDOT on the slide (right-hand side, toward bottom) and the web link on the slide.    </a:t>
            </a:r>
            <a:endParaRPr lang="en-US" i="1" dirty="0"/>
          </a:p>
          <a:p>
            <a:endParaRPr lang="en-US" dirty="0"/>
          </a:p>
          <a:p>
            <a:r>
              <a:rPr lang="en-US" dirty="0"/>
              <a:t>If you are unsure the road is </a:t>
            </a:r>
            <a:r>
              <a:rPr lang="en-US" baseline="0" dirty="0"/>
              <a:t>one of the optional State Functional Classifications</a:t>
            </a:r>
          </a:p>
          <a:p>
            <a:endParaRPr lang="en-US" baseline="0" dirty="0"/>
          </a:p>
          <a:p>
            <a:r>
              <a:rPr lang="en-US" baseline="0" dirty="0"/>
              <a:t>Check the SF Classification Maps for Saline County.  </a:t>
            </a:r>
          </a:p>
          <a:p>
            <a:endParaRPr lang="en-US" baseline="0" dirty="0"/>
          </a:p>
          <a:p>
            <a:r>
              <a:rPr lang="en-US" baseline="0" dirty="0"/>
              <a:t>The road is not colored or marked, therefore it is not one of the State’s optional Classifications. </a:t>
            </a:r>
          </a:p>
          <a:p>
            <a:endParaRPr lang="en-US" baseline="0" dirty="0"/>
          </a:p>
          <a:p>
            <a:r>
              <a:rPr lang="en-US" baseline="0" dirty="0"/>
              <a:t>This confirms that the Road is classified as Local on both systems – the National and the State.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14</a:t>
            </a:fld>
            <a:endParaRPr lang="en-US"/>
          </a:p>
        </p:txBody>
      </p:sp>
    </p:spTree>
    <p:extLst>
      <p:ext uri="{BB962C8B-B14F-4D97-AF65-F5344CB8AC3E}">
        <p14:creationId xmlns:p14="http://schemas.microsoft.com/office/powerpoint/2010/main" val="121620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This screen is a reminder that if the National FC</a:t>
            </a:r>
            <a:r>
              <a:rPr lang="en-US" baseline="0" dirty="0"/>
              <a:t> would happen to be OPA, </a:t>
            </a:r>
          </a:p>
          <a:p>
            <a:endParaRPr lang="en-US" baseline="0" dirty="0"/>
          </a:p>
          <a:p>
            <a:r>
              <a:rPr lang="en-US" baseline="0" dirty="0"/>
              <a:t>Or if the road or street is on the National Highway System</a:t>
            </a:r>
          </a:p>
          <a:p>
            <a:endParaRPr lang="en-US" baseline="0" dirty="0"/>
          </a:p>
          <a:p>
            <a:r>
              <a:rPr lang="en-US" baseline="0" dirty="0"/>
              <a:t>Note 4 requires the application of State Highway Standards in </a:t>
            </a:r>
            <a:r>
              <a:rPr lang="en-US" dirty="0"/>
              <a:t>subsection 02</a:t>
            </a:r>
          </a:p>
          <a:p>
            <a:endParaRPr lang="en-US" dirty="0"/>
          </a:p>
          <a:p>
            <a:r>
              <a:rPr lang="en-US" dirty="0"/>
              <a:t>Since the classification is Local, that is not the case</a:t>
            </a:r>
          </a:p>
          <a:p>
            <a:endParaRPr lang="en-US" dirty="0"/>
          </a:p>
          <a:p>
            <a:r>
              <a:rPr lang="en-US" dirty="0"/>
              <a:t>subsection 03</a:t>
            </a:r>
            <a:r>
              <a:rPr lang="en-US" baseline="0" dirty="0"/>
              <a:t> applies.  </a:t>
            </a:r>
          </a:p>
          <a:p>
            <a:endParaRPr lang="en-US" baseline="0" dirty="0"/>
          </a:p>
          <a:p>
            <a:r>
              <a:rPr lang="en-US" baseline="0" dirty="0"/>
              <a:t>On pages 35-86, Subsection 03 is for county roads and municipal streets</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26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that Rural Area Standards apply, </a:t>
            </a:r>
          </a:p>
          <a:p>
            <a:endParaRPr lang="en-US" dirty="0"/>
          </a:p>
          <a:p>
            <a:r>
              <a:rPr lang="en-US" dirty="0"/>
              <a:t>And the FC is Local</a:t>
            </a:r>
          </a:p>
          <a:p>
            <a:endParaRPr lang="en-US" dirty="0"/>
          </a:p>
          <a:p>
            <a:r>
              <a:rPr lang="en-US" dirty="0"/>
              <a:t>The standards table that applies to this project is found on pages 69 and 70,</a:t>
            </a:r>
            <a:r>
              <a:rPr lang="en-US" baseline="0" dirty="0"/>
              <a:t> Table J.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8347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review all notes that apply to the table.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video reviewed notes 3 and 4 in the context of the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relevance and applicability of other notes will be reviewed as we step through the example.</a:t>
            </a:r>
          </a:p>
          <a:p>
            <a:endParaRPr lang="en-US" dirty="0"/>
          </a:p>
          <a:p>
            <a:r>
              <a:rPr lang="en-US" dirty="0"/>
              <a:t>Refer to the Video on Definitions and Notes for a summary of all notes.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67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So far, we have done the first three steps and determined the table that applies to the work or project.  </a:t>
            </a:r>
          </a:p>
          <a:p>
            <a:pPr marL="0" indent="0">
              <a:buNone/>
            </a:pPr>
            <a:endParaRPr lang="en-US" baseline="0" dirty="0"/>
          </a:p>
          <a:p>
            <a:pPr marL="0" indent="0">
              <a:buNone/>
            </a:pPr>
            <a:r>
              <a:rPr lang="en-US" baseline="0" dirty="0"/>
              <a:t>The remainder of this video goes through Steps 4 through 8 to determine design criteria values that apply to the work or project.   </a:t>
            </a:r>
          </a:p>
          <a:p>
            <a:pPr marL="0" indent="0">
              <a:buNone/>
            </a:pPr>
            <a:endParaRPr lang="en-US" baseline="0"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29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Step 4 is to verify the work type.  </a:t>
            </a:r>
          </a:p>
          <a:p>
            <a:endParaRPr lang="en-US" dirty="0"/>
          </a:p>
          <a:p>
            <a:r>
              <a:rPr lang="en-US" dirty="0"/>
              <a:t>Is it more than Maintenance work?  </a:t>
            </a:r>
          </a:p>
          <a:p>
            <a:endParaRPr lang="en-US" dirty="0"/>
          </a:p>
          <a:p>
            <a:r>
              <a:rPr lang="en-US" dirty="0"/>
              <a:t>If so, is it a 3R scope, or a New &amp; Reconstructed scope?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6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i="1" dirty="0"/>
              <a:t>8/4/2019 Updated to change NDOR to NDOT</a:t>
            </a:r>
          </a:p>
          <a:p>
            <a:endParaRPr lang="en-US" b="0" dirty="0"/>
          </a:p>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anticipated scope of the project is to </a:t>
            </a:r>
          </a:p>
          <a:p>
            <a:endParaRPr lang="en-US" dirty="0"/>
          </a:p>
          <a:p>
            <a:r>
              <a:rPr lang="en-US" dirty="0"/>
              <a:t>READ IT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425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is a scope of work more than what is defined in Minimum Maintenance standards (pages 88-91).  </a:t>
            </a:r>
          </a:p>
          <a:p>
            <a:endParaRPr lang="en-US" baseline="0" dirty="0"/>
          </a:p>
          <a:p>
            <a:r>
              <a:rPr lang="en-US" baseline="0" dirty="0"/>
              <a:t>Referring to page 39 of the standards  .    .     . </a:t>
            </a:r>
          </a:p>
          <a:p>
            <a:endParaRPr lang="en-US" baseline="0" dirty="0"/>
          </a:p>
          <a:p>
            <a:r>
              <a:rPr lang="en-US" baseline="0" dirty="0"/>
              <a:t>Since the base is being </a:t>
            </a:r>
            <a:r>
              <a:rPr lang="en-US" b="1" baseline="0" dirty="0"/>
              <a:t>removed</a:t>
            </a:r>
            <a:r>
              <a:rPr lang="en-US" baseline="0" dirty="0"/>
              <a:t> and an entire </a:t>
            </a:r>
            <a:r>
              <a:rPr lang="en-US" b="1" baseline="0" dirty="0"/>
              <a:t>new</a:t>
            </a:r>
            <a:r>
              <a:rPr lang="en-US" baseline="0" dirty="0"/>
              <a:t> base is being placed for the traveled way, </a:t>
            </a:r>
          </a:p>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891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type of work is reconstruction, and New and Reconstructed standards apply.  </a:t>
            </a:r>
          </a:p>
          <a:p>
            <a:endParaRPr lang="en-US" baseline="0" dirty="0"/>
          </a:p>
          <a:p>
            <a:r>
              <a:rPr lang="en-US" baseline="0" dirty="0"/>
              <a:t>The bridge 2.2 miles west of Wilber would also be replaced; page 37 of the standards indicates that this would also be considered Reconstruction, and New and Reconstructed standards apply.  </a:t>
            </a:r>
          </a:p>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2938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the standard values for design criteria will come from the middle column of Table J.  </a:t>
            </a:r>
          </a:p>
          <a:p>
            <a:endParaRPr lang="en-US" dirty="0"/>
          </a:p>
          <a:p>
            <a:r>
              <a:rPr lang="en-US" dirty="0"/>
              <a:t>Notes 10 and 22 apply to New &amp; Reconstructed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10 would not apply to this example project since Saline County is not in the Sandhills Area of Nebraska. </a:t>
            </a:r>
          </a:p>
          <a:p>
            <a:endParaRPr lang="en-US" dirty="0"/>
          </a:p>
          <a:p>
            <a:r>
              <a:rPr lang="en-US" dirty="0"/>
              <a:t>Note 22 potentially allows some design flexibility for very low-volume roads, i.e. fewer than 400 VPD, for the roadway and roadside adjacent to a replacement bridge or structure.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2740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Step 5 is to determine the minimum design speed.  </a:t>
            </a:r>
          </a:p>
          <a:p>
            <a:endParaRPr lang="en-US" dirty="0"/>
          </a:p>
          <a:p>
            <a:r>
              <a:rPr lang="en-US" dirty="0"/>
              <a:t>Design speed is one of the most important design criteria, since several other design criteria are a function of design speed.  </a:t>
            </a:r>
          </a:p>
          <a:p>
            <a:endParaRPr lang="en-US" dirty="0"/>
          </a:p>
          <a:p>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916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for this example that There is no posted speed limit.  </a:t>
            </a:r>
          </a:p>
          <a:p>
            <a:endParaRPr lang="en-US" dirty="0"/>
          </a:p>
          <a:p>
            <a:r>
              <a:rPr lang="en-US" dirty="0"/>
              <a:t>State statute 60-6,186 requires that the maximum speed limit shall be 50 MPH upon any highway (road or street) that is not dustless surfaced and not part of the State Highway System.  </a:t>
            </a:r>
          </a:p>
          <a:p>
            <a:endParaRPr lang="en-US" dirty="0"/>
          </a:p>
          <a:p>
            <a:r>
              <a:rPr lang="en-US" dirty="0"/>
              <a:t>Therefore, this example uses 50 MPH as the design speed.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review the notes associated with Design Speed.  </a:t>
            </a:r>
          </a:p>
          <a:p>
            <a:endParaRPr lang="en-US" dirty="0"/>
          </a:p>
          <a:p>
            <a:r>
              <a:rPr lang="en-US" dirty="0"/>
              <a:t>As a reminder, Note 8 requires the Design Speed to be equal to or greater than the anticipated posted speed limit.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suggestion is to Lay the notes side-by-side with the applicable table and you have everything there in front of you.</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4900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50 MPH as the design speed, it means the standard values will be in regular font, and we can ignore the italicized values.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3751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Step 6 is to determine the traffic volume for Road O.  </a:t>
            </a:r>
          </a:p>
          <a:p>
            <a:endParaRPr lang="en-US" dirty="0"/>
          </a:p>
          <a:p>
            <a:endParaRPr lang="en-US" dirty="0"/>
          </a:p>
          <a:p>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74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8/7/2019 Updated to delete reference and web link to Co-NECTAR which is not supported anymore, so two audio media needed updating and another one was deleted.  </a:t>
            </a:r>
            <a:r>
              <a:rPr lang="en-US" i="1" dirty="0">
                <a:sym typeface="Wingdings" panose="05000000000000000000" pitchFamily="2" charset="2"/>
              </a:rPr>
              <a:t>    </a:t>
            </a:r>
            <a:endParaRPr lang="en-US" i="1" dirty="0"/>
          </a:p>
          <a:p>
            <a:endParaRPr lang="en-US" dirty="0"/>
          </a:p>
          <a:p>
            <a:r>
              <a:rPr lang="en-US" dirty="0"/>
              <a:t>The county likely has a record of traffic volume, or ADT, for this road.  </a:t>
            </a:r>
          </a:p>
          <a:p>
            <a:endParaRPr lang="en-US" dirty="0"/>
          </a:p>
          <a:p>
            <a:r>
              <a:rPr lang="en-US" dirty="0"/>
              <a:t>For this example, </a:t>
            </a:r>
            <a:r>
              <a:rPr lang="en-US" strike="sngStrike" dirty="0"/>
              <a:t>however,</a:t>
            </a:r>
            <a:r>
              <a:rPr lang="en-US" dirty="0"/>
              <a:t> let’s look at </a:t>
            </a:r>
            <a:r>
              <a:rPr lang="en-US" strike="sngStrike" dirty="0"/>
              <a:t>the</a:t>
            </a:r>
            <a:r>
              <a:rPr lang="en-US" dirty="0"/>
              <a:t> </a:t>
            </a:r>
            <a:r>
              <a:rPr lang="en-US" i="1" dirty="0"/>
              <a:t>a hypothetical</a:t>
            </a:r>
            <a:r>
              <a:rPr lang="en-US" dirty="0"/>
              <a:t> traffic volume </a:t>
            </a:r>
            <a:r>
              <a:rPr lang="en-US" strike="sngStrike" dirty="0"/>
              <a:t>data that is available on NDOR’s website, CoNECTAR</a:t>
            </a:r>
            <a:r>
              <a:rPr lang="en-US" dirty="0"/>
              <a:t>.  as shown on this screen</a:t>
            </a:r>
          </a:p>
          <a:p>
            <a:endParaRPr lang="en-US" dirty="0"/>
          </a:p>
          <a:p>
            <a:r>
              <a:rPr lang="en-US" strike="sngStrike" dirty="0"/>
              <a:t>The website address is shown on this screen.  </a:t>
            </a:r>
          </a:p>
          <a:p>
            <a:endParaRPr lang="en-US" dirty="0"/>
          </a:p>
          <a:p>
            <a:r>
              <a:rPr lang="en-US" dirty="0"/>
              <a:t>Traffic volume data is represented by dots.  </a:t>
            </a:r>
            <a:r>
              <a:rPr lang="en-US" strike="sngStrike" dirty="0"/>
              <a:t>Position the mouse over the dot, and the data will pop up on the screen.  </a:t>
            </a:r>
          </a:p>
          <a:p>
            <a:endParaRPr lang="en-US" dirty="0"/>
          </a:p>
          <a:p>
            <a:r>
              <a:rPr lang="en-US" dirty="0"/>
              <a:t>There are no data points for Road O in this vicinity.  </a:t>
            </a:r>
          </a:p>
          <a:p>
            <a:endParaRPr lang="en-US" dirty="0"/>
          </a:p>
          <a:p>
            <a:r>
              <a:rPr lang="en-US" dirty="0"/>
              <a:t>There is a data point for the North-South county road on the west end of the project, 55 ADT in year 2013.  </a:t>
            </a:r>
          </a:p>
          <a:p>
            <a:endParaRPr lang="en-US" dirty="0"/>
          </a:p>
          <a:p>
            <a:r>
              <a:rPr lang="en-US" dirty="0"/>
              <a:t>This data is about three years old.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378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8/7/2019 Updated to delete web link to Co-NECTAR which is not supported anymore.</a:t>
            </a:r>
            <a:endParaRPr lang="en-US" dirty="0"/>
          </a:p>
          <a:p>
            <a:endParaRPr lang="en-US" dirty="0"/>
          </a:p>
          <a:p>
            <a:r>
              <a:rPr lang="en-US" dirty="0"/>
              <a:t>For the sake of not getting into a long discussion about traffic volumes, </a:t>
            </a:r>
          </a:p>
          <a:p>
            <a:endParaRPr lang="en-US" dirty="0"/>
          </a:p>
          <a:p>
            <a:r>
              <a:rPr lang="en-US" dirty="0"/>
              <a:t>Let’s say it would be reasonable that traffic volume would be higher at the east end of Road O, </a:t>
            </a:r>
          </a:p>
          <a:p>
            <a:endParaRPr lang="en-US" dirty="0"/>
          </a:p>
          <a:p>
            <a:r>
              <a:rPr lang="en-US" dirty="0"/>
              <a:t>especially just north of Wilber where residents on the west end of town wanting to head north on State Highway 103 may find it more convenient to get up to Road O via the north-south county road, then east on Road O to its junction with Highway 103.  </a:t>
            </a:r>
          </a:p>
          <a:p>
            <a:endParaRPr lang="en-US" dirty="0"/>
          </a:p>
          <a:p>
            <a:r>
              <a:rPr lang="en-US" dirty="0"/>
              <a:t>For this example, assume the ADT is </a:t>
            </a:r>
          </a:p>
          <a:p>
            <a:endParaRPr lang="en-US" dirty="0"/>
          </a:p>
          <a:p>
            <a:r>
              <a:rPr lang="en-US" dirty="0"/>
              <a:t>300 VPD for the ½ mile just north of Wilber, </a:t>
            </a:r>
          </a:p>
          <a:p>
            <a:endParaRPr lang="en-US" dirty="0"/>
          </a:p>
          <a:p>
            <a:r>
              <a:rPr lang="en-US" dirty="0"/>
              <a:t>And 100 VPD for the road west of there.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474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video provides more details on the Minimum Design Standards</a:t>
            </a:r>
          </a:p>
          <a:p>
            <a:endParaRPr lang="en-US" baseline="0" dirty="0"/>
          </a:p>
          <a:p>
            <a:r>
              <a:rPr lang="en-US" baseline="0" dirty="0"/>
              <a:t>Specifically, for County Roads and Municipal Streets, pages 35-86.  </a:t>
            </a:r>
          </a:p>
          <a:p>
            <a:endParaRPr lang="en-US" baseline="0" dirty="0"/>
          </a:p>
          <a:p>
            <a:r>
              <a:rPr lang="en-US" baseline="0" dirty="0"/>
              <a:t>State Highway Standards, pages 5-34, are not covered in this video.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96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check to Note 7, which is on Page 48.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a:t>The topic for Note 7 is Traffic Volume.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a:t>Looking at the bottom part of the note first, with the two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a:t>For roads and streets with a </a:t>
            </a:r>
            <a:r>
              <a:rPr lang="en-US" b="1" strike="sngStrike" baseline="0" dirty="0"/>
              <a:t>current</a:t>
            </a:r>
            <a:r>
              <a:rPr lang="en-US" strike="sngStrike" baseline="0" dirty="0"/>
              <a:t> traffic volume ADT of 750 VPD and more, or for roads functionally classified as Other Principal Arterial or higher, the </a:t>
            </a:r>
            <a:r>
              <a:rPr lang="en-US" b="1" strike="sngStrike" baseline="0" dirty="0"/>
              <a:t>ADT</a:t>
            </a:r>
            <a:r>
              <a:rPr lang="en-US" strike="sngStrike" baseline="0" dirty="0"/>
              <a:t> used as the </a:t>
            </a:r>
            <a:r>
              <a:rPr lang="en-US" b="1" strike="sngStrike" baseline="0" dirty="0"/>
              <a:t>basis</a:t>
            </a:r>
            <a:r>
              <a:rPr lang="en-US" strike="sngStrike" baseline="0" dirty="0"/>
              <a:t> for design standards is required to be </a:t>
            </a:r>
            <a:r>
              <a:rPr lang="en-US" b="1" strike="sngStrike" baseline="0" dirty="0"/>
              <a:t>estimated</a:t>
            </a:r>
            <a:r>
              <a:rPr lang="en-US" strike="sngStrike" baseline="0" dirty="0"/>
              <a:t>, i.e. </a:t>
            </a:r>
            <a:r>
              <a:rPr lang="en-US" b="1" strike="sngStrike" baseline="0" dirty="0"/>
              <a:t>projected out</a:t>
            </a:r>
            <a:r>
              <a:rPr lang="en-US" strike="sngStrike" baseline="0" dirty="0"/>
              <a:t>,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sngStrike" baseline="0" dirty="0"/>
              <a:t>20 years from the year of the anticipated completion of the work or project, for New &amp; Reconstructed work,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sngStrike" baseline="0" dirty="0"/>
              <a:t>For 3R work, 10 years from the year of the anticipated completion of the work or project, for asphaltic pavement strategies or 20 years from the year of the anticipated completion of the work or project, for Portland cement pavement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a:t>Now, back to the first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says that for lower volume roads, those with fewer than 750 VPD, the note allows use of the ADT for the year of anticipated completion of the work or project.  It is </a:t>
            </a:r>
            <a:r>
              <a:rPr lang="en-US" b="1" baseline="0" dirty="0"/>
              <a:t>not</a:t>
            </a:r>
            <a:r>
              <a:rPr lang="en-US" baseline="0" dirty="0"/>
              <a:t> required to project the traffic volume ADT out to the design year for these roads and streets.</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106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8/7/2019 Updated to delete reference and web link to Co-NECTAR which is not supported anymore, and change NDOR</a:t>
            </a:r>
            <a:r>
              <a:rPr lang="en-US" i="1" dirty="0">
                <a:sym typeface="Wingdings" panose="05000000000000000000" pitchFamily="2" charset="2"/>
              </a:rPr>
              <a:t>NDOT in one audio media</a:t>
            </a:r>
            <a:r>
              <a:rPr lang="en-US" i="1" dirty="0"/>
              <a:t>. </a:t>
            </a:r>
            <a:endParaRPr lang="en-US" dirty="0"/>
          </a:p>
          <a:p>
            <a:endParaRPr lang="en-US" dirty="0"/>
          </a:p>
          <a:p>
            <a:r>
              <a:rPr lang="en-US" dirty="0"/>
              <a:t>The minimum requirement of Note 7 is the traffic volume for the year of the anticipated completion of the work or project. </a:t>
            </a:r>
          </a:p>
          <a:p>
            <a:endParaRPr lang="en-US" dirty="0"/>
          </a:p>
          <a:p>
            <a:r>
              <a:rPr lang="en-US" dirty="0"/>
              <a:t>The data is 3 years old in this case.  </a:t>
            </a:r>
          </a:p>
          <a:p>
            <a:endParaRPr lang="en-US" dirty="0"/>
          </a:p>
          <a:p>
            <a:r>
              <a:rPr lang="en-US" dirty="0"/>
              <a:t>The year of anticipated completion is next year.  </a:t>
            </a:r>
          </a:p>
          <a:p>
            <a:endParaRPr lang="en-US" dirty="0"/>
          </a:p>
          <a:p>
            <a:r>
              <a:rPr lang="en-US" dirty="0"/>
              <a:t>For this example, let’s assume a 1% annual growth in traffic, for four years</a:t>
            </a:r>
          </a:p>
          <a:p>
            <a:endParaRPr lang="en-US" dirty="0"/>
          </a:p>
          <a:p>
            <a:r>
              <a:rPr lang="en-US" dirty="0"/>
              <a:t>That calculation would result in traffic volumes of </a:t>
            </a:r>
          </a:p>
          <a:p>
            <a:endParaRPr lang="en-US" dirty="0"/>
          </a:p>
          <a:p>
            <a:r>
              <a:rPr lang="en-US" dirty="0"/>
              <a:t>312 VPD for the ½ mile just north of Wilber, </a:t>
            </a:r>
          </a:p>
          <a:p>
            <a:endParaRPr lang="en-US" dirty="0"/>
          </a:p>
          <a:p>
            <a:r>
              <a:rPr lang="en-US" dirty="0"/>
              <a:t>And 104 VPD for the road west of there.  </a:t>
            </a:r>
          </a:p>
          <a:p>
            <a:endParaRPr lang="en-US" dirty="0"/>
          </a:p>
          <a:p>
            <a:r>
              <a:rPr lang="en-US" dirty="0"/>
              <a:t>These are the traffic volumes we will use for the purposes of design standards.  </a:t>
            </a:r>
          </a:p>
          <a:p>
            <a:endParaRPr lang="en-US" dirty="0"/>
          </a:p>
          <a:p>
            <a:r>
              <a:rPr lang="en-US" dirty="0"/>
              <a:t>For this example, let’s make it simple and assume 312 VPD for the entire project.  </a:t>
            </a:r>
          </a:p>
          <a:p>
            <a:endParaRPr lang="en-US" dirty="0"/>
          </a:p>
          <a:p>
            <a:r>
              <a:rPr lang="en-US" dirty="0"/>
              <a:t>There is nothing magic about the 1% growth assumption.  You need to know the trends in your area.  The </a:t>
            </a:r>
            <a:r>
              <a:rPr lang="en-US" strike="sngStrike" dirty="0"/>
              <a:t>NDOR</a:t>
            </a:r>
            <a:r>
              <a:rPr lang="en-US" dirty="0"/>
              <a:t> </a:t>
            </a:r>
            <a:r>
              <a:rPr lang="en-US" i="1" dirty="0"/>
              <a:t>NDOT</a:t>
            </a:r>
            <a:r>
              <a:rPr lang="en-US" dirty="0"/>
              <a:t> can provide some guidance.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0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61846" y="5043577"/>
            <a:ext cx="5421702" cy="1460740"/>
          </a:xfrm>
          <a:prstGeom prst="rect">
            <a:avLst/>
          </a:prstGeom>
          <a:noFill/>
        </p:spPr>
        <p:txBody>
          <a:bodyPr wrap="square" anchor="t"/>
          <a:lstStyle>
            <a:lvl1pPr lvl="0">
              <a:defRPr/>
            </a:lvl1pPr>
          </a:lstStyle>
          <a:p>
            <a:pPr lvl="0"/>
            <a:r>
              <a:rPr lang="en-US" i="1" dirty="0"/>
              <a:t>8/7/2019 Updated contacts information and Dept logo on the slide and NDOR</a:t>
            </a:r>
            <a:r>
              <a:rPr lang="en-US" i="1" dirty="0">
                <a:sym typeface="Wingdings" panose="05000000000000000000" pitchFamily="2" charset="2"/>
              </a:rPr>
              <a:t>NDOT in the script and one audio media; two other audio media added along with a link to NDOT’s Map Library.  </a:t>
            </a:r>
            <a:r>
              <a:rPr lang="en-US" i="1" dirty="0"/>
              <a:t> </a:t>
            </a:r>
            <a:endParaRPr lang="en-US" dirty="0"/>
          </a:p>
          <a:p>
            <a:pPr lvl="0"/>
            <a:endParaRPr lang="en-US" dirty="0"/>
          </a:p>
          <a:p>
            <a:pPr lvl="0"/>
            <a:r>
              <a:rPr lang="en-US" dirty="0"/>
              <a:t>This screen shows assistance that is available, </a:t>
            </a:r>
          </a:p>
          <a:p>
            <a:pPr lvl="0"/>
            <a:endParaRPr lang="en-US" dirty="0"/>
          </a:p>
          <a:p>
            <a:pPr lvl="0"/>
            <a:r>
              <a:rPr lang="en-US" dirty="0"/>
              <a:t>from NE-LTAP for portable traffic counting equipment</a:t>
            </a:r>
          </a:p>
          <a:p>
            <a:pPr lvl="0"/>
            <a:endParaRPr lang="en-US" dirty="0"/>
          </a:p>
          <a:p>
            <a:pPr lvl="0"/>
            <a:r>
              <a:rPr lang="en-US" dirty="0"/>
              <a:t>And from </a:t>
            </a:r>
            <a:r>
              <a:rPr lang="en-US" strike="sngStrike" dirty="0"/>
              <a:t>NDOR</a:t>
            </a:r>
            <a:r>
              <a:rPr lang="en-US" dirty="0"/>
              <a:t> </a:t>
            </a:r>
            <a:r>
              <a:rPr lang="en-US" i="1" dirty="0"/>
              <a:t>NDOT</a:t>
            </a:r>
            <a:r>
              <a:rPr lang="en-US" dirty="0"/>
              <a:t> for technical guidance</a:t>
            </a:r>
          </a:p>
          <a:p>
            <a:pPr lvl="0"/>
            <a:endParaRPr lang="en-US" dirty="0"/>
          </a:p>
          <a:p>
            <a:pPr lvl="0"/>
            <a:r>
              <a:rPr lang="en-US" i="1" dirty="0"/>
              <a:t>This help is available only for counties, municipalities and their consultants</a:t>
            </a:r>
            <a:r>
              <a:rPr lang="en-US" dirty="0"/>
              <a:t>.  </a:t>
            </a:r>
          </a:p>
          <a:p>
            <a:pPr lvl="0"/>
            <a:endParaRPr lang="en-US" dirty="0"/>
          </a:p>
          <a:p>
            <a:pPr lvl="0"/>
            <a:r>
              <a:rPr lang="en-US" i="1" dirty="0"/>
              <a:t>Statewide traffic counts and traffic flow maps can be found on NDOT’s Map Library online at the link shown</a:t>
            </a:r>
            <a:r>
              <a:rPr lang="en-US" dirty="0"/>
              <a:t>.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60304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Step 7 is to determine values for all other design criteria, now that design speed and traffic volume are determined.  </a:t>
            </a:r>
          </a:p>
          <a:p>
            <a:endParaRPr lang="en-US" dirty="0"/>
          </a:p>
          <a:p>
            <a:endParaRPr lang="en-US" dirty="0"/>
          </a:p>
          <a:p>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885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lane width is </a:t>
            </a:r>
            <a:r>
              <a:rPr lang="en-US" b="1" dirty="0"/>
              <a:t>10 ft</a:t>
            </a:r>
            <a:r>
              <a:rPr lang="en-US" dirty="0"/>
              <a:t>, for traffic volumes fewer than 400 VPD.  </a:t>
            </a:r>
          </a:p>
          <a:p>
            <a:endParaRPr lang="en-US" dirty="0"/>
          </a:p>
          <a:p>
            <a:r>
              <a:rPr lang="en-US" dirty="0"/>
              <a:t>Review Note 9, page 49.  For this example, the only thing from Note 9 that applies is the clarification that the lane width values apply only to through travel lanes.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8756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shoulder width is </a:t>
            </a:r>
            <a:r>
              <a:rPr lang="en-US" b="1" dirty="0"/>
              <a:t>4 ft</a:t>
            </a:r>
            <a:r>
              <a:rPr lang="en-US" dirty="0"/>
              <a:t>, for traffic volumes 50 VPD through 1,499 VPD.  </a:t>
            </a:r>
          </a:p>
          <a:p>
            <a:endParaRPr lang="en-US" dirty="0"/>
          </a:p>
          <a:p>
            <a:r>
              <a:rPr lang="en-US" dirty="0"/>
              <a:t>Review Note 11, page 49.  For this example, the only thing that applies is the clarification that the shoulder width values apply only to non-divided roads and streets.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7742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horizontal radius is 758 ft.  </a:t>
            </a:r>
          </a:p>
          <a:p>
            <a:endParaRPr lang="en-US" dirty="0"/>
          </a:p>
          <a:p>
            <a:r>
              <a:rPr lang="en-US" dirty="0"/>
              <a:t>The maximum superelevation is 8%.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Note 12, page 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b="1" dirty="0"/>
              <a:t>Rural</a:t>
            </a:r>
            <a:r>
              <a:rPr lang="en-US" dirty="0"/>
              <a:t> Area </a:t>
            </a:r>
            <a:r>
              <a:rPr lang="en-US" b="1" dirty="0"/>
              <a:t>New &amp; Reconstructed </a:t>
            </a:r>
            <a:r>
              <a:rPr lang="en-US" dirty="0"/>
              <a:t>values apply, and the </a:t>
            </a:r>
            <a:r>
              <a:rPr lang="en-US" b="1" dirty="0"/>
              <a:t>ADT</a:t>
            </a:r>
            <a:r>
              <a:rPr lang="en-US" dirty="0"/>
              <a:t> is greater than </a:t>
            </a:r>
            <a:r>
              <a:rPr lang="en-US" b="1" dirty="0"/>
              <a:t>50</a:t>
            </a:r>
            <a:r>
              <a:rPr lang="en-US" dirty="0"/>
              <a:t> VPD, nothing in Note 12 applies.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570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Crest K value is 84.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minimum Sag K value is 96.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Note 13 page 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scope of work is </a:t>
            </a:r>
            <a:r>
              <a:rPr lang="en-US" b="1" dirty="0"/>
              <a:t>New &amp; Reconstructed </a:t>
            </a:r>
            <a:r>
              <a:rPr lang="en-US" dirty="0"/>
              <a:t>and the </a:t>
            </a:r>
            <a:r>
              <a:rPr lang="en-US" b="1" dirty="0"/>
              <a:t>ADT </a:t>
            </a:r>
            <a:r>
              <a:rPr lang="en-US" dirty="0"/>
              <a:t>is greater than </a:t>
            </a:r>
            <a:r>
              <a:rPr lang="en-US" b="1" dirty="0"/>
              <a:t>50</a:t>
            </a:r>
            <a:r>
              <a:rPr lang="en-US" dirty="0"/>
              <a:t> VPD, nothing in the note applies to this project.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9869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Grade is 6% for level terrain or 8% for rolling terrain.  </a:t>
            </a:r>
          </a:p>
          <a:p>
            <a:endParaRPr lang="en-US" dirty="0"/>
          </a:p>
          <a:p>
            <a:r>
              <a:rPr lang="en-US" dirty="0"/>
              <a:t>For this segment of road, assume rolling terrain, and a maximum of 8% grade.  </a:t>
            </a:r>
          </a:p>
          <a:p>
            <a:endParaRPr lang="en-US" dirty="0"/>
          </a:p>
          <a:p>
            <a:r>
              <a:rPr lang="en-US" dirty="0"/>
              <a:t>For definitions of level and rolling terrain, refer to the AASHTO Green Book Section 3.4.1.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Note 14 page 51.  Since this road has an ADT fewer than 400 VPD and a classification of Local, short tangent lengths (500 ft or less) are allowed an additional 2% grade beyond the value shown in the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part of Note 14 would </a:t>
            </a:r>
            <a:r>
              <a:rPr lang="en-US" b="1" dirty="0"/>
              <a:t>not</a:t>
            </a:r>
            <a:r>
              <a:rPr lang="en-US" dirty="0"/>
              <a:t> apply since the </a:t>
            </a:r>
            <a:r>
              <a:rPr lang="en-US" b="1" dirty="0"/>
              <a:t>ADT</a:t>
            </a:r>
            <a:r>
              <a:rPr lang="en-US" dirty="0"/>
              <a:t> is greater than </a:t>
            </a:r>
            <a:r>
              <a:rPr lang="en-US" b="1" dirty="0"/>
              <a:t>50</a:t>
            </a:r>
            <a:r>
              <a:rPr lang="en-US" dirty="0"/>
              <a:t> VPD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u="sng" dirty="0"/>
              <a:t>NOT FOR AUDIO</a:t>
            </a:r>
          </a:p>
          <a:p>
            <a:endParaRPr lang="en-US" dirty="0"/>
          </a:p>
          <a:p>
            <a:r>
              <a:rPr lang="en-US" dirty="0"/>
              <a:t>AASHTO Green Book </a:t>
            </a:r>
          </a:p>
          <a:p>
            <a:r>
              <a:rPr lang="en-US" sz="1200" b="1" i="0" u="none" strike="noStrike" kern="1200" baseline="0" dirty="0">
                <a:solidFill>
                  <a:schemeClr val="tx1"/>
                </a:solidFill>
                <a:latin typeface="+mn-lt"/>
                <a:ea typeface="+mn-ea"/>
                <a:cs typeface="+mn-cs"/>
              </a:rPr>
              <a:t>3.4.1 Terrain</a:t>
            </a:r>
          </a:p>
          <a:p>
            <a:r>
              <a:rPr lang="en-US" sz="1200" b="0" i="0" u="none" strike="noStrike" kern="1200" baseline="0" dirty="0">
                <a:solidFill>
                  <a:schemeClr val="tx1"/>
                </a:solidFill>
                <a:latin typeface="+mn-lt"/>
                <a:ea typeface="+mn-ea"/>
                <a:cs typeface="+mn-cs"/>
              </a:rPr>
              <a:t>The topography of the land traversed has an influence on the alignment of roads and streets. Topography affects horizontal</a:t>
            </a:r>
          </a:p>
          <a:p>
            <a:r>
              <a:rPr lang="en-US" sz="1200" b="0" i="0" u="none" strike="noStrike" kern="1200" baseline="0" dirty="0">
                <a:solidFill>
                  <a:schemeClr val="tx1"/>
                </a:solidFill>
                <a:latin typeface="+mn-lt"/>
                <a:ea typeface="+mn-ea"/>
                <a:cs typeface="+mn-cs"/>
              </a:rPr>
              <a:t>alignment, but has an even more pronounced effect on vertical alignment. To characterize variations in topography, engineers</a:t>
            </a:r>
          </a:p>
          <a:p>
            <a:r>
              <a:rPr lang="en-US" sz="1200" b="0" i="0" u="none" strike="noStrike" kern="1200" baseline="0" dirty="0">
                <a:solidFill>
                  <a:schemeClr val="tx1"/>
                </a:solidFill>
                <a:latin typeface="+mn-lt"/>
                <a:ea typeface="+mn-ea"/>
                <a:cs typeface="+mn-cs"/>
              </a:rPr>
              <a:t>generally separate it into three classifications according to terrain—level, rolling, and mountainous.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level terrain</a:t>
            </a:r>
            <a:r>
              <a:rPr lang="en-US" sz="1200" b="0" i="0" u="none" strike="noStrike" kern="1200" baseline="0" dirty="0">
                <a:solidFill>
                  <a:schemeClr val="tx1"/>
                </a:solidFill>
                <a:latin typeface="+mn-lt"/>
                <a:ea typeface="+mn-ea"/>
                <a:cs typeface="+mn-cs"/>
              </a:rPr>
              <a:t>, highway sight distances, as governed by both horizontal and vertical restrictions, are generally long or can be made to be so without construction difficulty or major expense.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rolling terrain</a:t>
            </a:r>
            <a:r>
              <a:rPr lang="en-US" sz="1200" b="0" i="0" u="none" strike="noStrike" kern="1200" baseline="0" dirty="0">
                <a:solidFill>
                  <a:schemeClr val="tx1"/>
                </a:solidFill>
                <a:latin typeface="+mn-lt"/>
                <a:ea typeface="+mn-ea"/>
                <a:cs typeface="+mn-cs"/>
              </a:rPr>
              <a:t>, natural slopes consistently rise above and fall below the road or street grade, and occasional steep slopes offer some restriction to normal horizontal and vertical roadway alignment.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mountainous terrain</a:t>
            </a:r>
            <a:r>
              <a:rPr lang="en-US" sz="1200" b="0" i="0" u="none" strike="noStrike" kern="1200" baseline="0" dirty="0">
                <a:solidFill>
                  <a:schemeClr val="tx1"/>
                </a:solidFill>
                <a:latin typeface="+mn-lt"/>
                <a:ea typeface="+mn-ea"/>
                <a:cs typeface="+mn-cs"/>
              </a:rPr>
              <a:t>, longitudinal and transverse changes in the elevation of the ground with respect to the road or street are abrupt, and benching and side hill excavation are frequently needed to obtain acceptable horizontal and vertical alignment.</a:t>
            </a:r>
          </a:p>
          <a:p>
            <a:r>
              <a:rPr lang="en-US" sz="1200" b="0" i="0" u="none" strike="noStrike" kern="1200" baseline="0" dirty="0">
                <a:solidFill>
                  <a:schemeClr val="tx1"/>
                </a:solidFill>
                <a:latin typeface="+mn-lt"/>
                <a:ea typeface="+mn-ea"/>
                <a:cs typeface="+mn-cs"/>
              </a:rPr>
              <a:t>Terrain classifications pertain to the general character of a specific route corridor. Routes in valleys, passes, or mountainous</a:t>
            </a:r>
          </a:p>
          <a:p>
            <a:r>
              <a:rPr lang="en-US" sz="1200" b="0" i="0" u="none" strike="noStrike" kern="1200" baseline="0" dirty="0">
                <a:solidFill>
                  <a:schemeClr val="tx1"/>
                </a:solidFill>
                <a:latin typeface="+mn-lt"/>
                <a:ea typeface="+mn-ea"/>
                <a:cs typeface="+mn-cs"/>
              </a:rPr>
              <a:t>areas that have all the characteristics of roads or streets traversing level or rolling terrain should be classified as level or</a:t>
            </a:r>
          </a:p>
          <a:p>
            <a:r>
              <a:rPr lang="en-US" sz="1200" b="0" i="0" u="none" strike="noStrike" kern="1200" baseline="0" dirty="0">
                <a:solidFill>
                  <a:schemeClr val="tx1"/>
                </a:solidFill>
                <a:latin typeface="+mn-lt"/>
                <a:ea typeface="+mn-ea"/>
                <a:cs typeface="+mn-cs"/>
              </a:rPr>
              <a:t>rolling. In general, rolling terrain generates steeper grades than level terrain, causing trucks to reduce speeds below those of</a:t>
            </a:r>
          </a:p>
          <a:p>
            <a:r>
              <a:rPr lang="en-US" sz="1200" b="0" i="0" u="none" strike="noStrike" kern="1200" baseline="0" dirty="0">
                <a:solidFill>
                  <a:schemeClr val="tx1"/>
                </a:solidFill>
                <a:latin typeface="+mn-lt"/>
                <a:ea typeface="+mn-ea"/>
                <a:cs typeface="+mn-cs"/>
              </a:rPr>
              <a:t>passenger cars; mountainous terrain has even greater effects, causing some trucks to operate at crawl speeds.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6131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sight distance is 425 ft.  </a:t>
            </a:r>
          </a:p>
          <a:p>
            <a:endParaRPr lang="en-US" dirty="0"/>
          </a:p>
          <a:p>
            <a:r>
              <a:rPr lang="en-US" dirty="0"/>
              <a:t>We have already reviewed notes 12 and 13 and concluded that nothing in those notes apply to this project.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212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This video presents an example of finding the table and design criteria values that apply to a hypothetical county road project.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781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lane cross slope is 2% and the maximum is 6%.  </a:t>
            </a:r>
          </a:p>
          <a:p>
            <a:endParaRPr lang="en-US" dirty="0"/>
          </a:p>
          <a:p>
            <a:r>
              <a:rPr lang="en-US" dirty="0"/>
              <a:t>For an </a:t>
            </a:r>
            <a:r>
              <a:rPr lang="en-US" b="1" dirty="0"/>
              <a:t>unpaved</a:t>
            </a:r>
            <a:r>
              <a:rPr lang="en-US" dirty="0"/>
              <a:t> road, as in this example. </a:t>
            </a:r>
          </a:p>
          <a:p>
            <a:endParaRPr lang="en-US" dirty="0"/>
          </a:p>
          <a:p>
            <a:r>
              <a:rPr lang="en-US" dirty="0"/>
              <a:t>The last paragraph of Note 15 recommends, for unpaved roads, a lane cross slope in the middle of the range – 4% +/-</a:t>
            </a:r>
          </a:p>
          <a:p>
            <a:endParaRPr lang="en-US" dirty="0"/>
          </a:p>
          <a:p>
            <a:r>
              <a:rPr lang="en-US" dirty="0"/>
              <a:t>The minimum turf shoulder cross slope is 6% and the maximum is 8%.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08677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horizontal clear zone for a traffic volume fewer than 400 VPD is the Nominal Shoulder Width.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7644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68547" y="4629508"/>
            <a:ext cx="5576977" cy="3358551"/>
          </a:xfrm>
          <a:prstGeom prst="rect">
            <a:avLst/>
          </a:prstGeom>
          <a:noFill/>
        </p:spPr>
        <p:txBody>
          <a:bodyPr wrap="square" anchor="t"/>
          <a:lstStyle>
            <a:lvl1pPr lvl="0">
              <a:defRPr/>
            </a:lvl1pPr>
          </a:lstStyle>
          <a:p>
            <a:pPr lvl="0"/>
            <a:r>
              <a:rPr lang="en-US" dirty="0"/>
              <a:t>The</a:t>
            </a:r>
            <a:r>
              <a:rPr lang="en-US" baseline="0" dirty="0"/>
              <a:t> Nominal Shoulder Width is defined on page 43 as the shoulder width value shown in the design standards table.  </a:t>
            </a:r>
          </a:p>
          <a:p>
            <a:pPr lvl="0"/>
            <a:endParaRPr lang="en-US" baseline="0" dirty="0"/>
          </a:p>
          <a:p>
            <a:pPr lvl="0"/>
            <a:r>
              <a:rPr lang="en-US" baseline="0" dirty="0"/>
              <a:t>For the example, Rural Area standards with a functional classification of Local, and an ADT of 312 VPD, the shoulder width value in Table J on page 69 is </a:t>
            </a:r>
            <a:r>
              <a:rPr lang="en-US" b="1" baseline="0" dirty="0"/>
              <a:t>4 ft</a:t>
            </a:r>
            <a:r>
              <a:rPr lang="en-US" baseline="0" dirty="0"/>
              <a:t>.  </a:t>
            </a:r>
          </a:p>
          <a:p>
            <a:pPr lvl="0"/>
            <a:endParaRPr lang="en-US" baseline="0" dirty="0"/>
          </a:p>
          <a:p>
            <a:pPr lvl="0"/>
            <a:r>
              <a:rPr lang="en-US" baseline="0" dirty="0"/>
              <a:t>The nominal shoulder width, therefore, is 4 ft.</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978202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Note 16 on page 52.  </a:t>
            </a:r>
          </a:p>
          <a:p>
            <a:endParaRPr lang="en-US" dirty="0"/>
          </a:p>
          <a:p>
            <a:r>
              <a:rPr lang="en-US" dirty="0"/>
              <a:t>If any non-crashworthy or non-break-away obstacles other than those listed in paragraph (a) will be in the HCZ after the project, the county is required to justify it with an engineering study.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06080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Vertical Clearance is 14.5 ft.  </a:t>
            </a:r>
          </a:p>
          <a:p>
            <a:endParaRPr lang="en-US" dirty="0"/>
          </a:p>
          <a:p>
            <a:r>
              <a:rPr lang="en-US" dirty="0"/>
              <a:t>Review Note 17 on page 53</a:t>
            </a:r>
          </a:p>
          <a:p>
            <a:endParaRPr lang="en-US" dirty="0"/>
          </a:p>
          <a:p>
            <a:r>
              <a:rPr lang="en-US" dirty="0"/>
              <a:t>Nothing in the note applies assuming there are no planned underpasses or overpasses, or pedestrian, bicycle or overhead-sign structures.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630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aerial view shows three structures toward the west end of the project.  </a:t>
            </a:r>
          </a:p>
          <a:p>
            <a:endParaRPr lang="en-US" dirty="0"/>
          </a:p>
          <a:p>
            <a:r>
              <a:rPr lang="en-US" dirty="0"/>
              <a:t>For this example, the Steel Truss bridge is assumed to be structurally deficient and in need of replacement.  </a:t>
            </a:r>
          </a:p>
          <a:p>
            <a:endParaRPr lang="en-US" dirty="0"/>
          </a:p>
          <a:p>
            <a:r>
              <a:rPr lang="en-US" dirty="0"/>
              <a:t>The other two structures are triple box culverts in good condition.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6165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bridge replacement, </a:t>
            </a:r>
          </a:p>
          <a:p>
            <a:endParaRPr lang="en-US" dirty="0"/>
          </a:p>
          <a:p>
            <a:r>
              <a:rPr lang="en-US" dirty="0"/>
              <a:t>The minimum clear bridge width for fewer than 400 VPD is 24 ft.  The basis is Formula (D), which is in Note 16 as the approach traveled way plus 2 ft each side.  The value listed in the table is also 24 ft.  </a:t>
            </a:r>
          </a:p>
          <a:p>
            <a:endParaRPr lang="en-US" dirty="0"/>
          </a:p>
          <a:p>
            <a:r>
              <a:rPr lang="en-US" dirty="0"/>
              <a:t>If there were any structures that required 3R work, the minimum clear bridge width would be 20 ft.  </a:t>
            </a:r>
          </a:p>
          <a:p>
            <a:endParaRPr lang="en-US" dirty="0"/>
          </a:p>
          <a:p>
            <a:r>
              <a:rPr lang="en-US" dirty="0"/>
              <a:t>Note 20 applies to Timber Bridges, and Note 21 applies to Low Water Stream Crossings and Fords.  Neither note applies to this project.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5254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design structural loading capacity is HL93 for a bridge replacement.  </a:t>
            </a:r>
          </a:p>
          <a:p>
            <a:endParaRPr lang="en-US" dirty="0"/>
          </a:p>
          <a:p>
            <a:r>
              <a:rPr lang="en-US" dirty="0"/>
              <a:t>If a structure needed 3R work, the minimum design structural loading capacity is the original design loading.  </a:t>
            </a:r>
          </a:p>
          <a:p>
            <a:endParaRPr lang="en-US" dirty="0"/>
          </a:p>
          <a:p>
            <a:r>
              <a:rPr lang="en-US" dirty="0"/>
              <a:t>If that is unavailable, the minimum is HS15.  Refer to Note 19.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7578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68547" y="5216105"/>
            <a:ext cx="5611483" cy="2323381"/>
          </a:xfrm>
          <a:prstGeom prst="rect">
            <a:avLst/>
          </a:prstGeom>
          <a:noFill/>
        </p:spPr>
        <p:txBody>
          <a:bodyPr wrap="square" anchor="t"/>
          <a:lstStyle>
            <a:lvl1pPr lvl="0">
              <a:defRPr/>
            </a:lvl1pPr>
          </a:lstStyle>
          <a:p>
            <a:pPr lvl="0"/>
            <a:r>
              <a:rPr lang="en-US" dirty="0"/>
              <a:t>In summary, Once you have found the standards table that applies to the work or project, </a:t>
            </a:r>
          </a:p>
          <a:p>
            <a:pPr lvl="0"/>
            <a:endParaRPr lang="en-US" dirty="0"/>
          </a:p>
          <a:p>
            <a:pPr lvl="0"/>
            <a:r>
              <a:rPr lang="en-US" dirty="0"/>
              <a:t>There are several things you need to know in order to find the values for each design criteria</a:t>
            </a:r>
          </a:p>
          <a:p>
            <a:pPr lvl="0"/>
            <a:endParaRPr lang="en-US" dirty="0"/>
          </a:p>
          <a:p>
            <a:pPr lvl="0"/>
            <a:r>
              <a:rPr lang="en-US" dirty="0"/>
              <a:t>This screen shows the kind of information you need to know.  </a:t>
            </a:r>
          </a:p>
          <a:p>
            <a:pPr lvl="0"/>
            <a:endParaRPr lang="en-US" dirty="0"/>
          </a:p>
          <a:p>
            <a:pPr lvl="0"/>
            <a:r>
              <a:rPr lang="en-US" dirty="0"/>
              <a:t>The type of work is important to know which column of the table applies.  </a:t>
            </a:r>
          </a:p>
          <a:p>
            <a:pPr lvl="0"/>
            <a:endParaRPr lang="en-US" dirty="0"/>
          </a:p>
          <a:p>
            <a:pPr lvl="0"/>
            <a:r>
              <a:rPr lang="en-US" dirty="0"/>
              <a:t>The Design Speed is a key design criterion because several other design criteria are a function of design speed</a:t>
            </a:r>
          </a:p>
          <a:p>
            <a:pPr lvl="0"/>
            <a:endParaRPr lang="en-US" dirty="0"/>
          </a:p>
          <a:p>
            <a:pPr lvl="0"/>
            <a:r>
              <a:rPr lang="en-US" dirty="0"/>
              <a:t>Several design criteria depend on the traffic volume.  </a:t>
            </a:r>
          </a:p>
          <a:p>
            <a:pPr lvl="0"/>
            <a:endParaRPr lang="en-US" dirty="0"/>
          </a:p>
          <a:p>
            <a:pPr lvl="0"/>
            <a:r>
              <a:rPr lang="en-US" dirty="0"/>
              <a:t>Other information that may be needed are READ THE LAST THREE BULLETS</a:t>
            </a:r>
          </a:p>
          <a:p>
            <a:pPr lvl="0"/>
            <a:endParaRPr lang="en-US" dirty="0"/>
          </a:p>
          <a:p>
            <a:pPr lvl="0"/>
            <a:r>
              <a:rPr lang="en-US" u="sng" dirty="0"/>
              <a:t>NOT FOR AUDIO</a:t>
            </a:r>
          </a:p>
          <a:p>
            <a:pPr lvl="0"/>
            <a:endParaRPr lang="en-US" dirty="0"/>
          </a:p>
          <a:p>
            <a:pPr lvl="0"/>
            <a:r>
              <a:rPr lang="en-US" dirty="0"/>
              <a:t>It is straightforward to find the appropriate values in each table; all</a:t>
            </a:r>
            <a:r>
              <a:rPr lang="en-US" baseline="0" dirty="0"/>
              <a:t> values are right there on the table.  </a:t>
            </a:r>
            <a:endParaRPr lang="en-US" dirty="0"/>
          </a:p>
          <a:p>
            <a:pPr lvl="0"/>
            <a:endParaRPr lang="en-US" dirty="0"/>
          </a:p>
          <a:p>
            <a:pPr lvl="0"/>
            <a:r>
              <a:rPr b="1" dirty="0"/>
              <a:t>design speed: 7 other controlling  criteria are function of this</a:t>
            </a:r>
          </a:p>
          <a:p>
            <a:pPr lvl="0"/>
            <a:r>
              <a:rPr dirty="0"/>
              <a:t>traffic volume: 3 controlling criteria are a function of this</a:t>
            </a:r>
          </a:p>
          <a:p>
            <a:pPr lvl="0"/>
            <a:r>
              <a:rPr dirty="0"/>
              <a:t>paved: 3 controlling criteria are a function of this</a:t>
            </a:r>
          </a:p>
          <a:p>
            <a:pPr lvl="0"/>
            <a:r>
              <a:rPr dirty="0"/>
              <a:t>curbed: 1 controlling criterion ( lateral offset to obstruction) a function of this</a:t>
            </a:r>
          </a:p>
          <a:p>
            <a:pPr lvl="0"/>
            <a:r>
              <a:rPr dirty="0"/>
              <a:t>terrain: one controlling criterion (grade) is a function of this</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48</a:t>
            </a:fld>
            <a:endParaRPr lang="en-US"/>
          </a:p>
        </p:txBody>
      </p:sp>
    </p:spTree>
    <p:extLst>
      <p:ext uri="{BB962C8B-B14F-4D97-AF65-F5344CB8AC3E}">
        <p14:creationId xmlns:p14="http://schemas.microsoft.com/office/powerpoint/2010/main" val="937700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summarizes the Design criteria values</a:t>
            </a:r>
            <a:r>
              <a:rPr lang="en-US" baseline="0" dirty="0"/>
              <a:t> that apply to the example project.</a:t>
            </a:r>
          </a:p>
          <a:p>
            <a:endParaRPr lang="en-US" baseline="0" dirty="0"/>
          </a:p>
          <a:p>
            <a:r>
              <a:rPr lang="en-US" baseline="0" dirty="0"/>
              <a:t>PAUSE</a:t>
            </a:r>
          </a:p>
          <a:p>
            <a:endParaRPr lang="en-US" baseline="0" dirty="0"/>
          </a:p>
          <a:p>
            <a:r>
              <a:rPr lang="en-US" baseline="0" dirty="0"/>
              <a:t>These are all of the values determined on the screens leading up to this one.  </a:t>
            </a:r>
          </a:p>
          <a:p>
            <a:endParaRPr lang="en-US" baseline="0" dirty="0"/>
          </a:p>
          <a:p>
            <a:r>
              <a:rPr lang="en-US" baseline="0" dirty="0"/>
              <a:t>PAUSE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0454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For the example project, </a:t>
            </a:r>
          </a:p>
          <a:p>
            <a:pPr marL="0" indent="0">
              <a:buNone/>
            </a:pPr>
            <a:endParaRPr lang="en-US" dirty="0"/>
          </a:p>
          <a:p>
            <a:pPr marL="0" indent="0">
              <a:buNone/>
            </a:pPr>
            <a:r>
              <a:rPr lang="en-US" dirty="0"/>
              <a:t>This screen suggests</a:t>
            </a:r>
            <a:r>
              <a:rPr lang="en-US" baseline="0" dirty="0"/>
              <a:t> a methodical way of determining the table that applies </a:t>
            </a:r>
          </a:p>
          <a:p>
            <a:pPr marL="0" indent="0">
              <a:buNone/>
            </a:pPr>
            <a:endParaRPr lang="en-US" baseline="0" dirty="0"/>
          </a:p>
          <a:p>
            <a:pPr marL="0" indent="0">
              <a:buNone/>
            </a:pPr>
            <a:r>
              <a:rPr lang="en-US" baseline="0" dirty="0"/>
              <a:t>Steps 1-3</a:t>
            </a:r>
          </a:p>
          <a:p>
            <a:pPr marL="0" indent="0">
              <a:buNone/>
            </a:pPr>
            <a:endParaRPr lang="en-US" baseline="0" dirty="0"/>
          </a:p>
          <a:p>
            <a:pPr marL="0" indent="0">
              <a:buNone/>
            </a:pPr>
            <a:r>
              <a:rPr lang="en-US" baseline="0" dirty="0"/>
              <a:t>And then determining the values for each design criterion</a:t>
            </a:r>
          </a:p>
          <a:p>
            <a:pPr marL="0" indent="0">
              <a:buNone/>
            </a:pPr>
            <a:endParaRPr lang="en-US" baseline="0" dirty="0"/>
          </a:p>
          <a:p>
            <a:pPr marL="0" indent="0">
              <a:buNone/>
            </a:pPr>
            <a:r>
              <a:rPr lang="en-US" baseline="0" dirty="0"/>
              <a:t>Steps 4-7</a:t>
            </a:r>
          </a:p>
          <a:p>
            <a:pPr marL="0" indent="0">
              <a:buNone/>
            </a:pPr>
            <a:endParaRPr lang="en-US" baseline="0" dirty="0"/>
          </a:p>
          <a:p>
            <a:pPr marL="0" indent="0">
              <a:buNone/>
            </a:pPr>
            <a:r>
              <a:rPr lang="en-US" baseline="0" dirty="0"/>
              <a:t>The example will then compare those values to the assumed geometrics of the existing facility</a:t>
            </a:r>
          </a:p>
          <a:p>
            <a:pPr marL="0" indent="0">
              <a:buNone/>
            </a:pPr>
            <a:endParaRPr lang="en-US" baseline="0"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102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compares standard New &amp; Reconstructed values to the Existing road.  </a:t>
            </a:r>
          </a:p>
          <a:p>
            <a:endParaRPr lang="en-US" dirty="0"/>
          </a:p>
          <a:p>
            <a:r>
              <a:rPr lang="en-US" dirty="0"/>
              <a:t>Shoulder widths need to be increased to the standard value of 4 ft, from the assumed existing width of 2 ft</a:t>
            </a:r>
          </a:p>
          <a:p>
            <a:endParaRPr lang="en-US" dirty="0"/>
          </a:p>
          <a:p>
            <a:r>
              <a:rPr lang="en-US" dirty="0"/>
              <a:t>A new bridge will have a minimum CBW of 24 ft compared to the existing steel truss bridge of 19.5 ft.  </a:t>
            </a:r>
          </a:p>
          <a:p>
            <a:endParaRPr lang="en-US" dirty="0"/>
          </a:p>
          <a:p>
            <a:r>
              <a:rPr lang="en-US" dirty="0"/>
              <a:t>By the way, the existing bridge does not even meet the 3R standard value of 20 ft CBW.  </a:t>
            </a:r>
          </a:p>
          <a:p>
            <a:endParaRPr lang="en-US" dirty="0"/>
          </a:p>
          <a:p>
            <a:endParaRPr lang="en-US" dirty="0"/>
          </a:p>
          <a:p>
            <a:r>
              <a:rPr lang="en-US" u="sng" dirty="0"/>
              <a:t>NOT FOR AUDIO</a:t>
            </a:r>
          </a:p>
          <a:p>
            <a:endParaRPr lang="en-US" dirty="0"/>
          </a:p>
          <a:p>
            <a:r>
              <a:rPr lang="en-US" dirty="0"/>
              <a:t>Compare New &amp; Reconstructed Standards to Existing and check if</a:t>
            </a:r>
            <a:r>
              <a:rPr lang="en-US" baseline="0" dirty="0"/>
              <a:t> all is Ok or does any criteria fall short of standards.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1942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roadway and roadside in the vicinity of a bridge to be replaced, </a:t>
            </a:r>
          </a:p>
          <a:p>
            <a:endParaRPr lang="en-US" dirty="0"/>
          </a:p>
          <a:p>
            <a:r>
              <a:rPr lang="en-US" dirty="0"/>
              <a:t>Note 22 may allow lower standards, conditionally, for eight design criteria:</a:t>
            </a:r>
          </a:p>
          <a:p>
            <a:endParaRPr lang="en-US" dirty="0"/>
          </a:p>
          <a:p>
            <a:r>
              <a:rPr lang="en-US" dirty="0"/>
              <a:t>lane width, shoulder width, superelevation, horizontal curve radius, K values, grade, stopping sight distance and horizontal clear zone </a:t>
            </a:r>
          </a:p>
          <a:p>
            <a:endParaRPr lang="en-US" dirty="0"/>
          </a:p>
          <a:p>
            <a:r>
              <a:rPr lang="en-US" dirty="0"/>
              <a:t>if there is </a:t>
            </a:r>
            <a:r>
              <a:rPr lang="en-US" b="1" dirty="0"/>
              <a:t>no significant </a:t>
            </a:r>
            <a:r>
              <a:rPr lang="en-US" dirty="0"/>
              <a:t>crash history related to those design criteria </a:t>
            </a:r>
          </a:p>
          <a:p>
            <a:endParaRPr lang="en-US" b="1" dirty="0"/>
          </a:p>
          <a:p>
            <a:r>
              <a:rPr lang="en-US" b="1" dirty="0"/>
              <a:t>and</a:t>
            </a:r>
            <a:r>
              <a:rPr lang="en-US" dirty="0"/>
              <a:t> a cost effective analysis shows that user benefits are greater than the cost of meeting New &amp; Reconstructed standards.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11112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Standard values are shown for some design criteria on this cross section.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259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8/7/2019 Updated to delete reference and web link to Co-NECTAR which is not supported anymore, revise one audio media and delete one audio media.</a:t>
            </a:r>
            <a:endParaRPr lang="en-US" dirty="0"/>
          </a:p>
          <a:p>
            <a:endParaRPr lang="en-US" dirty="0"/>
          </a:p>
          <a:p>
            <a:r>
              <a:rPr lang="en-US" strike="sngStrike" dirty="0"/>
              <a:t>As part of </a:t>
            </a:r>
            <a:r>
              <a:rPr lang="en-US" strike="sngStrike" dirty="0" err="1"/>
              <a:t>alsmos</a:t>
            </a:r>
            <a:r>
              <a:rPr lang="en-US" strike="sngStrike" dirty="0"/>
              <a:t> projects</a:t>
            </a:r>
            <a:r>
              <a:rPr lang="en-US" dirty="0"/>
              <a:t>,  Crash history is typically reviewed early in the development of a project, in the preliminary engineering phase or even earlier in the planning phase.  </a:t>
            </a:r>
          </a:p>
          <a:p>
            <a:endParaRPr lang="en-US" dirty="0"/>
          </a:p>
          <a:p>
            <a:r>
              <a:rPr lang="en-US" strike="sngStrike" dirty="0"/>
              <a:t>In addition to traffic volume data, NDOR’s CoNECTAR website also has</a:t>
            </a:r>
            <a:r>
              <a:rPr lang="en-US" dirty="0"/>
              <a:t> Let’s take some hypothetical crash history data.  </a:t>
            </a:r>
          </a:p>
          <a:p>
            <a:endParaRPr lang="en-US" dirty="0"/>
          </a:p>
          <a:p>
            <a:r>
              <a:rPr lang="en-US" strike="sngStrike" dirty="0"/>
              <a:t>This screen shows a sample of crash history information from CoNECTAR for the example project.  </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53</a:t>
            </a:fld>
            <a:endParaRPr lang="en-US"/>
          </a:p>
        </p:txBody>
      </p:sp>
    </p:spTree>
    <p:extLst>
      <p:ext uri="{BB962C8B-B14F-4D97-AF65-F5344CB8AC3E}">
        <p14:creationId xmlns:p14="http://schemas.microsoft.com/office/powerpoint/2010/main" val="484257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relevant details can be determined from crash reports.  </a:t>
            </a:r>
          </a:p>
        </p:txBody>
      </p:sp>
      <p:sp>
        <p:nvSpPr>
          <p:cNvPr id="4" name="Slide Number Placeholder 3"/>
          <p:cNvSpPr>
            <a:spLocks noGrp="1"/>
          </p:cNvSpPr>
          <p:nvPr>
            <p:ph type="sldNum" sz="quarter" idx="10"/>
          </p:nvPr>
        </p:nvSpPr>
        <p:spPr/>
        <p:txBody>
          <a:bodyPr/>
          <a:lstStyle/>
          <a:p>
            <a:fld id="{56DD4794-76E5-4795-95DA-389BBC47F755}" type="slidenum">
              <a:rPr lang="en-US" smtClean="0"/>
              <a:t>54</a:t>
            </a:fld>
            <a:endParaRPr lang="en-US"/>
          </a:p>
        </p:txBody>
      </p:sp>
    </p:spTree>
    <p:extLst>
      <p:ext uri="{BB962C8B-B14F-4D97-AF65-F5344CB8AC3E}">
        <p14:creationId xmlns:p14="http://schemas.microsoft.com/office/powerpoint/2010/main" val="1400249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such as an embankment or trees close to the roadway That may affect the scope of work. </a:t>
            </a:r>
          </a:p>
        </p:txBody>
      </p:sp>
      <p:sp>
        <p:nvSpPr>
          <p:cNvPr id="4" name="Slide Number Placeholder 3"/>
          <p:cNvSpPr>
            <a:spLocks noGrp="1"/>
          </p:cNvSpPr>
          <p:nvPr>
            <p:ph type="sldNum" sz="quarter" idx="10"/>
          </p:nvPr>
        </p:nvSpPr>
        <p:spPr/>
        <p:txBody>
          <a:bodyPr/>
          <a:lstStyle/>
          <a:p>
            <a:fld id="{56DD4794-76E5-4795-95DA-389BBC47F755}" type="slidenum">
              <a:rPr lang="en-US" smtClean="0"/>
              <a:t>55</a:t>
            </a:fld>
            <a:endParaRPr lang="en-US"/>
          </a:p>
        </p:txBody>
      </p:sp>
    </p:spTree>
    <p:extLst>
      <p:ext uri="{BB962C8B-B14F-4D97-AF65-F5344CB8AC3E}">
        <p14:creationId xmlns:p14="http://schemas.microsoft.com/office/powerpoint/2010/main" val="1318558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reports provide schematic representations of crashes which may be helpful to road and street designers. </a:t>
            </a:r>
          </a:p>
        </p:txBody>
      </p:sp>
      <p:sp>
        <p:nvSpPr>
          <p:cNvPr id="4" name="Slide Number Placeholder 3"/>
          <p:cNvSpPr>
            <a:spLocks noGrp="1"/>
          </p:cNvSpPr>
          <p:nvPr>
            <p:ph type="sldNum" sz="quarter" idx="10"/>
          </p:nvPr>
        </p:nvSpPr>
        <p:spPr/>
        <p:txBody>
          <a:bodyPr/>
          <a:lstStyle/>
          <a:p>
            <a:fld id="{56DD4794-76E5-4795-95DA-389BBC47F755}" type="slidenum">
              <a:rPr lang="en-US" smtClean="0"/>
              <a:t>56</a:t>
            </a:fld>
            <a:endParaRPr lang="en-US"/>
          </a:p>
        </p:txBody>
      </p:sp>
    </p:spTree>
    <p:extLst>
      <p:ext uri="{BB962C8B-B14F-4D97-AF65-F5344CB8AC3E}">
        <p14:creationId xmlns:p14="http://schemas.microsoft.com/office/powerpoint/2010/main" val="1801546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8/7/2019 Updated  Contact information updated and made more generic, deleted Co-NECTAR link and reference because the NDOT no longer supports it.  Also, one instance of NDOR</a:t>
            </a:r>
            <a:r>
              <a:rPr lang="en-US" i="1" dirty="0">
                <a:sym typeface="Wingdings" panose="05000000000000000000" pitchFamily="2" charset="2"/>
              </a:rPr>
              <a:t>NDOT requiring two audio media revisions.  </a:t>
            </a:r>
            <a:r>
              <a:rPr lang="en-US" i="1" dirty="0"/>
              <a:t>  </a:t>
            </a:r>
          </a:p>
          <a:p>
            <a:endParaRPr lang="en-US" dirty="0"/>
          </a:p>
          <a:p>
            <a:r>
              <a:rPr lang="en-US" strike="sngStrike" dirty="0"/>
              <a:t>Crash</a:t>
            </a:r>
            <a:r>
              <a:rPr lang="en-US" strike="sngStrike" baseline="0" dirty="0"/>
              <a:t> History information can be found on NDOR’s website Co-NECTAR</a:t>
            </a:r>
          </a:p>
          <a:p>
            <a:endParaRPr lang="en-US" baseline="0" dirty="0"/>
          </a:p>
          <a:p>
            <a:r>
              <a:rPr lang="en-US" strike="sngStrike" baseline="0" dirty="0"/>
              <a:t>NDOR’s</a:t>
            </a:r>
            <a:r>
              <a:rPr lang="en-US" baseline="0" dirty="0"/>
              <a:t> </a:t>
            </a:r>
            <a:r>
              <a:rPr lang="en-US" i="1" baseline="0" dirty="0"/>
              <a:t>NDOT’s</a:t>
            </a:r>
            <a:r>
              <a:rPr lang="en-US" baseline="0" dirty="0"/>
              <a:t>  Highway Safety Office is available for guidance, for counties and municipalities.  </a:t>
            </a:r>
          </a:p>
          <a:p>
            <a:endParaRPr lang="en-US" baseline="0" dirty="0"/>
          </a:p>
          <a:p>
            <a:r>
              <a:rPr lang="en-US" baseline="0" dirty="0"/>
              <a:t>The general public must contact </a:t>
            </a:r>
            <a:r>
              <a:rPr lang="en-US" strike="sngStrike" baseline="0" dirty="0"/>
              <a:t>NDOR’s</a:t>
            </a:r>
            <a:r>
              <a:rPr lang="en-US" baseline="0" dirty="0"/>
              <a:t> </a:t>
            </a:r>
            <a:r>
              <a:rPr lang="en-US" i="1" baseline="0" dirty="0"/>
              <a:t>NDOT’s</a:t>
            </a:r>
            <a:r>
              <a:rPr lang="en-US" baseline="0" dirty="0"/>
              <a:t> Communication Division.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Contact</a:t>
            </a:r>
            <a:r>
              <a:rPr lang="en-US" baseline="0" dirty="0"/>
              <a:t> per Alan Brown 12/8/2015 phonecon with LeMoyne Schulz</a:t>
            </a:r>
          </a:p>
          <a:p>
            <a:endParaRPr lang="en-US" baseline="0" dirty="0"/>
          </a:p>
          <a:p>
            <a:r>
              <a:rPr lang="en-US" dirty="0"/>
              <a:t>Alan Brown </a:t>
            </a:r>
            <a:r>
              <a:rPr lang="en-US" dirty="0">
                <a:hlinkClick r:id="rId3"/>
              </a:rPr>
              <a:t>(402.479.4665</a:t>
            </a:r>
            <a:r>
              <a:rPr lang="en-US" dirty="0"/>
              <a:t>) is the main contact, or Sean Owings </a:t>
            </a:r>
            <a:r>
              <a:rPr lang="en-US" dirty="0">
                <a:hlinkClick r:id="rId4"/>
              </a:rPr>
              <a:t>(402.479.4628</a:t>
            </a:r>
            <a:r>
              <a:rPr lang="en-US" dirty="0"/>
              <a:t>), or Bob Grant </a:t>
            </a:r>
            <a:r>
              <a:rPr lang="en-US" dirty="0">
                <a:hlinkClick r:id="rId5"/>
              </a:rPr>
              <a:t>(402.479-4645</a:t>
            </a:r>
            <a:r>
              <a:rPr lang="en-US" dirty="0"/>
              <a:t>).</a:t>
            </a:r>
          </a:p>
          <a:p>
            <a:endParaRPr lang="en-US" dirty="0"/>
          </a:p>
          <a:p>
            <a:r>
              <a:rPr lang="en-US" dirty="0"/>
              <a:t>But the data</a:t>
            </a:r>
            <a:r>
              <a:rPr lang="en-US" baseline="0" dirty="0"/>
              <a:t> provide by Highway Safety </a:t>
            </a:r>
            <a:r>
              <a:rPr lang="en-US" dirty="0"/>
              <a:t>is not for public knowledge.  It is only for the requester’s use to accomplish their job.  </a:t>
            </a:r>
          </a:p>
          <a:p>
            <a:r>
              <a:rPr lang="en-US" dirty="0"/>
              <a:t> </a:t>
            </a:r>
          </a:p>
          <a:p>
            <a:r>
              <a:rPr lang="en-US" dirty="0"/>
              <a:t>If someone in the </a:t>
            </a:r>
            <a:r>
              <a:rPr lang="en-US" b="1" dirty="0"/>
              <a:t>public domain </a:t>
            </a:r>
            <a:r>
              <a:rPr lang="en-US" dirty="0"/>
              <a:t>wants accident data, that has to be requested through Communication</a:t>
            </a:r>
            <a:r>
              <a:rPr lang="en-US" baseline="0" dirty="0"/>
              <a:t> Division</a:t>
            </a:r>
            <a:r>
              <a:rPr lang="en-US" dirty="0"/>
              <a:t>.  They</a:t>
            </a:r>
            <a:r>
              <a:rPr lang="en-US" baseline="0" dirty="0"/>
              <a:t> have</a:t>
            </a:r>
            <a:r>
              <a:rPr lang="en-US" dirty="0"/>
              <a:t> to approve/coordinate any data that goes out to the public with our Legal office.  If they determine the data is OK to give out, she will contact me/Sean/Bob for the data.    </a:t>
            </a:r>
          </a:p>
          <a:p>
            <a:endParaRPr lang="en-US" dirty="0"/>
          </a:p>
          <a:p>
            <a:r>
              <a:rPr lang="en-US" u="sng" dirty="0"/>
              <a:t>12/8/2015 e-mail from Alan Brown, Highway Safety Office</a:t>
            </a:r>
          </a:p>
          <a:p>
            <a:r>
              <a:rPr lang="en-US" b="1" dirty="0"/>
              <a:t>If a County Engineer or Superintendent (or someone contracted with them) needs accident data, they can contact me </a:t>
            </a:r>
            <a:r>
              <a:rPr lang="en-US" dirty="0">
                <a:hlinkClick r:id="rId3"/>
              </a:rPr>
              <a:t>(402.479.4665</a:t>
            </a:r>
            <a:r>
              <a:rPr lang="en-US" dirty="0"/>
              <a:t>) or Sean Owings </a:t>
            </a:r>
            <a:r>
              <a:rPr lang="en-US" dirty="0">
                <a:hlinkClick r:id="rId4"/>
              </a:rPr>
              <a:t>(402.479.4628</a:t>
            </a:r>
            <a:r>
              <a:rPr lang="en-US" dirty="0"/>
              <a:t>), or Bob Grant </a:t>
            </a:r>
            <a:r>
              <a:rPr lang="en-US" dirty="0">
                <a:hlinkClick r:id="rId5"/>
              </a:rPr>
              <a:t>(402.479-4645</a:t>
            </a:r>
            <a:r>
              <a:rPr lang="en-US" dirty="0"/>
              <a:t>).  I’m including both Sean and Bob as we each can access accident data, but I’m the main person to contact.  I just want to include them in case I’m not at work and someone needs data.  But the data I give out is not for public knowledge.  It is only for the requester’s use to accomplish their job.  </a:t>
            </a:r>
          </a:p>
          <a:p>
            <a:r>
              <a:rPr lang="en-US" b="1" dirty="0"/>
              <a:t>If someone in the public domain wants accident data, that has to be requested through Mary Jo Oie</a:t>
            </a:r>
            <a:r>
              <a:rPr lang="en-US" dirty="0"/>
              <a:t>.  She has to approve/coordinate any data that goes out to the public with our Legal office.  If Mary Jo/Legal office determines the data is OK to give out, she will contact me/Sean/Bob for the data.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356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66389" y="3780526"/>
            <a:ext cx="5525219" cy="4811383"/>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Design standards tend to provide some level of comfort that a roadway built to minimum (standard) values will generally </a:t>
            </a:r>
            <a:r>
              <a:rPr lang="en-US" sz="1200" b="1" i="0" u="none" strike="noStrike" kern="1200" baseline="0" dirty="0">
                <a:solidFill>
                  <a:schemeClr val="tx1"/>
                </a:solidFill>
                <a:latin typeface="+mn-lt"/>
                <a:ea typeface="+mn-ea"/>
                <a:cs typeface="+mn-cs"/>
              </a:rPr>
              <a:t>deliver an acceptable, cost-effective level of performance.</a:t>
            </a:r>
            <a:r>
              <a:rPr lang="en-US" sz="1200" b="0" i="0" u="none" strike="noStrike" kern="1200" baseline="0" dirty="0">
                <a:solidFill>
                  <a:schemeClr val="tx1"/>
                </a:solidFill>
                <a:latin typeface="+mn-lt"/>
                <a:ea typeface="+mn-ea"/>
                <a:cs typeface="+mn-cs"/>
              </a:rPr>
              <a:t>  However, much more goes in to a good quality, well functioning roadway than just designing to minimum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sense, design standards consist of </a:t>
            </a:r>
            <a:r>
              <a:rPr lang="en-US" b="1" dirty="0"/>
              <a:t>a</a:t>
            </a:r>
            <a:r>
              <a:rPr lang="en-US" b="1" baseline="0" dirty="0"/>
              <a:t> few</a:t>
            </a:r>
            <a:r>
              <a:rPr lang="en-US" b="1" dirty="0"/>
              <a:t> key criteria (13 in our standards)</a:t>
            </a:r>
            <a:r>
              <a:rPr lang="en-US" dirty="0"/>
              <a:t>, chosen by the Board, </a:t>
            </a:r>
            <a:r>
              <a:rPr lang="en-US" b="1" dirty="0"/>
              <a:t>with</a:t>
            </a:r>
            <a:r>
              <a:rPr lang="en-US" b="1" baseline="0" dirty="0"/>
              <a:t> minimum values assigned </a:t>
            </a:r>
            <a:r>
              <a:rPr lang="en-US" baseline="0" dirty="0"/>
              <a:t>that can trigger requests for relaxation of standards.  Requests are a flag that there is a situation out there that cannot meet a standard; the Board is required to review those. </a:t>
            </a:r>
            <a:endParaRPr lang="en-US" dirty="0"/>
          </a:p>
          <a:p>
            <a:pPr lvl="0"/>
            <a:endParaRPr lang="en-US" baseline="0" dirty="0"/>
          </a:p>
          <a:p>
            <a:pPr lvl="0"/>
            <a:r>
              <a:rPr lang="en-US" baseline="0" dirty="0"/>
              <a:t>Standards allow some design flexibility.  </a:t>
            </a:r>
            <a:r>
              <a:rPr lang="en-US" b="1" baseline="0" dirty="0"/>
              <a:t>Some values may be on the low end of industry recommended ranges</a:t>
            </a:r>
            <a:r>
              <a:rPr lang="en-US" baseline="0" dirty="0"/>
              <a:t>.  </a:t>
            </a:r>
            <a:endParaRPr lang="en-US" dirty="0"/>
          </a:p>
          <a:p>
            <a:pPr lvl="0"/>
            <a:endParaRPr lang="en-US" dirty="0"/>
          </a:p>
          <a:p>
            <a:pPr lvl="0"/>
            <a:r>
              <a:rPr lang="en-US" dirty="0"/>
              <a:t>It is the </a:t>
            </a:r>
            <a:r>
              <a:rPr lang="en-US" b="1" dirty="0"/>
              <a:t>responsibility of the design professional </a:t>
            </a:r>
            <a:r>
              <a:rPr lang="en-US" dirty="0"/>
              <a:t>to</a:t>
            </a:r>
            <a:r>
              <a:rPr lang="en-US" baseline="0" dirty="0"/>
              <a:t> choose a design that is right for the particular road, that is safe for users and functions well operationally, and is cost effective. </a:t>
            </a:r>
            <a:endParaRPr lang="en-US" dirty="0"/>
          </a:p>
          <a:p>
            <a:pPr lvl="0"/>
            <a:endParaRPr lang="en-US" dirty="0"/>
          </a:p>
        </p:txBody>
      </p:sp>
      <p:sp>
        <p:nvSpPr>
          <p:cNvPr id="3" name="Slide Image Placeholder 2"/>
          <p:cNvSpPr>
            <a:spLocks noGrp="1" noRot="1" noChangeAspect="1"/>
          </p:cNvSpPr>
          <p:nvPr>
            <p:ph type="sldImg"/>
          </p:nvPr>
        </p:nvSpPr>
        <p:spPr>
          <a:xfrm>
            <a:off x="1371600" y="555625"/>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58</a:t>
            </a:fld>
            <a:endParaRPr lang="en-US"/>
          </a:p>
        </p:txBody>
      </p:sp>
    </p:spTree>
    <p:extLst>
      <p:ext uri="{BB962C8B-B14F-4D97-AF65-F5344CB8AC3E}">
        <p14:creationId xmlns:p14="http://schemas.microsoft.com/office/powerpoint/2010/main" val="39119667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496019" y="5181600"/>
            <a:ext cx="5732253" cy="175403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Finally, There may be</a:t>
            </a:r>
            <a:r>
              <a:rPr lang="en-US" b="1" baseline="0" dirty="0"/>
              <a:t> a misconception </a:t>
            </a:r>
            <a:r>
              <a:rPr lang="en-US" b="0" baseline="0" dirty="0"/>
              <a:t>to the effect that designers cannot go above and beyond (i.e. be more conservative) Board standard values.  </a:t>
            </a:r>
            <a:r>
              <a:rPr lang="en-US" b="1" baseline="0" dirty="0"/>
              <a:t>Not true!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Realize that Standard values</a:t>
            </a:r>
            <a:r>
              <a:rPr lang="en-US" b="1" baseline="0" dirty="0"/>
              <a:t> may not be appropriate for all situations</a:t>
            </a:r>
            <a:r>
              <a:rPr lang="en-US" dirty="0"/>
              <a:t>: it</a:t>
            </a:r>
            <a:r>
              <a:rPr lang="en-US" baseline="0" dirty="0"/>
              <a:t> is sometimes appropriate to go above and beyond minimum standards.  That is a design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only if a minimum Board standard is not met that a Relaxation of Standards request must be made to the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endParaRPr lang="en-US" sz="1200" b="0" i="0" u="none" strike="noStrike" kern="1200" baseline="0" dirty="0">
              <a:solidFill>
                <a:schemeClr val="tx1"/>
              </a:solidFill>
              <a:latin typeface="+mn-lt"/>
              <a:ea typeface="+mn-ea"/>
              <a:cs typeface="+mn-cs"/>
            </a:endParaRPr>
          </a:p>
          <a:p>
            <a:pPr lvl="0"/>
            <a:endParaRPr lang="en-US" sz="1200" b="0" i="0" u="none" strike="noStrike" kern="1200" baseline="0" dirty="0">
              <a:solidFill>
                <a:schemeClr val="tx1"/>
              </a:solidFill>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59</a:t>
            </a:fld>
            <a:endParaRPr lang="en-US"/>
          </a:p>
        </p:txBody>
      </p:sp>
    </p:spTree>
    <p:extLst>
      <p:ext uri="{BB962C8B-B14F-4D97-AF65-F5344CB8AC3E}">
        <p14:creationId xmlns:p14="http://schemas.microsoft.com/office/powerpoint/2010/main" val="330574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is a</a:t>
            </a:r>
            <a:r>
              <a:rPr lang="en-US" baseline="0" dirty="0"/>
              <a:t> road north of the city of Wilber in Saline County.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9774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baseline="0" dirty="0"/>
              <a:t>This is one of a series of videos on Nebraska’s system of </a:t>
            </a:r>
          </a:p>
          <a:p>
            <a:r>
              <a:rPr lang="en-US" baseline="0" dirty="0"/>
              <a:t>Classifying and applying standards to its highways, roads and streets.</a:t>
            </a:r>
          </a:p>
          <a:p>
            <a:endParaRPr lang="en-US" dirty="0"/>
          </a:p>
          <a:p>
            <a:r>
              <a:rPr lang="en-US" dirty="0"/>
              <a:t>This video used an example county road project to demonstrate finding the applicable table and determining the standard values for each of the 13 design criteria.  </a:t>
            </a:r>
          </a:p>
          <a:p>
            <a:endParaRPr lang="en-US" dirty="0"/>
          </a:p>
          <a:p>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60</a:t>
            </a:fld>
            <a:endParaRPr lang="en-US"/>
          </a:p>
        </p:txBody>
      </p:sp>
    </p:spTree>
    <p:extLst>
      <p:ext uri="{BB962C8B-B14F-4D97-AF65-F5344CB8AC3E}">
        <p14:creationId xmlns:p14="http://schemas.microsoft.com/office/powerpoint/2010/main" val="277321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ground level view.  </a:t>
            </a:r>
          </a:p>
          <a:p>
            <a:endParaRPr lang="en-US" dirty="0"/>
          </a:p>
          <a:p>
            <a:r>
              <a:rPr lang="en-US" dirty="0"/>
              <a:t>A 20 ft traveled way is assumed, with 2 ft earth shoulders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182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road is assumed to be in poor condition.  </a:t>
            </a:r>
            <a:endParaRPr lang="en-US" dirty="0"/>
          </a:p>
          <a:p>
            <a:endParaRPr lang="en-US" dirty="0"/>
          </a:p>
          <a:p>
            <a:r>
              <a:rPr lang="en-US" dirty="0"/>
              <a:t>The scope of the</a:t>
            </a:r>
            <a:r>
              <a:rPr lang="en-US" baseline="0" dirty="0"/>
              <a:t> </a:t>
            </a:r>
            <a:r>
              <a:rPr lang="en-US" dirty="0"/>
              <a:t>project would involve</a:t>
            </a:r>
            <a:r>
              <a:rPr lang="en-US" baseline="0" dirty="0"/>
              <a:t> </a:t>
            </a:r>
            <a:r>
              <a:rPr lang="en-US" dirty="0"/>
              <a:t>reconstructing the roadway</a:t>
            </a:r>
            <a:r>
              <a:rPr lang="en-US" baseline="0" dirty="0"/>
              <a:t> from the base, up,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18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applying six inches of gravel over the new base.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796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6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9871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939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97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95401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046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6658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03454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7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73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187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7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70991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8454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632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2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71868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8886376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6004868"/>
      </p:ext>
    </p:extLst>
  </p:cSld>
  <p:clrMap bg1="lt1" tx1="dk1" bg2="lt2" tx2="dk2" accent1="accent1" accent2="accent2" accent3="accent3" accent4="accent4" accent5="accent5" accent6="accent6" hlink="hlink" folHlink="folHlink"/>
  <p:sldLayoutIdLst>
    <p:sldLayoutId id="2147483683" r:id="rId1"/>
    <p:sldLayoutId id="2147484296" r:id="rId2"/>
    <p:sldLayoutId id="2147484297"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8338823"/>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4816796"/>
      </p:ext>
    </p:extLst>
  </p:cSld>
  <p:clrMap bg1="lt1" tx1="dk1" bg2="lt2" tx2="dk2" accent1="accent1" accent2="accent2" accent3="accent3" accent4="accent4" accent5="accent5" accent6="accent6" hlink="hlink" folHlink="folHlink"/>
  <p:sldLayoutIdLst>
    <p:sldLayoutId id="2147484033" r:id="rId1"/>
    <p:sldLayoutId id="2147484293" r:id="rId2"/>
    <p:sldLayoutId id="2147484294"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878970"/>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t.nebraska.gov/media/3261/cntysali.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hyperlink" Target="https://dot.nebraska.gov/media/8729/cfuncsalinenf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hyperlink" Target="http://www.roads.nebraska.gov/media/4534/sfcsali.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roads.nebraska.gov/media/2741/nat_hwy_sy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hyperlink" Target="https://dot.nebraska.gov/travel/map-library/" TargetMode="Externa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9.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9.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9.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9.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9.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9.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47.jp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9.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9.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jp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image" Target="../media/image70.jp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a:t>
            </a:fld>
            <a:endParaRPr lang="en-US" dirty="0">
              <a:solidFill>
                <a:prstClr val="black"/>
              </a:solidFill>
              <a:latin typeface="Calibri"/>
            </a:endParaRPr>
          </a:p>
        </p:txBody>
      </p:sp>
      <p:sp>
        <p:nvSpPr>
          <p:cNvPr id="9" name="TextBox 8"/>
          <p:cNvSpPr txBox="1"/>
          <p:nvPr/>
        </p:nvSpPr>
        <p:spPr>
          <a:xfrm>
            <a:off x="0" y="4086959"/>
            <a:ext cx="9179935" cy="400110"/>
          </a:xfrm>
          <a:prstGeom prst="rect">
            <a:avLst/>
          </a:prstGeom>
          <a:noFill/>
        </p:spPr>
        <p:txBody>
          <a:bodyPr wrap="square" rtlCol="0">
            <a:spAutoFit/>
          </a:bodyPr>
          <a:lstStyle/>
          <a:p>
            <a:pPr algn="ctr"/>
            <a:r>
              <a:rPr lang="en-US" sz="2000" dirty="0">
                <a:hlinkClick r:id="rId4"/>
              </a:rPr>
              <a:t> </a:t>
            </a:r>
            <a:r>
              <a:rPr lang="en-US" sz="2000" dirty="0">
                <a:hlinkClick r:id="rId5"/>
              </a:rPr>
              <a:t>https://dot.nebraska.gov/media/5593/nac-428-rules-regs-nbcs.pdf</a:t>
            </a:r>
            <a:endParaRPr lang="en-US" sz="2000" dirty="0"/>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923330"/>
          </a:xfrm>
          <a:prstGeom prst="rect">
            <a:avLst/>
          </a:prstGeom>
          <a:noFill/>
        </p:spPr>
        <p:txBody>
          <a:bodyPr wrap="square" rtlCol="0">
            <a:spAutoFit/>
          </a:bodyPr>
          <a:lstStyle/>
          <a:p>
            <a:r>
              <a:rPr lang="en-US" dirty="0"/>
              <a:t>Video 08</a:t>
            </a:r>
          </a:p>
          <a:p>
            <a:r>
              <a:rPr lang="en-US" dirty="0"/>
              <a:t>Finding the Correct Values in the Tables</a:t>
            </a:r>
          </a:p>
        </p:txBody>
      </p:sp>
      <p:sp>
        <p:nvSpPr>
          <p:cNvPr id="16" name="TextBox 15"/>
          <p:cNvSpPr txBox="1"/>
          <p:nvPr/>
        </p:nvSpPr>
        <p:spPr>
          <a:xfrm>
            <a:off x="6007916" y="6434850"/>
            <a:ext cx="1325572" cy="369332"/>
          </a:xfrm>
          <a:prstGeom prst="rect">
            <a:avLst/>
          </a:prstGeom>
          <a:noFill/>
        </p:spPr>
        <p:txBody>
          <a:bodyPr wrap="square" rtlCol="0">
            <a:spAutoFit/>
          </a:bodyPr>
          <a:lstStyle/>
          <a:p>
            <a:r>
              <a:rPr lang="en-US" dirty="0"/>
              <a:t>8/8/2019</a:t>
            </a:r>
          </a:p>
        </p:txBody>
      </p:sp>
      <p:pic>
        <p:nvPicPr>
          <p:cNvPr id="22" name="Picture 21">
            <a:extLst>
              <a:ext uri="{FF2B5EF4-FFF2-40B4-BE49-F238E27FC236}">
                <a16:creationId xmlns:a16="http://schemas.microsoft.com/office/drawing/2014/main" id="{17319AD1-24A4-477E-BF81-13A1276BC4C9}"/>
              </a:ext>
            </a:extLst>
          </p:cNvPr>
          <p:cNvPicPr>
            <a:picLocks noChangeAspect="1"/>
          </p:cNvPicPr>
          <p:nvPr/>
        </p:nvPicPr>
        <p:blipFill>
          <a:blip r:embed="rId7"/>
          <a:stretch>
            <a:fillRect/>
          </a:stretch>
        </p:blipFill>
        <p:spPr>
          <a:xfrm>
            <a:off x="133011" y="5162748"/>
            <a:ext cx="3003074" cy="1196685"/>
          </a:xfrm>
          <a:prstGeom prst="rect">
            <a:avLst/>
          </a:prstGeom>
        </p:spPr>
      </p:pic>
      <p:sp>
        <p:nvSpPr>
          <p:cNvPr id="23" name="TextBox 22">
            <a:extLst>
              <a:ext uri="{FF2B5EF4-FFF2-40B4-BE49-F238E27FC236}">
                <a16:creationId xmlns:a16="http://schemas.microsoft.com/office/drawing/2014/main" id="{4ADCE8B0-7CD3-4F49-BD9A-776DAA8FD6AB}"/>
              </a:ext>
            </a:extLst>
          </p:cNvPr>
          <p:cNvSpPr txBox="1"/>
          <p:nvPr/>
        </p:nvSpPr>
        <p:spPr>
          <a:xfrm>
            <a:off x="364172" y="1070905"/>
            <a:ext cx="8316972" cy="2400657"/>
          </a:xfrm>
          <a:prstGeom prst="rect">
            <a:avLst/>
          </a:prstGeom>
          <a:noFill/>
        </p:spPr>
        <p:txBody>
          <a:bodyPr wrap="square" rtlCol="0">
            <a:spAutoFit/>
          </a:bodyPr>
          <a:lstStyle/>
          <a:p>
            <a:pPr algn="ctr"/>
            <a:r>
              <a:rPr lang="en-US" sz="3200" b="1" dirty="0"/>
              <a:t>Nebraska Administrative Code</a:t>
            </a:r>
          </a:p>
          <a:p>
            <a:pPr algn="ctr">
              <a:spcAft>
                <a:spcPts val="1200"/>
              </a:spcAft>
            </a:pPr>
            <a:r>
              <a:rPr lang="en-US" sz="2800" b="1" dirty="0"/>
              <a:t>Title 428</a:t>
            </a:r>
          </a:p>
          <a:p>
            <a:pPr algn="ctr"/>
            <a:r>
              <a:rPr lang="en-US" sz="2800" b="1" dirty="0"/>
              <a:t>Rules and Regulations of the </a:t>
            </a:r>
          </a:p>
          <a:p>
            <a:pPr algn="ctr"/>
            <a:r>
              <a:rPr lang="en-US" sz="2800" b="1" dirty="0"/>
              <a:t>Board of Public Roads Classifications and Standards</a:t>
            </a:r>
          </a:p>
          <a:p>
            <a:pPr algn="ctr"/>
            <a:r>
              <a:rPr lang="en-US" sz="2400" b="1" i="1" dirty="0"/>
              <a:t>(Administrative Host: Nebraska Department of Transportation)</a:t>
            </a:r>
          </a:p>
        </p:txBody>
      </p:sp>
    </p:spTree>
    <p:extLst>
      <p:ext uri="{BB962C8B-B14F-4D97-AF65-F5344CB8AC3E}">
        <p14:creationId xmlns:p14="http://schemas.microsoft.com/office/powerpoint/2010/main" val="49678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43001" y="209798"/>
            <a:ext cx="4963885" cy="1212326"/>
          </a:xfrm>
          <a:prstGeom prst="rect">
            <a:avLst/>
          </a:prstGeom>
          <a:noFill/>
        </p:spPr>
        <p:txBody>
          <a:bodyPr wrap="square" anchor="ctr"/>
          <a:lstStyle>
            <a:lvl1pPr lvl="0">
              <a:defRPr/>
            </a:lvl1pPr>
          </a:lstStyle>
          <a:p>
            <a:pPr lvl="0" algn="ctr"/>
            <a:r>
              <a:rPr dirty="0">
                <a:latin typeface="+mj-lt"/>
              </a:rPr>
              <a:t>Finding the Appropriate Table</a:t>
            </a:r>
          </a:p>
        </p:txBody>
      </p:sp>
      <p:sp>
        <p:nvSpPr>
          <p:cNvPr id="3" name="Text Placeholder 2"/>
          <p:cNvSpPr txBox="1">
            <a:spLocks noGrp="1"/>
          </p:cNvSpPr>
          <p:nvPr>
            <p:ph type="body" idx="1"/>
          </p:nvPr>
        </p:nvSpPr>
        <p:spPr>
          <a:xfrm>
            <a:off x="993704" y="1634882"/>
            <a:ext cx="7965831" cy="4448908"/>
          </a:xfrm>
          <a:prstGeom prst="rect">
            <a:avLst/>
          </a:prstGeom>
          <a:noFill/>
        </p:spPr>
        <p:txBody>
          <a:bodyPr wrap="square" anchor="t"/>
          <a:lstStyle>
            <a:lvl1pPr lvl="0">
              <a:defRPr/>
            </a:lvl1pPr>
          </a:lstStyle>
          <a:p>
            <a:pPr marL="514338" indent="-514338">
              <a:buFont typeface="+mj-lt"/>
              <a:buAutoNum type="arabicPeriod"/>
            </a:pPr>
            <a:r>
              <a:rPr lang="en-US" sz="2800" dirty="0">
                <a:latin typeface="+mn-lt"/>
              </a:rPr>
              <a:t>Verify the </a:t>
            </a:r>
            <a:r>
              <a:rPr lang="en-US" sz="2800" b="1" dirty="0">
                <a:latin typeface="+mn-lt"/>
              </a:rPr>
              <a:t>A</a:t>
            </a:r>
            <a:r>
              <a:rPr sz="2800" b="1" dirty="0">
                <a:latin typeface="+mn-lt"/>
              </a:rPr>
              <a:t>rea</a:t>
            </a:r>
            <a:r>
              <a:rPr sz="2800" dirty="0">
                <a:latin typeface="+mn-lt"/>
              </a:rPr>
              <a:t> </a:t>
            </a:r>
            <a:r>
              <a:rPr lang="en-US" sz="2800" dirty="0">
                <a:latin typeface="+mn-lt"/>
              </a:rPr>
              <a:t>type standards</a:t>
            </a:r>
            <a:r>
              <a:rPr sz="2800" dirty="0">
                <a:latin typeface="+mn-lt"/>
              </a:rPr>
              <a:t> </a:t>
            </a:r>
          </a:p>
          <a:p>
            <a:pPr marL="1250919" lvl="1" indent="-514338" algn="l">
              <a:buFont typeface="+mj-lt"/>
              <a:buAutoNum type="alphaLcPeriod"/>
            </a:pPr>
            <a:r>
              <a:rPr sz="2400" dirty="0">
                <a:latin typeface="+mn-lt"/>
              </a:rPr>
              <a:t>Urban or Rural</a:t>
            </a:r>
            <a:endParaRPr lang="en-US" sz="2400" dirty="0">
              <a:latin typeface="+mn-lt"/>
            </a:endParaRPr>
          </a:p>
          <a:p>
            <a:pPr marL="514338" indent="-514338">
              <a:buFont typeface="+mj-lt"/>
              <a:buAutoNum type="arabicPeriod"/>
            </a:pPr>
            <a:endParaRPr lang="en-US" sz="2800" dirty="0">
              <a:latin typeface="+mn-lt"/>
            </a:endParaRPr>
          </a:p>
          <a:p>
            <a:pPr marL="514338" indent="-514338">
              <a:buFont typeface="+mj-lt"/>
              <a:buAutoNum type="arabicPeriod"/>
            </a:pPr>
            <a:r>
              <a:rPr sz="2800" dirty="0">
                <a:latin typeface="+mn-lt"/>
              </a:rPr>
              <a:t>What is the </a:t>
            </a:r>
            <a:r>
              <a:rPr sz="2800" b="1" dirty="0">
                <a:latin typeface="+mn-lt"/>
              </a:rPr>
              <a:t>National Functional Classification </a:t>
            </a:r>
            <a:r>
              <a:rPr sz="2800" dirty="0">
                <a:latin typeface="+mn-lt"/>
              </a:rPr>
              <a:t>of the road? </a:t>
            </a:r>
          </a:p>
          <a:p>
            <a:pPr marL="1250919" lvl="1" indent="-514338" algn="l">
              <a:buFont typeface="+mj-lt"/>
              <a:buAutoNum type="alphaLcPeriod"/>
            </a:pPr>
            <a:r>
              <a:rPr lang="en-US" sz="2400" dirty="0">
                <a:latin typeface="+mn-lt"/>
              </a:rPr>
              <a:t>Other Principal Arterial</a:t>
            </a:r>
          </a:p>
          <a:p>
            <a:pPr marL="1250919" lvl="1" indent="-514338" algn="l">
              <a:buFont typeface="+mj-lt"/>
              <a:buAutoNum type="alphaLcPeriod"/>
            </a:pPr>
            <a:r>
              <a:rPr sz="2400" dirty="0">
                <a:latin typeface="+mn-lt"/>
              </a:rPr>
              <a:t>Minor Arterial </a:t>
            </a:r>
          </a:p>
          <a:p>
            <a:pPr marL="1250919" lvl="1" indent="-514338" algn="l">
              <a:buFont typeface="+mj-lt"/>
              <a:buAutoNum type="alphaLcPeriod"/>
            </a:pPr>
            <a:r>
              <a:rPr sz="2400" dirty="0">
                <a:latin typeface="+mn-lt"/>
              </a:rPr>
              <a:t>Major Collector </a:t>
            </a:r>
            <a:endParaRPr sz="2400" dirty="0">
              <a:solidFill>
                <a:schemeClr val="tx1"/>
              </a:solidFill>
              <a:latin typeface="+mn-lt"/>
            </a:endParaRPr>
          </a:p>
          <a:p>
            <a:pPr marL="1250919" lvl="1" indent="-514338" algn="l">
              <a:buFont typeface="+mj-lt"/>
              <a:buAutoNum type="alphaLcPeriod"/>
            </a:pPr>
            <a:r>
              <a:rPr sz="2400" dirty="0">
                <a:latin typeface="+mn-lt"/>
              </a:rPr>
              <a:t>Minor Collector </a:t>
            </a:r>
          </a:p>
          <a:p>
            <a:pPr marL="1250919" lvl="1" indent="-514338" algn="l">
              <a:buFont typeface="+mj-lt"/>
              <a:buAutoNum type="alphaLcPeriod"/>
            </a:pPr>
            <a:r>
              <a:rPr sz="2400" dirty="0">
                <a:latin typeface="+mn-lt"/>
              </a:rPr>
              <a:t>Local </a:t>
            </a:r>
          </a:p>
        </p:txBody>
      </p:sp>
      <p:sp>
        <p:nvSpPr>
          <p:cNvPr id="7" name="TextBox 6"/>
          <p:cNvSpPr txBox="1"/>
          <p:nvPr/>
        </p:nvSpPr>
        <p:spPr>
          <a:xfrm>
            <a:off x="7105650" y="6296548"/>
            <a:ext cx="203835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a:t>
            </a:r>
          </a:p>
        </p:txBody>
      </p:sp>
      <p:sp>
        <p:nvSpPr>
          <p:cNvPr id="8" name="TextBox 7"/>
          <p:cNvSpPr txBox="1"/>
          <p:nvPr/>
        </p:nvSpPr>
        <p:spPr>
          <a:xfrm>
            <a:off x="4126560" y="6111882"/>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3177C0FD-0186-4C93-A776-5BD483B9F40B}"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latin typeface="Calibri"/>
            </a:endParaRPr>
          </a:p>
        </p:txBody>
      </p:sp>
      <p:pic>
        <p:nvPicPr>
          <p:cNvPr id="9" name="Picture 8"/>
          <p:cNvPicPr>
            <a:picLocks noChangeAspect="1"/>
          </p:cNvPicPr>
          <p:nvPr/>
        </p:nvPicPr>
        <p:blipFill>
          <a:blip r:embed="rId3"/>
          <a:stretch>
            <a:fillRect/>
          </a:stretch>
        </p:blipFill>
        <p:spPr>
          <a:xfrm>
            <a:off x="7430841" y="41268"/>
            <a:ext cx="1669461" cy="916094"/>
          </a:xfrm>
          <a:prstGeom prst="rect">
            <a:avLst/>
          </a:prstGeom>
        </p:spPr>
      </p:pic>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Finding the Correct Table</a:t>
            </a:r>
          </a:p>
        </p:txBody>
      </p:sp>
    </p:spTree>
    <p:extLst>
      <p:ext uri="{BB962C8B-B14F-4D97-AF65-F5344CB8AC3E}">
        <p14:creationId xmlns:p14="http://schemas.microsoft.com/office/powerpoint/2010/main" val="8306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77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107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110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113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1170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122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4073"/>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Gravel Road</a:t>
            </a:r>
          </a:p>
        </p:txBody>
      </p:sp>
      <p:sp>
        <p:nvSpPr>
          <p:cNvPr id="5" name="TextBox 4"/>
          <p:cNvSpPr txBox="1"/>
          <p:nvPr/>
        </p:nvSpPr>
        <p:spPr>
          <a:xfrm>
            <a:off x="1077586" y="1023285"/>
            <a:ext cx="639535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hlinkClick r:id="rId3"/>
              </a:rPr>
              <a:t>https://dot.nebraska.gov/media/3261/cntysali.pdf</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3" name="TextBox 12"/>
          <p:cNvSpPr txBox="1"/>
          <p:nvPr/>
        </p:nvSpPr>
        <p:spPr>
          <a:xfrm>
            <a:off x="8001000" y="2852371"/>
            <a:ext cx="11430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NDOT Map</a:t>
            </a:r>
          </a:p>
        </p:txBody>
      </p:sp>
      <p:sp>
        <p:nvSpPr>
          <p:cNvPr id="17" name="TextBox 16"/>
          <p:cNvSpPr txBox="1"/>
          <p:nvPr/>
        </p:nvSpPr>
        <p:spPr>
          <a:xfrm>
            <a:off x="247650" y="1752600"/>
            <a:ext cx="27622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1a – verify area type (rural or urban)</a:t>
            </a:r>
          </a:p>
        </p:txBody>
      </p:sp>
      <p:pic>
        <p:nvPicPr>
          <p:cNvPr id="2" name="Picture 1"/>
          <p:cNvPicPr>
            <a:picLocks noChangeAspect="1"/>
          </p:cNvPicPr>
          <p:nvPr/>
        </p:nvPicPr>
        <p:blipFill>
          <a:blip r:embed="rId4"/>
          <a:stretch>
            <a:fillRect/>
          </a:stretch>
        </p:blipFill>
        <p:spPr>
          <a:xfrm>
            <a:off x="2628900" y="2583597"/>
            <a:ext cx="5372100" cy="3190875"/>
          </a:xfrm>
          <a:prstGeom prst="rect">
            <a:avLst/>
          </a:prstGeom>
        </p:spPr>
      </p:pic>
      <p:sp>
        <p:nvSpPr>
          <p:cNvPr id="4" name="TextBox 3"/>
          <p:cNvSpPr txBox="1"/>
          <p:nvPr/>
        </p:nvSpPr>
        <p:spPr>
          <a:xfrm>
            <a:off x="4644457" y="5924938"/>
            <a:ext cx="1393393" cy="707886"/>
          </a:xfrm>
          <a:prstGeom prst="rect">
            <a:avLst/>
          </a:prstGeom>
          <a:noFill/>
        </p:spPr>
        <p:txBody>
          <a:bodyPr wrap="square" rtlCol="0">
            <a:spAutoFit/>
          </a:bodyPr>
          <a:lstStyle/>
          <a:p>
            <a:r>
              <a:rPr lang="en-US" sz="4000" dirty="0">
                <a:solidFill>
                  <a:srgbClr val="FF0000"/>
                </a:solidFill>
              </a:rPr>
              <a:t>Rural</a:t>
            </a:r>
          </a:p>
        </p:txBody>
      </p:sp>
      <p:sp>
        <p:nvSpPr>
          <p:cNvPr id="16" name="Oval 15"/>
          <p:cNvSpPr/>
          <p:nvPr/>
        </p:nvSpPr>
        <p:spPr>
          <a:xfrm rot="5400000">
            <a:off x="5608717" y="4320139"/>
            <a:ext cx="388767" cy="7707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1485900" y="3559133"/>
            <a:ext cx="1318850" cy="369332"/>
          </a:xfrm>
          <a:prstGeom prst="rect">
            <a:avLst/>
          </a:prstGeom>
          <a:noFill/>
        </p:spPr>
        <p:txBody>
          <a:bodyPr wrap="square" rtlCol="0">
            <a:spAutoFit/>
          </a:bodyPr>
          <a:lstStyle/>
          <a:p>
            <a:r>
              <a:rPr lang="en-US" b="1" dirty="0"/>
              <a:t>Road “O”</a:t>
            </a:r>
          </a:p>
        </p:txBody>
      </p:sp>
      <p:pic>
        <p:nvPicPr>
          <p:cNvPr id="19" name="Picture 18"/>
          <p:cNvPicPr>
            <a:picLocks noChangeAspect="1"/>
          </p:cNvPicPr>
          <p:nvPr/>
        </p:nvPicPr>
        <p:blipFill>
          <a:blip r:embed="rId5"/>
          <a:stretch>
            <a:fillRect/>
          </a:stretch>
        </p:blipFill>
        <p:spPr>
          <a:xfrm>
            <a:off x="7430841" y="41268"/>
            <a:ext cx="1669461" cy="916094"/>
          </a:xfrm>
          <a:prstGeom prst="rect">
            <a:avLst/>
          </a:prstGeom>
        </p:spPr>
      </p:pic>
      <p:pic>
        <p:nvPicPr>
          <p:cNvPr id="18" name="Picture 17"/>
          <p:cNvPicPr>
            <a:picLocks noChangeAspect="1"/>
          </p:cNvPicPr>
          <p:nvPr/>
        </p:nvPicPr>
        <p:blipFill>
          <a:blip r:embed="rId6"/>
          <a:stretch>
            <a:fillRect/>
          </a:stretch>
        </p:blipFill>
        <p:spPr>
          <a:xfrm>
            <a:off x="6775435" y="2217495"/>
            <a:ext cx="528425" cy="419043"/>
          </a:xfrm>
          <a:prstGeom prst="rect">
            <a:avLst/>
          </a:prstGeom>
        </p:spPr>
      </p:pic>
    </p:spTree>
    <p:extLst>
      <p:ext uri="{BB962C8B-B14F-4D97-AF65-F5344CB8AC3E}">
        <p14:creationId xmlns:p14="http://schemas.microsoft.com/office/powerpoint/2010/main" val="14716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19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2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65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164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4" grpId="0"/>
      <p:bldP spid="1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950" y="147297"/>
            <a:ext cx="692089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Gravel Road</a:t>
            </a:r>
          </a:p>
        </p:txBody>
      </p:sp>
      <p:sp>
        <p:nvSpPr>
          <p:cNvPr id="6" name="TextBox 5"/>
          <p:cNvSpPr txBox="1"/>
          <p:nvPr/>
        </p:nvSpPr>
        <p:spPr>
          <a:xfrm>
            <a:off x="8001000" y="6466306"/>
            <a:ext cx="9832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TextBox 7"/>
          <p:cNvSpPr txBox="1"/>
          <p:nvPr/>
        </p:nvSpPr>
        <p:spPr>
          <a:xfrm>
            <a:off x="3551464" y="6127752"/>
            <a:ext cx="3984171"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2-001.03A2 , Page 42</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3, Page 47</a:t>
            </a:r>
          </a:p>
        </p:txBody>
      </p:sp>
      <p:pic>
        <p:nvPicPr>
          <p:cNvPr id="9" name="Picture 8"/>
          <p:cNvPicPr>
            <a:picLocks noChangeAspect="1"/>
          </p:cNvPicPr>
          <p:nvPr/>
        </p:nvPicPr>
        <p:blipFill>
          <a:blip r:embed="rId3"/>
          <a:stretch>
            <a:fillRect/>
          </a:stretch>
        </p:blipFill>
        <p:spPr>
          <a:xfrm>
            <a:off x="14734" y="670517"/>
            <a:ext cx="9149691" cy="4545600"/>
          </a:xfrm>
          <a:prstGeom prst="rect">
            <a:avLst/>
          </a:prstGeom>
        </p:spPr>
      </p:pic>
      <p:sp>
        <p:nvSpPr>
          <p:cNvPr id="7" name="Oval 6"/>
          <p:cNvSpPr/>
          <p:nvPr/>
        </p:nvSpPr>
        <p:spPr>
          <a:xfrm>
            <a:off x="277586" y="1119826"/>
            <a:ext cx="8588827" cy="21572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TextBox 10"/>
          <p:cNvSpPr txBox="1"/>
          <p:nvPr/>
        </p:nvSpPr>
        <p:spPr>
          <a:xfrm>
            <a:off x="0" y="4871716"/>
            <a:ext cx="3086100" cy="193899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1b – any reason to apply urban area standards instead of rural area standards?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(Refer to Note 3)</a:t>
            </a:r>
          </a:p>
        </p:txBody>
      </p:sp>
      <p:pic>
        <p:nvPicPr>
          <p:cNvPr id="10" name="Picture 9"/>
          <p:cNvPicPr>
            <a:picLocks noChangeAspect="1"/>
          </p:cNvPicPr>
          <p:nvPr/>
        </p:nvPicPr>
        <p:blipFill>
          <a:blip r:embed="rId4"/>
          <a:stretch>
            <a:fillRect/>
          </a:stretch>
        </p:blipFill>
        <p:spPr>
          <a:xfrm>
            <a:off x="7388853" y="5383164"/>
            <a:ext cx="1669461" cy="916094"/>
          </a:xfrm>
          <a:prstGeom prst="rect">
            <a:avLst/>
          </a:prstGeom>
        </p:spPr>
      </p:pic>
      <p:sp>
        <p:nvSpPr>
          <p:cNvPr id="12" name="TextBox 11"/>
          <p:cNvSpPr txBox="1"/>
          <p:nvPr/>
        </p:nvSpPr>
        <p:spPr>
          <a:xfrm>
            <a:off x="2753662" y="5896920"/>
            <a:ext cx="882254" cy="584775"/>
          </a:xfrm>
          <a:prstGeom prst="rect">
            <a:avLst/>
          </a:prstGeom>
          <a:noFill/>
        </p:spPr>
        <p:txBody>
          <a:bodyPr wrap="square" rtlCol="0">
            <a:spAutoFit/>
          </a:bodyPr>
          <a:lstStyle/>
          <a:p>
            <a:r>
              <a:rPr lang="en-US" sz="3200" dirty="0">
                <a:solidFill>
                  <a:srgbClr val="2B0B7B"/>
                </a:solidFill>
              </a:rPr>
              <a:t>No</a:t>
            </a:r>
          </a:p>
        </p:txBody>
      </p:sp>
      <p:sp>
        <p:nvSpPr>
          <p:cNvPr id="18" name="TextBox 17"/>
          <p:cNvSpPr txBox="1"/>
          <p:nvPr/>
        </p:nvSpPr>
        <p:spPr>
          <a:xfrm>
            <a:off x="2961002" y="5226122"/>
            <a:ext cx="4552950" cy="707886"/>
          </a:xfrm>
          <a:prstGeom prst="rect">
            <a:avLst/>
          </a:prstGeom>
          <a:noFill/>
        </p:spPr>
        <p:txBody>
          <a:bodyPr wrap="square" rtlCol="0">
            <a:spAutoFit/>
          </a:bodyPr>
          <a:lstStyle/>
          <a:p>
            <a:r>
              <a:rPr lang="en-US" sz="4000" dirty="0">
                <a:solidFill>
                  <a:srgbClr val="FF0000"/>
                </a:solidFill>
              </a:rPr>
              <a:t>Rural Area Standards</a:t>
            </a:r>
          </a:p>
        </p:txBody>
      </p:sp>
    </p:spTree>
    <p:extLst>
      <p:ext uri="{BB962C8B-B14F-4D97-AF65-F5344CB8AC3E}">
        <p14:creationId xmlns:p14="http://schemas.microsoft.com/office/powerpoint/2010/main" val="42357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59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293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3440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E78FC9-5592-4E41-9FE7-D770718F0E65}"/>
              </a:ext>
            </a:extLst>
          </p:cNvPr>
          <p:cNvPicPr>
            <a:picLocks noChangeAspect="1"/>
          </p:cNvPicPr>
          <p:nvPr/>
        </p:nvPicPr>
        <p:blipFill>
          <a:blip r:embed="rId3"/>
          <a:stretch>
            <a:fillRect/>
          </a:stretch>
        </p:blipFill>
        <p:spPr>
          <a:xfrm>
            <a:off x="0" y="1873494"/>
            <a:ext cx="9003797" cy="3538993"/>
          </a:xfrm>
          <a:prstGeom prst="rect">
            <a:avLst/>
          </a:prstGeom>
        </p:spPr>
      </p:pic>
      <p:sp>
        <p:nvSpPr>
          <p:cNvPr id="3" name="TextBox 2"/>
          <p:cNvSpPr txBox="1"/>
          <p:nvPr/>
        </p:nvSpPr>
        <p:spPr>
          <a:xfrm>
            <a:off x="-158261" y="101445"/>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5" name="TextBox 4"/>
          <p:cNvSpPr txBox="1"/>
          <p:nvPr/>
        </p:nvSpPr>
        <p:spPr>
          <a:xfrm>
            <a:off x="246189" y="647482"/>
            <a:ext cx="7754811" cy="400110"/>
          </a:xfrm>
          <a:prstGeom prst="rect">
            <a:avLst/>
          </a:prstGeom>
          <a:noFill/>
        </p:spPr>
        <p:txBody>
          <a:bodyPr wrap="square" rtlCol="0">
            <a:spAutoFit/>
          </a:bodyPr>
          <a:lstStyle/>
          <a:p>
            <a:pPr lvl="0" algn="ctr">
              <a:defRPr/>
            </a:pPr>
            <a:r>
              <a:rPr kumimoji="0" lang="en-US" sz="2000" b="0" i="0" u="none" strike="noStrike" kern="0" cap="none" spc="0" normalizeH="0" baseline="0" noProof="0" dirty="0">
                <a:ln>
                  <a:noFill/>
                </a:ln>
                <a:solidFill>
                  <a:sysClr val="windowText" lastClr="000000"/>
                </a:solidFill>
                <a:effectLst/>
                <a:uLnTx/>
                <a:uFillTx/>
                <a:hlinkClick r:id="rId4"/>
              </a:rPr>
              <a:t>https://dot.nebraska.gov/media/8729/cfuncsalinenfc.pdf</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0" name="TextBox 9"/>
          <p:cNvSpPr txBox="1"/>
          <p:nvPr/>
        </p:nvSpPr>
        <p:spPr>
          <a:xfrm>
            <a:off x="111579" y="1116261"/>
            <a:ext cx="2762250" cy="1200329"/>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2a – verify National Functional Classification</a:t>
            </a:r>
          </a:p>
        </p:txBody>
      </p:sp>
      <p:sp>
        <p:nvSpPr>
          <p:cNvPr id="15" name="TextBox 14"/>
          <p:cNvSpPr txBox="1"/>
          <p:nvPr/>
        </p:nvSpPr>
        <p:spPr>
          <a:xfrm>
            <a:off x="6390233" y="6127970"/>
            <a:ext cx="1315472" cy="707886"/>
          </a:xfrm>
          <a:prstGeom prst="rect">
            <a:avLst/>
          </a:prstGeom>
          <a:noFill/>
        </p:spPr>
        <p:txBody>
          <a:bodyPr wrap="square" rtlCol="0">
            <a:spAutoFit/>
          </a:bodyPr>
          <a:lstStyle/>
          <a:p>
            <a:r>
              <a:rPr lang="en-US" sz="4000" dirty="0">
                <a:solidFill>
                  <a:srgbClr val="C00000"/>
                </a:solidFill>
              </a:rPr>
              <a:t>Local</a:t>
            </a:r>
          </a:p>
        </p:txBody>
      </p:sp>
      <p:sp>
        <p:nvSpPr>
          <p:cNvPr id="16" name="Oval 15"/>
          <p:cNvSpPr/>
          <p:nvPr/>
        </p:nvSpPr>
        <p:spPr>
          <a:xfrm>
            <a:off x="295166" y="3125399"/>
            <a:ext cx="8588827" cy="9256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a:blip r:embed="rId5"/>
          <a:stretch>
            <a:fillRect/>
          </a:stretch>
        </p:blipFill>
        <p:spPr>
          <a:xfrm>
            <a:off x="7430841" y="41268"/>
            <a:ext cx="1669461" cy="916094"/>
          </a:xfrm>
          <a:prstGeom prst="rect">
            <a:avLst/>
          </a:prstGeom>
        </p:spPr>
      </p:pic>
      <p:sp>
        <p:nvSpPr>
          <p:cNvPr id="18" name="Arrow: Right 17"/>
          <p:cNvSpPr/>
          <p:nvPr/>
        </p:nvSpPr>
        <p:spPr>
          <a:xfrm rot="10800000">
            <a:off x="4572000" y="6438592"/>
            <a:ext cx="1818233" cy="2123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68410C-9E10-4889-8129-29AB5D601558}"/>
              </a:ext>
            </a:extLst>
          </p:cNvPr>
          <p:cNvPicPr>
            <a:picLocks noChangeAspect="1"/>
          </p:cNvPicPr>
          <p:nvPr/>
        </p:nvPicPr>
        <p:blipFill>
          <a:blip r:embed="rId6"/>
          <a:stretch>
            <a:fillRect/>
          </a:stretch>
        </p:blipFill>
        <p:spPr>
          <a:xfrm>
            <a:off x="70101" y="4368800"/>
            <a:ext cx="4404684" cy="2387755"/>
          </a:xfrm>
          <a:prstGeom prst="rect">
            <a:avLst/>
          </a:prstGeom>
        </p:spPr>
      </p:pic>
    </p:spTree>
    <p:extLst>
      <p:ext uri="{BB962C8B-B14F-4D97-AF65-F5344CB8AC3E}">
        <p14:creationId xmlns:p14="http://schemas.microsoft.com/office/powerpoint/2010/main" val="14140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87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102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1440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750" y="2122714"/>
            <a:ext cx="9040249" cy="3142333"/>
          </a:xfrm>
          <a:prstGeom prst="rect">
            <a:avLst/>
          </a:prstGeom>
        </p:spPr>
      </p:pic>
      <p:sp>
        <p:nvSpPr>
          <p:cNvPr id="3" name="TextBox 2"/>
          <p:cNvSpPr txBox="1"/>
          <p:nvPr/>
        </p:nvSpPr>
        <p:spPr>
          <a:xfrm>
            <a:off x="-300700" y="114408"/>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5" name="TextBox 4"/>
          <p:cNvSpPr txBox="1"/>
          <p:nvPr/>
        </p:nvSpPr>
        <p:spPr>
          <a:xfrm>
            <a:off x="103750" y="660445"/>
            <a:ext cx="7754811" cy="400110"/>
          </a:xfrm>
          <a:prstGeom prst="rect">
            <a:avLst/>
          </a:prstGeom>
          <a:noFill/>
        </p:spPr>
        <p:txBody>
          <a:bodyPr wrap="square" rtlCol="0">
            <a:spAutoFit/>
          </a:bodyPr>
          <a:lstStyle/>
          <a:p>
            <a:pPr lvl="0" algn="ctr">
              <a:defRPr/>
            </a:pPr>
            <a:r>
              <a:rPr kumimoji="0" lang="en-US" sz="2000" b="0" i="0" u="none" strike="noStrike" kern="0" cap="none" spc="0" normalizeH="0" baseline="0" noProof="0" dirty="0">
                <a:ln>
                  <a:noFill/>
                </a:ln>
                <a:solidFill>
                  <a:sysClr val="windowText" lastClr="000000"/>
                </a:solidFill>
                <a:effectLst/>
                <a:uLnTx/>
                <a:uFillTx/>
                <a:hlinkClick r:id="rId4"/>
              </a:rPr>
              <a:t>http://www.roads.nebraska.gov/media/4534/sfcsali.pdf</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3" name="TextBox 12"/>
          <p:cNvSpPr txBox="1"/>
          <p:nvPr/>
        </p:nvSpPr>
        <p:spPr>
          <a:xfrm>
            <a:off x="8001000" y="5305624"/>
            <a:ext cx="11430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NDOT Map</a:t>
            </a:r>
          </a:p>
        </p:txBody>
      </p:sp>
      <p:sp>
        <p:nvSpPr>
          <p:cNvPr id="10" name="TextBox 9"/>
          <p:cNvSpPr txBox="1"/>
          <p:nvPr/>
        </p:nvSpPr>
        <p:spPr>
          <a:xfrm>
            <a:off x="13607" y="1116261"/>
            <a:ext cx="9130393" cy="830997"/>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2b – verify State Functional Classification – </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C00000"/>
                </a:solidFill>
              </a:rPr>
              <a:t>M</a:t>
            </a:r>
            <a:r>
              <a:rPr kumimoji="0" lang="en-US" sz="2400" b="0" i="0" u="none" strike="noStrike" kern="0" cap="none" spc="0" normalizeH="0" baseline="0" noProof="0" dirty="0" err="1">
                <a:ln>
                  <a:noFill/>
                </a:ln>
                <a:solidFill>
                  <a:srgbClr val="C00000"/>
                </a:solidFill>
                <a:effectLst/>
                <a:uLnTx/>
                <a:uFillTx/>
              </a:rPr>
              <a:t>inimum</a:t>
            </a:r>
            <a:r>
              <a:rPr kumimoji="0" lang="en-US" sz="2400" b="0" i="0" u="none" strike="noStrike" kern="0" cap="none" spc="0" normalizeH="0" baseline="0" noProof="0" dirty="0">
                <a:ln>
                  <a:noFill/>
                </a:ln>
                <a:solidFill>
                  <a:srgbClr val="C00000"/>
                </a:solidFill>
                <a:effectLst/>
                <a:uLnTx/>
                <a:uFillTx/>
              </a:rPr>
              <a:t> Maintenance?  Remote Residential?  Scenic-Recreation?  </a:t>
            </a:r>
          </a:p>
        </p:txBody>
      </p:sp>
      <p:sp>
        <p:nvSpPr>
          <p:cNvPr id="15" name="TextBox 14"/>
          <p:cNvSpPr txBox="1"/>
          <p:nvPr/>
        </p:nvSpPr>
        <p:spPr>
          <a:xfrm>
            <a:off x="5134313" y="5843326"/>
            <a:ext cx="1315472" cy="707886"/>
          </a:xfrm>
          <a:prstGeom prst="rect">
            <a:avLst/>
          </a:prstGeom>
          <a:noFill/>
        </p:spPr>
        <p:txBody>
          <a:bodyPr wrap="square" rtlCol="0">
            <a:spAutoFit/>
          </a:bodyPr>
          <a:lstStyle/>
          <a:p>
            <a:r>
              <a:rPr lang="en-US" sz="4000" dirty="0">
                <a:solidFill>
                  <a:srgbClr val="FF0000"/>
                </a:solidFill>
              </a:rPr>
              <a:t>Local</a:t>
            </a:r>
          </a:p>
        </p:txBody>
      </p:sp>
      <p:sp>
        <p:nvSpPr>
          <p:cNvPr id="16" name="Oval 15"/>
          <p:cNvSpPr/>
          <p:nvPr/>
        </p:nvSpPr>
        <p:spPr>
          <a:xfrm>
            <a:off x="1404257" y="3125399"/>
            <a:ext cx="6988630" cy="9256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7" name="Picture 16"/>
          <p:cNvPicPr>
            <a:picLocks noChangeAspect="1"/>
          </p:cNvPicPr>
          <p:nvPr/>
        </p:nvPicPr>
        <p:blipFill>
          <a:blip r:embed="rId5"/>
          <a:stretch>
            <a:fillRect/>
          </a:stretch>
        </p:blipFill>
        <p:spPr>
          <a:xfrm>
            <a:off x="7430841" y="41268"/>
            <a:ext cx="1669461" cy="916094"/>
          </a:xfrm>
          <a:prstGeom prst="rect">
            <a:avLst/>
          </a:prstGeom>
        </p:spPr>
      </p:pic>
      <p:pic>
        <p:nvPicPr>
          <p:cNvPr id="7" name="Picture 6"/>
          <p:cNvPicPr>
            <a:picLocks noChangeAspect="1"/>
          </p:cNvPicPr>
          <p:nvPr/>
        </p:nvPicPr>
        <p:blipFill>
          <a:blip r:embed="rId6"/>
          <a:stretch>
            <a:fillRect/>
          </a:stretch>
        </p:blipFill>
        <p:spPr>
          <a:xfrm>
            <a:off x="98767" y="4479740"/>
            <a:ext cx="3583098" cy="2295223"/>
          </a:xfrm>
          <a:prstGeom prst="rect">
            <a:avLst/>
          </a:prstGeom>
        </p:spPr>
      </p:pic>
      <p:sp>
        <p:nvSpPr>
          <p:cNvPr id="18" name="Rectangle 17"/>
          <p:cNvSpPr/>
          <p:nvPr/>
        </p:nvSpPr>
        <p:spPr>
          <a:xfrm>
            <a:off x="304800" y="5905500"/>
            <a:ext cx="3219450" cy="479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6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74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80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105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11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183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811876" y="3923605"/>
            <a:ext cx="3752850" cy="2266950"/>
          </a:xfrm>
          <a:prstGeom prst="rect">
            <a:avLst/>
          </a:prstGeom>
        </p:spPr>
      </p:pic>
      <p:sp>
        <p:nvSpPr>
          <p:cNvPr id="2" name="Title 1"/>
          <p:cNvSpPr>
            <a:spLocks noGrp="1"/>
          </p:cNvSpPr>
          <p:nvPr>
            <p:ph type="ctrTitle"/>
          </p:nvPr>
        </p:nvSpPr>
        <p:spPr>
          <a:xfrm>
            <a:off x="1142041" y="-763"/>
            <a:ext cx="6005557" cy="1151187"/>
          </a:xfrm>
        </p:spPr>
        <p:txBody>
          <a:bodyPr/>
          <a:lstStyle/>
          <a:p>
            <a:r>
              <a:rPr lang="en-US" dirty="0">
                <a:latin typeface="+mj-lt"/>
              </a:rPr>
              <a:t>Use State Highway System Standards?</a:t>
            </a:r>
          </a:p>
        </p:txBody>
      </p:sp>
      <p:sp>
        <p:nvSpPr>
          <p:cNvPr id="3" name="Subtitle 2"/>
          <p:cNvSpPr>
            <a:spLocks noGrp="1"/>
          </p:cNvSpPr>
          <p:nvPr>
            <p:ph type="subTitle" idx="1"/>
          </p:nvPr>
        </p:nvSpPr>
        <p:spPr>
          <a:xfrm>
            <a:off x="5599823" y="1421174"/>
            <a:ext cx="3215828" cy="586899"/>
          </a:xfrm>
        </p:spPr>
        <p:txBody>
          <a:bodyPr/>
          <a:lstStyle/>
          <a:p>
            <a:pPr marL="0" indent="0" algn="ctr">
              <a:buNone/>
            </a:pPr>
            <a:r>
              <a:rPr lang="en-US" sz="2800" dirty="0">
                <a:solidFill>
                  <a:srgbClr val="FF0000"/>
                </a:solidFill>
                <a:latin typeface="+mn-lt"/>
              </a:rPr>
              <a:t>428 NAC 2-001.02</a:t>
            </a:r>
          </a:p>
          <a:p>
            <a:endParaRPr lang="en-US" sz="2400" dirty="0">
              <a:latin typeface="+mn-lt"/>
            </a:endParaRPr>
          </a:p>
        </p:txBody>
      </p:sp>
      <p:sp>
        <p:nvSpPr>
          <p:cNvPr id="5" name="TextBox 4"/>
          <p:cNvSpPr txBox="1"/>
          <p:nvPr/>
        </p:nvSpPr>
        <p:spPr>
          <a:xfrm>
            <a:off x="5045529" y="6377187"/>
            <a:ext cx="4098471" cy="400110"/>
          </a:xfrm>
          <a:prstGeom prst="rect">
            <a:avLst/>
          </a:prstGeom>
          <a:noFill/>
        </p:spPr>
        <p:txBody>
          <a:bodyPr wrap="square" rtlCol="0">
            <a:spAutoFit/>
          </a:bodyPr>
          <a:lstStyle/>
          <a:p>
            <a:r>
              <a:rPr lang="en-US" sz="2000" dirty="0">
                <a:solidFill>
                  <a:prstClr val="black"/>
                </a:solidFill>
                <a:latin typeface="Calibri"/>
              </a:rPr>
              <a:t>428 NAC 2-001.03B Note 4, Page 47</a:t>
            </a:r>
          </a:p>
        </p:txBody>
      </p:sp>
      <p:sp>
        <p:nvSpPr>
          <p:cNvPr id="6" name="TextBox 5"/>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4</a:t>
            </a:r>
            <a:endParaRPr lang="en-US" sz="3600" dirty="0">
              <a:solidFill>
                <a:prstClr val="black"/>
              </a:solidFill>
              <a:latin typeface="Calibri"/>
            </a:endParaRPr>
          </a:p>
        </p:txBody>
      </p:sp>
      <p:sp>
        <p:nvSpPr>
          <p:cNvPr id="10" name="TextBox 9"/>
          <p:cNvSpPr txBox="1"/>
          <p:nvPr/>
        </p:nvSpPr>
        <p:spPr>
          <a:xfrm>
            <a:off x="1132709" y="6392576"/>
            <a:ext cx="1136077" cy="369332"/>
          </a:xfrm>
          <a:prstGeom prst="rect">
            <a:avLst/>
          </a:prstGeom>
          <a:noFill/>
        </p:spPr>
        <p:txBody>
          <a:bodyPr wrap="square" rtlCol="0">
            <a:spAutoFit/>
          </a:bodyPr>
          <a:lstStyle/>
          <a:p>
            <a:r>
              <a:rPr lang="en-US" dirty="0">
                <a:solidFill>
                  <a:prstClr val="black"/>
                </a:solidFill>
                <a:latin typeface="Calibri"/>
              </a:rPr>
              <a:t>Slide </a:t>
            </a:r>
            <a:fld id="{EF7886AE-CF84-41ED-A136-0914C52EB814}" type="slidenum">
              <a:rPr lang="en-US">
                <a:solidFill>
                  <a:prstClr val="black"/>
                </a:solidFill>
                <a:latin typeface="Calibri"/>
              </a:rPr>
              <a:pPr/>
              <a:t>15</a:t>
            </a:fld>
            <a:endParaRPr lang="en-US" dirty="0">
              <a:solidFill>
                <a:prstClr val="black"/>
              </a:solidFill>
              <a:latin typeface="Calibri"/>
            </a:endParaRPr>
          </a:p>
        </p:txBody>
      </p:sp>
      <p:sp>
        <p:nvSpPr>
          <p:cNvPr id="4" name="TextBox 3"/>
          <p:cNvSpPr txBox="1"/>
          <p:nvPr/>
        </p:nvSpPr>
        <p:spPr>
          <a:xfrm>
            <a:off x="1142041" y="1382330"/>
            <a:ext cx="4565195" cy="2554545"/>
          </a:xfrm>
          <a:prstGeom prst="rect">
            <a:avLst/>
          </a:prstGeom>
          <a:noFill/>
        </p:spPr>
        <p:txBody>
          <a:bodyPr wrap="square" rtlCol="0">
            <a:spAutoFit/>
          </a:bodyPr>
          <a:lstStyle/>
          <a:p>
            <a:pPr lvl="0">
              <a:buChar char="•"/>
            </a:pPr>
            <a:r>
              <a:rPr lang="en-US" sz="3200" b="1" dirty="0"/>
              <a:t>Other Principal  Arterial</a:t>
            </a:r>
          </a:p>
          <a:p>
            <a:pPr lvl="0">
              <a:buChar char="•"/>
            </a:pPr>
            <a:r>
              <a:rPr lang="en-US" sz="3200" dirty="0"/>
              <a:t>Minor Arterial</a:t>
            </a:r>
          </a:p>
          <a:p>
            <a:pPr lvl="0">
              <a:buChar char="•"/>
            </a:pPr>
            <a:r>
              <a:rPr lang="en-US" sz="3200" dirty="0"/>
              <a:t>Major Collector  </a:t>
            </a:r>
          </a:p>
          <a:p>
            <a:pPr lvl="0">
              <a:buChar char="•"/>
            </a:pPr>
            <a:r>
              <a:rPr lang="en-US" sz="3200" dirty="0"/>
              <a:t>Minor Collector  </a:t>
            </a:r>
          </a:p>
          <a:p>
            <a:pPr lvl="0">
              <a:buChar char="•"/>
            </a:pPr>
            <a:r>
              <a:rPr lang="en-US" sz="3200" dirty="0"/>
              <a:t>Local</a:t>
            </a:r>
          </a:p>
        </p:txBody>
      </p:sp>
      <p:sp>
        <p:nvSpPr>
          <p:cNvPr id="7" name="TextBox 6"/>
          <p:cNvSpPr txBox="1"/>
          <p:nvPr/>
        </p:nvSpPr>
        <p:spPr>
          <a:xfrm>
            <a:off x="4811876" y="2597473"/>
            <a:ext cx="3649668" cy="646331"/>
          </a:xfrm>
          <a:prstGeom prst="rect">
            <a:avLst/>
          </a:prstGeom>
          <a:noFill/>
        </p:spPr>
        <p:txBody>
          <a:bodyPr wrap="square" rtlCol="0">
            <a:spAutoFit/>
          </a:bodyPr>
          <a:lstStyle/>
          <a:p>
            <a:r>
              <a:rPr lang="en-US" sz="3600" dirty="0">
                <a:solidFill>
                  <a:srgbClr val="FF0000"/>
                </a:solidFill>
              </a:rPr>
              <a:t>428 NAC 2-001.03</a:t>
            </a:r>
          </a:p>
        </p:txBody>
      </p:sp>
      <p:sp>
        <p:nvSpPr>
          <p:cNvPr id="8" name="Right Brace 7"/>
          <p:cNvSpPr/>
          <p:nvPr/>
        </p:nvSpPr>
        <p:spPr>
          <a:xfrm>
            <a:off x="4097767" y="1985613"/>
            <a:ext cx="553914" cy="189349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244810" y="5261875"/>
            <a:ext cx="3238091" cy="646331"/>
          </a:xfrm>
          <a:prstGeom prst="rect">
            <a:avLst/>
          </a:prstGeom>
        </p:spPr>
        <p:txBody>
          <a:bodyPr wrap="square">
            <a:spAutoFit/>
          </a:bodyPr>
          <a:lstStyle/>
          <a:p>
            <a:r>
              <a:rPr lang="en-US" dirty="0">
                <a:hlinkClick r:id="rId4"/>
              </a:rPr>
              <a:t>http://www.roads.nebraska.gov/media/2741/nat_hwy_sys.pdf</a:t>
            </a:r>
            <a:endParaRPr lang="en-US" dirty="0"/>
          </a:p>
        </p:txBody>
      </p:sp>
      <p:sp>
        <p:nvSpPr>
          <p:cNvPr id="18" name="Oval 17"/>
          <p:cNvSpPr/>
          <p:nvPr/>
        </p:nvSpPr>
        <p:spPr>
          <a:xfrm>
            <a:off x="5839083" y="4853292"/>
            <a:ext cx="844819" cy="92567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Oval 18"/>
          <p:cNvSpPr/>
          <p:nvPr/>
        </p:nvSpPr>
        <p:spPr>
          <a:xfrm>
            <a:off x="1086912" y="3338342"/>
            <a:ext cx="1510354" cy="6307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Oval 19"/>
          <p:cNvSpPr/>
          <p:nvPr/>
        </p:nvSpPr>
        <p:spPr>
          <a:xfrm>
            <a:off x="4811876" y="2538657"/>
            <a:ext cx="3649668" cy="7982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2" name="Picture 21"/>
          <p:cNvPicPr>
            <a:picLocks noChangeAspect="1"/>
          </p:cNvPicPr>
          <p:nvPr/>
        </p:nvPicPr>
        <p:blipFill>
          <a:blip r:embed="rId5"/>
          <a:stretch>
            <a:fillRect/>
          </a:stretch>
        </p:blipFill>
        <p:spPr>
          <a:xfrm>
            <a:off x="7430841" y="41268"/>
            <a:ext cx="1669461" cy="916094"/>
          </a:xfrm>
          <a:prstGeom prst="rect">
            <a:avLst/>
          </a:prstGeom>
        </p:spPr>
      </p:pic>
    </p:spTree>
    <p:extLst>
      <p:ext uri="{BB962C8B-B14F-4D97-AF65-F5344CB8AC3E}">
        <p14:creationId xmlns:p14="http://schemas.microsoft.com/office/powerpoint/2010/main" val="7121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80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1220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1690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174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1790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184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1890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2090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2140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219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p:bldP spid="8" grpId="0" animBg="1"/>
      <p:bldP spid="9" grpId="0"/>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116" y="583230"/>
            <a:ext cx="7309578" cy="6252408"/>
          </a:xfrm>
          <a:prstGeom prst="rect">
            <a:avLst/>
          </a:prstGeom>
        </p:spPr>
      </p:pic>
      <p:sp>
        <p:nvSpPr>
          <p:cNvPr id="6" name="TextBox 5"/>
          <p:cNvSpPr txBox="1"/>
          <p:nvPr/>
        </p:nvSpPr>
        <p:spPr>
          <a:xfrm>
            <a:off x="8190694" y="6466306"/>
            <a:ext cx="95330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469230" y="10203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a:t>
            </a:r>
          </a:p>
        </p:txBody>
      </p:sp>
      <p:sp>
        <p:nvSpPr>
          <p:cNvPr id="16" name="TextBox 15"/>
          <p:cNvSpPr txBox="1"/>
          <p:nvPr/>
        </p:nvSpPr>
        <p:spPr>
          <a:xfrm>
            <a:off x="1029809" y="5994877"/>
            <a:ext cx="7759628" cy="461665"/>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3 Find the Table  – Rural, Local 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Pgs 69-70</a:t>
            </a:r>
            <a:endParaRPr kumimoji="0" lang="en-US" sz="2400" b="1" i="0" u="none" strike="noStrike" kern="0" cap="none" spc="0" normalizeH="0" baseline="0" noProof="0" dirty="0">
              <a:ln>
                <a:noFill/>
              </a:ln>
              <a:solidFill>
                <a:srgbClr val="C00000"/>
              </a:solidFill>
              <a:effectLst/>
              <a:uLnTx/>
              <a:uFillTx/>
            </a:endParaRPr>
          </a:p>
        </p:txBody>
      </p:sp>
      <p:pic>
        <p:nvPicPr>
          <p:cNvPr id="9" name="Picture 8"/>
          <p:cNvPicPr>
            <a:picLocks noChangeAspect="1"/>
          </p:cNvPicPr>
          <p:nvPr/>
        </p:nvPicPr>
        <p:blipFill>
          <a:blip r:embed="rId4"/>
          <a:stretch>
            <a:fillRect/>
          </a:stretch>
        </p:blipFill>
        <p:spPr>
          <a:xfrm>
            <a:off x="8052977" y="51856"/>
            <a:ext cx="1044948" cy="573401"/>
          </a:xfrm>
          <a:prstGeom prst="rect">
            <a:avLst/>
          </a:prstGeom>
        </p:spPr>
      </p:pic>
      <p:sp>
        <p:nvSpPr>
          <p:cNvPr id="8" name="TextBox 7"/>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Finding the Correct Table</a:t>
            </a:r>
          </a:p>
        </p:txBody>
      </p:sp>
      <p:sp>
        <p:nvSpPr>
          <p:cNvPr id="10" name="Oval 9"/>
          <p:cNvSpPr/>
          <p:nvPr/>
        </p:nvSpPr>
        <p:spPr>
          <a:xfrm>
            <a:off x="3026979" y="750278"/>
            <a:ext cx="751590" cy="263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Arrow: Left 11"/>
          <p:cNvSpPr/>
          <p:nvPr/>
        </p:nvSpPr>
        <p:spPr>
          <a:xfrm rot="16200000">
            <a:off x="1387045" y="313550"/>
            <a:ext cx="307403"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59480" y="1744980"/>
            <a:ext cx="548640" cy="244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p:cNvSpPr/>
          <p:nvPr/>
        </p:nvSpPr>
        <p:spPr>
          <a:xfrm>
            <a:off x="5669279" y="1315017"/>
            <a:ext cx="616837" cy="263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Oval 19"/>
          <p:cNvSpPr/>
          <p:nvPr/>
        </p:nvSpPr>
        <p:spPr>
          <a:xfrm>
            <a:off x="4431701" y="1519898"/>
            <a:ext cx="616837" cy="263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5481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3000"/>
                                        <p:tgtEl>
                                          <p:spTgt spid="10"/>
                                        </p:tgtEl>
                                      </p:cBhvr>
                                    </p:animEffect>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sub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3000"/>
                                        <p:tgtEl>
                                          <p:spTgt spid="14"/>
                                        </p:tgtEl>
                                      </p:cBhvr>
                                    </p:animEffect>
                                  </p:childTnLst>
                                  <p:subTnLst>
                                    <p:set>
                                      <p:cBhvr override="childStyle">
                                        <p:cTn dur="1" fill="hold" display="0" masterRel="sameClick" afterEffect="1">
                                          <p:stCondLst>
                                            <p:cond evt="end" delay="0">
                                              <p:tn val="8"/>
                                            </p:cond>
                                          </p:stCondLst>
                                        </p:cTn>
                                        <p:tgtEl>
                                          <p:spTgt spid="14"/>
                                        </p:tgtEl>
                                        <p:attrNameLst>
                                          <p:attrName>style.visibility</p:attrName>
                                        </p:attrNameLst>
                                      </p:cBhvr>
                                      <p:to>
                                        <p:strVal val="hidden"/>
                                      </p:to>
                                    </p:set>
                                  </p:subTnLst>
                                </p:cTn>
                              </p:par>
                              <p:par>
                                <p:cTn id="11" presetID="22" presetClass="entr" presetSubtype="2" fill="hold" grpId="0" nodeType="withEffect">
                                  <p:stCondLst>
                                    <p:cond delay="320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2000"/>
                                        <p:tgtEl>
                                          <p:spTgt spid="19"/>
                                        </p:tgtEl>
                                      </p:cBhvr>
                                    </p:animEffect>
                                  </p:childTnLst>
                                  <p:subTnLst>
                                    <p:set>
                                      <p:cBhvr override="childStyle">
                                        <p:cTn dur="1" fill="hold" display="0" masterRel="sameClick" afterEffect="1">
                                          <p:stCondLst>
                                            <p:cond evt="end" delay="0">
                                              <p:tn val="11"/>
                                            </p:cond>
                                          </p:stCondLst>
                                        </p:cTn>
                                        <p:tgtEl>
                                          <p:spTgt spid="19"/>
                                        </p:tgtEl>
                                        <p:attrNameLst>
                                          <p:attrName>style.visibility</p:attrName>
                                        </p:attrNameLst>
                                      </p:cBhvr>
                                      <p:to>
                                        <p:strVal val="hidden"/>
                                      </p:to>
                                    </p:set>
                                  </p:subTnLst>
                                </p:cTn>
                              </p:par>
                              <p:par>
                                <p:cTn id="14" presetID="22" presetClass="entr" presetSubtype="2" fill="hold" grpId="0" nodeType="withEffect">
                                  <p:stCondLst>
                                    <p:cond delay="32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2000"/>
                                        <p:tgtEl>
                                          <p:spTgt spid="20"/>
                                        </p:tgtEl>
                                      </p:cBhvr>
                                    </p:animEffect>
                                  </p:childTnLst>
                                  <p:subTnLst>
                                    <p:set>
                                      <p:cBhvr override="childStyle">
                                        <p:cTn dur="1" fill="hold" display="0" masterRel="sameClick" afterEffect="1">
                                          <p:stCondLst>
                                            <p:cond evt="end" delay="0">
                                              <p:tn val="14"/>
                                            </p:cond>
                                          </p:stCondLst>
                                        </p:cTn>
                                        <p:tgtEl>
                                          <p:spTgt spid="20"/>
                                        </p:tgtEl>
                                        <p:attrNameLst>
                                          <p:attrName>style.visibility</p:attrName>
                                        </p:attrNameLst>
                                      </p:cBhvr>
                                      <p:to>
                                        <p:strVal val="hidden"/>
                                      </p:to>
                                    </p:set>
                                  </p:subTnLst>
                                </p:cTn>
                              </p:par>
                              <p:par>
                                <p:cTn id="17" presetID="1" presetClass="entr" presetSubtype="0" fill="hold" grpId="0" nodeType="withEffect">
                                  <p:stCondLst>
                                    <p:cond delay="6600"/>
                                  </p:stCondLst>
                                  <p:childTnLst>
                                    <p:set>
                                      <p:cBhvr>
                                        <p:cTn id="18" dur="1" fill="hold">
                                          <p:stCondLst>
                                            <p:cond delay="0"/>
                                          </p:stCondLst>
                                        </p:cTn>
                                        <p:tgtEl>
                                          <p:spTgt spid="16"/>
                                        </p:tgtEl>
                                        <p:attrNameLst>
                                          <p:attrName>style.visibility</p:attrName>
                                        </p:attrNameLst>
                                      </p:cBhvr>
                                      <p:to>
                                        <p:strVal val="visible"/>
                                      </p:to>
                                    </p:set>
                                  </p:childTnLst>
                                </p:cTn>
                              </p:par>
                              <p:par>
                                <p:cTn id="19" presetID="22" presetClass="entr" presetSubtype="1" fill="hold" grpId="0" nodeType="withEffect">
                                  <p:stCondLst>
                                    <p:cond delay="740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2" grpId="0" animBg="1"/>
      <p:bldP spid="14"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116" y="583230"/>
            <a:ext cx="7309578" cy="6252408"/>
          </a:xfrm>
          <a:prstGeom prst="rect">
            <a:avLst/>
          </a:prstGeom>
        </p:spPr>
      </p:pic>
      <p:sp>
        <p:nvSpPr>
          <p:cNvPr id="6" name="TextBox 5"/>
          <p:cNvSpPr txBox="1"/>
          <p:nvPr/>
        </p:nvSpPr>
        <p:spPr>
          <a:xfrm>
            <a:off x="8190694" y="6466306"/>
            <a:ext cx="95330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469230" y="10203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a:t>
            </a:r>
          </a:p>
        </p:txBody>
      </p:sp>
      <p:pic>
        <p:nvPicPr>
          <p:cNvPr id="9" name="Picture 8"/>
          <p:cNvPicPr>
            <a:picLocks noChangeAspect="1"/>
          </p:cNvPicPr>
          <p:nvPr/>
        </p:nvPicPr>
        <p:blipFill>
          <a:blip r:embed="rId4"/>
          <a:stretch>
            <a:fillRect/>
          </a:stretch>
        </p:blipFill>
        <p:spPr>
          <a:xfrm>
            <a:off x="8052977" y="51856"/>
            <a:ext cx="1044948" cy="573401"/>
          </a:xfrm>
          <a:prstGeom prst="rect">
            <a:avLst/>
          </a:prstGeom>
        </p:spPr>
      </p:pic>
      <p:sp>
        <p:nvSpPr>
          <p:cNvPr id="12" name="TextBox 11"/>
          <p:cNvSpPr txBox="1"/>
          <p:nvPr/>
        </p:nvSpPr>
        <p:spPr>
          <a:xfrm>
            <a:off x="6880748" y="1088302"/>
            <a:ext cx="2240504" cy="461665"/>
          </a:xfrm>
          <a:prstGeom prst="rect">
            <a:avLst/>
          </a:prstGeom>
          <a:noFill/>
          <a:ln w="381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Read the notes</a:t>
            </a:r>
          </a:p>
        </p:txBody>
      </p:sp>
      <p:cxnSp>
        <p:nvCxnSpPr>
          <p:cNvPr id="13" name="Straight Arrow Connector 12"/>
          <p:cNvCxnSpPr>
            <a:stCxn id="12" idx="1"/>
          </p:cNvCxnSpPr>
          <p:nvPr/>
        </p:nvCxnSpPr>
        <p:spPr>
          <a:xfrm flipH="1">
            <a:off x="5614686" y="1319135"/>
            <a:ext cx="1266062" cy="436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04046" y="1667805"/>
            <a:ext cx="1280160" cy="554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Finding the Correct Table</a:t>
            </a:r>
          </a:p>
        </p:txBody>
      </p:sp>
    </p:spTree>
    <p:extLst>
      <p:ext uri="{BB962C8B-B14F-4D97-AF65-F5344CB8AC3E}">
        <p14:creationId xmlns:p14="http://schemas.microsoft.com/office/powerpoint/2010/main" val="2783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17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25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18</a:t>
            </a:fld>
            <a:endParaRPr lang="en-US" dirty="0">
              <a:solidFill>
                <a:prstClr val="black"/>
              </a:solidFill>
              <a:latin typeface="Calibri"/>
            </a:endParaRPr>
          </a:p>
        </p:txBody>
      </p:sp>
      <p:sp>
        <p:nvSpPr>
          <p:cNvPr id="5" name="TextBox 4"/>
          <p:cNvSpPr txBox="1"/>
          <p:nvPr/>
        </p:nvSpPr>
        <p:spPr>
          <a:xfrm>
            <a:off x="224711" y="1610171"/>
            <a:ext cx="7721862" cy="4478149"/>
          </a:xfrm>
          <a:prstGeom prst="rect">
            <a:avLst/>
          </a:prstGeom>
          <a:noFill/>
        </p:spPr>
        <p:txBody>
          <a:bodyPr wrap="square" rtlCol="0">
            <a:spAutoFit/>
          </a:bodyPr>
          <a:lstStyle/>
          <a:p>
            <a:pPr>
              <a:spcAft>
                <a:spcPts val="600"/>
              </a:spcAft>
            </a:pPr>
            <a:r>
              <a:rPr lang="en-US" sz="2400" u="sng" dirty="0"/>
              <a:t>Procedure</a:t>
            </a:r>
          </a:p>
          <a:p>
            <a:pPr>
              <a:spcAft>
                <a:spcPts val="600"/>
              </a:spcAft>
            </a:pPr>
            <a:r>
              <a:rPr lang="en-US" sz="2400" b="1" dirty="0"/>
              <a:t>Step 1: verify area type (rural/urban) standards that apply</a:t>
            </a:r>
          </a:p>
          <a:p>
            <a:pPr>
              <a:spcAft>
                <a:spcPts val="600"/>
              </a:spcAft>
            </a:pPr>
            <a:r>
              <a:rPr lang="en-US" sz="2400" b="1" dirty="0"/>
              <a:t>Step 2: verify functional classification</a:t>
            </a:r>
          </a:p>
          <a:p>
            <a:pPr>
              <a:spcAft>
                <a:spcPts val="600"/>
              </a:spcAft>
            </a:pPr>
            <a:r>
              <a:rPr lang="en-US" sz="2400" b="1" dirty="0"/>
              <a:t>Step 3: determine the correct table(s) </a:t>
            </a:r>
          </a:p>
          <a:p>
            <a:pPr>
              <a:spcAft>
                <a:spcPts val="600"/>
              </a:spcAft>
            </a:pPr>
            <a:r>
              <a:rPr lang="en-US" sz="2400" dirty="0"/>
              <a:t>Step 4: verify work type (New &amp; Reconstructed and/or 3R)</a:t>
            </a:r>
          </a:p>
          <a:p>
            <a:pPr>
              <a:spcAft>
                <a:spcPts val="600"/>
              </a:spcAft>
            </a:pPr>
            <a:r>
              <a:rPr lang="en-US" sz="2400" dirty="0"/>
              <a:t>Step 5: determine minimum design speed</a:t>
            </a:r>
          </a:p>
          <a:p>
            <a:pPr>
              <a:spcAft>
                <a:spcPts val="600"/>
              </a:spcAft>
            </a:pPr>
            <a:r>
              <a:rPr lang="en-US" sz="2400" dirty="0"/>
              <a:t>Step 6: determine traffic volume data</a:t>
            </a:r>
          </a:p>
          <a:p>
            <a:pPr>
              <a:spcAft>
                <a:spcPts val="600"/>
              </a:spcAft>
            </a:pPr>
            <a:r>
              <a:rPr lang="en-US" sz="2400" dirty="0"/>
              <a:t>Step 7: determine all other design criteria values</a:t>
            </a:r>
          </a:p>
          <a:p>
            <a:pPr>
              <a:spcAft>
                <a:spcPts val="600"/>
              </a:spcAft>
            </a:pPr>
            <a:r>
              <a:rPr lang="en-US" sz="2400" dirty="0"/>
              <a:t>Step 8: compare design criteria values to existing facility</a:t>
            </a:r>
          </a:p>
          <a:p>
            <a:endParaRPr lang="en-US" sz="2400" dirty="0"/>
          </a:p>
        </p:txBody>
      </p:sp>
      <p:sp>
        <p:nvSpPr>
          <p:cNvPr id="7" name="TextBox 6"/>
          <p:cNvSpPr txBox="1"/>
          <p:nvPr/>
        </p:nvSpPr>
        <p:spPr>
          <a:xfrm>
            <a:off x="5122838" y="2903335"/>
            <a:ext cx="4021162" cy="461665"/>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428 NAC 2-</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Pgs 69-70</a:t>
            </a:r>
            <a:endParaRPr kumimoji="0" lang="en-US" sz="24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0655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7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19</a:t>
            </a:fld>
            <a:endParaRPr lang="en-US" dirty="0">
              <a:solidFill>
                <a:prstClr val="black"/>
              </a:solidFill>
              <a:latin typeface="Calibri"/>
            </a:endParaRPr>
          </a:p>
        </p:txBody>
      </p:sp>
      <p:sp>
        <p:nvSpPr>
          <p:cNvPr id="5" name="TextBox 4"/>
          <p:cNvSpPr txBox="1"/>
          <p:nvPr/>
        </p:nvSpPr>
        <p:spPr>
          <a:xfrm>
            <a:off x="224711" y="1610171"/>
            <a:ext cx="7721862" cy="4478149"/>
          </a:xfrm>
          <a:prstGeom prst="rect">
            <a:avLst/>
          </a:prstGeom>
          <a:noFill/>
        </p:spPr>
        <p:txBody>
          <a:bodyPr wrap="square" rtlCol="0">
            <a:spAutoFit/>
          </a:bodyPr>
          <a:lstStyle/>
          <a:p>
            <a:pPr>
              <a:spcAft>
                <a:spcPts val="600"/>
              </a:spcAft>
            </a:pPr>
            <a:r>
              <a:rPr lang="en-US" sz="2400" u="sng" dirty="0"/>
              <a:t>Procedure</a:t>
            </a:r>
          </a:p>
          <a:p>
            <a:pPr>
              <a:spcAft>
                <a:spcPts val="600"/>
              </a:spcAft>
            </a:pPr>
            <a:r>
              <a:rPr lang="en-US" sz="2400" dirty="0">
                <a:solidFill>
                  <a:schemeClr val="bg1">
                    <a:lumMod val="85000"/>
                  </a:schemeClr>
                </a:solidFill>
              </a:rPr>
              <a:t>Step 1: verify area type (rural/urban) standards that apply</a:t>
            </a:r>
          </a:p>
          <a:p>
            <a:pPr>
              <a:spcAft>
                <a:spcPts val="600"/>
              </a:spcAft>
            </a:pPr>
            <a:r>
              <a:rPr lang="en-US" sz="2400" dirty="0">
                <a:solidFill>
                  <a:schemeClr val="bg1">
                    <a:lumMod val="85000"/>
                  </a:schemeClr>
                </a:solidFill>
              </a:rPr>
              <a:t>Step 2: verify functional classification</a:t>
            </a:r>
          </a:p>
          <a:p>
            <a:pPr>
              <a:spcAft>
                <a:spcPts val="600"/>
              </a:spcAft>
            </a:pPr>
            <a:r>
              <a:rPr lang="en-US" sz="2400" dirty="0">
                <a:solidFill>
                  <a:schemeClr val="bg1">
                    <a:lumMod val="85000"/>
                  </a:schemeClr>
                </a:solidFill>
              </a:rPr>
              <a:t>Step 3: determine the correct table(s) </a:t>
            </a:r>
          </a:p>
          <a:p>
            <a:pPr>
              <a:spcAft>
                <a:spcPts val="600"/>
              </a:spcAft>
            </a:pPr>
            <a:r>
              <a:rPr lang="en-US" sz="2400" b="1" dirty="0"/>
              <a:t>Step 4: verify work type (New &amp; Reconstructed and/or 3R)</a:t>
            </a:r>
          </a:p>
          <a:p>
            <a:pPr>
              <a:spcAft>
                <a:spcPts val="600"/>
              </a:spcAft>
            </a:pPr>
            <a:r>
              <a:rPr lang="en-US" sz="2400" dirty="0">
                <a:solidFill>
                  <a:schemeClr val="bg1">
                    <a:lumMod val="85000"/>
                  </a:schemeClr>
                </a:solidFill>
              </a:rPr>
              <a:t>Step 5: determine minimum design speed</a:t>
            </a:r>
          </a:p>
          <a:p>
            <a:pPr>
              <a:spcAft>
                <a:spcPts val="600"/>
              </a:spcAft>
            </a:pPr>
            <a:r>
              <a:rPr lang="en-US" sz="2400" dirty="0">
                <a:solidFill>
                  <a:schemeClr val="bg1">
                    <a:lumMod val="85000"/>
                  </a:schemeClr>
                </a:solidFill>
              </a:rPr>
              <a:t>Step 6: determine traffic volume data</a:t>
            </a:r>
          </a:p>
          <a:p>
            <a:pPr>
              <a:spcAft>
                <a:spcPts val="600"/>
              </a:spcAft>
            </a:pPr>
            <a:r>
              <a:rPr lang="en-US" sz="2400" dirty="0">
                <a:solidFill>
                  <a:schemeClr val="bg1">
                    <a:lumMod val="85000"/>
                  </a:schemeClr>
                </a:solidFill>
              </a:rPr>
              <a:t>Step 7: determine all other design criteria values</a:t>
            </a:r>
          </a:p>
          <a:p>
            <a:pPr>
              <a:spcAft>
                <a:spcPts val="600"/>
              </a:spcAft>
            </a:pPr>
            <a:r>
              <a:rPr lang="en-US" sz="2400" dirty="0">
                <a:solidFill>
                  <a:schemeClr val="bg1">
                    <a:lumMod val="85000"/>
                  </a:schemeClr>
                </a:solidFill>
              </a:rPr>
              <a:t>Step 8: compare design criteria values to existing facility</a:t>
            </a:r>
          </a:p>
          <a:p>
            <a:endParaRPr lang="en-US" sz="2400" dirty="0"/>
          </a:p>
        </p:txBody>
      </p:sp>
    </p:spTree>
    <p:extLst>
      <p:ext uri="{BB962C8B-B14F-4D97-AF65-F5344CB8AC3E}">
        <p14:creationId xmlns:p14="http://schemas.microsoft.com/office/powerpoint/2010/main" val="39714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#4 – Rural Area</a:t>
            </a:r>
          </a:p>
        </p:txBody>
      </p:sp>
      <p:sp>
        <p:nvSpPr>
          <p:cNvPr id="7" name="TextBox 6"/>
          <p:cNvSpPr txBox="1"/>
          <p:nvPr/>
        </p:nvSpPr>
        <p:spPr>
          <a:xfrm>
            <a:off x="7875046" y="6467962"/>
            <a:ext cx="13832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TextBox 8"/>
          <p:cNvSpPr txBox="1"/>
          <p:nvPr/>
        </p:nvSpPr>
        <p:spPr>
          <a:xfrm>
            <a:off x="348341" y="2887706"/>
            <a:ext cx="8077201"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rPr>
              <a:t>Reconstruct the traveled way by removing the existing gravel and </a:t>
            </a:r>
            <a:r>
              <a:rPr lang="en-US" sz="2800" kern="0" dirty="0"/>
              <a:t>base, recompacting, and </a:t>
            </a:r>
            <a:r>
              <a:rPr kumimoji="0" lang="en-US" sz="2800" b="0" i="0" u="none" strike="noStrike" kern="0" cap="none" spc="0" normalizeH="0" baseline="0" noProof="0" dirty="0">
                <a:ln>
                  <a:noFill/>
                </a:ln>
                <a:effectLst/>
                <a:uLnTx/>
                <a:uFillTx/>
              </a:rPr>
              <a:t>applying an estimated six inches of gravel over </a:t>
            </a:r>
            <a:r>
              <a:rPr lang="en-US" sz="2800" kern="0" dirty="0"/>
              <a:t>the</a:t>
            </a:r>
            <a:r>
              <a:rPr kumimoji="0" lang="en-US" sz="2800" b="0" i="0" u="none" strike="noStrike" kern="0" cap="none" spc="0" normalizeH="0" baseline="0" noProof="0" dirty="0">
                <a:ln>
                  <a:noFill/>
                </a:ln>
                <a:effectLst/>
                <a:uLnTx/>
                <a:uFillTx/>
              </a:rPr>
              <a:t> new base.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65000"/>
                  </a:schemeClr>
                </a:solidFill>
                <a:effectLst/>
                <a:uLnTx/>
                <a:uFillTx/>
              </a:rPr>
              <a:t>Anticipated Year of Construction: Next Year</a:t>
            </a:r>
          </a:p>
        </p:txBody>
      </p:sp>
      <p:sp>
        <p:nvSpPr>
          <p:cNvPr id="8" name="TextBox 7"/>
          <p:cNvSpPr txBox="1"/>
          <p:nvPr/>
        </p:nvSpPr>
        <p:spPr>
          <a:xfrm>
            <a:off x="348341" y="1730733"/>
            <a:ext cx="7526705"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65000"/>
                  </a:schemeClr>
                </a:solidFill>
                <a:effectLst/>
                <a:uLnTx/>
                <a:uFillTx/>
              </a:rPr>
              <a:t>Purpose of Project: Address the existing poor pavement and base condition.  </a:t>
            </a:r>
          </a:p>
        </p:txBody>
      </p:sp>
      <p:sp>
        <p:nvSpPr>
          <p:cNvPr id="10" name="TextBox 9"/>
          <p:cNvSpPr txBox="1"/>
          <p:nvPr/>
        </p:nvSpPr>
        <p:spPr>
          <a:xfrm>
            <a:off x="348341" y="781260"/>
            <a:ext cx="7848602" cy="461665"/>
          </a:xfrm>
          <a:prstGeom prst="rect">
            <a:avLst/>
          </a:prstGeom>
          <a:noFill/>
        </p:spPr>
        <p:txBody>
          <a:bodyPr wrap="square" rtlCol="0">
            <a:spAutoFit/>
          </a:bodyPr>
          <a:lstStyle/>
          <a:p>
            <a:r>
              <a:rPr lang="en-US" sz="2400" dirty="0"/>
              <a:t>Step 4: verify work type (New &amp; Reconstructed and/or 3R)</a:t>
            </a:r>
          </a:p>
        </p:txBody>
      </p:sp>
    </p:spTree>
    <p:extLst>
      <p:ext uri="{BB962C8B-B14F-4D97-AF65-F5344CB8AC3E}">
        <p14:creationId xmlns:p14="http://schemas.microsoft.com/office/powerpoint/2010/main" val="164399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3" name="TextBox 2"/>
          <p:cNvSpPr txBox="1"/>
          <p:nvPr/>
        </p:nvSpPr>
        <p:spPr>
          <a:xfrm>
            <a:off x="489471" y="815555"/>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875046" y="6467962"/>
            <a:ext cx="13832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TextBox 8"/>
          <p:cNvSpPr txBox="1"/>
          <p:nvPr/>
        </p:nvSpPr>
        <p:spPr>
          <a:xfrm>
            <a:off x="348341" y="3323062"/>
            <a:ext cx="8077201" cy="3262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Reconstruct the traveled way by </a:t>
            </a:r>
            <a:r>
              <a:rPr kumimoji="0" lang="en-US" sz="2800" b="1" i="0" u="none" strike="noStrike" kern="0" cap="none" spc="0" normalizeH="0" baseline="0" noProof="0" dirty="0">
                <a:ln>
                  <a:noFill/>
                </a:ln>
                <a:solidFill>
                  <a:sysClr val="windowText" lastClr="000000"/>
                </a:solidFill>
                <a:effectLst/>
                <a:uLnTx/>
                <a:uFillTx/>
              </a:rPr>
              <a:t>removing the existing </a:t>
            </a:r>
            <a:r>
              <a:rPr kumimoji="0" lang="en-US" sz="2800" b="0" i="0" u="none" strike="noStrike" kern="0" cap="none" spc="0" normalizeH="0" baseline="0" noProof="0" dirty="0">
                <a:ln>
                  <a:noFill/>
                </a:ln>
                <a:solidFill>
                  <a:sysClr val="windowText" lastClr="000000"/>
                </a:solidFill>
                <a:effectLst/>
                <a:uLnTx/>
                <a:uFillTx/>
              </a:rPr>
              <a:t>gravel and </a:t>
            </a:r>
            <a:r>
              <a:rPr lang="en-US" sz="2800" b="1" kern="0" dirty="0">
                <a:solidFill>
                  <a:sysClr val="windowText" lastClr="000000"/>
                </a:solidFill>
              </a:rPr>
              <a:t>base</a:t>
            </a:r>
            <a:r>
              <a:rPr lang="en-US" sz="2800" kern="0" dirty="0">
                <a:solidFill>
                  <a:sysClr val="windowText" lastClr="000000"/>
                </a:solidFill>
              </a:rPr>
              <a:t>, recompacting, and </a:t>
            </a:r>
            <a:r>
              <a:rPr kumimoji="0" lang="en-US" sz="2800" b="0" i="0" u="none" strike="noStrike" kern="0" cap="none" spc="0" normalizeH="0" baseline="0" noProof="0" dirty="0">
                <a:ln>
                  <a:noFill/>
                </a:ln>
                <a:solidFill>
                  <a:sysClr val="windowText" lastClr="000000"/>
                </a:solidFill>
                <a:effectLst/>
                <a:uLnTx/>
                <a:uFillTx/>
              </a:rPr>
              <a:t>applying an estimated six inches of gravel over </a:t>
            </a:r>
            <a:r>
              <a:rPr lang="en-US" sz="2800" kern="0" dirty="0">
                <a:solidFill>
                  <a:sysClr val="windowText" lastClr="000000"/>
                </a:solidFill>
              </a:rPr>
              <a:t>the</a:t>
            </a:r>
            <a:r>
              <a:rPr kumimoji="0" lang="en-US" sz="2800" b="0" i="0" u="none" strike="noStrike" kern="0" cap="none" spc="0" normalizeH="0" baseline="0" noProof="0" dirty="0">
                <a:ln>
                  <a:noFill/>
                </a:ln>
                <a:solidFill>
                  <a:sysClr val="windowText" lastClr="000000"/>
                </a:solidFill>
                <a:effectLst/>
                <a:uLnTx/>
                <a:uFillTx/>
              </a:rPr>
              <a:t> </a:t>
            </a:r>
            <a:r>
              <a:rPr kumimoji="0" lang="en-US" sz="2800" b="1" i="0" u="none" strike="noStrike" kern="0" cap="none" spc="0" normalizeH="0" baseline="0" noProof="0" dirty="0">
                <a:ln>
                  <a:noFill/>
                </a:ln>
                <a:solidFill>
                  <a:sysClr val="windowText" lastClr="000000"/>
                </a:solidFill>
                <a:effectLst/>
                <a:uLnTx/>
                <a:uFillTx/>
              </a:rPr>
              <a:t>new base</a:t>
            </a:r>
            <a:r>
              <a:rPr kumimoji="0" lang="en-US" sz="2800" b="0" i="0" u="none" strike="noStrike" kern="0" cap="none" spc="0" normalizeH="0" baseline="0" noProof="0" dirty="0">
                <a:ln>
                  <a:noFill/>
                </a:ln>
                <a:solidFill>
                  <a:sysClr val="windowText" lastClr="000000"/>
                </a:solidFill>
                <a:effectLst/>
                <a:uLnTx/>
                <a:uFillTx/>
              </a:rPr>
              <a:t>.  Replace bridge</a:t>
            </a:r>
            <a:r>
              <a:rPr kumimoji="0" lang="en-US" sz="2800" b="0" i="0" u="none" strike="noStrike" kern="0" cap="none" spc="0" normalizeH="0" noProof="0" dirty="0">
                <a:ln>
                  <a:noFill/>
                </a:ln>
                <a:solidFill>
                  <a:sysClr val="windowText" lastClr="000000"/>
                </a:solidFill>
                <a:effectLst/>
                <a:uLnTx/>
                <a:uFillTx/>
              </a:rPr>
              <a:t> C007603025 (2.2 miles West of Wilber)</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a:p>
            <a:pPr lvl="0">
              <a:defRPr/>
            </a:pPr>
            <a:r>
              <a:rPr lang="en-US" sz="2800" kern="0" dirty="0">
                <a:solidFill>
                  <a:sysClr val="windowText" lastClr="000000"/>
                </a:solidFill>
              </a:rPr>
              <a:t>Anticipated Year of Construction: Next Year</a:t>
            </a:r>
          </a:p>
          <a:p>
            <a:pPr lvl="0">
              <a:defRPr/>
            </a:pPr>
            <a:endParaRPr lang="en-US" sz="12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348341" y="1461886"/>
            <a:ext cx="3876059"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Purpose of Project: Address the existing poor pavement and base condition.  </a:t>
            </a:r>
          </a:p>
        </p:txBody>
      </p:sp>
      <p:pic>
        <p:nvPicPr>
          <p:cNvPr id="5" name="Picture 4"/>
          <p:cNvPicPr>
            <a:picLocks noChangeAspect="1"/>
          </p:cNvPicPr>
          <p:nvPr/>
        </p:nvPicPr>
        <p:blipFill>
          <a:blip r:embed="rId3"/>
          <a:stretch>
            <a:fillRect/>
          </a:stretch>
        </p:blipFill>
        <p:spPr>
          <a:xfrm>
            <a:off x="5062925" y="1138720"/>
            <a:ext cx="3606286" cy="2318327"/>
          </a:xfrm>
          <a:prstGeom prst="rect">
            <a:avLst/>
          </a:prstGeom>
        </p:spPr>
      </p:pic>
    </p:spTree>
    <p:extLst>
      <p:ext uri="{BB962C8B-B14F-4D97-AF65-F5344CB8AC3E}">
        <p14:creationId xmlns:p14="http://schemas.microsoft.com/office/powerpoint/2010/main" val="296801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3" name="TextBox 2"/>
          <p:cNvSpPr txBox="1"/>
          <p:nvPr/>
        </p:nvSpPr>
        <p:spPr>
          <a:xfrm>
            <a:off x="489471" y="815555"/>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875046" y="6467962"/>
            <a:ext cx="13832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TextBox 8"/>
          <p:cNvSpPr txBox="1"/>
          <p:nvPr/>
        </p:nvSpPr>
        <p:spPr>
          <a:xfrm>
            <a:off x="348341" y="3323062"/>
            <a:ext cx="8077201" cy="3477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Reconstruct the traveled way by removing the existing gravel and </a:t>
            </a:r>
            <a:r>
              <a:rPr lang="en-US" sz="2800" kern="0" dirty="0">
                <a:solidFill>
                  <a:sysClr val="windowText" lastClr="000000"/>
                </a:solidFill>
              </a:rPr>
              <a:t>base, recompacting, and </a:t>
            </a:r>
            <a:r>
              <a:rPr kumimoji="0" lang="en-US" sz="2800" b="0" i="0" u="none" strike="noStrike" kern="0" cap="none" spc="0" normalizeH="0" baseline="0" noProof="0" dirty="0">
                <a:ln>
                  <a:noFill/>
                </a:ln>
                <a:solidFill>
                  <a:sysClr val="windowText" lastClr="000000"/>
                </a:solidFill>
                <a:effectLst/>
                <a:uLnTx/>
                <a:uFillTx/>
              </a:rPr>
              <a:t>applying an estimated six inches of gravel over </a:t>
            </a:r>
            <a:r>
              <a:rPr lang="en-US" sz="2800" kern="0" dirty="0">
                <a:solidFill>
                  <a:sysClr val="windowText" lastClr="000000"/>
                </a:solidFill>
              </a:rPr>
              <a:t>the</a:t>
            </a:r>
            <a:r>
              <a:rPr kumimoji="0" lang="en-US" sz="2800" b="0" i="0" u="none" strike="noStrike" kern="0" cap="none" spc="0" normalizeH="0" baseline="0" noProof="0" dirty="0">
                <a:ln>
                  <a:noFill/>
                </a:ln>
                <a:solidFill>
                  <a:sysClr val="windowText" lastClr="000000"/>
                </a:solidFill>
                <a:effectLst/>
                <a:uLnTx/>
                <a:uFillTx/>
              </a:rPr>
              <a:t> new base.  </a:t>
            </a:r>
            <a:r>
              <a:rPr kumimoji="0" lang="en-US" sz="2800" i="0" u="none" strike="noStrike" kern="0" cap="none" spc="0" normalizeH="0" baseline="0" noProof="0" dirty="0">
                <a:ln>
                  <a:noFill/>
                </a:ln>
                <a:solidFill>
                  <a:sysClr val="windowText" lastClr="000000"/>
                </a:solidFill>
                <a:effectLst/>
                <a:uLnTx/>
                <a:uFillTx/>
              </a:rPr>
              <a:t>Replace bridge</a:t>
            </a:r>
            <a:r>
              <a:rPr kumimoji="0" lang="en-US" sz="2800" i="0" u="none" strike="noStrike" kern="0" cap="none" spc="0" normalizeH="0" noProof="0" dirty="0">
                <a:ln>
                  <a:noFill/>
                </a:ln>
                <a:solidFill>
                  <a:sysClr val="windowText" lastClr="000000"/>
                </a:solidFill>
                <a:effectLst/>
                <a:uLnTx/>
                <a:uFillTx/>
              </a:rPr>
              <a:t> </a:t>
            </a:r>
            <a:r>
              <a:rPr kumimoji="0" lang="en-US" sz="2800" b="0" i="0" u="none" strike="noStrike" kern="0" cap="none" spc="0" normalizeH="0" noProof="0" dirty="0">
                <a:ln>
                  <a:noFill/>
                </a:ln>
                <a:solidFill>
                  <a:sysClr val="windowText" lastClr="000000"/>
                </a:solidFill>
                <a:effectLst/>
                <a:uLnTx/>
                <a:uFillTx/>
              </a:rPr>
              <a:t>C007603025 (2.2 miles West of Wilber)</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a:p>
            <a:pPr lvl="0">
              <a:defRPr/>
            </a:pPr>
            <a:r>
              <a:rPr lang="en-US" sz="2800" kern="0" dirty="0">
                <a:solidFill>
                  <a:sysClr val="windowText" lastClr="000000"/>
                </a:solidFill>
              </a:rPr>
              <a:t>Anticipated Year of Construction: Next Year</a:t>
            </a:r>
          </a:p>
          <a:p>
            <a:pPr lvl="0">
              <a:defRPr/>
            </a:pPr>
            <a:endParaRPr lang="en-US" sz="12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Type of Work: </a:t>
            </a:r>
            <a:r>
              <a:rPr kumimoji="0" lang="en-US" sz="2800" b="1" i="0" u="none" strike="noStrike" kern="0" cap="none" spc="0" normalizeH="0" baseline="0" noProof="0" dirty="0">
                <a:ln>
                  <a:noFill/>
                </a:ln>
                <a:solidFill>
                  <a:sysClr val="windowText" lastClr="000000"/>
                </a:solidFill>
                <a:effectLst/>
                <a:uLnTx/>
                <a:uFillTx/>
              </a:rPr>
              <a:t>Reconstruction</a:t>
            </a:r>
            <a:r>
              <a:rPr kumimoji="0" lang="en-US" sz="2800" b="0" i="0" u="none" strike="noStrike" kern="0" cap="none" spc="0" normalizeH="0" baseline="0" noProof="0" dirty="0">
                <a:ln>
                  <a:noFill/>
                </a:ln>
                <a:solidFill>
                  <a:sysClr val="windowText" lastClr="000000"/>
                </a:solidFill>
                <a:effectLst/>
                <a:uLnTx/>
                <a:uFillTx/>
              </a:rPr>
              <a:t> </a:t>
            </a:r>
          </a:p>
        </p:txBody>
      </p:sp>
      <p:sp>
        <p:nvSpPr>
          <p:cNvPr id="8" name="TextBox 7"/>
          <p:cNvSpPr txBox="1"/>
          <p:nvPr/>
        </p:nvSpPr>
        <p:spPr>
          <a:xfrm>
            <a:off x="348341" y="1461886"/>
            <a:ext cx="3876059"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Purpose of Project: Address the existing poor pavement and base condition.  </a:t>
            </a:r>
          </a:p>
        </p:txBody>
      </p:sp>
      <p:pic>
        <p:nvPicPr>
          <p:cNvPr id="5" name="Picture 4"/>
          <p:cNvPicPr>
            <a:picLocks noChangeAspect="1"/>
          </p:cNvPicPr>
          <p:nvPr/>
        </p:nvPicPr>
        <p:blipFill>
          <a:blip r:embed="rId3"/>
          <a:stretch>
            <a:fillRect/>
          </a:stretch>
        </p:blipFill>
        <p:spPr>
          <a:xfrm>
            <a:off x="5062925" y="1138720"/>
            <a:ext cx="3606286" cy="2318327"/>
          </a:xfrm>
          <a:prstGeom prst="rect">
            <a:avLst/>
          </a:prstGeom>
        </p:spPr>
      </p:pic>
      <p:cxnSp>
        <p:nvCxnSpPr>
          <p:cNvPr id="6" name="Straight Connector 5"/>
          <p:cNvCxnSpPr>
            <a:cxnSpLocks/>
          </p:cNvCxnSpPr>
          <p:nvPr/>
        </p:nvCxnSpPr>
        <p:spPr>
          <a:xfrm flipV="1">
            <a:off x="348341" y="5508171"/>
            <a:ext cx="2242459" cy="3629"/>
          </a:xfrm>
          <a:prstGeom prst="line">
            <a:avLst/>
          </a:prstGeom>
          <a:ln w="38100">
            <a:solidFill>
              <a:srgbClr val="0F45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7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116" y="583230"/>
            <a:ext cx="7309578" cy="6252408"/>
          </a:xfrm>
          <a:prstGeom prst="rect">
            <a:avLst/>
          </a:prstGeom>
        </p:spPr>
      </p:pic>
      <p:sp>
        <p:nvSpPr>
          <p:cNvPr id="6" name="TextBox 5"/>
          <p:cNvSpPr txBox="1"/>
          <p:nvPr/>
        </p:nvSpPr>
        <p:spPr>
          <a:xfrm>
            <a:off x="8190693" y="6466306"/>
            <a:ext cx="108393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469230" y="10203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a:t>
            </a:r>
          </a:p>
        </p:txBody>
      </p:sp>
      <p:pic>
        <p:nvPicPr>
          <p:cNvPr id="9" name="Picture 8"/>
          <p:cNvPicPr>
            <a:picLocks noChangeAspect="1"/>
          </p:cNvPicPr>
          <p:nvPr/>
        </p:nvPicPr>
        <p:blipFill>
          <a:blip r:embed="rId4"/>
          <a:stretch>
            <a:fillRect/>
          </a:stretch>
        </p:blipFill>
        <p:spPr>
          <a:xfrm>
            <a:off x="8052977" y="51856"/>
            <a:ext cx="1044948" cy="573401"/>
          </a:xfrm>
          <a:prstGeom prst="rect">
            <a:avLst/>
          </a:prstGeom>
        </p:spPr>
      </p:pic>
      <p:sp>
        <p:nvSpPr>
          <p:cNvPr id="8" name="Rectangle 7"/>
          <p:cNvSpPr/>
          <p:nvPr/>
        </p:nvSpPr>
        <p:spPr>
          <a:xfrm>
            <a:off x="2892490" y="2146040"/>
            <a:ext cx="2579914" cy="4689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38488" y="2298441"/>
            <a:ext cx="514350" cy="20187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7852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690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24</a:t>
            </a:fld>
            <a:endParaRPr lang="en-US" dirty="0">
              <a:solidFill>
                <a:prstClr val="black"/>
              </a:solidFill>
              <a:latin typeface="Calibri"/>
            </a:endParaRPr>
          </a:p>
        </p:txBody>
      </p:sp>
      <p:sp>
        <p:nvSpPr>
          <p:cNvPr id="5" name="TextBox 4"/>
          <p:cNvSpPr txBox="1"/>
          <p:nvPr/>
        </p:nvSpPr>
        <p:spPr>
          <a:xfrm>
            <a:off x="224711" y="1610171"/>
            <a:ext cx="7721862" cy="4478149"/>
          </a:xfrm>
          <a:prstGeom prst="rect">
            <a:avLst/>
          </a:prstGeom>
          <a:noFill/>
        </p:spPr>
        <p:txBody>
          <a:bodyPr wrap="square" rtlCol="0">
            <a:spAutoFit/>
          </a:bodyPr>
          <a:lstStyle/>
          <a:p>
            <a:pPr>
              <a:spcAft>
                <a:spcPts val="600"/>
              </a:spcAft>
            </a:pPr>
            <a:r>
              <a:rPr lang="en-US" sz="2400" u="sng" dirty="0"/>
              <a:t>Procedure</a:t>
            </a:r>
          </a:p>
          <a:p>
            <a:pPr>
              <a:spcAft>
                <a:spcPts val="600"/>
              </a:spcAft>
            </a:pPr>
            <a:r>
              <a:rPr lang="en-US" sz="2400" dirty="0">
                <a:solidFill>
                  <a:schemeClr val="bg1">
                    <a:lumMod val="85000"/>
                  </a:schemeClr>
                </a:solidFill>
              </a:rPr>
              <a:t>Step 1: verify area type (rural/urban) standards that apply</a:t>
            </a:r>
          </a:p>
          <a:p>
            <a:pPr>
              <a:spcAft>
                <a:spcPts val="600"/>
              </a:spcAft>
            </a:pPr>
            <a:r>
              <a:rPr lang="en-US" sz="2400" dirty="0">
                <a:solidFill>
                  <a:schemeClr val="bg1">
                    <a:lumMod val="85000"/>
                  </a:schemeClr>
                </a:solidFill>
              </a:rPr>
              <a:t>Step 2: verify functional classification</a:t>
            </a:r>
          </a:p>
          <a:p>
            <a:pPr>
              <a:spcAft>
                <a:spcPts val="600"/>
              </a:spcAft>
            </a:pPr>
            <a:r>
              <a:rPr lang="en-US" sz="2400" dirty="0">
                <a:solidFill>
                  <a:schemeClr val="bg1">
                    <a:lumMod val="85000"/>
                  </a:schemeClr>
                </a:solidFill>
              </a:rPr>
              <a:t>Step 3: determine the correct table(s) </a:t>
            </a:r>
          </a:p>
          <a:p>
            <a:pPr>
              <a:spcAft>
                <a:spcPts val="600"/>
              </a:spcAft>
            </a:pPr>
            <a:r>
              <a:rPr lang="en-US" sz="2400" dirty="0">
                <a:solidFill>
                  <a:schemeClr val="bg1">
                    <a:lumMod val="85000"/>
                  </a:schemeClr>
                </a:solidFill>
              </a:rPr>
              <a:t>Step 4: verify work type (New &amp; Reconstructed and/or 3R)</a:t>
            </a:r>
          </a:p>
          <a:p>
            <a:pPr>
              <a:spcAft>
                <a:spcPts val="600"/>
              </a:spcAft>
            </a:pPr>
            <a:r>
              <a:rPr lang="en-US" sz="2400" b="1" dirty="0"/>
              <a:t>Step 5: determine minimum design speed</a:t>
            </a:r>
          </a:p>
          <a:p>
            <a:pPr>
              <a:spcAft>
                <a:spcPts val="600"/>
              </a:spcAft>
            </a:pPr>
            <a:r>
              <a:rPr lang="en-US" sz="2400" dirty="0">
                <a:solidFill>
                  <a:schemeClr val="bg1">
                    <a:lumMod val="85000"/>
                  </a:schemeClr>
                </a:solidFill>
              </a:rPr>
              <a:t>Step 6: determine traffic volume data</a:t>
            </a:r>
          </a:p>
          <a:p>
            <a:pPr>
              <a:spcAft>
                <a:spcPts val="600"/>
              </a:spcAft>
            </a:pPr>
            <a:r>
              <a:rPr lang="en-US" sz="2400" dirty="0">
                <a:solidFill>
                  <a:schemeClr val="bg1">
                    <a:lumMod val="85000"/>
                  </a:schemeClr>
                </a:solidFill>
              </a:rPr>
              <a:t>Step 7: determine all other design criteria values</a:t>
            </a:r>
          </a:p>
          <a:p>
            <a:pPr>
              <a:spcAft>
                <a:spcPts val="600"/>
              </a:spcAft>
            </a:pPr>
            <a:r>
              <a:rPr lang="en-US" sz="2400" dirty="0">
                <a:solidFill>
                  <a:schemeClr val="bg1">
                    <a:lumMod val="85000"/>
                  </a:schemeClr>
                </a:solidFill>
              </a:rPr>
              <a:t>Step 8: compare design criteria values to existing facility</a:t>
            </a:r>
          </a:p>
          <a:p>
            <a:endParaRPr lang="en-US" sz="2400" dirty="0"/>
          </a:p>
        </p:txBody>
      </p:sp>
    </p:spTree>
    <p:extLst>
      <p:ext uri="{BB962C8B-B14F-4D97-AF65-F5344CB8AC3E}">
        <p14:creationId xmlns:p14="http://schemas.microsoft.com/office/powerpoint/2010/main" val="95898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68995" y="2642096"/>
            <a:ext cx="8042667" cy="3905174"/>
          </a:xfrm>
          <a:prstGeom prst="rect">
            <a:avLst/>
          </a:prstGeom>
        </p:spPr>
      </p:pic>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3" name="TextBox 2"/>
          <p:cNvSpPr txBox="1"/>
          <p:nvPr/>
        </p:nvSpPr>
        <p:spPr>
          <a:xfrm>
            <a:off x="3763108" y="708113"/>
            <a:ext cx="5380891"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Design Speed = </a:t>
            </a:r>
            <a:r>
              <a:rPr kumimoji="0" lang="en-US" sz="2400" b="1" i="0" u="none" strike="noStrike" kern="0" cap="none" spc="0" normalizeH="0" baseline="0" noProof="0" dirty="0">
                <a:ln>
                  <a:noFill/>
                </a:ln>
                <a:solidFill>
                  <a:srgbClr val="C00000"/>
                </a:solidFill>
                <a:effectLst/>
                <a:uLnTx/>
                <a:uFillTx/>
              </a:rPr>
              <a:t>50 MPH</a:t>
            </a:r>
          </a:p>
        </p:txBody>
      </p:sp>
      <p:pic>
        <p:nvPicPr>
          <p:cNvPr id="7" name="Picture 6"/>
          <p:cNvPicPr>
            <a:picLocks noChangeAspect="1"/>
          </p:cNvPicPr>
          <p:nvPr/>
        </p:nvPicPr>
        <p:blipFill>
          <a:blip r:embed="rId4"/>
          <a:stretch>
            <a:fillRect/>
          </a:stretch>
        </p:blipFill>
        <p:spPr>
          <a:xfrm>
            <a:off x="3301409" y="1110456"/>
            <a:ext cx="5796499" cy="1374170"/>
          </a:xfrm>
          <a:prstGeom prst="rect">
            <a:avLst/>
          </a:prstGeom>
        </p:spPr>
      </p:pic>
      <p:sp>
        <p:nvSpPr>
          <p:cNvPr id="16" name="TextBox 15"/>
          <p:cNvSpPr txBox="1"/>
          <p:nvPr/>
        </p:nvSpPr>
        <p:spPr>
          <a:xfrm>
            <a:off x="-2941" y="708071"/>
            <a:ext cx="4715617" cy="830997"/>
          </a:xfrm>
          <a:prstGeom prst="rect">
            <a:avLst/>
          </a:prstGeom>
          <a:solidFill>
            <a:schemeClr val="bg1"/>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a:t>
            </a:r>
            <a:r>
              <a:rPr lang="en-US" sz="2400" kern="0" dirty="0">
                <a:solidFill>
                  <a:srgbClr val="C00000"/>
                </a:solidFill>
              </a:rPr>
              <a:t>5</a:t>
            </a:r>
            <a:r>
              <a:rPr kumimoji="0" lang="en-US" sz="2400" b="0" i="0" u="none" strike="noStrike" kern="0" cap="none" spc="0" normalizeH="0" baseline="0" noProof="0" dirty="0">
                <a:ln>
                  <a:noFill/>
                </a:ln>
                <a:solidFill>
                  <a:srgbClr val="C00000"/>
                </a:solidFill>
                <a:effectLst/>
                <a:uLnTx/>
                <a:uFillTx/>
              </a:rPr>
              <a:t> – determine minimum value for Criterion #1: Design Speed</a:t>
            </a:r>
            <a:endParaRPr kumimoji="0" lang="en-US" sz="2400" b="1" i="0" u="none" strike="noStrike" kern="0" cap="none" spc="0" normalizeH="0" baseline="0" noProof="0" dirty="0">
              <a:ln>
                <a:noFill/>
              </a:ln>
              <a:solidFill>
                <a:srgbClr val="C00000"/>
              </a:solidFill>
              <a:effectLst/>
              <a:uLnTx/>
              <a:uFillTx/>
            </a:endParaRPr>
          </a:p>
        </p:txBody>
      </p:sp>
      <p:sp>
        <p:nvSpPr>
          <p:cNvPr id="10" name="Rectangle 9"/>
          <p:cNvSpPr/>
          <p:nvPr/>
        </p:nvSpPr>
        <p:spPr>
          <a:xfrm>
            <a:off x="6515100" y="2114970"/>
            <a:ext cx="744044" cy="311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268995" y="5839384"/>
            <a:ext cx="4049487"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2-001.03A6a, Page 45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8, Page 48</a:t>
            </a:r>
          </a:p>
        </p:txBody>
      </p:sp>
      <p:sp>
        <p:nvSpPr>
          <p:cNvPr id="5" name="TextBox 4"/>
          <p:cNvSpPr txBox="1"/>
          <p:nvPr/>
        </p:nvSpPr>
        <p:spPr>
          <a:xfrm>
            <a:off x="4712676" y="6085605"/>
            <a:ext cx="1859574" cy="461665"/>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a:t>
            </a:r>
            <a:r>
              <a:rPr kumimoji="0" lang="en-US" sz="2400" b="0" i="0" u="none" strike="noStrike" kern="0" cap="none" spc="0" normalizeH="0" baseline="0" noProof="0" dirty="0">
                <a:ln>
                  <a:noFill/>
                </a:ln>
                <a:solidFill>
                  <a:srgbClr val="FF0000"/>
                </a:solidFill>
                <a:effectLst/>
                <a:uLnTx/>
                <a:uFillTx/>
              </a:rPr>
              <a:t>60-6,186(c</a:t>
            </a:r>
            <a:r>
              <a:rPr kumimoji="0" lang="en-US" sz="2400" b="0" i="0" u="none" strike="noStrike" kern="0" cap="none" spc="0" normalizeH="0" baseline="0" noProof="0" dirty="0">
                <a:ln>
                  <a:noFill/>
                </a:ln>
                <a:solidFill>
                  <a:sysClr val="windowText" lastClr="000000"/>
                </a:solidFill>
                <a:effectLst/>
                <a:uLnTx/>
                <a:uFillTx/>
              </a:rPr>
              <a:t>)</a:t>
            </a:r>
          </a:p>
        </p:txBody>
      </p:sp>
      <p:pic>
        <p:nvPicPr>
          <p:cNvPr id="14" name="Picture 13"/>
          <p:cNvPicPr>
            <a:picLocks noChangeAspect="1"/>
          </p:cNvPicPr>
          <p:nvPr/>
        </p:nvPicPr>
        <p:blipFill>
          <a:blip r:embed="rId5"/>
          <a:stretch>
            <a:fillRect/>
          </a:stretch>
        </p:blipFill>
        <p:spPr>
          <a:xfrm>
            <a:off x="8052977" y="51856"/>
            <a:ext cx="1044948" cy="573401"/>
          </a:xfrm>
          <a:prstGeom prst="rect">
            <a:avLst/>
          </a:prstGeom>
        </p:spPr>
      </p:pic>
      <p:sp>
        <p:nvSpPr>
          <p:cNvPr id="17" name="TextBox 16"/>
          <p:cNvSpPr txBox="1"/>
          <p:nvPr/>
        </p:nvSpPr>
        <p:spPr>
          <a:xfrm>
            <a:off x="469230" y="10203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a:t>
            </a:r>
          </a:p>
        </p:txBody>
      </p:sp>
      <p:sp>
        <p:nvSpPr>
          <p:cNvPr id="19" name="TextBox 18"/>
          <p:cNvSpPr txBox="1"/>
          <p:nvPr/>
        </p:nvSpPr>
        <p:spPr>
          <a:xfrm>
            <a:off x="3552154" y="4371088"/>
            <a:ext cx="1532655"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t>Road O</a:t>
            </a:r>
            <a:endParaRPr kumimoji="0" lang="en-US" sz="24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effectLst/>
              <a:uLnTx/>
              <a:uFillTx/>
            </a:endParaRPr>
          </a:p>
        </p:txBody>
      </p:sp>
      <p:sp>
        <p:nvSpPr>
          <p:cNvPr id="18" name="Rectangle 17"/>
          <p:cNvSpPr/>
          <p:nvPr/>
        </p:nvSpPr>
        <p:spPr>
          <a:xfrm>
            <a:off x="3470275" y="2272806"/>
            <a:ext cx="1384300" cy="211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165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1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18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223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2600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5"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116" y="583230"/>
            <a:ext cx="7309578" cy="6252408"/>
          </a:xfrm>
          <a:prstGeom prst="rect">
            <a:avLst/>
          </a:prstGeom>
        </p:spPr>
      </p:pic>
      <p:sp>
        <p:nvSpPr>
          <p:cNvPr id="6" name="TextBox 5"/>
          <p:cNvSpPr txBox="1"/>
          <p:nvPr/>
        </p:nvSpPr>
        <p:spPr>
          <a:xfrm>
            <a:off x="8190693" y="6466306"/>
            <a:ext cx="108393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469230" y="10203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a:t>
            </a:r>
          </a:p>
        </p:txBody>
      </p:sp>
      <p:pic>
        <p:nvPicPr>
          <p:cNvPr id="9" name="Picture 8"/>
          <p:cNvPicPr>
            <a:picLocks noChangeAspect="1"/>
          </p:cNvPicPr>
          <p:nvPr/>
        </p:nvPicPr>
        <p:blipFill>
          <a:blip r:embed="rId4"/>
          <a:stretch>
            <a:fillRect/>
          </a:stretch>
        </p:blipFill>
        <p:spPr>
          <a:xfrm>
            <a:off x="8052977" y="51856"/>
            <a:ext cx="1044948" cy="573401"/>
          </a:xfrm>
          <a:prstGeom prst="rect">
            <a:avLst/>
          </a:prstGeom>
        </p:spPr>
      </p:pic>
      <p:sp>
        <p:nvSpPr>
          <p:cNvPr id="11" name="TextBox 10"/>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Topic #2: The Correct Table</a:t>
            </a:r>
          </a:p>
        </p:txBody>
      </p:sp>
      <p:sp>
        <p:nvSpPr>
          <p:cNvPr id="8" name="Rectangle 7"/>
          <p:cNvSpPr/>
          <p:nvPr/>
        </p:nvSpPr>
        <p:spPr>
          <a:xfrm>
            <a:off x="2892490" y="2146040"/>
            <a:ext cx="2579914" cy="4689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29012" y="2543174"/>
            <a:ext cx="581025" cy="2166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 name="Straight Connector 3"/>
          <p:cNvCxnSpPr/>
          <p:nvPr/>
        </p:nvCxnSpPr>
        <p:spPr>
          <a:xfrm>
            <a:off x="3938587" y="5588794"/>
            <a:ext cx="134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38587" y="6084094"/>
            <a:ext cx="134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8587" y="6415088"/>
            <a:ext cx="134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3076575" y="6741319"/>
            <a:ext cx="2208212"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75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75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7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75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27</a:t>
            </a:fld>
            <a:endParaRPr lang="en-US" dirty="0">
              <a:solidFill>
                <a:prstClr val="black"/>
              </a:solidFill>
              <a:latin typeface="Calibri"/>
            </a:endParaRPr>
          </a:p>
        </p:txBody>
      </p:sp>
      <p:sp>
        <p:nvSpPr>
          <p:cNvPr id="5" name="TextBox 4"/>
          <p:cNvSpPr txBox="1"/>
          <p:nvPr/>
        </p:nvSpPr>
        <p:spPr>
          <a:xfrm>
            <a:off x="224711" y="1610171"/>
            <a:ext cx="7721862" cy="4478149"/>
          </a:xfrm>
          <a:prstGeom prst="rect">
            <a:avLst/>
          </a:prstGeom>
          <a:noFill/>
        </p:spPr>
        <p:txBody>
          <a:bodyPr wrap="square" rtlCol="0">
            <a:spAutoFit/>
          </a:bodyPr>
          <a:lstStyle/>
          <a:p>
            <a:pPr>
              <a:spcAft>
                <a:spcPts val="600"/>
              </a:spcAft>
            </a:pPr>
            <a:r>
              <a:rPr lang="en-US" sz="2400" u="sng" dirty="0"/>
              <a:t>Procedure</a:t>
            </a:r>
          </a:p>
          <a:p>
            <a:pPr>
              <a:spcAft>
                <a:spcPts val="600"/>
              </a:spcAft>
            </a:pPr>
            <a:r>
              <a:rPr lang="en-US" sz="2400" dirty="0">
                <a:solidFill>
                  <a:schemeClr val="bg1">
                    <a:lumMod val="85000"/>
                  </a:schemeClr>
                </a:solidFill>
              </a:rPr>
              <a:t>Step 1: verify area type (rural/urban) standards that apply</a:t>
            </a:r>
          </a:p>
          <a:p>
            <a:pPr>
              <a:spcAft>
                <a:spcPts val="600"/>
              </a:spcAft>
            </a:pPr>
            <a:r>
              <a:rPr lang="en-US" sz="2400" dirty="0">
                <a:solidFill>
                  <a:schemeClr val="bg1">
                    <a:lumMod val="85000"/>
                  </a:schemeClr>
                </a:solidFill>
              </a:rPr>
              <a:t>Step 2: verify functional classification</a:t>
            </a:r>
          </a:p>
          <a:p>
            <a:pPr>
              <a:spcAft>
                <a:spcPts val="600"/>
              </a:spcAft>
            </a:pPr>
            <a:r>
              <a:rPr lang="en-US" sz="2400" dirty="0">
                <a:solidFill>
                  <a:schemeClr val="bg1">
                    <a:lumMod val="85000"/>
                  </a:schemeClr>
                </a:solidFill>
              </a:rPr>
              <a:t>Step 3: determine the correct table(s) </a:t>
            </a:r>
          </a:p>
          <a:p>
            <a:pPr>
              <a:spcAft>
                <a:spcPts val="600"/>
              </a:spcAft>
            </a:pPr>
            <a:r>
              <a:rPr lang="en-US" sz="2400" dirty="0">
                <a:solidFill>
                  <a:schemeClr val="bg1">
                    <a:lumMod val="85000"/>
                  </a:schemeClr>
                </a:solidFill>
              </a:rPr>
              <a:t>Step 4: verify work type (New &amp; Reconstructed and/or 3R)</a:t>
            </a:r>
          </a:p>
          <a:p>
            <a:pPr>
              <a:spcAft>
                <a:spcPts val="600"/>
              </a:spcAft>
            </a:pPr>
            <a:r>
              <a:rPr lang="en-US" sz="2400" dirty="0">
                <a:solidFill>
                  <a:schemeClr val="bg1">
                    <a:lumMod val="85000"/>
                  </a:schemeClr>
                </a:solidFill>
              </a:rPr>
              <a:t>Step 5: determine minimum design speed</a:t>
            </a:r>
          </a:p>
          <a:p>
            <a:pPr>
              <a:spcAft>
                <a:spcPts val="600"/>
              </a:spcAft>
            </a:pPr>
            <a:r>
              <a:rPr lang="en-US" sz="2400" b="1" dirty="0"/>
              <a:t>Step 6: determine traffic volume data</a:t>
            </a:r>
          </a:p>
          <a:p>
            <a:pPr>
              <a:spcAft>
                <a:spcPts val="600"/>
              </a:spcAft>
            </a:pPr>
            <a:r>
              <a:rPr lang="en-US" sz="2400" dirty="0">
                <a:solidFill>
                  <a:schemeClr val="bg1">
                    <a:lumMod val="85000"/>
                  </a:schemeClr>
                </a:solidFill>
              </a:rPr>
              <a:t>Step 7: determine all other design criteria values</a:t>
            </a:r>
          </a:p>
          <a:p>
            <a:pPr>
              <a:spcAft>
                <a:spcPts val="600"/>
              </a:spcAft>
            </a:pPr>
            <a:r>
              <a:rPr lang="en-US" sz="2400" dirty="0">
                <a:solidFill>
                  <a:schemeClr val="bg1">
                    <a:lumMod val="85000"/>
                  </a:schemeClr>
                </a:solidFill>
              </a:rPr>
              <a:t>Step 8: compare design criteria values to existing facility</a:t>
            </a:r>
          </a:p>
          <a:p>
            <a:endParaRPr lang="en-US" sz="2400" dirty="0"/>
          </a:p>
        </p:txBody>
      </p:sp>
    </p:spTree>
    <p:extLst>
      <p:ext uri="{BB962C8B-B14F-4D97-AF65-F5344CB8AC3E}">
        <p14:creationId xmlns:p14="http://schemas.microsoft.com/office/powerpoint/2010/main" val="1215267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0858" b="6794"/>
          <a:stretch/>
        </p:blipFill>
        <p:spPr>
          <a:xfrm>
            <a:off x="1906897" y="2071216"/>
            <a:ext cx="6094103" cy="3474720"/>
          </a:xfrm>
          <a:prstGeom prst="rect">
            <a:avLst/>
          </a:prstGeom>
        </p:spPr>
      </p:pic>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0" y="96084"/>
            <a:ext cx="8248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 Unpaved, </a:t>
            </a:r>
            <a:r>
              <a:rPr kumimoji="0" lang="en-US" sz="2800" b="0" u="none" strike="noStrike" kern="0" cap="none" spc="0" normalizeH="0" baseline="0" noProof="0" dirty="0">
                <a:ln>
                  <a:noFill/>
                </a:ln>
                <a:solidFill>
                  <a:sysClr val="windowText" lastClr="000000"/>
                </a:solidFill>
                <a:effectLst/>
                <a:uLnTx/>
                <a:uFillTx/>
              </a:rPr>
              <a:t>DS=50</a:t>
            </a:r>
          </a:p>
        </p:txBody>
      </p:sp>
      <p:sp>
        <p:nvSpPr>
          <p:cNvPr id="16" name="TextBox 15"/>
          <p:cNvSpPr txBox="1"/>
          <p:nvPr/>
        </p:nvSpPr>
        <p:spPr>
          <a:xfrm>
            <a:off x="0" y="636042"/>
            <a:ext cx="2252663" cy="830997"/>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6 – Determine ADT</a:t>
            </a:r>
            <a:endParaRPr kumimoji="0" lang="en-US" sz="2400" b="1" i="0" u="none" strike="noStrike" kern="0" cap="none" spc="0" normalizeH="0" baseline="0" noProof="0" dirty="0">
              <a:ln>
                <a:noFill/>
              </a:ln>
              <a:solidFill>
                <a:srgbClr val="C00000"/>
              </a:solidFill>
              <a:effectLst/>
              <a:uLnTx/>
              <a:uFillTx/>
            </a:endParaRPr>
          </a:p>
        </p:txBody>
      </p:sp>
      <p:sp>
        <p:nvSpPr>
          <p:cNvPr id="23" name="TextBox 22"/>
          <p:cNvSpPr txBox="1"/>
          <p:nvPr/>
        </p:nvSpPr>
        <p:spPr>
          <a:xfrm>
            <a:off x="0" y="6150114"/>
            <a:ext cx="4049487"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2-001.03A3, Page 42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7, Page 48</a:t>
            </a:r>
          </a:p>
        </p:txBody>
      </p:sp>
      <p:pic>
        <p:nvPicPr>
          <p:cNvPr id="15" name="Picture 14"/>
          <p:cNvPicPr>
            <a:picLocks noChangeAspect="1"/>
          </p:cNvPicPr>
          <p:nvPr/>
        </p:nvPicPr>
        <p:blipFill>
          <a:blip r:embed="rId4"/>
          <a:stretch>
            <a:fillRect/>
          </a:stretch>
        </p:blipFill>
        <p:spPr>
          <a:xfrm>
            <a:off x="8052977" y="51856"/>
            <a:ext cx="1044948" cy="573401"/>
          </a:xfrm>
          <a:prstGeom prst="rect">
            <a:avLst/>
          </a:prstGeom>
        </p:spPr>
      </p:pic>
      <p:sp>
        <p:nvSpPr>
          <p:cNvPr id="26" name="TextBox 25"/>
          <p:cNvSpPr txBox="1"/>
          <p:nvPr/>
        </p:nvSpPr>
        <p:spPr>
          <a:xfrm>
            <a:off x="6100243" y="3767577"/>
            <a:ext cx="651766" cy="369332"/>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chemeClr val="bg1"/>
                </a:solidFill>
              </a:rPr>
              <a:t>Rd O</a:t>
            </a:r>
          </a:p>
        </p:txBody>
      </p:sp>
      <p:pic>
        <p:nvPicPr>
          <p:cNvPr id="21" name="Picture 20"/>
          <p:cNvPicPr>
            <a:picLocks noChangeAspect="1"/>
          </p:cNvPicPr>
          <p:nvPr/>
        </p:nvPicPr>
        <p:blipFill>
          <a:blip r:embed="rId5"/>
          <a:stretch>
            <a:fillRect/>
          </a:stretch>
        </p:blipFill>
        <p:spPr>
          <a:xfrm>
            <a:off x="7103238" y="2516576"/>
            <a:ext cx="528425" cy="419043"/>
          </a:xfrm>
          <a:prstGeom prst="rect">
            <a:avLst/>
          </a:prstGeom>
        </p:spPr>
      </p:pic>
    </p:spTree>
    <p:extLst>
      <p:ext uri="{BB962C8B-B14F-4D97-AF65-F5344CB8AC3E}">
        <p14:creationId xmlns:p14="http://schemas.microsoft.com/office/powerpoint/2010/main" val="18766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9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74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1650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1288" y="2632850"/>
            <a:ext cx="6087289" cy="2413304"/>
          </a:xfrm>
          <a:prstGeom prst="rect">
            <a:avLst/>
          </a:prstGeom>
        </p:spPr>
      </p:pic>
      <p:sp>
        <p:nvSpPr>
          <p:cNvPr id="6" name="TextBox 5"/>
          <p:cNvSpPr txBox="1"/>
          <p:nvPr/>
        </p:nvSpPr>
        <p:spPr>
          <a:xfrm>
            <a:off x="430172" y="6384161"/>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 Unpaved, </a:t>
            </a:r>
            <a:r>
              <a:rPr kumimoji="0" lang="en-US" sz="2800" b="0" u="none" strike="noStrike" kern="0" cap="none" spc="0" normalizeH="0" baseline="0" noProof="0" dirty="0">
                <a:ln>
                  <a:noFill/>
                </a:ln>
                <a:solidFill>
                  <a:sysClr val="windowText" lastClr="000000"/>
                </a:solidFill>
                <a:effectLst/>
                <a:uLnTx/>
                <a:uFillTx/>
              </a:rPr>
              <a:t>DS=50</a:t>
            </a:r>
          </a:p>
        </p:txBody>
      </p:sp>
      <p:sp>
        <p:nvSpPr>
          <p:cNvPr id="16" name="TextBox 15"/>
          <p:cNvSpPr txBox="1"/>
          <p:nvPr/>
        </p:nvSpPr>
        <p:spPr>
          <a:xfrm>
            <a:off x="0" y="636042"/>
            <a:ext cx="2252663" cy="830997"/>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6 – Determine ADT</a:t>
            </a:r>
            <a:endParaRPr kumimoji="0" lang="en-US" sz="2400" b="1" i="0" u="none" strike="noStrike" kern="0" cap="none" spc="0" normalizeH="0" baseline="0" noProof="0" dirty="0">
              <a:ln>
                <a:noFill/>
              </a:ln>
              <a:solidFill>
                <a:srgbClr val="C00000"/>
              </a:solidFill>
              <a:effectLst/>
              <a:uLnTx/>
              <a:uFillTx/>
            </a:endParaRPr>
          </a:p>
        </p:txBody>
      </p:sp>
      <p:cxnSp>
        <p:nvCxnSpPr>
          <p:cNvPr id="9" name="Straight Arrow Connector 8"/>
          <p:cNvCxnSpPr/>
          <p:nvPr/>
        </p:nvCxnSpPr>
        <p:spPr>
          <a:xfrm>
            <a:off x="4813113" y="2021899"/>
            <a:ext cx="72489" cy="1546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78054" y="1307664"/>
            <a:ext cx="287011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2013 ADT = </a:t>
            </a:r>
            <a:r>
              <a:rPr lang="en-US" sz="2400" kern="0" dirty="0">
                <a:solidFill>
                  <a:srgbClr val="FF0000"/>
                </a:solidFill>
              </a:rPr>
              <a:t>100</a:t>
            </a:r>
            <a:r>
              <a:rPr kumimoji="0" lang="en-US" sz="2400" b="0" i="0" u="none" strike="noStrike" kern="0" cap="none" spc="0" normalizeH="0" baseline="0" noProof="0" dirty="0">
                <a:ln>
                  <a:noFill/>
                </a:ln>
                <a:solidFill>
                  <a:srgbClr val="FF0000"/>
                </a:solidFill>
                <a:effectLst/>
                <a:uLnTx/>
                <a:uFillTx/>
              </a:rPr>
              <a:t> VPD</a:t>
            </a:r>
          </a:p>
        </p:txBody>
      </p:sp>
      <p:sp>
        <p:nvSpPr>
          <p:cNvPr id="23" name="TextBox 22"/>
          <p:cNvSpPr txBox="1"/>
          <p:nvPr/>
        </p:nvSpPr>
        <p:spPr>
          <a:xfrm>
            <a:off x="4934725" y="6045607"/>
            <a:ext cx="4049487"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2-001.03A3, Page 42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7, Page 48</a:t>
            </a:r>
          </a:p>
        </p:txBody>
      </p:sp>
      <p:cxnSp>
        <p:nvCxnSpPr>
          <p:cNvPr id="24" name="Straight Arrow Connector 23"/>
          <p:cNvCxnSpPr/>
          <p:nvPr/>
        </p:nvCxnSpPr>
        <p:spPr>
          <a:xfrm>
            <a:off x="8238967" y="2015920"/>
            <a:ext cx="1" cy="1430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49487" y="3511550"/>
            <a:ext cx="3872519" cy="11339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2006" y="3511550"/>
            <a:ext cx="633922" cy="0"/>
          </a:xfrm>
          <a:prstGeom prst="line">
            <a:avLst/>
          </a:prstGeom>
          <a:ln w="146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stretch>
            <a:fillRect/>
          </a:stretch>
        </p:blipFill>
        <p:spPr>
          <a:xfrm>
            <a:off x="2653488" y="4018496"/>
            <a:ext cx="1169825" cy="625451"/>
          </a:xfrm>
          <a:prstGeom prst="rect">
            <a:avLst/>
          </a:prstGeom>
        </p:spPr>
      </p:pic>
      <p:sp>
        <p:nvSpPr>
          <p:cNvPr id="28" name="TextBox 27"/>
          <p:cNvSpPr txBox="1"/>
          <p:nvPr/>
        </p:nvSpPr>
        <p:spPr>
          <a:xfrm>
            <a:off x="6359183" y="1307664"/>
            <a:ext cx="28391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2013 ADT = </a:t>
            </a:r>
            <a:r>
              <a:rPr lang="en-US" sz="2400" kern="0" dirty="0">
                <a:solidFill>
                  <a:srgbClr val="FF0000"/>
                </a:solidFill>
              </a:rPr>
              <a:t>300</a:t>
            </a:r>
            <a:r>
              <a:rPr kumimoji="0" lang="en-US" sz="2400" b="0" i="0" u="none" strike="noStrike" kern="0" cap="none" spc="0" normalizeH="0" baseline="0" noProof="0" dirty="0">
                <a:ln>
                  <a:noFill/>
                </a:ln>
                <a:solidFill>
                  <a:srgbClr val="FF0000"/>
                </a:solidFill>
                <a:effectLst/>
                <a:uLnTx/>
                <a:uFillTx/>
              </a:rPr>
              <a:t> VPD</a:t>
            </a:r>
          </a:p>
        </p:txBody>
      </p:sp>
      <p:pic>
        <p:nvPicPr>
          <p:cNvPr id="21" name="Picture 20"/>
          <p:cNvPicPr>
            <a:picLocks noChangeAspect="1"/>
          </p:cNvPicPr>
          <p:nvPr/>
        </p:nvPicPr>
        <p:blipFill>
          <a:blip r:embed="rId5"/>
          <a:stretch>
            <a:fillRect/>
          </a:stretch>
        </p:blipFill>
        <p:spPr>
          <a:xfrm>
            <a:off x="430172" y="5758906"/>
            <a:ext cx="1044948" cy="573401"/>
          </a:xfrm>
          <a:prstGeom prst="rect">
            <a:avLst/>
          </a:prstGeom>
        </p:spPr>
      </p:pic>
      <p:sp>
        <p:nvSpPr>
          <p:cNvPr id="29" name="TextBox 28"/>
          <p:cNvSpPr txBox="1"/>
          <p:nvPr/>
        </p:nvSpPr>
        <p:spPr>
          <a:xfrm>
            <a:off x="2317262" y="3470170"/>
            <a:ext cx="651766" cy="369332"/>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chemeClr val="bg1"/>
                </a:solidFill>
              </a:rPr>
              <a:t>Rd O</a:t>
            </a:r>
          </a:p>
        </p:txBody>
      </p:sp>
      <p:pic>
        <p:nvPicPr>
          <p:cNvPr id="12" name="Picture 11"/>
          <p:cNvPicPr>
            <a:picLocks noChangeAspect="1"/>
          </p:cNvPicPr>
          <p:nvPr/>
        </p:nvPicPr>
        <p:blipFill>
          <a:blip r:embed="rId6"/>
          <a:stretch>
            <a:fillRect/>
          </a:stretch>
        </p:blipFill>
        <p:spPr>
          <a:xfrm>
            <a:off x="8313950" y="2231429"/>
            <a:ext cx="528425" cy="419043"/>
          </a:xfrm>
          <a:prstGeom prst="rect">
            <a:avLst/>
          </a:prstGeom>
        </p:spPr>
      </p:pic>
    </p:spTree>
    <p:extLst>
      <p:ext uri="{BB962C8B-B14F-4D97-AF65-F5344CB8AC3E}">
        <p14:creationId xmlns:p14="http://schemas.microsoft.com/office/powerpoint/2010/main" val="18635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70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15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2820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2920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3230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333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343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3101"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27383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417417"/>
            <a:ext cx="5681268" cy="1146175"/>
          </a:xfrm>
          <a:prstGeom prst="rect">
            <a:avLst/>
          </a:prstGeom>
          <a:noFill/>
        </p:spPr>
        <p:txBody>
          <a:bodyPr wrap="square" anchor="ctr"/>
          <a:lstStyle>
            <a:lvl1pPr lvl="0">
              <a:defRPr/>
            </a:lvl1pPr>
          </a:lstStyle>
          <a:p>
            <a:pPr lvl="0" algn="ctr"/>
            <a:r>
              <a:rPr lang="en-US" dirty="0">
                <a:latin typeface="+mj-lt"/>
              </a:rPr>
              <a:t>Traffic Volume</a:t>
            </a:r>
            <a:endParaRPr dirty="0">
              <a:latin typeface="+mj-lt"/>
            </a:endParaRPr>
          </a:p>
        </p:txBody>
      </p:sp>
      <p:sp>
        <p:nvSpPr>
          <p:cNvPr id="5" name="TextBox 4"/>
          <p:cNvSpPr txBox="1"/>
          <p:nvPr/>
        </p:nvSpPr>
        <p:spPr>
          <a:xfrm>
            <a:off x="5105400" y="6296781"/>
            <a:ext cx="4038600" cy="415568"/>
          </a:xfrm>
          <a:prstGeom prst="rect">
            <a:avLst/>
          </a:prstGeom>
          <a:noFill/>
        </p:spPr>
        <p:txBody>
          <a:bodyPr wrap="square" rtlCol="0">
            <a:spAutoFit/>
          </a:bodyPr>
          <a:lstStyle/>
          <a:p>
            <a:r>
              <a:rPr lang="en-US" sz="2000" dirty="0">
                <a:solidFill>
                  <a:prstClr val="black"/>
                </a:solidFill>
                <a:latin typeface="Calibri"/>
              </a:rPr>
              <a:t>428 NAC 2-001.03B Note 7, Page 48</a:t>
            </a:r>
          </a:p>
        </p:txBody>
      </p:sp>
      <p:sp>
        <p:nvSpPr>
          <p:cNvPr id="6" name="TextBox 5"/>
          <p:cNvSpPr txBox="1"/>
          <p:nvPr/>
        </p:nvSpPr>
        <p:spPr>
          <a:xfrm>
            <a:off x="1225293" y="6343017"/>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30</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7</a:t>
            </a:r>
            <a:endParaRPr lang="en-US" sz="3600"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1" y="2215873"/>
            <a:ext cx="9144001" cy="3559709"/>
          </a:xfrm>
          <a:prstGeom prst="rect">
            <a:avLst/>
          </a:prstGeom>
        </p:spPr>
      </p:pic>
      <p:sp>
        <p:nvSpPr>
          <p:cNvPr id="11" name="Rectangle 10"/>
          <p:cNvSpPr/>
          <p:nvPr/>
        </p:nvSpPr>
        <p:spPr>
          <a:xfrm>
            <a:off x="635001" y="2803248"/>
            <a:ext cx="8366124" cy="625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470427" y="251319"/>
            <a:ext cx="2655571" cy="1816970"/>
          </a:xfrm>
          <a:prstGeom prst="rect">
            <a:avLst/>
          </a:prstGeom>
        </p:spPr>
      </p:pic>
      <p:sp>
        <p:nvSpPr>
          <p:cNvPr id="10" name="TextBox 9"/>
          <p:cNvSpPr txBox="1"/>
          <p:nvPr/>
        </p:nvSpPr>
        <p:spPr>
          <a:xfrm rot="21246907">
            <a:off x="1205543" y="4854463"/>
            <a:ext cx="5915812" cy="369332"/>
          </a:xfrm>
          <a:prstGeom prst="rect">
            <a:avLst/>
          </a:prstGeom>
          <a:solidFill>
            <a:schemeClr val="bg1"/>
          </a:solidFill>
        </p:spPr>
        <p:txBody>
          <a:bodyPr wrap="square" rtlCol="0">
            <a:spAutoFit/>
          </a:bodyPr>
          <a:lstStyle/>
          <a:p>
            <a:r>
              <a:rPr lang="en-US" i="1" dirty="0">
                <a:solidFill>
                  <a:srgbClr val="0F45DC"/>
                </a:solidFill>
              </a:rPr>
              <a:t>“Design Year” traffic volumes – </a:t>
            </a:r>
            <a:r>
              <a:rPr lang="en-US" b="1" i="1" dirty="0">
                <a:solidFill>
                  <a:srgbClr val="0F45DC"/>
                </a:solidFill>
              </a:rPr>
              <a:t>not required for this example </a:t>
            </a:r>
          </a:p>
        </p:txBody>
      </p:sp>
    </p:spTree>
    <p:extLst>
      <p:ext uri="{BB962C8B-B14F-4D97-AF65-F5344CB8AC3E}">
        <p14:creationId xmlns:p14="http://schemas.microsoft.com/office/powerpoint/2010/main" val="14474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4700"/>
                                  </p:stCondLst>
                                  <p:childTnLst>
                                    <p:set>
                                      <p:cBhvr>
                                        <p:cTn id="8" dur="1" fill="hold">
                                          <p:stCondLst>
                                            <p:cond delay="0"/>
                                          </p:stCondLst>
                                        </p:cTn>
                                        <p:tgtEl>
                                          <p:spTgt spid="11"/>
                                        </p:tgtEl>
                                        <p:attrNameLst>
                                          <p:attrName>style.visibility</p:attrName>
                                        </p:attrNameLst>
                                      </p:cBhvr>
                                      <p:to>
                                        <p:strVal val="visible"/>
                                      </p:to>
                                    </p:set>
                                  </p:childTnLst>
                                </p:cTn>
                              </p:par>
                              <p:par>
                                <p:cTn id="9" presetID="22" presetClass="entr" presetSubtype="8" fill="hold" grpId="0" nodeType="withEffect">
                                  <p:stCondLst>
                                    <p:cond delay="16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1288" y="2632850"/>
            <a:ext cx="6087289" cy="2413304"/>
          </a:xfrm>
          <a:prstGeom prst="rect">
            <a:avLst/>
          </a:prstGeom>
        </p:spPr>
      </p:pic>
      <p:sp>
        <p:nvSpPr>
          <p:cNvPr id="6" name="TextBox 5"/>
          <p:cNvSpPr txBox="1"/>
          <p:nvPr/>
        </p:nvSpPr>
        <p:spPr>
          <a:xfrm>
            <a:off x="430172" y="6384161"/>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8" name="TextBox 1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Local, N&amp;R, Unpaved, </a:t>
            </a:r>
            <a:r>
              <a:rPr kumimoji="0" lang="en-US" sz="2800" b="0" u="none" strike="noStrike" kern="0" cap="none" spc="0" normalizeH="0" baseline="0" noProof="0" dirty="0">
                <a:ln>
                  <a:noFill/>
                </a:ln>
                <a:solidFill>
                  <a:sysClr val="windowText" lastClr="000000"/>
                </a:solidFill>
                <a:effectLst/>
                <a:uLnTx/>
                <a:uFillTx/>
              </a:rPr>
              <a:t>DS=50</a:t>
            </a:r>
          </a:p>
        </p:txBody>
      </p:sp>
      <p:sp>
        <p:nvSpPr>
          <p:cNvPr id="16" name="TextBox 15"/>
          <p:cNvSpPr txBox="1"/>
          <p:nvPr/>
        </p:nvSpPr>
        <p:spPr>
          <a:xfrm>
            <a:off x="0" y="636042"/>
            <a:ext cx="2252663" cy="830997"/>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6 – Determine ADT</a:t>
            </a:r>
            <a:endParaRPr kumimoji="0" lang="en-US" sz="2400" b="1" i="0" u="none" strike="noStrike" kern="0" cap="none" spc="0" normalizeH="0" baseline="0" noProof="0" dirty="0">
              <a:ln>
                <a:noFill/>
              </a:ln>
              <a:solidFill>
                <a:srgbClr val="C00000"/>
              </a:solidFill>
              <a:effectLst/>
              <a:uLnTx/>
              <a:uFillTx/>
            </a:endParaRPr>
          </a:p>
        </p:txBody>
      </p:sp>
      <p:cxnSp>
        <p:nvCxnSpPr>
          <p:cNvPr id="9" name="Straight Arrow Connector 8"/>
          <p:cNvCxnSpPr/>
          <p:nvPr/>
        </p:nvCxnSpPr>
        <p:spPr>
          <a:xfrm>
            <a:off x="4813113" y="2021899"/>
            <a:ext cx="72489" cy="1546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78054" y="1307664"/>
            <a:ext cx="287011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2013 ADT = </a:t>
            </a:r>
            <a:r>
              <a:rPr lang="en-US" sz="2400" kern="0" dirty="0">
                <a:solidFill>
                  <a:srgbClr val="FF0000"/>
                </a:solidFill>
              </a:rPr>
              <a:t>100</a:t>
            </a:r>
            <a:r>
              <a:rPr kumimoji="0" lang="en-US" sz="2400" b="0" i="0" u="none" strike="noStrike" kern="0" cap="none" spc="0" normalizeH="0" baseline="0" noProof="0" dirty="0">
                <a:ln>
                  <a:noFill/>
                </a:ln>
                <a:solidFill>
                  <a:srgbClr val="FF0000"/>
                </a:solidFill>
                <a:effectLst/>
                <a:uLnTx/>
                <a:uFillTx/>
              </a:rPr>
              <a:t> VPD</a:t>
            </a:r>
          </a:p>
        </p:txBody>
      </p:sp>
      <p:sp>
        <p:nvSpPr>
          <p:cNvPr id="19" name="TextBox 18"/>
          <p:cNvSpPr txBox="1"/>
          <p:nvPr/>
        </p:nvSpPr>
        <p:spPr>
          <a:xfrm>
            <a:off x="528267" y="1665588"/>
            <a:ext cx="294189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Assume 1% growth factor: </a:t>
            </a:r>
          </a:p>
        </p:txBody>
      </p:sp>
      <p:sp>
        <p:nvSpPr>
          <p:cNvPr id="20" name="TextBox 19"/>
          <p:cNvSpPr txBox="1"/>
          <p:nvPr/>
        </p:nvSpPr>
        <p:spPr>
          <a:xfrm>
            <a:off x="3383880" y="1657192"/>
            <a:ext cx="31016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2017 ADT = </a:t>
            </a:r>
            <a:r>
              <a:rPr lang="en-US" sz="2400" kern="0" dirty="0">
                <a:solidFill>
                  <a:srgbClr val="FF0000"/>
                </a:solidFill>
              </a:rPr>
              <a:t>104</a:t>
            </a:r>
            <a:r>
              <a:rPr kumimoji="0" lang="en-US" sz="2400" b="0" i="0" u="none" strike="noStrike" kern="0" cap="none" spc="0" normalizeH="0" baseline="0" noProof="0" dirty="0">
                <a:ln>
                  <a:noFill/>
                </a:ln>
                <a:solidFill>
                  <a:srgbClr val="FF0000"/>
                </a:solidFill>
                <a:effectLst/>
                <a:uLnTx/>
                <a:uFillTx/>
              </a:rPr>
              <a:t> VPD</a:t>
            </a:r>
          </a:p>
        </p:txBody>
      </p:sp>
      <p:sp>
        <p:nvSpPr>
          <p:cNvPr id="23" name="TextBox 22"/>
          <p:cNvSpPr txBox="1"/>
          <p:nvPr/>
        </p:nvSpPr>
        <p:spPr>
          <a:xfrm>
            <a:off x="4934725" y="6045607"/>
            <a:ext cx="4049487"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2-001.03A3, Page 42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7, Page 48</a:t>
            </a:r>
          </a:p>
        </p:txBody>
      </p:sp>
      <p:cxnSp>
        <p:nvCxnSpPr>
          <p:cNvPr id="24" name="Straight Arrow Connector 23"/>
          <p:cNvCxnSpPr/>
          <p:nvPr/>
        </p:nvCxnSpPr>
        <p:spPr>
          <a:xfrm>
            <a:off x="8238967" y="2015920"/>
            <a:ext cx="1" cy="1430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49487" y="3511550"/>
            <a:ext cx="3872519" cy="11339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2006" y="3511550"/>
            <a:ext cx="633922" cy="0"/>
          </a:xfrm>
          <a:prstGeom prst="line">
            <a:avLst/>
          </a:prstGeom>
          <a:ln w="146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stretch>
            <a:fillRect/>
          </a:stretch>
        </p:blipFill>
        <p:spPr>
          <a:xfrm>
            <a:off x="2653488" y="4018496"/>
            <a:ext cx="1169825" cy="625451"/>
          </a:xfrm>
          <a:prstGeom prst="rect">
            <a:avLst/>
          </a:prstGeom>
        </p:spPr>
      </p:pic>
      <p:sp>
        <p:nvSpPr>
          <p:cNvPr id="28" name="TextBox 27"/>
          <p:cNvSpPr txBox="1"/>
          <p:nvPr/>
        </p:nvSpPr>
        <p:spPr>
          <a:xfrm>
            <a:off x="6359183" y="1307664"/>
            <a:ext cx="28391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2013 ADT = </a:t>
            </a:r>
            <a:r>
              <a:rPr lang="en-US" sz="2400" kern="0" dirty="0">
                <a:solidFill>
                  <a:srgbClr val="FF0000"/>
                </a:solidFill>
              </a:rPr>
              <a:t>300</a:t>
            </a:r>
            <a:r>
              <a:rPr kumimoji="0" lang="en-US" sz="2400" b="0" i="0" u="none" strike="noStrike" kern="0" cap="none" spc="0" normalizeH="0" baseline="0" noProof="0" dirty="0">
                <a:ln>
                  <a:noFill/>
                </a:ln>
                <a:solidFill>
                  <a:srgbClr val="FF0000"/>
                </a:solidFill>
                <a:effectLst/>
                <a:uLnTx/>
                <a:uFillTx/>
              </a:rPr>
              <a:t> VPD</a:t>
            </a:r>
          </a:p>
        </p:txBody>
      </p:sp>
      <p:sp>
        <p:nvSpPr>
          <p:cNvPr id="31" name="TextBox 30"/>
          <p:cNvSpPr txBox="1"/>
          <p:nvPr/>
        </p:nvSpPr>
        <p:spPr>
          <a:xfrm>
            <a:off x="6371160" y="1648796"/>
            <a:ext cx="31016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2017 ADT = </a:t>
            </a:r>
            <a:r>
              <a:rPr lang="en-US" sz="2400" b="1" kern="0" dirty="0">
                <a:solidFill>
                  <a:srgbClr val="FF0000"/>
                </a:solidFill>
              </a:rPr>
              <a:t>312</a:t>
            </a:r>
            <a:r>
              <a:rPr kumimoji="0" lang="en-US" sz="2400" b="1" i="0" u="none" strike="noStrike" kern="0" cap="none" spc="0" normalizeH="0" baseline="0" noProof="0" dirty="0">
                <a:ln>
                  <a:noFill/>
                </a:ln>
                <a:solidFill>
                  <a:srgbClr val="FF0000"/>
                </a:solidFill>
                <a:effectLst/>
                <a:uLnTx/>
                <a:uFillTx/>
              </a:rPr>
              <a:t> VPD</a:t>
            </a:r>
          </a:p>
        </p:txBody>
      </p:sp>
      <p:pic>
        <p:nvPicPr>
          <p:cNvPr id="21" name="Picture 20"/>
          <p:cNvPicPr>
            <a:picLocks noChangeAspect="1"/>
          </p:cNvPicPr>
          <p:nvPr/>
        </p:nvPicPr>
        <p:blipFill>
          <a:blip r:embed="rId5"/>
          <a:stretch>
            <a:fillRect/>
          </a:stretch>
        </p:blipFill>
        <p:spPr>
          <a:xfrm>
            <a:off x="430172" y="5758906"/>
            <a:ext cx="1044948" cy="573401"/>
          </a:xfrm>
          <a:prstGeom prst="rect">
            <a:avLst/>
          </a:prstGeom>
        </p:spPr>
      </p:pic>
      <p:sp>
        <p:nvSpPr>
          <p:cNvPr id="22" name="TextBox 21"/>
          <p:cNvSpPr txBox="1"/>
          <p:nvPr/>
        </p:nvSpPr>
        <p:spPr>
          <a:xfrm>
            <a:off x="136732" y="3446010"/>
            <a:ext cx="2394553"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Note 7, Page 48</a:t>
            </a:r>
          </a:p>
        </p:txBody>
      </p:sp>
      <p:pic>
        <p:nvPicPr>
          <p:cNvPr id="35" name="Picture 34"/>
          <p:cNvPicPr>
            <a:picLocks noChangeAspect="1"/>
          </p:cNvPicPr>
          <p:nvPr/>
        </p:nvPicPr>
        <p:blipFill>
          <a:blip r:embed="rId6"/>
          <a:stretch>
            <a:fillRect/>
          </a:stretch>
        </p:blipFill>
        <p:spPr>
          <a:xfrm>
            <a:off x="8313950" y="2231429"/>
            <a:ext cx="528425" cy="419043"/>
          </a:xfrm>
          <a:prstGeom prst="rect">
            <a:avLst/>
          </a:prstGeom>
        </p:spPr>
      </p:pic>
    </p:spTree>
    <p:extLst>
      <p:ext uri="{BB962C8B-B14F-4D97-AF65-F5344CB8AC3E}">
        <p14:creationId xmlns:p14="http://schemas.microsoft.com/office/powerpoint/2010/main" val="13352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3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2230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223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265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265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v_m_Extension_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74" y="886515"/>
            <a:ext cx="3266500" cy="1306600"/>
          </a:xfrm>
          <a:prstGeom prst="rect">
            <a:avLst/>
          </a:prstGeom>
        </p:spPr>
      </p:pic>
      <p:sp>
        <p:nvSpPr>
          <p:cNvPr id="2" name="Title 1"/>
          <p:cNvSpPr txBox="1">
            <a:spLocks noGrp="1"/>
          </p:cNvSpPr>
          <p:nvPr>
            <p:ph type="title"/>
          </p:nvPr>
        </p:nvSpPr>
        <p:spPr>
          <a:xfrm>
            <a:off x="755796" y="38039"/>
            <a:ext cx="7913077" cy="993043"/>
          </a:xfrm>
          <a:prstGeom prst="rect">
            <a:avLst/>
          </a:prstGeom>
          <a:noFill/>
        </p:spPr>
        <p:txBody>
          <a:bodyPr wrap="square" anchor="ctr"/>
          <a:lstStyle>
            <a:lvl1pPr lvl="0">
              <a:defRPr/>
            </a:lvl1pPr>
          </a:lstStyle>
          <a:p>
            <a:pPr lvl="0" algn="ctr"/>
            <a:r>
              <a:rPr sz="4000" dirty="0">
                <a:latin typeface="+mj-lt"/>
              </a:rPr>
              <a:t>Traffic Volumes</a:t>
            </a:r>
            <a:r>
              <a:rPr lang="en-US" sz="4000" dirty="0">
                <a:latin typeface="+mj-lt"/>
              </a:rPr>
              <a:t> – Assistance</a:t>
            </a:r>
            <a:endParaRPr sz="4000" dirty="0">
              <a:latin typeface="+mj-lt"/>
            </a:endParaRPr>
          </a:p>
        </p:txBody>
      </p:sp>
      <p:sp>
        <p:nvSpPr>
          <p:cNvPr id="3" name="Text Placeholder 2"/>
          <p:cNvSpPr txBox="1">
            <a:spLocks noGrp="1"/>
          </p:cNvSpPr>
          <p:nvPr>
            <p:ph type="body" idx="1"/>
          </p:nvPr>
        </p:nvSpPr>
        <p:spPr>
          <a:xfrm>
            <a:off x="4651346" y="2402061"/>
            <a:ext cx="4431666" cy="2738229"/>
          </a:xfrm>
          <a:prstGeom prst="rect">
            <a:avLst/>
          </a:prstGeom>
          <a:noFill/>
        </p:spPr>
        <p:txBody>
          <a:bodyPr wrap="square" anchor="t"/>
          <a:lstStyle>
            <a:lvl1pPr lvl="0">
              <a:defRPr/>
            </a:lvl1pPr>
          </a:lstStyle>
          <a:p>
            <a:pPr>
              <a:spcAft>
                <a:spcPts val="600"/>
              </a:spcAft>
            </a:pPr>
            <a:r>
              <a:rPr lang="en-US" sz="2800" b="1" dirty="0">
                <a:latin typeface="+mn-lt"/>
              </a:rPr>
              <a:t>Traffic Analysis Supervisor</a:t>
            </a:r>
          </a:p>
          <a:p>
            <a:pPr>
              <a:spcAft>
                <a:spcPts val="600"/>
              </a:spcAft>
            </a:pPr>
            <a:r>
              <a:rPr lang="en-US" sz="2800" dirty="0">
                <a:latin typeface="+mn-lt"/>
              </a:rPr>
              <a:t>Historical data (if available)</a:t>
            </a:r>
          </a:p>
          <a:p>
            <a:pPr>
              <a:spcAft>
                <a:spcPts val="600"/>
              </a:spcAft>
            </a:pPr>
            <a:r>
              <a:rPr lang="en-US" sz="2800" dirty="0">
                <a:latin typeface="+mn-lt"/>
              </a:rPr>
              <a:t>Technical advice – how to convert raw counts to ADT</a:t>
            </a:r>
          </a:p>
          <a:p>
            <a:pPr>
              <a:spcAft>
                <a:spcPts val="1000"/>
              </a:spcAft>
            </a:pPr>
            <a:endParaRPr sz="2800" dirty="0">
              <a:latin typeface="+mn-lt"/>
            </a:endParaRPr>
          </a:p>
        </p:txBody>
      </p:sp>
      <p:sp>
        <p:nvSpPr>
          <p:cNvPr id="6" name="TextBox 5"/>
          <p:cNvSpPr txBox="1"/>
          <p:nvPr/>
        </p:nvSpPr>
        <p:spPr>
          <a:xfrm>
            <a:off x="5126474" y="1920297"/>
            <a:ext cx="353661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rPr>
              <a:t>402-479-4594</a:t>
            </a:r>
          </a:p>
        </p:txBody>
      </p:sp>
      <p:sp>
        <p:nvSpPr>
          <p:cNvPr id="9" name="Text Placeholder 2"/>
          <p:cNvSpPr txBox="1">
            <a:spLocks/>
          </p:cNvSpPr>
          <p:nvPr/>
        </p:nvSpPr>
        <p:spPr>
          <a:xfrm>
            <a:off x="60988" y="2335961"/>
            <a:ext cx="4651346" cy="2788490"/>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342900" marR="0" lvl="0" indent="-342900" algn="l" defTabSz="914400" eaLnBrk="1" fontAlgn="auto" latinLnBrk="0" hangingPunct="1">
              <a:lnSpc>
                <a:spcPct val="100000"/>
              </a:lnSpc>
              <a:spcBef>
                <a:spcPct val="20000"/>
              </a:spcBef>
              <a:spcAft>
                <a:spcPts val="600"/>
              </a:spcAft>
              <a:buClrTx/>
              <a:buSzTx/>
              <a:buFontTx/>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Portable traffic counting equipment is available for public employees (city and county staff)</a:t>
            </a:r>
          </a:p>
          <a:p>
            <a:pPr marL="342900" marR="0" lvl="0" indent="-342900" algn="l" defTabSz="914400" eaLnBrk="1" fontAlgn="auto" latinLnBrk="0" hangingPunct="1">
              <a:lnSpc>
                <a:spcPct val="100000"/>
              </a:lnSpc>
              <a:spcBef>
                <a:spcPct val="20000"/>
              </a:spcBef>
              <a:spcAft>
                <a:spcPts val="600"/>
              </a:spcAft>
              <a:buClrTx/>
              <a:buSzTx/>
              <a:buFontTx/>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Generates only raw counts (not ADT).  </a:t>
            </a:r>
          </a:p>
        </p:txBody>
      </p:sp>
      <p:sp>
        <p:nvSpPr>
          <p:cNvPr id="10" name="TextBox 9"/>
          <p:cNvSpPr txBox="1"/>
          <p:nvPr/>
        </p:nvSpPr>
        <p:spPr>
          <a:xfrm>
            <a:off x="611415" y="1865039"/>
            <a:ext cx="353661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rPr>
              <a:t>402-472-5748</a:t>
            </a:r>
            <a:endParaRPr kumimoji="0" lang="en-US" sz="3200" b="0" i="0" u="none" strike="noStrike" kern="0" cap="none" spc="0" normalizeH="0" baseline="0" noProof="0" dirty="0">
              <a:ln>
                <a:noFill/>
              </a:ln>
              <a:solidFill>
                <a:srgbClr val="FF0000"/>
              </a:solidFill>
              <a:effectLst/>
              <a:uLnTx/>
              <a:uFillTx/>
              <a:latin typeface="Calibri"/>
            </a:endParaRPr>
          </a:p>
        </p:txBody>
      </p:sp>
      <p:sp>
        <p:nvSpPr>
          <p:cNvPr id="11" name="TextBox 10"/>
          <p:cNvSpPr txBox="1"/>
          <p:nvPr/>
        </p:nvSpPr>
        <p:spPr>
          <a:xfrm>
            <a:off x="4712335" y="6323349"/>
            <a:ext cx="443166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2-001.03B, related to Note 7</a:t>
            </a:r>
          </a:p>
        </p:txBody>
      </p:sp>
      <p:sp>
        <p:nvSpPr>
          <p:cNvPr id="12" name="TextBox 11"/>
          <p:cNvSpPr txBox="1"/>
          <p:nvPr/>
        </p:nvSpPr>
        <p:spPr>
          <a:xfrm>
            <a:off x="2166026" y="6338738"/>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3A563C5C-9214-4754-81E3-15EC84AFDF25}"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latin typeface="Calibri"/>
            </a:endParaRPr>
          </a:p>
        </p:txBody>
      </p:sp>
      <p:pic>
        <p:nvPicPr>
          <p:cNvPr id="4" name="Picture 3" descr="Free Vector Graphic: Help, Button, Red, Emergency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611" y="5540932"/>
            <a:ext cx="1453260" cy="1219376"/>
          </a:xfrm>
          <a:prstGeom prst="rect">
            <a:avLst/>
          </a:prstGeom>
        </p:spPr>
      </p:pic>
      <p:sp>
        <p:nvSpPr>
          <p:cNvPr id="5" name="TextBox 4"/>
          <p:cNvSpPr txBox="1"/>
          <p:nvPr/>
        </p:nvSpPr>
        <p:spPr>
          <a:xfrm>
            <a:off x="2327233" y="5612131"/>
            <a:ext cx="655229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hlinkClick r:id="rId5"/>
              </a:rPr>
              <a:t>https://dot.nebraska.gov/travel/map-library/</a:t>
            </a:r>
            <a:endParaRPr kumimoji="0" lang="en-US" sz="2400" b="0" i="0" u="none" strike="noStrike" kern="0" cap="none" spc="0" normalizeH="0" baseline="0" noProof="0" dirty="0">
              <a:ln>
                <a:noFill/>
              </a:ln>
              <a:solidFill>
                <a:srgbClr val="FF0000"/>
              </a:solidFill>
              <a:effectLst/>
              <a:uLnTx/>
              <a:uFillTx/>
            </a:endParaRPr>
          </a:p>
        </p:txBody>
      </p:sp>
      <p:pic>
        <p:nvPicPr>
          <p:cNvPr id="18" name="Picture 17">
            <a:extLst>
              <a:ext uri="{FF2B5EF4-FFF2-40B4-BE49-F238E27FC236}">
                <a16:creationId xmlns:a16="http://schemas.microsoft.com/office/drawing/2014/main" id="{A2E9A8DB-9AB7-4407-B210-898D97E800EF}"/>
              </a:ext>
            </a:extLst>
          </p:cNvPr>
          <p:cNvPicPr>
            <a:picLocks noChangeAspect="1"/>
          </p:cNvPicPr>
          <p:nvPr/>
        </p:nvPicPr>
        <p:blipFill>
          <a:blip r:embed="rId6"/>
          <a:stretch>
            <a:fillRect/>
          </a:stretch>
        </p:blipFill>
        <p:spPr>
          <a:xfrm>
            <a:off x="5643866" y="857184"/>
            <a:ext cx="2568604" cy="1023554"/>
          </a:xfrm>
          <a:prstGeom prst="rect">
            <a:avLst/>
          </a:prstGeom>
        </p:spPr>
      </p:pic>
      <p:sp>
        <p:nvSpPr>
          <p:cNvPr id="19" name="TextBox 18">
            <a:extLst>
              <a:ext uri="{FF2B5EF4-FFF2-40B4-BE49-F238E27FC236}">
                <a16:creationId xmlns:a16="http://schemas.microsoft.com/office/drawing/2014/main" id="{A988CF93-B383-4BE0-BFC0-5B6A7632961F}"/>
              </a:ext>
            </a:extLst>
          </p:cNvPr>
          <p:cNvSpPr txBox="1"/>
          <p:nvPr/>
        </p:nvSpPr>
        <p:spPr>
          <a:xfrm>
            <a:off x="1456297" y="5233092"/>
            <a:ext cx="7635212" cy="461665"/>
          </a:xfrm>
          <a:prstGeom prst="rect">
            <a:avLst/>
          </a:prstGeom>
          <a:noFill/>
        </p:spPr>
        <p:txBody>
          <a:bodyPr wrap="square" rtlCol="0">
            <a:spAutoFit/>
          </a:bodyPr>
          <a:lstStyle/>
          <a:p>
            <a:r>
              <a:rPr lang="en-US" sz="2400" i="1" dirty="0"/>
              <a:t>For NDOT Traffic Counts and NDOT Traffic Flow Maps go to: </a:t>
            </a:r>
          </a:p>
        </p:txBody>
      </p:sp>
    </p:spTree>
    <p:extLst>
      <p:ext uri="{BB962C8B-B14F-4D97-AF65-F5344CB8AC3E}">
        <p14:creationId xmlns:p14="http://schemas.microsoft.com/office/powerpoint/2010/main" val="38901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4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186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33</a:t>
            </a:fld>
            <a:endParaRPr lang="en-US" dirty="0">
              <a:solidFill>
                <a:prstClr val="black"/>
              </a:solidFill>
              <a:latin typeface="Calibri"/>
            </a:endParaRPr>
          </a:p>
        </p:txBody>
      </p:sp>
      <p:sp>
        <p:nvSpPr>
          <p:cNvPr id="5" name="TextBox 4"/>
          <p:cNvSpPr txBox="1"/>
          <p:nvPr/>
        </p:nvSpPr>
        <p:spPr>
          <a:xfrm>
            <a:off x="224711" y="1610171"/>
            <a:ext cx="7721862" cy="4478149"/>
          </a:xfrm>
          <a:prstGeom prst="rect">
            <a:avLst/>
          </a:prstGeom>
          <a:noFill/>
        </p:spPr>
        <p:txBody>
          <a:bodyPr wrap="square" rtlCol="0">
            <a:spAutoFit/>
          </a:bodyPr>
          <a:lstStyle/>
          <a:p>
            <a:pPr>
              <a:spcAft>
                <a:spcPts val="600"/>
              </a:spcAft>
            </a:pPr>
            <a:r>
              <a:rPr lang="en-US" sz="2400" u="sng" dirty="0"/>
              <a:t>Procedure</a:t>
            </a:r>
          </a:p>
          <a:p>
            <a:pPr>
              <a:spcAft>
                <a:spcPts val="600"/>
              </a:spcAft>
            </a:pPr>
            <a:r>
              <a:rPr lang="en-US" sz="2400" dirty="0">
                <a:solidFill>
                  <a:schemeClr val="bg1">
                    <a:lumMod val="85000"/>
                  </a:schemeClr>
                </a:solidFill>
              </a:rPr>
              <a:t>Step 1: verify area type (rural/urban) standards that apply</a:t>
            </a:r>
          </a:p>
          <a:p>
            <a:pPr>
              <a:spcAft>
                <a:spcPts val="600"/>
              </a:spcAft>
            </a:pPr>
            <a:r>
              <a:rPr lang="en-US" sz="2400" dirty="0">
                <a:solidFill>
                  <a:schemeClr val="bg1">
                    <a:lumMod val="85000"/>
                  </a:schemeClr>
                </a:solidFill>
              </a:rPr>
              <a:t>Step 2: verify functional classification</a:t>
            </a:r>
          </a:p>
          <a:p>
            <a:pPr>
              <a:spcAft>
                <a:spcPts val="600"/>
              </a:spcAft>
            </a:pPr>
            <a:r>
              <a:rPr lang="en-US" sz="2400" dirty="0">
                <a:solidFill>
                  <a:schemeClr val="bg1">
                    <a:lumMod val="85000"/>
                  </a:schemeClr>
                </a:solidFill>
              </a:rPr>
              <a:t>Step 3: determine the correct table(s) </a:t>
            </a:r>
          </a:p>
          <a:p>
            <a:pPr>
              <a:spcAft>
                <a:spcPts val="600"/>
              </a:spcAft>
            </a:pPr>
            <a:r>
              <a:rPr lang="en-US" sz="2400" dirty="0">
                <a:solidFill>
                  <a:schemeClr val="bg1">
                    <a:lumMod val="85000"/>
                  </a:schemeClr>
                </a:solidFill>
              </a:rPr>
              <a:t>Step 4: verify work type (New &amp; Reconstructed and/or 3R)</a:t>
            </a:r>
          </a:p>
          <a:p>
            <a:pPr>
              <a:spcAft>
                <a:spcPts val="600"/>
              </a:spcAft>
            </a:pPr>
            <a:r>
              <a:rPr lang="en-US" sz="2400" dirty="0">
                <a:solidFill>
                  <a:schemeClr val="bg1">
                    <a:lumMod val="85000"/>
                  </a:schemeClr>
                </a:solidFill>
              </a:rPr>
              <a:t>Step 5: determine minimum design speed</a:t>
            </a:r>
          </a:p>
          <a:p>
            <a:pPr>
              <a:spcAft>
                <a:spcPts val="600"/>
              </a:spcAft>
            </a:pPr>
            <a:r>
              <a:rPr lang="en-US" sz="2400" dirty="0">
                <a:solidFill>
                  <a:schemeClr val="bg1">
                    <a:lumMod val="85000"/>
                  </a:schemeClr>
                </a:solidFill>
              </a:rPr>
              <a:t>Step 6: determine traffic volume data</a:t>
            </a:r>
          </a:p>
          <a:p>
            <a:pPr>
              <a:spcAft>
                <a:spcPts val="600"/>
              </a:spcAft>
            </a:pPr>
            <a:r>
              <a:rPr lang="en-US" sz="2400" b="1" dirty="0"/>
              <a:t>Step 7: determine all other design criteria values</a:t>
            </a:r>
          </a:p>
          <a:p>
            <a:pPr>
              <a:spcAft>
                <a:spcPts val="600"/>
              </a:spcAft>
            </a:pPr>
            <a:r>
              <a:rPr lang="en-US" sz="2400" dirty="0">
                <a:solidFill>
                  <a:schemeClr val="bg1">
                    <a:lumMod val="85000"/>
                  </a:schemeClr>
                </a:solidFill>
              </a:rPr>
              <a:t>Step 8: compare design criteria values to existing facility</a:t>
            </a:r>
          </a:p>
          <a:p>
            <a:endParaRPr lang="en-US" sz="2400" dirty="0"/>
          </a:p>
        </p:txBody>
      </p:sp>
    </p:spTree>
    <p:extLst>
      <p:ext uri="{BB962C8B-B14F-4D97-AF65-F5344CB8AC3E}">
        <p14:creationId xmlns:p14="http://schemas.microsoft.com/office/powerpoint/2010/main" val="164627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0399" y="1582576"/>
            <a:ext cx="7662404" cy="4883730"/>
          </a:xfrm>
          <a:prstGeom prst="rect">
            <a:avLst/>
          </a:prstGeom>
        </p:spPr>
      </p:pic>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79"/>
            <a:ext cx="6217696"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7 – Determine minimum value for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               Criterion #2: lane width</a:t>
            </a:r>
            <a:endParaRPr kumimoji="0" lang="en-US" sz="2400" b="1" i="0" u="none" strike="noStrike" kern="0" cap="none" spc="0" normalizeH="0" baseline="0" noProof="0" dirty="0">
              <a:ln>
                <a:noFill/>
              </a:ln>
              <a:solidFill>
                <a:srgbClr val="C00000"/>
              </a:solidFill>
              <a:effectLst/>
              <a:uLnTx/>
              <a:uFillTx/>
            </a:endParaRPr>
          </a:p>
        </p:txBody>
      </p:sp>
      <p:sp>
        <p:nvSpPr>
          <p:cNvPr id="3" name="Rectangle 2"/>
          <p:cNvSpPr/>
          <p:nvPr/>
        </p:nvSpPr>
        <p:spPr>
          <a:xfrm>
            <a:off x="5451882" y="5368701"/>
            <a:ext cx="3220921" cy="302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Oval 7"/>
          <p:cNvSpPr/>
          <p:nvPr/>
        </p:nvSpPr>
        <p:spPr>
          <a:xfrm>
            <a:off x="2686050" y="5047842"/>
            <a:ext cx="983971" cy="4719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6268008" y="5897718"/>
            <a:ext cx="2304492"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ADT = </a:t>
            </a:r>
            <a:r>
              <a:rPr lang="en-US" sz="2400" kern="0" dirty="0">
                <a:solidFill>
                  <a:srgbClr val="FF0000"/>
                </a:solidFill>
              </a:rPr>
              <a:t>312</a:t>
            </a:r>
            <a:r>
              <a:rPr kumimoji="0" lang="en-US" sz="2400" b="0" i="0" u="none" strike="noStrike" kern="0" cap="none" spc="0" normalizeH="0" baseline="0" noProof="0" dirty="0">
                <a:ln>
                  <a:noFill/>
                </a:ln>
                <a:solidFill>
                  <a:srgbClr val="FF0000"/>
                </a:solidFill>
                <a:effectLst/>
                <a:uLnTx/>
                <a:uFillTx/>
              </a:rPr>
              <a:t> VPD</a:t>
            </a:r>
          </a:p>
        </p:txBody>
      </p:sp>
      <p:sp>
        <p:nvSpPr>
          <p:cNvPr id="12" name="TextBox 11"/>
          <p:cNvSpPr txBox="1"/>
          <p:nvPr/>
        </p:nvSpPr>
        <p:spPr>
          <a:xfrm>
            <a:off x="30704" y="6008127"/>
            <a:ext cx="3984171"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2-001.03A6b , Page 45</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9, Page 49</a:t>
            </a:r>
          </a:p>
        </p:txBody>
      </p:sp>
      <p:sp>
        <p:nvSpPr>
          <p:cNvPr id="13" name="TextBox 12"/>
          <p:cNvSpPr txBox="1"/>
          <p:nvPr/>
        </p:nvSpPr>
        <p:spPr>
          <a:xfrm>
            <a:off x="6896100" y="751579"/>
            <a:ext cx="2024142" cy="830997"/>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4" name="TextBox 13"/>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4" y="1698113"/>
            <a:ext cx="2400300" cy="1247775"/>
          </a:xfrm>
          <a:prstGeom prst="rect">
            <a:avLst/>
          </a:prstGeom>
        </p:spPr>
      </p:pic>
      <p:pic>
        <p:nvPicPr>
          <p:cNvPr id="15" name="Picture 14"/>
          <p:cNvPicPr>
            <a:picLocks noChangeAspect="1"/>
          </p:cNvPicPr>
          <p:nvPr/>
        </p:nvPicPr>
        <p:blipFill>
          <a:blip r:embed="rId5"/>
          <a:stretch>
            <a:fillRect/>
          </a:stretch>
        </p:blipFill>
        <p:spPr>
          <a:xfrm>
            <a:off x="80500" y="5418069"/>
            <a:ext cx="1044948" cy="573401"/>
          </a:xfrm>
          <a:prstGeom prst="rect">
            <a:avLst/>
          </a:prstGeom>
        </p:spPr>
      </p:pic>
    </p:spTree>
    <p:extLst>
      <p:ext uri="{BB962C8B-B14F-4D97-AF65-F5344CB8AC3E}">
        <p14:creationId xmlns:p14="http://schemas.microsoft.com/office/powerpoint/2010/main" val="28078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68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8404" y="2269111"/>
            <a:ext cx="8241838" cy="1370673"/>
          </a:xfrm>
          <a:prstGeom prst="rect">
            <a:avLst/>
          </a:prstGeom>
        </p:spPr>
      </p:pic>
      <p:pic>
        <p:nvPicPr>
          <p:cNvPr id="5" name="Picture 4"/>
          <p:cNvPicPr>
            <a:picLocks noChangeAspect="1"/>
          </p:cNvPicPr>
          <p:nvPr/>
        </p:nvPicPr>
        <p:blipFill>
          <a:blip r:embed="rId4"/>
          <a:stretch>
            <a:fillRect/>
          </a:stretch>
        </p:blipFill>
        <p:spPr>
          <a:xfrm>
            <a:off x="726216" y="3676118"/>
            <a:ext cx="7846284" cy="1502104"/>
          </a:xfrm>
          <a:prstGeom prst="rect">
            <a:avLst/>
          </a:prstGeom>
        </p:spPr>
      </p:pic>
      <p:sp>
        <p:nvSpPr>
          <p:cNvPr id="6" name="TextBox 5"/>
          <p:cNvSpPr txBox="1"/>
          <p:nvPr/>
        </p:nvSpPr>
        <p:spPr>
          <a:xfrm>
            <a:off x="478346" y="6319391"/>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79"/>
            <a:ext cx="6217696"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8 – Determine minimum value for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               Criterion #3: shoulder width</a:t>
            </a:r>
            <a:endParaRPr kumimoji="0" lang="en-US" sz="2400" b="1" i="0" u="none" strike="noStrike" kern="0" cap="none" spc="0" normalizeH="0" baseline="0" noProof="0" dirty="0">
              <a:ln>
                <a:noFill/>
              </a:ln>
              <a:solidFill>
                <a:srgbClr val="C00000"/>
              </a:solidFill>
              <a:effectLst/>
              <a:uLnTx/>
              <a:uFillTx/>
            </a:endParaRPr>
          </a:p>
        </p:txBody>
      </p:sp>
      <p:sp>
        <p:nvSpPr>
          <p:cNvPr id="3" name="Rectangle 2"/>
          <p:cNvSpPr/>
          <p:nvPr/>
        </p:nvSpPr>
        <p:spPr>
          <a:xfrm>
            <a:off x="5285639" y="4427170"/>
            <a:ext cx="3220921" cy="302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Oval 7"/>
          <p:cNvSpPr/>
          <p:nvPr/>
        </p:nvSpPr>
        <p:spPr>
          <a:xfrm>
            <a:off x="2697007" y="4206261"/>
            <a:ext cx="1090245" cy="523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4972418" y="5980837"/>
            <a:ext cx="4098472"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2-001.03A6c , Page 45</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11, Page 49</a:t>
            </a:r>
          </a:p>
        </p:txBody>
      </p:sp>
      <p:sp>
        <p:nvSpPr>
          <p:cNvPr id="15" name="TextBox 14"/>
          <p:cNvSpPr txBox="1"/>
          <p:nvPr/>
        </p:nvSpPr>
        <p:spPr>
          <a:xfrm>
            <a:off x="6172200" y="5214168"/>
            <a:ext cx="2400300"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ADT = </a:t>
            </a:r>
            <a:r>
              <a:rPr lang="en-US" sz="2400" kern="0" dirty="0">
                <a:solidFill>
                  <a:srgbClr val="FF0000"/>
                </a:solidFill>
              </a:rPr>
              <a:t>312</a:t>
            </a:r>
            <a:r>
              <a:rPr kumimoji="0" lang="en-US" sz="2400" b="0" i="0" u="none" strike="noStrike" kern="0" cap="none" spc="0" normalizeH="0" baseline="0" noProof="0" dirty="0">
                <a:ln>
                  <a:noFill/>
                </a:ln>
                <a:solidFill>
                  <a:srgbClr val="FF0000"/>
                </a:solidFill>
                <a:effectLst/>
                <a:uLnTx/>
                <a:uFillTx/>
              </a:rPr>
              <a:t> VPD</a:t>
            </a:r>
          </a:p>
        </p:txBody>
      </p:sp>
      <p:sp>
        <p:nvSpPr>
          <p:cNvPr id="17" name="TextBox 16"/>
          <p:cNvSpPr txBox="1"/>
          <p:nvPr/>
        </p:nvSpPr>
        <p:spPr>
          <a:xfrm>
            <a:off x="6896100" y="751579"/>
            <a:ext cx="2024142" cy="830997"/>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8" name="TextBox 1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2" name="Picture 11"/>
          <p:cNvPicPr>
            <a:picLocks noChangeAspect="1"/>
          </p:cNvPicPr>
          <p:nvPr/>
        </p:nvPicPr>
        <p:blipFill>
          <a:blip r:embed="rId5"/>
          <a:stretch>
            <a:fillRect/>
          </a:stretch>
        </p:blipFill>
        <p:spPr>
          <a:xfrm>
            <a:off x="478346" y="5745990"/>
            <a:ext cx="1044948" cy="5734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04" y="1698113"/>
            <a:ext cx="2486025" cy="1257300"/>
          </a:xfrm>
          <a:prstGeom prst="rect">
            <a:avLst/>
          </a:prstGeom>
        </p:spPr>
      </p:pic>
    </p:spTree>
    <p:extLst>
      <p:ext uri="{BB962C8B-B14F-4D97-AF65-F5344CB8AC3E}">
        <p14:creationId xmlns:p14="http://schemas.microsoft.com/office/powerpoint/2010/main" val="70452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77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5956" y="3993176"/>
            <a:ext cx="7913146" cy="1247568"/>
          </a:xfrm>
          <a:prstGeom prst="rect">
            <a:avLst/>
          </a:prstGeom>
        </p:spPr>
      </p:pic>
      <p:pic>
        <p:nvPicPr>
          <p:cNvPr id="18" name="Picture 17"/>
          <p:cNvPicPr>
            <a:picLocks noChangeAspect="1"/>
          </p:cNvPicPr>
          <p:nvPr/>
        </p:nvPicPr>
        <p:blipFill>
          <a:blip r:embed="rId4"/>
          <a:stretch>
            <a:fillRect/>
          </a:stretch>
        </p:blipFill>
        <p:spPr>
          <a:xfrm>
            <a:off x="655956" y="2516428"/>
            <a:ext cx="8241838" cy="1370673"/>
          </a:xfrm>
          <a:prstGeom prst="rect">
            <a:avLst/>
          </a:prstGeom>
        </p:spPr>
      </p:pic>
      <p:sp>
        <p:nvSpPr>
          <p:cNvPr id="6" name="TextBox 5"/>
          <p:cNvSpPr txBox="1"/>
          <p:nvPr/>
        </p:nvSpPr>
        <p:spPr>
          <a:xfrm>
            <a:off x="400050" y="6231100"/>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79"/>
            <a:ext cx="7741696"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9 – Determine minimum values for Criteria #4 and #5: horizontal alignment (superelevation and curve radius)</a:t>
            </a:r>
            <a:endParaRPr kumimoji="0" lang="en-US" sz="2400" b="1" i="0" u="none" strike="noStrike" kern="0" cap="none" spc="0" normalizeH="0" baseline="0" noProof="0" dirty="0">
              <a:ln>
                <a:noFill/>
              </a:ln>
              <a:solidFill>
                <a:srgbClr val="C00000"/>
              </a:solidFill>
              <a:effectLst/>
              <a:uLnTx/>
              <a:uFillTx/>
            </a:endParaRPr>
          </a:p>
        </p:txBody>
      </p:sp>
      <p:sp>
        <p:nvSpPr>
          <p:cNvPr id="3" name="Rectangle 2"/>
          <p:cNvSpPr/>
          <p:nvPr/>
        </p:nvSpPr>
        <p:spPr>
          <a:xfrm>
            <a:off x="5935259" y="4629733"/>
            <a:ext cx="2462393" cy="3131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6867405" y="4296104"/>
            <a:ext cx="1682647" cy="355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7238293" y="3925637"/>
            <a:ext cx="1311759" cy="413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4799323" y="5877157"/>
            <a:ext cx="409847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2-001.03A6d , Page 45</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12, Page 50</a:t>
            </a:r>
          </a:p>
        </p:txBody>
      </p:sp>
      <p:sp>
        <p:nvSpPr>
          <p:cNvPr id="15" name="TextBox 14"/>
          <p:cNvSpPr txBox="1"/>
          <p:nvPr/>
        </p:nvSpPr>
        <p:spPr>
          <a:xfrm>
            <a:off x="2966958" y="1582576"/>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7" name="TextBox 1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2" name="Picture 11"/>
          <p:cNvPicPr>
            <a:picLocks noChangeAspect="1"/>
          </p:cNvPicPr>
          <p:nvPr/>
        </p:nvPicPr>
        <p:blipFill>
          <a:blip r:embed="rId5"/>
          <a:stretch>
            <a:fillRect/>
          </a:stretch>
        </p:blipFill>
        <p:spPr>
          <a:xfrm>
            <a:off x="351453" y="5590456"/>
            <a:ext cx="1044948" cy="5734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828" y="1635218"/>
            <a:ext cx="1400175" cy="82856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7609" y="1650115"/>
            <a:ext cx="1480892" cy="870364"/>
          </a:xfrm>
          <a:prstGeom prst="rect">
            <a:avLst/>
          </a:prstGeom>
        </p:spPr>
      </p:pic>
    </p:spTree>
    <p:extLst>
      <p:ext uri="{BB962C8B-B14F-4D97-AF65-F5344CB8AC3E}">
        <p14:creationId xmlns:p14="http://schemas.microsoft.com/office/powerpoint/2010/main" val="39990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93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2369" y="3918521"/>
            <a:ext cx="7832550" cy="1506259"/>
          </a:xfrm>
          <a:prstGeom prst="rect">
            <a:avLst/>
          </a:prstGeom>
        </p:spPr>
      </p:pic>
      <p:sp>
        <p:nvSpPr>
          <p:cNvPr id="6" name="TextBox 5"/>
          <p:cNvSpPr txBox="1"/>
          <p:nvPr/>
        </p:nvSpPr>
        <p:spPr>
          <a:xfrm>
            <a:off x="420700" y="6285378"/>
            <a:ext cx="12573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152400" y="751578"/>
            <a:ext cx="6889317"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10 – Determine minimum values for Criterion #6: vertical alignment (K values)</a:t>
            </a:r>
            <a:endParaRPr kumimoji="0" lang="en-US" sz="2400" b="1" i="0" u="none" strike="noStrike" kern="0" cap="none" spc="0" normalizeH="0" baseline="0" noProof="0" dirty="0">
              <a:ln>
                <a:noFill/>
              </a:ln>
              <a:solidFill>
                <a:srgbClr val="C00000"/>
              </a:solidFill>
              <a:effectLst/>
              <a:uLnTx/>
              <a:uFillTx/>
            </a:endParaRPr>
          </a:p>
        </p:txBody>
      </p:sp>
      <p:sp>
        <p:nvSpPr>
          <p:cNvPr id="3" name="Rectangle 2"/>
          <p:cNvSpPr/>
          <p:nvPr/>
        </p:nvSpPr>
        <p:spPr>
          <a:xfrm>
            <a:off x="6409086" y="4824706"/>
            <a:ext cx="2088473" cy="3131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6476570" y="4235499"/>
            <a:ext cx="2038350" cy="295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6984137" y="3855773"/>
            <a:ext cx="1513422" cy="3797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4741742" y="5946824"/>
            <a:ext cx="4214194"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2-001.03A6e , Page 45</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13, Page 50</a:t>
            </a:r>
          </a:p>
        </p:txBody>
      </p:sp>
      <p:pic>
        <p:nvPicPr>
          <p:cNvPr id="18" name="Picture 17"/>
          <p:cNvPicPr>
            <a:picLocks noChangeAspect="1"/>
          </p:cNvPicPr>
          <p:nvPr/>
        </p:nvPicPr>
        <p:blipFill>
          <a:blip r:embed="rId4"/>
          <a:stretch>
            <a:fillRect/>
          </a:stretch>
        </p:blipFill>
        <p:spPr>
          <a:xfrm>
            <a:off x="620823" y="2485099"/>
            <a:ext cx="8241838" cy="1370673"/>
          </a:xfrm>
          <a:prstGeom prst="rect">
            <a:avLst/>
          </a:prstGeom>
        </p:spPr>
      </p:pic>
      <p:sp>
        <p:nvSpPr>
          <p:cNvPr id="19" name="TextBox 18"/>
          <p:cNvSpPr txBox="1"/>
          <p:nvPr/>
        </p:nvSpPr>
        <p:spPr>
          <a:xfrm>
            <a:off x="7041717"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20" name="TextBox 19"/>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2" name="Picture 11"/>
          <p:cNvPicPr>
            <a:picLocks noChangeAspect="1"/>
          </p:cNvPicPr>
          <p:nvPr/>
        </p:nvPicPr>
        <p:blipFill>
          <a:blip r:embed="rId5"/>
          <a:stretch>
            <a:fillRect/>
          </a:stretch>
        </p:blipFill>
        <p:spPr>
          <a:xfrm>
            <a:off x="351453" y="5590456"/>
            <a:ext cx="1044948" cy="5734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435" y="1645323"/>
            <a:ext cx="3040316" cy="1428139"/>
          </a:xfrm>
          <a:prstGeom prst="rect">
            <a:avLst/>
          </a:prstGeom>
        </p:spPr>
      </p:pic>
    </p:spTree>
    <p:extLst>
      <p:ext uri="{BB962C8B-B14F-4D97-AF65-F5344CB8AC3E}">
        <p14:creationId xmlns:p14="http://schemas.microsoft.com/office/powerpoint/2010/main" val="22962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57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73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678404" y="2416232"/>
            <a:ext cx="8241838" cy="1370673"/>
          </a:xfrm>
          <a:prstGeom prst="rect">
            <a:avLst/>
          </a:prstGeom>
        </p:spPr>
      </p:pic>
      <p:pic>
        <p:nvPicPr>
          <p:cNvPr id="3" name="Picture 2"/>
          <p:cNvPicPr>
            <a:picLocks noChangeAspect="1"/>
          </p:cNvPicPr>
          <p:nvPr/>
        </p:nvPicPr>
        <p:blipFill>
          <a:blip r:embed="rId4"/>
          <a:stretch>
            <a:fillRect/>
          </a:stretch>
        </p:blipFill>
        <p:spPr>
          <a:xfrm>
            <a:off x="678404" y="3843790"/>
            <a:ext cx="7932196" cy="625285"/>
          </a:xfrm>
          <a:prstGeom prst="rect">
            <a:avLst/>
          </a:prstGeom>
        </p:spPr>
      </p:pic>
      <p:sp>
        <p:nvSpPr>
          <p:cNvPr id="6" name="TextBox 5"/>
          <p:cNvSpPr txBox="1"/>
          <p:nvPr/>
        </p:nvSpPr>
        <p:spPr>
          <a:xfrm>
            <a:off x="7777242" y="6281640"/>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79"/>
            <a:ext cx="6355442" cy="461665"/>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11 – Determine value of Criterion #7: grade</a:t>
            </a:r>
            <a:endParaRPr kumimoji="0" lang="en-US" sz="2400" b="1" i="0" u="none" strike="noStrike" kern="0" cap="none" spc="0" normalizeH="0" baseline="0" noProof="0" dirty="0">
              <a:ln>
                <a:noFill/>
              </a:ln>
              <a:solidFill>
                <a:srgbClr val="C00000"/>
              </a:solidFill>
              <a:effectLst/>
              <a:uLnTx/>
              <a:uFillTx/>
            </a:endParaRPr>
          </a:p>
        </p:txBody>
      </p:sp>
      <p:sp>
        <p:nvSpPr>
          <p:cNvPr id="9" name="Rectangle 8"/>
          <p:cNvSpPr/>
          <p:nvPr/>
        </p:nvSpPr>
        <p:spPr>
          <a:xfrm>
            <a:off x="5981701" y="3857657"/>
            <a:ext cx="2476500" cy="328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211371" y="5773808"/>
            <a:ext cx="4174438" cy="1015663"/>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2-001.03A6e2 , Page 46</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14, Page 51</a:t>
            </a:r>
          </a:p>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rgbClr val="FF0000"/>
                </a:solidFill>
                <a:latin typeface="Calibri"/>
              </a:rPr>
              <a:t>AASHTO Green Book Section 3.4.1</a:t>
            </a:r>
            <a:endParaRPr kumimoji="0" lang="en-US" sz="2000" b="0" i="0" u="none" strike="noStrike" kern="0" cap="none" spc="0" normalizeH="0" baseline="0" noProof="0" dirty="0">
              <a:ln>
                <a:noFill/>
              </a:ln>
              <a:solidFill>
                <a:srgbClr val="FF0000"/>
              </a:solidFill>
              <a:effectLst/>
              <a:uLnTx/>
              <a:uFillTx/>
              <a:latin typeface="Calibri"/>
            </a:endParaRPr>
          </a:p>
        </p:txBody>
      </p:sp>
      <p:sp>
        <p:nvSpPr>
          <p:cNvPr id="10" name="Oval 9"/>
          <p:cNvSpPr/>
          <p:nvPr/>
        </p:nvSpPr>
        <p:spPr>
          <a:xfrm>
            <a:off x="876300" y="4109153"/>
            <a:ext cx="1211873" cy="4168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extBox 16"/>
          <p:cNvSpPr txBox="1"/>
          <p:nvPr/>
        </p:nvSpPr>
        <p:spPr>
          <a:xfrm>
            <a:off x="7041717"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8" name="TextBox 1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1" name="Picture 10"/>
          <p:cNvPicPr>
            <a:picLocks noChangeAspect="1"/>
          </p:cNvPicPr>
          <p:nvPr/>
        </p:nvPicPr>
        <p:blipFill>
          <a:blip r:embed="rId5"/>
          <a:stretch>
            <a:fillRect/>
          </a:stretch>
        </p:blipFill>
        <p:spPr>
          <a:xfrm>
            <a:off x="7749958" y="5701593"/>
            <a:ext cx="1044948" cy="573401"/>
          </a:xfrm>
          <a:prstGeom prst="rect">
            <a:avLst/>
          </a:prstGeom>
        </p:spPr>
      </p:pic>
      <p:sp>
        <p:nvSpPr>
          <p:cNvPr id="19" name="TextBox 18"/>
          <p:cNvSpPr txBox="1"/>
          <p:nvPr/>
        </p:nvSpPr>
        <p:spPr>
          <a:xfrm>
            <a:off x="6210300" y="4803440"/>
            <a:ext cx="2400300"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ADT = </a:t>
            </a:r>
            <a:r>
              <a:rPr lang="en-US" sz="2400" kern="0" dirty="0">
                <a:solidFill>
                  <a:srgbClr val="FF0000"/>
                </a:solidFill>
              </a:rPr>
              <a:t>312</a:t>
            </a:r>
            <a:r>
              <a:rPr kumimoji="0" lang="en-US" sz="2400" b="0" i="0" u="none" strike="noStrike" kern="0" cap="none" spc="0" normalizeH="0" baseline="0" noProof="0" dirty="0">
                <a:ln>
                  <a:noFill/>
                </a:ln>
                <a:solidFill>
                  <a:srgbClr val="FF0000"/>
                </a:solidFill>
                <a:effectLst/>
                <a:uLnTx/>
                <a:uFillTx/>
              </a:rPr>
              <a:t> VPD</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04" y="1284309"/>
            <a:ext cx="1149854" cy="1162602"/>
          </a:xfrm>
          <a:prstGeom prst="rect">
            <a:avLst/>
          </a:prstGeom>
        </p:spPr>
      </p:pic>
    </p:spTree>
    <p:extLst>
      <p:ext uri="{BB962C8B-B14F-4D97-AF65-F5344CB8AC3E}">
        <p14:creationId xmlns:p14="http://schemas.microsoft.com/office/powerpoint/2010/main" val="22621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206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252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78404" y="2721032"/>
            <a:ext cx="8241838" cy="1370673"/>
          </a:xfrm>
          <a:prstGeom prst="rect">
            <a:avLst/>
          </a:prstGeom>
        </p:spPr>
      </p:pic>
      <p:pic>
        <p:nvPicPr>
          <p:cNvPr id="4" name="Picture 3"/>
          <p:cNvPicPr>
            <a:picLocks noChangeAspect="1"/>
          </p:cNvPicPr>
          <p:nvPr/>
        </p:nvPicPr>
        <p:blipFill>
          <a:blip r:embed="rId4"/>
          <a:stretch>
            <a:fillRect/>
          </a:stretch>
        </p:blipFill>
        <p:spPr>
          <a:xfrm>
            <a:off x="700706" y="4240026"/>
            <a:ext cx="7909894" cy="694788"/>
          </a:xfrm>
          <a:prstGeom prst="rect">
            <a:avLst/>
          </a:prstGeom>
        </p:spPr>
      </p:pic>
      <p:sp>
        <p:nvSpPr>
          <p:cNvPr id="6" name="TextBox 5"/>
          <p:cNvSpPr txBox="1"/>
          <p:nvPr/>
        </p:nvSpPr>
        <p:spPr>
          <a:xfrm>
            <a:off x="457200" y="6292462"/>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80"/>
            <a:ext cx="5506521" cy="830995"/>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12 – Determine value of Criterion #8: stopping sight distance</a:t>
            </a:r>
            <a:endParaRPr kumimoji="0" lang="en-US" sz="2400" b="1" i="0" u="none" strike="noStrike" kern="0" cap="none" spc="0" normalizeH="0" baseline="0" noProof="0" dirty="0">
              <a:ln>
                <a:noFill/>
              </a:ln>
              <a:solidFill>
                <a:srgbClr val="C00000"/>
              </a:solidFill>
              <a:effectLst/>
              <a:uLnTx/>
              <a:uFillTx/>
            </a:endParaRPr>
          </a:p>
        </p:txBody>
      </p:sp>
      <p:sp>
        <p:nvSpPr>
          <p:cNvPr id="9" name="Rectangle 8"/>
          <p:cNvSpPr/>
          <p:nvPr/>
        </p:nvSpPr>
        <p:spPr>
          <a:xfrm>
            <a:off x="6184925" y="4229962"/>
            <a:ext cx="2290859" cy="388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1600200" y="4555197"/>
            <a:ext cx="1072661" cy="405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4929806" y="5938519"/>
            <a:ext cx="4214194"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2-001.03A6f, Page 46</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13, Page 50</a:t>
            </a:r>
          </a:p>
        </p:txBody>
      </p:sp>
      <p:sp>
        <p:nvSpPr>
          <p:cNvPr id="18" name="TextBox 17"/>
          <p:cNvSpPr txBox="1"/>
          <p:nvPr/>
        </p:nvSpPr>
        <p:spPr>
          <a:xfrm>
            <a:off x="6184925"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9" name="TextBox 18"/>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1" name="Picture 10"/>
          <p:cNvPicPr>
            <a:picLocks noChangeAspect="1"/>
          </p:cNvPicPr>
          <p:nvPr/>
        </p:nvPicPr>
        <p:blipFill>
          <a:blip r:embed="rId5"/>
          <a:stretch>
            <a:fillRect/>
          </a:stretch>
        </p:blipFill>
        <p:spPr>
          <a:xfrm>
            <a:off x="351453" y="5590456"/>
            <a:ext cx="1044948" cy="57340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511" y="1623386"/>
            <a:ext cx="2880114" cy="1729414"/>
          </a:xfrm>
          <a:prstGeom prst="rect">
            <a:avLst/>
          </a:prstGeom>
        </p:spPr>
      </p:pic>
    </p:spTree>
    <p:extLst>
      <p:ext uri="{BB962C8B-B14F-4D97-AF65-F5344CB8AC3E}">
        <p14:creationId xmlns:p14="http://schemas.microsoft.com/office/powerpoint/2010/main" val="33027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6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05318"/>
            <a:ext cx="9144000" cy="5614532"/>
          </a:xfrm>
          <a:prstGeom prst="rect">
            <a:avLst/>
          </a:prstGeom>
        </p:spPr>
      </p:pic>
      <p:pic>
        <p:nvPicPr>
          <p:cNvPr id="3" name="Picture 2" descr="File:Japan road sign 213.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0870" y="2876549"/>
            <a:ext cx="3025775" cy="3025775"/>
          </a:xfrm>
          <a:prstGeom prst="rect">
            <a:avLst/>
          </a:prstGeom>
        </p:spPr>
      </p:pic>
      <p:sp>
        <p:nvSpPr>
          <p:cNvPr id="6" name="Slide Number Placeholder 5"/>
          <p:cNvSpPr>
            <a:spLocks noGrp="1"/>
          </p:cNvSpPr>
          <p:nvPr>
            <p:ph type="sldNum" idx="4"/>
          </p:nvPr>
        </p:nvSpPr>
        <p:spPr>
          <a:xfrm>
            <a:off x="7810499" y="6419850"/>
            <a:ext cx="1058175" cy="4381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4</a:t>
            </a:fld>
            <a:endParaRPr lang="en-US" dirty="0">
              <a:solidFill>
                <a:prstClr val="black"/>
              </a:solidFill>
              <a:latin typeface="Calibri"/>
            </a:endParaRPr>
          </a:p>
        </p:txBody>
      </p:sp>
      <p:sp>
        <p:nvSpPr>
          <p:cNvPr id="2" name="TextBox 1"/>
          <p:cNvSpPr txBox="1"/>
          <p:nvPr/>
        </p:nvSpPr>
        <p:spPr>
          <a:xfrm>
            <a:off x="1047750" y="0"/>
            <a:ext cx="3524250" cy="6555641"/>
          </a:xfrm>
          <a:prstGeom prst="rect">
            <a:avLst/>
          </a:prstGeom>
          <a:noFill/>
        </p:spPr>
        <p:txBody>
          <a:bodyPr wrap="square" rtlCol="0">
            <a:spAutoFit/>
          </a:bodyPr>
          <a:lstStyle/>
          <a:p>
            <a:endParaRPr lang="en-US" sz="2800" dirty="0">
              <a:solidFill>
                <a:prstClr val="black"/>
              </a:solidFill>
              <a:latin typeface="Calibri"/>
            </a:endParaRPr>
          </a:p>
          <a:p>
            <a:endParaRPr lang="en-US" sz="2800" dirty="0">
              <a:solidFill>
                <a:prstClr val="black"/>
              </a:solidFill>
              <a:latin typeface="Calibri"/>
            </a:endParaRPr>
          </a:p>
          <a:p>
            <a:r>
              <a:rPr lang="en-US" sz="2800" dirty="0">
                <a:solidFill>
                  <a:schemeClr val="bg1"/>
                </a:solidFill>
                <a:latin typeface="Calibri"/>
              </a:rPr>
              <a:t>MDS: </a:t>
            </a:r>
          </a:p>
          <a:p>
            <a:r>
              <a:rPr lang="en-US" sz="2800" dirty="0">
                <a:solidFill>
                  <a:schemeClr val="bg1"/>
                </a:solidFill>
                <a:latin typeface="Calibri"/>
              </a:rPr>
              <a:t>Finding a Minimum Design Standards (MDS) Table and Design Criteria Values</a:t>
            </a:r>
          </a:p>
          <a:p>
            <a:endParaRPr lang="en-US" sz="2800" dirty="0">
              <a:solidFill>
                <a:prstClr val="black"/>
              </a:solidFill>
              <a:latin typeface="Calibri"/>
            </a:endParaRPr>
          </a:p>
          <a:p>
            <a:endParaRPr lang="en-US" sz="2800" dirty="0">
              <a:solidFill>
                <a:prstClr val="black"/>
              </a:solidFill>
              <a:latin typeface="Calibri"/>
            </a:endParaRPr>
          </a:p>
          <a:p>
            <a:endParaRPr lang="en-US" sz="2800" dirty="0">
              <a:solidFill>
                <a:prstClr val="black"/>
              </a:solidFill>
              <a:latin typeface="Calibri"/>
            </a:endParaRPr>
          </a:p>
          <a:p>
            <a:r>
              <a:rPr lang="en-US" sz="2800" b="1" dirty="0">
                <a:solidFill>
                  <a:prstClr val="black"/>
                </a:solidFill>
                <a:latin typeface="Calibri"/>
              </a:rPr>
              <a:t>PRACTICAL </a:t>
            </a:r>
          </a:p>
          <a:p>
            <a:r>
              <a:rPr lang="en-US" sz="2800" b="1" dirty="0">
                <a:solidFill>
                  <a:prstClr val="black"/>
                </a:solidFill>
                <a:latin typeface="Calibri"/>
              </a:rPr>
              <a:t>EXAMPLE</a:t>
            </a:r>
          </a:p>
          <a:p>
            <a:endParaRPr lang="en-US" sz="2800" dirty="0">
              <a:solidFill>
                <a:prstClr val="black"/>
              </a:solidFill>
              <a:latin typeface="Calibri"/>
            </a:endParaRPr>
          </a:p>
          <a:p>
            <a:r>
              <a:rPr lang="en-US" sz="2800" b="1" dirty="0">
                <a:solidFill>
                  <a:prstClr val="black"/>
                </a:solidFill>
                <a:latin typeface="Calibri"/>
              </a:rPr>
              <a:t>Rural</a:t>
            </a:r>
          </a:p>
          <a:p>
            <a:r>
              <a:rPr lang="en-US" sz="2800" b="1" dirty="0">
                <a:solidFill>
                  <a:prstClr val="black"/>
                </a:solidFill>
                <a:latin typeface="Calibri"/>
              </a:rPr>
              <a:t>Gravel Surface</a:t>
            </a:r>
          </a:p>
        </p:txBody>
      </p:sp>
      <p:pic>
        <p:nvPicPr>
          <p:cNvPr id="4" name="Picture 3"/>
          <p:cNvPicPr>
            <a:picLocks noChangeAspect="1"/>
          </p:cNvPicPr>
          <p:nvPr/>
        </p:nvPicPr>
        <p:blipFill>
          <a:blip r:embed="rId5"/>
          <a:stretch>
            <a:fillRect/>
          </a:stretch>
        </p:blipFill>
        <p:spPr>
          <a:xfrm>
            <a:off x="6505575" y="0"/>
            <a:ext cx="2638425" cy="1447800"/>
          </a:xfrm>
          <a:prstGeom prst="rect">
            <a:avLst/>
          </a:prstGeom>
        </p:spPr>
      </p:pic>
    </p:spTree>
    <p:extLst>
      <p:ext uri="{BB962C8B-B14F-4D97-AF65-F5344CB8AC3E}">
        <p14:creationId xmlns:p14="http://schemas.microsoft.com/office/powerpoint/2010/main" val="1639998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1569" y="2228179"/>
            <a:ext cx="7935036" cy="2650604"/>
          </a:xfrm>
          <a:prstGeom prst="rect">
            <a:avLst/>
          </a:prstGeom>
        </p:spPr>
      </p:pic>
      <p:sp>
        <p:nvSpPr>
          <p:cNvPr id="6" name="TextBox 5"/>
          <p:cNvSpPr txBox="1"/>
          <p:nvPr/>
        </p:nvSpPr>
        <p:spPr>
          <a:xfrm>
            <a:off x="7637567" y="62377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80"/>
            <a:ext cx="5539516"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14 – Determine values of Criterion #9: cross slope</a:t>
            </a:r>
            <a:endParaRPr kumimoji="0" lang="en-US" sz="2400" b="1" i="0" u="none" strike="noStrike" kern="0" cap="none" spc="0" normalizeH="0" baseline="0" noProof="0" dirty="0">
              <a:ln>
                <a:noFill/>
              </a:ln>
              <a:solidFill>
                <a:srgbClr val="C00000"/>
              </a:solidFill>
              <a:effectLst/>
              <a:uLnTx/>
              <a:uFillTx/>
            </a:endParaRPr>
          </a:p>
        </p:txBody>
      </p:sp>
      <p:sp>
        <p:nvSpPr>
          <p:cNvPr id="10" name="Oval 9"/>
          <p:cNvSpPr/>
          <p:nvPr/>
        </p:nvSpPr>
        <p:spPr>
          <a:xfrm>
            <a:off x="2241066" y="3187721"/>
            <a:ext cx="1200262" cy="394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6211085" y="3774789"/>
            <a:ext cx="2221230" cy="322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6716332" y="4584651"/>
            <a:ext cx="1828800" cy="274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318049" y="5883763"/>
            <a:ext cx="4253951"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2-001.03A6g , Page 46</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15, Page 51</a:t>
            </a:r>
          </a:p>
        </p:txBody>
      </p:sp>
      <p:sp>
        <p:nvSpPr>
          <p:cNvPr id="18" name="TextBox 17"/>
          <p:cNvSpPr txBox="1"/>
          <p:nvPr/>
        </p:nvSpPr>
        <p:spPr>
          <a:xfrm>
            <a:off x="6217920" y="750347"/>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9" name="TextBox 18"/>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2" name="Picture 11"/>
          <p:cNvPicPr>
            <a:picLocks noChangeAspect="1"/>
          </p:cNvPicPr>
          <p:nvPr/>
        </p:nvPicPr>
        <p:blipFill>
          <a:blip r:embed="rId4"/>
          <a:stretch>
            <a:fillRect/>
          </a:stretch>
        </p:blipFill>
        <p:spPr>
          <a:xfrm>
            <a:off x="7625506" y="5597062"/>
            <a:ext cx="1044948" cy="5734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69" y="1696419"/>
            <a:ext cx="4352925" cy="485775"/>
          </a:xfrm>
          <a:prstGeom prst="rect">
            <a:avLst/>
          </a:prstGeom>
        </p:spPr>
      </p:pic>
    </p:spTree>
    <p:extLst>
      <p:ext uri="{BB962C8B-B14F-4D97-AF65-F5344CB8AC3E}">
        <p14:creationId xmlns:p14="http://schemas.microsoft.com/office/powerpoint/2010/main" val="19224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6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207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58451" y="2271614"/>
            <a:ext cx="7852244" cy="981531"/>
          </a:xfrm>
          <a:prstGeom prst="rect">
            <a:avLst/>
          </a:prstGeom>
        </p:spPr>
      </p:pic>
      <p:pic>
        <p:nvPicPr>
          <p:cNvPr id="8" name="Picture 7"/>
          <p:cNvPicPr>
            <a:picLocks noChangeAspect="1"/>
          </p:cNvPicPr>
          <p:nvPr/>
        </p:nvPicPr>
        <p:blipFill>
          <a:blip r:embed="rId4"/>
          <a:stretch>
            <a:fillRect/>
          </a:stretch>
        </p:blipFill>
        <p:spPr>
          <a:xfrm>
            <a:off x="775120" y="3279843"/>
            <a:ext cx="7852244" cy="2300658"/>
          </a:xfrm>
          <a:prstGeom prst="rect">
            <a:avLst/>
          </a:prstGeom>
        </p:spPr>
      </p:pic>
      <p:sp>
        <p:nvSpPr>
          <p:cNvPr id="6" name="TextBox 5"/>
          <p:cNvSpPr txBox="1"/>
          <p:nvPr/>
        </p:nvSpPr>
        <p:spPr>
          <a:xfrm>
            <a:off x="7484364" y="6351688"/>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80"/>
            <a:ext cx="6021334"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15 – Determine value of Criterion #10: horizontal clear zone</a:t>
            </a:r>
            <a:endParaRPr kumimoji="0" lang="en-US" sz="2400" b="1" i="0" u="none" strike="noStrike" kern="0" cap="none" spc="0" normalizeH="0" baseline="0" noProof="0" dirty="0">
              <a:ln>
                <a:noFill/>
              </a:ln>
              <a:solidFill>
                <a:srgbClr val="C00000"/>
              </a:solidFill>
              <a:effectLst/>
              <a:uLnTx/>
              <a:uFillTx/>
            </a:endParaRPr>
          </a:p>
        </p:txBody>
      </p:sp>
      <p:sp>
        <p:nvSpPr>
          <p:cNvPr id="12" name="Rectangle 11"/>
          <p:cNvSpPr/>
          <p:nvPr/>
        </p:nvSpPr>
        <p:spPr>
          <a:xfrm>
            <a:off x="5829300" y="5271861"/>
            <a:ext cx="2552700" cy="281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238250" y="5118723"/>
            <a:ext cx="275286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ADT = </a:t>
            </a:r>
            <a:r>
              <a:rPr lang="en-US" sz="2400" kern="0" dirty="0">
                <a:solidFill>
                  <a:srgbClr val="FF0000"/>
                </a:solidFill>
              </a:rPr>
              <a:t>312</a:t>
            </a:r>
            <a:r>
              <a:rPr kumimoji="0" lang="en-US" sz="2400" b="0" i="0" u="none" strike="noStrike" kern="0" cap="none" spc="0" normalizeH="0" baseline="0" noProof="0" dirty="0">
                <a:ln>
                  <a:noFill/>
                </a:ln>
                <a:solidFill>
                  <a:srgbClr val="FF0000"/>
                </a:solidFill>
                <a:effectLst/>
                <a:uLnTx/>
                <a:uFillTx/>
              </a:rPr>
              <a:t> VPD</a:t>
            </a:r>
          </a:p>
        </p:txBody>
      </p:sp>
      <p:sp>
        <p:nvSpPr>
          <p:cNvPr id="18" name="TextBox 17"/>
          <p:cNvSpPr txBox="1"/>
          <p:nvPr/>
        </p:nvSpPr>
        <p:spPr>
          <a:xfrm>
            <a:off x="552450" y="5881599"/>
            <a:ext cx="4019550"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2-001.03A6k, Page 46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rPr>
              <a:t>428 NAC 2-001.03B Note 16, Page 52</a:t>
            </a:r>
          </a:p>
        </p:txBody>
      </p:sp>
      <p:sp>
        <p:nvSpPr>
          <p:cNvPr id="20" name="TextBox 19"/>
          <p:cNvSpPr txBox="1"/>
          <p:nvPr/>
        </p:nvSpPr>
        <p:spPr>
          <a:xfrm>
            <a:off x="6184925"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21" name="TextBox 20"/>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3" name="Picture 12"/>
          <p:cNvPicPr>
            <a:picLocks noChangeAspect="1"/>
          </p:cNvPicPr>
          <p:nvPr/>
        </p:nvPicPr>
        <p:blipFill>
          <a:blip r:embed="rId5"/>
          <a:stretch>
            <a:fillRect/>
          </a:stretch>
        </p:blipFill>
        <p:spPr>
          <a:xfrm>
            <a:off x="7384739" y="5824062"/>
            <a:ext cx="1044948" cy="57340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51" y="1627047"/>
            <a:ext cx="1916013" cy="123008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404" y="1637628"/>
            <a:ext cx="2590229" cy="1219499"/>
          </a:xfrm>
          <a:prstGeom prst="rect">
            <a:avLst/>
          </a:prstGeom>
        </p:spPr>
      </p:pic>
    </p:spTree>
    <p:extLst>
      <p:ext uri="{BB962C8B-B14F-4D97-AF65-F5344CB8AC3E}">
        <p14:creationId xmlns:p14="http://schemas.microsoft.com/office/powerpoint/2010/main" val="7788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07375" y="254223"/>
            <a:ext cx="8282226" cy="1228695"/>
          </a:xfrm>
          <a:prstGeom prst="rect">
            <a:avLst/>
          </a:prstGeom>
          <a:noFill/>
        </p:spPr>
        <p:txBody>
          <a:bodyPr wrap="square" anchor="ctr"/>
          <a:lstStyle>
            <a:lvl1pPr lvl="0">
              <a:defRPr/>
            </a:lvl1pPr>
          </a:lstStyle>
          <a:p>
            <a:pPr lvl="0" algn="ctr"/>
            <a:r>
              <a:rPr lang="en-US" dirty="0">
                <a:latin typeface="+mj-lt"/>
              </a:rPr>
              <a:t>Nominal Shoulder Width*  </a:t>
            </a:r>
            <a:endParaRPr sz="5400" dirty="0">
              <a:latin typeface="+mj-lt"/>
            </a:endParaRPr>
          </a:p>
        </p:txBody>
      </p:sp>
      <p:sp>
        <p:nvSpPr>
          <p:cNvPr id="3" name="Text Placeholder 2"/>
          <p:cNvSpPr txBox="1">
            <a:spLocks noGrp="1"/>
          </p:cNvSpPr>
          <p:nvPr>
            <p:ph type="body" idx="1"/>
          </p:nvPr>
        </p:nvSpPr>
        <p:spPr>
          <a:xfrm>
            <a:off x="851219" y="2231512"/>
            <a:ext cx="7960613" cy="1546568"/>
          </a:xfrm>
          <a:prstGeom prst="rect">
            <a:avLst/>
          </a:prstGeom>
          <a:noFill/>
        </p:spPr>
        <p:txBody>
          <a:bodyPr wrap="square" anchor="t"/>
          <a:lstStyle>
            <a:lvl1pPr lvl="0">
              <a:defRPr/>
            </a:lvl1pPr>
          </a:lstStyle>
          <a:p>
            <a:pPr marL="457188" lvl="1" indent="0" algn="ctr">
              <a:spcBef>
                <a:spcPts val="1200"/>
              </a:spcBef>
            </a:pPr>
            <a:r>
              <a:rPr lang="en-US" sz="3600" dirty="0">
                <a:solidFill>
                  <a:schemeClr val="tx1"/>
                </a:solidFill>
                <a:latin typeface="+mn-lt"/>
              </a:rPr>
              <a:t>= </a:t>
            </a:r>
          </a:p>
          <a:p>
            <a:pPr marL="457188" lvl="1" indent="0" algn="ctr">
              <a:spcBef>
                <a:spcPts val="1200"/>
              </a:spcBef>
            </a:pPr>
            <a:r>
              <a:rPr lang="en-US" sz="3600" dirty="0">
                <a:solidFill>
                  <a:schemeClr val="tx1"/>
                </a:solidFill>
                <a:latin typeface="+mn-lt"/>
              </a:rPr>
              <a:t> </a:t>
            </a:r>
            <a:r>
              <a:rPr lang="en-US" sz="4400" dirty="0">
                <a:solidFill>
                  <a:srgbClr val="FF0000"/>
                </a:solidFill>
              </a:rPr>
              <a:t>*</a:t>
            </a:r>
            <a:r>
              <a:rPr lang="en-US" sz="3600" dirty="0">
                <a:solidFill>
                  <a:schemeClr val="tx1"/>
                </a:solidFill>
                <a:latin typeface="+mn-lt"/>
              </a:rPr>
              <a:t> Shoulder width indicated in the table</a:t>
            </a:r>
            <a:endParaRPr sz="3600" dirty="0">
              <a:solidFill>
                <a:schemeClr val="tx1"/>
              </a:solidFill>
              <a:latin typeface="+mn-lt"/>
            </a:endParaRPr>
          </a:p>
        </p:txBody>
      </p:sp>
      <p:sp>
        <p:nvSpPr>
          <p:cNvPr id="7" name="Slide Number Placeholder 7"/>
          <p:cNvSpPr txBox="1">
            <a:spLocks/>
          </p:cNvSpPr>
          <p:nvPr/>
        </p:nvSpPr>
        <p:spPr>
          <a:xfrm>
            <a:off x="1218206" y="6242989"/>
            <a:ext cx="2133600" cy="366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8B1039E5-A7E8-4D8E-B009-5523DE447D9C}" type="slidenum">
              <a:rPr lang="en-US">
                <a:solidFill>
                  <a:prstClr val="black"/>
                </a:solidFill>
                <a:latin typeface="Calibri"/>
              </a:rPr>
              <a:pPr/>
              <a:t>42</a:t>
            </a:fld>
            <a:endParaRPr lang="en-US" dirty="0">
              <a:solidFill>
                <a:prstClr val="black"/>
              </a:solidFill>
              <a:latin typeface="Calibri"/>
            </a:endParaRPr>
          </a:p>
        </p:txBody>
      </p:sp>
      <p:sp>
        <p:nvSpPr>
          <p:cNvPr id="16" name="TextBox 15"/>
          <p:cNvSpPr txBox="1"/>
          <p:nvPr/>
        </p:nvSpPr>
        <p:spPr>
          <a:xfrm>
            <a:off x="5453746" y="6343591"/>
            <a:ext cx="3510643" cy="400110"/>
          </a:xfrm>
          <a:prstGeom prst="rect">
            <a:avLst/>
          </a:prstGeom>
          <a:noFill/>
        </p:spPr>
        <p:txBody>
          <a:bodyPr wrap="square" rtlCol="0">
            <a:spAutoFit/>
          </a:bodyPr>
          <a:lstStyle/>
          <a:p>
            <a:r>
              <a:rPr lang="en-US" sz="2000" dirty="0">
                <a:solidFill>
                  <a:prstClr val="black"/>
                </a:solidFill>
                <a:latin typeface="Calibri"/>
              </a:rPr>
              <a:t>428 NAC 2-001.03A4g, Page 43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800" y="1300749"/>
            <a:ext cx="3580458" cy="18108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349" y="3572084"/>
            <a:ext cx="4316989" cy="2771507"/>
          </a:xfrm>
          <a:prstGeom prst="rect">
            <a:avLst/>
          </a:prstGeom>
        </p:spPr>
      </p:pic>
      <p:sp>
        <p:nvSpPr>
          <p:cNvPr id="13" name="Oval 12"/>
          <p:cNvSpPr/>
          <p:nvPr/>
        </p:nvSpPr>
        <p:spPr>
          <a:xfrm>
            <a:off x="5453746" y="5280217"/>
            <a:ext cx="681470" cy="2433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63695" y="5289003"/>
            <a:ext cx="681470" cy="2433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5" name="TextBox 14"/>
          <p:cNvSpPr txBox="1"/>
          <p:nvPr/>
        </p:nvSpPr>
        <p:spPr>
          <a:xfrm>
            <a:off x="5405212" y="2000680"/>
            <a:ext cx="1150045" cy="769441"/>
          </a:xfrm>
          <a:prstGeom prst="rect">
            <a:avLst/>
          </a:prstGeom>
          <a:noFill/>
        </p:spPr>
        <p:txBody>
          <a:bodyPr wrap="square" rtlCol="0">
            <a:spAutoFit/>
          </a:bodyPr>
          <a:lstStyle/>
          <a:p>
            <a:r>
              <a:rPr lang="en-US" sz="2400" dirty="0">
                <a:solidFill>
                  <a:srgbClr val="FF0000"/>
                </a:solidFill>
              </a:rPr>
              <a:t>4 ft </a:t>
            </a:r>
            <a:r>
              <a:rPr lang="en-US" sz="4400" dirty="0"/>
              <a:t>*</a:t>
            </a:r>
            <a:endParaRPr lang="en-US" sz="2400" dirty="0"/>
          </a:p>
        </p:txBody>
      </p:sp>
      <p:sp>
        <p:nvSpPr>
          <p:cNvPr id="20" name="TextBox 19"/>
          <p:cNvSpPr txBox="1"/>
          <p:nvPr/>
        </p:nvSpPr>
        <p:spPr>
          <a:xfrm>
            <a:off x="430887" y="12978"/>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8944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16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3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198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75120" y="1721018"/>
            <a:ext cx="7852244" cy="981531"/>
          </a:xfrm>
          <a:prstGeom prst="rect">
            <a:avLst/>
          </a:prstGeom>
        </p:spPr>
      </p:pic>
      <p:pic>
        <p:nvPicPr>
          <p:cNvPr id="8" name="Picture 7"/>
          <p:cNvPicPr>
            <a:picLocks noChangeAspect="1"/>
          </p:cNvPicPr>
          <p:nvPr/>
        </p:nvPicPr>
        <p:blipFill>
          <a:blip r:embed="rId4"/>
          <a:stretch>
            <a:fillRect/>
          </a:stretch>
        </p:blipFill>
        <p:spPr>
          <a:xfrm>
            <a:off x="775120" y="3117190"/>
            <a:ext cx="7852244" cy="2300658"/>
          </a:xfrm>
          <a:prstGeom prst="rect">
            <a:avLst/>
          </a:prstGeom>
        </p:spPr>
      </p:pic>
      <p:sp>
        <p:nvSpPr>
          <p:cNvPr id="6" name="TextBox 5"/>
          <p:cNvSpPr txBox="1"/>
          <p:nvPr/>
        </p:nvSpPr>
        <p:spPr>
          <a:xfrm>
            <a:off x="7484364" y="6351688"/>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80"/>
            <a:ext cx="6021334"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15 – Determine value of Criterion #10: horizontal clear zone</a:t>
            </a:r>
            <a:endParaRPr kumimoji="0" lang="en-US" sz="2400" b="1" i="0" u="none" strike="noStrike" kern="0" cap="none" spc="0" normalizeH="0" baseline="0" noProof="0" dirty="0">
              <a:ln>
                <a:noFill/>
              </a:ln>
              <a:solidFill>
                <a:srgbClr val="C00000"/>
              </a:solidFill>
              <a:effectLst/>
              <a:uLnTx/>
              <a:uFillTx/>
            </a:endParaRPr>
          </a:p>
        </p:txBody>
      </p:sp>
      <p:sp>
        <p:nvSpPr>
          <p:cNvPr id="10" name="Oval 9"/>
          <p:cNvSpPr/>
          <p:nvPr/>
        </p:nvSpPr>
        <p:spPr>
          <a:xfrm>
            <a:off x="889420" y="4245966"/>
            <a:ext cx="1308658" cy="3055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p:nvPr/>
        </p:nvSpPr>
        <p:spPr>
          <a:xfrm>
            <a:off x="5829300" y="5109208"/>
            <a:ext cx="2552700" cy="281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889420" y="4956070"/>
            <a:ext cx="31016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2017 ADT = </a:t>
            </a:r>
            <a:r>
              <a:rPr lang="en-US" sz="2400" kern="0" dirty="0">
                <a:solidFill>
                  <a:srgbClr val="FF0000"/>
                </a:solidFill>
              </a:rPr>
              <a:t>312</a:t>
            </a:r>
            <a:r>
              <a:rPr kumimoji="0" lang="en-US" sz="2400" b="0" i="0" u="none" strike="noStrike" kern="0" cap="none" spc="0" normalizeH="0" baseline="0" noProof="0" dirty="0">
                <a:ln>
                  <a:noFill/>
                </a:ln>
                <a:solidFill>
                  <a:srgbClr val="FF0000"/>
                </a:solidFill>
                <a:effectLst/>
                <a:uLnTx/>
                <a:uFillTx/>
              </a:rPr>
              <a:t> VPD</a:t>
            </a:r>
          </a:p>
        </p:txBody>
      </p:sp>
      <p:sp>
        <p:nvSpPr>
          <p:cNvPr id="18" name="TextBox 17"/>
          <p:cNvSpPr txBox="1"/>
          <p:nvPr/>
        </p:nvSpPr>
        <p:spPr>
          <a:xfrm>
            <a:off x="552450" y="5881599"/>
            <a:ext cx="4019550"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2-001.03A6k, Page 46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rPr>
              <a:t>428 NAC 2-001.03B Note 16, Page 52</a:t>
            </a:r>
          </a:p>
        </p:txBody>
      </p:sp>
      <p:sp>
        <p:nvSpPr>
          <p:cNvPr id="20" name="TextBox 19"/>
          <p:cNvSpPr txBox="1"/>
          <p:nvPr/>
        </p:nvSpPr>
        <p:spPr>
          <a:xfrm>
            <a:off x="6184925"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21" name="TextBox 20"/>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
        <p:nvSpPr>
          <p:cNvPr id="22" name="TextBox 21"/>
          <p:cNvSpPr txBox="1"/>
          <p:nvPr/>
        </p:nvSpPr>
        <p:spPr>
          <a:xfrm>
            <a:off x="5829300" y="5362397"/>
            <a:ext cx="3101691" cy="461665"/>
          </a:xfrm>
          <a:prstGeom prst="rect">
            <a:avLst/>
          </a:prstGeom>
          <a:noFill/>
        </p:spPr>
        <p:txBody>
          <a:bodyPr wrap="square" rtlCol="0">
            <a:spAutoFit/>
          </a:bodyPr>
          <a:lstStyle/>
          <a:p>
            <a:r>
              <a:rPr lang="en-US" sz="2400" dirty="0">
                <a:solidFill>
                  <a:srgbClr val="FF0000"/>
                </a:solidFill>
              </a:rPr>
              <a:t>4 ft for this example</a:t>
            </a:r>
          </a:p>
        </p:txBody>
      </p:sp>
      <p:pic>
        <p:nvPicPr>
          <p:cNvPr id="13" name="Picture 12"/>
          <p:cNvPicPr>
            <a:picLocks noChangeAspect="1"/>
          </p:cNvPicPr>
          <p:nvPr/>
        </p:nvPicPr>
        <p:blipFill>
          <a:blip r:embed="rId5"/>
          <a:stretch>
            <a:fillRect/>
          </a:stretch>
        </p:blipFill>
        <p:spPr>
          <a:xfrm>
            <a:off x="7384739" y="5824062"/>
            <a:ext cx="1044948" cy="57340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119" y="2785807"/>
            <a:ext cx="2116381" cy="996408"/>
          </a:xfrm>
          <a:prstGeom prst="rect">
            <a:avLst/>
          </a:prstGeom>
        </p:spPr>
      </p:pic>
    </p:spTree>
    <p:extLst>
      <p:ext uri="{BB962C8B-B14F-4D97-AF65-F5344CB8AC3E}">
        <p14:creationId xmlns:p14="http://schemas.microsoft.com/office/powerpoint/2010/main" val="20131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0062" y="4084554"/>
            <a:ext cx="7782360" cy="397639"/>
          </a:xfrm>
          <a:prstGeom prst="rect">
            <a:avLst/>
          </a:prstGeom>
        </p:spPr>
      </p:pic>
      <p:sp>
        <p:nvSpPr>
          <p:cNvPr id="6" name="TextBox 5"/>
          <p:cNvSpPr txBox="1"/>
          <p:nvPr/>
        </p:nvSpPr>
        <p:spPr>
          <a:xfrm>
            <a:off x="775120" y="6112364"/>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514350" y="751580"/>
            <a:ext cx="5670575" cy="830997"/>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16 – Determine value of Criterion #11: vertical clearance</a:t>
            </a:r>
            <a:endParaRPr kumimoji="0" lang="en-US" sz="2400" b="1" i="0" u="none" strike="noStrike" kern="0" cap="none" spc="0" normalizeH="0" baseline="0" noProof="0" dirty="0">
              <a:ln>
                <a:noFill/>
              </a:ln>
              <a:solidFill>
                <a:srgbClr val="C00000"/>
              </a:solidFill>
              <a:effectLst/>
              <a:uLnTx/>
              <a:uFillTx/>
            </a:endParaRPr>
          </a:p>
        </p:txBody>
      </p:sp>
      <p:sp>
        <p:nvSpPr>
          <p:cNvPr id="11" name="Rectangle 10"/>
          <p:cNvSpPr/>
          <p:nvPr/>
        </p:nvSpPr>
        <p:spPr>
          <a:xfrm>
            <a:off x="6600623" y="4084665"/>
            <a:ext cx="769252" cy="363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7389726" y="4040467"/>
            <a:ext cx="1222547" cy="4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5004251" y="5943087"/>
            <a:ext cx="4019550" cy="707886"/>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2-001.03A6h , Page 46</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17, Page 53</a:t>
            </a:r>
          </a:p>
        </p:txBody>
      </p:sp>
      <p:pic>
        <p:nvPicPr>
          <p:cNvPr id="15" name="Picture 14"/>
          <p:cNvPicPr>
            <a:picLocks noChangeAspect="1"/>
          </p:cNvPicPr>
          <p:nvPr/>
        </p:nvPicPr>
        <p:blipFill>
          <a:blip r:embed="rId4"/>
          <a:stretch>
            <a:fillRect/>
          </a:stretch>
        </p:blipFill>
        <p:spPr>
          <a:xfrm>
            <a:off x="775120" y="3043467"/>
            <a:ext cx="7852244" cy="981531"/>
          </a:xfrm>
          <a:prstGeom prst="rect">
            <a:avLst/>
          </a:prstGeom>
        </p:spPr>
      </p:pic>
      <p:sp>
        <p:nvSpPr>
          <p:cNvPr id="17" name="TextBox 16"/>
          <p:cNvSpPr txBox="1"/>
          <p:nvPr/>
        </p:nvSpPr>
        <p:spPr>
          <a:xfrm>
            <a:off x="6184925"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sp>
        <p:nvSpPr>
          <p:cNvPr id="18" name="TextBox 1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12" name="Picture 11"/>
          <p:cNvPicPr>
            <a:picLocks noChangeAspect="1"/>
          </p:cNvPicPr>
          <p:nvPr/>
        </p:nvPicPr>
        <p:blipFill>
          <a:blip r:embed="rId5"/>
          <a:stretch>
            <a:fillRect/>
          </a:stretch>
        </p:blipFill>
        <p:spPr>
          <a:xfrm>
            <a:off x="824146" y="5538963"/>
            <a:ext cx="1044948" cy="57340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062" y="1643704"/>
            <a:ext cx="2579495" cy="1340207"/>
          </a:xfrm>
          <a:prstGeom prst="rect">
            <a:avLst/>
          </a:prstGeom>
        </p:spPr>
      </p:pic>
    </p:spTree>
    <p:extLst>
      <p:ext uri="{BB962C8B-B14F-4D97-AF65-F5344CB8AC3E}">
        <p14:creationId xmlns:p14="http://schemas.microsoft.com/office/powerpoint/2010/main" val="12726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49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49970" y="1745553"/>
            <a:ext cx="369277" cy="289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7589297" y="1428873"/>
            <a:ext cx="13525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8x10 NBS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26’ CBW</a:t>
            </a:r>
          </a:p>
        </p:txBody>
      </p:sp>
      <p:cxnSp>
        <p:nvCxnSpPr>
          <p:cNvPr id="16" name="Straight Arrow Connector 15"/>
          <p:cNvCxnSpPr>
            <a:stCxn id="14" idx="1"/>
          </p:cNvCxnSpPr>
          <p:nvPr/>
        </p:nvCxnSpPr>
        <p:spPr>
          <a:xfrm flipH="1">
            <a:off x="4514815" y="1844372"/>
            <a:ext cx="3074482" cy="461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691" y="1495971"/>
            <a:ext cx="9149691" cy="4545600"/>
          </a:xfrm>
          <a:prstGeom prst="rect">
            <a:avLst/>
          </a:prstGeom>
        </p:spPr>
      </p:pic>
      <p:sp>
        <p:nvSpPr>
          <p:cNvPr id="3" name="TextBox 2"/>
          <p:cNvSpPr txBox="1"/>
          <p:nvPr/>
        </p:nvSpPr>
        <p:spPr>
          <a:xfrm>
            <a:off x="1085850" y="634197"/>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788729" y="6400801"/>
            <a:ext cx="10695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TextBox 7"/>
          <p:cNvSpPr txBox="1"/>
          <p:nvPr/>
        </p:nvSpPr>
        <p:spPr>
          <a:xfrm>
            <a:off x="2235355" y="5421567"/>
            <a:ext cx="429228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Google Earth Image </a:t>
            </a:r>
            <a:r>
              <a:rPr lang="en-US" sz="2400" kern="0" dirty="0">
                <a:solidFill>
                  <a:schemeClr val="bg1"/>
                </a:solidFill>
              </a:rPr>
              <a:t>6</a:t>
            </a:r>
            <a:r>
              <a:rPr kumimoji="0" lang="en-US" sz="2400" b="0" i="0" u="none" strike="noStrike" kern="0" cap="none" spc="0" normalizeH="0" baseline="0" noProof="0" dirty="0">
                <a:ln>
                  <a:noFill/>
                </a:ln>
                <a:solidFill>
                  <a:schemeClr val="bg1"/>
                </a:solidFill>
                <a:effectLst/>
                <a:uLnTx/>
                <a:uFillTx/>
              </a:rPr>
              <a:t>/10/2014</a:t>
            </a:r>
            <a:endParaRPr kumimoji="0" lang="en-US" b="0" i="0" u="none" strike="noStrike" kern="0" cap="none" spc="0" normalizeH="0" baseline="0" noProof="0" dirty="0">
              <a:ln>
                <a:noFill/>
              </a:ln>
              <a:solidFill>
                <a:schemeClr val="bg1"/>
              </a:solidFill>
              <a:effectLst/>
              <a:uLnTx/>
              <a:uFillTx/>
            </a:endParaRPr>
          </a:p>
        </p:txBody>
      </p:sp>
      <p:cxnSp>
        <p:nvCxnSpPr>
          <p:cNvPr id="10" name="Straight Connector 9"/>
          <p:cNvCxnSpPr/>
          <p:nvPr/>
        </p:nvCxnSpPr>
        <p:spPr>
          <a:xfrm flipV="1">
            <a:off x="1019175" y="2860978"/>
            <a:ext cx="7534275" cy="15724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63903" y="2496320"/>
            <a:ext cx="131441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3</a:t>
            </a:r>
            <a:r>
              <a:rPr kumimoji="0" lang="en-US" sz="1800" b="0" i="0" u="none" strike="noStrike" kern="0" cap="none" spc="0" normalizeH="0" baseline="0" noProof="0" dirty="0">
                <a:ln>
                  <a:noFill/>
                </a:ln>
                <a:solidFill>
                  <a:schemeClr val="bg1"/>
                </a:solidFill>
                <a:effectLst/>
                <a:uLnTx/>
                <a:uFillTx/>
              </a:rPr>
              <a:t>.5</a:t>
            </a:r>
            <a:r>
              <a:rPr kumimoji="0" lang="en-US" sz="1800" b="0" i="0" u="none" strike="noStrike" kern="0" cap="none" spc="0" normalizeH="0" noProof="0" dirty="0">
                <a:ln>
                  <a:noFill/>
                </a:ln>
                <a:solidFill>
                  <a:schemeClr val="bg1"/>
                </a:solidFill>
                <a:effectLst/>
                <a:uLnTx/>
                <a:uFillTx/>
              </a:rPr>
              <a:t> </a:t>
            </a:r>
            <a:r>
              <a:rPr kumimoji="0" lang="en-US" sz="1800" b="0" i="0" u="none" strike="noStrike" kern="0" cap="none" spc="0" normalizeH="0" baseline="0" noProof="0" dirty="0">
                <a:ln>
                  <a:noFill/>
                </a:ln>
                <a:solidFill>
                  <a:schemeClr val="bg1"/>
                </a:solidFill>
                <a:effectLst/>
                <a:uLnTx/>
                <a:uFillTx/>
              </a:rPr>
              <a:t>miles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chemeClr val="bg1"/>
                </a:solidFill>
              </a:rPr>
              <a:t>Gravel Surfacing</a:t>
            </a:r>
            <a:endParaRPr kumimoji="0" lang="en-US" sz="16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p:txBody>
      </p:sp>
      <p:sp>
        <p:nvSpPr>
          <p:cNvPr id="12" name="Oval 11"/>
          <p:cNvSpPr/>
          <p:nvPr/>
        </p:nvSpPr>
        <p:spPr>
          <a:xfrm>
            <a:off x="1460500" y="2860978"/>
            <a:ext cx="280820" cy="23271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Oval 12"/>
          <p:cNvSpPr/>
          <p:nvPr/>
        </p:nvSpPr>
        <p:spPr>
          <a:xfrm>
            <a:off x="1785548" y="2860978"/>
            <a:ext cx="280820" cy="23271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2485366" y="2854454"/>
            <a:ext cx="280820" cy="23271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598391" y="2463818"/>
            <a:ext cx="1416821" cy="379081"/>
          </a:xfrm>
          <a:prstGeom prst="rect">
            <a:avLst/>
          </a:prstGeom>
          <a:noFill/>
        </p:spPr>
        <p:txBody>
          <a:bodyPr wrap="square" rtlCol="0">
            <a:spAutoFit/>
          </a:bodyPr>
          <a:lstStyle/>
          <a:p>
            <a:r>
              <a:rPr lang="en-US" dirty="0">
                <a:solidFill>
                  <a:srgbClr val="FFFF00"/>
                </a:solidFill>
              </a:rPr>
              <a:t>C007603020</a:t>
            </a:r>
          </a:p>
        </p:txBody>
      </p:sp>
      <p:sp>
        <p:nvSpPr>
          <p:cNvPr id="17" name="TextBox 16"/>
          <p:cNvSpPr txBox="1"/>
          <p:nvPr/>
        </p:nvSpPr>
        <p:spPr>
          <a:xfrm>
            <a:off x="1349365" y="3129854"/>
            <a:ext cx="1416821" cy="379081"/>
          </a:xfrm>
          <a:prstGeom prst="rect">
            <a:avLst/>
          </a:prstGeom>
          <a:noFill/>
        </p:spPr>
        <p:txBody>
          <a:bodyPr wrap="square" rtlCol="0">
            <a:spAutoFit/>
          </a:bodyPr>
          <a:lstStyle/>
          <a:p>
            <a:r>
              <a:rPr lang="en-US" dirty="0">
                <a:solidFill>
                  <a:srgbClr val="FFFF00"/>
                </a:solidFill>
              </a:rPr>
              <a:t>C007603023</a:t>
            </a:r>
          </a:p>
        </p:txBody>
      </p:sp>
      <p:sp>
        <p:nvSpPr>
          <p:cNvPr id="18" name="TextBox 17"/>
          <p:cNvSpPr txBox="1"/>
          <p:nvPr/>
        </p:nvSpPr>
        <p:spPr>
          <a:xfrm>
            <a:off x="2182645" y="2463818"/>
            <a:ext cx="1416821" cy="379081"/>
          </a:xfrm>
          <a:prstGeom prst="rect">
            <a:avLst/>
          </a:prstGeom>
          <a:noFill/>
        </p:spPr>
        <p:txBody>
          <a:bodyPr wrap="square" rtlCol="0">
            <a:spAutoFit/>
          </a:bodyPr>
          <a:lstStyle/>
          <a:p>
            <a:r>
              <a:rPr lang="en-US" dirty="0">
                <a:solidFill>
                  <a:srgbClr val="FFFF00"/>
                </a:solidFill>
              </a:rPr>
              <a:t>C007603025</a:t>
            </a:r>
          </a:p>
        </p:txBody>
      </p:sp>
      <p:sp>
        <p:nvSpPr>
          <p:cNvPr id="19" name="TextBox 18"/>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
        <p:nvSpPr>
          <p:cNvPr id="6" name="TextBox 5"/>
          <p:cNvSpPr txBox="1"/>
          <p:nvPr/>
        </p:nvSpPr>
        <p:spPr>
          <a:xfrm>
            <a:off x="1349365" y="6186085"/>
            <a:ext cx="5769892" cy="461665"/>
          </a:xfrm>
          <a:prstGeom prst="rect">
            <a:avLst/>
          </a:prstGeom>
          <a:noFill/>
        </p:spPr>
        <p:txBody>
          <a:bodyPr wrap="square" rtlCol="0">
            <a:spAutoFit/>
          </a:bodyPr>
          <a:lstStyle/>
          <a:p>
            <a:pPr algn="ctr"/>
            <a:r>
              <a:rPr lang="en-US" sz="2400" dirty="0">
                <a:solidFill>
                  <a:srgbClr val="FF0000"/>
                </a:solidFill>
              </a:rPr>
              <a:t>3 Bridge-size Structures</a:t>
            </a:r>
          </a:p>
        </p:txBody>
      </p:sp>
      <p:sp>
        <p:nvSpPr>
          <p:cNvPr id="20" name="TextBox 19"/>
          <p:cNvSpPr txBox="1"/>
          <p:nvPr/>
        </p:nvSpPr>
        <p:spPr>
          <a:xfrm>
            <a:off x="361967" y="1602044"/>
            <a:ext cx="182067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CBC Triple 12x10</a:t>
            </a: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SR</a:t>
            </a:r>
            <a:r>
              <a:rPr kumimoji="0" lang="en-US" b="0" i="0" u="none" strike="noStrike" kern="0" cap="none" spc="0" normalizeH="0" noProof="0" dirty="0">
                <a:ln>
                  <a:noFill/>
                </a:ln>
                <a:solidFill>
                  <a:schemeClr val="bg1"/>
                </a:solidFill>
                <a:effectLst/>
                <a:uLnTx/>
                <a:uFillTx/>
              </a:rPr>
              <a:t> = 88.7</a:t>
            </a:r>
          </a:p>
          <a:p>
            <a:pPr marL="0" marR="0" lvl="0" indent="0" defTabSz="914400" eaLnBrk="1" fontAlgn="auto" latinLnBrk="0" hangingPunct="1">
              <a:lnSpc>
                <a:spcPct val="100000"/>
              </a:lnSpc>
              <a:spcBef>
                <a:spcPts val="0"/>
              </a:spcBef>
              <a:spcAft>
                <a:spcPts val="0"/>
              </a:spcAft>
              <a:buClrTx/>
              <a:buSzTx/>
              <a:buFontTx/>
              <a:buNone/>
              <a:tabLst/>
              <a:defRPr/>
            </a:pPr>
            <a:r>
              <a:rPr lang="en-US" kern="0" baseline="0" dirty="0">
                <a:solidFill>
                  <a:schemeClr val="bg1"/>
                </a:solidFill>
              </a:rPr>
              <a:t>Built</a:t>
            </a:r>
            <a:r>
              <a:rPr lang="en-US" kern="0" dirty="0">
                <a:solidFill>
                  <a:schemeClr val="bg1"/>
                </a:solidFill>
              </a:rPr>
              <a:t> 2003</a:t>
            </a:r>
            <a:endParaRPr kumimoji="0" lang="en-US" b="0" i="0" u="none" strike="noStrike" kern="0" cap="none" spc="0" normalizeH="0" baseline="0" noProof="0" dirty="0">
              <a:ln>
                <a:noFill/>
              </a:ln>
              <a:solidFill>
                <a:schemeClr val="bg1"/>
              </a:solidFill>
              <a:effectLst/>
              <a:uLnTx/>
              <a:uFillTx/>
            </a:endParaRPr>
          </a:p>
        </p:txBody>
      </p:sp>
      <p:sp>
        <p:nvSpPr>
          <p:cNvPr id="22" name="TextBox 21"/>
          <p:cNvSpPr txBox="1"/>
          <p:nvPr/>
        </p:nvSpPr>
        <p:spPr>
          <a:xfrm>
            <a:off x="1306801" y="3416490"/>
            <a:ext cx="182067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CBC Triple 12x10</a:t>
            </a: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SR</a:t>
            </a:r>
            <a:r>
              <a:rPr kumimoji="0" lang="en-US" b="0" i="0" u="none" strike="noStrike" kern="0" cap="none" spc="0" normalizeH="0" noProof="0" dirty="0">
                <a:ln>
                  <a:noFill/>
                </a:ln>
                <a:solidFill>
                  <a:schemeClr val="bg1"/>
                </a:solidFill>
                <a:effectLst/>
                <a:uLnTx/>
                <a:uFillTx/>
              </a:rPr>
              <a:t> = 88.7</a:t>
            </a:r>
          </a:p>
          <a:p>
            <a:pPr marL="0" marR="0" lvl="0" indent="0" defTabSz="914400" eaLnBrk="1" fontAlgn="auto" latinLnBrk="0" hangingPunct="1">
              <a:lnSpc>
                <a:spcPct val="100000"/>
              </a:lnSpc>
              <a:spcBef>
                <a:spcPts val="0"/>
              </a:spcBef>
              <a:spcAft>
                <a:spcPts val="0"/>
              </a:spcAft>
              <a:buClrTx/>
              <a:buSzTx/>
              <a:buFontTx/>
              <a:buNone/>
              <a:tabLst/>
              <a:defRPr/>
            </a:pPr>
            <a:r>
              <a:rPr lang="en-US" kern="0" baseline="0" dirty="0">
                <a:solidFill>
                  <a:schemeClr val="bg1"/>
                </a:solidFill>
              </a:rPr>
              <a:t>Built</a:t>
            </a:r>
            <a:r>
              <a:rPr lang="en-US" kern="0" dirty="0">
                <a:solidFill>
                  <a:schemeClr val="bg1"/>
                </a:solidFill>
              </a:rPr>
              <a:t> 2003</a:t>
            </a:r>
            <a:endParaRPr kumimoji="0" lang="en-US" b="0" i="0" u="none" strike="noStrike" kern="0" cap="none" spc="0" normalizeH="0" baseline="0" noProof="0" dirty="0">
              <a:ln>
                <a:noFill/>
              </a:ln>
              <a:solidFill>
                <a:schemeClr val="bg1"/>
              </a:solidFill>
              <a:effectLst/>
              <a:uLnTx/>
              <a:uFillTx/>
            </a:endParaRPr>
          </a:p>
        </p:txBody>
      </p:sp>
      <p:sp>
        <p:nvSpPr>
          <p:cNvPr id="23" name="TextBox 22"/>
          <p:cNvSpPr txBox="1"/>
          <p:nvPr/>
        </p:nvSpPr>
        <p:spPr>
          <a:xfrm>
            <a:off x="2371962" y="1572990"/>
            <a:ext cx="618148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Steel Truss w/Timber Approaches, 125 ft, CBW=19.5 ft</a:t>
            </a: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SR</a:t>
            </a:r>
            <a:r>
              <a:rPr kumimoji="0" lang="en-US" b="0" i="0" u="none" strike="noStrike" kern="0" cap="none" spc="0" normalizeH="0" noProof="0" dirty="0">
                <a:ln>
                  <a:noFill/>
                </a:ln>
                <a:solidFill>
                  <a:schemeClr val="bg1"/>
                </a:solidFill>
                <a:effectLst/>
                <a:uLnTx/>
                <a:uFillTx/>
              </a:rPr>
              <a:t> = 33.0, </a:t>
            </a:r>
            <a:r>
              <a:rPr kumimoji="0" lang="en-US" b="1" i="0" u="none" strike="noStrike" kern="0" cap="none" spc="0" normalizeH="0" noProof="0" dirty="0">
                <a:ln>
                  <a:noFill/>
                </a:ln>
                <a:solidFill>
                  <a:schemeClr val="bg1"/>
                </a:solidFill>
                <a:effectLst/>
                <a:uLnTx/>
                <a:uFillTx/>
              </a:rPr>
              <a:t>Structurally Deficient</a:t>
            </a:r>
            <a:r>
              <a:rPr kumimoji="0" lang="en-US" b="0" i="0" u="none" strike="noStrike" kern="0" cap="none" spc="0" normalizeH="0" noProof="0" dirty="0">
                <a:ln>
                  <a:noFill/>
                </a:ln>
                <a:solidFill>
                  <a:schemeClr val="bg1"/>
                </a:solidFill>
                <a:effectLst/>
                <a:uLnTx/>
                <a:uFillTx/>
              </a:rPr>
              <a:t>, Load Posted</a:t>
            </a:r>
          </a:p>
          <a:p>
            <a:pPr marL="0" marR="0" lvl="0" indent="0" defTabSz="914400" eaLnBrk="1" fontAlgn="auto" latinLnBrk="0" hangingPunct="1">
              <a:lnSpc>
                <a:spcPct val="100000"/>
              </a:lnSpc>
              <a:spcBef>
                <a:spcPts val="0"/>
              </a:spcBef>
              <a:spcAft>
                <a:spcPts val="0"/>
              </a:spcAft>
              <a:buClrTx/>
              <a:buSzTx/>
              <a:buFontTx/>
              <a:buNone/>
              <a:tabLst/>
              <a:defRPr/>
            </a:pPr>
            <a:r>
              <a:rPr lang="en-US" kern="0" baseline="0" dirty="0">
                <a:solidFill>
                  <a:schemeClr val="bg1"/>
                </a:solidFill>
              </a:rPr>
              <a:t>Built</a:t>
            </a:r>
            <a:r>
              <a:rPr lang="en-US" kern="0" dirty="0">
                <a:solidFill>
                  <a:schemeClr val="bg1"/>
                </a:solidFill>
              </a:rPr>
              <a:t> 1935, Poor Piling</a:t>
            </a:r>
            <a:endParaRPr kumimoji="0" lang="en-US" b="0" i="0" u="none" strike="noStrike" kern="0" cap="none" spc="0" normalizeH="0" baseline="0" noProof="0" dirty="0">
              <a:ln>
                <a:noFill/>
              </a:ln>
              <a:solidFill>
                <a:schemeClr val="bg1"/>
              </a:solidFill>
              <a:effectLst/>
              <a:uLnTx/>
              <a:uFillTx/>
            </a:endParaRPr>
          </a:p>
        </p:txBody>
      </p:sp>
      <p:pic>
        <p:nvPicPr>
          <p:cNvPr id="24" name="Picture 23"/>
          <p:cNvPicPr>
            <a:picLocks noChangeAspect="1"/>
          </p:cNvPicPr>
          <p:nvPr/>
        </p:nvPicPr>
        <p:blipFill>
          <a:blip r:embed="rId4"/>
          <a:stretch>
            <a:fillRect/>
          </a:stretch>
        </p:blipFill>
        <p:spPr>
          <a:xfrm>
            <a:off x="304417" y="6257014"/>
            <a:ext cx="1044948" cy="573401"/>
          </a:xfrm>
          <a:prstGeom prst="rect">
            <a:avLst/>
          </a:prstGeom>
        </p:spPr>
      </p:pic>
      <p:pic>
        <p:nvPicPr>
          <p:cNvPr id="2" name="Picture 1"/>
          <p:cNvPicPr>
            <a:picLocks noChangeAspect="1"/>
          </p:cNvPicPr>
          <p:nvPr/>
        </p:nvPicPr>
        <p:blipFill>
          <a:blip r:embed="rId5"/>
          <a:stretch>
            <a:fillRect/>
          </a:stretch>
        </p:blipFill>
        <p:spPr>
          <a:xfrm>
            <a:off x="7634437" y="820640"/>
            <a:ext cx="1509563" cy="1350662"/>
          </a:xfrm>
          <a:prstGeom prst="rect">
            <a:avLst/>
          </a:prstGeom>
        </p:spPr>
      </p:pic>
    </p:spTree>
    <p:extLst>
      <p:ext uri="{BB962C8B-B14F-4D97-AF65-F5344CB8AC3E}">
        <p14:creationId xmlns:p14="http://schemas.microsoft.com/office/powerpoint/2010/main" val="20392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25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29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29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35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700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1260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1270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5" grpId="0"/>
      <p:bldP spid="17" grpId="0"/>
      <p:bldP spid="18" grpId="0"/>
      <p:bldP spid="6" grpId="0"/>
      <p:bldP spid="20" grpId="0"/>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3529" y="1692554"/>
            <a:ext cx="8388982" cy="686477"/>
          </a:xfrm>
          <a:prstGeom prst="rect">
            <a:avLst/>
          </a:prstGeom>
        </p:spPr>
      </p:pic>
      <p:pic>
        <p:nvPicPr>
          <p:cNvPr id="3" name="Picture 2"/>
          <p:cNvPicPr>
            <a:picLocks noChangeAspect="1"/>
          </p:cNvPicPr>
          <p:nvPr/>
        </p:nvPicPr>
        <p:blipFill>
          <a:blip r:embed="rId4"/>
          <a:stretch>
            <a:fillRect/>
          </a:stretch>
        </p:blipFill>
        <p:spPr>
          <a:xfrm>
            <a:off x="473529" y="2428908"/>
            <a:ext cx="8388982" cy="1398164"/>
          </a:xfrm>
          <a:prstGeom prst="rect">
            <a:avLst/>
          </a:prstGeom>
        </p:spPr>
      </p:pic>
      <p:sp>
        <p:nvSpPr>
          <p:cNvPr id="6" name="TextBox 5"/>
          <p:cNvSpPr txBox="1"/>
          <p:nvPr/>
        </p:nvSpPr>
        <p:spPr>
          <a:xfrm>
            <a:off x="7719511" y="6281640"/>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473529" y="751580"/>
            <a:ext cx="5711397" cy="830995"/>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17 – Determine value of Criterion #12: clear bridge width</a:t>
            </a:r>
            <a:endParaRPr kumimoji="0" lang="en-US" sz="2400" b="1" i="0" u="none" strike="noStrike" kern="0" cap="none" spc="0" normalizeH="0" baseline="0" noProof="0" dirty="0">
              <a:ln>
                <a:noFill/>
              </a:ln>
              <a:solidFill>
                <a:srgbClr val="C00000"/>
              </a:solidFill>
              <a:effectLst/>
              <a:uLnTx/>
              <a:uFillTx/>
            </a:endParaRPr>
          </a:p>
        </p:txBody>
      </p:sp>
      <p:sp>
        <p:nvSpPr>
          <p:cNvPr id="4" name="TextBox 3"/>
          <p:cNvSpPr txBox="1"/>
          <p:nvPr/>
        </p:nvSpPr>
        <p:spPr>
          <a:xfrm>
            <a:off x="3190457" y="3854753"/>
            <a:ext cx="2763086" cy="1323439"/>
          </a:xfrm>
          <a:prstGeom prst="rect">
            <a:avLst/>
          </a:prstGeom>
          <a:solidFill>
            <a:schemeClr val="accent2">
              <a:lumMod val="40000"/>
              <a:lumOff val="6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Formula D: Approach traveled way width plus 2 ft. (each side).  CBW = 2 + 20 + 2 = </a:t>
            </a:r>
            <a:r>
              <a:rPr kumimoji="0" lang="en-US" sz="2000" b="1" i="0" u="none" strike="noStrike" kern="0" cap="none" spc="0" normalizeH="0" baseline="0" noProof="0" dirty="0">
                <a:ln>
                  <a:noFill/>
                </a:ln>
                <a:solidFill>
                  <a:sysClr val="windowText" lastClr="000000"/>
                </a:solidFill>
                <a:effectLst/>
                <a:uLnTx/>
                <a:uFillTx/>
              </a:rPr>
              <a:t>24 ft.  </a:t>
            </a:r>
          </a:p>
        </p:txBody>
      </p:sp>
      <p:sp>
        <p:nvSpPr>
          <p:cNvPr id="11" name="Rectangle 10"/>
          <p:cNvSpPr/>
          <p:nvPr/>
        </p:nvSpPr>
        <p:spPr>
          <a:xfrm>
            <a:off x="6583680" y="3611880"/>
            <a:ext cx="2211878" cy="210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p:nvPr/>
        </p:nvSpPr>
        <p:spPr>
          <a:xfrm>
            <a:off x="3794760" y="3429000"/>
            <a:ext cx="2069969"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6273344" y="3851489"/>
            <a:ext cx="2589167" cy="1261884"/>
          </a:xfrm>
          <a:prstGeom prst="rect">
            <a:avLst/>
          </a:prstGeom>
          <a:solidFill>
            <a:schemeClr val="accent6">
              <a:lumMod val="60000"/>
              <a:lumOff val="4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Formula H: Approach traveled way width.  CBW = </a:t>
            </a:r>
            <a:r>
              <a:rPr kumimoji="0" lang="en-US" sz="2000" b="1" i="0" u="none" strike="noStrike" kern="0" cap="none" spc="0" normalizeH="0" baseline="0" noProof="0" dirty="0">
                <a:ln>
                  <a:noFill/>
                </a:ln>
                <a:solidFill>
                  <a:sysClr val="windowText" lastClr="000000"/>
                </a:solidFill>
                <a:effectLst/>
                <a:uLnTx/>
                <a:uFillTx/>
              </a:rPr>
              <a:t>20 ft.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473530" y="2645116"/>
            <a:ext cx="1713636" cy="316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473528" y="3507617"/>
            <a:ext cx="22736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2017 ADT = </a:t>
            </a:r>
            <a:r>
              <a:rPr lang="en-US" kern="0" dirty="0">
                <a:solidFill>
                  <a:srgbClr val="FF0000"/>
                </a:solidFill>
              </a:rPr>
              <a:t>312</a:t>
            </a:r>
            <a:r>
              <a:rPr kumimoji="0" lang="en-US" sz="1800" b="0" i="0" u="none" strike="noStrike" kern="0" cap="none" spc="0" normalizeH="0" baseline="0" noProof="0" dirty="0">
                <a:ln>
                  <a:noFill/>
                </a:ln>
                <a:solidFill>
                  <a:srgbClr val="FF0000"/>
                </a:solidFill>
                <a:effectLst/>
                <a:uLnTx/>
                <a:uFillTx/>
              </a:rPr>
              <a:t> VPD</a:t>
            </a:r>
          </a:p>
        </p:txBody>
      </p:sp>
      <p:sp>
        <p:nvSpPr>
          <p:cNvPr id="18" name="TextBox 17"/>
          <p:cNvSpPr txBox="1"/>
          <p:nvPr/>
        </p:nvSpPr>
        <p:spPr>
          <a:xfrm>
            <a:off x="191832" y="5943086"/>
            <a:ext cx="720585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2-001.03A6i, Page 46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18, Page 53, notes 20 and 21, Page 54</a:t>
            </a:r>
          </a:p>
        </p:txBody>
      </p:sp>
      <p:sp>
        <p:nvSpPr>
          <p:cNvPr id="19" name="TextBox 18"/>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
        <p:nvSpPr>
          <p:cNvPr id="21" name="TextBox 20"/>
          <p:cNvSpPr txBox="1"/>
          <p:nvPr/>
        </p:nvSpPr>
        <p:spPr>
          <a:xfrm>
            <a:off x="6184925"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pic>
        <p:nvPicPr>
          <p:cNvPr id="15" name="Picture 14"/>
          <p:cNvPicPr>
            <a:picLocks noChangeAspect="1"/>
          </p:cNvPicPr>
          <p:nvPr/>
        </p:nvPicPr>
        <p:blipFill>
          <a:blip r:embed="rId5"/>
          <a:stretch>
            <a:fillRect/>
          </a:stretch>
        </p:blipFill>
        <p:spPr>
          <a:xfrm>
            <a:off x="7686593" y="5723628"/>
            <a:ext cx="1044948" cy="573401"/>
          </a:xfrm>
          <a:prstGeom prst="rect">
            <a:avLst/>
          </a:prstGeom>
        </p:spPr>
      </p:pic>
      <p:pic>
        <p:nvPicPr>
          <p:cNvPr id="2" name="Picture 1"/>
          <p:cNvPicPr>
            <a:picLocks noChangeAspect="1"/>
          </p:cNvPicPr>
          <p:nvPr/>
        </p:nvPicPr>
        <p:blipFill>
          <a:blip r:embed="rId6"/>
          <a:stretch>
            <a:fillRect/>
          </a:stretch>
        </p:blipFill>
        <p:spPr>
          <a:xfrm>
            <a:off x="3709178" y="5271135"/>
            <a:ext cx="1955023" cy="904986"/>
          </a:xfrm>
          <a:prstGeom prst="rect">
            <a:avLst/>
          </a:prstGeom>
        </p:spPr>
      </p:pic>
      <p:cxnSp>
        <p:nvCxnSpPr>
          <p:cNvPr id="22" name="Straight Arrow Connector 21"/>
          <p:cNvCxnSpPr>
            <a:cxnSpLocks/>
          </p:cNvCxnSpPr>
          <p:nvPr/>
        </p:nvCxnSpPr>
        <p:spPr>
          <a:xfrm flipH="1">
            <a:off x="5384800" y="3639561"/>
            <a:ext cx="279401" cy="30378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37" y="4032741"/>
            <a:ext cx="2968119" cy="1347841"/>
          </a:xfrm>
          <a:prstGeom prst="rect">
            <a:avLst/>
          </a:prstGeom>
        </p:spPr>
      </p:pic>
    </p:spTree>
    <p:extLst>
      <p:ext uri="{BB962C8B-B14F-4D97-AF65-F5344CB8AC3E}">
        <p14:creationId xmlns:p14="http://schemas.microsoft.com/office/powerpoint/2010/main" val="30838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77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87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106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74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228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233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2510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0" grpId="0" animBg="1"/>
      <p:bldP spid="14"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8402" y="6231738"/>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TextBox 15"/>
          <p:cNvSpPr txBox="1"/>
          <p:nvPr/>
        </p:nvSpPr>
        <p:spPr>
          <a:xfrm>
            <a:off x="678404" y="751580"/>
            <a:ext cx="5800436" cy="830995"/>
          </a:xfrm>
          <a:prstGeom prst="rect">
            <a:avLst/>
          </a:prstGeom>
          <a:solidFill>
            <a:schemeClr val="bg1"/>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18 – Determine value of Criterion #13: structural capacity</a:t>
            </a:r>
            <a:endParaRPr kumimoji="0" lang="en-US" sz="2400" b="1" i="0" u="none" strike="noStrike" kern="0" cap="none" spc="0" normalizeH="0" baseline="0" noProof="0" dirty="0">
              <a:ln>
                <a:noFill/>
              </a:ln>
              <a:solidFill>
                <a:srgbClr val="C00000"/>
              </a:solidFill>
              <a:effectLst/>
              <a:uLnTx/>
              <a:uFillTx/>
            </a:endParaRPr>
          </a:p>
        </p:txBody>
      </p:sp>
      <p:pic>
        <p:nvPicPr>
          <p:cNvPr id="2" name="Picture 1"/>
          <p:cNvPicPr>
            <a:picLocks noChangeAspect="1"/>
          </p:cNvPicPr>
          <p:nvPr/>
        </p:nvPicPr>
        <p:blipFill>
          <a:blip r:embed="rId3"/>
          <a:stretch>
            <a:fillRect/>
          </a:stretch>
        </p:blipFill>
        <p:spPr>
          <a:xfrm>
            <a:off x="678402" y="2513676"/>
            <a:ext cx="7824579" cy="265455"/>
          </a:xfrm>
          <a:prstGeom prst="rect">
            <a:avLst/>
          </a:prstGeom>
        </p:spPr>
      </p:pic>
      <p:sp>
        <p:nvSpPr>
          <p:cNvPr id="11" name="Rectangle 10"/>
          <p:cNvSpPr/>
          <p:nvPr/>
        </p:nvSpPr>
        <p:spPr>
          <a:xfrm>
            <a:off x="4386263" y="2521521"/>
            <a:ext cx="498967" cy="206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7432494" y="2492028"/>
            <a:ext cx="1082036" cy="236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5173453" y="3537696"/>
            <a:ext cx="3341077"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3R: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Original Design Loading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If unknown, use HS15</a:t>
            </a:r>
          </a:p>
        </p:txBody>
      </p:sp>
      <p:cxnSp>
        <p:nvCxnSpPr>
          <p:cNvPr id="12" name="Straight Arrow Connector 11"/>
          <p:cNvCxnSpPr>
            <a:cxnSpLocks/>
          </p:cNvCxnSpPr>
          <p:nvPr/>
        </p:nvCxnSpPr>
        <p:spPr>
          <a:xfrm flipH="1">
            <a:off x="6478840" y="2768408"/>
            <a:ext cx="1430528" cy="94182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45869" y="5879179"/>
            <a:ext cx="4072310" cy="7051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2-001.03A6j, Page 46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Note 19, Page 54</a:t>
            </a:r>
          </a:p>
        </p:txBody>
      </p:sp>
      <p:sp>
        <p:nvSpPr>
          <p:cNvPr id="17" name="TextBox 1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
        <p:nvSpPr>
          <p:cNvPr id="18" name="TextBox 17"/>
          <p:cNvSpPr txBox="1"/>
          <p:nvPr/>
        </p:nvSpPr>
        <p:spPr>
          <a:xfrm>
            <a:off x="6478840" y="751578"/>
            <a:ext cx="2024142" cy="830997"/>
          </a:xfrm>
          <a:prstGeom prst="rect">
            <a:avLst/>
          </a:prstGeom>
          <a:solidFill>
            <a:srgbClr val="FFFFFF"/>
          </a:solid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Pages 69-70</a:t>
            </a:r>
            <a:endParaRPr kumimoji="0" lang="en-US" sz="2400" b="1" i="0" u="none" strike="noStrike" kern="0" cap="none" spc="0" normalizeH="0" baseline="0" noProof="0" dirty="0">
              <a:ln>
                <a:noFill/>
              </a:ln>
              <a:solidFill>
                <a:srgbClr val="C00000"/>
              </a:solidFill>
              <a:effectLst/>
              <a:uLnTx/>
              <a:uFillTx/>
            </a:endParaRPr>
          </a:p>
        </p:txBody>
      </p:sp>
      <p:pic>
        <p:nvPicPr>
          <p:cNvPr id="4" name="Picture 3"/>
          <p:cNvPicPr>
            <a:picLocks noChangeAspect="1"/>
          </p:cNvPicPr>
          <p:nvPr/>
        </p:nvPicPr>
        <p:blipFill>
          <a:blip r:embed="rId4"/>
          <a:stretch>
            <a:fillRect/>
          </a:stretch>
        </p:blipFill>
        <p:spPr>
          <a:xfrm>
            <a:off x="678404" y="1726024"/>
            <a:ext cx="7824578" cy="652048"/>
          </a:xfrm>
          <a:prstGeom prst="rect">
            <a:avLst/>
          </a:prstGeom>
        </p:spPr>
      </p:pic>
      <p:pic>
        <p:nvPicPr>
          <p:cNvPr id="13" name="Picture 12"/>
          <p:cNvPicPr>
            <a:picLocks noChangeAspect="1"/>
          </p:cNvPicPr>
          <p:nvPr/>
        </p:nvPicPr>
        <p:blipFill>
          <a:blip r:embed="rId5"/>
          <a:stretch>
            <a:fillRect/>
          </a:stretch>
        </p:blipFill>
        <p:spPr>
          <a:xfrm>
            <a:off x="678402" y="5658337"/>
            <a:ext cx="1044948" cy="57340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02" y="3013492"/>
            <a:ext cx="1662462" cy="2218823"/>
          </a:xfrm>
          <a:prstGeom prst="rect">
            <a:avLst/>
          </a:prstGeom>
        </p:spPr>
      </p:pic>
    </p:spTree>
    <p:extLst>
      <p:ext uri="{BB962C8B-B14F-4D97-AF65-F5344CB8AC3E}">
        <p14:creationId xmlns:p14="http://schemas.microsoft.com/office/powerpoint/2010/main" val="19250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6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17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18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168522"/>
            <a:ext cx="8229600" cy="1146175"/>
          </a:xfrm>
          <a:prstGeom prst="rect">
            <a:avLst/>
          </a:prstGeom>
          <a:noFill/>
        </p:spPr>
        <p:txBody>
          <a:bodyPr wrap="square" anchor="ctr"/>
          <a:lstStyle>
            <a:lvl1pPr lvl="0">
              <a:defRPr/>
            </a:lvl1pPr>
          </a:lstStyle>
          <a:p>
            <a:pPr lvl="0" algn="ctr"/>
            <a:r>
              <a:rPr dirty="0">
                <a:latin typeface="+mj-lt"/>
              </a:rPr>
              <a:t>Finding the Appropriate Values</a:t>
            </a:r>
          </a:p>
          <a:p>
            <a:pPr lvl="0" algn="ctr"/>
            <a:r>
              <a:rPr sz="3000" dirty="0">
                <a:latin typeface="+mj-lt"/>
              </a:rPr>
              <a:t>knowing the Area, NFC and Scope</a:t>
            </a:r>
          </a:p>
        </p:txBody>
      </p:sp>
      <p:sp>
        <p:nvSpPr>
          <p:cNvPr id="3" name="Text Placeholder 2"/>
          <p:cNvSpPr txBox="1">
            <a:spLocks noGrp="1"/>
          </p:cNvSpPr>
          <p:nvPr>
            <p:ph type="body" idx="1"/>
          </p:nvPr>
        </p:nvSpPr>
        <p:spPr>
          <a:xfrm>
            <a:off x="1399507" y="1360734"/>
            <a:ext cx="6981092" cy="4892291"/>
          </a:xfrm>
          <a:prstGeom prst="rect">
            <a:avLst/>
          </a:prstGeom>
          <a:noFill/>
        </p:spPr>
        <p:txBody>
          <a:bodyPr wrap="square" anchor="t"/>
          <a:lstStyle>
            <a:lvl1pPr lvl="0">
              <a:defRPr/>
            </a:lvl1pPr>
          </a:lstStyle>
          <a:p>
            <a:pPr lvl="0" algn="l">
              <a:buChar char="•"/>
            </a:pPr>
            <a:r>
              <a:rPr lang="en-US" dirty="0">
                <a:latin typeface="+mn-lt"/>
              </a:rPr>
              <a:t>What is the scope of work (3R or New and Reconstructed)?  </a:t>
            </a:r>
          </a:p>
          <a:p>
            <a:pPr lvl="0" algn="l">
              <a:buChar char="•"/>
            </a:pPr>
            <a:r>
              <a:rPr dirty="0">
                <a:latin typeface="+mn-lt"/>
              </a:rPr>
              <a:t>What is the selected </a:t>
            </a:r>
            <a:r>
              <a:rPr b="1" dirty="0">
                <a:latin typeface="+mn-lt"/>
              </a:rPr>
              <a:t>Design Speed </a:t>
            </a:r>
            <a:r>
              <a:rPr dirty="0">
                <a:latin typeface="+mn-lt"/>
              </a:rPr>
              <a:t>(New &amp; Reconstructed standards)? </a:t>
            </a:r>
          </a:p>
          <a:p>
            <a:pPr lvl="0" algn="l">
              <a:buChar char="•"/>
            </a:pPr>
            <a:r>
              <a:rPr dirty="0">
                <a:latin typeface="+mn-lt"/>
              </a:rPr>
              <a:t>What is the traffic volume? </a:t>
            </a:r>
            <a:r>
              <a:rPr lang="en-US" dirty="0">
                <a:latin typeface="+mn-lt"/>
              </a:rPr>
              <a:t>Percentage of Heavy Trucks (%HT)?</a:t>
            </a:r>
            <a:endParaRPr dirty="0">
              <a:latin typeface="+mn-lt"/>
            </a:endParaRPr>
          </a:p>
          <a:p>
            <a:pPr lvl="0" algn="l">
              <a:buChar char="•"/>
            </a:pPr>
            <a:r>
              <a:rPr dirty="0">
                <a:latin typeface="+mn-lt"/>
              </a:rPr>
              <a:t>Paved or Unpaved?</a:t>
            </a:r>
          </a:p>
          <a:p>
            <a:pPr lvl="0" algn="l">
              <a:buChar char="•"/>
            </a:pPr>
            <a:r>
              <a:rPr dirty="0">
                <a:latin typeface="+mn-lt"/>
              </a:rPr>
              <a:t>Curbed or Non-curbed?</a:t>
            </a:r>
          </a:p>
          <a:p>
            <a:pPr lvl="0" algn="l">
              <a:buChar char="•"/>
            </a:pPr>
            <a:r>
              <a:rPr dirty="0">
                <a:latin typeface="+mn-lt"/>
              </a:rPr>
              <a:t>Rolling or Level terrain?</a:t>
            </a:r>
          </a:p>
        </p:txBody>
      </p:sp>
      <p:sp>
        <p:nvSpPr>
          <p:cNvPr id="5" name="TextBox 4"/>
          <p:cNvSpPr txBox="1"/>
          <p:nvPr/>
        </p:nvSpPr>
        <p:spPr>
          <a:xfrm>
            <a:off x="4890053" y="6351815"/>
            <a:ext cx="4253950" cy="400110"/>
          </a:xfrm>
          <a:prstGeom prst="rect">
            <a:avLst/>
          </a:prstGeom>
          <a:noFill/>
        </p:spPr>
        <p:txBody>
          <a:bodyPr wrap="square" rtlCol="0">
            <a:spAutoFit/>
          </a:bodyPr>
          <a:lstStyle/>
          <a:p>
            <a:r>
              <a:rPr lang="en-US" sz="2000" dirty="0">
                <a:solidFill>
                  <a:prstClr val="black"/>
                </a:solidFill>
                <a:latin typeface="Calibri"/>
              </a:rPr>
              <a:t>428 NAC 2-001.03 Tables, Pages 55-86</a:t>
            </a:r>
          </a:p>
        </p:txBody>
      </p:sp>
      <p:sp>
        <p:nvSpPr>
          <p:cNvPr id="6" name="TextBox 5"/>
          <p:cNvSpPr txBox="1"/>
          <p:nvPr/>
        </p:nvSpPr>
        <p:spPr>
          <a:xfrm>
            <a:off x="-18325"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7" name="TextBox 6"/>
          <p:cNvSpPr txBox="1"/>
          <p:nvPr/>
        </p:nvSpPr>
        <p:spPr>
          <a:xfrm>
            <a:off x="1076124" y="6351815"/>
            <a:ext cx="1136077" cy="369332"/>
          </a:xfrm>
          <a:prstGeom prst="rect">
            <a:avLst/>
          </a:prstGeom>
          <a:noFill/>
        </p:spPr>
        <p:txBody>
          <a:bodyPr wrap="square" rtlCol="0">
            <a:spAutoFit/>
          </a:bodyPr>
          <a:lstStyle/>
          <a:p>
            <a:r>
              <a:rPr lang="en-US" dirty="0">
                <a:solidFill>
                  <a:prstClr val="black"/>
                </a:solidFill>
                <a:latin typeface="Calibri"/>
              </a:rPr>
              <a:t>Slide </a:t>
            </a:r>
            <a:fld id="{B8BA4AA5-D867-4A94-9404-96EABF57E5EF}" type="slidenum">
              <a:rPr lang="en-US">
                <a:solidFill>
                  <a:prstClr val="black"/>
                </a:solidFill>
                <a:latin typeface="Calibri"/>
              </a:rPr>
              <a:pPr/>
              <a:t>48</a:t>
            </a:fld>
            <a:endParaRPr lang="en-US" dirty="0">
              <a:solidFill>
                <a:prstClr val="black"/>
              </a:solidFill>
              <a:latin typeface="Calibri"/>
            </a:endParaRPr>
          </a:p>
        </p:txBody>
      </p:sp>
      <p:sp>
        <p:nvSpPr>
          <p:cNvPr id="4" name="Rectangle 3"/>
          <p:cNvSpPr/>
          <p:nvPr/>
        </p:nvSpPr>
        <p:spPr>
          <a:xfrm>
            <a:off x="5260406" y="2525538"/>
            <a:ext cx="2388637" cy="485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9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48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94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24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79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4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36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83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7" name="TextBox 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2" name="Picture 1"/>
          <p:cNvPicPr>
            <a:picLocks noChangeAspect="1"/>
          </p:cNvPicPr>
          <p:nvPr/>
        </p:nvPicPr>
        <p:blipFill>
          <a:blip r:embed="rId3"/>
          <a:stretch>
            <a:fillRect/>
          </a:stretch>
        </p:blipFill>
        <p:spPr>
          <a:xfrm>
            <a:off x="138200" y="889230"/>
            <a:ext cx="8867599" cy="5323887"/>
          </a:xfrm>
          <a:prstGeom prst="rect">
            <a:avLst/>
          </a:prstGeom>
        </p:spPr>
      </p:pic>
      <p:sp>
        <p:nvSpPr>
          <p:cNvPr id="3" name="Rectangle 2"/>
          <p:cNvSpPr/>
          <p:nvPr/>
        </p:nvSpPr>
        <p:spPr>
          <a:xfrm>
            <a:off x="3706586" y="889230"/>
            <a:ext cx="2661557" cy="53238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8478" y="6373973"/>
            <a:ext cx="7352522" cy="461665"/>
          </a:xfrm>
          <a:prstGeom prst="rect">
            <a:avLst/>
          </a:prstGeom>
          <a:noFill/>
        </p:spPr>
        <p:txBody>
          <a:bodyPr wrap="square" rtlCol="0">
            <a:spAutoFit/>
          </a:bodyPr>
          <a:lstStyle/>
          <a:p>
            <a:pPr algn="ctr"/>
            <a:r>
              <a:rPr lang="en-US" sz="2400" b="1" dirty="0"/>
              <a:t>SUMMARY – Design Standards Values</a:t>
            </a:r>
          </a:p>
        </p:txBody>
      </p:sp>
      <p:pic>
        <p:nvPicPr>
          <p:cNvPr id="8" name="Picture 7"/>
          <p:cNvPicPr>
            <a:picLocks noChangeAspect="1"/>
          </p:cNvPicPr>
          <p:nvPr/>
        </p:nvPicPr>
        <p:blipFill>
          <a:blip r:embed="rId4"/>
          <a:stretch>
            <a:fillRect/>
          </a:stretch>
        </p:blipFill>
        <p:spPr>
          <a:xfrm>
            <a:off x="126004" y="6262237"/>
            <a:ext cx="1044948" cy="573401"/>
          </a:xfrm>
          <a:prstGeom prst="rect">
            <a:avLst/>
          </a:prstGeom>
        </p:spPr>
      </p:pic>
    </p:spTree>
    <p:extLst>
      <p:ext uri="{BB962C8B-B14F-4D97-AF65-F5344CB8AC3E}">
        <p14:creationId xmlns:p14="http://schemas.microsoft.com/office/powerpoint/2010/main" val="6911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3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6021"/>
            <a:ext cx="9144000" cy="1291933"/>
          </a:xfrm>
          <a:prstGeom prst="rect">
            <a:avLst/>
          </a:prstGeom>
          <a:noFill/>
        </p:spPr>
        <p:txBody>
          <a:bodyPr wrap="square" anchor="ctr"/>
          <a:lstStyle>
            <a:lvl1pPr lvl="0">
              <a:defRPr/>
            </a:lvl1pPr>
          </a:lstStyle>
          <a:p>
            <a:pPr lvl="0"/>
            <a:r>
              <a:rPr lang="en-US" dirty="0">
                <a:latin typeface="+mj-lt"/>
              </a:rPr>
              <a:t>2016 Standards </a:t>
            </a:r>
            <a:br>
              <a:rPr lang="en-US" dirty="0">
                <a:latin typeface="+mj-lt"/>
              </a:rPr>
            </a:br>
            <a:r>
              <a:rPr lang="en-US" dirty="0">
                <a:latin typeface="+mj-lt"/>
              </a:rPr>
              <a:t>Practical Example, Procedure</a:t>
            </a:r>
            <a:endParaRPr dirty="0">
              <a:latin typeface="+mj-lt"/>
            </a:endParaRPr>
          </a:p>
        </p:txBody>
      </p:sp>
      <p:sp>
        <p:nvSpPr>
          <p:cNvPr id="6" name="TextBox 5"/>
          <p:cNvSpPr txBox="1"/>
          <p:nvPr/>
        </p:nvSpPr>
        <p:spPr>
          <a:xfrm>
            <a:off x="7551196" y="6340537"/>
            <a:ext cx="1747157" cy="369332"/>
          </a:xfrm>
          <a:prstGeom prst="rect">
            <a:avLst/>
          </a:prstGeom>
          <a:noFill/>
        </p:spPr>
        <p:txBody>
          <a:bodyPr wrap="square" rtlCol="0">
            <a:spAutoFit/>
          </a:bodyPr>
          <a:lstStyle/>
          <a:p>
            <a:r>
              <a:rPr lang="en-US" dirty="0">
                <a:solidFill>
                  <a:prstClr val="black"/>
                </a:solidFill>
                <a:latin typeface="Calibri"/>
              </a:rPr>
              <a:t>Slide </a:t>
            </a:r>
            <a:fld id="{F2B4CFAB-6D3E-4773-A264-A8D5CDD80A32}" type="slidenum">
              <a:rPr lang="en-US">
                <a:solidFill>
                  <a:prstClr val="black"/>
                </a:solidFill>
                <a:latin typeface="Calibri"/>
              </a:rPr>
              <a:pPr/>
              <a:t>5</a:t>
            </a:fld>
            <a:endParaRPr lang="en-US" dirty="0">
              <a:solidFill>
                <a:prstClr val="black"/>
              </a:solidFill>
              <a:latin typeface="Calibri"/>
            </a:endParaRPr>
          </a:p>
        </p:txBody>
      </p:sp>
      <p:sp>
        <p:nvSpPr>
          <p:cNvPr id="5" name="TextBox 4"/>
          <p:cNvSpPr txBox="1"/>
          <p:nvPr/>
        </p:nvSpPr>
        <p:spPr>
          <a:xfrm>
            <a:off x="1022089" y="1610171"/>
            <a:ext cx="7721862" cy="4478149"/>
          </a:xfrm>
          <a:prstGeom prst="rect">
            <a:avLst/>
          </a:prstGeom>
          <a:noFill/>
        </p:spPr>
        <p:txBody>
          <a:bodyPr wrap="square" rtlCol="0">
            <a:spAutoFit/>
          </a:bodyPr>
          <a:lstStyle/>
          <a:p>
            <a:pPr>
              <a:spcAft>
                <a:spcPts val="600"/>
              </a:spcAft>
            </a:pPr>
            <a:r>
              <a:rPr lang="en-US" sz="2400" u="sng" dirty="0"/>
              <a:t>A Possible Procedure</a:t>
            </a:r>
          </a:p>
          <a:p>
            <a:pPr>
              <a:spcAft>
                <a:spcPts val="600"/>
              </a:spcAft>
            </a:pPr>
            <a:r>
              <a:rPr lang="en-US" sz="2400" dirty="0"/>
              <a:t>Step 1: verify area type (rural/urban) standards that apply</a:t>
            </a:r>
          </a:p>
          <a:p>
            <a:pPr>
              <a:spcAft>
                <a:spcPts val="600"/>
              </a:spcAft>
            </a:pPr>
            <a:r>
              <a:rPr lang="en-US" sz="2400" dirty="0"/>
              <a:t>Step 2: verify functional classification</a:t>
            </a:r>
          </a:p>
          <a:p>
            <a:pPr>
              <a:spcAft>
                <a:spcPts val="600"/>
              </a:spcAft>
            </a:pPr>
            <a:r>
              <a:rPr lang="en-US" sz="2400" dirty="0"/>
              <a:t>Step 3: determine the </a:t>
            </a:r>
            <a:r>
              <a:rPr lang="en-US" sz="2400" b="1" dirty="0"/>
              <a:t>table</a:t>
            </a:r>
            <a:r>
              <a:rPr lang="en-US" sz="2400" dirty="0"/>
              <a:t>(s) that apply to the work/project</a:t>
            </a:r>
          </a:p>
          <a:p>
            <a:pPr>
              <a:spcAft>
                <a:spcPts val="600"/>
              </a:spcAft>
            </a:pPr>
            <a:r>
              <a:rPr lang="en-US" sz="2400" dirty="0"/>
              <a:t>Step 4: verify work type (New &amp; Reconstructed and/or 3R)</a:t>
            </a:r>
          </a:p>
          <a:p>
            <a:pPr>
              <a:spcAft>
                <a:spcPts val="600"/>
              </a:spcAft>
            </a:pPr>
            <a:r>
              <a:rPr lang="en-US" sz="2400" dirty="0"/>
              <a:t>Step 5: determine minimum design speed</a:t>
            </a:r>
          </a:p>
          <a:p>
            <a:pPr>
              <a:spcAft>
                <a:spcPts val="600"/>
              </a:spcAft>
            </a:pPr>
            <a:r>
              <a:rPr lang="en-US" sz="2400" dirty="0"/>
              <a:t>Step 6: determine traffic volume data</a:t>
            </a:r>
          </a:p>
          <a:p>
            <a:pPr>
              <a:spcAft>
                <a:spcPts val="600"/>
              </a:spcAft>
            </a:pPr>
            <a:r>
              <a:rPr lang="en-US" sz="2400" dirty="0"/>
              <a:t>Step 7: determine all other design criteria </a:t>
            </a:r>
            <a:r>
              <a:rPr lang="en-US" sz="2400" b="1" dirty="0"/>
              <a:t>values</a:t>
            </a:r>
          </a:p>
          <a:p>
            <a:pPr>
              <a:spcAft>
                <a:spcPts val="600"/>
              </a:spcAft>
            </a:pPr>
            <a:r>
              <a:rPr lang="en-US" sz="2400" dirty="0"/>
              <a:t>Step 8: compare design criteria values to existing facility</a:t>
            </a:r>
          </a:p>
          <a:p>
            <a:endParaRPr lang="en-US" sz="2400" dirty="0"/>
          </a:p>
        </p:txBody>
      </p:sp>
    </p:spTree>
    <p:extLst>
      <p:ext uri="{BB962C8B-B14F-4D97-AF65-F5344CB8AC3E}">
        <p14:creationId xmlns:p14="http://schemas.microsoft.com/office/powerpoint/2010/main" val="32685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8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90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1400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1450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150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1550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1930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7" name="TextBox 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2" name="Picture 1"/>
          <p:cNvPicPr>
            <a:picLocks noChangeAspect="1"/>
          </p:cNvPicPr>
          <p:nvPr/>
        </p:nvPicPr>
        <p:blipFill>
          <a:blip r:embed="rId3"/>
          <a:stretch>
            <a:fillRect/>
          </a:stretch>
        </p:blipFill>
        <p:spPr>
          <a:xfrm>
            <a:off x="598665" y="569174"/>
            <a:ext cx="7946670" cy="5964000"/>
          </a:xfrm>
          <a:prstGeom prst="rect">
            <a:avLst/>
          </a:prstGeom>
        </p:spPr>
      </p:pic>
      <p:sp>
        <p:nvSpPr>
          <p:cNvPr id="9" name="Rectangle 8"/>
          <p:cNvSpPr/>
          <p:nvPr/>
        </p:nvSpPr>
        <p:spPr>
          <a:xfrm>
            <a:off x="347473" y="1790700"/>
            <a:ext cx="8467344"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328" y="5919367"/>
            <a:ext cx="8467344"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3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7" name="TextBox 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pic>
        <p:nvPicPr>
          <p:cNvPr id="2" name="Picture 1"/>
          <p:cNvPicPr>
            <a:picLocks noChangeAspect="1"/>
          </p:cNvPicPr>
          <p:nvPr/>
        </p:nvPicPr>
        <p:blipFill>
          <a:blip r:embed="rId3"/>
          <a:stretch>
            <a:fillRect/>
          </a:stretch>
        </p:blipFill>
        <p:spPr>
          <a:xfrm>
            <a:off x="598665" y="569174"/>
            <a:ext cx="7946670" cy="5964000"/>
          </a:xfrm>
          <a:prstGeom prst="rect">
            <a:avLst/>
          </a:prstGeom>
        </p:spPr>
      </p:pic>
      <p:sp>
        <p:nvSpPr>
          <p:cNvPr id="3" name="Arrow: Right 2"/>
          <p:cNvSpPr/>
          <p:nvPr/>
        </p:nvSpPr>
        <p:spPr>
          <a:xfrm>
            <a:off x="27165" y="1465682"/>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8" name="Arrow: Right 7"/>
          <p:cNvSpPr/>
          <p:nvPr/>
        </p:nvSpPr>
        <p:spPr>
          <a:xfrm>
            <a:off x="27165" y="1756194"/>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9" name="Arrow: Right 8"/>
          <p:cNvSpPr/>
          <p:nvPr/>
        </p:nvSpPr>
        <p:spPr>
          <a:xfrm>
            <a:off x="27165" y="2212546"/>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0" name="Arrow: Right 9"/>
          <p:cNvSpPr/>
          <p:nvPr/>
        </p:nvSpPr>
        <p:spPr>
          <a:xfrm>
            <a:off x="27165" y="2642221"/>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1" name="Arrow: Right 10"/>
          <p:cNvSpPr/>
          <p:nvPr/>
        </p:nvSpPr>
        <p:spPr>
          <a:xfrm>
            <a:off x="27165" y="2937232"/>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2" name="Arrow: Right 11"/>
          <p:cNvSpPr/>
          <p:nvPr/>
        </p:nvSpPr>
        <p:spPr>
          <a:xfrm>
            <a:off x="27165" y="3229658"/>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3" name="Arrow: Right 12"/>
          <p:cNvSpPr/>
          <p:nvPr/>
        </p:nvSpPr>
        <p:spPr>
          <a:xfrm>
            <a:off x="27165" y="3524669"/>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4" name="Arrow: Right 13"/>
          <p:cNvSpPr/>
          <p:nvPr/>
        </p:nvSpPr>
        <p:spPr>
          <a:xfrm>
            <a:off x="27165" y="3835593"/>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
        <p:nvSpPr>
          <p:cNvPr id="15" name="Arrow: Right 14"/>
          <p:cNvSpPr/>
          <p:nvPr/>
        </p:nvSpPr>
        <p:spPr>
          <a:xfrm>
            <a:off x="27165" y="5186915"/>
            <a:ext cx="1025348" cy="342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22</a:t>
            </a:r>
          </a:p>
        </p:txBody>
      </p:sp>
    </p:spTree>
    <p:extLst>
      <p:ext uri="{BB962C8B-B14F-4D97-AF65-F5344CB8AC3E}">
        <p14:creationId xmlns:p14="http://schemas.microsoft.com/office/powerpoint/2010/main" val="35788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2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43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56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1640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172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800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20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34785"/>
            <a:ext cx="9144001" cy="5486400"/>
          </a:xfrm>
          <a:prstGeom prst="rect">
            <a:avLst/>
          </a:prstGeom>
        </p:spPr>
      </p:pic>
      <p:sp>
        <p:nvSpPr>
          <p:cNvPr id="7" name="TextBox 6"/>
          <p:cNvSpPr txBox="1"/>
          <p:nvPr/>
        </p:nvSpPr>
        <p:spPr>
          <a:xfrm>
            <a:off x="6781800" y="6221185"/>
            <a:ext cx="236220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2-001.003</a:t>
            </a:r>
          </a:p>
        </p:txBody>
      </p:sp>
      <p:sp>
        <p:nvSpPr>
          <p:cNvPr id="5" name="TextBox 4"/>
          <p:cNvSpPr txBox="1"/>
          <p:nvPr/>
        </p:nvSpPr>
        <p:spPr>
          <a:xfrm>
            <a:off x="637033" y="6251963"/>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72FDF428-5BDC-4DB1-99BA-FF8879C868B2}"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6" name="TextBox 5"/>
          <p:cNvSpPr txBox="1"/>
          <p:nvPr/>
        </p:nvSpPr>
        <p:spPr>
          <a:xfrm>
            <a:off x="4273063" y="1208880"/>
            <a:ext cx="2201390"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TRAVELED WAY = 20 ft</a:t>
            </a:r>
          </a:p>
        </p:txBody>
      </p:sp>
      <p:sp>
        <p:nvSpPr>
          <p:cNvPr id="8" name="TextBox 7"/>
          <p:cNvSpPr txBox="1"/>
          <p:nvPr/>
        </p:nvSpPr>
        <p:spPr>
          <a:xfrm>
            <a:off x="4149758" y="751579"/>
            <a:ext cx="2448000"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ROADWAY WIDTH = 28 ft</a:t>
            </a:r>
          </a:p>
        </p:txBody>
      </p:sp>
      <p:sp>
        <p:nvSpPr>
          <p:cNvPr id="10" name="TextBox 9"/>
          <p:cNvSpPr txBox="1"/>
          <p:nvPr/>
        </p:nvSpPr>
        <p:spPr>
          <a:xfrm>
            <a:off x="4149758" y="1666181"/>
            <a:ext cx="669014"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10 ft</a:t>
            </a:r>
          </a:p>
        </p:txBody>
      </p:sp>
      <p:sp>
        <p:nvSpPr>
          <p:cNvPr id="11" name="TextBox 10"/>
          <p:cNvSpPr txBox="1"/>
          <p:nvPr/>
        </p:nvSpPr>
        <p:spPr>
          <a:xfrm>
            <a:off x="5827769" y="1668429"/>
            <a:ext cx="669014"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10 ft</a:t>
            </a:r>
          </a:p>
        </p:txBody>
      </p:sp>
      <p:sp>
        <p:nvSpPr>
          <p:cNvPr id="12" name="TextBox 11"/>
          <p:cNvSpPr txBox="1"/>
          <p:nvPr/>
        </p:nvSpPr>
        <p:spPr>
          <a:xfrm>
            <a:off x="2946514" y="1472738"/>
            <a:ext cx="669014"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4 ft</a:t>
            </a:r>
          </a:p>
        </p:txBody>
      </p:sp>
      <p:sp>
        <p:nvSpPr>
          <p:cNvPr id="13" name="TextBox 12"/>
          <p:cNvSpPr txBox="1"/>
          <p:nvPr/>
        </p:nvSpPr>
        <p:spPr>
          <a:xfrm>
            <a:off x="7131988" y="1472738"/>
            <a:ext cx="669014"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4 ft</a:t>
            </a:r>
          </a:p>
        </p:txBody>
      </p:sp>
      <p:sp>
        <p:nvSpPr>
          <p:cNvPr id="14" name="TextBox 13"/>
          <p:cNvSpPr txBox="1"/>
          <p:nvPr/>
        </p:nvSpPr>
        <p:spPr>
          <a:xfrm>
            <a:off x="4247744" y="3247981"/>
            <a:ext cx="844273"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2 - 6%</a:t>
            </a:r>
          </a:p>
        </p:txBody>
      </p:sp>
      <p:sp>
        <p:nvSpPr>
          <p:cNvPr id="15" name="TextBox 14"/>
          <p:cNvSpPr txBox="1"/>
          <p:nvPr/>
        </p:nvSpPr>
        <p:spPr>
          <a:xfrm>
            <a:off x="5600701" y="3257731"/>
            <a:ext cx="844273"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2 - 6%</a:t>
            </a:r>
          </a:p>
        </p:txBody>
      </p:sp>
      <p:sp>
        <p:nvSpPr>
          <p:cNvPr id="16" name="TextBox 15"/>
          <p:cNvSpPr txBox="1"/>
          <p:nvPr/>
        </p:nvSpPr>
        <p:spPr>
          <a:xfrm>
            <a:off x="2858884" y="3324831"/>
            <a:ext cx="844273"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6 - 8%</a:t>
            </a:r>
          </a:p>
        </p:txBody>
      </p:sp>
      <p:sp>
        <p:nvSpPr>
          <p:cNvPr id="17" name="TextBox 16"/>
          <p:cNvSpPr txBox="1"/>
          <p:nvPr/>
        </p:nvSpPr>
        <p:spPr>
          <a:xfrm>
            <a:off x="7118628" y="3324831"/>
            <a:ext cx="844273"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6 - 8%</a:t>
            </a:r>
          </a:p>
        </p:txBody>
      </p:sp>
      <p:sp>
        <p:nvSpPr>
          <p:cNvPr id="20" name="TextBox 19"/>
          <p:cNvSpPr txBox="1"/>
          <p:nvPr/>
        </p:nvSpPr>
        <p:spPr>
          <a:xfrm>
            <a:off x="2946514" y="5415707"/>
            <a:ext cx="540301" cy="33855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4 ft </a:t>
            </a:r>
          </a:p>
        </p:txBody>
      </p:sp>
      <p:sp>
        <p:nvSpPr>
          <p:cNvPr id="3" name="TextBox 2"/>
          <p:cNvSpPr txBox="1"/>
          <p:nvPr/>
        </p:nvSpPr>
        <p:spPr>
          <a:xfrm>
            <a:off x="4273063" y="5168335"/>
            <a:ext cx="2508737"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Geometrics per 2016 Standards</a:t>
            </a:r>
          </a:p>
        </p:txBody>
      </p:sp>
      <p:sp>
        <p:nvSpPr>
          <p:cNvPr id="21" name="TextBox 20"/>
          <p:cNvSpPr txBox="1"/>
          <p:nvPr/>
        </p:nvSpPr>
        <p:spPr>
          <a:xfrm>
            <a:off x="4365815" y="4212346"/>
            <a:ext cx="396175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lvl="0">
              <a:defRPr/>
            </a:pPr>
            <a:r>
              <a:rPr lang="en-US" kern="0" dirty="0">
                <a:solidFill>
                  <a:sysClr val="windowText" lastClr="000000"/>
                </a:solidFill>
              </a:rPr>
              <a:t>Saline County Road O (north of Wilber)</a:t>
            </a:r>
          </a:p>
        </p:txBody>
      </p:sp>
      <p:sp>
        <p:nvSpPr>
          <p:cNvPr id="19" name="TextBox 18"/>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1517910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857095"/>
            <a:ext cx="8229600" cy="514877"/>
          </a:xfrm>
        </p:spPr>
        <p:txBody>
          <a:bodyPr/>
          <a:lstStyle/>
          <a:p>
            <a:r>
              <a:rPr lang="en-US" sz="3600" dirty="0"/>
              <a:t>Assumed Crash History 2008-2014</a:t>
            </a:r>
          </a:p>
        </p:txBody>
      </p:sp>
      <p:pic>
        <p:nvPicPr>
          <p:cNvPr id="3" name="Picture 2"/>
          <p:cNvPicPr>
            <a:picLocks noChangeAspect="1"/>
          </p:cNvPicPr>
          <p:nvPr/>
        </p:nvPicPr>
        <p:blipFill>
          <a:blip r:embed="rId3"/>
          <a:stretch>
            <a:fillRect/>
          </a:stretch>
        </p:blipFill>
        <p:spPr>
          <a:xfrm>
            <a:off x="18587" y="2114970"/>
            <a:ext cx="9125413" cy="3664727"/>
          </a:xfrm>
          <a:prstGeom prst="rect">
            <a:avLst/>
          </a:prstGeom>
        </p:spPr>
      </p:pic>
      <p:sp>
        <p:nvSpPr>
          <p:cNvPr id="11" name="TextBox 10"/>
          <p:cNvSpPr txBox="1"/>
          <p:nvPr/>
        </p:nvSpPr>
        <p:spPr>
          <a:xfrm>
            <a:off x="7480384" y="6210621"/>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72FDF428-5BDC-4DB1-99BA-FF8879C868B2}"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7" name="TextBox 6"/>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17441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35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641615"/>
            <a:ext cx="8229600" cy="514877"/>
          </a:xfrm>
        </p:spPr>
        <p:txBody>
          <a:bodyPr/>
          <a:lstStyle/>
          <a:p>
            <a:r>
              <a:rPr lang="en-US" sz="3600" dirty="0"/>
              <a:t>Fatal Crash in 2011 – Crash Report</a:t>
            </a:r>
          </a:p>
        </p:txBody>
      </p:sp>
      <p:sp>
        <p:nvSpPr>
          <p:cNvPr id="7" name="TextBox 6"/>
          <p:cNvSpPr txBox="1"/>
          <p:nvPr/>
        </p:nvSpPr>
        <p:spPr>
          <a:xfrm>
            <a:off x="8007923" y="6488668"/>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72FDF428-5BDC-4DB1-99BA-FF8879C868B2}"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prstClr val="black"/>
              </a:solidFill>
              <a:effectLst/>
              <a:uLnTx/>
              <a:uFillTx/>
              <a:latin typeface="Calibri"/>
            </a:endParaRPr>
          </a:p>
        </p:txBody>
      </p:sp>
      <p:pic>
        <p:nvPicPr>
          <p:cNvPr id="6" name="Picture 5"/>
          <p:cNvPicPr>
            <a:picLocks noChangeAspect="1"/>
          </p:cNvPicPr>
          <p:nvPr/>
        </p:nvPicPr>
        <p:blipFill>
          <a:blip r:embed="rId3"/>
          <a:stretch>
            <a:fillRect/>
          </a:stretch>
        </p:blipFill>
        <p:spPr>
          <a:xfrm>
            <a:off x="996461" y="1143000"/>
            <a:ext cx="7010400" cy="5715000"/>
          </a:xfrm>
          <a:prstGeom prst="rect">
            <a:avLst/>
          </a:prstGeom>
        </p:spPr>
      </p:pic>
      <p:sp>
        <p:nvSpPr>
          <p:cNvPr id="8" name="TextBox 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998188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641615"/>
            <a:ext cx="8229600" cy="514877"/>
          </a:xfrm>
        </p:spPr>
        <p:txBody>
          <a:bodyPr/>
          <a:lstStyle/>
          <a:p>
            <a:r>
              <a:rPr lang="en-US" sz="3600" dirty="0"/>
              <a:t>Fatal Crash in 2011 - Description</a:t>
            </a:r>
          </a:p>
        </p:txBody>
      </p:sp>
      <p:sp>
        <p:nvSpPr>
          <p:cNvPr id="7" name="TextBox 6"/>
          <p:cNvSpPr txBox="1"/>
          <p:nvPr/>
        </p:nvSpPr>
        <p:spPr>
          <a:xfrm>
            <a:off x="7480384" y="6387308"/>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72FDF428-5BDC-4DB1-99BA-FF8879C868B2}"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3" name="TextBox 2"/>
          <p:cNvSpPr txBox="1"/>
          <p:nvPr/>
        </p:nvSpPr>
        <p:spPr>
          <a:xfrm>
            <a:off x="517489" y="2915390"/>
            <a:ext cx="7968343" cy="2677656"/>
          </a:xfrm>
          <a:prstGeom prst="rect">
            <a:avLst/>
          </a:prstGeom>
          <a:noFill/>
        </p:spPr>
        <p:txBody>
          <a:bodyPr wrap="square" rtlCol="0">
            <a:spAutoFit/>
          </a:bodyPr>
          <a:lstStyle/>
          <a:p>
            <a:r>
              <a:rPr lang="en-US" sz="2400" dirty="0"/>
              <a:t>Vehicle #1 was traveling westbound on County Road “O.”  The driver hit potholes in the north lane of traffic.  Driver of Vehicle #1 veered to the right, overcorrected to the left, and lost control of the vehicle crossing the centerline.  The vehicle entered the south ditch striking the south </a:t>
            </a:r>
            <a:r>
              <a:rPr lang="en-US" sz="2400" b="1" dirty="0"/>
              <a:t>embankment</a:t>
            </a:r>
            <a:r>
              <a:rPr lang="en-US" sz="2400" dirty="0"/>
              <a:t>, proceeded up the south embankment striking a </a:t>
            </a:r>
            <a:r>
              <a:rPr lang="en-US" sz="2400" b="1" dirty="0"/>
              <a:t>tree</a:t>
            </a:r>
            <a:r>
              <a:rPr lang="en-US" sz="2400" dirty="0"/>
              <a:t>, then rolling onto its top before coming to its point of rest.   </a:t>
            </a:r>
          </a:p>
        </p:txBody>
      </p:sp>
      <p:pic>
        <p:nvPicPr>
          <p:cNvPr id="6" name="Picture 5"/>
          <p:cNvPicPr>
            <a:picLocks noChangeAspect="1"/>
          </p:cNvPicPr>
          <p:nvPr/>
        </p:nvPicPr>
        <p:blipFill>
          <a:blip r:embed="rId3"/>
          <a:stretch>
            <a:fillRect/>
          </a:stretch>
        </p:blipFill>
        <p:spPr>
          <a:xfrm>
            <a:off x="0" y="1646736"/>
            <a:ext cx="9144000" cy="909105"/>
          </a:xfrm>
          <a:prstGeom prst="rect">
            <a:avLst/>
          </a:prstGeom>
        </p:spPr>
      </p:pic>
      <p:sp>
        <p:nvSpPr>
          <p:cNvPr id="8" name="TextBox 7"/>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1955522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641615"/>
            <a:ext cx="8229600" cy="514877"/>
          </a:xfrm>
        </p:spPr>
        <p:txBody>
          <a:bodyPr/>
          <a:lstStyle/>
          <a:p>
            <a:r>
              <a:rPr lang="en-US" sz="3600" dirty="0"/>
              <a:t>Fatal Crash in 2011 - Schematic</a:t>
            </a:r>
          </a:p>
        </p:txBody>
      </p:sp>
      <p:sp>
        <p:nvSpPr>
          <p:cNvPr id="7" name="TextBox 6"/>
          <p:cNvSpPr txBox="1"/>
          <p:nvPr/>
        </p:nvSpPr>
        <p:spPr>
          <a:xfrm>
            <a:off x="7480384" y="6387308"/>
            <a:ext cx="11360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72FDF428-5BDC-4DB1-99BA-FF8879C868B2}"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prstClr val="black"/>
              </a:solidFill>
              <a:effectLst/>
              <a:uLnTx/>
              <a:uFillTx/>
              <a:latin typeface="Calibri"/>
            </a:endParaRPr>
          </a:p>
        </p:txBody>
      </p:sp>
      <p:pic>
        <p:nvPicPr>
          <p:cNvPr id="4" name="Picture 3"/>
          <p:cNvPicPr>
            <a:picLocks noChangeAspect="1"/>
          </p:cNvPicPr>
          <p:nvPr/>
        </p:nvPicPr>
        <p:blipFill>
          <a:blip r:embed="rId3"/>
          <a:stretch>
            <a:fillRect/>
          </a:stretch>
        </p:blipFill>
        <p:spPr>
          <a:xfrm>
            <a:off x="2406161" y="1156492"/>
            <a:ext cx="4191000" cy="5715000"/>
          </a:xfrm>
          <a:prstGeom prst="rect">
            <a:avLst/>
          </a:prstGeom>
        </p:spPr>
      </p:pic>
      <p:sp>
        <p:nvSpPr>
          <p:cNvPr id="6" name="TextBox 5"/>
          <p:cNvSpPr txBox="1"/>
          <p:nvPr/>
        </p:nvSpPr>
        <p:spPr>
          <a:xfrm>
            <a:off x="0" y="112822"/>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Local, N&amp;R, Unpaved, </a:t>
            </a:r>
            <a:r>
              <a:rPr kumimoji="0" lang="en-US" sz="2800" b="0" u="none" strike="noStrike" kern="0" cap="none" spc="0" normalizeH="0" baseline="0" noProof="0" dirty="0">
                <a:ln>
                  <a:noFill/>
                </a:ln>
                <a:solidFill>
                  <a:sysClr val="windowText" lastClr="000000"/>
                </a:solidFill>
                <a:effectLst/>
                <a:uLnTx/>
                <a:uFillTx/>
              </a:rPr>
              <a:t>DS=50, ADT=312</a:t>
            </a:r>
          </a:p>
        </p:txBody>
      </p:sp>
    </p:spTree>
    <p:extLst>
      <p:ext uri="{BB962C8B-B14F-4D97-AF65-F5344CB8AC3E}">
        <p14:creationId xmlns:p14="http://schemas.microsoft.com/office/powerpoint/2010/main" val="3417600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79135" y="150595"/>
            <a:ext cx="5577765" cy="737489"/>
          </a:xfrm>
          <a:prstGeom prst="rect">
            <a:avLst/>
          </a:prstGeom>
          <a:noFill/>
        </p:spPr>
        <p:txBody>
          <a:bodyPr wrap="square" anchor="ctr"/>
          <a:lstStyle>
            <a:lvl1pPr lvl="0">
              <a:defRPr/>
            </a:lvl1pPr>
          </a:lstStyle>
          <a:p>
            <a:pPr lvl="0" algn="ctr"/>
            <a:r>
              <a:rPr lang="en-US" dirty="0">
                <a:latin typeface="+mj-lt"/>
              </a:rPr>
              <a:t>Crash History Info</a:t>
            </a:r>
            <a:endParaRPr dirty="0">
              <a:latin typeface="+mj-lt"/>
            </a:endParaRPr>
          </a:p>
        </p:txBody>
      </p:sp>
      <p:sp>
        <p:nvSpPr>
          <p:cNvPr id="3" name="Text Placeholder 2"/>
          <p:cNvSpPr txBox="1">
            <a:spLocks noGrp="1"/>
          </p:cNvSpPr>
          <p:nvPr>
            <p:ph type="body" idx="1"/>
          </p:nvPr>
        </p:nvSpPr>
        <p:spPr>
          <a:xfrm>
            <a:off x="861774" y="1773936"/>
            <a:ext cx="7603650" cy="4288422"/>
          </a:xfrm>
          <a:prstGeom prst="rect">
            <a:avLst/>
          </a:prstGeom>
          <a:noFill/>
        </p:spPr>
        <p:txBody>
          <a:bodyPr wrap="square" anchor="t"/>
          <a:lstStyle>
            <a:lvl1pPr lvl="0">
              <a:defRPr/>
            </a:lvl1pPr>
          </a:lstStyle>
          <a:p>
            <a:pPr lvl="0"/>
            <a:r>
              <a:rPr lang="en-US" dirty="0">
                <a:latin typeface="+mn-lt"/>
              </a:rPr>
              <a:t>Public agencies and its contractors call the NDOT Highway Safety office </a:t>
            </a:r>
            <a:r>
              <a:rPr lang="en-US" dirty="0">
                <a:solidFill>
                  <a:srgbClr val="7030A0"/>
                </a:solidFill>
                <a:latin typeface="+mn-lt"/>
              </a:rPr>
              <a:t>402-479-4594</a:t>
            </a:r>
            <a:r>
              <a:rPr lang="en-US" dirty="0">
                <a:latin typeface="+mn-lt"/>
              </a:rPr>
              <a:t> and ask for the</a:t>
            </a:r>
          </a:p>
          <a:p>
            <a:pPr marL="1028674" lvl="1" indent="-571486">
              <a:buFont typeface="Arial" panose="020B0604020202020204" pitchFamily="34" charset="0"/>
              <a:buChar char="•"/>
            </a:pPr>
            <a:r>
              <a:rPr lang="en-US" b="1" dirty="0">
                <a:latin typeface="+mn-lt"/>
              </a:rPr>
              <a:t>Highway Safety Data Systems Manager</a:t>
            </a:r>
            <a:r>
              <a:rPr lang="en-US" dirty="0">
                <a:latin typeface="+mn-lt"/>
              </a:rPr>
              <a:t>, or</a:t>
            </a:r>
            <a:endParaRPr lang="en-US" b="1" dirty="0">
              <a:latin typeface="+mn-lt"/>
            </a:endParaRPr>
          </a:p>
          <a:p>
            <a:pPr marL="1028674" lvl="1" indent="-571486">
              <a:buFont typeface="Arial" panose="020B0604020202020204" pitchFamily="34" charset="0"/>
              <a:buChar char="•"/>
            </a:pPr>
            <a:r>
              <a:rPr lang="en-US" dirty="0">
                <a:latin typeface="+mn-lt"/>
              </a:rPr>
              <a:t>Crash Analyst Supervisor, or  </a:t>
            </a:r>
          </a:p>
          <a:p>
            <a:pPr marL="1028674" lvl="1" indent="-571486">
              <a:buFont typeface="Arial" panose="020B0604020202020204" pitchFamily="34" charset="0"/>
              <a:buChar char="•"/>
            </a:pPr>
            <a:r>
              <a:rPr lang="en-US" dirty="0">
                <a:latin typeface="+mn-lt"/>
              </a:rPr>
              <a:t>Highway Safety Engineer</a:t>
            </a:r>
          </a:p>
          <a:p>
            <a:pPr lvl="0" algn="l">
              <a:buChar char="•"/>
            </a:pPr>
            <a:r>
              <a:rPr lang="en-US" dirty="0">
                <a:latin typeface="+mn-lt"/>
              </a:rPr>
              <a:t>General public must contact NDOT Communication Division </a:t>
            </a:r>
            <a:r>
              <a:rPr lang="en-US" dirty="0">
                <a:solidFill>
                  <a:srgbClr val="7030A0"/>
                </a:solidFill>
                <a:latin typeface="+mn-lt"/>
              </a:rPr>
              <a:t>402-471-4567</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3R Design Standards</a:t>
            </a:r>
          </a:p>
        </p:txBody>
      </p:sp>
      <p:sp>
        <p:nvSpPr>
          <p:cNvPr id="9" name="TextBox 8"/>
          <p:cNvSpPr txBox="1"/>
          <p:nvPr/>
        </p:nvSpPr>
        <p:spPr>
          <a:xfrm>
            <a:off x="1186882" y="6330641"/>
            <a:ext cx="1172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71514369-B9F8-4249-BEB7-7FD9B45F6880}"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Free Vector Graphic: Help, Button, Red, Emergency - Free Image 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900" y="144821"/>
            <a:ext cx="1771650" cy="1486525"/>
          </a:xfrm>
          <a:prstGeom prst="rect">
            <a:avLst/>
          </a:prstGeom>
        </p:spPr>
      </p:pic>
      <p:sp>
        <p:nvSpPr>
          <p:cNvPr id="11" name="TextBox 10"/>
          <p:cNvSpPr txBox="1"/>
          <p:nvPr/>
        </p:nvSpPr>
        <p:spPr>
          <a:xfrm>
            <a:off x="3856383" y="6316025"/>
            <a:ext cx="46264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Related to Cost Effective Analysis, Page 41</a:t>
            </a:r>
          </a:p>
        </p:txBody>
      </p:sp>
    </p:spTree>
    <p:extLst>
      <p:ext uri="{BB962C8B-B14F-4D97-AF65-F5344CB8AC3E}">
        <p14:creationId xmlns:p14="http://schemas.microsoft.com/office/powerpoint/2010/main" val="29472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73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40561" y="619102"/>
            <a:ext cx="7174317" cy="1334115"/>
          </a:xfrm>
          <a:prstGeom prst="rect">
            <a:avLst/>
          </a:prstGeom>
          <a:noFill/>
        </p:spPr>
        <p:txBody>
          <a:bodyPr wrap="square" anchor="ctr"/>
          <a:lstStyle>
            <a:lvl1pPr lvl="0">
              <a:defRPr/>
            </a:lvl1pPr>
          </a:lstStyle>
          <a:p>
            <a:pPr lvl="0" algn="ctr"/>
            <a:r>
              <a:rPr lang="en-US" dirty="0"/>
              <a:t>Minimum Design </a:t>
            </a:r>
            <a:r>
              <a:rPr dirty="0"/>
              <a:t>Standards </a:t>
            </a:r>
            <a:r>
              <a:rPr lang="en-US" dirty="0"/>
              <a:t>can be thought of as:</a:t>
            </a:r>
            <a:endParaRPr dirty="0"/>
          </a:p>
        </p:txBody>
      </p:sp>
      <p:sp>
        <p:nvSpPr>
          <p:cNvPr id="3" name="Text Placeholder 2"/>
          <p:cNvSpPr txBox="1">
            <a:spLocks noGrp="1"/>
          </p:cNvSpPr>
          <p:nvPr>
            <p:ph type="body" idx="1"/>
          </p:nvPr>
        </p:nvSpPr>
        <p:spPr>
          <a:xfrm>
            <a:off x="1232129" y="2495042"/>
            <a:ext cx="7391180" cy="2053087"/>
          </a:xfrm>
          <a:prstGeom prst="rect">
            <a:avLst/>
          </a:prstGeom>
          <a:noFill/>
        </p:spPr>
        <p:txBody>
          <a:bodyPr wrap="square" anchor="t"/>
          <a:lstStyle>
            <a:lvl1pPr lvl="0">
              <a:defRPr/>
            </a:lvl1pPr>
          </a:lstStyle>
          <a:p>
            <a:pPr marL="0" indent="0">
              <a:spcBef>
                <a:spcPts val="1200"/>
              </a:spcBef>
              <a:buNone/>
            </a:pPr>
            <a:r>
              <a:rPr lang="en-US" dirty="0"/>
              <a:t>The lowest limit to build a facility without requesting a relaxation of standards   </a:t>
            </a:r>
          </a:p>
        </p:txBody>
      </p:sp>
      <p:sp>
        <p:nvSpPr>
          <p:cNvPr id="6" name="TextBox 5"/>
          <p:cNvSpPr txBox="1"/>
          <p:nvPr/>
        </p:nvSpPr>
        <p:spPr>
          <a:xfrm>
            <a:off x="1124244" y="6362568"/>
            <a:ext cx="1747157" cy="369332"/>
          </a:xfrm>
          <a:prstGeom prst="rect">
            <a:avLst/>
          </a:prstGeom>
          <a:noFill/>
        </p:spPr>
        <p:txBody>
          <a:bodyPr wrap="square" rtlCol="0">
            <a:spAutoFit/>
          </a:bodyPr>
          <a:lstStyle/>
          <a:p>
            <a:r>
              <a:rPr lang="en-US" dirty="0">
                <a:solidFill>
                  <a:prstClr val="black"/>
                </a:solidFill>
                <a:latin typeface="Calibri"/>
              </a:rPr>
              <a:t>Slide </a:t>
            </a:r>
            <a:fld id="{6A1E0887-980C-4853-A8A4-2AA85C22112C}" type="slidenum">
              <a:rPr lang="en-US">
                <a:solidFill>
                  <a:prstClr val="black"/>
                </a:solidFill>
                <a:latin typeface="Calibri"/>
              </a:rPr>
              <a:pPr/>
              <a:t>58</a:t>
            </a:fld>
            <a:endParaRPr lang="en-US" dirty="0">
              <a:solidFill>
                <a:prstClr val="black"/>
              </a:solidFill>
              <a:latin typeface="Calibri"/>
            </a:endParaRPr>
          </a:p>
        </p:txBody>
      </p:sp>
      <p:sp>
        <p:nvSpPr>
          <p:cNvPr id="7" name="TextBox 6"/>
          <p:cNvSpPr txBox="1"/>
          <p:nvPr/>
        </p:nvSpPr>
        <p:spPr>
          <a:xfrm>
            <a:off x="3303435" y="4193005"/>
            <a:ext cx="3287147" cy="584775"/>
          </a:xfrm>
          <a:prstGeom prst="rect">
            <a:avLst/>
          </a:prstGeom>
          <a:noFill/>
        </p:spPr>
        <p:txBody>
          <a:bodyPr wrap="square" rtlCol="0">
            <a:spAutoFit/>
          </a:bodyPr>
          <a:lstStyle/>
          <a:p>
            <a:r>
              <a:rPr lang="en-US" sz="3200" dirty="0">
                <a:solidFill>
                  <a:srgbClr val="0070C0"/>
                </a:solidFill>
              </a:rPr>
              <a:t>A few key criteria</a:t>
            </a:r>
          </a:p>
        </p:txBody>
      </p:sp>
      <p:sp>
        <p:nvSpPr>
          <p:cNvPr id="8" name="Up-Down Arrow 7"/>
          <p:cNvSpPr/>
          <p:nvPr/>
        </p:nvSpPr>
        <p:spPr>
          <a:xfrm>
            <a:off x="4648200" y="3548953"/>
            <a:ext cx="457200" cy="7341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21095" y="6024014"/>
            <a:ext cx="1318576" cy="523220"/>
          </a:xfrm>
          <a:prstGeom prst="rect">
            <a:avLst/>
          </a:prstGeom>
          <a:noFill/>
        </p:spPr>
        <p:txBody>
          <a:bodyPr wrap="square" rtlCol="0">
            <a:spAutoFit/>
          </a:bodyPr>
          <a:lstStyle/>
          <a:p>
            <a:r>
              <a:rPr lang="en-US" sz="2800" dirty="0"/>
              <a:t>Design </a:t>
            </a:r>
          </a:p>
        </p:txBody>
      </p:sp>
      <p:sp>
        <p:nvSpPr>
          <p:cNvPr id="11" name="Rectangle 10"/>
          <p:cNvSpPr/>
          <p:nvPr/>
        </p:nvSpPr>
        <p:spPr>
          <a:xfrm>
            <a:off x="1737354" y="5008090"/>
            <a:ext cx="3867150" cy="618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ACCEPTABLE RANGE</a:t>
            </a:r>
          </a:p>
        </p:txBody>
      </p:sp>
      <p:cxnSp>
        <p:nvCxnSpPr>
          <p:cNvPr id="13" name="Straight Connector 12"/>
          <p:cNvCxnSpPr/>
          <p:nvPr/>
        </p:nvCxnSpPr>
        <p:spPr>
          <a:xfrm>
            <a:off x="2346956" y="4732795"/>
            <a:ext cx="0" cy="10895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71934" y="3612045"/>
            <a:ext cx="1576218" cy="1200329"/>
          </a:xfrm>
          <a:prstGeom prst="rect">
            <a:avLst/>
          </a:prstGeom>
          <a:noFill/>
        </p:spPr>
        <p:txBody>
          <a:bodyPr wrap="square" rtlCol="0">
            <a:spAutoFit/>
          </a:bodyPr>
          <a:lstStyle/>
          <a:p>
            <a:pPr algn="ctr"/>
            <a:r>
              <a:rPr lang="en-US" sz="2400" dirty="0"/>
              <a:t>Standard </a:t>
            </a:r>
          </a:p>
          <a:p>
            <a:pPr algn="ctr"/>
            <a:r>
              <a:rPr lang="en-US" sz="2400" dirty="0"/>
              <a:t>Value</a:t>
            </a:r>
          </a:p>
          <a:p>
            <a:pPr algn="ctr"/>
            <a:r>
              <a:rPr lang="en-US" sz="2400" dirty="0"/>
              <a:t>(Example)</a:t>
            </a:r>
          </a:p>
        </p:txBody>
      </p:sp>
      <p:sp>
        <p:nvSpPr>
          <p:cNvPr id="15" name="Rectangle 14"/>
          <p:cNvSpPr/>
          <p:nvPr/>
        </p:nvSpPr>
        <p:spPr>
          <a:xfrm>
            <a:off x="3459267" y="5931681"/>
            <a:ext cx="2243376"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Flexibility</a:t>
            </a:r>
          </a:p>
        </p:txBody>
      </p:sp>
      <p:sp>
        <p:nvSpPr>
          <p:cNvPr id="19" name="TextBox 1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 r="36455"/>
          <a:stretch/>
        </p:blipFill>
        <p:spPr>
          <a:xfrm>
            <a:off x="6379526" y="3622336"/>
            <a:ext cx="2743200" cy="2771507"/>
          </a:xfrm>
          <a:prstGeom prst="rect">
            <a:avLst/>
          </a:prstGeom>
        </p:spPr>
      </p:pic>
      <p:sp>
        <p:nvSpPr>
          <p:cNvPr id="22" name="Oval 21"/>
          <p:cNvSpPr/>
          <p:nvPr/>
        </p:nvSpPr>
        <p:spPr>
          <a:xfrm>
            <a:off x="7185872" y="5339255"/>
            <a:ext cx="681470" cy="2433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5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3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2120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273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2890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411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4110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4210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4310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4410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animBg="1"/>
      <p:bldP spid="10" grpId="0"/>
      <p:bldP spid="11" grpId="0" animBg="1"/>
      <p:bldP spid="14" grpId="0"/>
      <p:bldP spid="15" grpId="0"/>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 sicurezza è un elemento assolutamente fondamentale, e la gesti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83" y="5639910"/>
            <a:ext cx="3021914" cy="1133217"/>
          </a:xfrm>
          <a:prstGeom prst="rect">
            <a:avLst/>
          </a:prstGeom>
        </p:spPr>
      </p:pic>
      <p:sp>
        <p:nvSpPr>
          <p:cNvPr id="2" name="Title 1"/>
          <p:cNvSpPr txBox="1">
            <a:spLocks noGrp="1"/>
          </p:cNvSpPr>
          <p:nvPr>
            <p:ph type="title"/>
          </p:nvPr>
        </p:nvSpPr>
        <p:spPr>
          <a:xfrm>
            <a:off x="1102787" y="-17628"/>
            <a:ext cx="7482007" cy="1162050"/>
          </a:xfrm>
          <a:prstGeom prst="rect">
            <a:avLst/>
          </a:prstGeom>
          <a:noFill/>
        </p:spPr>
        <p:txBody>
          <a:bodyPr wrap="square" anchor="ctr"/>
          <a:lstStyle>
            <a:lvl1pPr lvl="0">
              <a:defRPr/>
            </a:lvl1pPr>
          </a:lstStyle>
          <a:p>
            <a:pPr lvl="0" algn="ctr"/>
            <a:r>
              <a:rPr lang="en-US" dirty="0">
                <a:latin typeface="+mj-lt"/>
              </a:rPr>
              <a:t>Possible Misconception</a:t>
            </a:r>
            <a:endParaRPr dirty="0">
              <a:latin typeface="+mj-lt"/>
            </a:endParaRPr>
          </a:p>
        </p:txBody>
      </p:sp>
      <p:sp>
        <p:nvSpPr>
          <p:cNvPr id="3" name="Text Placeholder 2"/>
          <p:cNvSpPr txBox="1">
            <a:spLocks noGrp="1"/>
          </p:cNvSpPr>
          <p:nvPr>
            <p:ph type="body" idx="1"/>
          </p:nvPr>
        </p:nvSpPr>
        <p:spPr>
          <a:xfrm>
            <a:off x="2722034" y="2401009"/>
            <a:ext cx="5892260" cy="3917167"/>
          </a:xfrm>
          <a:prstGeom prst="rect">
            <a:avLst/>
          </a:prstGeom>
          <a:noFill/>
        </p:spPr>
        <p:txBody>
          <a:bodyPr wrap="square" anchor="t"/>
          <a:lstStyle>
            <a:lvl1pPr lvl="0">
              <a:defRPr/>
            </a:lvl1pPr>
          </a:lstStyle>
          <a:p>
            <a:pPr marL="0" indent="0">
              <a:spcBef>
                <a:spcPts val="1200"/>
              </a:spcBef>
              <a:buNone/>
            </a:pPr>
            <a:r>
              <a:rPr lang="en-US" dirty="0">
                <a:latin typeface="+mn-lt"/>
              </a:rPr>
              <a:t>In specific circumstances, designer may need to choose values </a:t>
            </a:r>
          </a:p>
          <a:p>
            <a:pPr>
              <a:spcBef>
                <a:spcPts val="1200"/>
              </a:spcBef>
            </a:pPr>
            <a:r>
              <a:rPr lang="en-US" dirty="0">
                <a:latin typeface="+mn-lt"/>
              </a:rPr>
              <a:t>greater than standard minimum values, or </a:t>
            </a:r>
          </a:p>
          <a:p>
            <a:pPr>
              <a:spcBef>
                <a:spcPts val="1200"/>
              </a:spcBef>
            </a:pPr>
            <a:r>
              <a:rPr lang="en-US" dirty="0">
                <a:latin typeface="+mn-lt"/>
              </a:rPr>
              <a:t>less than standard maximum values (requires Relaxation)</a:t>
            </a:r>
          </a:p>
          <a:p>
            <a:pPr marL="0" indent="0" algn="ctr">
              <a:spcBef>
                <a:spcPts val="1200"/>
              </a:spcBef>
              <a:buNone/>
            </a:pPr>
            <a:r>
              <a:rPr lang="en-US" dirty="0"/>
              <a:t> </a:t>
            </a:r>
          </a:p>
        </p:txBody>
      </p:sp>
      <p:sp>
        <p:nvSpPr>
          <p:cNvPr id="7" name="TextBox 6"/>
          <p:cNvSpPr txBox="1"/>
          <p:nvPr/>
        </p:nvSpPr>
        <p:spPr>
          <a:xfrm>
            <a:off x="989036" y="6403795"/>
            <a:ext cx="1136077" cy="369332"/>
          </a:xfrm>
          <a:prstGeom prst="rect">
            <a:avLst/>
          </a:prstGeom>
          <a:noFill/>
        </p:spPr>
        <p:txBody>
          <a:bodyPr wrap="square" rtlCol="0">
            <a:spAutoFit/>
          </a:bodyPr>
          <a:lstStyle/>
          <a:p>
            <a:r>
              <a:rPr lang="en-US" dirty="0">
                <a:solidFill>
                  <a:prstClr val="black"/>
                </a:solidFill>
                <a:latin typeface="Calibri"/>
              </a:rPr>
              <a:t>Slide </a:t>
            </a:r>
            <a:fld id="{A7E4E2BD-1F9C-4F03-B5B4-9BA1178B123E}" type="slidenum">
              <a:rPr lang="en-US">
                <a:solidFill>
                  <a:prstClr val="black"/>
                </a:solidFill>
                <a:latin typeface="Calibri"/>
              </a:rPr>
              <a:pPr/>
              <a:t>59</a:t>
            </a:fld>
            <a:endParaRPr lang="en-US" dirty="0">
              <a:solidFill>
                <a:prstClr val="black"/>
              </a:solidFill>
              <a:latin typeface="Calibri"/>
            </a:endParaRPr>
          </a:p>
        </p:txBody>
      </p:sp>
      <p:sp>
        <p:nvSpPr>
          <p:cNvPr id="4" name="TextBox 3"/>
          <p:cNvSpPr txBox="1"/>
          <p:nvPr/>
        </p:nvSpPr>
        <p:spPr>
          <a:xfrm>
            <a:off x="1128826" y="899819"/>
            <a:ext cx="5469932" cy="1077218"/>
          </a:xfrm>
          <a:prstGeom prst="rect">
            <a:avLst/>
          </a:prstGeom>
          <a:noFill/>
        </p:spPr>
        <p:txBody>
          <a:bodyPr wrap="square" rtlCol="0">
            <a:spAutoFit/>
          </a:bodyPr>
          <a:lstStyle/>
          <a:p>
            <a:r>
              <a:rPr lang="en-US" sz="3200" dirty="0"/>
              <a:t>Must design to the values in the standards – no more, no less.  </a:t>
            </a:r>
          </a:p>
        </p:txBody>
      </p:sp>
      <p:pic>
        <p:nvPicPr>
          <p:cNvPr id="11" name="Picture 10"/>
          <p:cNvPicPr>
            <a:picLocks noChangeAspect="1"/>
          </p:cNvPicPr>
          <p:nvPr/>
        </p:nvPicPr>
        <p:blipFill>
          <a:blip r:embed="rId4"/>
          <a:stretch>
            <a:fillRect/>
          </a:stretch>
        </p:blipFill>
        <p:spPr>
          <a:xfrm>
            <a:off x="6650128" y="899819"/>
            <a:ext cx="1885950" cy="1171575"/>
          </a:xfrm>
          <a:prstGeom prst="rect">
            <a:avLst/>
          </a:prstGeom>
        </p:spPr>
      </p:pic>
      <p:pic>
        <p:nvPicPr>
          <p:cNvPr id="12" name="Picture 11" descr="Belle Noir Magazine | Big. Beautiful. You.: When Your Inner Voi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784" y="2458871"/>
            <a:ext cx="1619250" cy="1905000"/>
          </a:xfrm>
          <a:prstGeom prst="rect">
            <a:avLst/>
          </a:prstGeom>
        </p:spPr>
      </p:pic>
      <p:cxnSp>
        <p:nvCxnSpPr>
          <p:cNvPr id="14" name="Straight Connector 13"/>
          <p:cNvCxnSpPr/>
          <p:nvPr/>
        </p:nvCxnSpPr>
        <p:spPr>
          <a:xfrm>
            <a:off x="1230048" y="2236201"/>
            <a:ext cx="7227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42020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95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104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19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400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1660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194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207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2380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49970" y="1745553"/>
            <a:ext cx="369277" cy="289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7589297" y="1428873"/>
            <a:ext cx="13525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8x10 NBS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26’ CBW</a:t>
            </a:r>
          </a:p>
        </p:txBody>
      </p:sp>
      <p:cxnSp>
        <p:nvCxnSpPr>
          <p:cNvPr id="16" name="Straight Arrow Connector 15"/>
          <p:cNvCxnSpPr>
            <a:stCxn id="14" idx="1"/>
          </p:cNvCxnSpPr>
          <p:nvPr/>
        </p:nvCxnSpPr>
        <p:spPr>
          <a:xfrm flipH="1">
            <a:off x="4514815" y="1844372"/>
            <a:ext cx="3074482" cy="461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691" y="1495971"/>
            <a:ext cx="9149691" cy="4545600"/>
          </a:xfrm>
          <a:prstGeom prst="rect">
            <a:avLst/>
          </a:prstGeom>
        </p:spPr>
      </p:pic>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3" name="TextBox 2"/>
          <p:cNvSpPr txBox="1"/>
          <p:nvPr/>
        </p:nvSpPr>
        <p:spPr>
          <a:xfrm>
            <a:off x="1085850" y="634197"/>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788729" y="6400801"/>
            <a:ext cx="10695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TextBox 7"/>
          <p:cNvSpPr txBox="1"/>
          <p:nvPr/>
        </p:nvSpPr>
        <p:spPr>
          <a:xfrm>
            <a:off x="2235355" y="5421567"/>
            <a:ext cx="429228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Google Earth Image </a:t>
            </a:r>
            <a:r>
              <a:rPr lang="en-US" sz="2400" kern="0" dirty="0">
                <a:solidFill>
                  <a:schemeClr val="bg1"/>
                </a:solidFill>
              </a:rPr>
              <a:t>6</a:t>
            </a:r>
            <a:r>
              <a:rPr kumimoji="0" lang="en-US" sz="2400" b="0" i="0" u="none" strike="noStrike" kern="0" cap="none" spc="0" normalizeH="0" baseline="0" noProof="0" dirty="0">
                <a:ln>
                  <a:noFill/>
                </a:ln>
                <a:solidFill>
                  <a:schemeClr val="bg1"/>
                </a:solidFill>
                <a:effectLst/>
                <a:uLnTx/>
                <a:uFillTx/>
              </a:rPr>
              <a:t>/10/2014</a:t>
            </a:r>
            <a:endParaRPr kumimoji="0" lang="en-US" b="0" i="0" u="none" strike="noStrike" kern="0" cap="none" spc="0" normalizeH="0" baseline="0" noProof="0" dirty="0">
              <a:ln>
                <a:noFill/>
              </a:ln>
              <a:solidFill>
                <a:schemeClr val="bg1"/>
              </a:solidFill>
              <a:effectLst/>
              <a:uLnTx/>
              <a:uFillTx/>
            </a:endParaRPr>
          </a:p>
        </p:txBody>
      </p:sp>
      <p:cxnSp>
        <p:nvCxnSpPr>
          <p:cNvPr id="10" name="Straight Connector 9"/>
          <p:cNvCxnSpPr/>
          <p:nvPr/>
        </p:nvCxnSpPr>
        <p:spPr>
          <a:xfrm flipV="1">
            <a:off x="1019175" y="2860978"/>
            <a:ext cx="7534275" cy="15724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57607" y="2383925"/>
            <a:ext cx="131441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3</a:t>
            </a:r>
            <a:r>
              <a:rPr kumimoji="0" lang="en-US" sz="1800" b="0" i="0" u="none" strike="noStrike" kern="0" cap="none" spc="0" normalizeH="0" baseline="0" noProof="0" dirty="0">
                <a:ln>
                  <a:noFill/>
                </a:ln>
                <a:solidFill>
                  <a:schemeClr val="bg1"/>
                </a:solidFill>
                <a:effectLst/>
                <a:uLnTx/>
                <a:uFillTx/>
              </a:rPr>
              <a:t>.5</a:t>
            </a:r>
            <a:r>
              <a:rPr kumimoji="0" lang="en-US" sz="1800" b="0" i="0" u="none" strike="noStrike" kern="0" cap="none" spc="0" normalizeH="0" noProof="0" dirty="0">
                <a:ln>
                  <a:noFill/>
                </a:ln>
                <a:solidFill>
                  <a:schemeClr val="bg1"/>
                </a:solidFill>
                <a:effectLst/>
                <a:uLnTx/>
                <a:uFillTx/>
              </a:rPr>
              <a:t> </a:t>
            </a:r>
            <a:r>
              <a:rPr kumimoji="0" lang="en-US" sz="1800" b="0" i="0" u="none" strike="noStrike" kern="0" cap="none" spc="0" normalizeH="0" baseline="0" noProof="0" dirty="0">
                <a:ln>
                  <a:noFill/>
                </a:ln>
                <a:solidFill>
                  <a:schemeClr val="bg1"/>
                </a:solidFill>
                <a:effectLst/>
                <a:uLnTx/>
                <a:uFillTx/>
              </a:rPr>
              <a:t>miles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chemeClr val="bg1"/>
                </a:solidFill>
              </a:rPr>
              <a:t>Gravel Surfacing</a:t>
            </a:r>
            <a:endParaRPr kumimoji="0" lang="en-US" sz="16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p:txBody>
      </p:sp>
      <p:pic>
        <p:nvPicPr>
          <p:cNvPr id="5" name="Picture 4"/>
          <p:cNvPicPr>
            <a:picLocks noChangeAspect="1"/>
          </p:cNvPicPr>
          <p:nvPr/>
        </p:nvPicPr>
        <p:blipFill>
          <a:blip r:embed="rId4"/>
          <a:stretch>
            <a:fillRect/>
          </a:stretch>
        </p:blipFill>
        <p:spPr>
          <a:xfrm>
            <a:off x="7430841" y="41268"/>
            <a:ext cx="1669461" cy="916094"/>
          </a:xfrm>
          <a:prstGeom prst="rect">
            <a:avLst/>
          </a:prstGeom>
        </p:spPr>
      </p:pic>
      <p:sp>
        <p:nvSpPr>
          <p:cNvPr id="13" name="TextBox 12"/>
          <p:cNvSpPr txBox="1"/>
          <p:nvPr/>
        </p:nvSpPr>
        <p:spPr>
          <a:xfrm rot="16200000">
            <a:off x="361968" y="3906265"/>
            <a:ext cx="1314416"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Rd 1900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Route 3025</a:t>
            </a:r>
          </a:p>
        </p:txBody>
      </p:sp>
      <p:sp>
        <p:nvSpPr>
          <p:cNvPr id="15" name="TextBox 14"/>
          <p:cNvSpPr txBox="1"/>
          <p:nvPr/>
        </p:nvSpPr>
        <p:spPr>
          <a:xfrm>
            <a:off x="5803009" y="2553201"/>
            <a:ext cx="6517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Rd O</a:t>
            </a:r>
          </a:p>
        </p:txBody>
      </p:sp>
    </p:spTree>
    <p:extLst>
      <p:ext uri="{BB962C8B-B14F-4D97-AF65-F5344CB8AC3E}">
        <p14:creationId xmlns:p14="http://schemas.microsoft.com/office/powerpoint/2010/main" val="6383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60</a:t>
            </a:fld>
            <a:endParaRPr lang="en-US" dirty="0">
              <a:solidFill>
                <a:prstClr val="black"/>
              </a:solidFill>
              <a:latin typeface="Calibri"/>
            </a:endParaRPr>
          </a:p>
        </p:txBody>
      </p:sp>
      <p:sp>
        <p:nvSpPr>
          <p:cNvPr id="9" name="TextBox 8"/>
          <p:cNvSpPr txBox="1"/>
          <p:nvPr/>
        </p:nvSpPr>
        <p:spPr>
          <a:xfrm>
            <a:off x="0" y="4086959"/>
            <a:ext cx="9179935" cy="400110"/>
          </a:xfrm>
          <a:prstGeom prst="rect">
            <a:avLst/>
          </a:prstGeom>
          <a:noFill/>
        </p:spPr>
        <p:txBody>
          <a:bodyPr wrap="square" rtlCol="0">
            <a:spAutoFit/>
          </a:bodyPr>
          <a:lstStyle/>
          <a:p>
            <a:pPr algn="ctr"/>
            <a:r>
              <a:rPr lang="en-US" sz="2000" dirty="0">
                <a:hlinkClick r:id="rId4"/>
              </a:rPr>
              <a:t> </a:t>
            </a:r>
            <a:r>
              <a:rPr lang="en-US" sz="2000" dirty="0">
                <a:hlinkClick r:id="rId5"/>
              </a:rPr>
              <a:t>https://dot.nebraska.gov/media/5593/nac-428-rules-regs-nbcs.pdf</a:t>
            </a:r>
            <a:endParaRPr lang="en-US" sz="2000" dirty="0"/>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923330"/>
          </a:xfrm>
          <a:prstGeom prst="rect">
            <a:avLst/>
          </a:prstGeom>
          <a:noFill/>
        </p:spPr>
        <p:txBody>
          <a:bodyPr wrap="square" rtlCol="0">
            <a:spAutoFit/>
          </a:bodyPr>
          <a:lstStyle/>
          <a:p>
            <a:r>
              <a:rPr lang="en-US" dirty="0"/>
              <a:t>Video 08 </a:t>
            </a:r>
          </a:p>
          <a:p>
            <a:r>
              <a:rPr lang="en-US" dirty="0"/>
              <a:t>Finding the Correct Values in the Tables</a:t>
            </a:r>
          </a:p>
        </p:txBody>
      </p:sp>
      <p:sp>
        <p:nvSpPr>
          <p:cNvPr id="16" name="TextBox 15"/>
          <p:cNvSpPr txBox="1"/>
          <p:nvPr/>
        </p:nvSpPr>
        <p:spPr>
          <a:xfrm>
            <a:off x="6315594" y="6408353"/>
            <a:ext cx="1325572" cy="369332"/>
          </a:xfrm>
          <a:prstGeom prst="rect">
            <a:avLst/>
          </a:prstGeom>
          <a:noFill/>
        </p:spPr>
        <p:txBody>
          <a:bodyPr wrap="square" rtlCol="0">
            <a:spAutoFit/>
          </a:bodyPr>
          <a:lstStyle/>
          <a:p>
            <a:r>
              <a:rPr lang="en-US" dirty="0"/>
              <a:t>8/8/2019</a:t>
            </a:r>
          </a:p>
        </p:txBody>
      </p:sp>
      <p:pic>
        <p:nvPicPr>
          <p:cNvPr id="17" name="Picture 16">
            <a:extLst>
              <a:ext uri="{FF2B5EF4-FFF2-40B4-BE49-F238E27FC236}">
                <a16:creationId xmlns:a16="http://schemas.microsoft.com/office/drawing/2014/main" id="{ECF2138C-63A3-4FBF-8994-C5A90756C263}"/>
              </a:ext>
            </a:extLst>
          </p:cNvPr>
          <p:cNvPicPr>
            <a:picLocks noChangeAspect="1"/>
          </p:cNvPicPr>
          <p:nvPr/>
        </p:nvPicPr>
        <p:blipFill>
          <a:blip r:embed="rId7"/>
          <a:stretch>
            <a:fillRect/>
          </a:stretch>
        </p:blipFill>
        <p:spPr>
          <a:xfrm>
            <a:off x="133011" y="5162748"/>
            <a:ext cx="3003074" cy="1196685"/>
          </a:xfrm>
          <a:prstGeom prst="rect">
            <a:avLst/>
          </a:prstGeom>
        </p:spPr>
      </p:pic>
      <p:sp>
        <p:nvSpPr>
          <p:cNvPr id="18" name="TextBox 17">
            <a:extLst>
              <a:ext uri="{FF2B5EF4-FFF2-40B4-BE49-F238E27FC236}">
                <a16:creationId xmlns:a16="http://schemas.microsoft.com/office/drawing/2014/main" id="{45564B5D-2B4B-438C-BA6B-04440A3520E0}"/>
              </a:ext>
            </a:extLst>
          </p:cNvPr>
          <p:cNvSpPr txBox="1"/>
          <p:nvPr/>
        </p:nvSpPr>
        <p:spPr>
          <a:xfrm>
            <a:off x="364172" y="1070905"/>
            <a:ext cx="8316972" cy="2400657"/>
          </a:xfrm>
          <a:prstGeom prst="rect">
            <a:avLst/>
          </a:prstGeom>
          <a:noFill/>
        </p:spPr>
        <p:txBody>
          <a:bodyPr wrap="square" rtlCol="0">
            <a:spAutoFit/>
          </a:bodyPr>
          <a:lstStyle/>
          <a:p>
            <a:pPr algn="ctr"/>
            <a:r>
              <a:rPr lang="en-US" sz="3200" b="1" dirty="0"/>
              <a:t>Nebraska Administrative Code</a:t>
            </a:r>
          </a:p>
          <a:p>
            <a:pPr algn="ctr">
              <a:spcAft>
                <a:spcPts val="1200"/>
              </a:spcAft>
            </a:pPr>
            <a:r>
              <a:rPr lang="en-US" sz="2800" b="1" dirty="0"/>
              <a:t>Title 428</a:t>
            </a:r>
          </a:p>
          <a:p>
            <a:pPr algn="ctr"/>
            <a:r>
              <a:rPr lang="en-US" sz="2800" b="1" dirty="0"/>
              <a:t>Rules and Regulations of the </a:t>
            </a:r>
          </a:p>
          <a:p>
            <a:pPr algn="ctr"/>
            <a:r>
              <a:rPr lang="en-US" sz="2800" b="1" dirty="0"/>
              <a:t>Board of Public Roads Classifications and Standards</a:t>
            </a:r>
          </a:p>
          <a:p>
            <a:pPr algn="ctr"/>
            <a:r>
              <a:rPr lang="en-US" sz="2400" b="1" i="1" dirty="0"/>
              <a:t>(Administrative Host: Nebraska Department of Transportation)</a:t>
            </a:r>
          </a:p>
        </p:txBody>
      </p:sp>
    </p:spTree>
    <p:extLst>
      <p:ext uri="{BB962C8B-B14F-4D97-AF65-F5344CB8AC3E}">
        <p14:creationId xmlns:p14="http://schemas.microsoft.com/office/powerpoint/2010/main" val="36846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969" y="1006460"/>
            <a:ext cx="8892073" cy="5459846"/>
          </a:xfrm>
          <a:prstGeom prst="rect">
            <a:avLst/>
          </a:prstGeom>
        </p:spPr>
      </p:pic>
      <p:sp>
        <p:nvSpPr>
          <p:cNvPr id="18" name="TextBox 17"/>
          <p:cNvSpPr txBox="1"/>
          <p:nvPr/>
        </p:nvSpPr>
        <p:spPr>
          <a:xfrm>
            <a:off x="490899" y="228359"/>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#1 – Rural Area, Major Collector</a:t>
            </a: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TextBox 7"/>
          <p:cNvSpPr txBox="1"/>
          <p:nvPr/>
        </p:nvSpPr>
        <p:spPr>
          <a:xfrm>
            <a:off x="490899" y="228359"/>
            <a:ext cx="8159261" cy="52322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 Gravel Road</a:t>
            </a:r>
          </a:p>
        </p:txBody>
      </p:sp>
      <p:sp>
        <p:nvSpPr>
          <p:cNvPr id="12" name="TextBox 11"/>
          <p:cNvSpPr txBox="1"/>
          <p:nvPr/>
        </p:nvSpPr>
        <p:spPr>
          <a:xfrm>
            <a:off x="2698395" y="4349553"/>
            <a:ext cx="374426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Calibri"/>
              </a:rPr>
              <a:t>20’ Traveled Way</a:t>
            </a:r>
          </a:p>
        </p:txBody>
      </p:sp>
      <p:sp>
        <p:nvSpPr>
          <p:cNvPr id="19" name="TextBox 18"/>
          <p:cNvSpPr txBox="1"/>
          <p:nvPr/>
        </p:nvSpPr>
        <p:spPr>
          <a:xfrm>
            <a:off x="1904931" y="3593364"/>
            <a:ext cx="552456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a:rPr>
              <a:t>2</a:t>
            </a:r>
            <a:r>
              <a:rPr kumimoji="0" lang="en-US" sz="2800" b="0" i="0" u="none" strike="noStrike" kern="0" cap="none" spc="0" normalizeH="0" baseline="0" noProof="0" dirty="0">
                <a:ln>
                  <a:noFill/>
                </a:ln>
                <a:solidFill>
                  <a:prstClr val="white"/>
                </a:solidFill>
                <a:effectLst/>
                <a:uLnTx/>
                <a:uFillTx/>
                <a:latin typeface="Calibri"/>
              </a:rPr>
              <a:t>’            10’                  10’               </a:t>
            </a:r>
            <a:r>
              <a:rPr lang="en-US" sz="2800" kern="0" dirty="0">
                <a:solidFill>
                  <a:prstClr val="white"/>
                </a:solidFill>
                <a:latin typeface="Calibri"/>
              </a:rPr>
              <a:t>2</a:t>
            </a:r>
            <a:r>
              <a:rPr kumimoji="0" lang="en-US" sz="2800" b="0" i="0" u="none" strike="noStrike" kern="0" cap="none" spc="0" normalizeH="0" baseline="0" noProof="0" dirty="0">
                <a:ln>
                  <a:noFill/>
                </a:ln>
                <a:solidFill>
                  <a:prstClr val="white"/>
                </a:solidFill>
                <a:effectLst/>
                <a:uLnTx/>
                <a:uFillTx/>
                <a:latin typeface="Calibri"/>
              </a:rPr>
              <a:t>’</a:t>
            </a:r>
          </a:p>
        </p:txBody>
      </p:sp>
      <p:sp>
        <p:nvSpPr>
          <p:cNvPr id="21" name="TextBox 20"/>
          <p:cNvSpPr txBox="1"/>
          <p:nvPr/>
        </p:nvSpPr>
        <p:spPr>
          <a:xfrm>
            <a:off x="6580413" y="1052450"/>
            <a:ext cx="2280487" cy="830997"/>
          </a:xfrm>
          <a:prstGeom prst="rect">
            <a:avLst/>
          </a:prstGeom>
          <a:solidFill>
            <a:schemeClr val="bg1"/>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Looking West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rgbClr val="C00000"/>
                </a:solidFill>
              </a:rPr>
              <a:t>West of 2200 Inx</a:t>
            </a:r>
            <a:endParaRPr kumimoji="0" lang="en-US" sz="2400" b="1" i="0" u="none" strike="noStrike" kern="0" cap="none" spc="0" normalizeH="0" baseline="0" noProof="0" dirty="0">
              <a:ln>
                <a:noFill/>
              </a:ln>
              <a:solidFill>
                <a:srgbClr val="C00000"/>
              </a:solidFill>
              <a:effectLst/>
              <a:uLnTx/>
              <a:uFillTx/>
            </a:endParaRPr>
          </a:p>
        </p:txBody>
      </p:sp>
      <p:sp>
        <p:nvSpPr>
          <p:cNvPr id="3" name="TextBox 2"/>
          <p:cNvSpPr txBox="1"/>
          <p:nvPr/>
        </p:nvSpPr>
        <p:spPr>
          <a:xfrm>
            <a:off x="4376057" y="6004641"/>
            <a:ext cx="46944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Disclaimer: not actual dimensions</a:t>
            </a:r>
          </a:p>
        </p:txBody>
      </p:sp>
      <p:sp>
        <p:nvSpPr>
          <p:cNvPr id="7" name="Rectangle 6"/>
          <p:cNvSpPr/>
          <p:nvPr/>
        </p:nvSpPr>
        <p:spPr>
          <a:xfrm>
            <a:off x="2595134" y="667103"/>
            <a:ext cx="3847528" cy="369332"/>
          </a:xfrm>
          <a:prstGeom prst="rect">
            <a:avLst/>
          </a:prstGeom>
        </p:spPr>
        <p:txBody>
          <a:bodyPr wrap="none">
            <a:spAutoFit/>
          </a:bodyPr>
          <a:lstStyle/>
          <a:p>
            <a:pPr lvl="0">
              <a:defRPr/>
            </a:pPr>
            <a:r>
              <a:rPr lang="en-US" kern="0" dirty="0">
                <a:solidFill>
                  <a:sysClr val="windowText" lastClr="000000"/>
                </a:solidFill>
              </a:rPr>
              <a:t>Saline County Road O (north of Wilber)</a:t>
            </a:r>
          </a:p>
        </p:txBody>
      </p:sp>
      <p:pic>
        <p:nvPicPr>
          <p:cNvPr id="11" name="Picture 10"/>
          <p:cNvPicPr>
            <a:picLocks noChangeAspect="1"/>
          </p:cNvPicPr>
          <p:nvPr/>
        </p:nvPicPr>
        <p:blipFill>
          <a:blip r:embed="rId4"/>
          <a:stretch>
            <a:fillRect/>
          </a:stretch>
        </p:blipFill>
        <p:spPr>
          <a:xfrm>
            <a:off x="7430841" y="41268"/>
            <a:ext cx="1669461" cy="916094"/>
          </a:xfrm>
          <a:prstGeom prst="rect">
            <a:avLst/>
          </a:prstGeom>
        </p:spPr>
      </p:pic>
    </p:spTree>
    <p:extLst>
      <p:ext uri="{BB962C8B-B14F-4D97-AF65-F5344CB8AC3E}">
        <p14:creationId xmlns:p14="http://schemas.microsoft.com/office/powerpoint/2010/main" val="13335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24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4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3" name="TextBox 2"/>
          <p:cNvSpPr txBox="1"/>
          <p:nvPr/>
        </p:nvSpPr>
        <p:spPr>
          <a:xfrm>
            <a:off x="489471" y="815555"/>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875046" y="6467962"/>
            <a:ext cx="13832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TextBox 8"/>
          <p:cNvSpPr txBox="1"/>
          <p:nvPr/>
        </p:nvSpPr>
        <p:spPr>
          <a:xfrm>
            <a:off x="348341" y="3323062"/>
            <a:ext cx="8077201" cy="3262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Reconstruct the traveled way by </a:t>
            </a:r>
            <a:r>
              <a:rPr kumimoji="0" lang="en-US" sz="2800" i="0" u="none" strike="noStrike" kern="0" cap="none" spc="0" normalizeH="0" baseline="0" noProof="0" dirty="0">
                <a:ln>
                  <a:noFill/>
                </a:ln>
                <a:solidFill>
                  <a:sysClr val="windowText" lastClr="000000"/>
                </a:solidFill>
                <a:effectLst/>
                <a:uLnTx/>
                <a:uFillTx/>
              </a:rPr>
              <a:t>removing the existing gravel and </a:t>
            </a:r>
            <a:r>
              <a:rPr lang="en-US" sz="2800" kern="0" dirty="0">
                <a:solidFill>
                  <a:sysClr val="windowText" lastClr="000000"/>
                </a:solidFill>
              </a:rPr>
              <a:t>base, recompacting, and </a:t>
            </a:r>
            <a:r>
              <a:rPr kumimoji="0" lang="en-US" sz="2800" i="0" u="none" strike="noStrike" kern="0" cap="none" spc="0" normalizeH="0" baseline="0" noProof="0" dirty="0">
                <a:ln>
                  <a:noFill/>
                </a:ln>
                <a:solidFill>
                  <a:sysClr val="windowText" lastClr="000000"/>
                </a:solidFill>
                <a:effectLst/>
                <a:uLnTx/>
                <a:uFillTx/>
              </a:rPr>
              <a:t>applying an estimated six inches of gravel over </a:t>
            </a:r>
            <a:r>
              <a:rPr lang="en-US" sz="2800" kern="0" dirty="0">
                <a:solidFill>
                  <a:sysClr val="windowText" lastClr="000000"/>
                </a:solidFill>
              </a:rPr>
              <a:t>the</a:t>
            </a:r>
            <a:r>
              <a:rPr kumimoji="0" lang="en-US" sz="2800" i="0" u="none" strike="noStrike" kern="0" cap="none" spc="0" normalizeH="0" baseline="0" noProof="0" dirty="0">
                <a:ln>
                  <a:noFill/>
                </a:ln>
                <a:solidFill>
                  <a:sysClr val="windowText" lastClr="000000"/>
                </a:solidFill>
                <a:effectLst/>
                <a:uLnTx/>
                <a:uFillTx/>
              </a:rPr>
              <a:t> new base.  </a:t>
            </a:r>
            <a:r>
              <a:rPr kumimoji="0" lang="en-US" sz="2800" b="0" i="0" u="none" strike="noStrike" kern="0" cap="none" spc="0" normalizeH="0" baseline="0" noProof="0" dirty="0">
                <a:ln>
                  <a:noFill/>
                </a:ln>
                <a:solidFill>
                  <a:sysClr val="windowText" lastClr="000000"/>
                </a:solidFill>
                <a:effectLst/>
                <a:uLnTx/>
                <a:uFillTx/>
              </a:rPr>
              <a:t>Replace bridge</a:t>
            </a:r>
            <a:r>
              <a:rPr kumimoji="0" lang="en-US" sz="2800" b="0" i="0" u="none" strike="noStrike" kern="0" cap="none" spc="0" normalizeH="0" noProof="0" dirty="0">
                <a:ln>
                  <a:noFill/>
                </a:ln>
                <a:solidFill>
                  <a:sysClr val="windowText" lastClr="000000"/>
                </a:solidFill>
                <a:effectLst/>
                <a:uLnTx/>
                <a:uFillTx/>
              </a:rPr>
              <a:t> C007603025 (2.2 miles West of Wilber)</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a:p>
            <a:pPr lvl="0">
              <a:defRPr/>
            </a:pPr>
            <a:r>
              <a:rPr lang="en-US" sz="2800" kern="0" dirty="0">
                <a:solidFill>
                  <a:sysClr val="windowText" lastClr="000000"/>
                </a:solidFill>
              </a:rPr>
              <a:t>Anticipated Year of Construction: Next Year</a:t>
            </a:r>
          </a:p>
          <a:p>
            <a:pPr lvl="0">
              <a:defRPr/>
            </a:pPr>
            <a:endParaRPr lang="en-US" sz="12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348341" y="1461886"/>
            <a:ext cx="3876059"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Purpose of Project: Address the existing </a:t>
            </a:r>
            <a:r>
              <a:rPr kumimoji="0" lang="en-US" sz="2800" b="1" i="0" u="none" strike="noStrike" kern="0" cap="none" spc="0" normalizeH="0" baseline="0" noProof="0" dirty="0">
                <a:ln>
                  <a:noFill/>
                </a:ln>
                <a:solidFill>
                  <a:sysClr val="windowText" lastClr="000000"/>
                </a:solidFill>
                <a:effectLst/>
                <a:uLnTx/>
                <a:uFillTx/>
              </a:rPr>
              <a:t>poor road and base condition</a:t>
            </a:r>
            <a:r>
              <a:rPr kumimoji="0" lang="en-US" sz="2800" b="0" i="0" u="none" strike="noStrike" kern="0" cap="none" spc="0" normalizeH="0" baseline="0" noProof="0" dirty="0">
                <a:ln>
                  <a:noFill/>
                </a:ln>
                <a:solidFill>
                  <a:sysClr val="windowText" lastClr="000000"/>
                </a:solidFill>
                <a:effectLst/>
                <a:uLnTx/>
                <a:uFillTx/>
              </a:rPr>
              <a:t>.  </a:t>
            </a:r>
          </a:p>
        </p:txBody>
      </p:sp>
      <p:pic>
        <p:nvPicPr>
          <p:cNvPr id="5" name="Picture 4"/>
          <p:cNvPicPr>
            <a:picLocks noChangeAspect="1"/>
          </p:cNvPicPr>
          <p:nvPr/>
        </p:nvPicPr>
        <p:blipFill>
          <a:blip r:embed="rId3"/>
          <a:stretch>
            <a:fillRect/>
          </a:stretch>
        </p:blipFill>
        <p:spPr>
          <a:xfrm>
            <a:off x="5062925" y="1138720"/>
            <a:ext cx="3606286" cy="2318327"/>
          </a:xfrm>
          <a:prstGeom prst="rect">
            <a:avLst/>
          </a:prstGeom>
        </p:spPr>
      </p:pic>
    </p:spTree>
    <p:extLst>
      <p:ext uri="{BB962C8B-B14F-4D97-AF65-F5344CB8AC3E}">
        <p14:creationId xmlns:p14="http://schemas.microsoft.com/office/powerpoint/2010/main" val="141587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#4 – Rural Area</a:t>
            </a:r>
          </a:p>
        </p:txBody>
      </p:sp>
      <p:sp>
        <p:nvSpPr>
          <p:cNvPr id="3" name="TextBox 2"/>
          <p:cNvSpPr txBox="1"/>
          <p:nvPr/>
        </p:nvSpPr>
        <p:spPr>
          <a:xfrm>
            <a:off x="1085850" y="634197"/>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875046" y="6467962"/>
            <a:ext cx="13832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TextBox 8"/>
          <p:cNvSpPr txBox="1"/>
          <p:nvPr/>
        </p:nvSpPr>
        <p:spPr>
          <a:xfrm>
            <a:off x="592010" y="1610634"/>
            <a:ext cx="8077201" cy="41857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Purpose of Project: Address the existing poor base condition.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Reconstruct the traveled way by removing the existing gravel and </a:t>
            </a:r>
            <a:r>
              <a:rPr lang="en-US" sz="2800" kern="0" dirty="0">
                <a:solidFill>
                  <a:sysClr val="windowText" lastClr="000000"/>
                </a:solidFill>
              </a:rPr>
              <a:t>base, recompacting, and </a:t>
            </a:r>
            <a:r>
              <a:rPr kumimoji="0" lang="en-US" sz="2800" b="0" i="0" u="none" strike="noStrike" kern="0" cap="none" spc="0" normalizeH="0" baseline="0" noProof="0" dirty="0">
                <a:ln>
                  <a:noFill/>
                </a:ln>
                <a:solidFill>
                  <a:sysClr val="windowText" lastClr="000000"/>
                </a:solidFill>
                <a:effectLst/>
                <a:uLnTx/>
                <a:uFillTx/>
              </a:rPr>
              <a:t>applying an estimated </a:t>
            </a:r>
            <a:r>
              <a:rPr lang="en-US" sz="2800" kern="0" dirty="0">
                <a:solidFill>
                  <a:sysClr val="windowText" lastClr="000000"/>
                </a:solidFill>
              </a:rPr>
              <a:t>three</a:t>
            </a:r>
            <a:r>
              <a:rPr kumimoji="0" lang="en-US" sz="2800" b="0" i="0" u="none" strike="noStrike" kern="0" cap="none" spc="0" normalizeH="0" baseline="0" noProof="0" dirty="0">
                <a:ln>
                  <a:noFill/>
                </a:ln>
                <a:solidFill>
                  <a:sysClr val="windowText" lastClr="000000"/>
                </a:solidFill>
                <a:effectLst/>
                <a:uLnTx/>
                <a:uFillTx/>
              </a:rPr>
              <a:t> inches of gravel over </a:t>
            </a:r>
            <a:r>
              <a:rPr lang="en-US" sz="2800" kern="0" dirty="0">
                <a:solidFill>
                  <a:sysClr val="windowText" lastClr="000000"/>
                </a:solidFill>
              </a:rPr>
              <a:t>the</a:t>
            </a:r>
            <a:r>
              <a:rPr kumimoji="0" lang="en-US" sz="2800" b="0" i="0" u="none" strike="noStrike" kern="0" cap="none" spc="0" normalizeH="0" baseline="0" noProof="0" dirty="0">
                <a:ln>
                  <a:noFill/>
                </a:ln>
                <a:solidFill>
                  <a:sysClr val="windowText" lastClr="000000"/>
                </a:solidFill>
                <a:effectLst/>
                <a:uLnTx/>
                <a:uFillTx/>
              </a:rPr>
              <a:t> new base.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Type of Work: </a:t>
            </a:r>
            <a:r>
              <a:rPr kumimoji="0" lang="en-US" sz="2800" b="1" i="0" u="none" strike="noStrike" kern="0" cap="none" spc="0" normalizeH="0" baseline="0" noProof="0" dirty="0">
                <a:ln>
                  <a:noFill/>
                </a:ln>
                <a:solidFill>
                  <a:sysClr val="windowText" lastClr="000000"/>
                </a:solidFill>
                <a:effectLst/>
                <a:uLnTx/>
                <a:uFillTx/>
              </a:rPr>
              <a:t>Reconstruction</a:t>
            </a:r>
            <a:r>
              <a:rPr kumimoji="0" lang="en-US" sz="2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Year of Construction: 2017 (next year)</a:t>
            </a:r>
          </a:p>
        </p:txBody>
      </p:sp>
      <p:pic>
        <p:nvPicPr>
          <p:cNvPr id="4" name="Picture 3"/>
          <p:cNvPicPr>
            <a:picLocks noChangeAspect="1"/>
          </p:cNvPicPr>
          <p:nvPr/>
        </p:nvPicPr>
        <p:blipFill>
          <a:blip r:embed="rId3"/>
          <a:stretch>
            <a:fillRect/>
          </a:stretch>
        </p:blipFill>
        <p:spPr>
          <a:xfrm>
            <a:off x="124068" y="1610634"/>
            <a:ext cx="8545143" cy="4118882"/>
          </a:xfrm>
          <a:prstGeom prst="rect">
            <a:avLst/>
          </a:prstGeom>
        </p:spPr>
      </p:pic>
      <p:sp>
        <p:nvSpPr>
          <p:cNvPr id="5" name="TextBox 4"/>
          <p:cNvSpPr txBox="1"/>
          <p:nvPr/>
        </p:nvSpPr>
        <p:spPr>
          <a:xfrm>
            <a:off x="359228" y="6090557"/>
            <a:ext cx="6057901" cy="646331"/>
          </a:xfrm>
          <a:prstGeom prst="rect">
            <a:avLst/>
          </a:prstGeom>
          <a:noFill/>
        </p:spPr>
        <p:txBody>
          <a:bodyPr wrap="square" rtlCol="0">
            <a:spAutoFit/>
          </a:bodyPr>
          <a:lstStyle/>
          <a:p>
            <a:r>
              <a:rPr lang="en-US" dirty="0"/>
              <a:t>Reference: </a:t>
            </a:r>
            <a:r>
              <a:rPr lang="en-US" i="1" dirty="0"/>
              <a:t>Gravel Roads Construction and Maintenance Guide </a:t>
            </a:r>
            <a:r>
              <a:rPr lang="en-US" dirty="0"/>
              <a:t>FHWA Publication No.: FHWA-OTS-15-0002</a:t>
            </a:r>
          </a:p>
        </p:txBody>
      </p:sp>
      <p:pic>
        <p:nvPicPr>
          <p:cNvPr id="8" name="Picture 7"/>
          <p:cNvPicPr>
            <a:picLocks noChangeAspect="1"/>
          </p:cNvPicPr>
          <p:nvPr/>
        </p:nvPicPr>
        <p:blipFill>
          <a:blip r:embed="rId4"/>
          <a:stretch>
            <a:fillRect/>
          </a:stretch>
        </p:blipFill>
        <p:spPr>
          <a:xfrm>
            <a:off x="7430841" y="41268"/>
            <a:ext cx="1669461" cy="916094"/>
          </a:xfrm>
          <a:prstGeom prst="rect">
            <a:avLst/>
          </a:prstGeom>
        </p:spPr>
      </p:pic>
      <p:sp>
        <p:nvSpPr>
          <p:cNvPr id="6" name="TextBox 5"/>
          <p:cNvSpPr txBox="1"/>
          <p:nvPr/>
        </p:nvSpPr>
        <p:spPr>
          <a:xfrm>
            <a:off x="5710335" y="1749134"/>
            <a:ext cx="1720506" cy="369332"/>
          </a:xfrm>
          <a:prstGeom prst="rect">
            <a:avLst/>
          </a:prstGeom>
          <a:noFill/>
        </p:spPr>
        <p:txBody>
          <a:bodyPr wrap="square" rtlCol="0">
            <a:spAutoFit/>
          </a:bodyPr>
          <a:lstStyle/>
          <a:p>
            <a:r>
              <a:rPr lang="en-US" dirty="0"/>
              <a:t>6 inches gravel</a:t>
            </a:r>
          </a:p>
        </p:txBody>
      </p:sp>
    </p:spTree>
    <p:extLst>
      <p:ext uri="{BB962C8B-B14F-4D97-AF65-F5344CB8AC3E}">
        <p14:creationId xmlns:p14="http://schemas.microsoft.com/office/powerpoint/2010/main" val="4280113062"/>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53656</TotalTime>
  <Words>8140</Words>
  <Application>Microsoft Office PowerPoint</Application>
  <PresentationFormat>On-screen Show (4:3)</PresentationFormat>
  <Paragraphs>1048</Paragraphs>
  <Slides>60</Slides>
  <Notes>60</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70" baseType="lpstr">
      <vt:lpstr>Arial</vt:lpstr>
      <vt:lpstr>Calibri</vt:lpstr>
      <vt:lpstr>Montserrat</vt:lpstr>
      <vt:lpstr>Roboto Light</vt:lpstr>
      <vt:lpstr>Default Design</vt:lpstr>
      <vt:lpstr>11_Default Design</vt:lpstr>
      <vt:lpstr>69_Default Design</vt:lpstr>
      <vt:lpstr>181_Default Design</vt:lpstr>
      <vt:lpstr>4_NDOT Theme - Standard Size</vt:lpstr>
      <vt:lpstr>Worksheet</vt:lpstr>
      <vt:lpstr>2016 Standards</vt:lpstr>
      <vt:lpstr>Terminology and Acronyms  used in this video</vt:lpstr>
      <vt:lpstr>Chapter 2 (428 NAC 2) Procedures for Standards</vt:lpstr>
      <vt:lpstr>PowerPoint Presentation</vt:lpstr>
      <vt:lpstr>2016 Standards  Practical Example, Procedure</vt:lpstr>
      <vt:lpstr>PowerPoint Presentation</vt:lpstr>
      <vt:lpstr>PowerPoint Presentation</vt:lpstr>
      <vt:lpstr>PowerPoint Presentation</vt:lpstr>
      <vt:lpstr>PowerPoint Presentation</vt:lpstr>
      <vt:lpstr>Finding the Appropriate Table</vt:lpstr>
      <vt:lpstr>PowerPoint Presentation</vt:lpstr>
      <vt:lpstr>PowerPoint Presentation</vt:lpstr>
      <vt:lpstr>PowerPoint Presentation</vt:lpstr>
      <vt:lpstr>PowerPoint Presentation</vt:lpstr>
      <vt:lpstr>Use State Highway System Standards?</vt:lpstr>
      <vt:lpstr>PowerPoint Presentation</vt:lpstr>
      <vt:lpstr>PowerPoint Presentation</vt:lpstr>
      <vt:lpstr>2016 Standards  Practical Example, Procedure</vt:lpstr>
      <vt:lpstr>2016 Standards  Practical Example, Procedure</vt:lpstr>
      <vt:lpstr>PowerPoint Presentation</vt:lpstr>
      <vt:lpstr>PowerPoint Presentation</vt:lpstr>
      <vt:lpstr>PowerPoint Presentation</vt:lpstr>
      <vt:lpstr>PowerPoint Presentation</vt:lpstr>
      <vt:lpstr>2016 Standards  Practical Example, Procedure</vt:lpstr>
      <vt:lpstr>PowerPoint Presentation</vt:lpstr>
      <vt:lpstr>PowerPoint Presentation</vt:lpstr>
      <vt:lpstr>2016 Standards  Practical Example, Procedure</vt:lpstr>
      <vt:lpstr>PowerPoint Presentation</vt:lpstr>
      <vt:lpstr>PowerPoint Presentation</vt:lpstr>
      <vt:lpstr>Traffic Volume</vt:lpstr>
      <vt:lpstr>PowerPoint Presentation</vt:lpstr>
      <vt:lpstr>Traffic Volumes – Assistance</vt:lpstr>
      <vt:lpstr>2016 Standards  Practical Example,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Nominal Shoulder Width*  </vt:lpstr>
      <vt:lpstr>PowerPoint Presentation</vt:lpstr>
      <vt:lpstr>PowerPoint Presentation</vt:lpstr>
      <vt:lpstr>PowerPoint Presentation</vt:lpstr>
      <vt:lpstr>PowerPoint Presentation</vt:lpstr>
      <vt:lpstr>PowerPoint Presentation</vt:lpstr>
      <vt:lpstr>Finding the Appropriate Values knowing the Area, NFC and Scope</vt:lpstr>
      <vt:lpstr>PowerPoint Presentation</vt:lpstr>
      <vt:lpstr>PowerPoint Presentation</vt:lpstr>
      <vt:lpstr>PowerPoint Presentation</vt:lpstr>
      <vt:lpstr>PowerPoint Presentation</vt:lpstr>
      <vt:lpstr>Assumed Crash History 2008-2014</vt:lpstr>
      <vt:lpstr>Fatal Crash in 2011 – Crash Report</vt:lpstr>
      <vt:lpstr>Fatal Crash in 2011 - Description</vt:lpstr>
      <vt:lpstr>Fatal Crash in 2011 - Schematic</vt:lpstr>
      <vt:lpstr>Crash History Info</vt:lpstr>
      <vt:lpstr>Minimum Design Standards can be thought of as:</vt:lpstr>
      <vt:lpstr>Possible Misconception</vt:lpstr>
      <vt:lpstr>2016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1766</cp:revision>
  <dcterms:created xsi:type="dcterms:W3CDTF">2015-12-13T17:10:08Z</dcterms:created>
  <dcterms:modified xsi:type="dcterms:W3CDTF">2019-08-08T17:21:16Z</dcterms:modified>
  <cp:category>Workshop</cp:category>
</cp:coreProperties>
</file>