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5"/>
  </p:notesMasterIdLst>
  <p:handoutMasterIdLst>
    <p:handoutMasterId r:id="rId26"/>
  </p:handoutMasterIdLst>
  <p:sldIdLst>
    <p:sldId id="586" r:id="rId2"/>
    <p:sldId id="604" r:id="rId3"/>
    <p:sldId id="610" r:id="rId4"/>
    <p:sldId id="354" r:id="rId5"/>
    <p:sldId id="591" r:id="rId6"/>
    <p:sldId id="590" r:id="rId7"/>
    <p:sldId id="592" r:id="rId8"/>
    <p:sldId id="593" r:id="rId9"/>
    <p:sldId id="594" r:id="rId10"/>
    <p:sldId id="609" r:id="rId11"/>
    <p:sldId id="613" r:id="rId12"/>
    <p:sldId id="595" r:id="rId13"/>
    <p:sldId id="596" r:id="rId14"/>
    <p:sldId id="597" r:id="rId15"/>
    <p:sldId id="598" r:id="rId16"/>
    <p:sldId id="599" r:id="rId17"/>
    <p:sldId id="579" r:id="rId18"/>
    <p:sldId id="588" r:id="rId19"/>
    <p:sldId id="601" r:id="rId20"/>
    <p:sldId id="602" r:id="rId21"/>
    <p:sldId id="608" r:id="rId22"/>
    <p:sldId id="612" r:id="rId23"/>
    <p:sldId id="603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Wilkinson" initials="JW" lastIdx="4" clrIdx="0">
    <p:extLst>
      <p:ext uri="{19B8F6BF-5375-455C-9EA6-DF929625EA0E}">
        <p15:presenceInfo xmlns:p15="http://schemas.microsoft.com/office/powerpoint/2012/main" userId="833d9b03ec7fd70f" providerId="Windows Live"/>
      </p:ext>
    </p:extLst>
  </p:cmAuthor>
  <p:cmAuthor id="2" name="James Wilkinson" initials="JW [2]" lastIdx="5" clrIdx="1">
    <p:extLst>
      <p:ext uri="{19B8F6BF-5375-455C-9EA6-DF929625EA0E}">
        <p15:presenceInfo xmlns:p15="http://schemas.microsoft.com/office/powerpoint/2012/main" userId="b2adc51a673aece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24" autoAdjust="0"/>
    <p:restoredTop sz="71111" autoAdjust="0"/>
  </p:normalViewPr>
  <p:slideViewPr>
    <p:cSldViewPr>
      <p:cViewPr varScale="1">
        <p:scale>
          <a:sx n="65" d="100"/>
          <a:sy n="65" d="100"/>
        </p:scale>
        <p:origin x="1320" y="66"/>
      </p:cViewPr>
      <p:guideLst>
        <p:guide orient="horz" pos="2160"/>
        <p:guide pos="2928"/>
      </p:guideLst>
    </p:cSldViewPr>
  </p:slideViewPr>
  <p:outlineViewPr>
    <p:cViewPr>
      <p:scale>
        <a:sx n="33" d="100"/>
        <a:sy n="33" d="100"/>
      </p:scale>
      <p:origin x="0" y="1152"/>
    </p:cViewPr>
  </p:outlineViewPr>
  <p:notesTextViewPr>
    <p:cViewPr>
      <p:scale>
        <a:sx n="99" d="100"/>
        <a:sy n="99" d="100"/>
      </p:scale>
      <p:origin x="0" y="0"/>
    </p:cViewPr>
  </p:notesTextViewPr>
  <p:sorterViewPr>
    <p:cViewPr>
      <p:scale>
        <a:sx n="144" d="100"/>
        <a:sy n="144" d="100"/>
      </p:scale>
      <p:origin x="0" y="70098"/>
    </p:cViewPr>
  </p:sorterViewPr>
  <p:notesViewPr>
    <p:cSldViewPr>
      <p:cViewPr varScale="1">
        <p:scale>
          <a:sx n="84" d="100"/>
          <a:sy n="84" d="100"/>
        </p:scale>
        <p:origin x="-3804" y="-72"/>
      </p:cViewPr>
      <p:guideLst>
        <p:guide orient="horz" pos="2928"/>
        <p:guide pos="2160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8-07-29T08:40:52.297" idx="1">
    <p:pos x="10" y="10"/>
    <p:text>The overview needs to be revised per LB733.</p:text>
    <p:extLst>
      <p:ext uri="{C676402C-5697-4E1C-873F-D02D1690AC5C}">
        <p15:threadingInfo xmlns:p15="http://schemas.microsoft.com/office/powerpoint/2012/main" timeZoneBias="30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38475" cy="465138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3"/>
            <a:ext cx="3038475" cy="465138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r">
              <a:defRPr sz="1200"/>
            </a:lvl1pPr>
          </a:lstStyle>
          <a:p>
            <a:fld id="{B1582F59-153A-4336-A8B5-FD1A6F427C6C}" type="datetimeFigureOut">
              <a:rPr lang="en-US" smtClean="0"/>
              <a:pPr/>
              <a:t>2/6/2023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675"/>
            <a:ext cx="3038475" cy="465138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829675"/>
            <a:ext cx="3038475" cy="465138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r">
              <a:defRPr sz="1200"/>
            </a:lvl1pPr>
          </a:lstStyle>
          <a:p>
            <a:fld id="{AF971A87-23C7-4692-8B6D-C7671A8C67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371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5E78EBA7-C43B-4A69-BBF1-94A7991956E3}" type="datetimeFigureOut">
              <a:rPr lang="en-US" smtClean="0"/>
              <a:pPr/>
              <a:t>2/6/2023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F4C524DF-ACA2-4030-981D-DD26CF03BB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517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9/12/2022 Slide 1 updated with 3-ring-binder Tab number and a minor change to Slide 8.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8/16/2022 Updated slide 9 (congressional districts changed in 2021)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3/9/2022 Updated slides 14 and 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8/20/2021 Updated slide 16 with minor change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7/13/2021 Updated slide 7 header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6/20/2021 Updated slides 5, 6, and14, added Slide 11 (functions of NBEX) and deleted Slide 16 (obsolete due to LB174 (2021).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5/25/2021 Updated Slide</a:t>
            </a:r>
            <a:r>
              <a:rPr lang="en-US" i="1" baseline="0" dirty="0"/>
              <a:t> 14</a:t>
            </a:r>
            <a:r>
              <a:rPr lang="en-US" i="1" dirty="0"/>
              <a:t> to be clear that</a:t>
            </a:r>
            <a:r>
              <a:rPr lang="en-US" i="1" baseline="0" dirty="0"/>
              <a:t> a professional engineer (PE) must meet these requirements just the same as a person who passed the exam, and that a person applying for a Class A license must have held the Class B license for two full calendar years.    </a:t>
            </a:r>
            <a:endParaRPr lang="en-US" i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4/21/2021 Update because of passage of LB174(2021).  Slides 6, 7, 8, 9, 12, 14 and 16  were changed either on the slide itself and/or the notes field.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1/30/2020 Added narrative in the notes section of slide 5, added list of county classifications and the NE congressional map on slide 9, added a note on slide 12.  Previous version was 8/28/2019.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8/28/2019 Updated Slide 7 – removed references to Tabs (Tab.15, Tab.13)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8/13/2019 Updates made to this presentation some based on LB82 (2019).  Previous version dated 8/24/2018.  Eight (8) slides updated. Slides 3, 9, 10, 12 thru 14, 16 and 22 were updated.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Handouts – describe to audience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524DF-ACA2-4030-981D-DD26CF03BBC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4312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8/13/2019 Updated web link at bottom of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524DF-ACA2-4030-981D-DD26CF03BBC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635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6/20/2021 new slide – adapted from the former one-day review slides.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524DF-ACA2-4030-981D-DD26CF03BBC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291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6/20/2021 added “to assist in” per LB174 (2021) language.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4/21/2021 updated per LB174-2021.  Item (5) deleted (“understand principles pertaining to .   .    .   Operations and to management of   .     .       .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1/30/2020 added a note about budgets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8/13/2019 Updated minor edits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dirty="0"/>
              <a:t>#3 budgets doesn’t mean the final budget, necessarily – the Supt works with others, advises needs of road/street dept then others determine the actual, final budget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524DF-ACA2-4030-981D-DD26CF03BBC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587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3/9/2022 deleted 2</a:t>
            </a:r>
            <a:r>
              <a:rPr lang="en-US" i="1" baseline="30000" dirty="0"/>
              <a:t>nd</a:t>
            </a:r>
            <a:r>
              <a:rPr lang="en-US" i="1" dirty="0"/>
              <a:t> bullet (it was the transition period created by LB733 (2017-18) – the 3</a:t>
            </a:r>
            <a:r>
              <a:rPr lang="en-US" i="1" baseline="30000" dirty="0"/>
              <a:t>rd</a:t>
            </a:r>
            <a:r>
              <a:rPr lang="en-US" i="1" dirty="0"/>
              <a:t> bullet that became the 2</a:t>
            </a:r>
            <a:r>
              <a:rPr lang="en-US" i="1" baseline="30000" dirty="0"/>
              <a:t>nd</a:t>
            </a:r>
            <a:r>
              <a:rPr lang="en-US" i="1" dirty="0"/>
              <a:t> bullet and now goes away since it is 2022. Changed the 1</a:t>
            </a:r>
            <a:r>
              <a:rPr lang="en-US" i="1" baseline="30000" dirty="0"/>
              <a:t>st</a:t>
            </a:r>
            <a:r>
              <a:rPr lang="en-US" i="1" dirty="0"/>
              <a:t> bullet to a regular sentence having two sub-bullets.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6/20/2021 under the first bullet added two sub-bullets stating how to quality for a Class B license.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4/21/2021 needs to be updated per LB174-2021 for the Spring, 2022 training.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8/13/2019 Updated, removed reference to LB733 (2017-18) first bullet, deleted 2</a:t>
            </a:r>
            <a:r>
              <a:rPr lang="en-US" i="1" baseline="30000" dirty="0"/>
              <a:t>nd</a:t>
            </a:r>
            <a:r>
              <a:rPr lang="en-US" i="1" dirty="0"/>
              <a:t> bullet since we are through the transition period, and the third bullet now becomes the second bullet but will go away in 2022.  Changes to script also as a result of LB733.    </a:t>
            </a:r>
            <a:endParaRPr lang="en-US" dirty="0"/>
          </a:p>
          <a:p>
            <a:endParaRPr lang="en-US" dirty="0"/>
          </a:p>
          <a:p>
            <a:r>
              <a:rPr lang="en-US" dirty="0"/>
              <a:t>Recommend keeping up your license, so you don’t have to go through the exam again!  </a:t>
            </a:r>
          </a:p>
          <a:p>
            <a:endParaRPr lang="en-US" dirty="0"/>
          </a:p>
          <a:p>
            <a:r>
              <a:rPr lang="en-US" strike="sngStrike" dirty="0"/>
              <a:t>8/2/2018: LB733 is not fully implemented yet.  The BEX needs to approve changes.  This slide reflects the most likely possibility</a:t>
            </a:r>
            <a:r>
              <a:rPr lang="en-US" dirty="0"/>
              <a:t>.  </a:t>
            </a:r>
          </a:p>
          <a:p>
            <a:endParaRPr lang="en-US" dirty="0"/>
          </a:p>
          <a:p>
            <a:r>
              <a:rPr lang="en-US" dirty="0"/>
              <a:t>8/2/2018: For a transition (the next two years 2019 and 2020), if a person has both a Class A and Class B license, the Class B license will be extended to match up to, or synchronize, with that person’s Class A license without paying the Class B license fees.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524DF-ACA2-4030-981D-DD26CF03BBC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0068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5/25/2021 Updated slide to be clear that</a:t>
            </a:r>
            <a:r>
              <a:rPr lang="en-US" i="1" baseline="0" dirty="0"/>
              <a:t> a professional engineer (PE) must meet these requirements just the same as a person who passed the exam and that a person applying for a Class A license must have held the Class B license for two full calendar years. .  </a:t>
            </a:r>
            <a:endParaRPr lang="en-US" i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4/21/2021 updated per LB174-2021.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8/13/2019 Updated, removed reference to LB733 (2017-18) second bullet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sngStrike" dirty="0"/>
              <a:t>Second sub-bullet point: LB733 of the 2017-18 Legislative session.</a:t>
            </a:r>
          </a:p>
          <a:p>
            <a:endParaRPr lang="en-US" dirty="0"/>
          </a:p>
          <a:p>
            <a:r>
              <a:rPr lang="en-US" dirty="0"/>
              <a:t>Second sub-bullet point: the ½ time in the last 8 years requirement is also in 425 NAC 2 006.02D2, on page 28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006.02D2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Comparable Work Experience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 applicant had at least forty-eight (48) months of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 experience that is comparable to the work experience of appointed and employed county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highway superintendents  and city street superintendents, on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least a half-time basis, in the</a:t>
            </a:r>
          </a:p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preceding eight (8) years.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006.02D2(a) Such experience shall include performing work substantially similar to all of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superintendent duties defined in Subsection 003.04 of this rule, including managerial or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supervisory responsibility over departments, sections or positions engaged in such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comparable work.  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006.02D2(b) The following shall constitute comparable work experience: 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006.02D2(b)(i) Responsibility for federal, state, municipal or private industry highway,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road or street improvement or maintenance projects, including serving as lead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consultant, project manager, principal designer, design supervisor, budget and resources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manager, or overall manager or administrator, for such projects. 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006.02D2(b)(ii) Serving as an appointed and contracted consulting county highway or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city street superintendent or engineer, or in a comparable capacity, including concurrent 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service for two or more jurisdictions, if such service included oversight or active advisory 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responsibility for substantially all aspects of street or highway superintending as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enumerated in Subsection 003.04. 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006.02D2(b)(iii) Training county highway or city street superintendents or engineers, or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persons in comparable capacities. 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006.02D2(b)(iv) Other comparable work experience as may be presented to the Board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its consideration.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524DF-ACA2-4030-981D-DD26CF03BBC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510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8/10/2021 updated last bullet by adding “to be tracked and submitted”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524DF-ACA2-4030-981D-DD26CF03BBC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5151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3/9/2022 deleted in first buttle “(each license)” since there is no distinction between county highway superintendent and city street superintendent.</a:t>
            </a:r>
          </a:p>
          <a:p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524DF-ACA2-4030-981D-DD26CF03BBC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0408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 has happened only twice.  Both times the person retired. </a:t>
            </a:r>
          </a:p>
          <a:p>
            <a:endParaRPr lang="en-US" dirty="0"/>
          </a:p>
          <a:p>
            <a:r>
              <a:rPr lang="en-US" dirty="0"/>
              <a:t>Penalty could be downgraded  from Class A to Class B.  Could be losing license altogether.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524DF-ACA2-4030-981D-DD26CF03BBC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1886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BEX is funded by the NDOT.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524DF-ACA2-4030-981D-DD26CF03BBC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9623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8/13/2019 Updated web link at the bottom.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524DF-ACA2-4030-981D-DD26CF03BBC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894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endParaRPr lang="en-US" dirty="0"/>
          </a:p>
          <a:p>
            <a:r>
              <a:rPr lang="en-US" dirty="0"/>
              <a:t>The Board of Examiners is one of two Boards created by state statutes for Nebraska’s system of roads and streets. </a:t>
            </a:r>
          </a:p>
          <a:p>
            <a:endParaRPr lang="en-US" dirty="0"/>
          </a:p>
          <a:p>
            <a:r>
              <a:rPr lang="en-US" i="1" u="sng" dirty="0"/>
              <a:t>LB174(2021) changes affecting the BEX, superintendent licensing, and incentive payments</a:t>
            </a:r>
          </a:p>
          <a:p>
            <a:r>
              <a:rPr lang="en-US" dirty="0"/>
              <a:t>Concise Summary:  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superintendent </a:t>
            </a:r>
            <a:r>
              <a:rPr lang="en-US" sz="1200" b="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assists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(often part of a team and not always the decider), a political jurisdiction </a:t>
            </a:r>
            <a:r>
              <a:rPr lang="en-US" b="0" i="0" dirty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(in order to receive incentive payments) must </a:t>
            </a:r>
            <a:r>
              <a:rPr lang="en-US" b="0" i="0" u="sng" dirty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appoint</a:t>
            </a:r>
            <a:r>
              <a:rPr lang="en-US" b="0" i="0" dirty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 their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superintendent, superintendent </a:t>
            </a:r>
            <a:r>
              <a:rPr lang="en-US" sz="1200" b="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licenses will no longer distinguish between county and city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</a:t>
            </a:r>
            <a:r>
              <a:rPr lang="en-US" sz="180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Class A licensee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holding a Class B license currently </a:t>
            </a:r>
            <a:r>
              <a:rPr lang="en-US" sz="180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will be issued only a Class A license</a:t>
            </a:r>
            <a:r>
              <a:rPr lang="en-US" sz="1800" u="non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200" b="0" i="0" u="non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200" b="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BEX Board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no longer has to have a member from Lincoln or Omaha, and </a:t>
            </a:r>
            <a:endParaRPr lang="en-US" b="0" i="0" dirty="0">
              <a:solidFill>
                <a:srgbClr val="500050"/>
              </a:solidFill>
              <a:effectLst/>
              <a:latin typeface="Arial" panose="020B060402020202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STARTING IN 2022: </a:t>
            </a:r>
            <a:endParaRPr lang="en-US" b="0" i="0" dirty="0">
              <a:solidFill>
                <a:srgbClr val="50005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algn="l">
              <a:spcAft>
                <a:spcPts val="0"/>
              </a:spcAft>
              <a:buFont typeface="+mj-lt"/>
              <a:buAutoNum type="arabicPeriod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 counties with less than 60,000 inhabitants and for any incorporated municipality,  appointing a person </a:t>
            </a:r>
            <a:r>
              <a:rPr lang="en-US" sz="12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 its direct employ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having a </a:t>
            </a:r>
            <a:r>
              <a:rPr lang="en-US" sz="1200" b="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 license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per E&amp;A Regulation Act to perform the duties of a superintendent will </a:t>
            </a:r>
            <a:r>
              <a:rPr lang="en-US" sz="1200" b="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serve as Class A license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for the purpose of incentive payments, </a:t>
            </a:r>
          </a:p>
          <a:p>
            <a:pPr marL="742950" lvl="1" indent="-285750" algn="l">
              <a:spcAft>
                <a:spcPts val="0"/>
              </a:spcAft>
              <a:buFont typeface="+mj-lt"/>
              <a:buAutoNum type="arabicPeriod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Counties </a:t>
            </a:r>
            <a:r>
              <a:rPr lang="en-US" sz="12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with 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60,000 and more </a:t>
            </a:r>
            <a:r>
              <a:rPr lang="en-US" sz="12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inhabitants 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automatically get the full </a:t>
            </a:r>
            <a:r>
              <a:rPr lang="en-US" sz="12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Class A 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incentive payment </a:t>
            </a:r>
            <a:r>
              <a:rPr lang="en-US" sz="12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based on the rural population, and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algn="l">
              <a:spcAft>
                <a:spcPts val="0"/>
              </a:spcAft>
              <a:buFont typeface="+mj-lt"/>
              <a:buAutoNum type="arabicPeriod"/>
            </a:pPr>
            <a:r>
              <a:rPr lang="en-US" sz="12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Superintendents have to be </a:t>
            </a:r>
            <a:r>
              <a:rPr lang="en-US" sz="1200" b="0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appointed</a:t>
            </a:r>
            <a:r>
              <a:rPr lang="en-US" sz="12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and the appointment has to be documented using the process developed by NDOT.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  <a:p>
            <a:r>
              <a:rPr lang="en-US" dirty="0"/>
              <a:t>Superintendents </a:t>
            </a:r>
            <a:r>
              <a:rPr lang="en-US" b="1" dirty="0"/>
              <a:t>assist</a:t>
            </a:r>
            <a:r>
              <a:rPr lang="en-US" dirty="0"/>
              <a:t> counties and municipalities – recognizes that a superintendent is often a key part of a </a:t>
            </a:r>
            <a:r>
              <a:rPr lang="en-US" u="sng" dirty="0"/>
              <a:t>team</a:t>
            </a:r>
            <a:r>
              <a:rPr lang="en-US" dirty="0"/>
              <a:t> effort and not on an island, many times there is another person leading an effort (such as budgeting, or human resources).  Ref 39-2301.01(4), 39-2307</a:t>
            </a:r>
          </a:p>
          <a:p>
            <a:r>
              <a:rPr lang="en-US" sz="1800" i="1" dirty="0"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Changed "employed" to "</a:t>
            </a:r>
            <a:r>
              <a:rPr lang="en-US" sz="18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appointed</a:t>
            </a:r>
            <a:r>
              <a:rPr lang="en-US" sz="1800" i="1" dirty="0"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"; clarified specific sections applicable for counties and for municipalities; added "or is exempt from such licensure requirement .  .  .  "  Ref 39-2302        so that entities can get the incentive payment even if a licensed superintendent is </a:t>
            </a:r>
            <a:r>
              <a:rPr lang="en-US" sz="1800" b="0" i="1" dirty="0"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exempted</a:t>
            </a:r>
            <a:r>
              <a:rPr lang="en-US" sz="1800" i="1" dirty="0"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 by 39-2504 or 39-2514, i.e., those sections are extensively changed, mainly a </a:t>
            </a:r>
            <a:r>
              <a:rPr lang="en-US" sz="18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PE license will now serve as a Class A Superintendent's license (for purposes of incentive payment)</a:t>
            </a:r>
            <a:r>
              <a:rPr lang="en-US" sz="1800" i="1" dirty="0"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 without having to take the exam and get a superintendent's license.  </a:t>
            </a:r>
            <a:endParaRPr lang="en-US" i="1" dirty="0"/>
          </a:p>
          <a:p>
            <a:r>
              <a:rPr lang="en-US" b="1" dirty="0"/>
              <a:t>BEX Board </a:t>
            </a:r>
            <a:r>
              <a:rPr lang="en-US" dirty="0"/>
              <a:t>composition change. </a:t>
            </a:r>
            <a:r>
              <a:rPr lang="en-US" sz="1800" dirty="0"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Municipal representatives of the BEX Board, (i) strike requirement that one shall be from Lincoln or Omaha, (ii) require that one be from Lincoln, Omaha OR a city of the first class.  The </a:t>
            </a:r>
            <a:r>
              <a:rPr lang="en-US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BEX Board isn't required to have a representative from Lincoln or Omaha</a:t>
            </a:r>
            <a:r>
              <a:rPr lang="en-US" sz="1800" dirty="0"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 any longer. Ref 39-2304(2)(c)</a:t>
            </a:r>
          </a:p>
          <a:p>
            <a:r>
              <a:rPr lang="en-US" sz="1800" i="1" dirty="0"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Extensively revised by eliminating the distinction between county and city licenses.  There will be only Class A licenses and Class B licenses.  Those licenses now apply to counties </a:t>
            </a:r>
            <a:r>
              <a:rPr lang="en-US" sz="1800" i="1" u="sng" dirty="0"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and</a:t>
            </a:r>
            <a:r>
              <a:rPr lang="en-US" sz="1800" i="1" dirty="0"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 municipalities.  Ref 39-2308.03</a:t>
            </a:r>
          </a:p>
          <a:p>
            <a:r>
              <a:rPr lang="en-US" sz="1800" i="0" dirty="0"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Added language that </a:t>
            </a:r>
            <a:r>
              <a:rPr lang="en-US" sz="1800" b="1" i="0" dirty="0"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PE's</a:t>
            </a:r>
            <a:r>
              <a:rPr lang="en-US" sz="1800" i="0" dirty="0"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 licensed </a:t>
            </a:r>
            <a:r>
              <a:rPr lang="en-US" sz="1800" i="0" u="sng" dirty="0"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under the E&amp;A Regulation Act </a:t>
            </a:r>
            <a:r>
              <a:rPr lang="en-US" sz="1800" i="0" dirty="0"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are automatically eligible for a Class B license, no exam required for them. Ref 39-2601(2)</a:t>
            </a:r>
          </a:p>
          <a:p>
            <a:r>
              <a:rPr lang="en-US" sz="1800" b="0" i="1" dirty="0">
                <a:effectLst/>
                <a:latin typeface="Calibri" panose="020F0502020204030204" pitchFamily="34" charset="0"/>
              </a:rPr>
              <a:t>A</a:t>
            </a:r>
            <a:r>
              <a:rPr lang="en-US" sz="1800" b="1" i="1" dirty="0">
                <a:effectLst/>
                <a:latin typeface="Calibri" panose="020F0502020204030204" pitchFamily="34" charset="0"/>
              </a:rPr>
              <a:t> county of 60,000 or more </a:t>
            </a:r>
            <a:r>
              <a:rPr lang="en-US" sz="1800" b="0" i="1" dirty="0">
                <a:effectLst/>
                <a:latin typeface="Calibri" panose="020F0502020204030204" pitchFamily="34" charset="0"/>
              </a:rPr>
              <a:t>(watch LB224-2021 per Casey Sherlock for an increase in the population number) or more inhabitants automatically gets the </a:t>
            </a:r>
            <a:r>
              <a:rPr lang="en-US" sz="1800" b="0" i="1" u="sng" dirty="0">
                <a:effectLst/>
                <a:latin typeface="Calibri" panose="020F0502020204030204" pitchFamily="34" charset="0"/>
              </a:rPr>
              <a:t>full</a:t>
            </a:r>
            <a:r>
              <a:rPr lang="en-US" sz="1800" b="0" i="1" dirty="0">
                <a:effectLst/>
                <a:latin typeface="Calibri" panose="020F0502020204030204" pitchFamily="34" charset="0"/>
              </a:rPr>
              <a:t> incentive payment.  </a:t>
            </a:r>
            <a:r>
              <a:rPr lang="en-US" sz="1800" b="1" i="1" dirty="0">
                <a:effectLst/>
                <a:latin typeface="Calibri" panose="020F0502020204030204" pitchFamily="34" charset="0"/>
              </a:rPr>
              <a:t>STARTING IN 2022</a:t>
            </a:r>
            <a:r>
              <a:rPr lang="en-US" sz="1800" b="0" i="1" dirty="0">
                <a:effectLst/>
                <a:latin typeface="Calibri" panose="020F0502020204030204" pitchFamily="34" charset="0"/>
              </a:rPr>
              <a:t>.  Ref 39-2504(4)</a:t>
            </a:r>
          </a:p>
          <a:p>
            <a:r>
              <a:rPr lang="en-US" sz="1800" b="0" i="0" dirty="0">
                <a:effectLst/>
                <a:latin typeface="Calibri" panose="020F0502020204030204" pitchFamily="34" charset="0"/>
              </a:rPr>
              <a:t>A </a:t>
            </a:r>
            <a:r>
              <a:rPr lang="en-US" sz="1800" b="1" i="0" dirty="0">
                <a:effectLst/>
                <a:latin typeface="Calibri" panose="020F0502020204030204" pitchFamily="34" charset="0"/>
              </a:rPr>
              <a:t>county of 60,000 or less </a:t>
            </a:r>
            <a:r>
              <a:rPr lang="en-US" sz="1800" b="0" i="0" dirty="0">
                <a:effectLst/>
                <a:latin typeface="Calibri" panose="020F0502020204030204" pitchFamily="34" charset="0"/>
              </a:rPr>
              <a:t>can appoint a </a:t>
            </a:r>
            <a:r>
              <a:rPr lang="en-US" sz="1800" b="1" i="0" dirty="0">
                <a:effectLst/>
                <a:latin typeface="Calibri" panose="020F0502020204030204" pitchFamily="34" charset="0"/>
              </a:rPr>
              <a:t>PE</a:t>
            </a:r>
            <a:r>
              <a:rPr lang="en-US" sz="1800" b="0" i="0" dirty="0">
                <a:effectLst/>
                <a:latin typeface="Calibri" panose="020F0502020204030204" pitchFamily="34" charset="0"/>
              </a:rPr>
              <a:t> licensed under the E&amp;A Regulation Act to perform the duties of a county highway superintendent, and the PE license shall serve as a Class A superintendent’s license for the purpose of incentive payments.  </a:t>
            </a:r>
            <a:r>
              <a:rPr lang="en-US" sz="1800" b="1" i="0" dirty="0">
                <a:effectLst/>
                <a:latin typeface="Calibri" panose="020F0502020204030204" pitchFamily="34" charset="0"/>
              </a:rPr>
              <a:t>STARTING IN 2022</a:t>
            </a:r>
            <a:r>
              <a:rPr lang="en-US" sz="1800" b="0" i="0" dirty="0">
                <a:effectLst/>
                <a:latin typeface="Calibri" panose="020F0502020204030204" pitchFamily="34" charset="0"/>
              </a:rPr>
              <a:t>  Ref 39-2504(5).   </a:t>
            </a:r>
          </a:p>
          <a:p>
            <a:r>
              <a:rPr lang="en-US" sz="1800" b="0" i="1" dirty="0">
                <a:effectLst/>
                <a:latin typeface="Calibri" panose="020F0502020204030204" pitchFamily="34" charset="0"/>
              </a:rPr>
              <a:t>A municipality can appoint and employ a </a:t>
            </a:r>
            <a:r>
              <a:rPr lang="en-US" sz="1800" b="1" i="1" dirty="0">
                <a:effectLst/>
                <a:latin typeface="Calibri" panose="020F0502020204030204" pitchFamily="34" charset="0"/>
              </a:rPr>
              <a:t>PE</a:t>
            </a:r>
            <a:r>
              <a:rPr lang="en-US" sz="1800" b="0" i="1" dirty="0">
                <a:effectLst/>
                <a:latin typeface="Calibri" panose="020F0502020204030204" pitchFamily="34" charset="0"/>
              </a:rPr>
              <a:t>, and that the PE license of that person serves the same as a </a:t>
            </a:r>
            <a:r>
              <a:rPr lang="en-US" sz="1800" b="1" i="1" dirty="0">
                <a:effectLst/>
                <a:latin typeface="Calibri" panose="020F0502020204030204" pitchFamily="34" charset="0"/>
              </a:rPr>
              <a:t>Class A superintendent's license</a:t>
            </a:r>
            <a:r>
              <a:rPr lang="en-US" sz="1800" b="0" i="1" dirty="0">
                <a:effectLst/>
                <a:latin typeface="Calibri" panose="020F0502020204030204" pitchFamily="34" charset="0"/>
              </a:rPr>
              <a:t>.  This </a:t>
            </a:r>
            <a:r>
              <a:rPr lang="en-US" sz="1800" b="0" i="1" u="sng" dirty="0">
                <a:effectLst/>
                <a:latin typeface="Calibri" panose="020F0502020204030204" pitchFamily="34" charset="0"/>
              </a:rPr>
              <a:t>does not apply to a consultant PE</a:t>
            </a:r>
            <a:r>
              <a:rPr lang="en-US" sz="1800" b="0" i="1" dirty="0">
                <a:effectLst/>
                <a:latin typeface="Calibri" panose="020F0502020204030204" pitchFamily="34" charset="0"/>
              </a:rPr>
              <a:t>.  Only to a PE in the direct employ o the municipality. </a:t>
            </a:r>
            <a:r>
              <a:rPr lang="en-US" sz="1800" b="1" i="1" dirty="0">
                <a:effectLst/>
                <a:latin typeface="Calibri" panose="020F0502020204030204" pitchFamily="34" charset="0"/>
              </a:rPr>
              <a:t>STARTING IN 2022</a:t>
            </a:r>
            <a:r>
              <a:rPr lang="en-US" sz="1800" b="0" i="1" dirty="0">
                <a:effectLst/>
                <a:latin typeface="Calibri" panose="020F0502020204030204" pitchFamily="34" charset="0"/>
              </a:rPr>
              <a:t>.  Ref 39-2514(4) </a:t>
            </a:r>
            <a:endParaRPr lang="en-US" sz="1800" b="0" i="1" dirty="0">
              <a:solidFill>
                <a:srgbClr val="7030A0"/>
              </a:solidFill>
              <a:effectLst/>
              <a:latin typeface="Calibri" panose="020F0502020204030204" pitchFamily="34" charset="0"/>
            </a:endParaRPr>
          </a:p>
          <a:p>
            <a:endParaRPr lang="en-US" sz="1800" dirty="0">
              <a:solidFill>
                <a:srgbClr val="7030A0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524DF-ACA2-4030-981D-DD26CF03BBC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714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8/13/2019 Updated, deleted reference to LB733 (text box right-side in 8/24/2018 version) and changed the Overview image since it was recently (Aug 2019) updated.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524DF-ACA2-4030-981D-DD26CF03BBC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250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ARTICLE 23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BOARD OF EXAMINERS FOR COUNTY HIGHWAY AND CITY STREET SUPERINTENDENTS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Section.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39-2301	Act, how cited; legislative findings.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39-2301.01	Terms, defined.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39-2302	County highway or city street superintendents; license required; effect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29-2304	Board of Examiners for County Highway and City Street Superintendents; created; members; qualifications; appointment; term; vacancy; expenses.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39-2305	Board of examiners; office space; equipment; meetings.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39-2306	Class B license; application; fee; exceptions.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39-2307	Board of examiners; examinations; conduct; test qualifications of applicants for Class B licenses.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39-2308	Class B license; term; renewal.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39-2308.01	Class A license; application; qualifications; fees; term; renewal.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39-2308.02	Class A license; renewal; professional development required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39-2308.03	Licensees; additional licensure; requirements.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39-2309	License; suspension; revocation; grounds; hearing; notice.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39-2310	Funds received under act; use.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39-2311	Rules and regulations.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524DF-ACA2-4030-981D-DD26CF03BBC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11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6/20/2021 – added “Superintendent” in third bullet, and put a box around the top three bullets to emphasize that these are the main goals of legislation and the NBEX.</a:t>
            </a:r>
          </a:p>
          <a:p>
            <a:endParaRPr lang="en-US" i="1" dirty="0"/>
          </a:p>
          <a:p>
            <a:r>
              <a:rPr lang="en-US" i="1" dirty="0"/>
              <a:t>1/30/2020 added commentary in the notes field about superintendents being professionals, know what they are doing.</a:t>
            </a:r>
          </a:p>
          <a:p>
            <a:endParaRPr lang="en-US" dirty="0"/>
          </a:p>
          <a:p>
            <a:r>
              <a:rPr lang="en-US" dirty="0"/>
              <a:t>The Legislature wants professionals to oversee our roads and streets, to have the </a:t>
            </a:r>
            <a:r>
              <a:rPr lang="en-US" b="1" dirty="0"/>
              <a:t>public’s interests </a:t>
            </a:r>
            <a:r>
              <a:rPr lang="en-US" dirty="0"/>
              <a:t>(safety, health, property) in mind as they go about their business.   People who know what they are doing!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524DF-ACA2-4030-981D-DD26CF03BBC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897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6/20/2021 – eliminated first bullet because it’s redundant information (indicates that the NBEX is the Nebraska Board of Examiners, which is on previous slides)</a:t>
            </a:r>
          </a:p>
          <a:p>
            <a:r>
              <a:rPr lang="en-US" i="1" dirty="0"/>
              <a:t>4/21/2021</a:t>
            </a:r>
            <a:r>
              <a:rPr lang="en-US" dirty="0"/>
              <a:t> </a:t>
            </a:r>
            <a:r>
              <a:rPr lang="en-US" i="1" dirty="0"/>
              <a:t>LB174(2021) changed 39-2308.03 extensively, by eliminating the distinction between county and city licenses.  There will now be only Class B and Class A licenses which apply to counties </a:t>
            </a:r>
            <a:r>
              <a:rPr lang="en-US" i="1" u="sng" dirty="0"/>
              <a:t>and</a:t>
            </a:r>
            <a:r>
              <a:rPr lang="en-US" i="1" dirty="0"/>
              <a:t> municipalities.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524DF-ACA2-4030-981D-DD26CF03BBC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820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4/21/2021 Update because of passage of LB174(2021).  The word “assisting” is a key change.  Also added “or programs” in paragraph (a).     </a:t>
            </a:r>
          </a:p>
          <a:p>
            <a:r>
              <a:rPr lang="en-US" i="1" dirty="0"/>
              <a:t>8/28/2019 Updated – removed references to Tabs (Tab.15, Tab.13)</a:t>
            </a:r>
          </a:p>
          <a:p>
            <a:endParaRPr lang="en-US" dirty="0"/>
          </a:p>
          <a:p>
            <a:r>
              <a:rPr lang="en-US" dirty="0"/>
              <a:t>These duties will be repeated in other parts of the Workshop – SSAR,</a:t>
            </a:r>
            <a:r>
              <a:rPr lang="en-US" baseline="0" dirty="0"/>
              <a:t> </a:t>
            </a:r>
            <a:r>
              <a:rPr lang="en-US" dirty="0"/>
              <a:t>OneAndSix and Exam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524DF-ACA2-4030-981D-DD26CF03BBC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967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9/12/2022 added “by the governing body”</a:t>
            </a:r>
          </a:p>
          <a:p>
            <a:r>
              <a:rPr lang="en-US" i="1" dirty="0"/>
              <a:t>4/21/2021 Deleted repetitive word “appointed” just before Highway/Street Superintendent and deleted the bullet (there was only one bullet so don’t need a bullet!).  Removed parentheses and add “statutes” last sentence.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524DF-ACA2-4030-981D-DD26CF03BBC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911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8/16/2021 updated congressional districts map which changed in 2021 and become effective after </a:t>
            </a:r>
            <a:r>
              <a:rPr lang="en-US" i="1"/>
              <a:t>2022 elections.</a:t>
            </a:r>
            <a:endParaRPr lang="en-US" i="1" dirty="0"/>
          </a:p>
          <a:p>
            <a:r>
              <a:rPr lang="en-US" i="1" dirty="0"/>
              <a:t>4/21/2021 changes per LB174-2021.  It’s now one rep from Metro/Primary/First whereas it used to be one rep from Metro/Primary.  There doesn’t need to be a member representing Lincoln or Omaha anymore.      </a:t>
            </a:r>
          </a:p>
          <a:p>
            <a:r>
              <a:rPr lang="en-US" i="1" dirty="0"/>
              <a:t>1/30/2020 Update to add congressional districts map on the slide and the classification of counties list below. </a:t>
            </a:r>
          </a:p>
          <a:p>
            <a:endParaRPr lang="en-US" dirty="0"/>
          </a:p>
          <a:p>
            <a:r>
              <a:rPr lang="en-US" dirty="0"/>
              <a:t>23-1114.01  classification of counties is based on population (numbers are thousands)  - THIS WAS COVERED IN 301 HWY LAW PRESENTATION</a:t>
            </a:r>
          </a:p>
          <a:p>
            <a:r>
              <a:rPr lang="en-US" dirty="0"/>
              <a:t>Class 1 &lt;3</a:t>
            </a:r>
          </a:p>
          <a:p>
            <a:r>
              <a:rPr lang="en-US" dirty="0"/>
              <a:t>Class 2 3-9</a:t>
            </a:r>
          </a:p>
          <a:p>
            <a:r>
              <a:rPr lang="en-US" dirty="0"/>
              <a:t>Class 3 9-14</a:t>
            </a:r>
          </a:p>
          <a:p>
            <a:r>
              <a:rPr lang="en-US" dirty="0"/>
              <a:t>Class 4 14-20</a:t>
            </a:r>
          </a:p>
          <a:p>
            <a:r>
              <a:rPr lang="en-US" dirty="0"/>
              <a:t>Class 5 20-60</a:t>
            </a:r>
          </a:p>
          <a:p>
            <a:r>
              <a:rPr lang="en-US" dirty="0"/>
              <a:t>Class 6 60-200</a:t>
            </a:r>
          </a:p>
          <a:p>
            <a:r>
              <a:rPr lang="en-US" dirty="0"/>
              <a:t>Class 7 &gt;200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524DF-ACA2-4030-981D-DD26CF03BBC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470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E45B71-7DC1-4F73-A493-28FC81A99D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E8536-4A9C-4457-B5B3-F17511BF22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88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04E805-20B7-4A06-9851-FCA233E2F4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93427-906F-4440-9A77-BBE4B45334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52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775F74-D18F-41FD-A2AE-8DA4E80F45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BEF207-CC93-4C1B-8F5C-53234E0787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03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6AACFC-73F1-41CA-94E4-1DFFA15439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AA5502-1EC1-41EF-9ED5-47A3041C75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905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01050F-7865-46F9-8613-1D29D73F48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F0650F-B0EE-469D-B93D-D9539F4280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19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A1ADF8-9DB4-4E23-BAB8-AB8BF07007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D80A46-AE16-4E63-BD07-449B225C70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664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1F7E82-B2E8-4F0B-B822-1EA479DD75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45012D-604E-41DC-A7D6-0FAB801051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333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43F5B1-AE85-4C29-BCAB-D74386BB35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73E84D-6F4A-4594-BE83-DB5A99A8C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906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9A3CF7-FE3D-49C4-A8DF-F06B9272D7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6B155-01BA-4E67-9771-F89A894337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566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9B2DFF-7F2E-4448-A620-BEF3BA2935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FE79E-1C20-4462-9426-03B95B2B71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903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C47CAA-84CB-4872-8D81-C21E308EB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FA45A6-196B-4684-974C-B62D69C229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62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7489776-DF97-43E3-9685-D0E2EC0B88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4D6ED1-9D54-41CA-9AB8-8843F24FF7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66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t.nebraska.gov/business-center/lpa/boards-liaison/bex/meeting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t.nebraska.gov/business-center/lpa/boards-liaison/bex/downloads/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1227"/>
            <a:ext cx="9144000" cy="1278589"/>
          </a:xfrm>
        </p:spPr>
        <p:txBody>
          <a:bodyPr>
            <a:noAutofit/>
          </a:bodyPr>
          <a:lstStyle/>
          <a:p>
            <a:pPr lvl="0"/>
            <a:r>
              <a:rPr lang="en-US" cap="small" dirty="0">
                <a:latin typeface="Arial Black" panose="020B0A04020102020204" pitchFamily="34" charset="0"/>
              </a:rPr>
              <a:t>State Regulatory Boards</a:t>
            </a:r>
            <a:br>
              <a:rPr lang="en-US" cap="small" dirty="0">
                <a:latin typeface="Arial Black" panose="020B0A04020102020204" pitchFamily="34" charset="0"/>
              </a:rPr>
            </a:br>
            <a:r>
              <a:rPr lang="en-US" cap="small" dirty="0">
                <a:latin typeface="Arial Black" panose="020B0A04020102020204" pitchFamily="34" charset="0"/>
              </a:rPr>
              <a:t>Oversight </a:t>
            </a:r>
            <a:r>
              <a:rPr lang="en-US" cap="small">
                <a:latin typeface="Arial Black" panose="020B0A04020102020204" pitchFamily="34" charset="0"/>
              </a:rPr>
              <a:t>and Support </a:t>
            </a:r>
            <a:endParaRPr lang="en-US" cap="small" dirty="0">
              <a:latin typeface="Arial Black" panose="020B0A04020102020204" pitchFamily="34" charset="0"/>
            </a:endParaRPr>
          </a:p>
        </p:txBody>
      </p:sp>
      <p:pic>
        <p:nvPicPr>
          <p:cNvPr id="10" name="Picture 9" descr="1 &amp; 6 year plan logoCS1-2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6938" y="5396225"/>
            <a:ext cx="1919748" cy="9362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7017" y="6134477"/>
            <a:ext cx="2353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Boards - Liaison Services Section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72400" y="6388750"/>
            <a:ext cx="1136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Slide </a:t>
            </a:r>
            <a:fld id="{A52E2710-AF21-44F9-9004-155A7FCB9E4E}" type="slidenum">
              <a:rPr lang="en-US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57200" y="1820393"/>
            <a:ext cx="8229600" cy="26636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Board of Public Roads Classifications and Standards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(NBCS) §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39-2106 thru §39-2108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Board of Examiners for County Highway and City Street Superintendents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(BEX)     §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39-2304 &amp; §39-2305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5CFACCF-08F9-4338-B9C4-3B38694667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5396225"/>
            <a:ext cx="2914650" cy="723900"/>
          </a:xfrm>
          <a:prstGeom prst="rect">
            <a:avLst/>
          </a:prstGeom>
        </p:spPr>
      </p:pic>
      <p:pic>
        <p:nvPicPr>
          <p:cNvPr id="9" name="Picture 8" descr="Nv_m_Extension__4c.png">
            <a:extLst>
              <a:ext uri="{FF2B5EF4-FFF2-40B4-BE49-F238E27FC236}">
                <a16:creationId xmlns:a16="http://schemas.microsoft.com/office/drawing/2014/main" id="{F017C3C6-0DDC-4FCC-BE60-F3EF61AF93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802" y="5334000"/>
            <a:ext cx="3266500" cy="1306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B6FEDB-E2FE-8644-9C3E-638271EF8085}"/>
              </a:ext>
            </a:extLst>
          </p:cNvPr>
          <p:cNvSpPr txBox="1"/>
          <p:nvPr/>
        </p:nvSpPr>
        <p:spPr>
          <a:xfrm>
            <a:off x="4227687" y="6411476"/>
            <a:ext cx="986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Tab 4</a:t>
            </a:r>
          </a:p>
        </p:txBody>
      </p:sp>
    </p:spTree>
    <p:extLst>
      <p:ext uri="{BB962C8B-B14F-4D97-AF65-F5344CB8AC3E}">
        <p14:creationId xmlns:p14="http://schemas.microsoft.com/office/powerpoint/2010/main" val="3266279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Board of Examiners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(BEX)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851" y="2350150"/>
            <a:ext cx="7892881" cy="4038600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600"/>
              </a:spcBef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Seven Meetings per Year</a:t>
            </a:r>
          </a:p>
          <a:p>
            <a:pPr marL="0" indent="0" algn="ctr">
              <a:spcBef>
                <a:spcPts val="600"/>
              </a:spcBef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Fourth Friday of Selected Months</a:t>
            </a:r>
          </a:p>
          <a:p>
            <a:pPr marL="0" indent="0" algn="ctr">
              <a:spcBef>
                <a:spcPts val="600"/>
              </a:spcBef>
              <a:buNone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at NDOT in Lincoln</a:t>
            </a:r>
          </a:p>
          <a:p>
            <a:pPr marL="0" indent="0" algn="ctr">
              <a:spcBef>
                <a:spcPts val="600"/>
              </a:spcBef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https://dot.nebraska.gov/business-center/lpa/boards-liaison/bex/meetings/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72400" y="6388750"/>
            <a:ext cx="1136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Slide </a:t>
            </a:r>
            <a:fld id="{A52E2710-AF21-44F9-9004-155A7FCB9E4E}" type="slidenum">
              <a:rPr lang="en-US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1291048"/>
            <a:ext cx="1898077" cy="162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331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NBEX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232" y="1790274"/>
            <a:ext cx="8111245" cy="4526638"/>
          </a:xfrm>
        </p:spPr>
        <p:txBody>
          <a:bodyPr>
            <a:normAutofit fontScale="92500"/>
          </a:bodyPr>
          <a:lstStyle/>
          <a:p>
            <a:pPr marL="284163" lvl="0" indent="-2841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Review qualifications of superintendent candidates</a:t>
            </a:r>
          </a:p>
          <a:p>
            <a:pPr marL="284163" lvl="0" indent="-2841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Administer Superintendent Exam 2x/year</a:t>
            </a:r>
          </a:p>
          <a:p>
            <a:pPr marL="284163" lvl="0" indent="-2841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License qualified superintendents</a:t>
            </a:r>
          </a:p>
          <a:p>
            <a:pPr marL="284163" lvl="0" indent="-2841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Administer PDH’s for Class A licensees</a:t>
            </a:r>
          </a:p>
          <a:p>
            <a:pPr marL="284163" lvl="0" indent="-2841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Suspend or Revoke Licenses</a:t>
            </a:r>
          </a:p>
          <a:p>
            <a:pPr marL="284163" lvl="0" indent="-2841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546" y="0"/>
            <a:ext cx="1607454" cy="1489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0887"/>
            <a:ext cx="1574586" cy="15312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72400" y="6388750"/>
            <a:ext cx="1136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Slide </a:t>
            </a:r>
            <a:fld id="{A52E2710-AF21-44F9-9004-155A7FCB9E4E}" type="slidenum">
              <a:rPr lang="en-US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4780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§39-2306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4586" y="2292357"/>
            <a:ext cx="6208643" cy="3306763"/>
          </a:xfrm>
        </p:spPr>
        <p:txBody>
          <a:bodyPr/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Class B Application Fee $25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Professional Engineer (P.E.) entitled to Class B License without examination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677108" cy="6858000"/>
          </a:xfrm>
          <a:prstGeom prst="rect">
            <a:avLst/>
          </a:prstGeom>
          <a:solidFill>
            <a:srgbClr val="FFFF00"/>
          </a:solidFill>
        </p:spPr>
        <p:txBody>
          <a:bodyPr vert="vert270" wrap="square" lIns="0" tIns="0" rIns="0" bIns="0" rtlCol="0" anchor="ctr" anchorCtr="1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  <a:latin typeface="Calibri"/>
              </a:rPr>
              <a:t>State Law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546" y="0"/>
            <a:ext cx="1607454" cy="1489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0887"/>
            <a:ext cx="1574586" cy="15312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72400" y="6388750"/>
            <a:ext cx="1136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Slide </a:t>
            </a:r>
            <a:fld id="{A52E2710-AF21-44F9-9004-155A7FCB9E4E}" type="slidenum">
              <a:rPr lang="en-US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7235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09" y="33167"/>
            <a:ext cx="8229600" cy="1143000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§39-2307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109" y="1752600"/>
            <a:ext cx="6859438" cy="48006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tests qualifications of applicants, covers abilities to assist in:</a:t>
            </a:r>
          </a:p>
          <a:p>
            <a:pPr marL="688975" lvl="0" indent="-344488">
              <a:lnSpc>
                <a:spcPct val="90000"/>
              </a:lnSpc>
              <a:buFont typeface="+mj-lt"/>
              <a:buAutoNum type="arabicParenR"/>
              <a:tabLst>
                <a:tab pos="688975" algn="l"/>
              </a:tabLst>
              <a:defRPr/>
            </a:pPr>
            <a:r>
              <a:rPr lang="en-US" sz="2000" i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Developing and annually updating long-range plans or programs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based on needs and coordinated with adjacent local governmental units;</a:t>
            </a:r>
          </a:p>
          <a:p>
            <a:pPr marL="688975" lvl="0" indent="-344488">
              <a:lnSpc>
                <a:spcPct val="90000"/>
              </a:lnSpc>
              <a:buFont typeface="+mj-lt"/>
              <a:buAutoNum type="arabicParenR"/>
              <a:tabLst>
                <a:tab pos="688975" algn="l"/>
              </a:tabLst>
              <a:defRPr/>
            </a:pPr>
            <a:r>
              <a:rPr lang="en-US" sz="2000" i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Developing annual programs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for design, construction, and maintenance;</a:t>
            </a:r>
          </a:p>
          <a:p>
            <a:pPr marL="688975" lvl="0" indent="-344488">
              <a:lnSpc>
                <a:spcPct val="90000"/>
              </a:lnSpc>
              <a:buFont typeface="+mj-lt"/>
              <a:buAutoNum type="arabicParenR"/>
              <a:tabLst>
                <a:tab pos="688975" algn="l"/>
              </a:tabLst>
              <a:defRPr/>
            </a:pPr>
            <a:r>
              <a:rPr lang="en-US" sz="2000" i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Developing annual budgets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based on programmed projects and activities; and</a:t>
            </a:r>
          </a:p>
          <a:p>
            <a:pPr marL="688975" lvl="0" indent="-344488">
              <a:lnSpc>
                <a:spcPct val="90000"/>
              </a:lnSpc>
              <a:buFont typeface="+mj-lt"/>
              <a:buAutoNum type="arabicParenR"/>
              <a:tabLst>
                <a:tab pos="688975" algn="l"/>
              </a:tabLst>
              <a:defRPr/>
            </a:pPr>
            <a:r>
              <a:rPr lang="en-US" sz="2000" i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Implementing the capital improvements and maintenance activities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provided in the approved plans, programs, and budgets.  </a:t>
            </a:r>
          </a:p>
          <a:p>
            <a:pPr marL="0" lvl="0" indent="0" algn="ctr">
              <a:spcBef>
                <a:spcPts val="1200"/>
              </a:spcBef>
              <a:buNone/>
            </a:pP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ts val="1200"/>
              </a:spcBef>
              <a:buNone/>
            </a:pP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ts val="1200"/>
              </a:spcBef>
              <a:buNone/>
            </a:pP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BEX Administers Class B License Exam twice a year</a:t>
            </a:r>
          </a:p>
          <a:p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677108" cy="6858000"/>
          </a:xfrm>
          <a:prstGeom prst="rect">
            <a:avLst/>
          </a:prstGeom>
          <a:solidFill>
            <a:srgbClr val="FFFF00"/>
          </a:solidFill>
        </p:spPr>
        <p:txBody>
          <a:bodyPr vert="vert270" wrap="square" lIns="0" tIns="0" rIns="0" bIns="0" rtlCol="0" anchor="ctr" anchorCtr="1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  <a:latin typeface="Calibri"/>
              </a:rPr>
              <a:t>State Law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546" y="0"/>
            <a:ext cx="1607454" cy="1489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0887"/>
            <a:ext cx="1574586" cy="15312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72400" y="6388750"/>
            <a:ext cx="1136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Slide </a:t>
            </a:r>
            <a:fld id="{A52E2710-AF21-44F9-9004-155A7FCB9E4E}" type="slidenum">
              <a:rPr lang="en-US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5831" y="911599"/>
            <a:ext cx="596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Examination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0" y="2901119"/>
            <a:ext cx="1842440" cy="207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106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83" y="-4265"/>
            <a:ext cx="8229600" cy="1143000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§39-2308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545" y="2509902"/>
            <a:ext cx="8077200" cy="3802411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ts val="600"/>
              </a:spcBef>
              <a:buNone/>
              <a:tabLst>
                <a:tab pos="404813" algn="l"/>
              </a:tabLst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Class B License: valid for 3 Years, renewal fee of  $30.  Qualify by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404813" algn="l"/>
              </a:tabLst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passing the Superintendent exam, or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404813" algn="l"/>
              </a:tabLst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being licensed under the Engineers and Architects Act (§81-3401 et al)</a:t>
            </a:r>
          </a:p>
          <a:p>
            <a:pPr marL="0" lvl="0" indent="0">
              <a:lnSpc>
                <a:spcPct val="90000"/>
              </a:lnSpc>
              <a:spcBef>
                <a:spcPts val="600"/>
              </a:spcBef>
              <a:buNone/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677108" cy="6858000"/>
          </a:xfrm>
          <a:prstGeom prst="rect">
            <a:avLst/>
          </a:prstGeom>
          <a:solidFill>
            <a:srgbClr val="FFFF00"/>
          </a:solidFill>
        </p:spPr>
        <p:txBody>
          <a:bodyPr vert="vert270" wrap="square" lIns="0" tIns="0" rIns="0" bIns="0" rtlCol="0" anchor="ctr" anchorCtr="1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  <a:latin typeface="Calibri"/>
              </a:rPr>
              <a:t>State Law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546" y="0"/>
            <a:ext cx="1607454" cy="1489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0887"/>
            <a:ext cx="1574586" cy="15312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72400" y="6388750"/>
            <a:ext cx="1136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Slide </a:t>
            </a:r>
            <a:fld id="{A52E2710-AF21-44F9-9004-155A7FCB9E4E}" type="slidenum">
              <a:rPr lang="en-US">
                <a:solidFill>
                  <a:prstClr val="black"/>
                </a:solidFill>
                <a:latin typeface="Calibri"/>
              </a:rPr>
              <a:pPr/>
              <a:t>14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7415" y="999540"/>
            <a:ext cx="5961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Class B License Requirements</a:t>
            </a:r>
          </a:p>
        </p:txBody>
      </p:sp>
    </p:spTree>
    <p:extLst>
      <p:ext uri="{BB962C8B-B14F-4D97-AF65-F5344CB8AC3E}">
        <p14:creationId xmlns:p14="http://schemas.microsoft.com/office/powerpoint/2010/main" val="1960792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181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§39-2308.01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659" y="1615632"/>
            <a:ext cx="8085892" cy="5142449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Must have held Class B license for at least two full calendar years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Employed and appointed as superintendent at least ½ time basis for at least 2 years within last 6 years; 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 years experience in work comparable to superintending, at least ½ time basis in the last 8 years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$75 application fee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Valid for 3 years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Renew for 3 years at a cost of $50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677108" cy="6858000"/>
          </a:xfrm>
          <a:prstGeom prst="rect">
            <a:avLst/>
          </a:prstGeom>
          <a:solidFill>
            <a:srgbClr val="FFFF00"/>
          </a:solidFill>
        </p:spPr>
        <p:txBody>
          <a:bodyPr vert="vert270" wrap="square" lIns="0" tIns="0" rIns="0" bIns="0" rtlCol="0" anchor="ctr" anchorCtr="1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  <a:latin typeface="Calibri"/>
              </a:rPr>
              <a:t>State Law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546" y="0"/>
            <a:ext cx="1607454" cy="1489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0887"/>
            <a:ext cx="1574586" cy="15312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72400" y="6388750"/>
            <a:ext cx="1136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Slide </a:t>
            </a:r>
            <a:fld id="{A52E2710-AF21-44F9-9004-155A7FCB9E4E}" type="slidenum">
              <a:rPr lang="en-US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6001" y="844668"/>
            <a:ext cx="5961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Class A</a:t>
            </a:r>
            <a:r>
              <a:rPr lang="en-US" sz="2800" b="1" dirty="0"/>
              <a:t> License Requirements</a:t>
            </a:r>
          </a:p>
        </p:txBody>
      </p:sp>
    </p:spTree>
    <p:extLst>
      <p:ext uri="{BB962C8B-B14F-4D97-AF65-F5344CB8AC3E}">
        <p14:creationId xmlns:p14="http://schemas.microsoft.com/office/powerpoint/2010/main" val="912471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69" y="13252"/>
            <a:ext cx="8229600" cy="1143000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§39-2308.02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108" y="1766812"/>
            <a:ext cx="8231369" cy="52578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Class A renewal requires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20 hours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of professional development in previous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 years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Excess of up to 10 hours can be applied to next 3-year period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Class A will not be renewed without completion of professional development hours unless good cause can be shown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Class B does not require professional development hours to be tracked and submitted</a:t>
            </a:r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677108" cy="6858000"/>
          </a:xfrm>
          <a:prstGeom prst="rect">
            <a:avLst/>
          </a:prstGeom>
          <a:solidFill>
            <a:srgbClr val="FFFF00"/>
          </a:solidFill>
        </p:spPr>
        <p:txBody>
          <a:bodyPr vert="vert270" wrap="square" lIns="0" tIns="0" rIns="0" bIns="0" rtlCol="0" anchor="ctr" anchorCtr="1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  <a:latin typeface="Calibri"/>
              </a:rPr>
              <a:t>State Law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546" y="0"/>
            <a:ext cx="1607454" cy="1489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0887"/>
            <a:ext cx="1574586" cy="15312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72400" y="6388750"/>
            <a:ext cx="1136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Slide </a:t>
            </a:r>
            <a:fld id="{A52E2710-AF21-44F9-9004-155A7FCB9E4E}" type="slidenum">
              <a:rPr lang="en-US">
                <a:solidFill>
                  <a:prstClr val="black"/>
                </a:solidFill>
                <a:latin typeface="Calibri"/>
              </a:rPr>
              <a:pPr/>
              <a:t>16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7415" y="999540"/>
            <a:ext cx="5961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Continuing Education Requirements</a:t>
            </a:r>
          </a:p>
        </p:txBody>
      </p:sp>
    </p:spTree>
    <p:extLst>
      <p:ext uri="{BB962C8B-B14F-4D97-AF65-F5344CB8AC3E}">
        <p14:creationId xmlns:p14="http://schemas.microsoft.com/office/powerpoint/2010/main" val="2747192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Autofit/>
          </a:bodyPr>
          <a:lstStyle/>
          <a:p>
            <a:r>
              <a:rPr lang="en-US" i="1" dirty="0">
                <a:latin typeface="Arial Black" panose="020B0A04020102020204" pitchFamily="34" charset="0"/>
              </a:rPr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896" y="2139404"/>
            <a:ext cx="7772400" cy="4043171"/>
          </a:xfrm>
        </p:spPr>
        <p:txBody>
          <a:bodyPr>
            <a:normAutofit/>
          </a:bodyPr>
          <a:lstStyle/>
          <a:p>
            <a:pPr marL="0" lvl="0" indent="0" eaLnBrk="1" fontAlgn="auto" hangingPunct="1">
              <a:spcBef>
                <a:spcPts val="600"/>
              </a:spcBef>
              <a:buNone/>
              <a:tabLst>
                <a:tab pos="465138" algn="l"/>
                <a:tab pos="854075" algn="l"/>
              </a:tabLst>
              <a:defRPr/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Review - Class B / Entry Level Superintendent License:</a:t>
            </a:r>
          </a:p>
          <a:p>
            <a:pPr marL="688975" lvl="1" indent="-231775">
              <a:spcBef>
                <a:spcPts val="600"/>
              </a:spcBef>
              <a:buNone/>
              <a:tabLst>
                <a:tab pos="465138" algn="l"/>
                <a:tab pos="854075" algn="l"/>
              </a:tabLst>
              <a:defRPr/>
            </a:pP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- $25 Fee </a:t>
            </a:r>
          </a:p>
          <a:p>
            <a:pPr marL="688975" lvl="1" indent="-231775">
              <a:spcBef>
                <a:spcPts val="600"/>
              </a:spcBef>
              <a:buNone/>
              <a:tabLst>
                <a:tab pos="465138" algn="l"/>
                <a:tab pos="854075" algn="l"/>
              </a:tabLst>
            </a:pP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- By examination, unless applicant is a Professional Engineer (P.E.)</a:t>
            </a:r>
          </a:p>
          <a:p>
            <a:pPr marL="688975" lvl="1" indent="-231775">
              <a:spcBef>
                <a:spcPts val="600"/>
              </a:spcBef>
              <a:buNone/>
              <a:tabLst>
                <a:tab pos="465138" algn="l"/>
                <a:tab pos="854075" algn="l"/>
              </a:tabLst>
              <a:defRPr/>
            </a:pP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- Renewed (between Oct 1  and Dec 31) for 3 calendar years for $30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677108" cy="6858000"/>
          </a:xfrm>
          <a:prstGeom prst="rect">
            <a:avLst/>
          </a:prstGeom>
          <a:solidFill>
            <a:srgbClr val="FFFF00"/>
          </a:solidFill>
        </p:spPr>
        <p:txBody>
          <a:bodyPr vert="vert270" wrap="square" lIns="0" tIns="0" rIns="0" bIns="0" rtlCol="0" anchor="ctr" anchorCtr="1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  <a:latin typeface="Calibri"/>
              </a:rPr>
              <a:t>State Law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546" y="0"/>
            <a:ext cx="1607454" cy="1489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0887"/>
            <a:ext cx="1574586" cy="15312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72400" y="6388750"/>
            <a:ext cx="1136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Slide </a:t>
            </a:r>
            <a:fld id="{A52E2710-AF21-44F9-9004-155A7FCB9E4E}" type="slidenum">
              <a:rPr lang="en-US">
                <a:solidFill>
                  <a:prstClr val="black"/>
                </a:solidFill>
                <a:latin typeface="Calibri"/>
              </a:rPr>
              <a:pPr/>
              <a:t>17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357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i="1" dirty="0">
                <a:latin typeface="Arial Black" panose="020B0A04020102020204" pitchFamily="34" charset="0"/>
              </a:rPr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293" y="1803774"/>
            <a:ext cx="8229600" cy="4525963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  <a:defRPr/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Review - Class A / Advanced Level Superintendent License:</a:t>
            </a:r>
          </a:p>
          <a:p>
            <a:pPr marL="688975" lvl="1" indent="-231775">
              <a:spcBef>
                <a:spcPts val="600"/>
              </a:spcBef>
              <a:buNone/>
              <a:tabLst>
                <a:tab pos="465138" algn="l"/>
                <a:tab pos="854075" algn="l"/>
              </a:tabLst>
              <a:defRPr/>
            </a:pP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- $75 Fee (each license)</a:t>
            </a:r>
          </a:p>
          <a:p>
            <a:pPr marL="688975" lvl="1" indent="-231775">
              <a:spcBef>
                <a:spcPts val="600"/>
              </a:spcBef>
              <a:buNone/>
              <a:tabLst>
                <a:tab pos="465138" algn="l"/>
                <a:tab pos="854075" algn="l"/>
              </a:tabLst>
            </a:pP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- By experience and qualification</a:t>
            </a:r>
          </a:p>
          <a:p>
            <a:pPr marL="688975" lvl="1" indent="-231775">
              <a:spcBef>
                <a:spcPts val="600"/>
              </a:spcBef>
              <a:buNone/>
              <a:tabLst>
                <a:tab pos="465138" algn="l"/>
                <a:tab pos="854075" algn="l"/>
              </a:tabLst>
              <a:defRPr/>
            </a:pP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- Renewed (between Oct 1 and Dec 31) for 3 calendar years for $50 (each license) with proof of 20 PDH over previous 3 calendar years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677108" cy="6858000"/>
          </a:xfrm>
          <a:prstGeom prst="rect">
            <a:avLst/>
          </a:prstGeom>
          <a:solidFill>
            <a:srgbClr val="FFFF00"/>
          </a:solidFill>
        </p:spPr>
        <p:txBody>
          <a:bodyPr vert="vert270" wrap="square" lIns="0" tIns="0" rIns="0" bIns="0" rtlCol="0" anchor="ctr" anchorCtr="1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  <a:latin typeface="Calibri"/>
              </a:rPr>
              <a:t>State Law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546" y="0"/>
            <a:ext cx="1607454" cy="1489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0887"/>
            <a:ext cx="1574586" cy="15312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72400" y="6388750"/>
            <a:ext cx="1136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Slide </a:t>
            </a:r>
            <a:fld id="{A52E2710-AF21-44F9-9004-155A7FCB9E4E}" type="slidenum">
              <a:rPr lang="en-US">
                <a:solidFill>
                  <a:prstClr val="black"/>
                </a:solidFill>
                <a:latin typeface="Calibri"/>
              </a:rPr>
              <a:pPr/>
              <a:t>18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2621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§39-2309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877" y="1764114"/>
            <a:ext cx="8229600" cy="4525963"/>
          </a:xfrm>
        </p:spPr>
        <p:txBody>
          <a:bodyPr/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Suspension or Revocation of License - BEX can only act after notice and hearing and only for: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Fraud or deceit in obtaining license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Neglect of duty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Incompetence in the performance of duty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677108" cy="6858000"/>
          </a:xfrm>
          <a:prstGeom prst="rect">
            <a:avLst/>
          </a:prstGeom>
          <a:solidFill>
            <a:srgbClr val="FFFF00"/>
          </a:solidFill>
        </p:spPr>
        <p:txBody>
          <a:bodyPr vert="vert270" wrap="square" lIns="0" tIns="0" rIns="0" bIns="0" rtlCol="0" anchor="ctr" anchorCtr="1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  <a:latin typeface="Calibri"/>
              </a:rPr>
              <a:t>State Law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546" y="0"/>
            <a:ext cx="1607454" cy="1489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0887"/>
            <a:ext cx="1574586" cy="15312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72400" y="6388750"/>
            <a:ext cx="1136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Slide </a:t>
            </a:r>
            <a:fld id="{A52E2710-AF21-44F9-9004-155A7FCB9E4E}" type="slidenum">
              <a:rPr lang="en-US">
                <a:solidFill>
                  <a:prstClr val="black"/>
                </a:solidFill>
                <a:latin typeface="Calibri"/>
              </a:rPr>
              <a:pPr/>
              <a:t>19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4954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1227"/>
            <a:ext cx="9144000" cy="1278589"/>
          </a:xfrm>
        </p:spPr>
        <p:txBody>
          <a:bodyPr>
            <a:noAutofit/>
          </a:bodyPr>
          <a:lstStyle/>
          <a:p>
            <a:pPr lvl="0"/>
            <a:r>
              <a:rPr lang="en-US" cap="small" dirty="0">
                <a:latin typeface="Arial Black" panose="020B0A04020102020204" pitchFamily="34" charset="0"/>
              </a:rPr>
              <a:t>State Regulatory Boards</a:t>
            </a:r>
            <a:br>
              <a:rPr lang="en-US" cap="small" dirty="0">
                <a:latin typeface="Arial Black" panose="020B0A04020102020204" pitchFamily="34" charset="0"/>
              </a:rPr>
            </a:br>
            <a:r>
              <a:rPr lang="en-US" cap="small" dirty="0">
                <a:latin typeface="Arial Black" panose="020B0A04020102020204" pitchFamily="34" charset="0"/>
              </a:rPr>
              <a:t>Oversight and Support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72400" y="6388750"/>
            <a:ext cx="1136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Slide </a:t>
            </a:r>
            <a:fld id="{A52E2710-AF21-44F9-9004-155A7FCB9E4E}" type="slidenum">
              <a:rPr lang="en-US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2438400"/>
            <a:ext cx="8229600" cy="26636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 of Public Roads Classifications and Standards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(NBCS) §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39-2106 thru §39-2108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Board of Examiners for County Highway and City Street Superintendents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(BEX)     §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39-2304 &amp; §39-2305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864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§39-2310 &amp; §39-2311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734" y="1692276"/>
            <a:ext cx="8022944" cy="4906638"/>
          </a:xfrm>
        </p:spPr>
        <p:txBody>
          <a:bodyPr>
            <a:normAutofit lnSpcReduction="1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i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Funds received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(application and renewal fees)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the County Highway / City Street Superintendents Act is remitted to the State Treasurer for credit to the </a:t>
            </a:r>
            <a:r>
              <a:rPr lang="en-US" i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Highway Cash Fund</a:t>
            </a:r>
          </a:p>
          <a:p>
            <a:pPr marL="0" lvl="0" indent="0">
              <a:buNone/>
            </a:pPr>
            <a:endParaRPr lang="en-US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i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BEX adopted rules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regulations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(425 NAC) for the administration of the County Highway and City Street Superintendents Act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677108" cy="6858000"/>
          </a:xfrm>
          <a:prstGeom prst="rect">
            <a:avLst/>
          </a:prstGeom>
          <a:solidFill>
            <a:srgbClr val="FFFF00"/>
          </a:solidFill>
        </p:spPr>
        <p:txBody>
          <a:bodyPr vert="vert270" wrap="square" lIns="0" tIns="0" rIns="0" bIns="0" rtlCol="0" anchor="ctr" anchorCtr="1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  <a:latin typeface="Calibri"/>
              </a:rPr>
              <a:t>State Law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546" y="0"/>
            <a:ext cx="1607454" cy="1489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0887"/>
            <a:ext cx="1574586" cy="15312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72400" y="6388750"/>
            <a:ext cx="1136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Slide </a:t>
            </a:r>
            <a:fld id="{A52E2710-AF21-44F9-9004-155A7FCB9E4E}" type="slidenum">
              <a:rPr lang="en-US">
                <a:solidFill>
                  <a:prstClr val="black"/>
                </a:solidFill>
                <a:latin typeface="Calibri"/>
              </a:rPr>
              <a:pPr/>
              <a:t>20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3505200"/>
            <a:ext cx="1418990" cy="95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36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677108" cy="6858000"/>
          </a:xfrm>
          <a:prstGeom prst="rect">
            <a:avLst/>
          </a:prstGeom>
          <a:solidFill>
            <a:srgbClr val="FFFF00"/>
          </a:solidFill>
        </p:spPr>
        <p:txBody>
          <a:bodyPr vert="vert270" wrap="square" lIns="0" tIns="0" rIns="0" bIns="0" rtlCol="0" anchor="ctr" anchorCtr="1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  <a:latin typeface="Calibri"/>
              </a:rPr>
              <a:t>State Law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766" y="5334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 Black" panose="020B0A04020102020204" pitchFamily="34" charset="0"/>
              </a:rPr>
              <a:t>BEX Funding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643" y="2064649"/>
            <a:ext cx="7633253" cy="3276550"/>
          </a:xfrm>
        </p:spPr>
        <p:txBody>
          <a:bodyPr>
            <a:normAutofit lnSpcReduction="10000"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Funding for the BEX is in NDOT’s budget</a:t>
            </a:r>
          </a:p>
          <a:p>
            <a:pPr marL="0" indent="0" algn="ctr">
              <a:spcAft>
                <a:spcPts val="1200"/>
              </a:spcAft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§39-2305</a:t>
            </a:r>
          </a:p>
          <a:p>
            <a:pPr marL="0" indent="0" algn="ctr">
              <a:spcAft>
                <a:spcPts val="1200"/>
              </a:spcAft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office space, furniture, equipment, stationery, and labor (including clerical)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546" y="0"/>
            <a:ext cx="1607454" cy="14894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74586" cy="15312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72400" y="6388750"/>
            <a:ext cx="1136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Slide </a:t>
            </a:r>
            <a:fld id="{A52E2710-AF21-44F9-9004-155A7FCB9E4E}" type="slidenum">
              <a:rPr lang="en-US">
                <a:solidFill>
                  <a:prstClr val="black"/>
                </a:solidFill>
                <a:latin typeface="Calibri"/>
              </a:rPr>
              <a:pPr/>
              <a:t>21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77034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677108" cy="6858000"/>
          </a:xfrm>
          <a:prstGeom prst="rect">
            <a:avLst/>
          </a:prstGeom>
          <a:solidFill>
            <a:schemeClr val="tx1"/>
          </a:solidFill>
        </p:spPr>
        <p:txBody>
          <a:bodyPr vert="vert270" wrap="square" lIns="0" tIns="0" rIns="0" bIns="0" rtlCol="0" anchor="ctr" anchorCtr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kern="0" dirty="0">
                <a:solidFill>
                  <a:schemeClr val="bg1"/>
                </a:solidFill>
                <a:latin typeface="Calibri"/>
              </a:rPr>
              <a:t>Reference</a:t>
            </a:r>
            <a:endParaRPr kumimoji="0" lang="en-US" sz="44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586" y="37381"/>
            <a:ext cx="6018255" cy="1605056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BEX Operating Procedures  and Regulations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546" y="0"/>
            <a:ext cx="1607454" cy="1489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0887"/>
            <a:ext cx="1574586" cy="15312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72400" y="6388750"/>
            <a:ext cx="1136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Slide </a:t>
            </a:r>
            <a:fld id="{A52E2710-AF21-44F9-9004-155A7FCB9E4E}" type="slidenum">
              <a:rPr lang="en-US">
                <a:solidFill>
                  <a:prstClr val="black"/>
                </a:solidFill>
                <a:latin typeface="Calibri"/>
              </a:rPr>
              <a:pPr/>
              <a:t>22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1915273"/>
            <a:ext cx="7543800" cy="31734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7108" y="5429885"/>
            <a:ext cx="8466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6"/>
              </a:rPr>
              <a:t>https://dot.nebraska.gov/business-center/lpa/boards-liaison/bex/downloads/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645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Autofit/>
          </a:bodyPr>
          <a:lstStyle/>
          <a:p>
            <a:pPr lvl="0" algn="ctr"/>
            <a:r>
              <a:rPr lang="en-US" sz="3200" dirty="0">
                <a:latin typeface="Arial Black" panose="020B0A04020102020204" pitchFamily="34" charset="0"/>
              </a:rPr>
              <a:t>State Oversight &amp;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4867"/>
            <a:ext cx="8229600" cy="266368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Board of Public Roads Classifications and Standards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(NBCS)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39-2106 thru 39-2108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Board of Examiners for County Highway and City Street Superintendents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(BEX)    §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39-2304 &amp; §39-2305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1 &amp; 6 year plan logoCS1-2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0414" y="5169010"/>
            <a:ext cx="1919748" cy="93627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72400" y="6388750"/>
            <a:ext cx="1136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Slide </a:t>
            </a:r>
            <a:fld id="{A52E2710-AF21-44F9-9004-155A7FCB9E4E}" type="slidenum">
              <a:rPr lang="en-US">
                <a:solidFill>
                  <a:prstClr val="black"/>
                </a:solidFill>
                <a:latin typeface="Calibri"/>
              </a:rPr>
              <a:pPr/>
              <a:t>23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551635"/>
            <a:ext cx="9144000" cy="144655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/>
              <a:t>Questions?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8690" y="5985811"/>
            <a:ext cx="2353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Boards - Liaison Services Section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5CFACCF-08F9-4338-B9C4-3B3869466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90" y="5211061"/>
            <a:ext cx="2914650" cy="723900"/>
          </a:xfrm>
          <a:prstGeom prst="rect">
            <a:avLst/>
          </a:prstGeom>
        </p:spPr>
      </p:pic>
      <p:pic>
        <p:nvPicPr>
          <p:cNvPr id="9" name="Picture 8" descr="Nv_m_Extension__4c.png">
            <a:extLst>
              <a:ext uri="{FF2B5EF4-FFF2-40B4-BE49-F238E27FC236}">
                <a16:creationId xmlns:a16="http://schemas.microsoft.com/office/drawing/2014/main" id="{9CA83276-8E90-4F62-886D-F095F699A7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073" y="5082150"/>
            <a:ext cx="3266500" cy="13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792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677108" cy="6858000"/>
          </a:xfrm>
          <a:prstGeom prst="rect">
            <a:avLst/>
          </a:prstGeom>
          <a:solidFill>
            <a:schemeClr val="tx1"/>
          </a:solidFill>
        </p:spPr>
        <p:txBody>
          <a:bodyPr vert="vert270" wrap="square" lIns="0" tIns="0" rIns="0" bIns="0" rtlCol="0" anchor="ctr" anchorCtr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Reference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Licensing Program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546" y="0"/>
            <a:ext cx="1607454" cy="1489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0887"/>
            <a:ext cx="1574586" cy="15312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72400" y="6388750"/>
            <a:ext cx="1136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Slide </a:t>
            </a:r>
            <a:fld id="{A52E2710-AF21-44F9-9004-155A7FCB9E4E}" type="slidenum">
              <a:rPr lang="en-US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56D9F6-5149-4A43-97A0-401C678323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0324" y="1196398"/>
            <a:ext cx="5517834" cy="556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04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838200" y="3452191"/>
            <a:ext cx="8305800" cy="2209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Section §39-2301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Act, how cited; legislative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findings.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Section §39-2301.01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Terms, defined.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Section §39-2302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County highway or city street                      		superintendents; license required; effect.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- etc. -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      (Complete listing of Art. 23)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45180" y="542547"/>
            <a:ext cx="9144000" cy="2667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Chapter 39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Article 23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400" b="1" dirty="0">
                <a:latin typeface="Arial Black" panose="020B0A04020102020204" pitchFamily="34" charset="0"/>
                <a:cs typeface="Arial" panose="020B0604020202020204" pitchFamily="34" charset="0"/>
              </a:rPr>
              <a:t>Board of Examiners For County Highway and City Street Superintendents</a:t>
            </a:r>
            <a:r>
              <a:rPr kumimoji="0" lang="en-US" sz="2400" b="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 (BEX)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Highway / Street Superintendents Licenses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677108" cy="6858000"/>
          </a:xfrm>
          <a:prstGeom prst="rect">
            <a:avLst/>
          </a:prstGeom>
          <a:solidFill>
            <a:srgbClr val="FFFF00"/>
          </a:solidFill>
        </p:spPr>
        <p:txBody>
          <a:bodyPr vert="vert270" wrap="square" lIns="0" tIns="0" rIns="0" bIns="0" rtlCol="0" anchor="ctr" anchorCtr="1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  <a:latin typeface="Calibri"/>
              </a:rPr>
              <a:t>State Law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546" y="0"/>
            <a:ext cx="1607454" cy="1489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0887"/>
            <a:ext cx="1574586" cy="15312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72400" y="6388750"/>
            <a:ext cx="1136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Slide </a:t>
            </a:r>
            <a:fld id="{A52E2710-AF21-44F9-9004-155A7FCB9E4E}" type="slidenum">
              <a:rPr lang="en-US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Arial Black" panose="020B0A04020102020204" pitchFamily="34" charset="0"/>
                <a:cs typeface="Arial" panose="020B0604020202020204" pitchFamily="34" charset="0"/>
              </a:rPr>
              <a:t>§39-2301 to §39-2311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606" y="1764114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County Highway / City Street Superintendent Act WHY?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To Safeguard life, health, property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To further Professional Management of road &amp; street programs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Provide for Superintendent Licenses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Create the Board of Examiners (BEX)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677108" cy="6858000"/>
          </a:xfrm>
          <a:prstGeom prst="rect">
            <a:avLst/>
          </a:prstGeom>
          <a:solidFill>
            <a:srgbClr val="FFFF00"/>
          </a:solidFill>
        </p:spPr>
        <p:txBody>
          <a:bodyPr vert="vert270" wrap="square" lIns="0" tIns="0" rIns="0" bIns="0" rtlCol="0" anchor="ctr" anchorCtr="1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  <a:latin typeface="Calibri"/>
              </a:rPr>
              <a:t>State Law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546" y="0"/>
            <a:ext cx="1607454" cy="1489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0887"/>
            <a:ext cx="1574586" cy="15312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72400" y="6388750"/>
            <a:ext cx="1136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Slide </a:t>
            </a:r>
            <a:fld id="{A52E2710-AF21-44F9-9004-155A7FCB9E4E}" type="slidenum">
              <a:rPr lang="en-US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ABC9D8-A923-4029-8708-E4F8095ABEAD}"/>
              </a:ext>
            </a:extLst>
          </p:cNvPr>
          <p:cNvSpPr/>
          <p:nvPr/>
        </p:nvSpPr>
        <p:spPr>
          <a:xfrm>
            <a:off x="790606" y="2819400"/>
            <a:ext cx="8117871" cy="24384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GOALS OF BEX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6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§39-2301.01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232" y="2065286"/>
            <a:ext cx="8111245" cy="3733800"/>
          </a:xfrm>
        </p:spPr>
        <p:txBody>
          <a:bodyPr>
            <a:normAutofit/>
          </a:bodyPr>
          <a:lstStyle/>
          <a:p>
            <a:pPr marL="284163" lvl="0" indent="-2841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i="1" u="sng" dirty="0">
                <a:latin typeface="Arial" panose="020B0604020202020204" pitchFamily="34" charset="0"/>
                <a:cs typeface="Arial" panose="020B0604020202020204" pitchFamily="34" charset="0"/>
              </a:rPr>
              <a:t>City Street Superintendent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means a person who engages in the practice of street superintending for an incorporated municipality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4163" lvl="0" indent="-2841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i="1" u="sng" dirty="0">
                <a:latin typeface="Arial" panose="020B0604020202020204" pitchFamily="34" charset="0"/>
                <a:cs typeface="Arial" panose="020B0604020202020204" pitchFamily="34" charset="0"/>
              </a:rPr>
              <a:t>County Highway Superintendent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means a person who engages in the practice of highway superintending for a county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677108" cy="6858000"/>
          </a:xfrm>
          <a:prstGeom prst="rect">
            <a:avLst/>
          </a:prstGeom>
          <a:solidFill>
            <a:srgbClr val="FFFF00"/>
          </a:solidFill>
        </p:spPr>
        <p:txBody>
          <a:bodyPr vert="vert270" wrap="square" lIns="0" tIns="0" rIns="0" bIns="0" rtlCol="0" anchor="ctr" anchorCtr="1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  <a:latin typeface="Calibri"/>
              </a:rPr>
              <a:t>State Law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546" y="0"/>
            <a:ext cx="1607454" cy="1489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0887"/>
            <a:ext cx="1574586" cy="15312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72400" y="6388750"/>
            <a:ext cx="1136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Slide </a:t>
            </a:r>
            <a:fld id="{A52E2710-AF21-44F9-9004-155A7FCB9E4E}" type="slidenum">
              <a:rPr lang="en-US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643BF8-FCB3-4074-B50E-4233DBF6D253}"/>
              </a:ext>
            </a:extLst>
          </p:cNvPr>
          <p:cNvSpPr txBox="1"/>
          <p:nvPr/>
        </p:nvSpPr>
        <p:spPr>
          <a:xfrm>
            <a:off x="704817" y="5410200"/>
            <a:ext cx="8466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Superintendent’s License covers both (per §39-2308.03)</a:t>
            </a:r>
          </a:p>
        </p:txBody>
      </p:sp>
    </p:spTree>
    <p:extLst>
      <p:ext uri="{BB962C8B-B14F-4D97-AF65-F5344CB8AC3E}">
        <p14:creationId xmlns:p14="http://schemas.microsoft.com/office/powerpoint/2010/main" val="2076435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 Black" panose="020B0A04020102020204" pitchFamily="34" charset="0"/>
              </a:rPr>
              <a:t>§39-2301.01(4)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sz="4000" dirty="0">
                <a:latin typeface="Arial Black" panose="020B0A04020102020204" pitchFamily="34" charset="0"/>
              </a:rPr>
              <a:t>Superintendent Duties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55142"/>
            <a:ext cx="8534400" cy="5181600"/>
          </a:xfrm>
        </p:spPr>
        <p:txBody>
          <a:bodyPr>
            <a:normAutofit fontScale="55000" lnSpcReduction="20000"/>
          </a:bodyPr>
          <a:lstStyle/>
          <a:p>
            <a:pPr lvl="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sz="4600" b="1" i="1" dirty="0">
                <a:latin typeface="Arial" pitchFamily="34" charset="0"/>
                <a:cs typeface="Arial" pitchFamily="34" charset="0"/>
              </a:rPr>
              <a:t>Street or Highway Superintending</a:t>
            </a:r>
            <a:r>
              <a:rPr lang="en-US" sz="4600" dirty="0">
                <a:latin typeface="Arial" pitchFamily="34" charset="0"/>
                <a:cs typeface="Arial" pitchFamily="34" charset="0"/>
              </a:rPr>
              <a:t> means assisting an incorporated municipality or a county in the following</a:t>
            </a:r>
            <a:r>
              <a:rPr lang="en-US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688975" lvl="0" indent="-344488">
              <a:lnSpc>
                <a:spcPct val="110000"/>
              </a:lnSpc>
              <a:spcBef>
                <a:spcPts val="600"/>
              </a:spcBef>
              <a:buFont typeface="+mj-lt"/>
              <a:buAutoNum type="alphaLcParenR"/>
              <a:defRPr/>
            </a:pPr>
            <a:r>
              <a:rPr lang="en-US" sz="3800" i="1" u="sng" dirty="0">
                <a:latin typeface="Arial" pitchFamily="34" charset="0"/>
                <a:cs typeface="Arial" pitchFamily="34" charset="0"/>
              </a:rPr>
              <a:t>Developing and annually updating long-range plans or programs</a:t>
            </a:r>
            <a:r>
              <a:rPr lang="en-US" sz="3800" dirty="0">
                <a:latin typeface="Arial" pitchFamily="34" charset="0"/>
                <a:cs typeface="Arial" pitchFamily="34" charset="0"/>
              </a:rPr>
              <a:t> based on needs and coordinated with adjacent local governmental units</a:t>
            </a:r>
          </a:p>
          <a:p>
            <a:pPr marL="688975" lvl="0" indent="-344488">
              <a:lnSpc>
                <a:spcPct val="110000"/>
              </a:lnSpc>
              <a:spcBef>
                <a:spcPts val="600"/>
              </a:spcBef>
              <a:buFont typeface="+mj-lt"/>
              <a:buAutoNum type="alphaLcParenR"/>
              <a:defRPr/>
            </a:pPr>
            <a:r>
              <a:rPr lang="en-US" sz="3800" i="1" u="sng" dirty="0">
                <a:latin typeface="Arial" pitchFamily="34" charset="0"/>
                <a:cs typeface="Arial" pitchFamily="34" charset="0"/>
              </a:rPr>
              <a:t>Developing annual programs</a:t>
            </a:r>
            <a:r>
              <a:rPr lang="en-US" sz="3800" dirty="0">
                <a:latin typeface="Arial" pitchFamily="34" charset="0"/>
                <a:cs typeface="Arial" pitchFamily="34" charset="0"/>
              </a:rPr>
              <a:t> for design, construction, and maintenance</a:t>
            </a:r>
          </a:p>
          <a:p>
            <a:pPr marL="688975" lvl="0" indent="-344488">
              <a:lnSpc>
                <a:spcPct val="110000"/>
              </a:lnSpc>
              <a:spcBef>
                <a:spcPts val="600"/>
              </a:spcBef>
              <a:buFont typeface="+mj-lt"/>
              <a:buAutoNum type="alphaLcParenR"/>
              <a:defRPr/>
            </a:pPr>
            <a:r>
              <a:rPr lang="en-US" sz="3800" i="1" u="sng" dirty="0">
                <a:latin typeface="Arial" pitchFamily="34" charset="0"/>
                <a:cs typeface="Arial" pitchFamily="34" charset="0"/>
              </a:rPr>
              <a:t>Developing annual budgets</a:t>
            </a:r>
            <a:r>
              <a:rPr lang="en-US" sz="3800" dirty="0">
                <a:latin typeface="Arial" pitchFamily="34" charset="0"/>
                <a:cs typeface="Arial" pitchFamily="34" charset="0"/>
              </a:rPr>
              <a:t> based on programmed projects and activities</a:t>
            </a:r>
          </a:p>
          <a:p>
            <a:pPr marL="688975" lvl="0" indent="-344488">
              <a:lnSpc>
                <a:spcPct val="110000"/>
              </a:lnSpc>
              <a:spcBef>
                <a:spcPts val="600"/>
              </a:spcBef>
              <a:buFont typeface="+mj-lt"/>
              <a:buAutoNum type="alphaLcParenR"/>
              <a:defRPr/>
            </a:pPr>
            <a:r>
              <a:rPr lang="en-US" sz="3800" i="1" u="sng" dirty="0">
                <a:latin typeface="Arial" pitchFamily="34" charset="0"/>
                <a:cs typeface="Arial" pitchFamily="34" charset="0"/>
              </a:rPr>
              <a:t>Implementing the capital improvements and maintenance activities</a:t>
            </a:r>
            <a:r>
              <a:rPr lang="en-US" sz="3800" dirty="0">
                <a:latin typeface="Arial" pitchFamily="34" charset="0"/>
                <a:cs typeface="Arial" pitchFamily="34" charset="0"/>
              </a:rPr>
              <a:t> provided in the approved plans, programs, and budgets</a:t>
            </a:r>
          </a:p>
          <a:p>
            <a:pPr marL="688975" lvl="0" indent="-344488">
              <a:lnSpc>
                <a:spcPct val="110000"/>
              </a:lnSpc>
              <a:spcBef>
                <a:spcPts val="600"/>
              </a:spcBef>
              <a:buFont typeface="+mj-lt"/>
              <a:buAutoNum type="alphaLcParenR"/>
              <a:defRPr/>
            </a:pPr>
            <a:r>
              <a:rPr lang="en-US" sz="3800" i="1" u="sng" dirty="0">
                <a:latin typeface="Arial" pitchFamily="34" charset="0"/>
                <a:cs typeface="Arial" pitchFamily="34" charset="0"/>
              </a:rPr>
              <a:t>Managing personnel, contractors, and equipment</a:t>
            </a:r>
            <a:r>
              <a:rPr lang="en-US" sz="3800" dirty="0">
                <a:latin typeface="Arial" pitchFamily="34" charset="0"/>
                <a:cs typeface="Arial" pitchFamily="34" charset="0"/>
              </a:rPr>
              <a:t> in support of such planning, programming, budgeting, and implementation operations. </a:t>
            </a:r>
            <a:endParaRPr lang="en-US" sz="3800" dirty="0"/>
          </a:p>
          <a:p>
            <a:endParaRPr lang="en-US" sz="3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677108" cy="6858000"/>
          </a:xfrm>
          <a:prstGeom prst="rect">
            <a:avLst/>
          </a:prstGeom>
          <a:solidFill>
            <a:srgbClr val="FFFF00"/>
          </a:solidFill>
        </p:spPr>
        <p:txBody>
          <a:bodyPr vert="vert270" wrap="square" lIns="0" tIns="0" rIns="0" bIns="0" rtlCol="0" anchor="ctr" anchorCtr="1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  <a:latin typeface="Calibri"/>
              </a:rPr>
              <a:t>State Law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546" y="0"/>
            <a:ext cx="1607454" cy="1489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0887"/>
            <a:ext cx="1574586" cy="15312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72400" y="6388750"/>
            <a:ext cx="1136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Slide </a:t>
            </a:r>
            <a:fld id="{A52E2710-AF21-44F9-9004-155A7FCB9E4E}" type="slidenum">
              <a:rPr lang="en-US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4202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§39-2302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5166" y="2209800"/>
            <a:ext cx="6985107" cy="3657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Highway / Street Superintendent must be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licensed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appointed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by the governing body to qualify for Incentive Payment </a:t>
            </a:r>
          </a:p>
          <a:p>
            <a:pPr marL="0" indent="0" algn="ctr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More on Incentive Payments </a:t>
            </a:r>
          </a:p>
          <a:p>
            <a:pPr marL="0" indent="0" algn="ctr">
              <a:buNone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under Article 25 statutes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677108" cy="6858000"/>
          </a:xfrm>
          <a:prstGeom prst="rect">
            <a:avLst/>
          </a:prstGeom>
          <a:solidFill>
            <a:srgbClr val="FFFF00"/>
          </a:solidFill>
        </p:spPr>
        <p:txBody>
          <a:bodyPr vert="vert270" wrap="square" lIns="0" tIns="0" rIns="0" bIns="0" rtlCol="0" anchor="ctr" anchorCtr="1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  <a:latin typeface="Calibri"/>
              </a:rPr>
              <a:t>State Law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546" y="0"/>
            <a:ext cx="1607454" cy="1489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0887"/>
            <a:ext cx="1574586" cy="15312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72400" y="6388750"/>
            <a:ext cx="1136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Slide </a:t>
            </a:r>
            <a:fld id="{A52E2710-AF21-44F9-9004-155A7FCB9E4E}" type="slidenum">
              <a:rPr lang="en-US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4766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latin typeface="Arial Black" panose="020B0A04020102020204" pitchFamily="34" charset="0"/>
              </a:rPr>
              <a:t>§39-2304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5596" y="1310534"/>
            <a:ext cx="7892881" cy="520314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Board of Examiners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(BEX)</a:t>
            </a:r>
          </a:p>
          <a:p>
            <a:pPr marL="0" lvl="1" indent="0">
              <a:spcBef>
                <a:spcPts val="600"/>
              </a:spcBef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Seven (7) Members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appointed by the Governor to four-year terms –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must hold a current superintendent license </a:t>
            </a:r>
          </a:p>
          <a:p>
            <a:pPr marL="0" lvl="1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Representation:</a:t>
            </a:r>
          </a:p>
          <a:p>
            <a:pPr marL="569913"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county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no more than one from each Class of County  (23-1114.01)</a:t>
            </a:r>
          </a:p>
          <a:p>
            <a:pPr marL="569913"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municipal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no more than one from each Congressional District and:</a:t>
            </a:r>
          </a:p>
          <a:p>
            <a:pPr marL="569912" lvl="1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Metropolitan Class, or Primary Class (Omaha or Lincoln), or First Class</a:t>
            </a:r>
          </a:p>
          <a:p>
            <a:pPr marL="569912" lvl="1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Second Class</a:t>
            </a:r>
          </a:p>
          <a:p>
            <a:pPr marL="569912" lvl="1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Village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677108" cy="6858000"/>
          </a:xfrm>
          <a:prstGeom prst="rect">
            <a:avLst/>
          </a:prstGeom>
          <a:solidFill>
            <a:srgbClr val="FFFF00"/>
          </a:solidFill>
        </p:spPr>
        <p:txBody>
          <a:bodyPr vert="vert270" wrap="square" lIns="0" tIns="0" rIns="0" bIns="0" rtlCol="0" anchor="ctr" anchorCtr="1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  <a:latin typeface="Calibri"/>
              </a:rPr>
              <a:t>State Law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546" y="0"/>
            <a:ext cx="1607454" cy="1489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0887"/>
            <a:ext cx="1574586" cy="15312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72400" y="6388750"/>
            <a:ext cx="1136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Slide </a:t>
            </a:r>
            <a:fld id="{A52E2710-AF21-44F9-9004-155A7FCB9E4E}" type="slidenum">
              <a:rPr lang="en-US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493480-75E6-1389-A307-217FEFACC33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1574586" y="3840269"/>
            <a:ext cx="5900129" cy="284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49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12062</TotalTime>
  <Words>3460</Words>
  <Application>Microsoft Office PowerPoint</Application>
  <PresentationFormat>On-screen Show (4:3)</PresentationFormat>
  <Paragraphs>329</Paragraphs>
  <Slides>23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Arial Black</vt:lpstr>
      <vt:lpstr>Calibri</vt:lpstr>
      <vt:lpstr>Wingdings</vt:lpstr>
      <vt:lpstr>Office Theme</vt:lpstr>
      <vt:lpstr>State Regulatory Boards Oversight and Support </vt:lpstr>
      <vt:lpstr>State Regulatory Boards Oversight and Support</vt:lpstr>
      <vt:lpstr>Licensing Program</vt:lpstr>
      <vt:lpstr>PowerPoint Presentation</vt:lpstr>
      <vt:lpstr>§39-2301 to §39-2311</vt:lpstr>
      <vt:lpstr>§39-2301.01</vt:lpstr>
      <vt:lpstr>§39-2301.01(4) Superintendent Duties</vt:lpstr>
      <vt:lpstr>§39-2302</vt:lpstr>
      <vt:lpstr>§39-2304</vt:lpstr>
      <vt:lpstr>Board of Examiners (BEX) Meetings</vt:lpstr>
      <vt:lpstr>NBEX Functions</vt:lpstr>
      <vt:lpstr>§39-2306</vt:lpstr>
      <vt:lpstr>§39-2307</vt:lpstr>
      <vt:lpstr>§39-2308</vt:lpstr>
      <vt:lpstr>§39-2308.01</vt:lpstr>
      <vt:lpstr>§39-2308.02</vt:lpstr>
      <vt:lpstr>Review</vt:lpstr>
      <vt:lpstr>Review</vt:lpstr>
      <vt:lpstr>§39-2309</vt:lpstr>
      <vt:lpstr>§39-2310 &amp; §39-2311</vt:lpstr>
      <vt:lpstr>BEX Funding</vt:lpstr>
      <vt:lpstr>BEX Operating Procedures  and Regulations</vt:lpstr>
      <vt:lpstr>State Oversight &amp; Support</vt:lpstr>
    </vt:vector>
  </TitlesOfParts>
  <Company>Nebraska Dept. of Roads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Tab.3 BEX</dc:title>
  <dc:creator>dor13031</dc:creator>
  <cp:keywords>Boards, BEX, licensing program, Board of Examiners, Profressional Management</cp:keywords>
  <cp:lastModifiedBy>Hasterlo, Barbara</cp:lastModifiedBy>
  <cp:revision>1364</cp:revision>
  <cp:lastPrinted>2016-02-29T21:04:22Z</cp:lastPrinted>
  <dcterms:created xsi:type="dcterms:W3CDTF">2008-07-11T15:56:51Z</dcterms:created>
  <dcterms:modified xsi:type="dcterms:W3CDTF">2023-02-06T20:31:14Z</dcterms:modified>
  <cp:category>Workshop</cp:category>
</cp:coreProperties>
</file>