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5"/>
  </p:notesMasterIdLst>
  <p:sldIdLst>
    <p:sldId id="646" r:id="rId5"/>
    <p:sldId id="558" r:id="rId6"/>
    <p:sldId id="559" r:id="rId7"/>
    <p:sldId id="560" r:id="rId8"/>
    <p:sldId id="561" r:id="rId9"/>
    <p:sldId id="645" r:id="rId10"/>
    <p:sldId id="643" r:id="rId11"/>
    <p:sldId id="644" r:id="rId12"/>
    <p:sldId id="521" r:id="rId13"/>
    <p:sldId id="262" r:id="rId14"/>
    <p:sldId id="263" r:id="rId15"/>
    <p:sldId id="264" r:id="rId16"/>
    <p:sldId id="523" r:id="rId17"/>
    <p:sldId id="530" r:id="rId18"/>
    <p:sldId id="531" r:id="rId19"/>
    <p:sldId id="532" r:id="rId20"/>
    <p:sldId id="567" r:id="rId21"/>
    <p:sldId id="533" r:id="rId22"/>
    <p:sldId id="534" r:id="rId23"/>
    <p:sldId id="535" r:id="rId24"/>
    <p:sldId id="568" r:id="rId25"/>
    <p:sldId id="536" r:id="rId26"/>
    <p:sldId id="537" r:id="rId27"/>
    <p:sldId id="538" r:id="rId28"/>
    <p:sldId id="569" r:id="rId29"/>
    <p:sldId id="539" r:id="rId30"/>
    <p:sldId id="540" r:id="rId31"/>
    <p:sldId id="541" r:id="rId32"/>
    <p:sldId id="641" r:id="rId33"/>
    <p:sldId id="642" r:id="rId34"/>
    <p:sldId id="640" r:id="rId35"/>
    <p:sldId id="542" r:id="rId36"/>
    <p:sldId id="543" r:id="rId37"/>
    <p:sldId id="544" r:id="rId38"/>
    <p:sldId id="545" r:id="rId39"/>
    <p:sldId id="570" r:id="rId40"/>
    <p:sldId id="546" r:id="rId41"/>
    <p:sldId id="547" r:id="rId42"/>
    <p:sldId id="548" r:id="rId43"/>
    <p:sldId id="571" r:id="rId44"/>
    <p:sldId id="549" r:id="rId45"/>
    <p:sldId id="550" r:id="rId46"/>
    <p:sldId id="551" r:id="rId47"/>
    <p:sldId id="572" r:id="rId48"/>
    <p:sldId id="635" r:id="rId49"/>
    <p:sldId id="636" r:id="rId50"/>
    <p:sldId id="637" r:id="rId51"/>
    <p:sldId id="613" r:id="rId52"/>
    <p:sldId id="614" r:id="rId53"/>
    <p:sldId id="639" r:id="rId5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E6CD22-1E0A-921C-749E-9694F9AF5177}" name="Guerra, Natalie" initials="NG" userId="S::NGUERRA@hdrinc.com::d016be08-c20a-4b3f-bff0-acf46da2f429" providerId="AD"/>
  <p188:author id="{8BA9E344-2452-FF2C-E56B-98EBF8D74190}" name="Brandt, Amanda" initials="AB" userId="S::ABRANDT@hdrinc.com::98bd635c-9231-4513-970e-fec45e3d6331" providerId="AD"/>
  <p188:author id="{B496D0CC-D166-CCD3-F406-D49B0A698EBF}" name="Sanders, Alyssa" initials="SA" userId="S::ALSANDERS@hdrinc.com::6897041b-7771-42d0-bceb-cb60b62f33a6" providerId="AD"/>
  <p188:author id="{607757D1-37BA-FA69-C9C0-E294309F4C5E}" name="Guerra, Natalie" initials="GN" userId="S::nguerra@hdrinc.com::d016be08-c20a-4b3f-bff0-acf46da2f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000000"/>
    <a:srgbClr val="FFFFFF"/>
    <a:srgbClr val="00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62017-45AD-45F9-AF6C-36DCBA503400}" v="13" dt="2025-11-07T13:38:23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, Liz" userId="b3ae9edb-80b2-4cf2-912c-90b2a5a66338" providerId="ADAL" clId="{2AEDED3B-F20E-438F-8947-67DCD0583C51}"/>
    <pc:docChg chg="undo custSel addSld delSld modSld">
      <pc:chgData name="George, Liz" userId="b3ae9edb-80b2-4cf2-912c-90b2a5a66338" providerId="ADAL" clId="{2AEDED3B-F20E-438F-8947-67DCD0583C51}" dt="2025-11-07T13:38:23.727" v="134"/>
      <pc:docMkLst>
        <pc:docMk/>
      </pc:docMkLst>
      <pc:sldChg chg="modSp mod">
        <pc:chgData name="George, Liz" userId="b3ae9edb-80b2-4cf2-912c-90b2a5a66338" providerId="ADAL" clId="{2AEDED3B-F20E-438F-8947-67DCD0583C51}" dt="2025-11-04T14:13:07.082" v="8" actId="20577"/>
        <pc:sldMkLst>
          <pc:docMk/>
          <pc:sldMk cId="602674255" sldId="530"/>
        </pc:sldMkLst>
        <pc:spChg chg="mod">
          <ac:chgData name="George, Liz" userId="b3ae9edb-80b2-4cf2-912c-90b2a5a66338" providerId="ADAL" clId="{2AEDED3B-F20E-438F-8947-67DCD0583C51}" dt="2025-11-04T14:13:07.082" v="8" actId="20577"/>
          <ac:spMkLst>
            <pc:docMk/>
            <pc:sldMk cId="602674255" sldId="530"/>
            <ac:spMk id="3" creationId="{B3C15A35-9316-D830-E484-F73A80317C35}"/>
          </ac:spMkLst>
        </pc:spChg>
      </pc:sldChg>
      <pc:sldChg chg="modSp mod">
        <pc:chgData name="George, Liz" userId="b3ae9edb-80b2-4cf2-912c-90b2a5a66338" providerId="ADAL" clId="{2AEDED3B-F20E-438F-8947-67DCD0583C51}" dt="2025-11-04T14:13:47.186" v="28" actId="20577"/>
        <pc:sldMkLst>
          <pc:docMk/>
          <pc:sldMk cId="3559836256" sldId="533"/>
        </pc:sldMkLst>
        <pc:spChg chg="mod">
          <ac:chgData name="George, Liz" userId="b3ae9edb-80b2-4cf2-912c-90b2a5a66338" providerId="ADAL" clId="{2AEDED3B-F20E-438F-8947-67DCD0583C51}" dt="2025-11-04T14:13:47.186" v="28" actId="20577"/>
          <ac:spMkLst>
            <pc:docMk/>
            <pc:sldMk cId="3559836256" sldId="533"/>
            <ac:spMk id="3" creationId="{A5FBA0EB-7AF6-FFDC-02E6-38F15A191664}"/>
          </ac:spMkLst>
        </pc:spChg>
      </pc:sldChg>
      <pc:sldChg chg="modSp mod">
        <pc:chgData name="George, Liz" userId="b3ae9edb-80b2-4cf2-912c-90b2a5a66338" providerId="ADAL" clId="{2AEDED3B-F20E-438F-8947-67DCD0583C51}" dt="2025-11-07T13:32:07.303" v="98" actId="20577"/>
        <pc:sldMkLst>
          <pc:docMk/>
          <pc:sldMk cId="645620509" sldId="536"/>
        </pc:sldMkLst>
        <pc:spChg chg="mod">
          <ac:chgData name="George, Liz" userId="b3ae9edb-80b2-4cf2-912c-90b2a5a66338" providerId="ADAL" clId="{2AEDED3B-F20E-438F-8947-67DCD0583C51}" dt="2025-11-07T13:32:07.303" v="98" actId="20577"/>
          <ac:spMkLst>
            <pc:docMk/>
            <pc:sldMk cId="645620509" sldId="536"/>
            <ac:spMk id="3" creationId="{48FF4C58-FDA1-02B9-AA19-544EF432DF06}"/>
          </ac:spMkLst>
        </pc:spChg>
      </pc:sldChg>
      <pc:sldChg chg="modSp mod">
        <pc:chgData name="George, Liz" userId="b3ae9edb-80b2-4cf2-912c-90b2a5a66338" providerId="ADAL" clId="{2AEDED3B-F20E-438F-8947-67DCD0583C51}" dt="2025-11-04T14:14:24.246" v="37"/>
        <pc:sldMkLst>
          <pc:docMk/>
          <pc:sldMk cId="2726766869" sldId="539"/>
        </pc:sldMkLst>
        <pc:spChg chg="mod">
          <ac:chgData name="George, Liz" userId="b3ae9edb-80b2-4cf2-912c-90b2a5a66338" providerId="ADAL" clId="{2AEDED3B-F20E-438F-8947-67DCD0583C51}" dt="2025-11-04T14:14:24.246" v="37"/>
          <ac:spMkLst>
            <pc:docMk/>
            <pc:sldMk cId="2726766869" sldId="539"/>
            <ac:spMk id="3" creationId="{85F6FC7D-2D4F-D0FC-7DBD-DC88F795280C}"/>
          </ac:spMkLst>
        </pc:spChg>
      </pc:sldChg>
      <pc:sldChg chg="modSp mod">
        <pc:chgData name="George, Liz" userId="b3ae9edb-80b2-4cf2-912c-90b2a5a66338" providerId="ADAL" clId="{2AEDED3B-F20E-438F-8947-67DCD0583C51}" dt="2025-11-07T13:38:11.835" v="131" actId="20577"/>
        <pc:sldMkLst>
          <pc:docMk/>
          <pc:sldMk cId="1121539561" sldId="543"/>
        </pc:sldMkLst>
        <pc:spChg chg="mod">
          <ac:chgData name="George, Liz" userId="b3ae9edb-80b2-4cf2-912c-90b2a5a66338" providerId="ADAL" clId="{2AEDED3B-F20E-438F-8947-67DCD0583C51}" dt="2025-11-07T13:38:11.835" v="131" actId="20577"/>
          <ac:spMkLst>
            <pc:docMk/>
            <pc:sldMk cId="1121539561" sldId="543"/>
            <ac:spMk id="3" creationId="{9C551D64-3DD5-AF56-A89A-5476EAA82759}"/>
          </ac:spMkLst>
        </pc:spChg>
      </pc:sldChg>
      <pc:sldChg chg="modSp mod">
        <pc:chgData name="George, Liz" userId="b3ae9edb-80b2-4cf2-912c-90b2a5a66338" providerId="ADAL" clId="{2AEDED3B-F20E-438F-8947-67DCD0583C51}" dt="2025-11-04T14:15:27.129" v="85" actId="20577"/>
        <pc:sldMkLst>
          <pc:docMk/>
          <pc:sldMk cId="1712388092" sldId="549"/>
        </pc:sldMkLst>
        <pc:spChg chg="mod">
          <ac:chgData name="George, Liz" userId="b3ae9edb-80b2-4cf2-912c-90b2a5a66338" providerId="ADAL" clId="{2AEDED3B-F20E-438F-8947-67DCD0583C51}" dt="2025-11-04T14:15:27.129" v="85" actId="20577"/>
          <ac:spMkLst>
            <pc:docMk/>
            <pc:sldMk cId="1712388092" sldId="549"/>
            <ac:spMk id="3" creationId="{72233BBA-6CFE-B199-E95A-0D7A5CDE3195}"/>
          </ac:spMkLst>
        </pc:spChg>
      </pc:sldChg>
      <pc:sldChg chg="add">
        <pc:chgData name="George, Liz" userId="b3ae9edb-80b2-4cf2-912c-90b2a5a66338" providerId="ADAL" clId="{2AEDED3B-F20E-438F-8947-67DCD0583C51}" dt="2025-10-24T18:40:09.068" v="0"/>
        <pc:sldMkLst>
          <pc:docMk/>
          <pc:sldMk cId="3216715733" sldId="614"/>
        </pc:sldMkLst>
      </pc:sldChg>
      <pc:sldChg chg="modSp mod">
        <pc:chgData name="George, Liz" userId="b3ae9edb-80b2-4cf2-912c-90b2a5a66338" providerId="ADAL" clId="{2AEDED3B-F20E-438F-8947-67DCD0583C51}" dt="2025-10-24T18:54:05.538" v="2" actId="14826"/>
        <pc:sldMkLst>
          <pc:docMk/>
          <pc:sldMk cId="391725090" sldId="637"/>
        </pc:sldMkLst>
        <pc:picChg chg="mod">
          <ac:chgData name="George, Liz" userId="b3ae9edb-80b2-4cf2-912c-90b2a5a66338" providerId="ADAL" clId="{2AEDED3B-F20E-438F-8947-67DCD0583C51}" dt="2025-10-24T18:54:05.538" v="2" actId="14826"/>
          <ac:picMkLst>
            <pc:docMk/>
            <pc:sldMk cId="391725090" sldId="637"/>
            <ac:picMk id="6" creationId="{472E171D-8916-57C1-6007-1A31CF5D2681}"/>
          </ac:picMkLst>
        </pc:picChg>
      </pc:sldChg>
      <pc:sldChg chg="modSp mod">
        <pc:chgData name="George, Liz" userId="b3ae9edb-80b2-4cf2-912c-90b2a5a66338" providerId="ADAL" clId="{2AEDED3B-F20E-438F-8947-67DCD0583C51}" dt="2025-11-07T13:38:20.337" v="132" actId="21"/>
        <pc:sldMkLst>
          <pc:docMk/>
          <pc:sldMk cId="1190608576" sldId="640"/>
        </pc:sldMkLst>
        <pc:spChg chg="mod">
          <ac:chgData name="George, Liz" userId="b3ae9edb-80b2-4cf2-912c-90b2a5a66338" providerId="ADAL" clId="{2AEDED3B-F20E-438F-8947-67DCD0583C51}" dt="2025-11-07T13:38:20.337" v="132" actId="21"/>
          <ac:spMkLst>
            <pc:docMk/>
            <pc:sldMk cId="1190608576" sldId="640"/>
            <ac:spMk id="3" creationId="{946A5579-EC87-51A6-6136-1EA02DCEB062}"/>
          </ac:spMkLst>
        </pc:spChg>
        <pc:spChg chg="mod">
          <ac:chgData name="George, Liz" userId="b3ae9edb-80b2-4cf2-912c-90b2a5a66338" providerId="ADAL" clId="{2AEDED3B-F20E-438F-8947-67DCD0583C51}" dt="2025-11-07T13:36:53.990" v="111" actId="20577"/>
          <ac:spMkLst>
            <pc:docMk/>
            <pc:sldMk cId="1190608576" sldId="640"/>
            <ac:spMk id="4" creationId="{DDE609E1-ED2B-5064-2BD0-48477B1F4424}"/>
          </ac:spMkLst>
        </pc:spChg>
      </pc:sldChg>
      <pc:sldChg chg="modSp mod">
        <pc:chgData name="George, Liz" userId="b3ae9edb-80b2-4cf2-912c-90b2a5a66338" providerId="ADAL" clId="{2AEDED3B-F20E-438F-8947-67DCD0583C51}" dt="2025-11-07T13:38:23.727" v="134"/>
        <pc:sldMkLst>
          <pc:docMk/>
          <pc:sldMk cId="3936622151" sldId="641"/>
        </pc:sldMkLst>
        <pc:spChg chg="mod">
          <ac:chgData name="George, Liz" userId="b3ae9edb-80b2-4cf2-912c-90b2a5a66338" providerId="ADAL" clId="{2AEDED3B-F20E-438F-8947-67DCD0583C51}" dt="2025-11-07T13:38:23.727" v="134"/>
          <ac:spMkLst>
            <pc:docMk/>
            <pc:sldMk cId="3936622151" sldId="641"/>
            <ac:spMk id="3" creationId="{78E9669C-ED1A-B608-611F-4816F89E1301}"/>
          </ac:spMkLst>
        </pc:spChg>
      </pc:sldChg>
      <pc:sldChg chg="modSp mod">
        <pc:chgData name="George, Liz" userId="b3ae9edb-80b2-4cf2-912c-90b2a5a66338" providerId="ADAL" clId="{2AEDED3B-F20E-438F-8947-67DCD0583C51}" dt="2025-11-04T14:14:53.097" v="45" actId="20577"/>
        <pc:sldMkLst>
          <pc:docMk/>
          <pc:sldMk cId="1175318902" sldId="642"/>
        </pc:sldMkLst>
        <pc:spChg chg="mod">
          <ac:chgData name="George, Liz" userId="b3ae9edb-80b2-4cf2-912c-90b2a5a66338" providerId="ADAL" clId="{2AEDED3B-F20E-438F-8947-67DCD0583C51}" dt="2025-11-04T14:14:53.097" v="45" actId="20577"/>
          <ac:spMkLst>
            <pc:docMk/>
            <pc:sldMk cId="1175318902" sldId="642"/>
            <ac:spMk id="3" creationId="{B194A872-F5A4-AD1A-315D-2FB913609BF2}"/>
          </ac:spMkLst>
        </pc:spChg>
      </pc:sldChg>
    </pc:docChg>
  </pc:docChgLst>
  <pc:docChgLst>
    <pc:chgData name="Guerra, Natalie" userId="S::nguerra@hdrinc.com::d016be08-c20a-4b3f-bff0-acf46da2f429" providerId="AD" clId="Web-{39365822-62A5-9DD4-95C2-9EEBFEC5C0B6}"/>
    <pc:docChg chg="addSld delSld modSld">
      <pc:chgData name="Guerra, Natalie" userId="S::nguerra@hdrinc.com::d016be08-c20a-4b3f-bff0-acf46da2f429" providerId="AD" clId="Web-{39365822-62A5-9DD4-95C2-9EEBFEC5C0B6}" dt="2025-10-30T20:49:11.727" v="2"/>
      <pc:docMkLst>
        <pc:docMk/>
      </pc:docMkLst>
      <pc:sldChg chg="del">
        <pc:chgData name="Guerra, Natalie" userId="S::nguerra@hdrinc.com::d016be08-c20a-4b3f-bff0-acf46da2f429" providerId="AD" clId="Web-{39365822-62A5-9DD4-95C2-9EEBFEC5C0B6}" dt="2025-10-30T20:49:11.727" v="2"/>
        <pc:sldMkLst>
          <pc:docMk/>
          <pc:sldMk cId="1440009277" sldId="516"/>
        </pc:sldMkLst>
      </pc:sldChg>
      <pc:sldChg chg="modSp add">
        <pc:chgData name="Guerra, Natalie" userId="S::nguerra@hdrinc.com::d016be08-c20a-4b3f-bff0-acf46da2f429" providerId="AD" clId="Web-{39365822-62A5-9DD4-95C2-9EEBFEC5C0B6}" dt="2025-10-30T20:49:08.242" v="1" actId="20577"/>
        <pc:sldMkLst>
          <pc:docMk/>
          <pc:sldMk cId="2435714193" sldId="646"/>
        </pc:sldMkLst>
        <pc:spChg chg="mod">
          <ac:chgData name="Guerra, Natalie" userId="S::nguerra@hdrinc.com::d016be08-c20a-4b3f-bff0-acf46da2f429" providerId="AD" clId="Web-{39365822-62A5-9DD4-95C2-9EEBFEC5C0B6}" dt="2025-10-30T20:49:08.242" v="1" actId="20577"/>
          <ac:spMkLst>
            <pc:docMk/>
            <pc:sldMk cId="2435714193" sldId="646"/>
            <ac:spMk id="3" creationId="{C3E327D2-CD95-4A9F-9E4F-5946A3A96B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1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speakers introduce themselves briefly (Dave, section head, HDR facilitators); Attendees can introduce themselves if it’s a small group. If not – skip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B6BEF-58FC-6C11-A378-1BD71A15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D7F7E-B225-4DD7-4993-77064B1C4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6942B-3226-A379-BA9F-282636798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1CBED-D4AF-9B7D-9EEB-989226A97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77B-B400-427D-804C-039E6CBA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latin typeface="Arial Black" panose="020B0A04020102020204" pitchFamily="34" charset="0"/>
              </a:rPr>
              <a:t>Utility program</a:t>
            </a:r>
            <a:endParaRPr lang="en-US" cap="all" dirty="0"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27D2-CD95-4A9F-9E4F-5946A3A9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 Black"/>
                <a:cs typeface="Arial"/>
              </a:rPr>
              <a:t>District 7 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4357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AC4E-016B-05B4-293F-915E637F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Wellfleet South (LET)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NH-83-1(120) Control No: 71232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8F073-FA4A-B333-1114-29EA731DE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10.64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425672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DB91-6990-840C-797C-AEB7EA46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Wellfleet South (LET)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NH-83-1(120) Control No: 71232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248FE-30F6-9B8C-4005-795A40A2B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Completed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9/3/2024 - </a:t>
            </a:r>
            <a:r>
              <a:rPr lang="en-US" b="0" i="0" u="non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12/31/2025</a:t>
            </a:r>
            <a:endParaRPr lang="en-US" b="0" i="0" u="none" strike="sng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8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2F6F-2D00-390B-516D-49DBF36F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Wellfleet South (LET)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NH-83-1(120) Control No: 71232</a:t>
            </a:r>
            <a:endParaRPr lang="en-US" sz="2800" b="0" i="0" u="none" strike="noStrike" kern="100" baseline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893DE-8D30-8F16-4CE2-7910AF909F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sz="2600" b="0" i="0" u="none" strike="noStrike" kern="100" baseline="0" dirty="0"/>
              <a:t>Anticipated Utilities Impact: </a:t>
            </a:r>
          </a:p>
          <a:p>
            <a:pPr marR="0" lvl="1" rtl="0"/>
            <a:r>
              <a:rPr lang="en-US" sz="2600" b="0" i="0" u="none" strike="noStrike" kern="100" baseline="0" dirty="0"/>
              <a:t>Grading </a:t>
            </a:r>
          </a:p>
          <a:p>
            <a:pPr marR="0" lvl="0" rtl="0"/>
            <a:r>
              <a:rPr lang="en-US" sz="2600" b="0" i="0" u="none" strike="noStrike" kern="100" baseline="0" dirty="0"/>
              <a:t>Anticipated Request from Utilities: </a:t>
            </a:r>
          </a:p>
          <a:p>
            <a:pPr marR="0" lvl="1" rtl="0"/>
            <a:r>
              <a:rPr lang="en-US" sz="2600" b="0" i="0" u="none" strike="noStrike" kern="100" baseline="0" dirty="0"/>
              <a:t>Provide Existing Locations</a:t>
            </a:r>
          </a:p>
          <a:p>
            <a:pPr marR="0" lvl="1" rtl="0"/>
            <a:r>
              <a:rPr lang="en-US" sz="2600" b="0" i="0" u="none" strike="noStrike" kern="100" baseline="0" dirty="0"/>
              <a:t>Potholing Required </a:t>
            </a:r>
          </a:p>
          <a:p>
            <a:pPr marR="0" lvl="0" rtl="0"/>
            <a:r>
              <a:rPr lang="en-US" sz="2600" b="0" i="0" u="none" strike="noStrike" kern="100" baseline="0" dirty="0"/>
              <a:t>Additional Information: </a:t>
            </a:r>
          </a:p>
          <a:p>
            <a:pPr marR="0" lvl="1" rtl="0"/>
            <a:r>
              <a:rPr lang="en-US" sz="2600" b="0" i="0" u="none" strike="noStrike" kern="100" baseline="0" dirty="0"/>
              <a:t>Special Provisions Required </a:t>
            </a:r>
          </a:p>
          <a:p>
            <a:pPr lvl="1"/>
            <a:endParaRPr lang="en-US" sz="2600" b="0" i="0" u="none" strike="noStrike" kern="100" baseline="0" dirty="0">
              <a:highlight>
                <a:srgbClr val="FFFF00"/>
              </a:highlight>
            </a:endParaRPr>
          </a:p>
          <a:p>
            <a:pPr marR="0" lvl="1" rtl="0"/>
            <a:endParaRPr lang="en-US" sz="2600" b="0" i="0" u="none" strike="noStrike" kern="100" baseline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C51D03-AA1A-E60A-5157-1E543CF60F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kern="100" dirty="0"/>
              <a:t>Utilities Involved: </a:t>
            </a:r>
          </a:p>
          <a:p>
            <a:pPr lvl="1"/>
            <a:r>
              <a:rPr lang="en-US" dirty="0">
                <a:solidFill>
                  <a:srgbClr val="4D4D4F"/>
                </a:solidFill>
              </a:rPr>
              <a:t>McCook Public Power District</a:t>
            </a:r>
          </a:p>
          <a:p>
            <a:pPr lvl="1"/>
            <a:r>
              <a:rPr lang="en-US" dirty="0">
                <a:solidFill>
                  <a:srgbClr val="4D4D4F"/>
                </a:solidFill>
              </a:rPr>
              <a:t>Lumen</a:t>
            </a:r>
          </a:p>
          <a:p>
            <a:pPr lvl="1"/>
            <a:r>
              <a:rPr lang="en-US" dirty="0">
                <a:solidFill>
                  <a:srgbClr val="4D4D4F"/>
                </a:solidFill>
              </a:rPr>
              <a:t>Consolidated Telephone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4D4D4F"/>
                </a:solidFill>
              </a:rPr>
              <a:t>All coordination was completed by PM and utilities moved prior to the start date.</a:t>
            </a:r>
          </a:p>
        </p:txBody>
      </p:sp>
    </p:spTree>
    <p:extLst>
      <p:ext uri="{BB962C8B-B14F-4D97-AF65-F5344CB8AC3E}">
        <p14:creationId xmlns:p14="http://schemas.microsoft.com/office/powerpoint/2010/main" val="155459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2026</a:t>
            </a:r>
          </a:p>
        </p:txBody>
      </p:sp>
    </p:spTree>
    <p:extLst>
      <p:ext uri="{BB962C8B-B14F-4D97-AF65-F5344CB8AC3E}">
        <p14:creationId xmlns:p14="http://schemas.microsoft.com/office/powerpoint/2010/main" val="323548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8A78-1A1E-3A29-C613-83031DCA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Stratton and West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NH-34-2(126) Control No: 71235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15A35-9316-D830-E484-F73A8031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7.06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Timber structure replacements (with culverts)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Guardrail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Storm sewer work</a:t>
            </a:r>
          </a:p>
        </p:txBody>
      </p:sp>
    </p:spTree>
    <p:extLst>
      <p:ext uri="{BB962C8B-B14F-4D97-AF65-F5344CB8AC3E}">
        <p14:creationId xmlns:p14="http://schemas.microsoft.com/office/powerpoint/2010/main" val="60267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998B-6410-04D8-50F2-BAF391D6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Stratton and West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NH-34-2(126) Control No: 71235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D5E28-F740-88DF-B9A0-68E50BBC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kern="100" dirty="0">
                <a:solidFill>
                  <a:srgbClr val="4D4D4F"/>
                </a:solidFill>
              </a:rPr>
              <a:t>Status: Preparing for Bid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  <a:r>
              <a:rPr lang="en-US" b="0" i="0" u="non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Complete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</a:t>
            </a:r>
            <a:r>
              <a:rPr lang="en-US" kern="100" dirty="0">
                <a:solidFill>
                  <a:srgbClr val="4D4D4F"/>
                </a:solidFill>
              </a:rPr>
              <a:t>5</a:t>
            </a:r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/11/2026 - 11/21/2026</a:t>
            </a:r>
          </a:p>
        </p:txBody>
      </p:sp>
    </p:spTree>
    <p:extLst>
      <p:ext uri="{BB962C8B-B14F-4D97-AF65-F5344CB8AC3E}">
        <p14:creationId xmlns:p14="http://schemas.microsoft.com/office/powerpoint/2010/main" val="19609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ABF7-A2A5-1CB2-758A-692A3A8F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Stratton and West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NH-34-2(126) Control No: 71235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9F314-13D9-12A4-CF64-088FB97D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40E3F-8BAD-83C6-8EF1-DB99F9128017}"/>
              </a:ext>
            </a:extLst>
          </p:cNvPr>
          <p:cNvSpPr txBox="1"/>
          <p:nvPr/>
        </p:nvSpPr>
        <p:spPr>
          <a:xfrm>
            <a:off x="6096000" y="2013404"/>
            <a:ext cx="6094476" cy="20662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</a:t>
            </a: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  <a:endParaRPr lang="en-US" sz="24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Stratton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Zayo</a:t>
            </a:r>
            <a:r>
              <a:rPr lang="en-US" sz="2400" kern="100" dirty="0">
                <a:solidFill>
                  <a:srgbClr val="4D4D4F"/>
                </a:solidFill>
                <a:latin typeface="Arial"/>
                <a:cs typeface="Arial"/>
              </a:rPr>
              <a:t> Group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Veri</a:t>
            </a:r>
            <a:r>
              <a:rPr lang="en-US" sz="2400" kern="100" dirty="0" err="1">
                <a:solidFill>
                  <a:srgbClr val="4D4D4F"/>
                </a:solidFill>
                <a:latin typeface="Arial"/>
                <a:cs typeface="Arial"/>
              </a:rPr>
              <a:t>zon</a:t>
            </a:r>
            <a:endParaRPr lang="en-US" sz="24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0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B86A0-30C0-C568-A7F8-31B8BBA9C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land with purple line&#10;&#10;AI-generated content may be incorrect.">
            <a:extLst>
              <a:ext uri="{FF2B5EF4-FFF2-40B4-BE49-F238E27FC236}">
                <a16:creationId xmlns:a16="http://schemas.microsoft.com/office/drawing/2014/main" id="{E3E3EF9E-8673-B59D-091B-A9B5D009B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142" r="-87" b="-284"/>
          <a:stretch>
            <a:fillRect/>
          </a:stretch>
        </p:blipFill>
        <p:spPr>
          <a:xfrm>
            <a:off x="2756" y="2826"/>
            <a:ext cx="12186499" cy="6916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84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AF9A-410A-4B98-3669-1E6F0638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Holbrook - Arapahoe East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NH-6-3(132) Control No: 71236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BA0EB-7AF6-FFDC-02E6-38F15A191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9.87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Replacement and Bridge Repair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Access X-</a:t>
            </a:r>
            <a:r>
              <a:rPr lang="en-US" b="0" i="0" u="none" strike="noStrike" kern="100" baseline="0" dirty="0" err="1">
                <a:solidFill>
                  <a:srgbClr val="4D4D4F"/>
                </a:solidFill>
                <a:latin typeface="Arial" panose="020B0604020202020204" pitchFamily="34" charset="0"/>
              </a:rPr>
              <a:t>ings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r>
              <a:rPr lang="en-US" kern="100" dirty="0">
                <a:solidFill>
                  <a:srgbClr val="4D4D4F"/>
                </a:solidFill>
              </a:rPr>
              <a:t>Guardrail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3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8E2E-EDD3-6737-9BE5-14B6F6BE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Holbrook - Arapahoe East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NH-6-3(132) Control No: 71236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3E1DA-39BA-0E1F-08C0-1EEA78CB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kern="100" dirty="0">
                <a:solidFill>
                  <a:srgbClr val="4D4D4F"/>
                </a:solidFill>
              </a:rPr>
              <a:t>Status: Preparing for Bid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</a:t>
            </a:r>
            <a:r>
              <a:rPr lang="en-US" b="0" i="0" u="non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2/2/2026</a:t>
            </a:r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 - 8/21/2027</a:t>
            </a:r>
          </a:p>
        </p:txBody>
      </p:sp>
    </p:spTree>
    <p:extLst>
      <p:ext uri="{BB962C8B-B14F-4D97-AF65-F5344CB8AC3E}">
        <p14:creationId xmlns:p14="http://schemas.microsoft.com/office/powerpoint/2010/main" val="215573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0A5-0EB6-1757-D79B-C5EDB29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92" y="2766219"/>
            <a:ext cx="7062216" cy="1325563"/>
          </a:xfrm>
        </p:spPr>
        <p:txBody>
          <a:bodyPr/>
          <a:lstStyle/>
          <a:p>
            <a:pPr algn="ctr"/>
            <a:r>
              <a:rPr lang="en-US"/>
              <a:t>This Meeting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31767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8CB5-0831-A528-2C4E-C4901041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Holbrook - Arapahoe East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NH-6-3(132) Control No: 71236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6E6DB-CB7D-3B70-98D4-1809D1CB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Access X-</a:t>
            </a:r>
            <a:r>
              <a:rPr lang="en-US" b="0" i="0" u="none" strike="noStrike" kern="100" baseline="0" dirty="0" err="1">
                <a:solidFill>
                  <a:srgbClr val="4D4D4F"/>
                </a:solidFill>
                <a:latin typeface="Arial" panose="020B0604020202020204" pitchFamily="34" charset="0"/>
              </a:rPr>
              <a:t>ing</a:t>
            </a:r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Drop Pipes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BCD52-7D49-7C2B-1B04-AD02EB723A5F}"/>
              </a:ext>
            </a:extLst>
          </p:cNvPr>
          <p:cNvSpPr txBox="1"/>
          <p:nvPr/>
        </p:nvSpPr>
        <p:spPr>
          <a:xfrm>
            <a:off x="6096000" y="2013404"/>
            <a:ext cx="6094476" cy="31536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ATC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Arapahoe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Black Hills</a:t>
            </a:r>
            <a:r>
              <a:rPr lang="en-US" sz="2000" kern="100" dirty="0">
                <a:solidFill>
                  <a:srgbClr val="4D4D4F"/>
                </a:solidFill>
                <a:latin typeface="Arial"/>
                <a:cs typeface="Arial"/>
              </a:rPr>
              <a:t> Energy 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dirty="0">
                <a:solidFill>
                  <a:srgbClr val="4D4D4F"/>
                </a:solidFill>
                <a:latin typeface="Arial"/>
                <a:cs typeface="Arial"/>
              </a:rPr>
              <a:t>Verizon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Twin Valleys Public Power District 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Zayo Group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Village of Holbrook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Pinpoint Communications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71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F7290-59CB-1D83-4D88-41A7AEC4C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land with red line&#10;&#10;AI-generated content may be incorrect.">
            <a:extLst>
              <a:ext uri="{FF2B5EF4-FFF2-40B4-BE49-F238E27FC236}">
                <a16:creationId xmlns:a16="http://schemas.microsoft.com/office/drawing/2014/main" id="{180206C6-3E96-7E89-E33B-97B8A42D7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4" r="-87" b="142"/>
          <a:stretch>
            <a:fillRect/>
          </a:stretch>
        </p:blipFill>
        <p:spPr>
          <a:xfrm>
            <a:off x="2755" y="2826"/>
            <a:ext cx="12278306" cy="6852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13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F988-02A4-C740-7AB4-D5768C04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N-46 West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NH-6-3(133) Control No: 71237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4C58-FDA1-02B9-AA19-544EF432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9.90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lvl="2"/>
            <a:r>
              <a:rPr lang="en-US" kern="100" dirty="0">
                <a:solidFill>
                  <a:srgbClr val="4D4D4F"/>
                </a:solidFill>
              </a:rPr>
              <a:t>Drop Pipes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Repair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Flumes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20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BF55-2558-39FB-DD62-7CD1098C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N-46 West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NH-6-3(133) Control No: 71237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43ED-6941-09D5-0DB1-A69B1E99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kern="100" dirty="0">
                <a:solidFill>
                  <a:srgbClr val="4D4D4F"/>
                </a:solidFill>
              </a:rPr>
              <a:t>Status: Preparing for Bid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  <a:r>
              <a:rPr lang="en-US" b="0" i="0" u="non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Complete</a:t>
            </a:r>
            <a:endParaRPr lang="en-US" b="0" i="0" u="none" strike="sng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6/15/2026 - 11/25/2026</a:t>
            </a:r>
          </a:p>
        </p:txBody>
      </p:sp>
    </p:spTree>
    <p:extLst>
      <p:ext uri="{BB962C8B-B14F-4D97-AF65-F5344CB8AC3E}">
        <p14:creationId xmlns:p14="http://schemas.microsoft.com/office/powerpoint/2010/main" val="969269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9E37-D6BA-5DA8-0527-4E7EE416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N-46 West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NH-6-3(133) Control No: 71237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D4538-8F7B-16B9-517C-81ADC0468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  <a:p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4A72-C7EA-2D18-6DCB-B2A2EB780D9D}"/>
              </a:ext>
            </a:extLst>
          </p:cNvPr>
          <p:cNvSpPr txBox="1"/>
          <p:nvPr/>
        </p:nvSpPr>
        <p:spPr>
          <a:xfrm>
            <a:off x="6096000" y="2013404"/>
            <a:ext cx="5672328" cy="349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ATC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Twin Valleys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Viaero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Fiber Network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Zayo</a:t>
            </a: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 Group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21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AA526-546E-C286-141F-A56C93B53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fields and roads&#10;&#10;AI-generated content may be incorrect.">
            <a:extLst>
              <a:ext uri="{FF2B5EF4-FFF2-40B4-BE49-F238E27FC236}">
                <a16:creationId xmlns:a16="http://schemas.microsoft.com/office/drawing/2014/main" id="{587DCC11-AB30-F585-EDFD-0888D20F8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" r="-87" b="-142"/>
          <a:stretch>
            <a:fillRect/>
          </a:stretch>
        </p:blipFill>
        <p:spPr>
          <a:xfrm>
            <a:off x="2755" y="2826"/>
            <a:ext cx="12186499" cy="6852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17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A59F-0502-2EB8-9D06-109756A6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7 - CCTV Cameras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ITS-STP-D7(102) Control No: 71284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FC7D-2D4F-D0FC-7DBD-DC88F795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lvl="1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Install 3 CCTV camera towers with foundations, ground rod installation and trenching/boring for electrical conduit.</a:t>
            </a:r>
          </a:p>
        </p:txBody>
      </p:sp>
    </p:spTree>
    <p:extLst>
      <p:ext uri="{BB962C8B-B14F-4D97-AF65-F5344CB8AC3E}">
        <p14:creationId xmlns:p14="http://schemas.microsoft.com/office/powerpoint/2010/main" val="2726766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E060-A209-45DC-D507-A3A6D1A6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7 - CCTV Cameras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ITS-STP-D7(102) Control No: 71284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4B915-EFBC-8E06-09FD-587FA07D7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Preparing for Bid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9/14/2026 - 10/31/2026</a:t>
            </a:r>
          </a:p>
        </p:txBody>
      </p:sp>
    </p:spTree>
    <p:extLst>
      <p:ext uri="{BB962C8B-B14F-4D97-AF65-F5344CB8AC3E}">
        <p14:creationId xmlns:p14="http://schemas.microsoft.com/office/powerpoint/2010/main" val="2044474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BD3D-0369-6D1F-71A9-FAF9E950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7 - CCTV Cameras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ITS-STP-D7(102) Control No: 71284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2D22-456B-560E-E16A-BD32549ECC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Lighting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3C6FA-3D60-7AA8-C5DA-BAC8437B9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041775"/>
          </a:xfrm>
        </p:spPr>
        <p:txBody>
          <a:bodyPr>
            <a:normAutofit/>
          </a:bodyPr>
          <a:lstStyle/>
          <a:p>
            <a:r>
              <a:rPr lang="en-US" kern="100" dirty="0">
                <a:solidFill>
                  <a:srgbClr val="4D4D4F"/>
                </a:solidFill>
              </a:rPr>
              <a:t>Utilities Involved: </a:t>
            </a:r>
          </a:p>
          <a:p>
            <a:pPr lvl="1"/>
            <a:r>
              <a:rPr lang="en-US" dirty="0"/>
              <a:t>No conflicts are expected.</a:t>
            </a:r>
          </a:p>
        </p:txBody>
      </p:sp>
    </p:spTree>
    <p:extLst>
      <p:ext uri="{BB962C8B-B14F-4D97-AF65-F5344CB8AC3E}">
        <p14:creationId xmlns:p14="http://schemas.microsoft.com/office/powerpoint/2010/main" val="1664458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BCBE-C098-223B-A8DE-727EC339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355A-A522-FED0-8F38-76CC9D45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 </a:t>
            </a:r>
            <a:r>
              <a:rPr lang="en-US" sz="3600" b="0" kern="100" dirty="0">
                <a:solidFill>
                  <a:srgbClr val="00485F"/>
                </a:solidFill>
              </a:rPr>
              <a:t>us-34 - </a:t>
            </a:r>
            <a:r>
              <a:rPr lang="en-US" sz="3600" b="0" kern="100" dirty="0" err="1">
                <a:solidFill>
                  <a:srgbClr val="00485F"/>
                </a:solidFill>
              </a:rPr>
              <a:t>Mccook</a:t>
            </a:r>
            <a:r>
              <a:rPr lang="en-US" sz="3600" b="0" kern="100" dirty="0">
                <a:solidFill>
                  <a:srgbClr val="00485F"/>
                </a:solidFill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 dirty="0">
                <a:solidFill>
                  <a:srgbClr val="00485F"/>
                </a:solidFill>
              </a:rPr>
              <a:t>NH-6-2(136) Control No: 71256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669C-ED1A-B608-611F-4816F89E1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13.6</a:t>
            </a:r>
          </a:p>
          <a:p>
            <a:pPr marR="0" lvl="0" rtl="0"/>
            <a:r>
              <a:rPr lang="en-US" kern="100" dirty="0">
                <a:solidFill>
                  <a:srgbClr val="4D4D4F"/>
                </a:solidFill>
              </a:rPr>
              <a:t>Scope of Work: 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Bridge Replacement/Repair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Grading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Guardrail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Access crossing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Flume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Culvert extensions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Potholing</a:t>
            </a:r>
          </a:p>
          <a:p>
            <a:pPr lvl="1"/>
            <a:endParaRPr lang="en-US" kern="100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2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37A-2432-EE8F-8129-DAD9F71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B822-EDB1-21E5-E26A-0E55924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Before we begin, let’s have a brief safety moment.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E21B-6168-54A6-8FB7-4A9A3190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2077"/>
            <a:ext cx="5181600" cy="300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Virtual Attendees</a:t>
            </a:r>
          </a:p>
          <a:p>
            <a:r>
              <a:rPr lang="en-US"/>
              <a:t>Unmute yourself or use your chat box if you are in an emergency situation.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13BA51-B80D-27F8-DC36-68FA0DD6BFB0}"/>
              </a:ext>
            </a:extLst>
          </p:cNvPr>
          <p:cNvSpPr txBox="1">
            <a:spLocks/>
          </p:cNvSpPr>
          <p:nvPr/>
        </p:nvSpPr>
        <p:spPr>
          <a:xfrm>
            <a:off x="914400" y="2752077"/>
            <a:ext cx="5181600" cy="300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In-Person Attendees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 Exits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Tornado Shelter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Caller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AED Location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5513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118F-ECF9-A267-4C5C-9C40EE0E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DE1D-AD85-3118-B987-079570F2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 </a:t>
            </a:r>
            <a:r>
              <a:rPr lang="en-US" sz="3600" b="0" kern="100" dirty="0">
                <a:solidFill>
                  <a:srgbClr val="00485F"/>
                </a:solidFill>
              </a:rPr>
              <a:t>us-34 - </a:t>
            </a:r>
            <a:r>
              <a:rPr lang="en-US" sz="3600" b="0" kern="100" dirty="0" err="1">
                <a:solidFill>
                  <a:srgbClr val="00485F"/>
                </a:solidFill>
              </a:rPr>
              <a:t>Mccook</a:t>
            </a:r>
            <a:r>
              <a:rPr lang="en-US" sz="3600" b="0" kern="100" dirty="0">
                <a:solidFill>
                  <a:srgbClr val="00485F"/>
                </a:solidFill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 dirty="0">
                <a:solidFill>
                  <a:srgbClr val="00485F"/>
                </a:solidFill>
              </a:rPr>
              <a:t>NH-6-2(136) Control No: 71256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4A872-F5A4-AD1A-315D-2FB91360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Required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9/28/2026 – 12/31/2026</a:t>
            </a:r>
          </a:p>
        </p:txBody>
      </p:sp>
    </p:spTree>
    <p:extLst>
      <p:ext uri="{BB962C8B-B14F-4D97-AF65-F5344CB8AC3E}">
        <p14:creationId xmlns:p14="http://schemas.microsoft.com/office/powerpoint/2010/main" val="1175318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E722-7B78-65D3-FE2F-0A621CA1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1062-F2BF-095B-BC80-FBFD7DA3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600" b="0" kern="100" dirty="0">
                <a:solidFill>
                  <a:srgbClr val="00485F"/>
                </a:solidFill>
              </a:rPr>
              <a:t>us-34 - </a:t>
            </a:r>
            <a:r>
              <a:rPr lang="en-US" sz="3600" b="0" kern="100" dirty="0" err="1">
                <a:solidFill>
                  <a:srgbClr val="00485F"/>
                </a:solidFill>
              </a:rPr>
              <a:t>Mccook</a:t>
            </a:r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 dirty="0">
                <a:solidFill>
                  <a:srgbClr val="00485F"/>
                </a:solidFill>
              </a:rPr>
              <a:t>NH</a:t>
            </a: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-6-2(136) Control No: 71256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A5579-EC87-51A6-6136-1EA02DCEB0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Replacement/Repair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1" rtl="0"/>
            <a:r>
              <a:rPr lang="en-US" kern="100" dirty="0">
                <a:solidFill>
                  <a:srgbClr val="4D4D4F"/>
                </a:solidFill>
              </a:rPr>
              <a:t>Guardrail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609E1-ED2B-5064-2BD0-48477B1F4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041775"/>
          </a:xfrm>
        </p:spPr>
        <p:txBody>
          <a:bodyPr>
            <a:normAutofit fontScale="92500" lnSpcReduction="20000"/>
          </a:bodyPr>
          <a:lstStyle/>
          <a:p>
            <a:r>
              <a:rPr lang="en-US" kern="100" dirty="0">
                <a:solidFill>
                  <a:srgbClr val="4D4D4F"/>
                </a:solidFill>
              </a:rPr>
              <a:t>Utilities Involved: </a:t>
            </a:r>
          </a:p>
          <a:p>
            <a:pPr lvl="1"/>
            <a:r>
              <a:rPr lang="en-US" dirty="0" err="1"/>
              <a:t>Berexco</a:t>
            </a:r>
            <a:endParaRPr lang="en-US" dirty="0"/>
          </a:p>
          <a:p>
            <a:pPr lvl="1"/>
            <a:r>
              <a:rPr lang="en-US" dirty="0"/>
              <a:t>Black Hills Energy</a:t>
            </a:r>
          </a:p>
          <a:p>
            <a:pPr lvl="1"/>
            <a:r>
              <a:rPr lang="en-US" dirty="0"/>
              <a:t>City of McCook</a:t>
            </a:r>
          </a:p>
          <a:p>
            <a:pPr lvl="1"/>
            <a:r>
              <a:rPr lang="en-US" dirty="0"/>
              <a:t>Frenchman Valley Co-op</a:t>
            </a:r>
          </a:p>
          <a:p>
            <a:pPr lvl="1"/>
            <a:r>
              <a:rPr lang="en-US" dirty="0"/>
              <a:t>Great Plains Communications</a:t>
            </a:r>
          </a:p>
          <a:p>
            <a:pPr lvl="1"/>
            <a:r>
              <a:rPr lang="en-US" dirty="0"/>
              <a:t>Lumen</a:t>
            </a:r>
          </a:p>
          <a:p>
            <a:pPr lvl="1"/>
            <a:r>
              <a:rPr lang="en-US" dirty="0"/>
              <a:t>Verizon</a:t>
            </a:r>
          </a:p>
          <a:p>
            <a:pPr lvl="1"/>
            <a:r>
              <a:rPr lang="en-US" dirty="0"/>
              <a:t>Nebraska Public Power District</a:t>
            </a:r>
          </a:p>
          <a:p>
            <a:pPr lvl="1"/>
            <a:r>
              <a:rPr lang="en-US" dirty="0"/>
              <a:t>Southwest Public Power District</a:t>
            </a:r>
          </a:p>
          <a:p>
            <a:pPr lvl="1"/>
            <a:r>
              <a:rPr lang="en-US" dirty="0" err="1"/>
              <a:t>Viaero</a:t>
            </a:r>
            <a:r>
              <a:rPr lang="en-US" dirty="0"/>
              <a:t> Fiber Network</a:t>
            </a:r>
          </a:p>
          <a:p>
            <a:pPr lvl="1"/>
            <a:r>
              <a:rPr lang="en-US" dirty="0"/>
              <a:t>Village of Culbertson</a:t>
            </a:r>
          </a:p>
          <a:p>
            <a:pPr lvl="1"/>
            <a:r>
              <a:rPr lang="en-US" dirty="0"/>
              <a:t>Zayo Group</a:t>
            </a:r>
          </a:p>
        </p:txBody>
      </p:sp>
    </p:spTree>
    <p:extLst>
      <p:ext uri="{BB962C8B-B14F-4D97-AF65-F5344CB8AC3E}">
        <p14:creationId xmlns:p14="http://schemas.microsoft.com/office/powerpoint/2010/main" val="1190608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projects are anticipated to be let during 2027</a:t>
            </a:r>
          </a:p>
        </p:txBody>
      </p:sp>
    </p:spTree>
    <p:extLst>
      <p:ext uri="{BB962C8B-B14F-4D97-AF65-F5344CB8AC3E}">
        <p14:creationId xmlns:p14="http://schemas.microsoft.com/office/powerpoint/2010/main" val="2104862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3CB0-9DB3-26D0-A455-B4807C71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US-6 - Platte River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STP-44-1(107) Control No: 71270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51D64-3DD5-AF56-A89A-5476EAA82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11.78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RCB work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1" rtl="0"/>
            <a:r>
              <a:rPr lang="en-US" kern="100" dirty="0">
                <a:solidFill>
                  <a:srgbClr val="4D4D4F"/>
                </a:solidFill>
              </a:rPr>
              <a:t>Guardrail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Potholing</a:t>
            </a:r>
          </a:p>
        </p:txBody>
      </p:sp>
    </p:spTree>
    <p:extLst>
      <p:ext uri="{BB962C8B-B14F-4D97-AF65-F5344CB8AC3E}">
        <p14:creationId xmlns:p14="http://schemas.microsoft.com/office/powerpoint/2010/main" val="1121539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C36F-1B7E-0B9A-A52F-97DF3477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US-6 - Platte River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STP-44-1(107) Control No: 71270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CE1AC-FC19-8478-E2D3-D9DBE2FB9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  <a:r>
              <a:rPr lang="en-US" b="0" i="0" u="non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None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5/24/2027- 10/09/2027</a:t>
            </a:r>
          </a:p>
        </p:txBody>
      </p:sp>
    </p:spTree>
    <p:extLst>
      <p:ext uri="{BB962C8B-B14F-4D97-AF65-F5344CB8AC3E}">
        <p14:creationId xmlns:p14="http://schemas.microsoft.com/office/powerpoint/2010/main" val="3548200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6F72-6D0E-ECE8-D392-417A2F91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US-6 - Platte River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STP-44-1(107) Control No: 71270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36B69-78F8-E66B-9ECA-FCF52D56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Bridge Repair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Culvert Extension/Replacement</a:t>
            </a:r>
          </a:p>
          <a:p>
            <a:pPr lvl="1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Provide existing locations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Coordination with NDOT 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22902-F5C4-B1B9-EE2C-DF7BB6D11F8B}"/>
              </a:ext>
            </a:extLst>
          </p:cNvPr>
          <p:cNvSpPr txBox="1"/>
          <p:nvPr/>
        </p:nvSpPr>
        <p:spPr>
          <a:xfrm>
            <a:off x="5973451" y="2009472"/>
            <a:ext cx="3450336" cy="39277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Nebraska Public Power and Irrigation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00">
                <a:solidFill>
                  <a:srgbClr val="4D4D4F"/>
                </a:solidFill>
                <a:latin typeface="Arial"/>
                <a:cs typeface="Arial"/>
              </a:rPr>
              <a:t>Lumen</a:t>
            </a:r>
            <a:endParaRPr lang="en-US">
              <a:ea typeface="+mn-e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Glenwood Telephone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00">
                <a:solidFill>
                  <a:srgbClr val="4D4D4F"/>
                </a:solidFill>
                <a:latin typeface="Arial"/>
                <a:cs typeface="Arial"/>
              </a:rPr>
              <a:t>Verizon</a:t>
            </a:r>
            <a:endParaRPr lang="en-US">
              <a:ea typeface="+mn-ea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 Energy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10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</a:t>
            </a:r>
            <a:r>
              <a:rPr lang="en-US" sz="16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87009-71EF-D68F-B00D-04BCA1534920}"/>
              </a:ext>
            </a:extLst>
          </p:cNvPr>
          <p:cNvSpPr txBox="1"/>
          <p:nvPr/>
        </p:nvSpPr>
        <p:spPr>
          <a:xfrm>
            <a:off x="8700940" y="2119502"/>
            <a:ext cx="3450337" cy="2978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Zayo Group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Worldwide Fiber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Kaapa</a:t>
            </a: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Ethanol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3 Communications </a:t>
            </a:r>
          </a:p>
        </p:txBody>
      </p:sp>
    </p:spTree>
    <p:extLst>
      <p:ext uri="{BB962C8B-B14F-4D97-AF65-F5344CB8AC3E}">
        <p14:creationId xmlns:p14="http://schemas.microsoft.com/office/powerpoint/2010/main" val="1761038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57E9D-3FBF-D0DB-422D-7F6D6F057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 farm&#10;&#10;AI-generated content may be incorrect.">
            <a:extLst>
              <a:ext uri="{FF2B5EF4-FFF2-40B4-BE49-F238E27FC236}">
                <a16:creationId xmlns:a16="http://schemas.microsoft.com/office/drawing/2014/main" id="{E335F221-A046-EC01-BEC2-7DF047863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7" t="142" r="-70" b="2983"/>
          <a:stretch>
            <a:fillRect/>
          </a:stretch>
        </p:blipFill>
        <p:spPr>
          <a:xfrm>
            <a:off x="2755" y="2826"/>
            <a:ext cx="12186499" cy="6852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754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FEB0-34BD-26BD-EB35-D6A15696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N-89 North &amp; South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NH-83-1(123) Control No: 71267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D9585-3B9F-E5FE-536D-14447C198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6.90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Culvert Extension</a:t>
            </a:r>
          </a:p>
        </p:txBody>
      </p:sp>
    </p:spTree>
    <p:extLst>
      <p:ext uri="{BB962C8B-B14F-4D97-AF65-F5344CB8AC3E}">
        <p14:creationId xmlns:p14="http://schemas.microsoft.com/office/powerpoint/2010/main" val="696086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A871-F3A1-683C-2B9B-00C94C84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N-89 North &amp; South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NH-83-1(123) Control No: 71267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B42D8-249E-7BD2-112A-44E74C2DF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7/26/2027 - 10/30/2027</a:t>
            </a:r>
          </a:p>
        </p:txBody>
      </p:sp>
    </p:spTree>
    <p:extLst>
      <p:ext uri="{BB962C8B-B14F-4D97-AF65-F5344CB8AC3E}">
        <p14:creationId xmlns:p14="http://schemas.microsoft.com/office/powerpoint/2010/main" val="2013702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21F3-3664-1011-EF06-C4D47CE5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N-89 North &amp; South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NH-83-1(123) Control No: 71267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8F247-EDB6-7C1E-0140-D9BF70AC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Culvert Extension</a:t>
            </a:r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Provide existing locations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Coordination with NDOT 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6D451-5FF3-0386-7D6F-395937CDAAD2}"/>
              </a:ext>
            </a:extLst>
          </p:cNvPr>
          <p:cNvSpPr txBox="1"/>
          <p:nvPr/>
        </p:nvSpPr>
        <p:spPr>
          <a:xfrm>
            <a:off x="6097524" y="2013404"/>
            <a:ext cx="6094476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McCook Public Power District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Plains Pipeline</a:t>
            </a:r>
          </a:p>
        </p:txBody>
      </p:sp>
    </p:spTree>
    <p:extLst>
      <p:ext uri="{BB962C8B-B14F-4D97-AF65-F5344CB8AC3E}">
        <p14:creationId xmlns:p14="http://schemas.microsoft.com/office/powerpoint/2010/main" val="181142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E2E3-9EF9-4AA2-B874-C840D40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19DE-ADB1-4AEC-B291-3798B668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High Impact Project Review (by construction year)</a:t>
            </a:r>
          </a:p>
          <a:p>
            <a:r>
              <a:rPr lang="en-US"/>
              <a:t>Communication and Coordination</a:t>
            </a:r>
          </a:p>
          <a:p>
            <a:r>
              <a:rPr lang="en-US"/>
              <a:t>Questions and Wrap Up</a:t>
            </a:r>
          </a:p>
        </p:txBody>
      </p:sp>
    </p:spTree>
    <p:extLst>
      <p:ext uri="{BB962C8B-B14F-4D97-AF65-F5344CB8AC3E}">
        <p14:creationId xmlns:p14="http://schemas.microsoft.com/office/powerpoint/2010/main" val="116546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5F2D-0C9C-2262-2226-CC7D66D68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land with yellow lines&#10;&#10;AI-generated content may be incorrect.">
            <a:extLst>
              <a:ext uri="{FF2B5EF4-FFF2-40B4-BE49-F238E27FC236}">
                <a16:creationId xmlns:a16="http://schemas.microsoft.com/office/drawing/2014/main" id="{CAA6850D-00EF-105B-F01C-29B43D39A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" r="-87" b="-284"/>
          <a:stretch>
            <a:fillRect/>
          </a:stretch>
        </p:blipFill>
        <p:spPr>
          <a:xfrm>
            <a:off x="2756" y="2826"/>
            <a:ext cx="12250764" cy="6852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624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BAF6-6A8A-4769-40AC-55759518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McCook South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NH-83-1(122) Control No: 71266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33BBA-6CFE-B199-E95A-0D7A5CDE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6.90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kern="100" dirty="0">
                <a:solidFill>
                  <a:srgbClr val="4D4D4F"/>
                </a:solidFill>
              </a:rPr>
              <a:t>Guardrail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88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FC26-BAC6-796C-06D1-F627F6BE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McCook South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NH-83-1(122) Control No: 71266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48420-49DF-D1E2-105A-99214D8A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Construction Timing: 5/17/2027- 11/27/2027</a:t>
            </a:r>
          </a:p>
        </p:txBody>
      </p:sp>
    </p:spTree>
    <p:extLst>
      <p:ext uri="{BB962C8B-B14F-4D97-AF65-F5344CB8AC3E}">
        <p14:creationId xmlns:p14="http://schemas.microsoft.com/office/powerpoint/2010/main" val="4158547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77C3-2125-2C7F-F6AF-59CC32E8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McCook South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NH-83-1(122) Control No: 71266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7F1E2-7F7A-F361-D55E-8AA3F1D4C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Culvert Extension/Replacement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Bridge Repair </a:t>
            </a:r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 </a:t>
            </a:r>
          </a:p>
          <a:p>
            <a:pPr lvl="0"/>
            <a:r>
              <a:rPr lang="en-US" kern="100" dirty="0">
                <a:solidFill>
                  <a:srgbClr val="4D4D4F"/>
                </a:solidFill>
              </a:rPr>
              <a:t>Anticipated Request from Utilities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Provide existing locations</a:t>
            </a:r>
          </a:p>
          <a:p>
            <a:pPr lvl="1"/>
            <a:r>
              <a:rPr lang="en-US" kern="100" dirty="0">
                <a:solidFill>
                  <a:srgbClr val="4D4D4F"/>
                </a:solidFill>
              </a:rPr>
              <a:t>Coordination with NDOT </a:t>
            </a:r>
          </a:p>
          <a:p>
            <a:r>
              <a:rPr lang="en-US" kern="100" dirty="0">
                <a:solidFill>
                  <a:srgbClr val="4D4D4F"/>
                </a:solidFill>
              </a:rPr>
              <a:t>Additional Information: </a:t>
            </a:r>
          </a:p>
          <a:p>
            <a:endParaRPr lang="en-US" kern="100" dirty="0">
              <a:solidFill>
                <a:srgbClr val="4D4D4F"/>
              </a:solidFill>
            </a:endParaRPr>
          </a:p>
          <a:p>
            <a:pPr lvl="1"/>
            <a:endParaRPr lang="en-US" kern="100" dirty="0">
              <a:solidFill>
                <a:srgbClr val="4D4D4F"/>
              </a:solidFill>
            </a:endParaRPr>
          </a:p>
          <a:p>
            <a:pPr lvl="1"/>
            <a:endParaRPr lang="en-US" kern="100" dirty="0">
              <a:solidFill>
                <a:srgbClr val="4D4D4F"/>
              </a:solidFill>
            </a:endParaRPr>
          </a:p>
          <a:p>
            <a:pPr marR="0" lvl="0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96846-EC4E-7D44-23C5-FB0F9BE926F2}"/>
              </a:ext>
            </a:extLst>
          </p:cNvPr>
          <p:cNvSpPr txBox="1"/>
          <p:nvPr/>
        </p:nvSpPr>
        <p:spPr>
          <a:xfrm>
            <a:off x="6096000" y="2013404"/>
            <a:ext cx="6094476" cy="36522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McCook W-S-SS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Lumen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McCook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Plains Pipeline</a:t>
            </a:r>
          </a:p>
        </p:txBody>
      </p:sp>
    </p:spTree>
    <p:extLst>
      <p:ext uri="{BB962C8B-B14F-4D97-AF65-F5344CB8AC3E}">
        <p14:creationId xmlns:p14="http://schemas.microsoft.com/office/powerpoint/2010/main" val="3927087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CC29F-1371-8184-5393-0123DD92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land with a trail&#10;&#10;AI-generated content may be incorrect.">
            <a:extLst>
              <a:ext uri="{FF2B5EF4-FFF2-40B4-BE49-F238E27FC236}">
                <a16:creationId xmlns:a16="http://schemas.microsoft.com/office/drawing/2014/main" id="{B87431CB-A670-817F-AABB-4A337A35D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87" b="1135"/>
          <a:stretch>
            <a:fillRect/>
          </a:stretch>
        </p:blipFill>
        <p:spPr>
          <a:xfrm>
            <a:off x="2755" y="2827"/>
            <a:ext cx="12186500" cy="6852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527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967-1607-4417-AC24-B53892A3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DAB6-F846-463A-8044-8C765C9C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7CF-907A-AC22-7C2C-81FE26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4C-2539-47BA-356F-05FD6D43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Ask them now!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have questions after this meeting, or would like to view more detailed project maps, please reach out to your utility coordinator. </a:t>
            </a:r>
          </a:p>
        </p:txBody>
      </p:sp>
    </p:spTree>
    <p:extLst>
      <p:ext uri="{BB962C8B-B14F-4D97-AF65-F5344CB8AC3E}">
        <p14:creationId xmlns:p14="http://schemas.microsoft.com/office/powerpoint/2010/main" val="2435221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26D0-F9B9-4F82-87ED-8390C15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Have a Question about a project your Utility is involved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666-F771-4DDC-94F5-22FFD487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Contact your district’s utility coordinator!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3B61B-B03A-4AA2-AC14-67FFCB42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4" y="2692860"/>
            <a:ext cx="6623868" cy="3022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E171D-8916-57C1-6007-1A31CF5D2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r="761"/>
          <a:stretch/>
        </p:blipFill>
        <p:spPr>
          <a:xfrm>
            <a:off x="7462068" y="2338715"/>
            <a:ext cx="4372663" cy="32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3DE-C875-4C83-B70A-2083DAC8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We need your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AEAA4-7F8C-4EA2-B74B-6827C74C1A66}"/>
              </a:ext>
            </a:extLst>
          </p:cNvPr>
          <p:cNvSpPr txBox="1">
            <a:spLocks/>
          </p:cNvSpPr>
          <p:nvPr/>
        </p:nvSpPr>
        <p:spPr>
          <a:xfrm>
            <a:off x="914400" y="1709577"/>
            <a:ext cx="9737498" cy="393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Your valuable feedback helps these meetings – and NDOT’s utility coordination program – be better.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DC9E-5A96-48A5-A832-C5ED2947B376}"/>
              </a:ext>
            </a:extLst>
          </p:cNvPr>
          <p:cNvSpPr/>
          <p:nvPr/>
        </p:nvSpPr>
        <p:spPr>
          <a:xfrm>
            <a:off x="1006679" y="2620151"/>
            <a:ext cx="6216242" cy="30196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 your phone’s camera to scan this QR code or use our paper survey. </a:t>
            </a:r>
          </a:p>
        </p:txBody>
      </p:sp>
      <p:pic>
        <p:nvPicPr>
          <p:cNvPr id="1026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ECD73BB-B2A6-813E-E3FD-09D9556F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52" y="2479902"/>
            <a:ext cx="2943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8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53DF-CF04-9E7B-D13F-8F30359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63A4-7FCF-8839-D3E7-10B14350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7602680" cy="37669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Visit NDOT.info/utility for more information on: </a:t>
            </a:r>
          </a:p>
          <a:p>
            <a:r>
              <a:rPr lang="en-US" dirty="0"/>
              <a:t>Utility accommodation</a:t>
            </a:r>
          </a:p>
          <a:p>
            <a:r>
              <a:rPr lang="en-US" dirty="0"/>
              <a:t>Permitting </a:t>
            </a:r>
          </a:p>
          <a:p>
            <a:r>
              <a:rPr lang="en-US" dirty="0"/>
              <a:t>Coordination</a:t>
            </a:r>
          </a:p>
          <a:p>
            <a:r>
              <a:rPr lang="en-US" dirty="0"/>
              <a:t>Project information</a:t>
            </a:r>
          </a:p>
          <a:p>
            <a:r>
              <a:rPr lang="en-US" dirty="0"/>
              <a:t>Reimbursements</a:t>
            </a:r>
          </a:p>
          <a:p>
            <a:r>
              <a:rPr lang="en-US" dirty="0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D6A5-64F2-2DB2-2086-6587773C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90" y="2252167"/>
            <a:ext cx="2354381" cy="235438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1E12-5AFB-97E2-702D-C069CDA31F79}"/>
              </a:ext>
            </a:extLst>
          </p:cNvPr>
          <p:cNvSpPr/>
          <p:nvPr/>
        </p:nvSpPr>
        <p:spPr>
          <a:xfrm>
            <a:off x="8505651" y="4446987"/>
            <a:ext cx="3042459" cy="10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view the 2026 Program Book!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6A8DF-6ABC-9432-6CE6-ECC0ED5FF951}"/>
              </a:ext>
            </a:extLst>
          </p:cNvPr>
          <p:cNvSpPr/>
          <p:nvPr/>
        </p:nvSpPr>
        <p:spPr>
          <a:xfrm>
            <a:off x="8440880" y="2013404"/>
            <a:ext cx="3172000" cy="33558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30E-0053-4903-9C58-1FA2BEA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D06B-5BF0-43EC-8976-FC777BF2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D81-A0F9-45BC-9D75-D3377E350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C548-BAFF-4B86-99A9-ED8CC30E7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6301-A1DE-D1B0-31BE-17F940EE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EAC-2FA2-02A7-9081-7B336940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2024 Utility policy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E500-141F-574D-C498-BAFA649E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NDOT rolled out a new utility accommodation policy in 2024.</a:t>
            </a:r>
          </a:p>
          <a:p>
            <a:r>
              <a:rPr lang="en-US" dirty="0"/>
              <a:t>You can find more information, as well as a webinar about the changes, on the NDOT utility website at https://dot.nebraska.gov/business-center/utilities/.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 Completed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projects were recently completed in District 7.</a:t>
            </a:r>
          </a:p>
        </p:txBody>
      </p:sp>
    </p:spTree>
    <p:extLst>
      <p:ext uri="{BB962C8B-B14F-4D97-AF65-F5344CB8AC3E}">
        <p14:creationId xmlns:p14="http://schemas.microsoft.com/office/powerpoint/2010/main" val="68367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343B7-90E4-B382-DA73-AD4C790B0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F55E-DED2-0052-31D9-20B91D12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Recently completed projects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B5EEE-9766-6733-FF59-22C490BC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sz="3200" kern="100" dirty="0">
                <a:solidFill>
                  <a:srgbClr val="4D4D4F"/>
                </a:solidFill>
              </a:rPr>
              <a:t>McCook West Bridges</a:t>
            </a:r>
          </a:p>
          <a:p>
            <a:pPr marR="0" lvl="0" rtl="0"/>
            <a:r>
              <a:rPr lang="en-US" sz="3200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Kansas Line – N-89</a:t>
            </a:r>
          </a:p>
          <a:p>
            <a:pPr marR="0" lvl="0" rtl="0"/>
            <a:r>
              <a:rPr lang="en-US" sz="3200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Funk – E </a:t>
            </a:r>
            <a:r>
              <a:rPr lang="en-US" sz="3200" b="0" i="0" u="none" strike="noStrike" kern="100" baseline="0" dirty="0" err="1">
                <a:solidFill>
                  <a:srgbClr val="4D4D4F"/>
                </a:solidFill>
                <a:latin typeface="Arial" panose="020B0604020202020204" pitchFamily="34" charset="0"/>
              </a:rPr>
              <a:t>Jct</a:t>
            </a:r>
            <a:r>
              <a:rPr lang="en-US" sz="3200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 N</a:t>
            </a:r>
            <a:r>
              <a:rPr lang="en-US" sz="3200" kern="100" dirty="0">
                <a:solidFill>
                  <a:srgbClr val="4D4D4F"/>
                </a:solidFill>
              </a:rPr>
              <a:t>-44</a:t>
            </a:r>
          </a:p>
          <a:p>
            <a:pPr lvl="0">
              <a:buClr>
                <a:srgbClr val="BABF33"/>
              </a:buClr>
              <a:defRPr/>
            </a:pPr>
            <a:r>
              <a:rPr lang="en-US" sz="3200" kern="100" dirty="0">
                <a:solidFill>
                  <a:srgbClr val="4D4D4F"/>
                </a:solidFill>
              </a:rPr>
              <a:t>E </a:t>
            </a:r>
            <a:r>
              <a:rPr lang="en-US" sz="3200" kern="100" dirty="0" err="1">
                <a:solidFill>
                  <a:srgbClr val="4D4D4F"/>
                </a:solidFill>
              </a:rPr>
              <a:t>Jct</a:t>
            </a:r>
            <a:r>
              <a:rPr lang="en-US" sz="3200" kern="100" dirty="0">
                <a:solidFill>
                  <a:srgbClr val="4D4D4F"/>
                </a:solidFill>
              </a:rPr>
              <a:t> N-44 (MS)</a:t>
            </a:r>
          </a:p>
          <a:p>
            <a:pPr lvl="0">
              <a:buClr>
                <a:srgbClr val="BABF33"/>
              </a:buClr>
              <a:defRPr/>
            </a:pPr>
            <a:r>
              <a:rPr lang="en-US" sz="3200" kern="100" dirty="0">
                <a:solidFill>
                  <a:srgbClr val="4D4D4F"/>
                </a:solidFill>
              </a:rPr>
              <a:t>Beaver City East and West</a:t>
            </a:r>
          </a:p>
          <a:p>
            <a:pPr lvl="0">
              <a:buClr>
                <a:srgbClr val="BABF33"/>
              </a:buClr>
              <a:defRPr/>
            </a:pPr>
            <a:r>
              <a:rPr lang="en-US" sz="3200" kern="100" dirty="0">
                <a:solidFill>
                  <a:srgbClr val="4D4D4F"/>
                </a:solidFill>
              </a:rPr>
              <a:t>Holdrege – Platte River</a:t>
            </a:r>
          </a:p>
          <a:p>
            <a:pPr marR="0" lvl="0" rtl="0"/>
            <a:endParaRPr lang="en-US" sz="3200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endParaRPr lang="en-US" kern="100" dirty="0">
              <a:solidFill>
                <a:srgbClr val="4D4D4F"/>
              </a:solidFill>
            </a:endParaRPr>
          </a:p>
          <a:p>
            <a:pPr marR="0" lvl="0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1E7D99-F939-13D1-4100-10FDF6B8A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55938" y="3217863"/>
          <a:ext cx="35052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543710" imgH="11658480" progId="Acrobat.Document.DC">
                  <p:embed/>
                </p:oleObj>
              </mc:Choice>
              <mc:Fallback>
                <p:oleObj name="Acrobat Document" r:id="rId3" imgW="7543710" imgH="1165848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A1E7D99-F939-13D1-4100-10FDF6B8A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55938" y="3217863"/>
                        <a:ext cx="35052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55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Outstanding Cy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will likely not be completed in 2025</a:t>
            </a:r>
          </a:p>
        </p:txBody>
      </p:sp>
    </p:spTree>
    <p:extLst>
      <p:ext uri="{BB962C8B-B14F-4D97-AF65-F5344CB8AC3E}">
        <p14:creationId xmlns:p14="http://schemas.microsoft.com/office/powerpoint/2010/main" val="310525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 Dept of Transportation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_Template.pptx" id="{C72FA9DE-9F9B-4F2C-B1F1-ED950E7A0744}" vid="{7F328668-8292-4104-9673-B899E475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4FA98F222A439ACAC06C169099B1" ma:contentTypeVersion="7" ma:contentTypeDescription="Create a new document." ma:contentTypeScope="" ma:versionID="4cc11786ae36e54a46bbd4fdff5d8001">
  <xsd:schema xmlns:xsd="http://www.w3.org/2001/XMLSchema" xmlns:xs="http://www.w3.org/2001/XMLSchema" xmlns:p="http://schemas.microsoft.com/office/2006/metadata/properties" xmlns:ns2="98be67be-a8fd-424a-a601-9d9a8ecd4880" targetNamespace="http://schemas.microsoft.com/office/2006/metadata/properties" ma:root="true" ma:fieldsID="c0d43d2290d0cd73b557ff1778f0b13d" ns2:_="">
    <xsd:import namespace="98be67be-a8fd-424a-a601-9d9a8ecd4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67be-a8fd-424a-a601-9d9a8ecd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427042-14A3-44E8-9A33-4127B496E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67be-a8fd-424a-a601-9d9a8ecd4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2F9AE8-5AFF-4A65-A415-9D574DD3CA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41BE0F-99A3-4A0F-8075-6ABDC7DBF73A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98be67be-a8fd-424a-a601-9d9a8ecd488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</Template>
  <TotalTime>1677</TotalTime>
  <Words>1450</Words>
  <Application>Microsoft Office PowerPoint</Application>
  <PresentationFormat>Widescreen</PresentationFormat>
  <Paragraphs>335</Paragraphs>
  <Slides>50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Arial Black</vt:lpstr>
      <vt:lpstr>Calibri</vt:lpstr>
      <vt:lpstr>Office Theme</vt:lpstr>
      <vt:lpstr>Acrobat Document</vt:lpstr>
      <vt:lpstr>Utility program</vt:lpstr>
      <vt:lpstr>This Meeting is Being Recorded</vt:lpstr>
      <vt:lpstr>Welcome</vt:lpstr>
      <vt:lpstr>Agenda</vt:lpstr>
      <vt:lpstr>Introductions</vt:lpstr>
      <vt:lpstr>2024 Utility policy</vt:lpstr>
      <vt:lpstr>Recently Completed projects</vt:lpstr>
      <vt:lpstr>Recently completed projects</vt:lpstr>
      <vt:lpstr>Outstanding Cy 2025</vt:lpstr>
      <vt:lpstr>Wellfleet South (LET)  Project Number: NH-83-1(120) Control No: 71232</vt:lpstr>
      <vt:lpstr>Wellfleet South (LET)  Project Number: NH-83-1(120) Control No: 71232</vt:lpstr>
      <vt:lpstr>Wellfleet South (LET)  Project Number: NH-83-1(120) Control No: 71232</vt:lpstr>
      <vt:lpstr>Cy 2026</vt:lpstr>
      <vt:lpstr>In Stratton and West  Project Number: NH-34-2(126) Control No: 71235</vt:lpstr>
      <vt:lpstr>In Stratton and West  Project Number: NH-34-2(126) Control No: 71235</vt:lpstr>
      <vt:lpstr>In Stratton and West  Project Number: NH-34-2(126) Control No: 71235</vt:lpstr>
      <vt:lpstr>PowerPoint Presentation</vt:lpstr>
      <vt:lpstr>Holbrook - Arapahoe East  Project Number: NH-6-3(132) Control No: 71236</vt:lpstr>
      <vt:lpstr>Holbrook - Arapahoe East  Project Number: NH-6-3(132) Control No: 71236</vt:lpstr>
      <vt:lpstr>Holbrook - Arapahoe East  Project Number: NH-6-3(132) Control No: 71236</vt:lpstr>
      <vt:lpstr>PowerPoint Presentation</vt:lpstr>
      <vt:lpstr>N-46 West  Project Number: NH-6-3(133) Control No: 71237</vt:lpstr>
      <vt:lpstr>N-46 West  Project Number: NH-6-3(133) Control No: 71237</vt:lpstr>
      <vt:lpstr>N-46 West  Project Number: NH-6-3(133) Control No: 71237</vt:lpstr>
      <vt:lpstr>PowerPoint Presentation</vt:lpstr>
      <vt:lpstr>District 7 - CCTV Cameras  Project Number: ITS-STP-D7(102) Control No: 71284</vt:lpstr>
      <vt:lpstr>District 7 - CCTV Cameras  Project Number: ITS-STP-D7(102) Control No: 71284</vt:lpstr>
      <vt:lpstr>District 7 - CCTV Cameras  Project Number: ITS-STP-D7(102) Control No: 71284</vt:lpstr>
      <vt:lpstr>JCT us-34 - Mccook  Project Number: NH-6-2(136) Control No: 71256</vt:lpstr>
      <vt:lpstr>JCT us-34 - Mccook  Project Number: NH-6-2(136) Control No: 71256</vt:lpstr>
      <vt:lpstr>Jct us-34 - Mccook  Project Number: NH-6-2(136) Control No: 71256</vt:lpstr>
      <vt:lpstr>Cy 2027</vt:lpstr>
      <vt:lpstr>US-6 - Platte River  Project Number: STP-44-1(107) Control No: 71270</vt:lpstr>
      <vt:lpstr>US-6 - Platte River  Project Number: STP-44-1(107) Control No: 71270</vt:lpstr>
      <vt:lpstr>US-6 - Platte River  Project Number: STP-44-1(107) Control No: 71270</vt:lpstr>
      <vt:lpstr>PowerPoint Presentation</vt:lpstr>
      <vt:lpstr>Jct N-89 North &amp; South  Project Number: NH-83-1(123) Control No: 71267</vt:lpstr>
      <vt:lpstr>Jct N-89 North &amp; South  Project Number: NH-83-1(123) Control No: 71267</vt:lpstr>
      <vt:lpstr>Jct N-89 North &amp; South  Project Number: NH-83-1(123) Control No: 71267</vt:lpstr>
      <vt:lpstr>PowerPoint Presentation</vt:lpstr>
      <vt:lpstr>McCook South  Project Number: NH-83-1(122) Control No: 71266</vt:lpstr>
      <vt:lpstr>McCook South  Project Number: NH-83-1(122) Control No: 71266</vt:lpstr>
      <vt:lpstr>McCook South  Project Number: NH-83-1(122) Control No: 71266</vt:lpstr>
      <vt:lpstr>PowerPoint Presentation</vt:lpstr>
      <vt:lpstr>Questions &amp; Wrap Up</vt:lpstr>
      <vt:lpstr>Any final Questions?</vt:lpstr>
      <vt:lpstr>Have a Question about a project your Utility is involved in?</vt:lpstr>
      <vt:lpstr>We need your feedback</vt:lpstr>
      <vt:lpstr>Visit our Website</vt:lpstr>
      <vt:lpstr>Thank You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River South of Fairbury Control Number: 11599 Project Number: STP-8-6(104)</dc:title>
  <dc:creator>Becker, Jordan</dc:creator>
  <cp:lastModifiedBy>George, Liz</cp:lastModifiedBy>
  <cp:revision>13</cp:revision>
  <cp:lastPrinted>2021-03-11T13:02:15Z</cp:lastPrinted>
  <dcterms:created xsi:type="dcterms:W3CDTF">2022-09-23T13:56:36Z</dcterms:created>
  <dcterms:modified xsi:type="dcterms:W3CDTF">2025-11-07T13:38:41Z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0x01010063CA4FA98F222A439ACAC06C169099B1</vt:lpwstr>
  </property>
</Properties>
</file>