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7" r:id="rId2"/>
    <p:sldId id="271" r:id="rId3"/>
    <p:sldId id="275" r:id="rId4"/>
    <p:sldId id="268" r:id="rId5"/>
    <p:sldId id="257" r:id="rId6"/>
    <p:sldId id="258" r:id="rId7"/>
    <p:sldId id="259" r:id="rId8"/>
    <p:sldId id="31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77" r:id="rId17"/>
    <p:sldId id="272" r:id="rId18"/>
    <p:sldId id="276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Wilkinson" initials="JW" lastIdx="10" clrIdx="0">
    <p:extLst>
      <p:ext uri="{19B8F6BF-5375-455C-9EA6-DF929625EA0E}">
        <p15:presenceInfo xmlns:p15="http://schemas.microsoft.com/office/powerpoint/2012/main" userId="833d9b03ec7fd70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125" autoAdjust="0"/>
    <p:restoredTop sz="72760" autoAdjust="0"/>
  </p:normalViewPr>
  <p:slideViewPr>
    <p:cSldViewPr snapToGrid="0">
      <p:cViewPr varScale="1">
        <p:scale>
          <a:sx n="66" d="100"/>
          <a:sy n="66" d="100"/>
        </p:scale>
        <p:origin x="1008" y="78"/>
      </p:cViewPr>
      <p:guideLst/>
    </p:cSldViewPr>
  </p:slideViewPr>
  <p:notesTextViewPr>
    <p:cViewPr>
      <p:scale>
        <a:sx n="98" d="100"/>
        <a:sy n="98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2385E46-D472-4AE3-8C68-ADB093293341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33C3CF1-4340-4C24-B545-318F0025F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87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8-22T17:56:18.007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0,'6'10,"0"-1,0 0,1 0,1-1,-1 0,1 0,1-1,16 12,6 5,280 202,-18-35,100 52,113 64,114 65,265 159,1527 923,1913 1465,-3471-2289,831 602,-958-730,815 418,-400-312,-1104-587,-22-11,1-1,0 0,1-1,0-1,22 6,-39-13,-1 0,1 0,-1 1,1-1,-1 0,0 0,1 1,-1-1,1 0,-1 0,1 0,-1 0,1 0,-1 0,1 0,-1 0,1 0,-1 0,1 0,-1 0,1 0,-1 0,1 0,-1-1,1 1,-1 0,1 0,-1-1,1 1,-1 0,0-1,1 1,-1 0,0-1,1 1,-1 0,0-1,1 1,-1-1,0 1,0-1,1 1,-1 0,0-1,0 1,0-1,0 0,-10-25,-15-16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8-22T17:56:19.567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10206 0,'-4'2,"0"-1,0 0,1 1,-1 0,0 0,1 0,0 0,-1 0,1 1,0-1,0 1,0 0,-3 4,-6 5,-753 749,530-515,-154 153,-895 857,-288 294,51 86,894-952,-115 116,-412 448,-280 257,1230-1320,59-55,87-68,46-48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69D8F96-C2B4-4D2D-95EC-1C1BDDBFF4C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5B1349-CF10-4941-936C-C4B601B73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66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9/13/2022 Slide 8 remove animations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9/12/2022 Slide 1 updated with 3-ring-binder Tab number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3/9/2022 Updated Slides 3, 16 and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8/22/2021 Updated Slide 8 (added big red X)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8/20/2021 Updated slide 16 – minor change.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6/20/2021 Updated slides 5 and 11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4/21/2021 Corrected statute references in notes field of Slide 8.  Changes to Slides 6 and 7 per LB174-2021 (counties 60,000+ get Class A Incentive Payment automatically starting 2022).  Slide 17 changed to latest certification form.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4/11/2021 Added Slide 8 showing Classes of Counties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1/30/2020 Update, slide 5 bullet (3) updated.  Previous version was 8/13/2019.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8/13/2019 Updates made to this presentation some based on LB82 (2019).  Previous version dated 2/21/2018.  Three slides updated and one added. Slides 5, 10 and 15 were updated.  Slide 16 was added.  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Handouts – describe to audience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i="1" u="sng" dirty="0"/>
              <a:t>LB174(2021) changes affecting the BEX, superintendent licensing, and incentive payments</a:t>
            </a:r>
          </a:p>
          <a:p>
            <a:r>
              <a:rPr lang="en-US" dirty="0"/>
              <a:t>Concise Summary:  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superintendent </a:t>
            </a:r>
            <a:r>
              <a:rPr lang="en-US" sz="12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assists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(often part of a team and not always the decider), </a:t>
            </a: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 political jurisdiction </a:t>
            </a:r>
            <a:r>
              <a:rPr lang="en-US" b="1" i="0" dirty="0">
                <a:solidFill>
                  <a:srgbClr val="500050"/>
                </a:solidFill>
                <a:effectLst/>
                <a:latin typeface="Arial" panose="020B0604020202020204" pitchFamily="34" charset="0"/>
              </a:rPr>
              <a:t>(in order to receive incentive payments) must </a:t>
            </a:r>
            <a:r>
              <a:rPr lang="en-US" b="1" i="0" u="sng" dirty="0">
                <a:solidFill>
                  <a:srgbClr val="500050"/>
                </a:solidFill>
                <a:effectLst/>
                <a:latin typeface="Arial" panose="020B0604020202020204" pitchFamily="34" charset="0"/>
              </a:rPr>
              <a:t>appoint</a:t>
            </a:r>
            <a:r>
              <a:rPr lang="en-US" b="1" i="0" dirty="0">
                <a:solidFill>
                  <a:srgbClr val="500050"/>
                </a:solidFill>
                <a:effectLst/>
                <a:latin typeface="Arial" panose="020B0604020202020204" pitchFamily="34" charset="0"/>
              </a:rPr>
              <a:t> their</a:t>
            </a: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superintendent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 superintendent </a:t>
            </a:r>
            <a:r>
              <a:rPr lang="en-US" sz="12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licenses will no longer distinguish between county and city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 the </a:t>
            </a:r>
            <a:r>
              <a:rPr lang="en-US" sz="12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BEX Board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no longer has to have a member from Lincoln or Omaha, and </a:t>
            </a:r>
            <a:endParaRPr lang="en-US" b="0" i="0" dirty="0">
              <a:solidFill>
                <a:srgbClr val="500050"/>
              </a:solidFill>
              <a:effectLst/>
              <a:latin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STARTING IN 2022: </a:t>
            </a:r>
            <a:endParaRPr lang="en-US" b="1" i="0" dirty="0">
              <a:solidFill>
                <a:srgbClr val="500050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algn="l">
              <a:spcAft>
                <a:spcPts val="0"/>
              </a:spcAft>
              <a:buFont typeface="+mj-lt"/>
              <a:buAutoNum type="arabicPeriod"/>
            </a:pP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 counties with less than 60,000 inhabitants and for any incorporated municipality,  appointing a person </a:t>
            </a:r>
            <a:r>
              <a:rPr lang="en-US" sz="12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 its direct employ</a:t>
            </a: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having a </a:t>
            </a:r>
            <a:r>
              <a:rPr lang="en-US" sz="12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 license</a:t>
            </a: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per E&amp;A Regulation Act to perform the duties of a superintendent will </a:t>
            </a:r>
            <a:r>
              <a:rPr lang="en-US" sz="12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serve as Class A license</a:t>
            </a: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for the purpose of incentive payments, </a:t>
            </a:r>
          </a:p>
          <a:p>
            <a:pPr marL="742950" lvl="1" indent="-285750" algn="l">
              <a:spcAft>
                <a:spcPts val="0"/>
              </a:spcAft>
              <a:buFont typeface="+mj-lt"/>
              <a:buAutoNum type="arabicPeriod"/>
            </a:pP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Counties </a:t>
            </a:r>
            <a:r>
              <a:rPr lang="en-US" sz="1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with </a:t>
            </a: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60,000 and more </a:t>
            </a:r>
            <a:r>
              <a:rPr lang="en-US" sz="1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inhabitants </a:t>
            </a: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automatically get the full </a:t>
            </a:r>
            <a:r>
              <a:rPr lang="en-US" sz="1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Class A </a:t>
            </a:r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incentive payment </a:t>
            </a:r>
            <a:r>
              <a:rPr lang="en-US" sz="1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based on the rural population, and</a:t>
            </a:r>
            <a:r>
              <a:rPr lang="en-US" sz="12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endParaRPr lang="en-US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algn="l">
              <a:spcAft>
                <a:spcPts val="0"/>
              </a:spcAft>
              <a:buFont typeface="+mj-lt"/>
              <a:buAutoNum type="arabicPeriod"/>
            </a:pPr>
            <a:r>
              <a:rPr lang="en-US" sz="1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Superintendents have to be </a:t>
            </a:r>
            <a:r>
              <a:rPr lang="en-US" sz="1200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appointed</a:t>
            </a:r>
            <a:r>
              <a:rPr lang="en-US" sz="1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and the appointment has to be documented using the process developed by NDOT.</a:t>
            </a:r>
            <a:endParaRPr lang="en-US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  <a:p>
            <a:r>
              <a:rPr lang="en-US" sz="120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Added language that </a:t>
            </a:r>
            <a:r>
              <a:rPr lang="en-US" sz="12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PE's</a:t>
            </a:r>
            <a:r>
              <a:rPr lang="en-US" sz="120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 licensed </a:t>
            </a:r>
            <a:r>
              <a:rPr lang="en-US" sz="1200" i="0" u="sng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under the E&amp;A Regulation Act </a:t>
            </a:r>
            <a:r>
              <a:rPr lang="en-US" sz="120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are automatically eligible for a Class B license, no exam required for them. Ref 39-2601(2)</a:t>
            </a:r>
          </a:p>
          <a:p>
            <a:r>
              <a:rPr lang="en-US" sz="1200" b="0" i="1" dirty="0">
                <a:effectLst/>
                <a:latin typeface="Calibri" panose="020F0502020204030204" pitchFamily="34" charset="0"/>
              </a:rPr>
              <a:t>A</a:t>
            </a:r>
            <a:r>
              <a:rPr lang="en-US" sz="1200" b="1" i="1" dirty="0">
                <a:effectLst/>
                <a:latin typeface="Calibri" panose="020F0502020204030204" pitchFamily="34" charset="0"/>
              </a:rPr>
              <a:t> county of 60,000 or more </a:t>
            </a:r>
            <a:r>
              <a:rPr lang="en-US" sz="1200" b="0" i="1" dirty="0">
                <a:effectLst/>
                <a:latin typeface="Calibri" panose="020F0502020204030204" pitchFamily="34" charset="0"/>
              </a:rPr>
              <a:t>(watch LB224-2021 per Casey Sherlock for an increase in the population number) or more inhabitants automatically gets the </a:t>
            </a:r>
            <a:r>
              <a:rPr lang="en-US" sz="1200" b="0" i="1" u="sng" dirty="0">
                <a:effectLst/>
                <a:latin typeface="Calibri" panose="020F0502020204030204" pitchFamily="34" charset="0"/>
              </a:rPr>
              <a:t>full</a:t>
            </a:r>
            <a:r>
              <a:rPr lang="en-US" sz="1200" b="0" i="1" dirty="0">
                <a:effectLst/>
                <a:latin typeface="Calibri" panose="020F0502020204030204" pitchFamily="34" charset="0"/>
              </a:rPr>
              <a:t> incentive payment.  </a:t>
            </a:r>
            <a:r>
              <a:rPr lang="en-US" sz="1200" b="1" i="1" dirty="0">
                <a:effectLst/>
                <a:latin typeface="Calibri" panose="020F0502020204030204" pitchFamily="34" charset="0"/>
              </a:rPr>
              <a:t>STARTING IN 2022</a:t>
            </a:r>
            <a:r>
              <a:rPr lang="en-US" sz="1200" b="0" i="1" dirty="0">
                <a:effectLst/>
                <a:latin typeface="Calibri" panose="020F0502020204030204" pitchFamily="34" charset="0"/>
              </a:rPr>
              <a:t>.  Ref 39-2504(4)</a:t>
            </a:r>
          </a:p>
          <a:p>
            <a:r>
              <a:rPr lang="en-US" sz="1200" b="0" i="0" dirty="0">
                <a:effectLst/>
                <a:latin typeface="Calibri" panose="020F0502020204030204" pitchFamily="34" charset="0"/>
              </a:rPr>
              <a:t>A </a:t>
            </a:r>
            <a:r>
              <a:rPr lang="en-US" sz="1200" b="1" i="0" dirty="0">
                <a:effectLst/>
                <a:latin typeface="Calibri" panose="020F0502020204030204" pitchFamily="34" charset="0"/>
              </a:rPr>
              <a:t>county of 60,000 or less </a:t>
            </a:r>
            <a:r>
              <a:rPr lang="en-US" sz="1200" b="0" i="0" dirty="0">
                <a:effectLst/>
                <a:latin typeface="Calibri" panose="020F0502020204030204" pitchFamily="34" charset="0"/>
              </a:rPr>
              <a:t>can appoint a </a:t>
            </a:r>
            <a:r>
              <a:rPr lang="en-US" sz="1200" b="1" i="0" dirty="0">
                <a:effectLst/>
                <a:latin typeface="Calibri" panose="020F0502020204030204" pitchFamily="34" charset="0"/>
              </a:rPr>
              <a:t>PE</a:t>
            </a:r>
            <a:r>
              <a:rPr lang="en-US" sz="1200" b="0" i="0" dirty="0">
                <a:effectLst/>
                <a:latin typeface="Calibri" panose="020F0502020204030204" pitchFamily="34" charset="0"/>
              </a:rPr>
              <a:t> licensed under the E&amp;A Regulation Act to perform the duties of a county highway superintendent, and the PE license shall serve as a Class A superintendent’s license for the purpose of incentive payments.  </a:t>
            </a:r>
            <a:r>
              <a:rPr lang="en-US" sz="1200" b="1" i="0" dirty="0">
                <a:effectLst/>
                <a:latin typeface="Calibri" panose="020F0502020204030204" pitchFamily="34" charset="0"/>
              </a:rPr>
              <a:t>STARTING IN 2022</a:t>
            </a:r>
            <a:r>
              <a:rPr lang="en-US" sz="1200" b="0" i="0" dirty="0">
                <a:effectLst/>
                <a:latin typeface="Calibri" panose="020F0502020204030204" pitchFamily="34" charset="0"/>
              </a:rPr>
              <a:t>  Ref 39-2504(5).   </a:t>
            </a:r>
          </a:p>
          <a:p>
            <a:r>
              <a:rPr lang="en-US" sz="1200" b="0" i="1" dirty="0">
                <a:effectLst/>
                <a:latin typeface="Calibri" panose="020F0502020204030204" pitchFamily="34" charset="0"/>
              </a:rPr>
              <a:t>A municipality can appoint and employ a </a:t>
            </a:r>
            <a:r>
              <a:rPr lang="en-US" sz="1200" b="1" i="1" dirty="0">
                <a:effectLst/>
                <a:latin typeface="Calibri" panose="020F0502020204030204" pitchFamily="34" charset="0"/>
              </a:rPr>
              <a:t>PE</a:t>
            </a:r>
            <a:r>
              <a:rPr lang="en-US" sz="1200" b="0" i="1" dirty="0">
                <a:effectLst/>
                <a:latin typeface="Calibri" panose="020F0502020204030204" pitchFamily="34" charset="0"/>
              </a:rPr>
              <a:t>, and that the PE license of that person serves the same as a </a:t>
            </a:r>
            <a:r>
              <a:rPr lang="en-US" sz="1200" b="1" i="1" dirty="0">
                <a:effectLst/>
                <a:latin typeface="Calibri" panose="020F0502020204030204" pitchFamily="34" charset="0"/>
              </a:rPr>
              <a:t>Class A superintendent's license</a:t>
            </a:r>
            <a:r>
              <a:rPr lang="en-US" sz="1200" b="0" i="1" dirty="0">
                <a:effectLst/>
                <a:latin typeface="Calibri" panose="020F0502020204030204" pitchFamily="34" charset="0"/>
              </a:rPr>
              <a:t>.  This </a:t>
            </a:r>
            <a:r>
              <a:rPr lang="en-US" sz="1200" b="0" i="1" u="sng" dirty="0">
                <a:effectLst/>
                <a:latin typeface="Calibri" panose="020F0502020204030204" pitchFamily="34" charset="0"/>
              </a:rPr>
              <a:t>does not apply to a consultant PE</a:t>
            </a:r>
            <a:r>
              <a:rPr lang="en-US" sz="1200" b="0" i="1" dirty="0">
                <a:effectLst/>
                <a:latin typeface="Calibri" panose="020F0502020204030204" pitchFamily="34" charset="0"/>
              </a:rPr>
              <a:t>.  Only to a PE in the direct employ o the municipality. </a:t>
            </a:r>
            <a:r>
              <a:rPr lang="en-US" sz="1200" b="1" i="1" dirty="0">
                <a:effectLst/>
                <a:latin typeface="Calibri" panose="020F0502020204030204" pitchFamily="34" charset="0"/>
              </a:rPr>
              <a:t>STARTING IN 2022</a:t>
            </a:r>
            <a:r>
              <a:rPr lang="en-US" sz="1200" b="0" i="1" dirty="0">
                <a:effectLst/>
                <a:latin typeface="Calibri" panose="020F0502020204030204" pitchFamily="34" charset="0"/>
              </a:rPr>
              <a:t>.  Ref 39-2514(4) </a:t>
            </a:r>
          </a:p>
          <a:p>
            <a:endParaRPr lang="en-US" sz="1200" b="0" i="1" dirty="0">
              <a:solidFill>
                <a:srgbClr val="7030A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1200" b="0" i="0" u="sng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Counties with populations 60,000 and more, and growth % since 2010: 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Douglas 581,199   +12.08%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Lancaster 324,216   +13.30%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Sarpy 193,464    +21.13%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Hall  61,487    +4.56%</a:t>
            </a:r>
          </a:p>
          <a:p>
            <a:endParaRPr lang="en-US" sz="1200" b="0" i="0" dirty="0">
              <a:solidFill>
                <a:srgbClr val="7030A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Counties with populations less than 60,000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Buffalo 50,273   +8.87%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Dodge 36,245  </a:t>
            </a:r>
            <a:r>
              <a:rPr lang="en-US" sz="12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-1.17%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Scotts Bluff  </a:t>
            </a:r>
            <a:r>
              <a:rPr lang="en-US" sz="12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-5.54%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Madison   </a:t>
            </a:r>
            <a:r>
              <a:rPr lang="en-US" sz="12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-0.12%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Lincoln   </a:t>
            </a:r>
            <a:r>
              <a:rPr lang="en-US" sz="12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-4.98%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Platte    +4.74%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Adams   </a:t>
            </a:r>
            <a:r>
              <a:rPr lang="en-US" sz="12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-0.85%</a:t>
            </a:r>
          </a:p>
          <a:p>
            <a:r>
              <a:rPr lang="en-US" sz="12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Cass   +4.47%</a:t>
            </a:r>
          </a:p>
          <a:p>
            <a:endParaRPr lang="en-US" sz="1200" b="0" i="0" dirty="0">
              <a:solidFill>
                <a:srgbClr val="7030A0"/>
              </a:solidFill>
              <a:effectLst/>
              <a:latin typeface="Calibri" panose="020F0502020204030204" pitchFamily="34" charset="0"/>
            </a:endParaRPr>
          </a:p>
          <a:p>
            <a:endParaRPr lang="en-US" sz="1200" b="0" i="0" dirty="0">
              <a:solidFill>
                <a:srgbClr val="7030A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Summary: In the eyes of the law, what does street or highway Superintending entail?  (39-2301.01 definition) </a:t>
            </a:r>
            <a:r>
              <a:rPr lang="en-US" sz="1200" dirty="0">
                <a:effectLst/>
                <a:latin typeface="Calibri" panose="020F0502020204030204" pitchFamily="34" charset="0"/>
              </a:rPr>
              <a:t>means </a:t>
            </a:r>
            <a:r>
              <a:rPr lang="en-US" sz="1200" b="1" dirty="0">
                <a:effectLst/>
                <a:latin typeface="Calibri" panose="020F0502020204030204" pitchFamily="34" charset="0"/>
              </a:rPr>
              <a:t>assisting</a:t>
            </a:r>
            <a:r>
              <a:rPr lang="en-US" sz="1200" dirty="0">
                <a:effectLst/>
                <a:latin typeface="Calibri" panose="020F0502020204030204" pitchFamily="34" charset="0"/>
              </a:rPr>
              <a:t> an incorporated municipality or a county in the following</a:t>
            </a:r>
            <a:endParaRPr lang="en-US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AutoNum type="alphaUcPeriod"/>
            </a:pPr>
            <a:r>
              <a:rPr lang="en-US" i="1" dirty="0"/>
              <a:t>Developing</a:t>
            </a:r>
            <a:r>
              <a:rPr lang="en-US" dirty="0"/>
              <a:t> and annually updating </a:t>
            </a:r>
            <a:r>
              <a:rPr lang="en-US" i="1" dirty="0"/>
              <a:t>long-range plans</a:t>
            </a:r>
          </a:p>
          <a:p>
            <a:pPr marL="228600" indent="-228600">
              <a:buAutoNum type="alphaUcPeriod"/>
            </a:pPr>
            <a:r>
              <a:rPr lang="en-US" i="1" dirty="0"/>
              <a:t>Developing</a:t>
            </a:r>
            <a:r>
              <a:rPr lang="en-US" dirty="0"/>
              <a:t> </a:t>
            </a:r>
            <a:r>
              <a:rPr lang="en-US" i="1" dirty="0"/>
              <a:t>annual programs </a:t>
            </a:r>
            <a:r>
              <a:rPr lang="en-US" dirty="0"/>
              <a:t>for design, construction and maintenance</a:t>
            </a:r>
          </a:p>
          <a:p>
            <a:pPr marL="228600" indent="-228600">
              <a:buAutoNum type="alphaUcPeriod"/>
            </a:pPr>
            <a:r>
              <a:rPr lang="en-US" i="1" dirty="0"/>
              <a:t>Developing</a:t>
            </a:r>
            <a:r>
              <a:rPr lang="en-US" dirty="0"/>
              <a:t> </a:t>
            </a:r>
            <a:r>
              <a:rPr lang="en-US" i="1" dirty="0"/>
              <a:t>annual budgets </a:t>
            </a:r>
            <a:r>
              <a:rPr lang="en-US" dirty="0"/>
              <a:t>based on annual programs</a:t>
            </a:r>
          </a:p>
          <a:p>
            <a:pPr marL="228600" indent="-228600">
              <a:buAutoNum type="alphaUcPeriod"/>
            </a:pPr>
            <a:r>
              <a:rPr lang="en-US" i="1" dirty="0"/>
              <a:t>Implementing capital improvements and maintenance </a:t>
            </a:r>
            <a:r>
              <a:rPr lang="en-US" dirty="0"/>
              <a:t>activities</a:t>
            </a:r>
          </a:p>
          <a:p>
            <a:pPr marL="228600" indent="-228600">
              <a:buAutoNum type="alphaUcPeriod"/>
            </a:pPr>
            <a:r>
              <a:rPr lang="en-US" i="1" dirty="0"/>
              <a:t>Managing personnel, contractors and equipment </a:t>
            </a:r>
            <a:r>
              <a:rPr lang="en-US" dirty="0"/>
              <a:t>in support of the above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Superintending (§39‑2301.01, Terms, defined) </a:t>
            </a:r>
            <a:r>
              <a:rPr lang="en-US" sz="1800" dirty="0">
                <a:effectLst/>
                <a:latin typeface="Calibri" panose="020F0502020204030204" pitchFamily="34" charset="0"/>
              </a:rPr>
              <a:t>means </a:t>
            </a:r>
            <a:r>
              <a:rPr lang="en-US" sz="1800" b="1" dirty="0">
                <a:effectLst/>
                <a:latin typeface="Calibri" panose="020F0502020204030204" pitchFamily="34" charset="0"/>
              </a:rPr>
              <a:t>assisting</a:t>
            </a:r>
            <a:r>
              <a:rPr lang="en-US" sz="1800" dirty="0">
                <a:effectLst/>
                <a:latin typeface="Calibri" panose="020F0502020204030204" pitchFamily="34" charset="0"/>
              </a:rPr>
              <a:t> an incorporated municipality or a county in the following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(a) Developing and annually updating long-range plans based on needs and coordinated with adjacent local governmental units;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(b) Developing annual programs for design, construction, and maintenance;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(c) Developing annual budgets based on programmed projects and activities;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(d) Implementing the capital improvements and maintenance activities provided in the approved plans, programs, and budgets; and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(e) Managing personnel, contractors, and equipment in support of such planning, programming, budgeting, and implementation operations.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Duties – for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incentive payments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(§39‑2502) (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County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a person who assists the county with the following: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 Developing and annually updating a long-range plan or program based on needs and coordinated with adjacent local governmental units;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 Developing an annual program for design, construction, and maintenance;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(3) Developing an annual budget based on programmed projects and activities;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(4) Submitting such plans, programs, and budgets to the local governing body for approval; and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(5) Implementing the capital improvements and maintenance activities provided in the approved plans, programs, and budgets.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Duties – for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incentive payments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(§39‑2512) (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Municipality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a person who assists the municipality with the following: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 Developing and annually updating a long-range plan or program based on needs and coordinated with adjacent local governmental units;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 Developing an annual program for design, construction, and maintenance;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(3) Developing an annual budget based on programmed projects and activities;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(4) Submitting such plans, programs, and budgets to the local governing body for approval; and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(5) Implementing the capital improvements and maintenance activities provided in the approved plans, programs, and budgets.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duties, but here for reference: 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 – testing ability to assist in (§39‑2307)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 Developing and annually updating long-range plans or programs based on needs and coordinated with adjacent local governmental units;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 Developing annual programs for design, construction, and maintenance;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(3) Developing annual budgets based on programmed projects and activities; and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(4) Implementing the capital improvements and maintenance activities provided in the approved plans, programs, and budgets. </a:t>
            </a:r>
          </a:p>
          <a:p>
            <a:pPr marL="0" indent="0">
              <a:buNone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6131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Section 39-2505.  Incentive payments; Department of Transportation; certify amount; State Treasurer; payment.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The Department of Transportation shall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in January of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each year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…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determine and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certify to the State Treasurer the amount of each incentive payment …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The State Treasurer shall, on or before February 15, make the incentive payments …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(Emphasis added)</a:t>
            </a: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defTabSz="931774">
              <a:spcBef>
                <a:spcPct val="20000"/>
              </a:spcBef>
              <a:defRPr/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defTabSz="931774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>
                <a:latin typeface="Arial" pitchFamily="34" charset="0"/>
                <a:cs typeface="Arial" pitchFamily="34" charset="0"/>
              </a:rPr>
              <a:t>  Result for Counties if they do not employ their own superintendent: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 </a:t>
            </a:r>
          </a:p>
          <a:p>
            <a:pPr marL="757066" lvl="1" indent="-291179" defTabSz="931774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/>
            </a:pP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u="sng" dirty="0">
                <a:latin typeface="Arial" pitchFamily="34" charset="0"/>
                <a:cs typeface="Arial" pitchFamily="34" charset="0"/>
              </a:rPr>
              <a:t>1/3 reduction 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if county has a </a:t>
            </a:r>
            <a:r>
              <a:rPr lang="en-US" sz="2000" b="1" i="1" u="sng" dirty="0">
                <a:latin typeface="Arial" pitchFamily="34" charset="0"/>
                <a:cs typeface="Arial" pitchFamily="34" charset="0"/>
              </a:rPr>
              <a:t>consulting superintendent 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(subsection (2) above);</a:t>
            </a:r>
          </a:p>
          <a:p>
            <a:pPr marL="757066" lvl="1" indent="-291179" defTabSz="931774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/>
            </a:pP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u="sng" dirty="0">
                <a:latin typeface="Arial" pitchFamily="34" charset="0"/>
                <a:cs typeface="Arial" pitchFamily="34" charset="0"/>
              </a:rPr>
              <a:t>no reduction 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if county uses another jurisdiction’s superintendent by contract (subsection (3) above).  Even if it is a consultant (non-employee)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5894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42213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6/20/2021 Replaced “actually performs” with “assists with” and eliminated #6 and “SSAR” in #3 – it’s time to get rid of them – word’s out that submittals to NBCS are no longer necessary except the annual certification. </a:t>
            </a:r>
          </a:p>
          <a:p>
            <a:pPr marL="0" marR="0" lvl="0" indent="0" algn="l" defTabSz="642213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8/13/2019 Updated by deleting “SSAR” in (3) and lining thru  (6) to drive home the point of LB82. 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defTabSz="642213">
              <a:lnSpc>
                <a:spcPct val="80000"/>
              </a:lnSpc>
              <a:spcBef>
                <a:spcPct val="20000"/>
              </a:spcBef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642213">
              <a:lnSpc>
                <a:spcPct val="80000"/>
              </a:lnSpc>
              <a:spcBef>
                <a:spcPct val="20000"/>
              </a:spcBef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642213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(1)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Developing and annually updating a long-range plan</a:t>
            </a:r>
            <a:r>
              <a:rPr lang="en-US" dirty="0">
                <a:latin typeface="Arial" pitchFamily="34" charset="0"/>
                <a:cs typeface="Arial" pitchFamily="34" charset="0"/>
              </a:rPr>
              <a:t> based on needs and coordinated with adjacent local governmental units;</a:t>
            </a:r>
          </a:p>
          <a:p>
            <a:pPr defTabSz="642213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(2)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Developing an annual program</a:t>
            </a:r>
            <a:r>
              <a:rPr lang="en-US" dirty="0">
                <a:latin typeface="Arial" pitchFamily="34" charset="0"/>
                <a:cs typeface="Arial" pitchFamily="34" charset="0"/>
              </a:rPr>
              <a:t> for design, construction, and maintenance;</a:t>
            </a:r>
          </a:p>
          <a:p>
            <a:pPr defTabSz="642213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(3)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Developing an annual budget</a:t>
            </a:r>
            <a:r>
              <a:rPr lang="en-US" dirty="0">
                <a:latin typeface="Arial" pitchFamily="34" charset="0"/>
                <a:cs typeface="Arial" pitchFamily="34" charset="0"/>
              </a:rPr>
              <a:t> based on programmed projects and activities;	</a:t>
            </a:r>
          </a:p>
          <a:p>
            <a:pPr defTabSz="642213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(4) Submitting such plans, programs, and budgets to the local governing body for approval;</a:t>
            </a:r>
          </a:p>
          <a:p>
            <a:pPr defTabSz="642213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	(5) Implementing the capital improvements and maintenance activities provided in the approved plans, programs, and budgets; and</a:t>
            </a:r>
          </a:p>
          <a:p>
            <a:pPr defTabSz="642213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	(6) Preparing and submitting annually to the Board of Public Roads Classifications and Standards the one-year plans, six-year plans, or annual metropolitan transportation improvement programs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of the municipality … and a report showing the actual receipts, expenditures, and accomplishments compared with those budgeted and programmed in the annual plans of the municipality … (Emphasis added)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618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Section 39-2513.  Incentive payment; amount.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The incentive payment to the various municipalities</a:t>
            </a:r>
            <a:r>
              <a:rPr lang="en-US" dirty="0">
                <a:latin typeface="Arial" pitchFamily="34" charset="0"/>
                <a:cs typeface="Arial" pitchFamily="34" charset="0"/>
              </a:rPr>
              <a:t> or municipal counties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shall be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based on the level of license</a:t>
            </a:r>
            <a:r>
              <a:rPr lang="en-US" dirty="0">
                <a:latin typeface="Arial" pitchFamily="34" charset="0"/>
                <a:cs typeface="Arial" pitchFamily="34" charset="0"/>
              </a:rPr>
              <a:t> of the city street superintendent employed by the municipality or municipal counties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and on the population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of each municipality </a:t>
            </a:r>
            <a:r>
              <a:rPr lang="en-US" dirty="0">
                <a:latin typeface="Arial" pitchFamily="34" charset="0"/>
                <a:cs typeface="Arial" pitchFamily="34" charset="0"/>
              </a:rPr>
              <a:t>or urbanized area of each municipal county,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as determined by the most recent federal census figures certified by the Tax Commissioner</a:t>
            </a:r>
            <a:r>
              <a:rPr lang="en-US" dirty="0">
                <a:latin typeface="Arial" pitchFamily="34" charset="0"/>
                <a:cs typeface="Arial" pitchFamily="34" charset="0"/>
              </a:rPr>
              <a:t> …, according to the following table: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endParaRPr lang="en-US" sz="1400" i="1" u="sng" dirty="0">
              <a:solidFill>
                <a:schemeClr val="tx1">
                  <a:tint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519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Compare to County incentive payment amounts:</a:t>
            </a:r>
          </a:p>
          <a:p>
            <a:pPr rtl="0" eaLnBrk="1" fontAlgn="base" latinLnBrk="0" hangingPunct="1"/>
            <a:r>
              <a:rPr lang="en-US" sz="1200" b="1" i="1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Rural Population       Class B           Class A 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more than 3,000   $4,500.00       $9,000.00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3,001 to 5,000              $4,875.00       $9,750.00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5,001 to 10,000            $5,250.00     $10,500.00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10,001 to 20,000          $5,625.00     $11,250.00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20,001 to 30,000          $6,000.00     $12,000.00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30,001 and more         $6,375.00     $12,750.00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B1349-CF10-4941-936C-C4B601B73B3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88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defTabSz="931774">
              <a:spcBef>
                <a:spcPct val="20000"/>
              </a:spcBef>
              <a:tabLst>
                <a:tab pos="519270" algn="l"/>
              </a:tabLs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Section 39-2514.  Incentive payment; reduction; when; consulting engineer; when; contracting with another political subdivision.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931774">
              <a:spcBef>
                <a:spcPct val="20000"/>
              </a:spcBef>
              <a:tabLst>
                <a:tab pos="519270" algn="l"/>
              </a:tabLs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(1)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A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reduced incentive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payment shall be made to any municipality </a:t>
            </a:r>
            <a:r>
              <a:rPr lang="en-US" dirty="0">
                <a:latin typeface="Arial" pitchFamily="34" charset="0"/>
                <a:cs typeface="Arial" pitchFamily="34" charset="0"/>
              </a:rPr>
              <a:t>or municipal county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having in its employ either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931774">
              <a:spcBef>
                <a:spcPct val="20000"/>
              </a:spcBef>
              <a:tabLst>
                <a:tab pos="519270" algn="l"/>
              </a:tabLs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	(a)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a licensed city street superintendent for only a portion of the calendar year</a:t>
            </a:r>
            <a:r>
              <a:rPr lang="en-US" dirty="0">
                <a:latin typeface="Arial" pitchFamily="34" charset="0"/>
                <a:cs typeface="Arial" pitchFamily="34" charset="0"/>
              </a:rPr>
              <a:t> preceding the year in which the payment is made or</a:t>
            </a:r>
          </a:p>
          <a:p>
            <a:pPr defTabSz="931774">
              <a:spcBef>
                <a:spcPct val="20000"/>
              </a:spcBef>
              <a:tabLst>
                <a:tab pos="519270" algn="l"/>
              </a:tabLs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	(b)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two or more successive licensed city street superintendents</a:t>
            </a:r>
            <a:r>
              <a:rPr lang="en-US" dirty="0">
                <a:latin typeface="Arial" pitchFamily="34" charset="0"/>
                <a:cs typeface="Arial" pitchFamily="34" charset="0"/>
              </a:rPr>
              <a:t> for the calendar year preceding the year in which the payment is made.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Such reduced payment shall be in the proportion of the payment amounts </a:t>
            </a:r>
            <a:r>
              <a:rPr lang="en-US" dirty="0">
                <a:latin typeface="Arial" pitchFamily="34" charset="0"/>
                <a:cs typeface="Arial" pitchFamily="34" charset="0"/>
              </a:rPr>
              <a:t>listed in section 39-2513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as the number of full months each such licensed superintendent was employed</a:t>
            </a:r>
            <a:r>
              <a:rPr lang="en-US" dirty="0">
                <a:latin typeface="Arial" pitchFamily="34" charset="0"/>
                <a:cs typeface="Arial" pitchFamily="34" charset="0"/>
              </a:rPr>
              <a:t> is of twelve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[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i.e. prorated for periods when no licensed superintendent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]</a:t>
            </a:r>
          </a:p>
          <a:p>
            <a:pPr defTabSz="931774">
              <a:spcBef>
                <a:spcPct val="20000"/>
              </a:spcBef>
              <a:tabLst>
                <a:tab pos="519270" algn="l"/>
              </a:tabLst>
              <a:defRPr/>
            </a:pPr>
            <a:endParaRPr lang="en-US" i="1" dirty="0">
              <a:latin typeface="Arial" pitchFamily="34" charset="0"/>
              <a:cs typeface="Arial" pitchFamily="34" charset="0"/>
            </a:endParaRPr>
          </a:p>
          <a:p>
            <a:pPr defTabSz="931774">
              <a:spcBef>
                <a:spcPct val="20000"/>
              </a:spcBef>
              <a:tabLst>
                <a:tab pos="519270" algn="l"/>
              </a:tabLs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Section 39-2514.  Incentive payment; reduction; when; consulting engineer; when; contracting with another political subdivision.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931774">
              <a:spcBef>
                <a:spcPct val="20000"/>
              </a:spcBef>
              <a:tabLst>
                <a:tab pos="519270" algn="l"/>
              </a:tabLs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(1)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A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reduced incentive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payment shall be made to any municipality </a:t>
            </a:r>
            <a:r>
              <a:rPr lang="en-US" dirty="0">
                <a:latin typeface="Arial" pitchFamily="34" charset="0"/>
                <a:cs typeface="Arial" pitchFamily="34" charset="0"/>
              </a:rPr>
              <a:t>or municipal county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having in its employ either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931774">
              <a:spcBef>
                <a:spcPct val="20000"/>
              </a:spcBef>
              <a:tabLst>
                <a:tab pos="519270" algn="l"/>
              </a:tabLs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	(a)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a licensed city street superintendent for only a portion of the calendar year</a:t>
            </a:r>
            <a:r>
              <a:rPr lang="en-US" dirty="0">
                <a:latin typeface="Arial" pitchFamily="34" charset="0"/>
                <a:cs typeface="Arial" pitchFamily="34" charset="0"/>
              </a:rPr>
              <a:t> preceding the year in which the payment is made or</a:t>
            </a:r>
          </a:p>
          <a:p>
            <a:pPr defTabSz="931774">
              <a:spcBef>
                <a:spcPct val="20000"/>
              </a:spcBef>
              <a:tabLst>
                <a:tab pos="519270" algn="l"/>
              </a:tabLs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	(b)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two or more successive licensed city street superintendents</a:t>
            </a:r>
            <a:r>
              <a:rPr lang="en-US" dirty="0">
                <a:latin typeface="Arial" pitchFamily="34" charset="0"/>
                <a:cs typeface="Arial" pitchFamily="34" charset="0"/>
              </a:rPr>
              <a:t> for the calendar year preceding the year in which the payment is made.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Such reduced payment shall be in the proportion of the payment amounts </a:t>
            </a:r>
            <a:r>
              <a:rPr lang="en-US" dirty="0">
                <a:latin typeface="Arial" pitchFamily="34" charset="0"/>
                <a:cs typeface="Arial" pitchFamily="34" charset="0"/>
              </a:rPr>
              <a:t>listed in section 39-2513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as the number of full months each such licensed superintendent was employed</a:t>
            </a:r>
            <a:r>
              <a:rPr lang="en-US" dirty="0">
                <a:latin typeface="Arial" pitchFamily="34" charset="0"/>
                <a:cs typeface="Arial" pitchFamily="34" charset="0"/>
              </a:rPr>
              <a:t> is of twelve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[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i.e. prorated for periods when no licensed superintendent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]</a:t>
            </a:r>
            <a:endParaRPr lang="en-US" dirty="0"/>
          </a:p>
          <a:p>
            <a:pPr defTabSz="931774">
              <a:spcBef>
                <a:spcPct val="20000"/>
              </a:spcBef>
              <a:tabLst>
                <a:tab pos="519270" algn="l"/>
              </a:tabLst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9543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Section 39-2515.  Incentive payments; Department of Transportation, certify amount; State Treasurer; payment.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The Department of Transportation shall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in January of each year commencing in 1970,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determine and certify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to the State Treasurer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the amount of each incentive payment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… 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The State Treasurer shall, on or before February 15, make the incentive payments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…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(Emphasis added)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defTabSz="931774">
              <a:spcBef>
                <a:spcPct val="20000"/>
              </a:spcBef>
              <a:defRPr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defTabSz="931774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Incentive Result for Municipalities if they do not employ their own superintendent:  </a:t>
            </a:r>
          </a:p>
          <a:p>
            <a:pPr marL="757066" lvl="1" indent="-291179" defTabSz="931774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/>
            </a:pPr>
            <a:r>
              <a:rPr lang="en-U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No reduction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if municipality has a </a:t>
            </a:r>
            <a:r>
              <a:rPr lang="en-US" sz="2400" i="1" u="sng" dirty="0">
                <a:latin typeface="Arial" pitchFamily="34" charset="0"/>
                <a:cs typeface="Arial" pitchFamily="34" charset="0"/>
              </a:rPr>
              <a:t>consulting superintendent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(subsection (2) above);</a:t>
            </a:r>
          </a:p>
          <a:p>
            <a:pPr marL="757066" lvl="1" indent="-291179" defTabSz="931774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/>
            </a:pPr>
            <a:r>
              <a:rPr lang="en-US" sz="2400" b="1" i="1" dirty="0">
                <a:latin typeface="Arial" pitchFamily="34" charset="0"/>
                <a:cs typeface="Arial" pitchFamily="34" charset="0"/>
              </a:rPr>
              <a:t> No reduction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if municipality </a:t>
            </a:r>
            <a:r>
              <a:rPr lang="en-US" sz="2400" i="1" u="sng" dirty="0">
                <a:latin typeface="Arial" pitchFamily="34" charset="0"/>
                <a:cs typeface="Arial" pitchFamily="34" charset="0"/>
              </a:rPr>
              <a:t>uses another jurisdiction’s superintendent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by contract (subsection (3) above).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3571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3/9/2022 3</a:t>
            </a:r>
            <a:r>
              <a:rPr lang="en-US" i="1" baseline="30000" dirty="0"/>
              <a:t>rd</a:t>
            </a:r>
            <a:r>
              <a:rPr lang="en-US" i="1" dirty="0"/>
              <a:t> bullet added “Boards”</a:t>
            </a:r>
          </a:p>
          <a:p>
            <a:r>
              <a:rPr lang="en-US" i="1" dirty="0"/>
              <a:t>8/10/2021 Added “Annual” in Header</a:t>
            </a:r>
          </a:p>
          <a:p>
            <a:r>
              <a:rPr lang="en-US" i="1" dirty="0"/>
              <a:t>4/21/2021 Update per LB174-2021.  Bullet 2  added “assisting.”  </a:t>
            </a:r>
          </a:p>
          <a:p>
            <a:r>
              <a:rPr lang="en-US" i="1" dirty="0"/>
              <a:t>8/13/2019 Updated script.  </a:t>
            </a:r>
            <a:endParaRPr lang="en-US" b="0" dirty="0"/>
          </a:p>
          <a:p>
            <a:endParaRPr lang="en-US" b="0" dirty="0"/>
          </a:p>
          <a:p>
            <a:r>
              <a:rPr lang="en-US" b="0" dirty="0"/>
              <a:t>Show them copy of certification form</a:t>
            </a:r>
          </a:p>
          <a:p>
            <a:endParaRPr lang="en-US" b="1" dirty="0"/>
          </a:p>
          <a:p>
            <a:r>
              <a:rPr lang="en-US" b="0" strike="sngStrike" dirty="0"/>
              <a:t>The Clerk goes into OnBase and certifies the identity of the appointed licensed superintendent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8302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3/9/2022 Updated with 2021 end of year certification form for annual incentive payments. </a:t>
            </a:r>
          </a:p>
          <a:p>
            <a:r>
              <a:rPr lang="en-US" i="1" dirty="0"/>
              <a:t>4/21/2021 Updated with 2020 end of year certification form for annual incentive payments.  </a:t>
            </a:r>
          </a:p>
          <a:p>
            <a:r>
              <a:rPr lang="en-US" i="1" dirty="0"/>
              <a:t>8/13/2019 Added slide to show sample Year-End Certification of Superintendent form.  </a:t>
            </a:r>
            <a:endParaRPr lang="en-US" b="0" dirty="0"/>
          </a:p>
          <a:p>
            <a:endParaRPr lang="en-US" b="0" dirty="0"/>
          </a:p>
          <a:p>
            <a:r>
              <a:rPr lang="en-US" b="0" dirty="0"/>
              <a:t>Show them copy of certification form </a:t>
            </a:r>
            <a:r>
              <a:rPr lang="en-US" b="0" i="1" dirty="0"/>
              <a:t>– slide shows the top part of the certification form</a:t>
            </a:r>
          </a:p>
          <a:p>
            <a:endParaRPr lang="en-US" b="1" dirty="0"/>
          </a:p>
          <a:p>
            <a:r>
              <a:rPr lang="en-US" b="0" strike="sngStrike" dirty="0"/>
              <a:t>The Clerk goes into OnBase and certifies the identity of the appointed licensed superintendent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0945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C524DF-ACA2-4030-981D-DD26CF03BBC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059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Municipalities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not required to have a superintendent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all counties are required to have a superintendent</a:t>
            </a:r>
          </a:p>
          <a:p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system in lieu of having a professional engineer for each entity – Nebraska is a low-population state.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30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3/9/2022 Updated with form dated 12/31/2021. 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Numbers in parentheses are the number of entities.  </a:t>
            </a:r>
          </a:p>
          <a:p>
            <a:endParaRPr lang="en-US" dirty="0"/>
          </a:p>
          <a:p>
            <a:r>
              <a:rPr lang="en-US" dirty="0"/>
              <a:t>The population statistics for Counties are only the rural (outside of corporate (limits) population.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69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sz="1600" dirty="0">
                <a:latin typeface="Arial Black" pitchFamily="34" charset="0"/>
              </a:rPr>
              <a:t>Article 25</a:t>
            </a:r>
            <a:br>
              <a:rPr lang="en-US" sz="1800" dirty="0">
                <a:latin typeface="Arial Black" pitchFamily="34" charset="0"/>
              </a:rPr>
            </a:br>
            <a:r>
              <a:rPr lang="en-US" dirty="0">
                <a:latin typeface="Arial Black" pitchFamily="34" charset="0"/>
              </a:rPr>
              <a:t>Distribution to Political Subdivisions</a:t>
            </a:r>
          </a:p>
          <a:p>
            <a:pPr defTabSz="931774">
              <a:defRPr/>
            </a:pPr>
            <a:endParaRPr lang="en-US" dirty="0">
              <a:latin typeface="Arial Black" pitchFamily="34" charset="0"/>
            </a:endParaRPr>
          </a:p>
          <a:p>
            <a:pPr defTabSz="931774">
              <a:defRPr/>
            </a:pPr>
            <a:r>
              <a:rPr lang="en-US" dirty="0">
                <a:latin typeface="Arial Black" pitchFamily="34" charset="0"/>
              </a:rPr>
              <a:t>Payments</a:t>
            </a:r>
            <a:r>
              <a:rPr lang="en-US" baseline="0" dirty="0">
                <a:latin typeface="Arial Black" pitchFamily="34" charset="0"/>
              </a:rPr>
              <a:t> based on calendar months.  </a:t>
            </a:r>
            <a:endParaRPr lang="en-US" dirty="0">
              <a:latin typeface="Arial Black" pitchFamily="34" charset="0"/>
            </a:endParaRPr>
          </a:p>
          <a:p>
            <a:endParaRPr lang="en-US" dirty="0"/>
          </a:p>
          <a:p>
            <a:pPr algn="ctr" defTabSz="931774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a) COUNTIES</a:t>
            </a:r>
          </a:p>
          <a:p>
            <a:pPr algn="ctr" defTabSz="931774">
              <a:lnSpc>
                <a:spcPct val="80000"/>
              </a:lnSpc>
              <a:spcBef>
                <a:spcPct val="20000"/>
              </a:spcBef>
              <a:defRPr/>
            </a:pPr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defTabSz="931774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latin typeface="Arial" pitchFamily="34" charset="0"/>
                <a:cs typeface="Arial" pitchFamily="34" charset="0"/>
              </a:rPr>
              <a:t>NOTE:  Chap. 39, Art. 25 is divided into separate, parallel sections for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  </a:t>
            </a:r>
          </a:p>
          <a:p>
            <a:pPr defTabSz="931774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latin typeface="Arial" pitchFamily="34" charset="0"/>
                <a:cs typeface="Arial" pitchFamily="34" charset="0"/>
              </a:rPr>
              <a:t>-  Counties: 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“(a)” covering 39-2501 thru 39-2510</a:t>
            </a:r>
            <a:endParaRPr lang="en-US" b="1" i="1" dirty="0">
              <a:latin typeface="Arial" pitchFamily="34" charset="0"/>
              <a:cs typeface="Arial" pitchFamily="34" charset="0"/>
            </a:endParaRPr>
          </a:p>
          <a:p>
            <a:pPr defTabSz="931774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latin typeface="Arial" pitchFamily="34" charset="0"/>
                <a:cs typeface="Arial" pitchFamily="34" charset="0"/>
              </a:rPr>
              <a:t>-  Municipalities: 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“(b)” covering 39-2511 thru 39-2520</a:t>
            </a:r>
          </a:p>
          <a:p>
            <a:pPr defTabSz="931774">
              <a:lnSpc>
                <a:spcPct val="80000"/>
              </a:lnSpc>
              <a:spcBef>
                <a:spcPct val="20000"/>
              </a:spcBef>
              <a:defRPr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defTabSz="931774">
              <a:lnSpc>
                <a:spcPct val="80000"/>
              </a:lnSpc>
              <a:spcBef>
                <a:spcPct val="20000"/>
              </a:spcBef>
              <a:defRPr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Section 39-2501.  Incentive payments for road purposes; priority.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Before making distribution of funds allocated to the counties</a:t>
            </a:r>
            <a:r>
              <a:rPr lang="en-US" dirty="0">
                <a:latin typeface="Arial" pitchFamily="34" charset="0"/>
                <a:cs typeface="Arial" pitchFamily="34" charset="0"/>
              </a:rPr>
              <a:t> or municipal counties for road purposes,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incentive payments shall first be made</a:t>
            </a:r>
            <a:r>
              <a:rPr lang="en-US" dirty="0">
                <a:latin typeface="Arial" pitchFamily="34" charset="0"/>
                <a:cs typeface="Arial" pitchFamily="34" charset="0"/>
              </a:rPr>
              <a:t> as provided in sections 39-2502 to 39-2505.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(Emphasis added)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931774">
              <a:lnSpc>
                <a:spcPct val="80000"/>
              </a:lnSpc>
              <a:spcBef>
                <a:spcPct val="20000"/>
              </a:spcBef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931774">
              <a:lnSpc>
                <a:spcPct val="80000"/>
              </a:lnSpc>
              <a:spcBef>
                <a:spcPct val="20000"/>
              </a:spcBef>
              <a:buFontTx/>
              <a:buChar char="-"/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>
                <a:latin typeface="Arial" pitchFamily="34" charset="0"/>
                <a:cs typeface="Arial" pitchFamily="34" charset="0"/>
              </a:rPr>
              <a:t>See “Distribution of State Highway Trust Fund” diagram in Notebook (lower left of diagram)</a:t>
            </a:r>
          </a:p>
          <a:p>
            <a:pPr algn="ctr" defTabSz="931774">
              <a:lnSpc>
                <a:spcPct val="80000"/>
              </a:lnSpc>
              <a:spcBef>
                <a:spcPct val="20000"/>
              </a:spcBef>
              <a:buFontTx/>
              <a:buChar char="-"/>
              <a:defRPr/>
            </a:pPr>
            <a:endParaRPr lang="en-US" sz="1400" b="1" i="1" dirty="0">
              <a:solidFill>
                <a:schemeClr val="tx1">
                  <a:tint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479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marR="0" lvl="0" indent="0" algn="l" defTabSz="6422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6/20/2021 deleted “the county” (doesn’t lose meaning by cutting) and eliminated #6 and “SSAR” in #3 – it’s time to get rid of them – word’s out that submittals to NBCS are no longer necessary except the annual certification. </a:t>
            </a:r>
          </a:p>
          <a:p>
            <a:pPr marL="0" marR="0" lvl="0" indent="0" algn="l" defTabSz="6422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4/21/2021 Update – per LB174-2021 – superintendents ASSIST with these items.</a:t>
            </a:r>
          </a:p>
          <a:p>
            <a:pPr marL="0" marR="0" lvl="0" indent="0" algn="l" defTabSz="6422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1/30/2020 Update – added the crossed-out “SSAR” back into bullet (3) for some reason it got deleted last time</a:t>
            </a:r>
          </a:p>
          <a:p>
            <a:pPr marL="0" marR="0" lvl="0" indent="0" algn="l" defTabSz="6422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8/13/2019 Updated by deleting “SSAR” in (3) and lining thru  (6) to drive home the point of LB82. 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defTabSz="642213">
              <a:spcBef>
                <a:spcPct val="20000"/>
              </a:spcBef>
              <a:defRPr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defTabSz="642213">
              <a:spcBef>
                <a:spcPct val="20000"/>
              </a:spcBef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Section 39-2502.  County highway superintendent, defined; duties; incentive payment.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An incentive payment shall be made to each county having in its employ a county highway superintendent licensed</a:t>
            </a:r>
            <a:r>
              <a:rPr lang="en-US" dirty="0">
                <a:latin typeface="Arial" pitchFamily="34" charset="0"/>
                <a:cs typeface="Arial" pitchFamily="34" charset="0"/>
              </a:rPr>
              <a:t> under the County Highway and City Street Superintendents Act, during the calendar year preceding the year in which payment is made. …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[C]ounty highway superintendent means a person who actually performs the following duties: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642213">
              <a:spcBef>
                <a:spcPct val="2000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(1)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Developing and annually updating a long-range plan</a:t>
            </a:r>
            <a:r>
              <a:rPr lang="en-US" dirty="0">
                <a:latin typeface="Arial" pitchFamily="34" charset="0"/>
                <a:cs typeface="Arial" pitchFamily="34" charset="0"/>
              </a:rPr>
              <a:t> based on needs and coordinated with adjacent local governmental units;</a:t>
            </a:r>
          </a:p>
          <a:p>
            <a:pPr defTabSz="642213">
              <a:spcBef>
                <a:spcPct val="2000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(2)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Developing an annual program</a:t>
            </a:r>
            <a:r>
              <a:rPr lang="en-US" dirty="0">
                <a:latin typeface="Arial" pitchFamily="34" charset="0"/>
                <a:cs typeface="Arial" pitchFamily="34" charset="0"/>
              </a:rPr>
              <a:t> for design, construction, and maintenance;</a:t>
            </a:r>
          </a:p>
          <a:p>
            <a:pPr defTabSz="642213">
              <a:spcBef>
                <a:spcPct val="2000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(3)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Developing an annual budget</a:t>
            </a:r>
            <a:r>
              <a:rPr lang="en-US" dirty="0">
                <a:latin typeface="Arial" pitchFamily="34" charset="0"/>
                <a:cs typeface="Arial" pitchFamily="34" charset="0"/>
              </a:rPr>
              <a:t> based on programmed projects and activities;</a:t>
            </a:r>
          </a:p>
          <a:p>
            <a:pPr defTabSz="642213">
              <a:spcBef>
                <a:spcPct val="20000"/>
              </a:spcBef>
              <a:defRPr/>
            </a:pPr>
            <a:endParaRPr lang="en-US" dirty="0">
              <a:solidFill>
                <a:schemeClr val="tx1">
                  <a:tint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/>
              <a:t>Section 39-2502.  County highway superintendent, defined; duties; incentive payment.</a:t>
            </a:r>
            <a:r>
              <a:rPr lang="en-US" dirty="0"/>
              <a:t>  </a:t>
            </a:r>
            <a:r>
              <a:rPr lang="en-US" i="1" dirty="0"/>
              <a:t>An incentive payment shall be made to each county having in its employ a county highway superintendent licensed</a:t>
            </a:r>
            <a:r>
              <a:rPr lang="en-US" dirty="0"/>
              <a:t> under the County Highway and City Street Superintendents Act, during the calendar year preceding the year in which payment is made. For purposes of sections 39-2501 to 39-2510, </a:t>
            </a:r>
            <a:r>
              <a:rPr lang="en-US" i="1" dirty="0"/>
              <a:t>county highway superintendent means a person who actually performs the following duties:</a:t>
            </a:r>
            <a:endParaRPr lang="en-US" dirty="0"/>
          </a:p>
          <a:p>
            <a:r>
              <a:rPr lang="en-US" dirty="0"/>
              <a:t>(1) </a:t>
            </a:r>
            <a:r>
              <a:rPr lang="en-US" i="1" dirty="0"/>
              <a:t>Developing and annually updating a long-range plan </a:t>
            </a:r>
            <a:r>
              <a:rPr lang="en-US" dirty="0"/>
              <a:t>based on needs and coordinated with adjacent local governmental units;</a:t>
            </a:r>
          </a:p>
          <a:p>
            <a:r>
              <a:rPr lang="en-US" dirty="0"/>
              <a:t>(2) </a:t>
            </a:r>
            <a:r>
              <a:rPr lang="en-US" i="1" dirty="0"/>
              <a:t>Developing an annual program</a:t>
            </a:r>
            <a:r>
              <a:rPr lang="en-US" dirty="0"/>
              <a:t> for design, construction, and maintenance;</a:t>
            </a:r>
          </a:p>
          <a:p>
            <a:r>
              <a:rPr lang="en-US" dirty="0"/>
              <a:t>(3) </a:t>
            </a:r>
            <a:r>
              <a:rPr lang="en-US" i="1" dirty="0"/>
              <a:t>Developing an annual budget</a:t>
            </a:r>
            <a:r>
              <a:rPr lang="en-US" dirty="0"/>
              <a:t> based on programmed projects and activities;</a:t>
            </a:r>
          </a:p>
          <a:p>
            <a:r>
              <a:rPr lang="en-US" dirty="0"/>
              <a:t>(4) </a:t>
            </a:r>
            <a:r>
              <a:rPr lang="en-US" i="1" dirty="0"/>
              <a:t>Submitting such plans, programs, and budgets to the local governing body</a:t>
            </a:r>
            <a:r>
              <a:rPr lang="en-US" dirty="0"/>
              <a:t> for approval;</a:t>
            </a:r>
          </a:p>
          <a:p>
            <a:r>
              <a:rPr lang="en-US" dirty="0"/>
              <a:t>(5) </a:t>
            </a:r>
            <a:r>
              <a:rPr lang="en-US" i="1" dirty="0"/>
              <a:t>Implementing the capital improvements and maintenance</a:t>
            </a:r>
            <a:r>
              <a:rPr lang="en-US" dirty="0"/>
              <a:t> activities provided in the approved plans, programs, and budgets; and</a:t>
            </a:r>
          </a:p>
          <a:p>
            <a:r>
              <a:rPr lang="en-US" dirty="0"/>
              <a:t>(</a:t>
            </a:r>
            <a:r>
              <a:rPr lang="en-US" strike="sngStrike" dirty="0"/>
              <a:t>6) </a:t>
            </a:r>
            <a:r>
              <a:rPr lang="en-US" i="1" strike="sngStrike" dirty="0"/>
              <a:t>Preparing and submitting annually to the Board of Public Roads Classifications and Standards the county's one-year plans, six-year plans, or annual metropolitan transportation improvement</a:t>
            </a:r>
            <a:r>
              <a:rPr lang="en-US" strike="sngStrike" dirty="0"/>
              <a:t> programs for highway, road, and street improvements under sections 39-2115 to 39-2117, 39-2119, and 39-2119.01 </a:t>
            </a:r>
            <a:r>
              <a:rPr lang="en-US" i="1" strike="sngStrike" dirty="0"/>
              <a:t>and a report showing the actual receipts, expenditures, and accomplishments compared with those budgeted and programmed</a:t>
            </a:r>
            <a:r>
              <a:rPr lang="en-US" strike="sngStrike" dirty="0"/>
              <a:t> in the county's annual plans as set forth in section 39-2120.  </a:t>
            </a:r>
            <a:r>
              <a:rPr lang="en-US" i="1" dirty="0"/>
              <a:t>(Emphasis added)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Source</a:t>
            </a:r>
          </a:p>
          <a:p>
            <a:r>
              <a:rPr lang="en-US" dirty="0"/>
              <a:t>Laws 1969, c. 315, § 2, p. 1133; Laws 1976, LB 724, § 7; Laws 2003, LB 500, § 15; Laws 2007, LB 277, § 7.September 1, 2007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Cross References:	</a:t>
            </a:r>
            <a:r>
              <a:rPr lang="en-US" dirty="0"/>
              <a:t>County Highway and City Street Superintendents Act, see section 39-2301.</a:t>
            </a:r>
          </a:p>
          <a:p>
            <a:pPr defTabSz="642213">
              <a:spcBef>
                <a:spcPct val="20000"/>
              </a:spcBef>
              <a:defRPr/>
            </a:pPr>
            <a:r>
              <a:rPr lang="en-US" dirty="0">
                <a:solidFill>
                  <a:schemeClr val="tx1">
                    <a:tint val="75000"/>
                  </a:schemeClr>
                </a:solidFill>
              </a:rPr>
              <a:t>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50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i="1" dirty="0"/>
              <a:t>4/21/2021 Update – deleted “Maximum” as in Maximum Incentive Payment.  LB174-2021 in 39-2504(4) automatically provides the Class A incentive payment for counties with a populating of 60,000 or more.  </a:t>
            </a:r>
            <a:endParaRPr lang="en-US" b="1" i="1" dirty="0">
              <a:latin typeface="Arial" pitchFamily="34" charset="0"/>
              <a:cs typeface="Arial" pitchFamily="34" charset="0"/>
            </a:endParaRPr>
          </a:p>
          <a:p>
            <a:pPr defTabSz="931774"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Section 39-2503.  Incentive payment; amount.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The incentive payment to the various counties</a:t>
            </a:r>
            <a:r>
              <a:rPr lang="en-US" dirty="0">
                <a:latin typeface="Arial" pitchFamily="34" charset="0"/>
                <a:cs typeface="Arial" pitchFamily="34" charset="0"/>
              </a:rPr>
              <a:t> and municipal counties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shall be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based on the level of license</a:t>
            </a:r>
            <a:r>
              <a:rPr lang="en-US" dirty="0">
                <a:latin typeface="Arial" pitchFamily="34" charset="0"/>
                <a:cs typeface="Arial" pitchFamily="34" charset="0"/>
              </a:rPr>
              <a:t> of the county highway superintendent employed by the county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and on the rural population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of each county or municipal county</a:t>
            </a:r>
            <a:r>
              <a:rPr lang="en-US" dirty="0">
                <a:latin typeface="Arial" pitchFamily="34" charset="0"/>
                <a:cs typeface="Arial" pitchFamily="34" charset="0"/>
              </a:rPr>
              <a:t>, as determined by the most recent federal census, according to the following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table</a:t>
            </a:r>
            <a:r>
              <a:rPr lang="en-US" dirty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613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4/21/2021 updated per LB174-2021.  </a:t>
            </a:r>
          </a:p>
          <a:p>
            <a:endParaRPr lang="en-US" dirty="0"/>
          </a:p>
          <a:p>
            <a:r>
              <a:rPr lang="en-US" u="sng" dirty="0"/>
              <a:t>2019 statistics from US Census Bureau   Note that 70% (65 of 93) are in Class 1 and Class 2</a:t>
            </a:r>
          </a:p>
          <a:p>
            <a:r>
              <a:rPr lang="en-US" dirty="0"/>
              <a:t>  0         – 3,000 –  27 (Franklin, Brown, Perkins, Hitchcock, Frontier, Pawnee, Greeley, Gosper, Garfield, Boyd  .    .     .  McPherson, Blaine, Arthur)</a:t>
            </a:r>
          </a:p>
          <a:p>
            <a:r>
              <a:rPr lang="en-US" dirty="0"/>
              <a:t>  3,001   – 5,000 – 10 (Furnas, Morrill, Valley, Nuckolls, Chase, Kimball, Nance, Webster, Harlan, Sherman)</a:t>
            </a:r>
          </a:p>
          <a:p>
            <a:r>
              <a:rPr lang="en-US" dirty="0"/>
              <a:t>  5,001 – 10,000 – 30 (Wayne, Hamilton, Phelps, Cheyenne, Cuming, Dawes   .    .     .    Boone, Johnson, Thayer)</a:t>
            </a:r>
          </a:p>
          <a:p>
            <a:r>
              <a:rPr lang="en-US" dirty="0"/>
              <a:t>10,001 – 20,000 –   9 (Seward, Otoe, Saline, York, Box Butte, Custer, Red Willow, Colfax, Holt)</a:t>
            </a:r>
          </a:p>
          <a:p>
            <a:r>
              <a:rPr lang="en-US" dirty="0"/>
              <a:t>20,001 – 30,000 –   6 (Cass, Dawson, Saunders, Gage, Washington, Dakota)</a:t>
            </a:r>
          </a:p>
          <a:p>
            <a:r>
              <a:rPr lang="en-US" dirty="0"/>
              <a:t>30,001 – </a:t>
            </a:r>
            <a:r>
              <a:rPr lang="en-US" dirty="0" err="1"/>
              <a:t>etc</a:t>
            </a:r>
            <a:r>
              <a:rPr lang="en-US" dirty="0"/>
              <a:t>       - 11 (Douglas, Lancaster, Sarpy, Hall, Buffalo, Dodge, Scotts Bluff, Madison, Lincoln, Platte, Adams)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5B1349-CF10-4941-936C-C4B601B73B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98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9/13/2022 removed animations</a:t>
            </a:r>
          </a:p>
          <a:p>
            <a:r>
              <a:rPr lang="en-US" i="1" dirty="0"/>
              <a:t>8/22/2021 Added a big red X to emphasize that these classes do not apply to incentive payments.  </a:t>
            </a:r>
          </a:p>
          <a:p>
            <a:r>
              <a:rPr lang="en-US" i="1" dirty="0"/>
              <a:t>4/11/2021 New slide – to contrast incentive payment table with counties’ designated classes as created by 23-1114.01  </a:t>
            </a:r>
          </a:p>
          <a:p>
            <a:endParaRPr lang="en-US" dirty="0"/>
          </a:p>
          <a:p>
            <a:r>
              <a:rPr lang="en-US" dirty="0"/>
              <a:t>23-1114.01 – states that the purpose of creating classes of counties is to </a:t>
            </a:r>
            <a:r>
              <a:rPr lang="en-US" b="1" dirty="0"/>
              <a:t>fix the salaries of certain officers and their deputies</a:t>
            </a:r>
            <a:r>
              <a:rPr lang="en-US" dirty="0"/>
              <a:t>.  </a:t>
            </a:r>
          </a:p>
          <a:p>
            <a:r>
              <a:rPr lang="en-US" dirty="0"/>
              <a:t>23-1114.02 to 23-1114.07 set salaries by county class for </a:t>
            </a:r>
            <a:r>
              <a:rPr lang="en-US" b="1" dirty="0"/>
              <a:t>clerk, treasure, sheriff, attorney and appointive full-time veterans service officer</a:t>
            </a:r>
          </a:p>
          <a:p>
            <a:endParaRPr lang="en-US" dirty="0"/>
          </a:p>
          <a:p>
            <a:r>
              <a:rPr lang="en-US" dirty="0"/>
              <a:t>SO INCENTIVE PAYMENTS DO NOT GO BY COUNTY CLASS, THEY GO BY THE POPULATION GROUPS IN 39-2503</a:t>
            </a:r>
          </a:p>
          <a:p>
            <a:endParaRPr lang="en-US" dirty="0"/>
          </a:p>
          <a:p>
            <a:r>
              <a:rPr lang="en-US" dirty="0"/>
              <a:t>Note that 39-2503 incentive payments to counties are a function of population but does not use the same populations as the 7 classes</a:t>
            </a:r>
          </a:p>
          <a:p>
            <a:r>
              <a:rPr lang="en-US" dirty="0"/>
              <a:t>39-2503 goes by </a:t>
            </a:r>
            <a:r>
              <a:rPr lang="en-US" u="sng" dirty="0"/>
              <a:t>rural</a:t>
            </a:r>
            <a:r>
              <a:rPr lang="en-US" dirty="0"/>
              <a:t> populations and there are six categories: &lt;3,000, 3,001-5,000, 5,001-10,000, 10,001-20,000, 20,001-30,000, &gt;30,000.  </a:t>
            </a:r>
          </a:p>
          <a:p>
            <a:endParaRPr lang="en-US" dirty="0"/>
          </a:p>
          <a:p>
            <a:r>
              <a:rPr lang="en-US" dirty="0"/>
              <a:t>Note that 39-2507 allocation of funds to counties has two factors depending on populations: rural population and total population.  </a:t>
            </a:r>
          </a:p>
          <a:p>
            <a:endParaRPr lang="en-US" dirty="0"/>
          </a:p>
          <a:p>
            <a:r>
              <a:rPr lang="en-US" u="sng" dirty="0"/>
              <a:t>2019 statistics from US Census Bureau   Note that 69% (64 of 93) are in Class 1 and Class 2</a:t>
            </a:r>
          </a:p>
          <a:p>
            <a:r>
              <a:rPr lang="en-US" dirty="0"/>
              <a:t>Class 1 – 27 (Franklin, Brown, Perkins, Hitchcock, Frontier, Pawnee, Greeley, Gosper, Garfield, Boyd  .    .     .     Grant, McPherson, Blaine, Arthur)</a:t>
            </a:r>
          </a:p>
          <a:p>
            <a:r>
              <a:rPr lang="en-US" dirty="0"/>
              <a:t>Class 2 – 37 (Cheyenne, Cuming, Dawes, Cedar, Knox, Keith, Butler, Richardson .  .   .   .    Nance, Webster, Harlan, Sherman)</a:t>
            </a:r>
          </a:p>
          <a:p>
            <a:r>
              <a:rPr lang="en-US" dirty="0"/>
              <a:t>Class 3 -   9 (York, Box Butte, Custer, Red Willow, Colfax, Holt, Wayne,. Hamilton, Phelps)</a:t>
            </a:r>
          </a:p>
          <a:p>
            <a:r>
              <a:rPr lang="en-US" dirty="0"/>
              <a:t>Class 4 –   3 (Seward, Otoe, Saline)</a:t>
            </a:r>
          </a:p>
          <a:p>
            <a:r>
              <a:rPr lang="en-US" dirty="0"/>
              <a:t>Class 5 – 13 (Buffalo, Dodge, Scotts Bluff, Madison, Lincoln, Platte, Adams, Cass, Dawson, Saunders, Gage, Washington, Dakota)</a:t>
            </a:r>
          </a:p>
          <a:p>
            <a:r>
              <a:rPr lang="en-US" dirty="0"/>
              <a:t>Class 6 –   2 (Sarpy and Hall)</a:t>
            </a:r>
          </a:p>
          <a:p>
            <a:r>
              <a:rPr lang="en-US" dirty="0"/>
              <a:t>Class 7 –   2 (Douglas and Lancaster)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DA68AB-A451-4727-9490-B1371905BB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54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defTabSz="931774">
              <a:defRPr/>
            </a:pPr>
            <a:r>
              <a:rPr lang="en-US" b="0" dirty="0">
                <a:latin typeface="Arial" pitchFamily="34" charset="0"/>
                <a:cs typeface="Arial" pitchFamily="34" charset="0"/>
              </a:rPr>
              <a:t>The most LeMoyne has seen is four superintendents in one year.  </a:t>
            </a:r>
          </a:p>
          <a:p>
            <a:pPr defTabSz="931774">
              <a:defRPr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defTabSz="931774"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Section 39-2504.  Incentive payment; reduction; when; consulting engineer; when; contracting with another political subdivision; payment.</a:t>
            </a:r>
            <a:r>
              <a:rPr lang="en-US" dirty="0">
                <a:latin typeface="Arial" pitchFamily="34" charset="0"/>
                <a:cs typeface="Arial" pitchFamily="34" charset="0"/>
              </a:rPr>
              <a:t>  (1)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A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reduced incentive payment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shall be made to any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county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or municipal county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having in its employ either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(a)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a licensed county highway superintendent for only a portion of the calendar year</a:t>
            </a:r>
            <a:r>
              <a:rPr lang="en-US" dirty="0">
                <a:latin typeface="Arial" pitchFamily="34" charset="0"/>
                <a:cs typeface="Arial" pitchFamily="34" charset="0"/>
              </a:rPr>
              <a:t> preceding the year in which the payment is made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or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(b)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two or more successive licensed county highway superintendents for the calendar year </a:t>
            </a:r>
            <a:r>
              <a:rPr lang="en-US" dirty="0">
                <a:latin typeface="Arial" pitchFamily="34" charset="0"/>
                <a:cs typeface="Arial" pitchFamily="34" charset="0"/>
              </a:rPr>
              <a:t>preceding the year in which the payment is made.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Such reduced payment shall be in the proportion of the payment amounts </a:t>
            </a:r>
            <a:r>
              <a:rPr lang="en-US" dirty="0">
                <a:latin typeface="Arial" pitchFamily="34" charset="0"/>
                <a:cs typeface="Arial" pitchFamily="34" charset="0"/>
              </a:rPr>
              <a:t>listed in section 39-2503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as the number of full months each such licensed superintendent was employed </a:t>
            </a:r>
            <a:r>
              <a:rPr lang="en-US" dirty="0">
                <a:latin typeface="Arial" pitchFamily="34" charset="0"/>
                <a:cs typeface="Arial" pitchFamily="34" charset="0"/>
              </a:rPr>
              <a:t>is of twelve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[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i.e. prorated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for lack of superintendent or gap between superintendents].</a:t>
            </a:r>
          </a:p>
          <a:p>
            <a:pPr defTabSz="931774">
              <a:defRPr/>
            </a:pPr>
            <a:endParaRPr lang="en-US" i="1" dirty="0">
              <a:latin typeface="Arial" pitchFamily="34" charset="0"/>
              <a:cs typeface="Arial" pitchFamily="34" charset="0"/>
            </a:endParaRPr>
          </a:p>
          <a:p>
            <a:pPr defTabSz="931774">
              <a:spcBef>
                <a:spcPct val="2000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(2)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Any county</a:t>
            </a:r>
            <a:r>
              <a:rPr lang="en-US" dirty="0">
                <a:latin typeface="Arial" pitchFamily="34" charset="0"/>
                <a:cs typeface="Arial" pitchFamily="34" charset="0"/>
              </a:rPr>
              <a:t> or municipal county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contracts for the services of a consulting engineer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licensed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under the County Highway and City Street Superintendents Act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or any other person licensed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under the act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to perform the duties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outlined</a:t>
            </a:r>
            <a:r>
              <a:rPr lang="en-US" dirty="0">
                <a:latin typeface="Arial" pitchFamily="34" charset="0"/>
                <a:cs typeface="Arial" pitchFamily="34" charset="0"/>
              </a:rPr>
              <a:t> in section 39-2502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rather than employing a licensed county highway</a:t>
            </a:r>
            <a:r>
              <a:rPr lang="en-US" dirty="0">
                <a:latin typeface="Arial" pitchFamily="34" charset="0"/>
                <a:cs typeface="Arial" pitchFamily="34" charset="0"/>
              </a:rPr>
              <a:t> superintendent shall be entitled to an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incentive payment equal to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two-thirds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the payment</a:t>
            </a:r>
            <a:r>
              <a:rPr lang="en-US" dirty="0">
                <a:latin typeface="Arial" pitchFamily="34" charset="0"/>
                <a:cs typeface="Arial" pitchFamily="34" charset="0"/>
              </a:rPr>
              <a:t> amount provided in section 39-2503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or two-thirds of the reduced incentive payment</a:t>
            </a:r>
            <a:r>
              <a:rPr lang="en-US" dirty="0">
                <a:latin typeface="Arial" pitchFamily="34" charset="0"/>
                <a:cs typeface="Arial" pitchFamily="34" charset="0"/>
              </a:rPr>
              <a:t> provided in subsection (1) of this section, as determined by the Department of Transportation pursuant to section 39-2505.</a:t>
            </a:r>
          </a:p>
          <a:p>
            <a:pPr lvl="0">
              <a:spcBef>
                <a:spcPct val="2000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 (3)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Any county</a:t>
            </a:r>
            <a:r>
              <a:rPr lang="en-US" dirty="0">
                <a:latin typeface="Arial" pitchFamily="34" charset="0"/>
                <a:cs typeface="Arial" pitchFamily="34" charset="0"/>
              </a:rPr>
              <a:t> or municipal county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contracts with another county</a:t>
            </a:r>
            <a:r>
              <a:rPr lang="en-US" dirty="0">
                <a:latin typeface="Arial" pitchFamily="34" charset="0"/>
                <a:cs typeface="Arial" pitchFamily="34" charset="0"/>
              </a:rPr>
              <a:t> or municipal county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or with any city or village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for the services of a licensed county highway superintendent</a:t>
            </a:r>
            <a:r>
              <a:rPr lang="en-US" dirty="0">
                <a:latin typeface="Arial" pitchFamily="34" charset="0"/>
                <a:cs typeface="Arial" pitchFamily="34" charset="0"/>
              </a:rPr>
              <a:t> as provided in section 39-2114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shall be entitled to the incentive payment</a:t>
            </a:r>
            <a:r>
              <a:rPr lang="en-US" dirty="0">
                <a:latin typeface="Arial" pitchFamily="34" charset="0"/>
                <a:cs typeface="Arial" pitchFamily="34" charset="0"/>
              </a:rPr>
              <a:t> provided in section 39-2503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or the reduced incentive payment</a:t>
            </a:r>
            <a:r>
              <a:rPr lang="en-US" dirty="0">
                <a:latin typeface="Arial" pitchFamily="34" charset="0"/>
                <a:cs typeface="Arial" pitchFamily="34" charset="0"/>
              </a:rPr>
              <a:t> provided in subsection (1) of this section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[i.e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the basic incentive payment].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(Emphasis added)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  <a:p>
            <a:pPr defTabSz="931774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24DF-ACA2-4030-981D-DD26CF03BBC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200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76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54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41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0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8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10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88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69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27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6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12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F0B95-00E1-4B7B-97EE-C96B65ADD41E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7696A-3676-4024-A36C-ECEDA1A32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8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customXml" Target="../ink/ink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401017" y="3246567"/>
            <a:ext cx="6229350" cy="87485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Section 39-25_ _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Incentive Payments</a:t>
            </a:r>
          </a:p>
          <a:p>
            <a:pPr algn="ctr">
              <a:spcBef>
                <a:spcPct val="20000"/>
              </a:spcBef>
              <a:defRPr/>
            </a:pPr>
            <a:endParaRPr lang="en-US" sz="1500" i="1" dirty="0">
              <a:solidFill>
                <a:schemeClr val="tx1">
                  <a:tint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07101" y="5654704"/>
            <a:ext cx="2057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rial" pitchFamily="34" charset="0"/>
                <a:cs typeface="Arial" pitchFamily="34" charset="0"/>
              </a:rPr>
              <a:t>Boards - Liaison Services Section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62220" y="1512662"/>
            <a:ext cx="6791009" cy="1313259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en-US" sz="6000" b="1">
                <a:latin typeface="Arial" pitchFamily="34" charset="0"/>
                <a:cs typeface="Arial" pitchFamily="34" charset="0"/>
              </a:rPr>
              <a:t>I</a:t>
            </a:r>
            <a:r>
              <a:rPr lang="en-US" sz="4400" b="1">
                <a:latin typeface="Arial" pitchFamily="34" charset="0"/>
                <a:cs typeface="Arial" pitchFamily="34" charset="0"/>
              </a:rPr>
              <a:t>NCENTIVE</a:t>
            </a:r>
            <a:r>
              <a:rPr lang="en-US" sz="6000" b="1">
                <a:latin typeface="Arial" pitchFamily="34" charset="0"/>
                <a:cs typeface="Arial" pitchFamily="34" charset="0"/>
              </a:rPr>
              <a:t> P</a:t>
            </a:r>
            <a:r>
              <a:rPr lang="en-US" sz="4400" b="1">
                <a:latin typeface="Arial" pitchFamily="34" charset="0"/>
                <a:cs typeface="Arial" pitchFamily="34" charset="0"/>
              </a:rPr>
              <a:t>AYMENTS 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67601" y="630523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1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6355D7-B148-4D51-AEC2-EB225E9D30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629" y="4930804"/>
            <a:ext cx="2914650" cy="723900"/>
          </a:xfrm>
          <a:prstGeom prst="rect">
            <a:avLst/>
          </a:prstGeom>
        </p:spPr>
      </p:pic>
      <p:pic>
        <p:nvPicPr>
          <p:cNvPr id="11" name="Picture 10" descr="1 &amp; 6 year plan logoCS1-2.emf">
            <a:extLst>
              <a:ext uri="{FF2B5EF4-FFF2-40B4-BE49-F238E27FC236}">
                <a16:creationId xmlns:a16="http://schemas.microsoft.com/office/drawing/2014/main" id="{2804997A-EAEE-4565-8A9E-89CCB30CD8D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35458" y="4885555"/>
            <a:ext cx="1729098" cy="919566"/>
          </a:xfrm>
          <a:prstGeom prst="rect">
            <a:avLst/>
          </a:prstGeom>
        </p:spPr>
      </p:pic>
      <p:pic>
        <p:nvPicPr>
          <p:cNvPr id="9" name="Picture 8" descr="Nv_m_Extension__4c.png">
            <a:extLst>
              <a:ext uri="{FF2B5EF4-FFF2-40B4-BE49-F238E27FC236}">
                <a16:creationId xmlns:a16="http://schemas.microsoft.com/office/drawing/2014/main" id="{822AF270-06C9-4840-AF07-5F3C72D986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167" y="4839149"/>
            <a:ext cx="3266500" cy="1306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C871EFF-7638-4534-EDC4-166225ED6BE2}"/>
              </a:ext>
            </a:extLst>
          </p:cNvPr>
          <p:cNvSpPr txBox="1"/>
          <p:nvPr/>
        </p:nvSpPr>
        <p:spPr>
          <a:xfrm>
            <a:off x="4227687" y="6411476"/>
            <a:ext cx="986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Tab 5</a:t>
            </a:r>
          </a:p>
        </p:txBody>
      </p:sp>
    </p:spTree>
    <p:extLst>
      <p:ext uri="{BB962C8B-B14F-4D97-AF65-F5344CB8AC3E}">
        <p14:creationId xmlns:p14="http://schemas.microsoft.com/office/powerpoint/2010/main" val="1943842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5365128" y="3075057"/>
            <a:ext cx="6858002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COUNTY</a:t>
            </a: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1371600" y="1532335"/>
            <a:ext cx="6457950" cy="37719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1500" b="1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885" y="179258"/>
            <a:ext cx="6755452" cy="469106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Arial Black" panose="020B0A04020102020204" pitchFamily="34" charset="0"/>
                <a:cs typeface="Arial" panose="020B0604020202020204" pitchFamily="34" charset="0"/>
              </a:rPr>
              <a:t>§39-2505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7934" y="1848588"/>
            <a:ext cx="7317683" cy="460039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Annual Incentive Payment to </a:t>
            </a:r>
            <a:r>
              <a:rPr lang="en-US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Counties</a:t>
            </a:r>
          </a:p>
          <a:p>
            <a:pPr marL="471488" indent="-214313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January - NDOT certifies incentive payments to State Treasurer</a:t>
            </a:r>
          </a:p>
          <a:p>
            <a:pPr marL="471488" indent="-214313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February 15 (on or before) - State Treasure direct deposits amount with County Treasurer</a:t>
            </a:r>
          </a:p>
          <a:p>
            <a:pPr marL="471488" indent="-214313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0075" indent="-342900">
              <a:buFont typeface="Wingdings" panose="05000000000000000000" pitchFamily="2" charset="2"/>
              <a:buChar char="v"/>
              <a:defRPr/>
            </a:pP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Result for </a:t>
            </a:r>
            <a:r>
              <a:rPr lang="en-US" sz="2000" b="1" i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Counties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if they do not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employ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their own superintendent (assuming a full year with the same superintendent):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800100" lvl="2" indent="0">
              <a:buNone/>
              <a:defRPr/>
            </a:pP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2/3 of full amount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if </a:t>
            </a:r>
            <a:r>
              <a:rPr lang="en-US" b="1" i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county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has a 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consulting superintendent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§39-2504(2);</a:t>
            </a:r>
          </a:p>
          <a:p>
            <a:pPr marL="800100" lvl="2" indent="0">
              <a:buNone/>
              <a:defRPr/>
            </a:pP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no reduction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if </a:t>
            </a:r>
            <a:r>
              <a:rPr lang="en-US" b="1" i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county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uses another jurisdiction’s superintendent by interlocal agreement §39-2504 (3)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8409" y="-2818"/>
            <a:ext cx="1205591" cy="11171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2818"/>
            <a:ext cx="1180940" cy="114843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467601" y="630523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10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69843" y="798036"/>
            <a:ext cx="80407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Incentive Payments</a:t>
            </a:r>
          </a:p>
          <a:p>
            <a:pPr algn="ctr"/>
            <a:r>
              <a:rPr lang="en-US" sz="2400" b="1" dirty="0"/>
              <a:t>Disbursement</a:t>
            </a:r>
          </a:p>
        </p:txBody>
      </p:sp>
    </p:spTree>
    <p:extLst>
      <p:ext uri="{BB962C8B-B14F-4D97-AF65-F5344CB8AC3E}">
        <p14:creationId xmlns:p14="http://schemas.microsoft.com/office/powerpoint/2010/main" val="420260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5365128" y="3075057"/>
            <a:ext cx="6858002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MUNICIPALITY</a:t>
            </a:r>
          </a:p>
        </p:txBody>
      </p:sp>
      <p:sp>
        <p:nvSpPr>
          <p:cNvPr id="7" name="Rectangle 11"/>
          <p:cNvSpPr txBox="1">
            <a:spLocks noChangeArrowheads="1"/>
          </p:cNvSpPr>
          <p:nvPr/>
        </p:nvSpPr>
        <p:spPr>
          <a:xfrm>
            <a:off x="1428750" y="1885950"/>
            <a:ext cx="6343650" cy="371475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defTabSz="472679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chemeClr val="tx1">
                    <a:tint val="75000"/>
                  </a:schemeClr>
                </a:solidFill>
              </a:rPr>
              <a:t>	</a:t>
            </a:r>
            <a:endParaRPr lang="en-US" sz="15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800" y="222077"/>
            <a:ext cx="6786681" cy="47982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Arial Black" panose="020B0A04020102020204" pitchFamily="34" charset="0"/>
              </a:rPr>
              <a:t>§39-2512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1494" y="-29812"/>
            <a:ext cx="1205591" cy="111710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85" y="-29812"/>
            <a:ext cx="1180940" cy="11484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467601" y="630523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11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9843" y="798036"/>
            <a:ext cx="80407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Incentive Payments</a:t>
            </a:r>
          </a:p>
          <a:p>
            <a:pPr algn="ctr"/>
            <a:r>
              <a:rPr lang="en-US" sz="2400" b="1" dirty="0"/>
              <a:t>Conditional Duties of Appointed City Street Superintendent</a:t>
            </a:r>
          </a:p>
        </p:txBody>
      </p:sp>
      <p:pic>
        <p:nvPicPr>
          <p:cNvPr id="17" name="Picture 16" descr="Paper, Documents, Pages, Design, Text Boxes, Template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377" y="3630927"/>
            <a:ext cx="684510" cy="683441"/>
          </a:xfrm>
          <a:prstGeom prst="rect">
            <a:avLst/>
          </a:prstGeom>
        </p:spPr>
      </p:pic>
      <p:sp>
        <p:nvSpPr>
          <p:cNvPr id="19" name="Content Placeholder 2"/>
          <p:cNvSpPr txBox="1">
            <a:spLocks/>
          </p:cNvSpPr>
          <p:nvPr/>
        </p:nvSpPr>
        <p:spPr>
          <a:xfrm>
            <a:off x="696121" y="1802779"/>
            <a:ext cx="7476743" cy="45024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50"/>
              </a:spcBef>
              <a:spcAft>
                <a:spcPts val="1800"/>
              </a:spcAft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Incentive Payment is made to each municipality having an Appointed Employed Licensed Superintendent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for the prior calendar year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who assists with the following duties:</a:t>
            </a: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Developing annually a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long-range plan or program (OneAndSix)</a:t>
            </a: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Developing an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annual program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for design, construction, and maintenance</a:t>
            </a: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Developing an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annual budget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that program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Submitting 1-3 above to the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local governing body for approval</a:t>
            </a:r>
          </a:p>
          <a:p>
            <a:pPr marL="457200" indent="-457200">
              <a:spcBef>
                <a:spcPts val="450"/>
              </a:spcBef>
              <a:buFont typeface="+mj-lt"/>
              <a:buAutoNum type="arabicParenR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Implementing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1-3 above </a:t>
            </a:r>
          </a:p>
        </p:txBody>
      </p:sp>
      <p:sp>
        <p:nvSpPr>
          <p:cNvPr id="20" name="TextBox 19"/>
          <p:cNvSpPr txBox="1"/>
          <p:nvPr/>
        </p:nvSpPr>
        <p:spPr>
          <a:xfrm rot="2907502">
            <a:off x="7532452" y="2229964"/>
            <a:ext cx="948549" cy="6001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u="sng" dirty="0"/>
              <a:t>Project No.</a:t>
            </a:r>
          </a:p>
          <a:p>
            <a:pPr algn="ctr"/>
            <a:r>
              <a:rPr lang="en-US" sz="1100" dirty="0"/>
              <a:t>C-46(1)A</a:t>
            </a:r>
          </a:p>
          <a:p>
            <a:pPr algn="ctr"/>
            <a:r>
              <a:rPr lang="en-US" sz="1100" dirty="0"/>
              <a:t>C-46(2)</a:t>
            </a:r>
          </a:p>
        </p:txBody>
      </p:sp>
    </p:spTree>
    <p:extLst>
      <p:ext uri="{BB962C8B-B14F-4D97-AF65-F5344CB8AC3E}">
        <p14:creationId xmlns:p14="http://schemas.microsoft.com/office/powerpoint/2010/main" val="2233086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 rot="16200000">
            <a:off x="5365128" y="3075057"/>
            <a:ext cx="6858002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MUNICIPALITY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428750" y="1657350"/>
            <a:ext cx="6343650" cy="188595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>
              <a:defRPr/>
            </a:pPr>
            <a:endParaRPr lang="en-US" i="1" u="sng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885" y="130811"/>
            <a:ext cx="6755452" cy="69877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Arial Black" panose="020B0A04020102020204" pitchFamily="34" charset="0"/>
              </a:rPr>
              <a:t>§39-2513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0" y="2005687"/>
            <a:ext cx="6172200" cy="42995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Incentive Payment to Municipality based 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level of license, A or B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municipal population as determined by the most recent (annual, in December) federal census figures certified by the Tax Commissioner</a:t>
            </a:r>
          </a:p>
          <a:p>
            <a:pPr marL="3429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0075" indent="0" algn="ctr">
              <a:buNone/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See the following table.  Note that Class A is double Class B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8409" y="0"/>
            <a:ext cx="1205591" cy="11171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180940" cy="114843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467601" y="630523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7107" y="702161"/>
            <a:ext cx="775900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Incentive Payments</a:t>
            </a:r>
          </a:p>
          <a:p>
            <a:pPr algn="ctr"/>
            <a:r>
              <a:rPr lang="en-US" sz="2400" b="1" dirty="0"/>
              <a:t>Amounts Distributed to Qualifying Municipalities</a:t>
            </a:r>
          </a:p>
        </p:txBody>
      </p:sp>
    </p:spTree>
    <p:extLst>
      <p:ext uri="{BB962C8B-B14F-4D97-AF65-F5344CB8AC3E}">
        <p14:creationId xmlns:p14="http://schemas.microsoft.com/office/powerpoint/2010/main" val="1298194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 rot="16200000">
            <a:off x="5365128" y="3075057"/>
            <a:ext cx="6858002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MUNICIPALITY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graphicFrame>
        <p:nvGraphicFramePr>
          <p:cNvPr id="8" name="Group 47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5336094"/>
              </p:ext>
            </p:extLst>
          </p:nvPr>
        </p:nvGraphicFramePr>
        <p:xfrm>
          <a:off x="1178885" y="2173180"/>
          <a:ext cx="6757468" cy="4213717"/>
        </p:xfrm>
        <a:graphic>
          <a:graphicData uri="http://schemas.openxmlformats.org/drawingml/2006/table">
            <a:tbl>
              <a:tblPr/>
              <a:tblGrid>
                <a:gridCol w="2127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33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0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Population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 B License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Payment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 A License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Payment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Not more than 500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$300.00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$600.00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501 to 1,000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$500.00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$1,000.00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1,001 to 2,500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$1,500.00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$3,000.00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2,501 to 5,000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$2,000.00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$4,000.00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5,001 to 10,000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$3,000.00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$6,000.00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10,001 to 20,000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$3,500.00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$7,000.00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20,001 to 40,000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$3,750.00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$7,500.00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40,001 to 200,000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$4,000.00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$8,000.00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200,001 and more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$4,250.00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$8,500.00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Rectangle 469"/>
          <p:cNvSpPr>
            <a:spLocks noChangeArrowheads="1"/>
          </p:cNvSpPr>
          <p:nvPr/>
        </p:nvSpPr>
        <p:spPr bwMode="auto">
          <a:xfrm>
            <a:off x="1178885" y="90150"/>
            <a:ext cx="66345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latin typeface="Arial Black" panose="020B0A04020102020204" pitchFamily="34" charset="0"/>
              </a:rPr>
              <a:t>§39-2513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(cont’d)</a:t>
            </a:r>
            <a:endParaRPr lang="en-US" sz="4000" dirty="0">
              <a:latin typeface="Arial Black" panose="020B0A04020102020204" pitchFamily="34" charset="0"/>
            </a:endParaRPr>
          </a:p>
        </p:txBody>
      </p:sp>
      <p:sp>
        <p:nvSpPr>
          <p:cNvPr id="11" name="Rectangle 266"/>
          <p:cNvSpPr>
            <a:spLocks noChangeArrowheads="1"/>
          </p:cNvSpPr>
          <p:nvPr/>
        </p:nvSpPr>
        <p:spPr bwMode="auto">
          <a:xfrm>
            <a:off x="677108" y="1711513"/>
            <a:ext cx="77630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Municipal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Incentive Payment Amounts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8409" y="-20529"/>
            <a:ext cx="1205591" cy="111710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20529"/>
            <a:ext cx="1180940" cy="114843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331215" y="638689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13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0570" y="749143"/>
            <a:ext cx="80407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Incentive Payments</a:t>
            </a:r>
          </a:p>
          <a:p>
            <a:pPr algn="ctr"/>
            <a:r>
              <a:rPr lang="en-US" sz="2400" b="1" dirty="0"/>
              <a:t>Amounts Distributed to Qualifying Municipalities</a:t>
            </a:r>
          </a:p>
        </p:txBody>
      </p:sp>
    </p:spTree>
    <p:extLst>
      <p:ext uri="{BB962C8B-B14F-4D97-AF65-F5344CB8AC3E}">
        <p14:creationId xmlns:p14="http://schemas.microsoft.com/office/powerpoint/2010/main" val="1418587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 rot="16200000">
            <a:off x="5365128" y="3075057"/>
            <a:ext cx="6858002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MUNICIPALITY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sp>
        <p:nvSpPr>
          <p:cNvPr id="7" name="Rectangle 10"/>
          <p:cNvSpPr txBox="1">
            <a:spLocks noChangeArrowheads="1"/>
          </p:cNvSpPr>
          <p:nvPr/>
        </p:nvSpPr>
        <p:spPr>
          <a:xfrm>
            <a:off x="1192483" y="1574970"/>
            <a:ext cx="6757469" cy="4034997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>
              <a:spcBef>
                <a:spcPct val="20000"/>
              </a:spcBef>
              <a:tabLst>
                <a:tab pos="382191" algn="l"/>
              </a:tabLst>
              <a:defRPr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026" y="101945"/>
            <a:ext cx="6718957" cy="76869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rial Black" panose="020B0A04020102020204" pitchFamily="34" charset="0"/>
              </a:rPr>
              <a:t>39-2514</a:t>
            </a:r>
            <a:endParaRPr lang="en-US" sz="2100" dirty="0">
              <a:latin typeface="Arial Black" panose="020B0A040201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9952" y="-6692"/>
            <a:ext cx="1205591" cy="11171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" y="-6692"/>
            <a:ext cx="1180940" cy="114843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467601" y="630523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69844" y="735613"/>
            <a:ext cx="80407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Reduced Incentive Payments</a:t>
            </a:r>
          </a:p>
          <a:p>
            <a:pPr algn="ctr"/>
            <a:r>
              <a:rPr lang="en-US" sz="2400" b="1" dirty="0"/>
              <a:t>Conditions for Reductions to Qualifying Municipalities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211487" y="1875105"/>
            <a:ext cx="6757469" cy="4735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Reduced Incentive Payment</a:t>
            </a:r>
          </a:p>
          <a:p>
            <a:pPr marL="472679"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Appointed licensed superintendent for only a portion of the calendar year</a:t>
            </a:r>
          </a:p>
          <a:p>
            <a:pPr marL="472679"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Two or more successive appointed licensed superintendents for the calendar year </a:t>
            </a:r>
          </a:p>
          <a:p>
            <a:pPr marL="987029" lvl="2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1600" b="1" i="1" dirty="0">
                <a:latin typeface="Arial" pitchFamily="34" charset="0"/>
                <a:cs typeface="Arial" pitchFamily="34" charset="0"/>
              </a:rPr>
              <a:t>Prorated by full calendar months for lack of superintendent or gap between superintendents</a:t>
            </a:r>
          </a:p>
          <a:p>
            <a:pPr marL="472679"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Contract licensed superintendent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REDUCTION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2679"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Contract Interlocal Agreement with another government agency (county, city, village)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 REDUCTION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sp>
        <p:nvSpPr>
          <p:cNvPr id="3" name="Oval 2"/>
          <p:cNvSpPr/>
          <p:nvPr/>
        </p:nvSpPr>
        <p:spPr>
          <a:xfrm>
            <a:off x="5225143" y="4273420"/>
            <a:ext cx="2697840" cy="6531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6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5365128" y="3075057"/>
            <a:ext cx="6858002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MUNICIPALITY</a:t>
            </a:r>
          </a:p>
        </p:txBody>
      </p:sp>
      <p:sp>
        <p:nvSpPr>
          <p:cNvPr id="7" name="Rectangle 10"/>
          <p:cNvSpPr txBox="1">
            <a:spLocks noChangeArrowheads="1"/>
          </p:cNvSpPr>
          <p:nvPr/>
        </p:nvSpPr>
        <p:spPr>
          <a:xfrm>
            <a:off x="1314450" y="1543050"/>
            <a:ext cx="6515100" cy="37719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>
              <a:spcBef>
                <a:spcPct val="20000"/>
              </a:spcBef>
              <a:defRPr/>
            </a:pP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360" y="23001"/>
            <a:ext cx="6172200" cy="1061728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Arial Black" panose="020B0A04020102020204" pitchFamily="34" charset="0"/>
              </a:rPr>
              <a:t>§39-2515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481" y="-4688"/>
            <a:ext cx="1205591" cy="11171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2" y="-4688"/>
            <a:ext cx="1180940" cy="114843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97186" y="642254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15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69844" y="981616"/>
            <a:ext cx="80407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Incentive Payments</a:t>
            </a:r>
          </a:p>
          <a:p>
            <a:pPr algn="ctr"/>
            <a:r>
              <a:rPr lang="en-US" sz="2400" b="1" dirty="0"/>
              <a:t>Disbursement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782198" y="2006819"/>
            <a:ext cx="7763078" cy="46003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Annual Incentive Payment to </a:t>
            </a: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Municipalities</a:t>
            </a:r>
          </a:p>
          <a:p>
            <a:pPr marL="471488" indent="-214313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January - NDOT certifies incentive payments to State Treasurer</a:t>
            </a:r>
          </a:p>
          <a:p>
            <a:pPr marL="471488" indent="-214313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February 15  (on or before) - State Treasure direct deposits amount with Municipality Treasurer</a:t>
            </a:r>
          </a:p>
          <a:p>
            <a:pPr marL="471488" indent="-214313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0075" indent="-342900">
              <a:buFont typeface="Wingdings" panose="05000000000000000000" pitchFamily="2" charset="2"/>
              <a:buChar char="v"/>
              <a:defRPr/>
            </a:pP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Result for </a:t>
            </a:r>
            <a:r>
              <a:rPr lang="en-US" sz="2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Municipalities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if they do not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employ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their own superintendent (assuming a full year with the same superintendent):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800100" lvl="2" indent="0">
              <a:buFont typeface="Arial" panose="020B0604020202020204" pitchFamily="34" charset="0"/>
              <a:buNone/>
              <a:defRPr/>
            </a:pP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b="1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reduction</a:t>
            </a:r>
            <a:r>
              <a:rPr lang="en-US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municipality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has a 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consulting superintendent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§39-2514(2);</a:t>
            </a:r>
          </a:p>
          <a:p>
            <a:pPr marL="800100" lvl="2" indent="0">
              <a:buFont typeface="Arial" panose="020B0604020202020204" pitchFamily="34" charset="0"/>
              <a:buNone/>
              <a:defRPr/>
            </a:pP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No reduction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if </a:t>
            </a:r>
            <a:r>
              <a:rPr lang="en-US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municipality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contracts with another jurisdiction’s superintendent by interlocal agreement §39-2514(3)</a:t>
            </a:r>
          </a:p>
          <a:p>
            <a:pPr marL="800100" lvl="2" indent="0">
              <a:buFont typeface="Arial" panose="020B0604020202020204" pitchFamily="34" charset="0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334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0"/>
            <a:ext cx="9143999" cy="13351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200" dirty="0">
                <a:latin typeface="Arial Black" pitchFamily="34" charset="0"/>
                <a:ea typeface="+mj-ea"/>
                <a:cs typeface="+mj-cs"/>
              </a:rPr>
              <a:t>Incentive Funds Annual Certification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28571" y="1218626"/>
            <a:ext cx="8136553" cy="51337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285750" indent="-28575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Annual certification, to NDOT, of your 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appointed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licensed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 superintendent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for previous calendar year</a:t>
            </a:r>
          </a:p>
          <a:p>
            <a:pPr marL="285750" indent="-28575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For your town or county to receive Incentive Funds, your superintendent must be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licensed, appointed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actively  assisting in or performing the statutory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duties (is </a:t>
            </a:r>
            <a:r>
              <a:rPr lang="en-US" sz="2800" u="sng" dirty="0">
                <a:latin typeface="Arial" pitchFamily="34" charset="0"/>
                <a:cs typeface="Arial" pitchFamily="34" charset="0"/>
              </a:rPr>
              <a:t>responsible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for them)</a:t>
            </a:r>
          </a:p>
          <a:p>
            <a:pPr marL="285750" indent="-28575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One-page form,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due Dec. 31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 Form is mailed to clerks from NDOT Boards - Liaison Services.  Funds disbursed by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February 15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285750" indent="-28575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appointed superintendent must be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involved in the total road / street program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07924" y="6352398"/>
            <a:ext cx="113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Calibri"/>
              </a:rPr>
              <a:t>Slide </a:t>
            </a:r>
            <a:fld id="{A52E2710-AF21-44F9-9004-155A7FCB9E4E}" type="slidenum">
              <a:rPr lang="en-US">
                <a:solidFill>
                  <a:prstClr val="black"/>
                </a:solidFill>
                <a:latin typeface="Calibri"/>
              </a:rPr>
              <a:pPr/>
              <a:t>16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9250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977348" y="0"/>
            <a:ext cx="7239000" cy="13351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200" dirty="0">
                <a:latin typeface="Arial Black" pitchFamily="34" charset="0"/>
                <a:ea typeface="+mj-ea"/>
                <a:cs typeface="+mj-cs"/>
              </a:rPr>
              <a:t>Incentive Funds Certification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07924" y="6352398"/>
            <a:ext cx="113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Calibri"/>
              </a:rPr>
              <a:t>Slide </a:t>
            </a:r>
            <a:fld id="{A52E2710-AF21-44F9-9004-155A7FCB9E4E}" type="slidenum">
              <a:rPr lang="en-US">
                <a:solidFill>
                  <a:prstClr val="black"/>
                </a:solidFill>
                <a:latin typeface="Calibri"/>
              </a:rPr>
              <a:pPr/>
              <a:t>17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3D44C8-4DF2-4592-8AE8-06DEF96CE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3330" y="863535"/>
            <a:ext cx="6297339" cy="5858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164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809751" y="1581421"/>
            <a:ext cx="6229350" cy="87485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Section 39-25_ _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Incentive Payments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07101" y="5654704"/>
            <a:ext cx="2057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Boards - Liaison Services Section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9152" y="183429"/>
            <a:ext cx="6791009" cy="1313259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en-US" sz="6000" b="1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NCENTIVE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P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AYMENTS 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67601" y="630523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Slide </a:t>
            </a:r>
            <a:fld id="{D1C1536C-6065-45C5-8457-6097AB9EE6C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6355D7-B148-4D51-AEC2-EB225E9D30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629" y="4930804"/>
            <a:ext cx="2914650" cy="723900"/>
          </a:xfrm>
          <a:prstGeom prst="rect">
            <a:avLst/>
          </a:prstGeom>
        </p:spPr>
      </p:pic>
      <p:pic>
        <p:nvPicPr>
          <p:cNvPr id="11" name="Picture 10" descr="1 &amp; 6 year plan logoCS1-2.emf">
            <a:extLst>
              <a:ext uri="{FF2B5EF4-FFF2-40B4-BE49-F238E27FC236}">
                <a16:creationId xmlns:a16="http://schemas.microsoft.com/office/drawing/2014/main" id="{2804997A-EAEE-4565-8A9E-89CCB30CD8D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35458" y="4885555"/>
            <a:ext cx="1729098" cy="919566"/>
          </a:xfrm>
          <a:prstGeom prst="rect">
            <a:avLst/>
          </a:prstGeom>
        </p:spPr>
      </p:pic>
      <p:pic>
        <p:nvPicPr>
          <p:cNvPr id="9" name="Picture 8" descr="Nv_m_Extension__4c.png">
            <a:extLst>
              <a:ext uri="{FF2B5EF4-FFF2-40B4-BE49-F238E27FC236}">
                <a16:creationId xmlns:a16="http://schemas.microsoft.com/office/drawing/2014/main" id="{822AF270-06C9-4840-AF07-5F3C72D986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167" y="4839149"/>
            <a:ext cx="3266500" cy="1306600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43CDEE1-E56C-4214-BA91-D4E0E57AE8AA}"/>
              </a:ext>
            </a:extLst>
          </p:cNvPr>
          <p:cNvSpPr txBox="1">
            <a:spLocks/>
          </p:cNvSpPr>
          <p:nvPr/>
        </p:nvSpPr>
        <p:spPr>
          <a:xfrm>
            <a:off x="1208387" y="2559805"/>
            <a:ext cx="6727225" cy="1841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Arial Black" panose="020B0A04020102020204" pitchFamily="34" charset="0"/>
            </a:endParaRPr>
          </a:p>
          <a:p>
            <a:r>
              <a:rPr lang="en-US" sz="8000" cap="small" dirty="0">
                <a:latin typeface="Arial Black" panose="020B0A04020102020204" pitchFamily="34" charset="0"/>
              </a:rPr>
              <a:t>Questions?</a:t>
            </a:r>
            <a:endParaRPr lang="en-US" sz="6600" cap="small" dirty="0">
              <a:latin typeface="Arial Black" panose="020B0A04020102020204" pitchFamily="34" charset="0"/>
            </a:endParaRPr>
          </a:p>
          <a:p>
            <a:endParaRPr lang="en-US" dirty="0">
              <a:latin typeface="Arial Black" panose="020B0A040201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014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3386"/>
            <a:ext cx="9144000" cy="4916974"/>
          </a:xfrm>
          <a:prstGeom prst="rect">
            <a:avLst/>
          </a:prstGeom>
        </p:spPr>
      </p:pic>
      <p:pic>
        <p:nvPicPr>
          <p:cNvPr id="6" name="Picture 5" descr="Some of Nebraska's state symbols are: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91" y="4589866"/>
            <a:ext cx="1543069" cy="1071576"/>
          </a:xfrm>
          <a:prstGeom prst="rect">
            <a:avLst/>
          </a:prstGeo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42391" y="2122889"/>
            <a:ext cx="7183302" cy="203793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US" sz="3600" dirty="0"/>
              <a:t>Provide encouragement to appoint licensed superintendents to manage the road or street program 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8855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Purpose of Incentive</a:t>
            </a:r>
            <a:r>
              <a:rPr kumimoji="0" lang="en-US" sz="3600" b="0" i="0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Payments</a:t>
            </a:r>
            <a:endParaRPr kumimoji="0" lang="en-US" sz="3600" b="0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7923" y="6400793"/>
            <a:ext cx="113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Calibri"/>
              </a:rPr>
              <a:t>Slide </a:t>
            </a:r>
            <a:fld id="{A52E2710-AF21-44F9-9004-155A7FCB9E4E}" type="slidenum">
              <a:rPr lang="en-US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1080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8007923" y="6450365"/>
            <a:ext cx="113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Calibri"/>
              </a:rPr>
              <a:t>Slide </a:t>
            </a:r>
            <a:fld id="{A52E2710-AF21-44F9-9004-155A7FCB9E4E}" type="slidenum">
              <a:rPr lang="en-US">
                <a:solidFill>
                  <a:prstClr val="black"/>
                </a:solidFill>
                <a:latin typeface="Calibri"/>
              </a:rPr>
              <a:pPr/>
              <a:t>3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chemeClr val="tx1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Ref:</a:t>
            </a:r>
            <a:r>
              <a:rPr kumimoji="0" lang="en-US" sz="4400" b="1" i="1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 Table of Payments</a:t>
            </a:r>
            <a:endParaRPr kumimoji="0" lang="en-US" sz="4400" b="1" i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5CEAF3-2E65-404F-B495-EBCFD02FC3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9403" y="197538"/>
            <a:ext cx="6429949" cy="646292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93461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sp>
        <p:nvSpPr>
          <p:cNvPr id="7" name="Rectangle 8"/>
          <p:cNvSpPr txBox="1">
            <a:spLocks noChangeArrowheads="1"/>
          </p:cNvSpPr>
          <p:nvPr/>
        </p:nvSpPr>
        <p:spPr>
          <a:xfrm>
            <a:off x="2628900" y="971550"/>
            <a:ext cx="4229100" cy="102870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en-US" dirty="0"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8" name="Rectangle 9"/>
          <p:cNvSpPr txBox="1">
            <a:spLocks noChangeArrowheads="1"/>
          </p:cNvSpPr>
          <p:nvPr/>
        </p:nvSpPr>
        <p:spPr>
          <a:xfrm>
            <a:off x="1414811" y="2103835"/>
            <a:ext cx="6343650" cy="35433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en-US" sz="1500" b="1" i="1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60" y="256761"/>
            <a:ext cx="6784430" cy="51435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US" sz="4000" dirty="0">
                <a:latin typeface="Arial Black" panose="020B0A04020102020204" pitchFamily="34" charset="0"/>
              </a:rPr>
              <a:t>Chapter 39, Article 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902" y="771112"/>
            <a:ext cx="6757469" cy="487602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450"/>
              </a:spcBef>
              <a:buNone/>
              <a:defRPr/>
            </a:pP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Distribution of Incentive Payments</a:t>
            </a:r>
          </a:p>
          <a:p>
            <a:pPr marL="0" indent="0" algn="ctr">
              <a:spcBef>
                <a:spcPts val="450"/>
              </a:spcBef>
              <a:buNone/>
              <a:defRPr/>
            </a:pP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to Political Subdivisions</a:t>
            </a:r>
            <a:endParaRPr lang="en-US" sz="33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450"/>
              </a:spcBef>
              <a:buNone/>
              <a:defRPr/>
            </a:pPr>
            <a:endParaRPr lang="en-US" sz="15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450"/>
              </a:spcBef>
              <a:buNone/>
              <a:defRPr/>
            </a:pPr>
            <a:r>
              <a:rPr lang="en-US" sz="26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 Chap. 39, Art. 25 is divided into separate, parallel sections for</a:t>
            </a:r>
            <a:r>
              <a:rPr lang="en-US" sz="2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6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spcBef>
                <a:spcPts val="450"/>
              </a:spcBef>
              <a:buNone/>
              <a:defRPr/>
            </a:pPr>
            <a:r>
              <a:rPr lang="en-US" sz="26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Counties:  </a:t>
            </a:r>
            <a:r>
              <a:rPr lang="en-US" sz="2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“(a)” covering §39-2501 thru §39-2510</a:t>
            </a:r>
            <a:endParaRPr lang="en-US" sz="2600" b="1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450"/>
              </a:spcBef>
              <a:buNone/>
              <a:defRPr/>
            </a:pPr>
            <a:r>
              <a:rPr lang="en-US" sz="26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Municipalities:  </a:t>
            </a:r>
            <a:r>
              <a:rPr lang="en-US" sz="2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“(b)” covering §39-2511 thru §39-2520</a:t>
            </a:r>
          </a:p>
          <a:p>
            <a:pPr marL="0" indent="0">
              <a:spcBef>
                <a:spcPts val="450"/>
              </a:spcBef>
              <a:buNone/>
              <a:defRPr/>
            </a:pPr>
            <a:endParaRPr lang="en-US" sz="13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450"/>
              </a:spcBef>
              <a:buNone/>
              <a:defRPr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Incentive Payments are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paid (off the top), before making distribution of Highway Allocation Funds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to Counties (§39-2501) and Municipalities (§39-2511), in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February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of each year</a:t>
            </a:r>
          </a:p>
          <a:p>
            <a:pPr marL="0" indent="0">
              <a:spcBef>
                <a:spcPts val="450"/>
              </a:spcBef>
              <a:buNone/>
              <a:defRPr/>
            </a:pPr>
            <a:endParaRPr lang="en-US" sz="2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8409" y="-2952"/>
            <a:ext cx="1205591" cy="11171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2952"/>
            <a:ext cx="1180940" cy="11484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58461" y="4080336"/>
            <a:ext cx="1078780" cy="73989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467601" y="630523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2047" y="5697140"/>
            <a:ext cx="814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C000"/>
                </a:solidFill>
              </a:rPr>
              <a:t>There is no requirement to match Incentive Payments </a:t>
            </a:r>
          </a:p>
        </p:txBody>
      </p:sp>
    </p:spTree>
    <p:extLst>
      <p:ext uri="{BB962C8B-B14F-4D97-AF65-F5344CB8AC3E}">
        <p14:creationId xmlns:p14="http://schemas.microsoft.com/office/powerpoint/2010/main" val="210469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16200000">
            <a:off x="5365128" y="3075057"/>
            <a:ext cx="6858002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COUNTY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397" y="195603"/>
            <a:ext cx="6778500" cy="514350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Arial Black" panose="020B0A04020102020204" pitchFamily="34" charset="0"/>
                <a:cs typeface="Arial" pitchFamily="34" charset="0"/>
              </a:rPr>
              <a:t>§39-2502</a:t>
            </a:r>
            <a:endParaRPr lang="en-US" sz="40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298" y="1882796"/>
            <a:ext cx="7476743" cy="4015289"/>
          </a:xfrm>
        </p:spPr>
        <p:txBody>
          <a:bodyPr>
            <a:noAutofit/>
          </a:bodyPr>
          <a:lstStyle/>
          <a:p>
            <a:pPr marL="0" indent="0">
              <a:spcBef>
                <a:spcPts val="450"/>
              </a:spcBef>
              <a:spcAft>
                <a:spcPts val="1800"/>
              </a:spcAft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Incentive Payment is made to each county having an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Appointed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Employed Licensed Superintendent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for the prior calendar year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who assists with the following duties:</a:t>
            </a: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Developing annually a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long-range plan (OneAndSix)</a:t>
            </a: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Developing an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annual program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for design, construction, and maintenance of public roads and streets</a:t>
            </a: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Developing an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annual budget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that program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Submitting 1-3 above to the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local governing body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approval</a:t>
            </a:r>
          </a:p>
          <a:p>
            <a:pPr marL="457200" indent="-457200">
              <a:spcBef>
                <a:spcPts val="450"/>
              </a:spcBef>
              <a:buFont typeface="+mj-lt"/>
              <a:buAutoNum type="arabicParenR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Implementing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1-3 above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6866" y="0"/>
            <a:ext cx="1205591" cy="11171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1543" y="0"/>
            <a:ext cx="1180940" cy="114843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467601" y="630523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9843" y="798036"/>
            <a:ext cx="80407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Incentive Payments</a:t>
            </a:r>
          </a:p>
          <a:p>
            <a:pPr algn="ctr"/>
            <a:r>
              <a:rPr lang="en-US" sz="2400" b="1" dirty="0"/>
              <a:t>Conditional Duties of Appointed County Hwy Superintendent</a:t>
            </a:r>
          </a:p>
        </p:txBody>
      </p:sp>
      <p:pic>
        <p:nvPicPr>
          <p:cNvPr id="11" name="Picture 10" descr="Paper, Documents, Pages, Design, Text Boxes, Template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307" y="4035547"/>
            <a:ext cx="664476" cy="66343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 rot="2907502">
            <a:off x="7234256" y="2774325"/>
            <a:ext cx="948549" cy="6001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u="sng" dirty="0"/>
              <a:t>Project No.</a:t>
            </a:r>
          </a:p>
          <a:p>
            <a:pPr algn="ctr"/>
            <a:r>
              <a:rPr lang="en-US" sz="1100" dirty="0"/>
              <a:t>C-46(1)A</a:t>
            </a:r>
          </a:p>
          <a:p>
            <a:pPr algn="ctr"/>
            <a:r>
              <a:rPr lang="en-US" sz="1100" dirty="0"/>
              <a:t>C-46(2)</a:t>
            </a:r>
          </a:p>
        </p:txBody>
      </p:sp>
    </p:spTree>
    <p:extLst>
      <p:ext uri="{BB962C8B-B14F-4D97-AF65-F5344CB8AC3E}">
        <p14:creationId xmlns:p14="http://schemas.microsoft.com/office/powerpoint/2010/main" val="924974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5365128" y="3075057"/>
            <a:ext cx="6858002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COUNTY</a:t>
            </a:r>
          </a:p>
        </p:txBody>
      </p:sp>
      <p:sp>
        <p:nvSpPr>
          <p:cNvPr id="7" name="Rectangle 11"/>
          <p:cNvSpPr txBox="1">
            <a:spLocks noChangeArrowheads="1"/>
          </p:cNvSpPr>
          <p:nvPr/>
        </p:nvSpPr>
        <p:spPr>
          <a:xfrm>
            <a:off x="2628900" y="971550"/>
            <a:ext cx="42291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en-US" sz="2100" dirty="0"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8" name="Rectangle 12"/>
          <p:cNvSpPr txBox="1">
            <a:spLocks noChangeArrowheads="1"/>
          </p:cNvSpPr>
          <p:nvPr/>
        </p:nvSpPr>
        <p:spPr>
          <a:xfrm>
            <a:off x="1485900" y="1828800"/>
            <a:ext cx="6229350" cy="37719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defTabSz="382191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500" dirty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3399" y="216620"/>
            <a:ext cx="6770937" cy="571500"/>
          </a:xfrm>
        </p:spPr>
        <p:txBody>
          <a:bodyPr>
            <a:noAutofit/>
          </a:bodyPr>
          <a:lstStyle/>
          <a:p>
            <a:pPr lvl="0" algn="ctr"/>
            <a:r>
              <a:rPr lang="en-US" sz="4000" dirty="0">
                <a:latin typeface="Arial Black" panose="020B0A04020102020204" pitchFamily="34" charset="0"/>
              </a:rPr>
              <a:t>§39-2503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707" y="1802907"/>
            <a:ext cx="7249736" cy="47280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Incentive Payment to county based on: </a:t>
            </a:r>
          </a:p>
          <a:p>
            <a:pPr marL="428625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Level of license of the superintendent </a:t>
            </a: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employed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Class A or B</a:t>
            </a:r>
          </a:p>
          <a:p>
            <a:pPr marL="428625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Rural population of the county as determined by the most recent (decennial – every 10 years) federal census</a:t>
            </a:r>
          </a:p>
          <a:p>
            <a:pPr marL="428625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Counties population 60,000 and more automatically qualify for Class A incentive payment, starting 2022.  §39-2504(4)</a:t>
            </a:r>
          </a:p>
          <a:p>
            <a:pPr marL="428625">
              <a:buNone/>
            </a:pP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8625" indent="0" algn="ctr">
              <a:buNone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See the following table.  Note that Class A is double Class B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8409" y="-18739"/>
            <a:ext cx="1205591" cy="11171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8739"/>
            <a:ext cx="1180940" cy="114843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467601" y="630523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6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69843" y="798036"/>
            <a:ext cx="80407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Incentive Payments</a:t>
            </a:r>
          </a:p>
          <a:p>
            <a:pPr algn="ctr"/>
            <a:r>
              <a:rPr lang="en-US" sz="2400" b="1" dirty="0"/>
              <a:t>Factors Determining the Amount</a:t>
            </a:r>
          </a:p>
        </p:txBody>
      </p:sp>
    </p:spTree>
    <p:extLst>
      <p:ext uri="{BB962C8B-B14F-4D97-AF65-F5344CB8AC3E}">
        <p14:creationId xmlns:p14="http://schemas.microsoft.com/office/powerpoint/2010/main" val="3045488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 rot="16200000">
            <a:off x="5365128" y="3075057"/>
            <a:ext cx="6858002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COUNTY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graphicFrame>
        <p:nvGraphicFramePr>
          <p:cNvPr id="9" name="Group 2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69276"/>
              </p:ext>
            </p:extLst>
          </p:nvPr>
        </p:nvGraphicFramePr>
        <p:xfrm>
          <a:off x="1584209" y="2174993"/>
          <a:ext cx="6012024" cy="4198602"/>
        </p:xfrm>
        <a:graphic>
          <a:graphicData uri="http://schemas.openxmlformats.org/drawingml/2006/table">
            <a:tbl>
              <a:tblPr/>
              <a:tblGrid>
                <a:gridCol w="2479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77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51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Rural Population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Class B License Payment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Class A License Payment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5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Not more than 3,000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$4,500.00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$9,000.00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6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3,001 to 5,000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$4,875.00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$9,750.00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5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5,001 to 10,000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$5,250.00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$10,500.00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10,001 to 20,000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$5,625.00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$11,250.00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5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20,001 to 30,000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$6,000.00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$12,000.00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30,001 and more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$6,375.00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$12,750.00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Rectangle 266"/>
          <p:cNvSpPr>
            <a:spLocks noChangeArrowheads="1"/>
          </p:cNvSpPr>
          <p:nvPr/>
        </p:nvSpPr>
        <p:spPr bwMode="auto">
          <a:xfrm>
            <a:off x="1174813" y="105391"/>
            <a:ext cx="67676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latin typeface="Arial Black" panose="020B0A04020102020204" pitchFamily="34" charset="0"/>
              </a:rPr>
              <a:t>§39-2503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(cont’d)</a:t>
            </a:r>
          </a:p>
        </p:txBody>
      </p:sp>
      <p:sp>
        <p:nvSpPr>
          <p:cNvPr id="11" name="Rectangle 266"/>
          <p:cNvSpPr>
            <a:spLocks noChangeArrowheads="1"/>
          </p:cNvSpPr>
          <p:nvPr/>
        </p:nvSpPr>
        <p:spPr bwMode="auto">
          <a:xfrm>
            <a:off x="1818446" y="1644422"/>
            <a:ext cx="5543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County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Incentive Payment Amounts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481" y="-1"/>
            <a:ext cx="1205591" cy="111710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2" y="-1"/>
            <a:ext cx="1180940" cy="114843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233946" y="6436104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7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9843" y="798036"/>
            <a:ext cx="80407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Incentive Payments</a:t>
            </a:r>
          </a:p>
          <a:p>
            <a:pPr algn="ctr"/>
            <a:r>
              <a:rPr lang="en-US" sz="2400" b="1" dirty="0"/>
              <a:t>Amounts Distributed to Qualifying Counties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297BE7-E183-4627-ADEB-D06B6DF7E3E6}"/>
              </a:ext>
            </a:extLst>
          </p:cNvPr>
          <p:cNvSpPr txBox="1"/>
          <p:nvPr/>
        </p:nvSpPr>
        <p:spPr>
          <a:xfrm>
            <a:off x="1007306" y="6442501"/>
            <a:ext cx="7184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60,000 and more automatically get Class A License Payment starting 2022</a:t>
            </a:r>
          </a:p>
        </p:txBody>
      </p:sp>
    </p:spTree>
    <p:extLst>
      <p:ext uri="{BB962C8B-B14F-4D97-AF65-F5344CB8AC3E}">
        <p14:creationId xmlns:p14="http://schemas.microsoft.com/office/powerpoint/2010/main" val="133843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266249" y="2411484"/>
            <a:ext cx="5036425" cy="3977266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100" b="1" i="1" dirty="0">
                <a:latin typeface="Arial" panose="020B0604020202020204" pitchFamily="34" charset="0"/>
                <a:cs typeface="Arial" panose="020B0604020202020204" pitchFamily="34" charset="0"/>
              </a:rPr>
              <a:t>7 Classes - By Population   §23-1114.01</a:t>
            </a:r>
            <a:endParaRPr lang="en-US" sz="21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1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Class 1 – less than 3,000</a:t>
            </a:r>
          </a:p>
          <a:p>
            <a:pPr marL="214313" indent="-214313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Class 2 – 3,000 – 8,999</a:t>
            </a:r>
          </a:p>
          <a:p>
            <a:pPr marL="214313" indent="-214313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Class 3 – 9,000 – 13,999</a:t>
            </a:r>
          </a:p>
          <a:p>
            <a:pPr marL="214313" indent="-214313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Class 4 – 14,000 – 19,999</a:t>
            </a:r>
          </a:p>
          <a:p>
            <a:pPr marL="214313" indent="-214313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Class 5 – 20,000 – 59,999</a:t>
            </a:r>
          </a:p>
          <a:p>
            <a:pPr marL="214313" indent="-214313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Class 6 – 60,000 – 199,999</a:t>
            </a:r>
          </a:p>
          <a:p>
            <a:pPr marL="214313" indent="-214313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Class 7 – 200,000 and more</a:t>
            </a:r>
            <a:endParaRPr lang="en-US" sz="3200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232184"/>
            <a:ext cx="9144000" cy="182208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4000" b="1" dirty="0"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Incentive Payments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4000" b="1" u="sng" dirty="0"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Don’t</a:t>
            </a:r>
            <a:r>
              <a:rPr lang="en-US" sz="4000" b="1" dirty="0"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 go by  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4000" b="1" i="1" dirty="0"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Designated Classes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6546" y="0"/>
            <a:ext cx="1607454" cy="14894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20887"/>
            <a:ext cx="1574586" cy="153124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536546" y="6376700"/>
            <a:ext cx="113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Calibri"/>
              </a:rPr>
              <a:t>Slide </a:t>
            </a:r>
            <a:fld id="{A52E2710-AF21-44F9-9004-155A7FCB9E4E}" type="slidenum">
              <a:rPr lang="en-US">
                <a:solidFill>
                  <a:prstClr val="black"/>
                </a:solidFill>
                <a:latin typeface="Calibri"/>
              </a:rPr>
              <a:pPr/>
              <a:t>8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7D5495-A7E2-4EE2-A372-1C16A08F1B2D}"/>
              </a:ext>
            </a:extLst>
          </p:cNvPr>
          <p:cNvSpPr txBox="1"/>
          <p:nvPr/>
        </p:nvSpPr>
        <p:spPr>
          <a:xfrm rot="16200000">
            <a:off x="6109866" y="3819795"/>
            <a:ext cx="5368525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COUNTY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36A937D-E136-43C6-83FB-8431E71FD31E}"/>
                  </a:ext>
                </a:extLst>
              </p14:cNvPr>
              <p14:cNvContentPartPr/>
              <p14:nvPr/>
            </p14:nvContentPartPr>
            <p14:xfrm>
              <a:off x="1339593" y="2136617"/>
              <a:ext cx="5757480" cy="3717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36A937D-E136-43C6-83FB-8431E71FD31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85953" y="2028617"/>
                <a:ext cx="5865120" cy="393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AD1A6A6C-F424-4ABF-9BB8-6EB0E840AC0A}"/>
                  </a:ext>
                </a:extLst>
              </p14:cNvPr>
              <p14:cNvContentPartPr/>
              <p14:nvPr/>
            </p14:nvContentPartPr>
            <p14:xfrm>
              <a:off x="2567193" y="2434337"/>
              <a:ext cx="3674160" cy="37882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AD1A6A6C-F424-4ABF-9BB8-6EB0E840AC0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513553" y="2326337"/>
                <a:ext cx="3781800" cy="400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7638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0"/>
            <a:ext cx="677108" cy="6858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 lIns="0" tIns="0" rIns="0" bIns="0" rtlCol="0" anchor="ctr" anchorCtr="1">
            <a:sp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State Law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5365128" y="3075057"/>
            <a:ext cx="6858002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000" b="1" dirty="0"/>
              <a:t>COUNTY</a:t>
            </a:r>
          </a:p>
        </p:txBody>
      </p:sp>
      <p:sp>
        <p:nvSpPr>
          <p:cNvPr id="7" name="Rectangle 13"/>
          <p:cNvSpPr txBox="1">
            <a:spLocks noChangeArrowheads="1"/>
          </p:cNvSpPr>
          <p:nvPr/>
        </p:nvSpPr>
        <p:spPr>
          <a:xfrm>
            <a:off x="1498445" y="1600200"/>
            <a:ext cx="6286500" cy="360045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>
              <a:spcBef>
                <a:spcPct val="20000"/>
              </a:spcBef>
              <a:defRPr/>
            </a:pPr>
            <a:endParaRPr lang="en-US" sz="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886" y="227125"/>
            <a:ext cx="6755449" cy="53697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Arial Black" panose="020B0A04020102020204" pitchFamily="34" charset="0"/>
              </a:rPr>
              <a:t>§39-2504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424" y="1868686"/>
            <a:ext cx="6757469" cy="473595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Reduced Incentive Payment</a:t>
            </a:r>
          </a:p>
          <a:p>
            <a:pPr marL="472679"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Appointed licensed superintendent for only a portion of the calendar year</a:t>
            </a:r>
          </a:p>
          <a:p>
            <a:pPr marL="472679"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Two or more successive appointed licensed superintendents for the calendar year </a:t>
            </a:r>
          </a:p>
          <a:p>
            <a:pPr marL="987029" lvl="2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1600" b="1" i="1" dirty="0">
                <a:latin typeface="Arial" pitchFamily="34" charset="0"/>
                <a:cs typeface="Arial" pitchFamily="34" charset="0"/>
              </a:rPr>
              <a:t>Prorated by full calendar months for lack of superintendent or gap between superintendents</a:t>
            </a:r>
          </a:p>
          <a:p>
            <a:pPr marL="472679"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Contract (not an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employee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licensed superintendent 2/3 payment</a:t>
            </a:r>
          </a:p>
          <a:p>
            <a:pPr marL="472679"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Contract Interlocal Agreement with another government agency (county, city, village)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 REDUCTION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8408" y="-9946"/>
            <a:ext cx="1205591" cy="11171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-17761"/>
            <a:ext cx="1180940" cy="114843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467601" y="6305239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</a:t>
            </a:r>
            <a:fld id="{D1C1536C-6065-45C5-8457-6097AB9EE6C5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69843" y="798036"/>
            <a:ext cx="80407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Reduced Incentive Payments</a:t>
            </a:r>
          </a:p>
          <a:p>
            <a:pPr algn="ctr"/>
            <a:r>
              <a:rPr lang="en-US" sz="2400" b="1" dirty="0"/>
              <a:t>Conditions for Reductions to Qualifying Counties</a:t>
            </a:r>
          </a:p>
        </p:txBody>
      </p:sp>
    </p:spTree>
    <p:extLst>
      <p:ext uri="{BB962C8B-B14F-4D97-AF65-F5344CB8AC3E}">
        <p14:creationId xmlns:p14="http://schemas.microsoft.com/office/powerpoint/2010/main" val="13908826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2410</TotalTime>
  <Words>4947</Words>
  <Application>Microsoft Office PowerPoint</Application>
  <PresentationFormat>On-screen Show (4:3)</PresentationFormat>
  <Paragraphs>466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Chapter 39, Article 25</vt:lpstr>
      <vt:lpstr>§39-2502</vt:lpstr>
      <vt:lpstr>§39-2503</vt:lpstr>
      <vt:lpstr>PowerPoint Presentation</vt:lpstr>
      <vt:lpstr>PowerPoint Presentation</vt:lpstr>
      <vt:lpstr>§39-2504</vt:lpstr>
      <vt:lpstr>§39-2505</vt:lpstr>
      <vt:lpstr>§39-2512</vt:lpstr>
      <vt:lpstr>§39-2513</vt:lpstr>
      <vt:lpstr>PowerPoint Presentation</vt:lpstr>
      <vt:lpstr>39-2514</vt:lpstr>
      <vt:lpstr>§39-2515</vt:lpstr>
      <vt:lpstr>PowerPoint Presentation</vt:lpstr>
      <vt:lpstr>PowerPoint Presentation</vt:lpstr>
      <vt:lpstr>PowerPoint Presentation</vt:lpstr>
    </vt:vector>
  </TitlesOfParts>
  <Company>University of Nebraska-Lincoln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Tab.4 Incentive Payments</dc:title>
  <dc:creator>Nicole Frankl</dc:creator>
  <cp:keywords>Incentive Payments, 39-25</cp:keywords>
  <cp:lastModifiedBy>Hasterlo, Barbara</cp:lastModifiedBy>
  <cp:revision>128</cp:revision>
  <cp:lastPrinted>2016-02-24T22:02:26Z</cp:lastPrinted>
  <dcterms:created xsi:type="dcterms:W3CDTF">2016-02-23T21:23:20Z</dcterms:created>
  <dcterms:modified xsi:type="dcterms:W3CDTF">2023-02-06T20:43:07Z</dcterms:modified>
  <cp:category>Workshop</cp:category>
</cp:coreProperties>
</file>