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handoutMasterIdLst>
    <p:handoutMasterId r:id="rId16"/>
  </p:handoutMasterIdLst>
  <p:sldIdLst>
    <p:sldId id="292" r:id="rId3"/>
    <p:sldId id="613" r:id="rId4"/>
    <p:sldId id="304" r:id="rId5"/>
    <p:sldId id="260" r:id="rId6"/>
    <p:sldId id="258" r:id="rId7"/>
    <p:sldId id="259" r:id="rId8"/>
    <p:sldId id="261" r:id="rId9"/>
    <p:sldId id="268" r:id="rId10"/>
    <p:sldId id="265" r:id="rId11"/>
    <p:sldId id="269" r:id="rId12"/>
    <p:sldId id="263" r:id="rId13"/>
    <p:sldId id="267" r:id="rId1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06" autoAdjust="0"/>
    <p:restoredTop sz="70111" autoAdjust="0"/>
  </p:normalViewPr>
  <p:slideViewPr>
    <p:cSldViewPr snapToGrid="0">
      <p:cViewPr varScale="1">
        <p:scale>
          <a:sx n="64" d="100"/>
          <a:sy n="64" d="100"/>
        </p:scale>
        <p:origin x="1416" y="54"/>
      </p:cViewPr>
      <p:guideLst/>
    </p:cSldViewPr>
  </p:slideViewPr>
  <p:notesTextViewPr>
    <p:cViewPr>
      <p:scale>
        <a:sx n="98" d="100"/>
        <a:sy n="98"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69DEC63-B3A1-48F2-912F-B54787465921}" type="datetimeFigureOut">
              <a:rPr lang="en-US" smtClean="0"/>
              <a:t>2/7/2023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D202150-691D-4022-89CA-CFA813488BA6}" type="slidenum">
              <a:rPr lang="en-US" smtClean="0"/>
              <a:t>‹#›</a:t>
            </a:fld>
            <a:endParaRPr lang="en-US"/>
          </a:p>
        </p:txBody>
      </p:sp>
    </p:spTree>
    <p:extLst>
      <p:ext uri="{BB962C8B-B14F-4D97-AF65-F5344CB8AC3E}">
        <p14:creationId xmlns:p14="http://schemas.microsoft.com/office/powerpoint/2010/main" val="652306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672806B-A340-450A-B754-B39F1B9324EB}" type="datetimeFigureOut">
              <a:rPr lang="en-US" smtClean="0"/>
              <a:t>2/7/2023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D1D03DC-F7AA-421A-96D3-6F00638356F6}" type="slidenum">
              <a:rPr lang="en-US" smtClean="0"/>
              <a:t>‹#›</a:t>
            </a:fld>
            <a:endParaRPr lang="en-US"/>
          </a:p>
        </p:txBody>
      </p:sp>
    </p:spTree>
    <p:extLst>
      <p:ext uri="{BB962C8B-B14F-4D97-AF65-F5344CB8AC3E}">
        <p14:creationId xmlns:p14="http://schemas.microsoft.com/office/powerpoint/2010/main" val="202768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mailto:ndot.blshelp@nebraska.gov"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9/11/2022 Slide 1 updated </a:t>
            </a:r>
            <a:r>
              <a:rPr lang="en-US" i="1"/>
              <a:t>with 3-ring-binder Tab number,</a:t>
            </a:r>
            <a:endParaRPr lang="en-US" i="1" dirty="0"/>
          </a:p>
          <a:p>
            <a:r>
              <a:rPr lang="en-US" i="1" dirty="0"/>
              <a:t>8/16/2022 updated slide 5 with new congressional district map</a:t>
            </a:r>
          </a:p>
          <a:p>
            <a:r>
              <a:rPr lang="en-US" i="1" dirty="0"/>
              <a:t>3/9/2022 hid slide 3 – instead, refer to agenda as distributed, also updated slide 6</a:t>
            </a:r>
          </a:p>
          <a:p>
            <a:r>
              <a:rPr lang="en-US" i="1" dirty="0"/>
              <a:t>10/11/2021 added slide (Slide 2) – short review of BEX info from previous day.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5801FA-8D92-4EDB-BE69-F7F9A1B58C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8204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4/21/2021 added slide Authority to Conduct Business (adopted by Board at its 9/24/2020 meeting)</a:t>
            </a:r>
            <a:endParaRPr lang="en-US" i="0" dirty="0"/>
          </a:p>
          <a:p>
            <a:endParaRPr lang="en-US" i="0" dirty="0"/>
          </a:p>
          <a:p>
            <a:r>
              <a:rPr lang="en-US" i="0" dirty="0"/>
              <a:t>Non-routine examples: relaxation of standards requests  and inquiries about design standards.  </a:t>
            </a:r>
          </a:p>
          <a:p>
            <a:endParaRPr lang="en-US" i="0" dirty="0"/>
          </a:p>
          <a:p>
            <a:endParaRPr lang="en-US" i="0" dirty="0"/>
          </a:p>
          <a:p>
            <a:pPr marL="0" marR="0" algn="ctr">
              <a:spcBef>
                <a:spcPts val="0"/>
              </a:spcBef>
              <a:spcAft>
                <a:spcPts val="60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STATE OF NEBRASKA</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Board of Public Roads Classifications and Standards (NBCS)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September 24, 2020</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0" kern="14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b="1" kern="14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kern="1400" dirty="0">
                <a:effectLst/>
                <a:latin typeface="Arial" panose="020B0604020202020204" pitchFamily="34" charset="0"/>
                <a:ea typeface="Times New Roman" panose="02020603050405020304" pitchFamily="18" charset="0"/>
                <a:cs typeface="Arial" panose="020B0604020202020204" pitchFamily="34" charset="0"/>
              </a:rPr>
              <a:t>Authority to Conduct Business for the Board as it Relates to Communications, Questions and Information Requests of the Board and Staff.</a:t>
            </a:r>
            <a:endParaRPr lang="en-US" sz="1800" b="1" kern="14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just">
              <a:spcBef>
                <a:spcPts val="0"/>
              </a:spcBef>
              <a:spcAft>
                <a:spcPts val="0"/>
              </a:spcAft>
            </a:pPr>
            <a:r>
              <a:rPr lang="en-US" sz="1800" b="1" u="sng" dirty="0">
                <a:effectLst/>
                <a:latin typeface="Arial" panose="020B0604020202020204" pitchFamily="34" charset="0"/>
                <a:ea typeface="Times New Roman" panose="02020603050405020304" pitchFamily="18" charset="0"/>
                <a:cs typeface="Times New Roman" panose="02020603050405020304" pitchFamily="18" charset="0"/>
              </a:rPr>
              <a:t>Intent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To establish, for the sake of managing communications and for transparency, a more formal process to receive and respond to questions and inquires of the NBCS.</a:t>
            </a:r>
          </a:p>
          <a:p>
            <a:pPr marL="0" marR="0" algn="just">
              <a:spcBef>
                <a:spcPts val="0"/>
              </a:spcBef>
              <a:spcAft>
                <a:spcPts val="0"/>
              </a:spcAft>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Routine communications, questions and requests can be discussed and resolved quickly electronically or telephonically by the Secretary of the Board (Secretary) and need not involve the Board.  Non-routine communications, questions and requests for information (examples are relaxation of standards requests and inquiries about design standards) should be sent in writing (hard-copy) or electronically (e-mail to </a:t>
            </a:r>
            <a:r>
              <a:rPr lang="en-US" sz="1800" u="sng"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hlinkClick r:id="rId3"/>
              </a:rPr>
              <a:t>ndot.blshelp@nebraska.gov</a:t>
            </a: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or file-sharing) to the </a:t>
            </a:r>
            <a:r>
              <a:rPr lang="en-US" sz="1800" b="0" u="sng" dirty="0">
                <a:effectLst/>
                <a:latin typeface="Arial" panose="020B0604020202020204" pitchFamily="34" charset="0"/>
                <a:ea typeface="Times New Roman" panose="02020603050405020304" pitchFamily="18" charset="0"/>
                <a:cs typeface="Times New Roman" panose="02020603050405020304" pitchFamily="18" charset="0"/>
              </a:rPr>
              <a:t>Secretary of the Board</a:t>
            </a: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for review and determination of proper handling, filing, responding and or answering etc.</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228600" marR="0" algn="just">
              <a:spcBef>
                <a:spcPts val="0"/>
              </a:spcBef>
              <a:spcAft>
                <a:spcPts val="0"/>
              </a:spcAft>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rabi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Non-routine communications, questions </a:t>
            </a:r>
            <a:r>
              <a:rPr lang="en-US" sz="1800" b="0" dirty="0" err="1">
                <a:effectLst/>
                <a:latin typeface="Arial" panose="020B0604020202020204" pitchFamily="34" charset="0"/>
                <a:ea typeface="Times New Roman" panose="02020603050405020304" pitchFamily="18" charset="0"/>
                <a:cs typeface="Times New Roman" panose="02020603050405020304" pitchFamily="18" charset="0"/>
              </a:rPr>
              <a:t>etc</a:t>
            </a: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that require a response are to be handled as follows: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lphaL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The Secretary of the Board (Secretary) shall answer all communications and questions that are within his/her experience and knowledge to resolve. All responses to non-routine communications shall be in writing (hard-copy) or electronic (e-mail or file-sharing), to the requesting individual or entity.</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lphaL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The Nebraska Department of Transportation (NDOT) shall provide supplemental/additional professional engineering (Professional Support) support to the Secretary, and the Secretary shall be authorized to confer with, and request reviews/evaluations, and recommendations from Professional Support on issues that are not routine and are less common, that require additional effort to research and answer. The Secretary, if in agreement, will respond and communicate directly to the individual or entity in writing, as above in 2.a.</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lphaL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For those issues, questions and requests where the Secretary and Professional Support do not agree, or are not sure of an appropriate response, both shall confer with the Chair of the Board and/or Counsel for a proper response, and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either the Chair or Secretary </a:t>
            </a: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shall respond back to the individual or entity, as above in 2.a and b.</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lphaL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Any issues, questions and requests not resolved to the satisfaction of the individual or entity in any of the above steps, may be taken to the full Board for resolution.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lphaLcPeriod"/>
            </a:pPr>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All non-routine communications, questions and requests for information will be reported to the Board at any subsequent meetings, for the purpose of transparency in the conduction of the business of the Board.  These may not have all details; they may be summaries, relevant portions of communications, and /or listings.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D1D03DC-F7AA-421A-96D3-6F00638356F6}" type="slidenum">
              <a:rPr lang="en-US" smtClean="0"/>
              <a:t>10</a:t>
            </a:fld>
            <a:endParaRPr lang="en-US"/>
          </a:p>
        </p:txBody>
      </p:sp>
    </p:spTree>
    <p:extLst>
      <p:ext uri="{BB962C8B-B14F-4D97-AF65-F5344CB8AC3E}">
        <p14:creationId xmlns:p14="http://schemas.microsoft.com/office/powerpoint/2010/main" val="3628181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D1D03DC-F7AA-421A-96D3-6F00638356F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8821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10/11/2021 Added slide to see if there are any questions about yesterday afternoon’s material.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4C524DF-ACA2-4030-981D-DD26CF03BBCC}" type="slidenum">
              <a:rPr lang="en-US" smtClean="0"/>
              <a:pPr/>
              <a:t>2</a:t>
            </a:fld>
            <a:endParaRPr lang="en-US" dirty="0"/>
          </a:p>
        </p:txBody>
      </p:sp>
    </p:spTree>
    <p:extLst>
      <p:ext uri="{BB962C8B-B14F-4D97-AF65-F5344CB8AC3E}">
        <p14:creationId xmlns:p14="http://schemas.microsoft.com/office/powerpoint/2010/main" val="2251291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Plans used for plan reading questions:</a:t>
            </a:r>
          </a:p>
          <a:p>
            <a:r>
              <a:rPr lang="en-US" dirty="0"/>
              <a:t>In McCook</a:t>
            </a:r>
          </a:p>
          <a:p>
            <a:r>
              <a:rPr lang="en-US" dirty="0"/>
              <a:t>Johnson SE</a:t>
            </a:r>
          </a:p>
          <a:p>
            <a:r>
              <a:rPr lang="en-US" dirty="0"/>
              <a:t>Wayne NW</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81250F0-DEF2-4EED-9882-1B18A4FB6B0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75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6/20/2021 Updated slides 3, 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5/25/2021 Updated Slide</a:t>
            </a:r>
            <a:r>
              <a:rPr lang="en-US" i="1" baseline="0" dirty="0"/>
              <a:t> 3, by correcting the first bullet. </a:t>
            </a:r>
            <a:endParaRPr lang="en-US"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4/24/2021 Updated Slide 4 to include Practical Design programs and strategies.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4/21/2021 Added Slide 7 – Authority to Conduct Business adopted by Board on 9/24/2020.  Changed Slide 2 per LB174-2021 language in 39-2106(c).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4/18/2021 Added slide 5 – inventory of public roads in Nebraska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1/30/2020 Updated slide 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8/13/2019 Updates made to this presentation some based on LB82 (2019).  Previous version dated 2/21/2018.  Three slides updated. Slides 3 thru 5 were updated.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Handouts – describe to audience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Board of Public Roads </a:t>
            </a:r>
            <a:r>
              <a:rPr lang="en-US" b="1" dirty="0"/>
              <a:t>Classifications</a:t>
            </a:r>
            <a:r>
              <a:rPr lang="en-US" dirty="0"/>
              <a:t> and </a:t>
            </a:r>
            <a:r>
              <a:rPr lang="en-US" b="1" dirty="0"/>
              <a:t>Standards</a:t>
            </a:r>
            <a:r>
              <a:rPr lang="en-US" dirty="0"/>
              <a:t> is one of two Boards created by state statutes for Nebraska’s system of roads and streets. </a:t>
            </a:r>
          </a:p>
          <a:p>
            <a:endParaRPr lang="en-US" dirty="0"/>
          </a:p>
        </p:txBody>
      </p:sp>
      <p:sp>
        <p:nvSpPr>
          <p:cNvPr id="4" name="Slide Number Placeholder 3"/>
          <p:cNvSpPr>
            <a:spLocks noGrp="1"/>
          </p:cNvSpPr>
          <p:nvPr>
            <p:ph type="sldNum" sz="quarter" idx="10"/>
          </p:nvPr>
        </p:nvSpPr>
        <p:spPr/>
        <p:txBody>
          <a:bodyPr/>
          <a:lstStyle/>
          <a:p>
            <a:fld id="{1D1D03DC-F7AA-421A-96D3-6F00638356F6}" type="slidenum">
              <a:rPr lang="en-US" smtClean="0"/>
              <a:t>4</a:t>
            </a:fld>
            <a:endParaRPr lang="en-US"/>
          </a:p>
        </p:txBody>
      </p:sp>
    </p:spTree>
    <p:extLst>
      <p:ext uri="{BB962C8B-B14F-4D97-AF65-F5344CB8AC3E}">
        <p14:creationId xmlns:p14="http://schemas.microsoft.com/office/powerpoint/2010/main" val="4274055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normAutofit fontScale="40000" lnSpcReduction="20000"/>
          </a:bodyPr>
          <a:lstStyle/>
          <a:p>
            <a:r>
              <a:rPr lang="en-US" i="1" dirty="0"/>
              <a:t>8/16/2022 updated congressional district map, which becomes effective after the 2022 elections. </a:t>
            </a:r>
          </a:p>
          <a:p>
            <a:r>
              <a:rPr lang="en-US" i="1" dirty="0"/>
              <a:t>4/21/2021 Updated per LB174-2021.  Municipal members can also be city engineer, village engineer, city manager, city administrator, or street commissioner.  </a:t>
            </a:r>
          </a:p>
          <a:p>
            <a:r>
              <a:rPr lang="en-US" i="1" dirty="0"/>
              <a:t>1/30/2019 Changed second bullet (statute actually says one from Classes 1-2, one from Classes 3-4, and one from Classes 5-7.  In municipal populations removed “Lincoln or Omaha” because Grand Island is now in that mix.  Added congressional district map.  Added in notes field the classification of counties.   </a:t>
            </a:r>
          </a:p>
          <a:p>
            <a:endParaRPr lang="en-US" dirty="0"/>
          </a:p>
          <a:p>
            <a:r>
              <a:rPr lang="en-US" dirty="0"/>
              <a:t>23-1114.01  classification of counties is based on population (numbers are thousands)</a:t>
            </a:r>
          </a:p>
          <a:p>
            <a:r>
              <a:rPr lang="en-US" dirty="0"/>
              <a:t>Class 1 &lt;3</a:t>
            </a:r>
          </a:p>
          <a:p>
            <a:r>
              <a:rPr lang="en-US" dirty="0"/>
              <a:t>Class 2 3-9</a:t>
            </a:r>
          </a:p>
          <a:p>
            <a:r>
              <a:rPr lang="en-US" dirty="0"/>
              <a:t>Class 3 9-14</a:t>
            </a:r>
          </a:p>
          <a:p>
            <a:r>
              <a:rPr lang="en-US" dirty="0"/>
              <a:t>Class 4 14-20</a:t>
            </a:r>
          </a:p>
          <a:p>
            <a:r>
              <a:rPr lang="en-US" dirty="0"/>
              <a:t>Class 5 20-60</a:t>
            </a:r>
          </a:p>
          <a:p>
            <a:r>
              <a:rPr lang="en-US" dirty="0"/>
              <a:t>Class 6 60-200</a:t>
            </a:r>
          </a:p>
          <a:p>
            <a:r>
              <a:rPr lang="en-US" dirty="0"/>
              <a:t>Class 7 &gt;200</a:t>
            </a:r>
          </a:p>
          <a:p>
            <a:pPr marL="228600" indent="-228600">
              <a:buAutoNum type="alphaUcPeriod"/>
            </a:pPr>
            <a:endParaRPr lang="en-US" dirty="0"/>
          </a:p>
          <a:p>
            <a:pPr marL="0" indent="0">
              <a:buNone/>
            </a:pPr>
            <a:r>
              <a:rPr lang="en-US" i="1" dirty="0"/>
              <a:t>Members – changes by LB174(2021)</a:t>
            </a:r>
          </a:p>
          <a:p>
            <a:pPr marL="0" indent="0">
              <a:buNone/>
            </a:pPr>
            <a:r>
              <a:rPr lang="en-US" i="1" dirty="0"/>
              <a:t>Municipal representatives – added job titles such as city engineer, village engineer, public works director, city manager, city administrator, street commissioner, city street superintendent licensed pursuant to the County Highway and City Street Superintendents Act</a:t>
            </a:r>
          </a:p>
          <a:p>
            <a:endParaRPr lang="en-US" dirty="0"/>
          </a:p>
          <a:p>
            <a:r>
              <a:rPr lang="en-US" dirty="0"/>
              <a:t>Section 39-2106.  Board of Public Roads Classifications and Standards; established; members; number; appointment; qualifications; compensation; expenses.  … there is hereby established the Board of Public Roads Classifications and Standards which shall consist of eleven members to be appointed by the Governor with the approval of the Legislature. … two shall be representatives of the Department of Transportation, three shall be representatives of the counties, one of whom shall be a licensed county highway superintendent … and two of whom shall be county board members, three shall be representatives of the municipalities who shall be either public works directors or licensed city street superintendents …, and three shall be lay citizens who shall represent the three congressional districts … The county members on the board shall represent the various classes of counties</a:t>
            </a:r>
          </a:p>
          <a:p>
            <a:pPr defTabSz="931774">
              <a:lnSpc>
                <a:spcPct val="80000"/>
              </a:lnSpc>
              <a:spcBef>
                <a:spcPct val="20000"/>
              </a:spcBef>
              <a:defRPr/>
            </a:pPr>
            <a:r>
              <a:rPr lang="en-US" dirty="0">
                <a:latin typeface="Arial" pitchFamily="34" charset="0"/>
                <a:cs typeface="Arial" pitchFamily="34" charset="0"/>
              </a:rPr>
              <a:t>The </a:t>
            </a:r>
            <a:r>
              <a:rPr lang="en-US" b="1" dirty="0">
                <a:latin typeface="Arial" pitchFamily="34" charset="0"/>
                <a:cs typeface="Arial" pitchFamily="34" charset="0"/>
              </a:rPr>
              <a:t>municipal members</a:t>
            </a:r>
            <a:r>
              <a:rPr lang="en-US" dirty="0">
                <a:latin typeface="Arial" pitchFamily="34" charset="0"/>
                <a:cs typeface="Arial" pitchFamily="34" charset="0"/>
              </a:rPr>
              <a:t> of the board shall represent municipalities of the following sizes </a:t>
            </a:r>
            <a:r>
              <a:rPr lang="en-US" b="1" dirty="0">
                <a:latin typeface="Arial" pitchFamily="34" charset="0"/>
                <a:cs typeface="Arial" pitchFamily="34" charset="0"/>
              </a:rPr>
              <a:t>by population</a:t>
            </a:r>
            <a:r>
              <a:rPr lang="en-US" dirty="0">
                <a:latin typeface="Arial" pitchFamily="34" charset="0"/>
                <a:cs typeface="Arial" pitchFamily="34" charset="0"/>
              </a:rPr>
              <a:t>: One shall be a representative from a municipality of less than two thousand five hundred population; one shall be a representative from a municipality of two thousand five hundred to fifty thousand population; and one shall be a representative from a municipality of over fifty thousand population. In making such appointments, the Governor shall consult with … appropriate … officials and … organizations …</a:t>
            </a:r>
          </a:p>
          <a:p>
            <a:pPr defTabSz="931774">
              <a:lnSpc>
                <a:spcPct val="80000"/>
              </a:lnSpc>
              <a:spcBef>
                <a:spcPct val="20000"/>
              </a:spcBef>
              <a:defRPr/>
            </a:pPr>
            <a:r>
              <a:rPr lang="en-US" dirty="0">
                <a:latin typeface="Arial" pitchFamily="34" charset="0"/>
                <a:cs typeface="Arial" pitchFamily="34" charset="0"/>
              </a:rPr>
              <a:t>Members of such board shall receive no compensation …, except that the lay members shall receive [a per diem] …, and all members shall be reimbursed for their actual and necessary expenses … [which] … shall be paid by the Department of Transportation.  </a:t>
            </a:r>
            <a:r>
              <a:rPr lang="en-US" i="1" dirty="0">
                <a:latin typeface="Arial" pitchFamily="34" charset="0"/>
                <a:cs typeface="Arial" pitchFamily="34" charset="0"/>
              </a:rPr>
              <a:t>(Emphasis added)</a:t>
            </a:r>
          </a:p>
          <a:p>
            <a:endParaRPr lang="en-US" dirty="0"/>
          </a:p>
          <a:p>
            <a:r>
              <a:rPr lang="en-US" b="1" dirty="0"/>
              <a:t>Section 39-2106.  Board of Public Roads Classifications and Standards; established; members; number; appointment; qualifications; compensation; expenses.</a:t>
            </a:r>
            <a:r>
              <a:rPr lang="en-US" dirty="0"/>
              <a:t>  To assist in developing the functional classification system, </a:t>
            </a:r>
            <a:r>
              <a:rPr lang="en-US" i="1" dirty="0"/>
              <a:t>there is hereby established the Board of Public Roads Classifications and Standards</a:t>
            </a:r>
            <a:r>
              <a:rPr lang="en-US" dirty="0"/>
              <a:t> which shall consist of </a:t>
            </a:r>
            <a:r>
              <a:rPr lang="en-US" i="1" dirty="0"/>
              <a:t>eleven members to be appointed by the Governor with the approval of the Legislature</a:t>
            </a:r>
            <a:r>
              <a:rPr lang="en-US" dirty="0"/>
              <a:t>. Of the members of such board, </a:t>
            </a:r>
            <a:r>
              <a:rPr lang="en-US" i="1" dirty="0"/>
              <a:t>two shall be representatives of the Department of Transportation, three shall be representatives of the counties</a:t>
            </a:r>
            <a:r>
              <a:rPr lang="en-US" dirty="0"/>
              <a:t>, one of whom shall be a licensed county highway superintendent in good standing and two of whom shall be county board members, </a:t>
            </a:r>
            <a:r>
              <a:rPr lang="en-US" i="1" dirty="0"/>
              <a:t>three shall be representatives of the municipalities</a:t>
            </a:r>
            <a:r>
              <a:rPr lang="en-US" dirty="0"/>
              <a:t> who shall be either public works directors or licensed city street superintendents in good standing, and </a:t>
            </a:r>
            <a:r>
              <a:rPr lang="en-US" i="1" dirty="0"/>
              <a:t>three shall be lay citizens who shall represent the three congressional districts </a:t>
            </a:r>
            <a:r>
              <a:rPr lang="en-US" dirty="0"/>
              <a:t>of the state. The county members on the board shall represent the various classes of counties, as defined in section 23-1114.01, in the following manner: One shall be a representative from either a Class 1 or Class 2 county; one shall be a representative from either a Class 3 or Class 4 county; and one shall be a representative from either a Class 5, Class 6, or Class 7 county. The municipal members of the board shall represent municipalities of the following sizes by population: One shall be a representative from a municipality of less than two thousand five hundred population; one shall be a representative from a municipality of two thousand five hundred to fifty thousand population; and one shall be a representative from a municipality of over fifty thousand population. In making such appointments, the Governor shall consult with the Director-State Engineer and with the appropriate county and municipal officials and may consult with organizations representing such officials or representing counties or municipalities as may be appropriate. At the expiration of existing term, one member from the county representatives, the municipal representatives and the lay citizens shall be appointed for a term of two years; two members from the county representatives, the municipal representatives and the lay citizens shall be appointed for terms of four years. One representative from the Department of Transportation shall be appointed for a two-year term and the other representative shall be appointed for a four-year term. Thereafter, all such appointments shall be for </a:t>
            </a:r>
            <a:r>
              <a:rPr lang="en-US" i="1" dirty="0"/>
              <a:t>terms of four years</a:t>
            </a:r>
            <a:r>
              <a:rPr lang="en-US" dirty="0"/>
              <a:t> each. Members of such board shall receive no compensation for their services as such, except that the lay members shall receive the same compensation as members of the State Highway Commission, and all members shall be reimbursed for their actual and necessary expenses incurred in the performance of their official duties as provided in sections 81-1174 to 81-1177 for state employees. All expenses of such board shall be paid by the Department of Transportation.  </a:t>
            </a:r>
            <a:r>
              <a:rPr lang="en-US" i="1" dirty="0"/>
              <a:t>(Emphasis added)</a:t>
            </a:r>
            <a:endParaRPr lang="en-US" dirty="0"/>
          </a:p>
          <a:p>
            <a:r>
              <a:rPr lang="en-US" dirty="0"/>
              <a:t> </a:t>
            </a:r>
          </a:p>
          <a:p>
            <a:r>
              <a:rPr lang="en-US" dirty="0"/>
              <a:t>Source:	Laws 1969, c. 312, § 6, p. 1122; Laws 1971, LB 100, § 1; Laws 1981, LB 204, § 61</a:t>
            </a:r>
          </a:p>
          <a:p>
            <a:r>
              <a:rPr lang="en-US" dirty="0"/>
              <a:t> </a:t>
            </a:r>
          </a:p>
          <a:p>
            <a:r>
              <a:rPr lang="en-US" dirty="0"/>
              <a:t> </a:t>
            </a:r>
          </a:p>
          <a:p>
            <a:r>
              <a:rPr lang="en-US" b="1" dirty="0"/>
              <a:t>Section 39-2107.  Board of Public Roads Classifications and Standards; office space; furniture; equipment; supplies; personnel.</a:t>
            </a:r>
            <a:r>
              <a:rPr lang="en-US" dirty="0"/>
              <a:t>  The Department of Transportation shall furnish the Board of Public Roads Classifications and Standards with necessary office space, furniture, equipment, and supplies as well as necessary professional, technical, and clerical assistants.</a:t>
            </a:r>
          </a:p>
          <a:p>
            <a:r>
              <a:rPr lang="en-US" dirty="0"/>
              <a:t> </a:t>
            </a:r>
          </a:p>
          <a:p>
            <a:r>
              <a:rPr lang="en-US" dirty="0"/>
              <a:t>Source:		Laws 1969, c. 312, § 7, p. 1123</a:t>
            </a:r>
          </a:p>
          <a:p>
            <a:r>
              <a:rPr lang="en-US" dirty="0"/>
              <a:t> </a:t>
            </a:r>
          </a:p>
          <a:p>
            <a:r>
              <a:rPr lang="en-US" b="1" dirty="0"/>
              <a:t>Section 39-2108.  Board of Public Roads Classifications and Standards; proceedings; subject to Administrative Procedure Act.</a:t>
            </a:r>
            <a:r>
              <a:rPr lang="en-US" dirty="0"/>
              <a:t>  All proceedings of the Board of Public Roads Classifications and Standards shall be subject to the provisions of the Administrative Procedure Act.</a:t>
            </a:r>
          </a:p>
          <a:p>
            <a:r>
              <a:rPr lang="en-US" dirty="0"/>
              <a:t> </a:t>
            </a:r>
          </a:p>
          <a:p>
            <a:r>
              <a:rPr lang="en-US" dirty="0"/>
              <a:t>Source:		Laws 1969, c. 312, § 8, p. 1123</a:t>
            </a:r>
          </a:p>
          <a:p>
            <a:r>
              <a:rPr lang="en-US" dirty="0"/>
              <a:t> </a:t>
            </a:r>
          </a:p>
          <a:p>
            <a:r>
              <a:rPr lang="en-US" b="1" dirty="0"/>
              <a:t>Cross Reference:</a:t>
            </a:r>
            <a:r>
              <a:rPr lang="en-US" dirty="0"/>
              <a:t>	Administrative Procedure Act, see section 84-920.</a:t>
            </a:r>
          </a:p>
          <a:p>
            <a:endParaRPr lang="en-US" dirty="0"/>
          </a:p>
        </p:txBody>
      </p:sp>
      <p:sp>
        <p:nvSpPr>
          <p:cNvPr id="4" name="Slide Number Placeholder 3"/>
          <p:cNvSpPr>
            <a:spLocks noGrp="1"/>
          </p:cNvSpPr>
          <p:nvPr>
            <p:ph type="sldNum" sz="quarter" idx="10"/>
          </p:nvPr>
        </p:nvSpPr>
        <p:spPr/>
        <p:txBody>
          <a:bodyPr/>
          <a:lstStyle/>
          <a:p>
            <a:fld id="{F4C524DF-ACA2-4030-981D-DD26CF03BBCC}" type="slidenum">
              <a:rPr lang="en-US" smtClean="0"/>
              <a:pPr/>
              <a:t>5</a:t>
            </a:fld>
            <a:endParaRPr lang="en-US" dirty="0"/>
          </a:p>
        </p:txBody>
      </p:sp>
    </p:spTree>
    <p:extLst>
      <p:ext uri="{BB962C8B-B14F-4D97-AF65-F5344CB8AC3E}">
        <p14:creationId xmlns:p14="http://schemas.microsoft.com/office/powerpoint/2010/main" val="1224232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3/9/2022 Added regulation to 2</a:t>
            </a:r>
            <a:r>
              <a:rPr lang="en-US" i="1" baseline="30000" dirty="0"/>
              <a:t>nd</a:t>
            </a:r>
            <a:r>
              <a:rPr lang="en-US" i="1" dirty="0"/>
              <a:t> and 4</a:t>
            </a:r>
            <a:r>
              <a:rPr lang="en-US" i="1" baseline="30000" dirty="0"/>
              <a:t>th</a:t>
            </a:r>
            <a:r>
              <a:rPr lang="en-US" i="1" dirty="0"/>
              <a:t> bullets</a:t>
            </a:r>
          </a:p>
          <a:p>
            <a:r>
              <a:rPr lang="en-US" i="1" dirty="0"/>
              <a:t>6/20/2021 Updated slide by eliminating the last bullet (interlocal agreements not submitted to NBCS any longer).  </a:t>
            </a:r>
          </a:p>
          <a:p>
            <a:r>
              <a:rPr lang="en-US" i="1" dirty="0"/>
              <a:t>5/25/2021</a:t>
            </a:r>
            <a:r>
              <a:rPr lang="en-US" i="1" baseline="0" dirty="0"/>
              <a:t> Updated slide.  Unlined the first bullet – should not have been lined thru; the NBCS still determines state-aid bridge fund priorities. Also corrected the state statute reference.  Note that 39-810(1)() no longer requires submittal of contracts over $20,000 to be reported to the NBCS.  </a:t>
            </a:r>
            <a:endParaRPr lang="en-US" i="1" dirty="0"/>
          </a:p>
          <a:p>
            <a:r>
              <a:rPr lang="en-US" i="1" dirty="0"/>
              <a:t>8/13/2019 Updated to reflect current duties as a result of LB82 (2019).  First and Sixth bullets on this slide lined thru.  </a:t>
            </a:r>
            <a:endParaRPr lang="en-US" dirty="0"/>
          </a:p>
        </p:txBody>
      </p:sp>
      <p:sp>
        <p:nvSpPr>
          <p:cNvPr id="4" name="Slide Number Placeholder 3"/>
          <p:cNvSpPr>
            <a:spLocks noGrp="1"/>
          </p:cNvSpPr>
          <p:nvPr>
            <p:ph type="sldNum" sz="quarter" idx="10"/>
          </p:nvPr>
        </p:nvSpPr>
        <p:spPr/>
        <p:txBody>
          <a:bodyPr/>
          <a:lstStyle/>
          <a:p>
            <a:fld id="{1D1D03DC-F7AA-421A-96D3-6F00638356F6}" type="slidenum">
              <a:rPr lang="en-US" smtClean="0"/>
              <a:t>6</a:t>
            </a:fld>
            <a:endParaRPr lang="en-US"/>
          </a:p>
        </p:txBody>
      </p:sp>
    </p:spTree>
    <p:extLst>
      <p:ext uri="{BB962C8B-B14F-4D97-AF65-F5344CB8AC3E}">
        <p14:creationId xmlns:p14="http://schemas.microsoft.com/office/powerpoint/2010/main" val="3694520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6/20/2021 Eliminated first two bullets (OneAndSix and SSAR receive/review no longer done).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4/24/2021 Updated to include Practical Design programs and strategies.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8/13/2019 Updated to remove duties as a result of LB82 (2019).  First and second bullets lined thru.  </a:t>
            </a:r>
            <a:endParaRPr lang="en-US" dirty="0"/>
          </a:p>
          <a:p>
            <a:endParaRPr lang="en-US" dirty="0"/>
          </a:p>
          <a:p>
            <a:r>
              <a:rPr lang="en-US" dirty="0"/>
              <a:t>Practical Design will be discussed tomorrow when we discuss NBCS Standards.  </a:t>
            </a:r>
          </a:p>
        </p:txBody>
      </p:sp>
      <p:sp>
        <p:nvSpPr>
          <p:cNvPr id="4" name="Slide Number Placeholder 3"/>
          <p:cNvSpPr>
            <a:spLocks noGrp="1"/>
          </p:cNvSpPr>
          <p:nvPr>
            <p:ph type="sldNum" sz="quarter" idx="5"/>
          </p:nvPr>
        </p:nvSpPr>
        <p:spPr/>
        <p:txBody>
          <a:bodyPr/>
          <a:lstStyle/>
          <a:p>
            <a:fld id="{1D1D03DC-F7AA-421A-96D3-6F00638356F6}" type="slidenum">
              <a:rPr lang="en-US" smtClean="0"/>
              <a:t>7</a:t>
            </a:fld>
            <a:endParaRPr lang="en-US"/>
          </a:p>
        </p:txBody>
      </p:sp>
    </p:spTree>
    <p:extLst>
      <p:ext uri="{BB962C8B-B14F-4D97-AF65-F5344CB8AC3E}">
        <p14:creationId xmlns:p14="http://schemas.microsoft.com/office/powerpoint/2010/main" val="2181855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4/18/2021 Added slide</a:t>
            </a:r>
            <a:endParaRPr lang="en-US" dirty="0"/>
          </a:p>
        </p:txBody>
      </p:sp>
      <p:sp>
        <p:nvSpPr>
          <p:cNvPr id="4" name="Slide Number Placeholder 3"/>
          <p:cNvSpPr>
            <a:spLocks noGrp="1"/>
          </p:cNvSpPr>
          <p:nvPr>
            <p:ph type="sldNum" sz="quarter" idx="5"/>
          </p:nvPr>
        </p:nvSpPr>
        <p:spPr/>
        <p:txBody>
          <a:bodyPr/>
          <a:lstStyle/>
          <a:p>
            <a:fld id="{1D1D03DC-F7AA-421A-96D3-6F00638356F6}" type="slidenum">
              <a:rPr lang="en-US" smtClean="0"/>
              <a:t>8</a:t>
            </a:fld>
            <a:endParaRPr lang="en-US"/>
          </a:p>
        </p:txBody>
      </p:sp>
    </p:spTree>
    <p:extLst>
      <p:ext uri="{BB962C8B-B14F-4D97-AF65-F5344CB8AC3E}">
        <p14:creationId xmlns:p14="http://schemas.microsoft.com/office/powerpoint/2010/main" val="1499728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8/13/2019 Updated weblink at bottom</a:t>
            </a:r>
            <a:endParaRPr lang="en-US" dirty="0"/>
          </a:p>
        </p:txBody>
      </p:sp>
      <p:sp>
        <p:nvSpPr>
          <p:cNvPr id="4" name="Slide Number Placeholder 3"/>
          <p:cNvSpPr>
            <a:spLocks noGrp="1"/>
          </p:cNvSpPr>
          <p:nvPr>
            <p:ph type="sldNum" sz="quarter" idx="5"/>
          </p:nvPr>
        </p:nvSpPr>
        <p:spPr/>
        <p:txBody>
          <a:bodyPr/>
          <a:lstStyle/>
          <a:p>
            <a:fld id="{1D1D03DC-F7AA-421A-96D3-6F00638356F6}" type="slidenum">
              <a:rPr lang="en-US" smtClean="0"/>
              <a:t>9</a:t>
            </a:fld>
            <a:endParaRPr lang="en-US"/>
          </a:p>
        </p:txBody>
      </p:sp>
    </p:spTree>
    <p:extLst>
      <p:ext uri="{BB962C8B-B14F-4D97-AF65-F5344CB8AC3E}">
        <p14:creationId xmlns:p14="http://schemas.microsoft.com/office/powerpoint/2010/main" val="2746740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73F59B-06CE-4705-9E0A-1B6A8C21FC4A}"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1135337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3F59B-06CE-4705-9E0A-1B6A8C21FC4A}"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218145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3F59B-06CE-4705-9E0A-1B6A8C21FC4A}"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1404449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130926" y="831274"/>
            <a:ext cx="9405851" cy="23109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278476" y="527405"/>
            <a:ext cx="8645237" cy="2387600"/>
          </a:xfrm>
        </p:spPr>
        <p:txBody>
          <a:bodyPr anchor="ctr"/>
          <a:lstStyle>
            <a:lvl1pPr algn="ctr">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172095" y="2344488"/>
            <a:ext cx="6858000" cy="864221"/>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80748" y="4024970"/>
            <a:ext cx="2831632" cy="1128368"/>
          </a:xfrm>
          <a:prstGeom prst="rect">
            <a:avLst/>
          </a:prstGeom>
        </p:spPr>
      </p:pic>
    </p:spTree>
    <p:extLst>
      <p:ext uri="{BB962C8B-B14F-4D97-AF65-F5344CB8AC3E}">
        <p14:creationId xmlns:p14="http://schemas.microsoft.com/office/powerpoint/2010/main" val="746624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98711" y="270859"/>
            <a:ext cx="8534203" cy="1114882"/>
          </a:xfrm>
        </p:spPr>
        <p:txBody>
          <a:bodyPr/>
          <a:lstStyle/>
          <a:p>
            <a:r>
              <a:rPr lang="en-US"/>
              <a:t>Click to edit Master title style</a:t>
            </a:r>
          </a:p>
        </p:txBody>
      </p:sp>
      <p:sp>
        <p:nvSpPr>
          <p:cNvPr id="3" name="Content Placeholder 2"/>
          <p:cNvSpPr>
            <a:spLocks noGrp="1"/>
          </p:cNvSpPr>
          <p:nvPr>
            <p:ph idx="1"/>
          </p:nvPr>
        </p:nvSpPr>
        <p:spPr>
          <a:xfrm>
            <a:off x="298710" y="1505111"/>
            <a:ext cx="8534203" cy="45846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4113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22568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5051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5046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4"/>
          <p:cNvSpPr>
            <a:spLocks noGrp="1"/>
          </p:cNvSpPr>
          <p:nvPr>
            <p:ph type="title"/>
          </p:nvPr>
        </p:nvSpPr>
        <p:spPr>
          <a:xfrm>
            <a:off x="298711" y="270860"/>
            <a:ext cx="8534203" cy="1114881"/>
          </a:xfrm>
        </p:spPr>
        <p:txBody>
          <a:bodyPr/>
          <a:lstStyle/>
          <a:p>
            <a:r>
              <a:rPr lang="en-US"/>
              <a:t>Click to edit Master title style</a:t>
            </a:r>
          </a:p>
        </p:txBody>
      </p:sp>
    </p:spTree>
    <p:extLst>
      <p:ext uri="{BB962C8B-B14F-4D97-AF65-F5344CB8AC3E}">
        <p14:creationId xmlns:p14="http://schemas.microsoft.com/office/powerpoint/2010/main" val="3665345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98847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1325554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3F59B-06CE-4705-9E0A-1B6A8C21FC4A}"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17692212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2653824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67542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159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73F59B-06CE-4705-9E0A-1B6A8C21FC4A}"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2670511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73F59B-06CE-4705-9E0A-1B6A8C21FC4A}" type="datetimeFigureOut">
              <a:rPr lang="en-US" smtClean="0"/>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3556464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73F59B-06CE-4705-9E0A-1B6A8C21FC4A}" type="datetimeFigureOut">
              <a:rPr lang="en-US" smtClean="0"/>
              <a:t>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1898811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73F59B-06CE-4705-9E0A-1B6A8C21FC4A}" type="datetimeFigureOut">
              <a:rPr lang="en-US" smtClean="0"/>
              <a:t>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455867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3F59B-06CE-4705-9E0A-1B6A8C21FC4A}" type="datetimeFigureOut">
              <a:rPr lang="en-US" smtClean="0"/>
              <a:t>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3014198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73F59B-06CE-4705-9E0A-1B6A8C21FC4A}" type="datetimeFigureOut">
              <a:rPr lang="en-US" smtClean="0"/>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228069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73F59B-06CE-4705-9E0A-1B6A8C21FC4A}" type="datetimeFigureOut">
              <a:rPr lang="en-US" smtClean="0"/>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9B01F8-59C3-4676-A971-3C4875360724}" type="slidenum">
              <a:rPr lang="en-US" smtClean="0"/>
              <a:t>‹#›</a:t>
            </a:fld>
            <a:endParaRPr lang="en-US"/>
          </a:p>
        </p:txBody>
      </p:sp>
    </p:spTree>
    <p:extLst>
      <p:ext uri="{BB962C8B-B14F-4D97-AF65-F5344CB8AC3E}">
        <p14:creationId xmlns:p14="http://schemas.microsoft.com/office/powerpoint/2010/main" val="1039716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3F59B-06CE-4705-9E0A-1B6A8C21FC4A}" type="datetimeFigureOut">
              <a:rPr lang="en-US" smtClean="0"/>
              <a:t>2/7/2023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9B01F8-59C3-4676-A971-3C4875360724}" type="slidenum">
              <a:rPr lang="en-US" smtClean="0"/>
              <a:t>‹#›</a:t>
            </a:fld>
            <a:endParaRPr lang="en-US"/>
          </a:p>
        </p:txBody>
      </p:sp>
    </p:spTree>
    <p:extLst>
      <p:ext uri="{BB962C8B-B14F-4D97-AF65-F5344CB8AC3E}">
        <p14:creationId xmlns:p14="http://schemas.microsoft.com/office/powerpoint/2010/main" val="2895558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202023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ontserrat" panose="02000505000000020004" pitchFamily="2"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7.emf"/><Relationship Id="rId7" Type="http://schemas.openxmlformats.org/officeDocument/2006/relationships/image" Target="../media/image14.sv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hyperlink" Target="mailto:ndot.blshelp@nebraska.gov" TargetMode="External"/><Relationship Id="rId10" Type="http://schemas.openxmlformats.org/officeDocument/2006/relationships/image" Target="../media/image17.png"/><Relationship Id="rId4" Type="http://schemas.openxmlformats.org/officeDocument/2006/relationships/hyperlink" Target="https://dot.nebraska.gov/media/114875/nbcs-authority-conduct-business.pdf" TargetMode="External"/><Relationship Id="rId9" Type="http://schemas.openxmlformats.org/officeDocument/2006/relationships/image" Target="../media/image16.sv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7.emf"/><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hyperlink" Target="https://dot.nebraska.gov/business-center/lpa/boards-liaison/nbcs/meeting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735" y="823347"/>
            <a:ext cx="9144000" cy="1583303"/>
          </a:xfrm>
        </p:spPr>
        <p:txBody>
          <a:bodyPr>
            <a:normAutofit/>
          </a:bodyPr>
          <a:lstStyle/>
          <a:p>
            <a:r>
              <a:rPr lang="en-US" dirty="0"/>
              <a:t>Superintendents Exam Preparation </a:t>
            </a:r>
          </a:p>
        </p:txBody>
      </p:sp>
      <p:sp>
        <p:nvSpPr>
          <p:cNvPr id="3" name="Subtitle 2"/>
          <p:cNvSpPr>
            <a:spLocks noGrp="1"/>
          </p:cNvSpPr>
          <p:nvPr>
            <p:ph type="subTitle" idx="1"/>
          </p:nvPr>
        </p:nvSpPr>
        <p:spPr>
          <a:xfrm>
            <a:off x="-108737" y="2406650"/>
            <a:ext cx="9386085" cy="514619"/>
          </a:xfrm>
        </p:spPr>
        <p:txBody>
          <a:bodyPr>
            <a:normAutofit fontScale="92500"/>
          </a:bodyPr>
          <a:lstStyle/>
          <a:p>
            <a:pPr>
              <a:spcBef>
                <a:spcPts val="450"/>
              </a:spcBef>
            </a:pPr>
            <a:r>
              <a:rPr lang="en-US" sz="2800" dirty="0">
                <a:latin typeface="Arial" pitchFamily="34" charset="0"/>
                <a:cs typeface="Arial" pitchFamily="34" charset="0"/>
              </a:rPr>
              <a:t>Nebraska County Highway and City Street Superintendents</a:t>
            </a:r>
          </a:p>
        </p:txBody>
      </p:sp>
      <p:sp>
        <p:nvSpPr>
          <p:cNvPr id="7" name="Slide Number Placeholder 10"/>
          <p:cNvSpPr>
            <a:spLocks noGrp="1"/>
          </p:cNvSpPr>
          <p:nvPr>
            <p:ph type="sldNum" idx="4294967295"/>
          </p:nvPr>
        </p:nvSpPr>
        <p:spPr>
          <a:xfrm>
            <a:off x="8143875" y="6429375"/>
            <a:ext cx="1000125" cy="4762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Slide </a:t>
            </a:r>
            <a:fld id="{8B38DBA3-52F9-4AF4-A6A4-FA4D7DB2F99C}" type="slidenum">
              <a:rPr kumimoji="0" lang="en-US" sz="1800" b="0" i="0" u="none" strike="noStrike" kern="1200" cap="none" spc="0" normalizeH="0" baseline="0" noProof="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extBox 7"/>
          <p:cNvSpPr txBox="1"/>
          <p:nvPr/>
        </p:nvSpPr>
        <p:spPr>
          <a:xfrm>
            <a:off x="0" y="6488668"/>
            <a:ext cx="212600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September 11, 2022</a:t>
            </a:r>
          </a:p>
        </p:txBody>
      </p:sp>
      <p:sp>
        <p:nvSpPr>
          <p:cNvPr id="20" name="TextBox 19">
            <a:extLst>
              <a:ext uri="{FF2B5EF4-FFF2-40B4-BE49-F238E27FC236}">
                <a16:creationId xmlns:a16="http://schemas.microsoft.com/office/drawing/2014/main" id="{3EE7BA43-1188-4E25-8EF0-8D81A1B6E7DE}"/>
              </a:ext>
            </a:extLst>
          </p:cNvPr>
          <p:cNvSpPr txBox="1"/>
          <p:nvPr/>
        </p:nvSpPr>
        <p:spPr>
          <a:xfrm>
            <a:off x="3200400" y="5182613"/>
            <a:ext cx="27432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Boards - Liaison Services Section</a:t>
            </a:r>
          </a:p>
        </p:txBody>
      </p:sp>
      <p:sp>
        <p:nvSpPr>
          <p:cNvPr id="17" name="Rectangle 16">
            <a:extLst>
              <a:ext uri="{FF2B5EF4-FFF2-40B4-BE49-F238E27FC236}">
                <a16:creationId xmlns:a16="http://schemas.microsoft.com/office/drawing/2014/main" id="{B7574C68-F3EF-436E-AEF3-BBECDC4D117E}"/>
              </a:ext>
            </a:extLst>
          </p:cNvPr>
          <p:cNvSpPr/>
          <p:nvPr/>
        </p:nvSpPr>
        <p:spPr>
          <a:xfrm>
            <a:off x="2497036" y="3209724"/>
            <a:ext cx="4174541" cy="498598"/>
          </a:xfrm>
          <a:prstGeom prst="rect">
            <a:avLst/>
          </a:prstGeom>
        </p:spPr>
        <p:txBody>
          <a:bodyPr wrap="none">
            <a:spAutoFit/>
          </a:bodyPr>
          <a:lstStyle/>
          <a:p>
            <a:pPr marL="0" marR="0" lvl="0" indent="0" algn="l" defTabSz="457200" rtl="0" eaLnBrk="1" fontAlgn="auto" latinLnBrk="0" hangingPunct="1">
              <a:lnSpc>
                <a:spcPct val="11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Please sign the Sign-in sheet</a:t>
            </a:r>
          </a:p>
        </p:txBody>
      </p:sp>
      <p:sp>
        <p:nvSpPr>
          <p:cNvPr id="5" name="TextBox 4">
            <a:extLst>
              <a:ext uri="{FF2B5EF4-FFF2-40B4-BE49-F238E27FC236}">
                <a16:creationId xmlns:a16="http://schemas.microsoft.com/office/drawing/2014/main" id="{A507E0EC-3FF9-0697-AFA8-E84629FFCCC1}"/>
              </a:ext>
            </a:extLst>
          </p:cNvPr>
          <p:cNvSpPr txBox="1"/>
          <p:nvPr/>
        </p:nvSpPr>
        <p:spPr>
          <a:xfrm>
            <a:off x="3989311" y="5826769"/>
            <a:ext cx="986118" cy="369332"/>
          </a:xfrm>
          <a:prstGeom prst="rect">
            <a:avLst/>
          </a:prstGeom>
          <a:noFill/>
        </p:spPr>
        <p:txBody>
          <a:bodyPr wrap="square" rtlCol="0">
            <a:spAutoFit/>
          </a:bodyPr>
          <a:lstStyle/>
          <a:p>
            <a:pPr algn="ctr"/>
            <a:r>
              <a:rPr lang="en-US" b="1" dirty="0"/>
              <a:t>Tab 7</a:t>
            </a:r>
          </a:p>
        </p:txBody>
      </p:sp>
    </p:spTree>
    <p:extLst>
      <p:ext uri="{BB962C8B-B14F-4D97-AF65-F5344CB8AC3E}">
        <p14:creationId xmlns:p14="http://schemas.microsoft.com/office/powerpoint/2010/main" val="3016929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98062"/>
          </a:xfrm>
        </p:spPr>
        <p:txBody>
          <a:bodyPr>
            <a:normAutofit/>
          </a:bodyPr>
          <a:lstStyle/>
          <a:p>
            <a:pPr algn="ctr">
              <a:spcBef>
                <a:spcPts val="600"/>
              </a:spcBef>
            </a:pPr>
            <a:r>
              <a:rPr lang="en-US" dirty="0">
                <a:latin typeface="Arial" panose="020B0604020202020204" pitchFamily="34" charset="0"/>
                <a:cs typeface="Arial" panose="020B0604020202020204" pitchFamily="34" charset="0"/>
              </a:rPr>
              <a:t>Working with the NBCS</a:t>
            </a:r>
            <a:br>
              <a:rPr lang="en-US"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Communications, Questions, Requests</a:t>
            </a:r>
            <a:br>
              <a:rPr lang="en-US" sz="36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by Phone      , Email      or Mail</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787" y="2140004"/>
            <a:ext cx="8815613" cy="2313402"/>
          </a:xfrm>
        </p:spPr>
        <p:txBody>
          <a:bodyPr>
            <a:normAutofit/>
          </a:bodyPr>
          <a:lstStyle/>
          <a:p>
            <a:pPr marL="0" indent="0">
              <a:spcBef>
                <a:spcPts val="600"/>
              </a:spcBef>
              <a:buNone/>
            </a:pPr>
            <a:r>
              <a:rPr lang="en-US" sz="2400" b="1" dirty="0">
                <a:latin typeface="Arial" panose="020B0604020202020204" pitchFamily="34" charset="0"/>
                <a:cs typeface="Arial" panose="020B0604020202020204" pitchFamily="34" charset="0"/>
              </a:rPr>
              <a:t>Routine</a:t>
            </a:r>
            <a:r>
              <a:rPr lang="en-US" sz="2400" dirty="0">
                <a:latin typeface="Arial" panose="020B0604020202020204" pitchFamily="34" charset="0"/>
                <a:cs typeface="Arial" panose="020B0604020202020204" pitchFamily="34" charset="0"/>
              </a:rPr>
              <a:t> – Board Secretary answers on behalf of Board</a:t>
            </a:r>
          </a:p>
          <a:p>
            <a:pPr marL="0" indent="0">
              <a:spcBef>
                <a:spcPts val="600"/>
              </a:spcBef>
              <a:buNone/>
            </a:pPr>
            <a:r>
              <a:rPr lang="en-US" sz="2400" b="1" dirty="0">
                <a:latin typeface="Arial" panose="020B0604020202020204" pitchFamily="34" charset="0"/>
                <a:cs typeface="Arial" panose="020B0604020202020204" pitchFamily="34" charset="0"/>
              </a:rPr>
              <a:t>Non-routine</a:t>
            </a:r>
            <a:r>
              <a:rPr lang="en-US" sz="2400" dirty="0">
                <a:latin typeface="Arial" panose="020B0604020202020204" pitchFamily="34" charset="0"/>
                <a:cs typeface="Arial" panose="020B0604020202020204" pitchFamily="34" charset="0"/>
              </a:rPr>
              <a:t> – MUST be in writing or electronic.  </a:t>
            </a:r>
          </a:p>
          <a:p>
            <a:pPr>
              <a:spcBef>
                <a:spcPts val="600"/>
              </a:spcBef>
            </a:pPr>
            <a:r>
              <a:rPr lang="en-US" sz="2000" dirty="0">
                <a:latin typeface="Arial" panose="020B0604020202020204" pitchFamily="34" charset="0"/>
                <a:cs typeface="Arial" panose="020B0604020202020204" pitchFamily="34" charset="0"/>
              </a:rPr>
              <a:t>Board Secretary may involve Professional Support, Board Chair and Counsel as needed to resolve.</a:t>
            </a:r>
          </a:p>
          <a:p>
            <a:pPr>
              <a:spcBef>
                <a:spcPts val="600"/>
              </a:spcBef>
            </a:pPr>
            <a:r>
              <a:rPr lang="en-US" sz="2000" dirty="0">
                <a:latin typeface="Arial" panose="020B0604020202020204" pitchFamily="34" charset="0"/>
                <a:cs typeface="Arial" panose="020B0604020202020204" pitchFamily="34" charset="0"/>
              </a:rPr>
              <a:t>Reported to Board at subsequent meeting(s). </a:t>
            </a:r>
          </a:p>
          <a:p>
            <a:pPr>
              <a:spcBef>
                <a:spcPts val="600"/>
              </a:spcBef>
            </a:pPr>
            <a:r>
              <a:rPr lang="en-US" sz="2000" dirty="0">
                <a:latin typeface="Arial" panose="020B0604020202020204" pitchFamily="34" charset="0"/>
                <a:cs typeface="Arial" panose="020B0604020202020204" pitchFamily="34" charset="0"/>
              </a:rPr>
              <a:t>Not satisfied with response?  Take issue to the full Board for resolution.    </a:t>
            </a:r>
          </a:p>
        </p:txBody>
      </p:sp>
      <p:sp>
        <p:nvSpPr>
          <p:cNvPr id="7" name="TextBox 6"/>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10</a:t>
            </a:fld>
            <a:endParaRPr lang="en-US" dirty="0">
              <a:solidFill>
                <a:prstClr val="black"/>
              </a:solidFill>
              <a:latin typeface="Calibri"/>
            </a:endParaRPr>
          </a:p>
        </p:txBody>
      </p:sp>
      <p:pic>
        <p:nvPicPr>
          <p:cNvPr id="6" name="Picture 5" descr="1 &amp; 6 year plan logoCS1-2.emf"/>
          <p:cNvPicPr>
            <a:picLocks noChangeAspect="1"/>
          </p:cNvPicPr>
          <p:nvPr/>
        </p:nvPicPr>
        <p:blipFill>
          <a:blip r:embed="rId3" cstate="print"/>
          <a:stretch>
            <a:fillRect/>
          </a:stretch>
        </p:blipFill>
        <p:spPr>
          <a:xfrm>
            <a:off x="3030631" y="5279066"/>
            <a:ext cx="1919748" cy="936271"/>
          </a:xfrm>
          <a:prstGeom prst="rect">
            <a:avLst/>
          </a:prstGeom>
        </p:spPr>
      </p:pic>
      <p:sp>
        <p:nvSpPr>
          <p:cNvPr id="8" name="TextBox 7">
            <a:extLst>
              <a:ext uri="{FF2B5EF4-FFF2-40B4-BE49-F238E27FC236}">
                <a16:creationId xmlns:a16="http://schemas.microsoft.com/office/drawing/2014/main" id="{F0E63046-DB10-4E88-A1FA-357024F4DD88}"/>
              </a:ext>
            </a:extLst>
          </p:cNvPr>
          <p:cNvSpPr txBox="1"/>
          <p:nvPr/>
        </p:nvSpPr>
        <p:spPr>
          <a:xfrm>
            <a:off x="-1" y="1639601"/>
            <a:ext cx="9144000" cy="400110"/>
          </a:xfrm>
          <a:prstGeom prst="rect">
            <a:avLst/>
          </a:prstGeom>
          <a:noFill/>
        </p:spPr>
        <p:txBody>
          <a:bodyPr wrap="square" rtlCol="0">
            <a:spAutoFit/>
          </a:bodyPr>
          <a:lstStyle/>
          <a:p>
            <a:pPr algn="ctr"/>
            <a:r>
              <a:rPr lang="en-US" sz="2000" dirty="0">
                <a:hlinkClick r:id="rId4"/>
              </a:rPr>
              <a:t>https://dot.nebraska.gov/media/114875/nbcs-authority-conduct-business.pdf</a:t>
            </a:r>
            <a:endParaRPr lang="en-US" sz="2000" dirty="0"/>
          </a:p>
        </p:txBody>
      </p:sp>
      <p:sp>
        <p:nvSpPr>
          <p:cNvPr id="9" name="TextBox 8">
            <a:extLst>
              <a:ext uri="{FF2B5EF4-FFF2-40B4-BE49-F238E27FC236}">
                <a16:creationId xmlns:a16="http://schemas.microsoft.com/office/drawing/2014/main" id="{2F240B1E-9DD0-456F-9476-F34554BD6CA0}"/>
              </a:ext>
            </a:extLst>
          </p:cNvPr>
          <p:cNvSpPr txBox="1"/>
          <p:nvPr/>
        </p:nvSpPr>
        <p:spPr>
          <a:xfrm>
            <a:off x="443110" y="4626819"/>
            <a:ext cx="3883635" cy="461665"/>
          </a:xfrm>
          <a:prstGeom prst="rect">
            <a:avLst/>
          </a:prstGeom>
          <a:noFill/>
        </p:spPr>
        <p:txBody>
          <a:bodyPr wrap="square" rtlCol="0">
            <a:spAutoFit/>
          </a:bodyPr>
          <a:lstStyle/>
          <a:p>
            <a:r>
              <a:rPr lang="en-US" sz="2400" dirty="0">
                <a:hlinkClick r:id="rId5"/>
              </a:rPr>
              <a:t>ndot.blshelp@nebraska.gov</a:t>
            </a:r>
            <a:endParaRPr lang="en-US" sz="2400" dirty="0"/>
          </a:p>
        </p:txBody>
      </p:sp>
      <p:sp>
        <p:nvSpPr>
          <p:cNvPr id="10" name="TextBox 9">
            <a:extLst>
              <a:ext uri="{FF2B5EF4-FFF2-40B4-BE49-F238E27FC236}">
                <a16:creationId xmlns:a16="http://schemas.microsoft.com/office/drawing/2014/main" id="{D90929CA-C282-4A54-8D8D-06D12E0C2BC1}"/>
              </a:ext>
            </a:extLst>
          </p:cNvPr>
          <p:cNvSpPr txBox="1"/>
          <p:nvPr/>
        </p:nvSpPr>
        <p:spPr>
          <a:xfrm>
            <a:off x="521631" y="5593097"/>
            <a:ext cx="2238881" cy="461665"/>
          </a:xfrm>
          <a:prstGeom prst="rect">
            <a:avLst/>
          </a:prstGeom>
          <a:noFill/>
        </p:spPr>
        <p:txBody>
          <a:bodyPr wrap="square" rtlCol="0">
            <a:spAutoFit/>
          </a:bodyPr>
          <a:lstStyle/>
          <a:p>
            <a:r>
              <a:rPr lang="en-US" sz="2400" dirty="0"/>
              <a:t>402-479-4436</a:t>
            </a:r>
          </a:p>
        </p:txBody>
      </p:sp>
      <p:sp>
        <p:nvSpPr>
          <p:cNvPr id="11" name="Title 14">
            <a:extLst>
              <a:ext uri="{FF2B5EF4-FFF2-40B4-BE49-F238E27FC236}">
                <a16:creationId xmlns:a16="http://schemas.microsoft.com/office/drawing/2014/main" id="{0789E924-89D5-45D5-9A71-E36585895220}"/>
              </a:ext>
            </a:extLst>
          </p:cNvPr>
          <p:cNvSpPr txBox="1">
            <a:spLocks/>
          </p:cNvSpPr>
          <p:nvPr/>
        </p:nvSpPr>
        <p:spPr>
          <a:xfrm>
            <a:off x="5220499" y="4626819"/>
            <a:ext cx="3687978" cy="15169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400">
                <a:latin typeface="Arial" panose="020B0604020202020204" pitchFamily="34" charset="0"/>
              </a:rPr>
              <a:t>NDOT</a:t>
            </a:r>
            <a:br>
              <a:rPr lang="fr-FR" sz="2400">
                <a:latin typeface="Arial" panose="020B0604020202020204" pitchFamily="34" charset="0"/>
              </a:rPr>
            </a:br>
            <a:r>
              <a:rPr lang="fr-FR" sz="2400">
                <a:latin typeface="Arial" panose="020B0604020202020204" pitchFamily="34" charset="0"/>
              </a:rPr>
              <a:t>Boards-Liaison Services</a:t>
            </a:r>
            <a:br>
              <a:rPr lang="fr-FR" sz="2400">
                <a:latin typeface="Arial" panose="020B0604020202020204" pitchFamily="34" charset="0"/>
              </a:rPr>
            </a:br>
            <a:r>
              <a:rPr lang="fr-FR" sz="2400">
                <a:latin typeface="Arial" panose="020B0604020202020204" pitchFamily="34" charset="0"/>
              </a:rPr>
              <a:t>PO Box 94759</a:t>
            </a:r>
            <a:br>
              <a:rPr lang="fr-FR" sz="2400">
                <a:latin typeface="Arial" panose="020B0604020202020204" pitchFamily="34" charset="0"/>
              </a:rPr>
            </a:br>
            <a:r>
              <a:rPr lang="fr-FR" sz="2400">
                <a:latin typeface="Arial" panose="020B0604020202020204" pitchFamily="34" charset="0"/>
              </a:rPr>
              <a:t>Lincoln, NE  68509</a:t>
            </a:r>
            <a:endParaRPr lang="en-US" dirty="0"/>
          </a:p>
        </p:txBody>
      </p:sp>
      <p:sp>
        <p:nvSpPr>
          <p:cNvPr id="12" name="Rectangle 11">
            <a:extLst>
              <a:ext uri="{FF2B5EF4-FFF2-40B4-BE49-F238E27FC236}">
                <a16:creationId xmlns:a16="http://schemas.microsoft.com/office/drawing/2014/main" id="{5BF876B3-F8E1-48AF-99FD-C6D38F0B34D7}"/>
              </a:ext>
            </a:extLst>
          </p:cNvPr>
          <p:cNvSpPr/>
          <p:nvPr/>
        </p:nvSpPr>
        <p:spPr>
          <a:xfrm>
            <a:off x="396725" y="4613314"/>
            <a:ext cx="8333077" cy="1775436"/>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Graphic 13" descr="Telephone outline">
            <a:extLst>
              <a:ext uri="{FF2B5EF4-FFF2-40B4-BE49-F238E27FC236}">
                <a16:creationId xmlns:a16="http://schemas.microsoft.com/office/drawing/2014/main" id="{F060BFFC-F0F0-408F-A6C1-83B7CBB9D2AB}"/>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412345" y="896924"/>
            <a:ext cx="914400" cy="914400"/>
          </a:xfrm>
          <a:prstGeom prst="rect">
            <a:avLst/>
          </a:prstGeom>
        </p:spPr>
      </p:pic>
      <p:pic>
        <p:nvPicPr>
          <p:cNvPr id="16" name="Graphic 15" descr="Email with solid fill">
            <a:extLst>
              <a:ext uri="{FF2B5EF4-FFF2-40B4-BE49-F238E27FC236}">
                <a16:creationId xmlns:a16="http://schemas.microsoft.com/office/drawing/2014/main" id="{D97183C3-C40B-4B5C-A2ED-4B7347A1847B}"/>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623351" y="978973"/>
            <a:ext cx="672140" cy="672140"/>
          </a:xfrm>
          <a:prstGeom prst="rect">
            <a:avLst/>
          </a:prstGeom>
        </p:spPr>
      </p:pic>
      <p:pic>
        <p:nvPicPr>
          <p:cNvPr id="18" name="Graphic 17" descr="Mailbox outline">
            <a:extLst>
              <a:ext uri="{FF2B5EF4-FFF2-40B4-BE49-F238E27FC236}">
                <a16:creationId xmlns:a16="http://schemas.microsoft.com/office/drawing/2014/main" id="{D88CF81F-D2F0-4F04-A96A-DB18670EBA4B}"/>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697528" y="954487"/>
            <a:ext cx="914400" cy="914400"/>
          </a:xfrm>
          <a:prstGeom prst="rect">
            <a:avLst/>
          </a:prstGeom>
        </p:spPr>
      </p:pic>
    </p:spTree>
    <p:extLst>
      <p:ext uri="{BB962C8B-B14F-4D97-AF65-F5344CB8AC3E}">
        <p14:creationId xmlns:p14="http://schemas.microsoft.com/office/powerpoint/2010/main" val="1112378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0"/>
            <a:ext cx="677108" cy="6858000"/>
          </a:xfrm>
          <a:prstGeom prst="rect">
            <a:avLst/>
          </a:prstGeom>
          <a:solidFill>
            <a:srgbClr val="FFFF00"/>
          </a:solidFill>
        </p:spPr>
        <p:txBody>
          <a:bodyPr vert="vert270" wrap="square" lIns="0" tIns="0" rIns="0" bIns="0" rtlCol="0" anchor="ctr" anchorCtr="1">
            <a:spAutoFit/>
          </a:bodyPr>
          <a:lstStyle/>
          <a:p>
            <a:pPr algn="ctr"/>
            <a:r>
              <a:rPr lang="en-US" sz="4400" dirty="0">
                <a:solidFill>
                  <a:prstClr val="black"/>
                </a:solidFill>
                <a:latin typeface="Calibri"/>
              </a:rPr>
              <a:t>State Law</a:t>
            </a:r>
          </a:p>
        </p:txBody>
      </p:sp>
      <p:sp>
        <p:nvSpPr>
          <p:cNvPr id="2" name="Title 1"/>
          <p:cNvSpPr>
            <a:spLocks noGrp="1"/>
          </p:cNvSpPr>
          <p:nvPr>
            <p:ph type="title"/>
          </p:nvPr>
        </p:nvSpPr>
        <p:spPr>
          <a:xfrm>
            <a:off x="440766" y="533400"/>
            <a:ext cx="8229600" cy="762000"/>
          </a:xfrm>
        </p:spPr>
        <p:txBody>
          <a:bodyPr>
            <a:normAutofit/>
          </a:bodyPr>
          <a:lstStyle/>
          <a:p>
            <a:pPr algn="ctr"/>
            <a:r>
              <a:rPr lang="en-US" sz="3600" dirty="0">
                <a:latin typeface="Arial Black" panose="020B0A04020102020204" pitchFamily="34" charset="0"/>
              </a:rPr>
              <a:t>NBCS Funding</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74643" y="2064649"/>
            <a:ext cx="7633253" cy="3276550"/>
          </a:xfrm>
        </p:spPr>
        <p:txBody>
          <a:bodyPr>
            <a:normAutofit fontScale="92500"/>
          </a:bodyPr>
          <a:lstStyle/>
          <a:p>
            <a:pPr marL="0" indent="0" algn="ctr">
              <a:spcAft>
                <a:spcPts val="1200"/>
              </a:spcAft>
              <a:buNone/>
            </a:pPr>
            <a:r>
              <a:rPr lang="en-US" sz="3000" dirty="0">
                <a:latin typeface="Arial" panose="020B0604020202020204" pitchFamily="34" charset="0"/>
                <a:cs typeface="Arial" panose="020B0604020202020204" pitchFamily="34" charset="0"/>
              </a:rPr>
              <a:t>Funding for the NBCS is in NDOT’s budget</a:t>
            </a:r>
          </a:p>
          <a:p>
            <a:pPr marL="0" indent="0" algn="ctr">
              <a:spcAft>
                <a:spcPts val="1200"/>
              </a:spcAft>
              <a:buNone/>
            </a:pPr>
            <a:endParaRPr lang="en-US" sz="2400" dirty="0">
              <a:latin typeface="Arial" panose="020B0604020202020204" pitchFamily="34" charset="0"/>
              <a:cs typeface="Arial" panose="020B0604020202020204" pitchFamily="34" charset="0"/>
            </a:endParaRPr>
          </a:p>
          <a:p>
            <a:pPr marL="0" indent="0" algn="ctr">
              <a:spcAft>
                <a:spcPts val="1200"/>
              </a:spcAft>
              <a:buNone/>
            </a:pPr>
            <a:r>
              <a:rPr lang="en-US" sz="2400" dirty="0">
                <a:latin typeface="Arial" panose="020B0604020202020204" pitchFamily="34" charset="0"/>
                <a:cs typeface="Arial" panose="020B0604020202020204" pitchFamily="34" charset="0"/>
              </a:rPr>
              <a:t>§39-2107</a:t>
            </a:r>
          </a:p>
          <a:p>
            <a:pPr marL="0" indent="0" algn="ctr">
              <a:spcAft>
                <a:spcPts val="1200"/>
              </a:spcAft>
              <a:buNone/>
            </a:pPr>
            <a:endParaRPr lang="en-US" sz="2400" dirty="0">
              <a:latin typeface="Arial" panose="020B0604020202020204" pitchFamily="34" charset="0"/>
              <a:cs typeface="Arial" panose="020B0604020202020204" pitchFamily="34" charset="0"/>
            </a:endParaRPr>
          </a:p>
          <a:p>
            <a:pPr marL="0" indent="0" algn="ctr">
              <a:spcAft>
                <a:spcPts val="1200"/>
              </a:spcAft>
              <a:buNone/>
            </a:pPr>
            <a:r>
              <a:rPr lang="en-US" sz="2400" dirty="0">
                <a:latin typeface="Arial" panose="020B0604020202020204" pitchFamily="34" charset="0"/>
                <a:cs typeface="Arial" panose="020B0604020202020204" pitchFamily="34" charset="0"/>
              </a:rPr>
              <a:t>office space, furniture, equipment, and supplies as well as necessary professional, technical, and clerical assistants </a:t>
            </a:r>
          </a:p>
          <a:p>
            <a:pPr algn="ctr"/>
            <a:endParaRPr 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7536546" y="0"/>
            <a:ext cx="1607454" cy="1489476"/>
          </a:xfrm>
          <a:prstGeom prst="rect">
            <a:avLst/>
          </a:prstGeom>
        </p:spPr>
      </p:pic>
      <p:pic>
        <p:nvPicPr>
          <p:cNvPr id="5" name="Picture 4"/>
          <p:cNvPicPr>
            <a:picLocks noChangeAspect="1"/>
          </p:cNvPicPr>
          <p:nvPr/>
        </p:nvPicPr>
        <p:blipFill>
          <a:blip r:embed="rId3"/>
          <a:stretch>
            <a:fillRect/>
          </a:stretch>
        </p:blipFill>
        <p:spPr>
          <a:xfrm>
            <a:off x="0" y="0"/>
            <a:ext cx="1574586" cy="1531249"/>
          </a:xfrm>
          <a:prstGeom prst="rect">
            <a:avLst/>
          </a:prstGeom>
        </p:spPr>
      </p:pic>
      <p:sp>
        <p:nvSpPr>
          <p:cNvPr id="6" name="TextBox 5"/>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11</a:t>
            </a:fld>
            <a:endParaRPr lang="en-US" dirty="0">
              <a:solidFill>
                <a:prstClr val="black"/>
              </a:solidFill>
              <a:latin typeface="Calibri"/>
            </a:endParaRPr>
          </a:p>
        </p:txBody>
      </p:sp>
      <p:pic>
        <p:nvPicPr>
          <p:cNvPr id="8" name="Picture 7" descr="1 &amp; 6 year plan logoCS1-2.emf"/>
          <p:cNvPicPr>
            <a:picLocks noChangeAspect="1"/>
          </p:cNvPicPr>
          <p:nvPr/>
        </p:nvPicPr>
        <p:blipFill>
          <a:blip r:embed="rId4" cstate="print"/>
          <a:stretch>
            <a:fillRect/>
          </a:stretch>
        </p:blipFill>
        <p:spPr>
          <a:xfrm>
            <a:off x="1345132" y="2960864"/>
            <a:ext cx="1919748" cy="936271"/>
          </a:xfrm>
          <a:prstGeom prst="rect">
            <a:avLst/>
          </a:prstGeom>
        </p:spPr>
      </p:pic>
      <p:pic>
        <p:nvPicPr>
          <p:cNvPr id="10" name="Picture 9">
            <a:extLst>
              <a:ext uri="{FF2B5EF4-FFF2-40B4-BE49-F238E27FC236}">
                <a16:creationId xmlns:a16="http://schemas.microsoft.com/office/drawing/2014/main" id="{052DA119-E904-409B-9B35-811FE0AF385F}"/>
              </a:ext>
            </a:extLst>
          </p:cNvPr>
          <p:cNvPicPr>
            <a:picLocks noChangeAspect="1"/>
          </p:cNvPicPr>
          <p:nvPr/>
        </p:nvPicPr>
        <p:blipFill>
          <a:blip r:embed="rId5"/>
          <a:stretch>
            <a:fillRect/>
          </a:stretch>
        </p:blipFill>
        <p:spPr>
          <a:xfrm>
            <a:off x="5923299" y="3067049"/>
            <a:ext cx="2914650" cy="723900"/>
          </a:xfrm>
          <a:prstGeom prst="rect">
            <a:avLst/>
          </a:prstGeom>
        </p:spPr>
      </p:pic>
    </p:spTree>
    <p:extLst>
      <p:ext uri="{BB962C8B-B14F-4D97-AF65-F5344CB8AC3E}">
        <p14:creationId xmlns:p14="http://schemas.microsoft.com/office/powerpoint/2010/main" val="1421475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513"/>
            <a:ext cx="8229600" cy="1173162"/>
          </a:xfrm>
        </p:spPr>
        <p:txBody>
          <a:bodyPr>
            <a:noAutofit/>
          </a:bodyPr>
          <a:lstStyle/>
          <a:p>
            <a:pPr lvl="0" algn="ctr"/>
            <a:r>
              <a:rPr lang="en-US" sz="3200" dirty="0">
                <a:latin typeface="Arial Black" panose="020B0A04020102020204" pitchFamily="34" charset="0"/>
              </a:rPr>
              <a:t>State Oversight &amp; Support provided by two State Regulatory Boards</a:t>
            </a:r>
          </a:p>
        </p:txBody>
      </p:sp>
      <p:sp>
        <p:nvSpPr>
          <p:cNvPr id="3" name="Content Placeholder 2"/>
          <p:cNvSpPr>
            <a:spLocks noGrp="1"/>
          </p:cNvSpPr>
          <p:nvPr>
            <p:ph idx="1"/>
          </p:nvPr>
        </p:nvSpPr>
        <p:spPr>
          <a:xfrm>
            <a:off x="457200" y="1904867"/>
            <a:ext cx="8229600" cy="2663685"/>
          </a:xfrm>
        </p:spPr>
        <p:txBody>
          <a:bodyPr>
            <a:normAutofit/>
          </a:bodyPr>
          <a:lstStyle/>
          <a:p>
            <a:pPr marL="0" indent="0" algn="ctr">
              <a:buNone/>
            </a:pPr>
            <a:r>
              <a:rPr lang="en-US" b="1" dirty="0">
                <a:latin typeface="Arial" panose="020B0604020202020204" pitchFamily="34" charset="0"/>
                <a:cs typeface="Arial" panose="020B0604020202020204" pitchFamily="34" charset="0"/>
              </a:rPr>
              <a:t>Board of Public Roads Classifications and Standards </a:t>
            </a:r>
            <a:r>
              <a:rPr lang="en-US" dirty="0">
                <a:latin typeface="Arial" panose="020B0604020202020204" pitchFamily="34" charset="0"/>
                <a:cs typeface="Arial" panose="020B0604020202020204" pitchFamily="34" charset="0"/>
              </a:rPr>
              <a:t>(NBCS) </a:t>
            </a:r>
            <a:r>
              <a:rPr lang="en-US" b="1" dirty="0">
                <a:latin typeface="Arial" panose="020B0604020202020204" pitchFamily="34" charset="0"/>
                <a:cs typeface="Arial" panose="020B0604020202020204" pitchFamily="34" charset="0"/>
              </a:rPr>
              <a:t>39-2106 thru 39-2108</a:t>
            </a: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b="1" dirty="0">
                <a:solidFill>
                  <a:schemeClr val="bg2"/>
                </a:solidFill>
                <a:latin typeface="Arial" panose="020B0604020202020204" pitchFamily="34" charset="0"/>
                <a:cs typeface="Arial" panose="020B0604020202020204" pitchFamily="34" charset="0"/>
              </a:rPr>
              <a:t>Board of Examiners for County Highway and City Street Superintendents </a:t>
            </a:r>
            <a:r>
              <a:rPr lang="en-US" dirty="0">
                <a:solidFill>
                  <a:schemeClr val="bg2"/>
                </a:solidFill>
                <a:latin typeface="Arial" panose="020B0604020202020204" pitchFamily="34" charset="0"/>
                <a:cs typeface="Arial" panose="020B0604020202020204" pitchFamily="34" charset="0"/>
              </a:rPr>
              <a:t>(BEX) </a:t>
            </a:r>
            <a:r>
              <a:rPr lang="en-US" b="1" dirty="0">
                <a:solidFill>
                  <a:schemeClr val="bg2"/>
                </a:solidFill>
                <a:latin typeface="Arial" panose="020B0604020202020204" pitchFamily="34" charset="0"/>
                <a:cs typeface="Arial" panose="020B0604020202020204" pitchFamily="34" charset="0"/>
              </a:rPr>
              <a:t>39-2304 &amp; 39-2305</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pic>
        <p:nvPicPr>
          <p:cNvPr id="10" name="Picture 9" descr="1 &amp; 6 year plan logoCS1-2.emf"/>
          <p:cNvPicPr>
            <a:picLocks noChangeAspect="1"/>
          </p:cNvPicPr>
          <p:nvPr/>
        </p:nvPicPr>
        <p:blipFill>
          <a:blip r:embed="rId3" cstate="print"/>
          <a:stretch>
            <a:fillRect/>
          </a:stretch>
        </p:blipFill>
        <p:spPr>
          <a:xfrm>
            <a:off x="3913815" y="5211061"/>
            <a:ext cx="1919748" cy="936271"/>
          </a:xfrm>
          <a:prstGeom prst="rect">
            <a:avLst/>
          </a:prstGeom>
        </p:spPr>
      </p:pic>
      <p:sp>
        <p:nvSpPr>
          <p:cNvPr id="15" name="TextBox 14"/>
          <p:cNvSpPr txBox="1"/>
          <p:nvPr/>
        </p:nvSpPr>
        <p:spPr>
          <a:xfrm>
            <a:off x="7772400" y="6388750"/>
            <a:ext cx="113607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Slide </a:t>
            </a:r>
            <a:fld id="{A52E2710-AF21-44F9-9004-155A7FCB9E4E}" type="slidenum">
              <a:rPr kumimoji="0" lang="en-US" sz="1800" b="0" i="0" u="none" strike="noStrike" kern="1200" cap="none" spc="0" normalizeH="0" baseline="0" noProof="0">
                <a:ln>
                  <a:noFill/>
                </a:ln>
                <a:solidFill>
                  <a:prstClr val="black"/>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Box 15"/>
          <p:cNvSpPr txBox="1"/>
          <p:nvPr/>
        </p:nvSpPr>
        <p:spPr>
          <a:xfrm>
            <a:off x="273808" y="6034513"/>
            <a:ext cx="274320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Boards - Liaison Services Section</a:t>
            </a:r>
          </a:p>
        </p:txBody>
      </p:sp>
      <p:pic>
        <p:nvPicPr>
          <p:cNvPr id="14" name="Picture 13">
            <a:extLst>
              <a:ext uri="{FF2B5EF4-FFF2-40B4-BE49-F238E27FC236}">
                <a16:creationId xmlns:a16="http://schemas.microsoft.com/office/drawing/2014/main" id="{C14C4138-EF06-423E-8576-B2E05ABAAC6A}"/>
              </a:ext>
            </a:extLst>
          </p:cNvPr>
          <p:cNvPicPr>
            <a:picLocks noChangeAspect="1"/>
          </p:cNvPicPr>
          <p:nvPr/>
        </p:nvPicPr>
        <p:blipFill>
          <a:blip r:embed="rId4"/>
          <a:stretch>
            <a:fillRect/>
          </a:stretch>
        </p:blipFill>
        <p:spPr>
          <a:xfrm>
            <a:off x="188083" y="5211061"/>
            <a:ext cx="2914650" cy="723900"/>
          </a:xfrm>
          <a:prstGeom prst="rect">
            <a:avLst/>
          </a:prstGeom>
        </p:spPr>
      </p:pic>
      <p:pic>
        <p:nvPicPr>
          <p:cNvPr id="9" name="Picture 8" descr="Nv_m_Extension__4c.png">
            <a:extLst>
              <a:ext uri="{FF2B5EF4-FFF2-40B4-BE49-F238E27FC236}">
                <a16:creationId xmlns:a16="http://schemas.microsoft.com/office/drawing/2014/main" id="{2F1FC1FE-8E67-4C35-9EAD-D8DDFC56521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54533" y="5153532"/>
            <a:ext cx="3266500" cy="1306600"/>
          </a:xfrm>
          <a:prstGeom prst="rect">
            <a:avLst/>
          </a:prstGeom>
        </p:spPr>
      </p:pic>
      <p:sp>
        <p:nvSpPr>
          <p:cNvPr id="11" name="TextBox 10">
            <a:extLst>
              <a:ext uri="{FF2B5EF4-FFF2-40B4-BE49-F238E27FC236}">
                <a16:creationId xmlns:a16="http://schemas.microsoft.com/office/drawing/2014/main" id="{BB7280D7-0206-4398-911E-B1FA0F0035F9}"/>
              </a:ext>
            </a:extLst>
          </p:cNvPr>
          <p:cNvSpPr txBox="1"/>
          <p:nvPr/>
        </p:nvSpPr>
        <p:spPr>
          <a:xfrm>
            <a:off x="0" y="3181177"/>
            <a:ext cx="9144000" cy="1446550"/>
          </a:xfrm>
          <a:prstGeom prst="rect">
            <a:avLst/>
          </a:prstGeom>
          <a:solidFill>
            <a:srgbClr val="FFFFFF"/>
          </a:solidFill>
        </p:spPr>
        <p:txBody>
          <a:bodyPr wrap="square" rtlCol="0">
            <a:spAutoFit/>
          </a:bodyPr>
          <a:lstStyle/>
          <a:p>
            <a:pPr algn="ctr"/>
            <a:r>
              <a:rPr lang="en-US" sz="8800" dirty="0"/>
              <a:t>Questions? </a:t>
            </a:r>
          </a:p>
        </p:txBody>
      </p:sp>
    </p:spTree>
    <p:extLst>
      <p:ext uri="{BB962C8B-B14F-4D97-AF65-F5344CB8AC3E}">
        <p14:creationId xmlns:p14="http://schemas.microsoft.com/office/powerpoint/2010/main" val="546967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4586" y="270859"/>
            <a:ext cx="5961960" cy="1114882"/>
          </a:xfrm>
        </p:spPr>
        <p:txBody>
          <a:bodyPr/>
          <a:lstStyle/>
          <a:p>
            <a:pPr algn="ctr"/>
            <a:r>
              <a:rPr lang="en-US" dirty="0">
                <a:latin typeface="Arial Black" panose="020B0A04020102020204" pitchFamily="34" charset="0"/>
              </a:rPr>
              <a:t>Highway Law, BEX, Incentive Payments</a:t>
            </a:r>
            <a:endParaRPr lang="en-US" dirty="0"/>
          </a:p>
        </p:txBody>
      </p:sp>
      <p:sp>
        <p:nvSpPr>
          <p:cNvPr id="3" name="Content Placeholder 2"/>
          <p:cNvSpPr>
            <a:spLocks noGrp="1"/>
          </p:cNvSpPr>
          <p:nvPr>
            <p:ph idx="1"/>
          </p:nvPr>
        </p:nvSpPr>
        <p:spPr>
          <a:xfrm>
            <a:off x="797232" y="4795539"/>
            <a:ext cx="8111245" cy="1489476"/>
          </a:xfrm>
        </p:spPr>
        <p:txBody>
          <a:bodyPr>
            <a:normAutofit/>
          </a:bodyPr>
          <a:lstStyle/>
          <a:p>
            <a:pPr marL="0" lvl="0" indent="0" algn="ctr">
              <a:spcBef>
                <a:spcPts val="600"/>
              </a:spcBef>
              <a:spcAft>
                <a:spcPts val="600"/>
              </a:spcAft>
              <a:buNone/>
              <a:defRPr/>
            </a:pPr>
            <a:r>
              <a:rPr lang="en-US" sz="8000" dirty="0">
                <a:latin typeface="Arial" panose="020B0604020202020204" pitchFamily="34" charset="0"/>
                <a:cs typeface="Arial" panose="020B0604020202020204" pitchFamily="34" charset="0"/>
              </a:rPr>
              <a:t>QUESTIONS?  </a:t>
            </a:r>
          </a:p>
          <a:p>
            <a:endParaRPr lang="en-US" sz="2800" dirty="0"/>
          </a:p>
        </p:txBody>
      </p:sp>
      <p:pic>
        <p:nvPicPr>
          <p:cNvPr id="5" name="Picture 4"/>
          <p:cNvPicPr>
            <a:picLocks noChangeAspect="1"/>
          </p:cNvPicPr>
          <p:nvPr/>
        </p:nvPicPr>
        <p:blipFill>
          <a:blip r:embed="rId3"/>
          <a:stretch>
            <a:fillRect/>
          </a:stretch>
        </p:blipFill>
        <p:spPr>
          <a:xfrm>
            <a:off x="7536546" y="0"/>
            <a:ext cx="1607454" cy="1489476"/>
          </a:xfrm>
          <a:prstGeom prst="rect">
            <a:avLst/>
          </a:prstGeom>
        </p:spPr>
      </p:pic>
      <p:pic>
        <p:nvPicPr>
          <p:cNvPr id="6" name="Picture 5"/>
          <p:cNvPicPr>
            <a:picLocks noChangeAspect="1"/>
          </p:cNvPicPr>
          <p:nvPr/>
        </p:nvPicPr>
        <p:blipFill>
          <a:blip r:embed="rId4"/>
          <a:stretch>
            <a:fillRect/>
          </a:stretch>
        </p:blipFill>
        <p:spPr>
          <a:xfrm>
            <a:off x="0" y="-20887"/>
            <a:ext cx="1574586" cy="1531249"/>
          </a:xfrm>
          <a:prstGeom prst="rect">
            <a:avLst/>
          </a:prstGeom>
        </p:spPr>
      </p:pic>
      <p:sp>
        <p:nvSpPr>
          <p:cNvPr id="7" name="TextBox 6"/>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2</a:t>
            </a:fld>
            <a:endParaRPr lang="en-US" dirty="0">
              <a:solidFill>
                <a:prstClr val="black"/>
              </a:solidFill>
              <a:latin typeface="Calibri"/>
            </a:endParaRPr>
          </a:p>
        </p:txBody>
      </p:sp>
      <p:pic>
        <p:nvPicPr>
          <p:cNvPr id="8" name="Graphic 7" descr="Questions with solid fill">
            <a:extLst>
              <a:ext uri="{FF2B5EF4-FFF2-40B4-BE49-F238E27FC236}">
                <a16:creationId xmlns:a16="http://schemas.microsoft.com/office/drawing/2014/main" id="{7E0D20CB-423E-46DE-887C-4B47AD4B44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83050" y="1594744"/>
            <a:ext cx="2915321" cy="2915321"/>
          </a:xfrm>
          <a:prstGeom prst="rect">
            <a:avLst/>
          </a:prstGeom>
        </p:spPr>
      </p:pic>
    </p:spTree>
    <p:extLst>
      <p:ext uri="{BB962C8B-B14F-4D97-AF65-F5344CB8AC3E}">
        <p14:creationId xmlns:p14="http://schemas.microsoft.com/office/powerpoint/2010/main" val="514780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09900-4435-44AE-96AF-655461D31E25}"/>
              </a:ext>
            </a:extLst>
          </p:cNvPr>
          <p:cNvSpPr txBox="1">
            <a:spLocks/>
          </p:cNvSpPr>
          <p:nvPr/>
        </p:nvSpPr>
        <p:spPr>
          <a:xfrm>
            <a:off x="0" y="106583"/>
            <a:ext cx="9144000" cy="114300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ontserrat" panose="02000505000000020004" pitchFamily="2" charset="0"/>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Montserrat" panose="02000505000000020004" pitchFamily="2" charset="0"/>
                <a:ea typeface="+mj-ea"/>
                <a:cs typeface="+mj-cs"/>
              </a:rPr>
              <a:t> Day 3 Agenda</a:t>
            </a:r>
          </a:p>
        </p:txBody>
      </p:sp>
      <p:sp>
        <p:nvSpPr>
          <p:cNvPr id="3" name="Content Placeholder 2">
            <a:extLst>
              <a:ext uri="{FF2B5EF4-FFF2-40B4-BE49-F238E27FC236}">
                <a16:creationId xmlns:a16="http://schemas.microsoft.com/office/drawing/2014/main" id="{6B6C11DF-2D1D-4F0B-AA01-CFEC6CDBF3E1}"/>
              </a:ext>
            </a:extLst>
          </p:cNvPr>
          <p:cNvSpPr txBox="1">
            <a:spLocks/>
          </p:cNvSpPr>
          <p:nvPr/>
        </p:nvSpPr>
        <p:spPr>
          <a:xfrm>
            <a:off x="2140526" y="883227"/>
            <a:ext cx="5633321" cy="5596843"/>
          </a:xfrm>
          <a:prstGeom prst="rect">
            <a:avLst/>
          </a:prstGeom>
        </p:spPr>
        <p:txBody>
          <a:bodyPr numCol="1" spcCol="45720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NBCS Overview</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Classification</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Standards</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Transportation Asset Management</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Bridge Inspections</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1- and 6-Year Planning</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Records Management</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Classification &amp; Standards – Class Exercise</a:t>
            </a:r>
          </a:p>
          <a:p>
            <a:pPr marL="457200" marR="0" lvl="0" indent="-457200" algn="l" defTabSz="685800" rtl="0" eaLnBrk="1" fontAlgn="auto" latinLnBrk="0" hangingPunct="1">
              <a:lnSpc>
                <a:spcPct val="90000"/>
              </a:lnSpc>
              <a:spcBef>
                <a:spcPts val="750"/>
              </a:spcBef>
              <a:spcAft>
                <a:spcPts val="1200"/>
              </a:spcAft>
              <a:buClrTx/>
              <a:buSzTx/>
              <a:buFont typeface="+mj-lt"/>
              <a:buAutoNum type="arabicPeriod"/>
              <a:tabLst/>
              <a:defRPr/>
            </a:pPr>
            <a:r>
              <a:rPr kumimoji="0" lang="en-US" sz="2400" b="0" i="0" u="none" strike="noStrike" kern="1200" cap="none" spc="0" normalizeH="0" baseline="0" noProof="0" dirty="0">
                <a:ln>
                  <a:noFill/>
                </a:ln>
                <a:solidFill>
                  <a:srgbClr val="00607F"/>
                </a:solidFill>
                <a:effectLst/>
                <a:uLnTx/>
                <a:uFillTx/>
                <a:latin typeface="Arial" pitchFamily="34" charset="0"/>
                <a:ea typeface="Roboto Light" panose="02000000000000000000" pitchFamily="2" charset="0"/>
                <a:cs typeface="Arial" pitchFamily="34" charset="0"/>
              </a:rPr>
              <a:t>Relaxation of Standards</a:t>
            </a:r>
          </a:p>
        </p:txBody>
      </p:sp>
      <p:sp>
        <p:nvSpPr>
          <p:cNvPr id="4" name="Slide Number Placeholder 10">
            <a:extLst>
              <a:ext uri="{FF2B5EF4-FFF2-40B4-BE49-F238E27FC236}">
                <a16:creationId xmlns:a16="http://schemas.microsoft.com/office/drawing/2014/main" id="{EBF597F6-2725-4486-928C-737313E878C7}"/>
              </a:ext>
            </a:extLst>
          </p:cNvPr>
          <p:cNvSpPr txBox="1">
            <a:spLocks/>
          </p:cNvSpPr>
          <p:nvPr/>
        </p:nvSpPr>
        <p:spPr>
          <a:xfrm>
            <a:off x="8143875" y="6429375"/>
            <a:ext cx="1000125" cy="47625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Slide </a:t>
            </a:r>
            <a:fld id="{8B38DBA3-52F9-4AF4-A6A4-FA4D7DB2F99C}" type="slidenum">
              <a:rPr kumimoji="0" lang="en-US" sz="1800" b="0"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73228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513"/>
            <a:ext cx="8229600" cy="1173162"/>
          </a:xfrm>
        </p:spPr>
        <p:txBody>
          <a:bodyPr>
            <a:noAutofit/>
          </a:bodyPr>
          <a:lstStyle/>
          <a:p>
            <a:pPr lvl="0" algn="ctr"/>
            <a:r>
              <a:rPr lang="en-US" sz="3200" dirty="0">
                <a:latin typeface="Arial Black" panose="020B0A04020102020204" pitchFamily="34" charset="0"/>
              </a:rPr>
              <a:t>State Oversight &amp; Support provided by two State Regulatory Boards</a:t>
            </a:r>
          </a:p>
        </p:txBody>
      </p:sp>
      <p:sp>
        <p:nvSpPr>
          <p:cNvPr id="3" name="Content Placeholder 2"/>
          <p:cNvSpPr>
            <a:spLocks noGrp="1"/>
          </p:cNvSpPr>
          <p:nvPr>
            <p:ph idx="1"/>
          </p:nvPr>
        </p:nvSpPr>
        <p:spPr>
          <a:xfrm>
            <a:off x="457200" y="1904867"/>
            <a:ext cx="8229600" cy="2663685"/>
          </a:xfrm>
        </p:spPr>
        <p:txBody>
          <a:bodyPr>
            <a:normAutofit/>
          </a:bodyPr>
          <a:lstStyle/>
          <a:p>
            <a:pPr marL="0" indent="0" algn="ctr">
              <a:buNone/>
            </a:pPr>
            <a:r>
              <a:rPr lang="en-US" b="1" dirty="0">
                <a:latin typeface="Arial" panose="020B0604020202020204" pitchFamily="34" charset="0"/>
                <a:cs typeface="Arial" panose="020B0604020202020204" pitchFamily="34" charset="0"/>
              </a:rPr>
              <a:t>Board of Public Roads Classifications and Standards </a:t>
            </a:r>
            <a:r>
              <a:rPr lang="en-US" dirty="0">
                <a:latin typeface="Arial" panose="020B0604020202020204" pitchFamily="34" charset="0"/>
                <a:cs typeface="Arial" panose="020B0604020202020204" pitchFamily="34" charset="0"/>
              </a:rPr>
              <a:t>(NBCS) </a:t>
            </a:r>
            <a:r>
              <a:rPr lang="en-US" b="1" dirty="0">
                <a:latin typeface="Arial" panose="020B0604020202020204" pitchFamily="34" charset="0"/>
                <a:cs typeface="Arial" panose="020B0604020202020204" pitchFamily="34" charset="0"/>
              </a:rPr>
              <a:t>39-2106 thru 39-2108</a:t>
            </a: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b="1" dirty="0">
                <a:solidFill>
                  <a:schemeClr val="bg2"/>
                </a:solidFill>
                <a:latin typeface="Arial" panose="020B0604020202020204" pitchFamily="34" charset="0"/>
                <a:cs typeface="Arial" panose="020B0604020202020204" pitchFamily="34" charset="0"/>
              </a:rPr>
              <a:t>Board of Examiners for County Highway and City Street Superintendents </a:t>
            </a:r>
            <a:r>
              <a:rPr lang="en-US" dirty="0">
                <a:solidFill>
                  <a:schemeClr val="bg2"/>
                </a:solidFill>
                <a:latin typeface="Arial" panose="020B0604020202020204" pitchFamily="34" charset="0"/>
                <a:cs typeface="Arial" panose="020B0604020202020204" pitchFamily="34" charset="0"/>
              </a:rPr>
              <a:t>(BEX) </a:t>
            </a:r>
            <a:r>
              <a:rPr lang="en-US" b="1" dirty="0">
                <a:solidFill>
                  <a:schemeClr val="bg2"/>
                </a:solidFill>
                <a:latin typeface="Arial" panose="020B0604020202020204" pitchFamily="34" charset="0"/>
                <a:cs typeface="Arial" panose="020B0604020202020204" pitchFamily="34" charset="0"/>
              </a:rPr>
              <a:t>39-2304 &amp; 39-2305</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pic>
        <p:nvPicPr>
          <p:cNvPr id="10" name="Picture 9" descr="1 &amp; 6 year plan logoCS1-2.emf"/>
          <p:cNvPicPr>
            <a:picLocks noChangeAspect="1"/>
          </p:cNvPicPr>
          <p:nvPr/>
        </p:nvPicPr>
        <p:blipFill>
          <a:blip r:embed="rId3" cstate="print"/>
          <a:stretch>
            <a:fillRect/>
          </a:stretch>
        </p:blipFill>
        <p:spPr>
          <a:xfrm>
            <a:off x="3913815" y="5211061"/>
            <a:ext cx="1919748" cy="936271"/>
          </a:xfrm>
          <a:prstGeom prst="rect">
            <a:avLst/>
          </a:prstGeom>
        </p:spPr>
      </p:pic>
      <p:sp>
        <p:nvSpPr>
          <p:cNvPr id="15" name="TextBox 14"/>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4</a:t>
            </a:fld>
            <a:endParaRPr lang="en-US" dirty="0">
              <a:solidFill>
                <a:prstClr val="black"/>
              </a:solidFill>
              <a:latin typeface="Calibri"/>
            </a:endParaRPr>
          </a:p>
        </p:txBody>
      </p:sp>
      <p:sp>
        <p:nvSpPr>
          <p:cNvPr id="16" name="TextBox 15"/>
          <p:cNvSpPr txBox="1"/>
          <p:nvPr/>
        </p:nvSpPr>
        <p:spPr>
          <a:xfrm>
            <a:off x="273808" y="6034513"/>
            <a:ext cx="2743200" cy="276999"/>
          </a:xfrm>
          <a:prstGeom prst="rect">
            <a:avLst/>
          </a:prstGeom>
          <a:noFill/>
        </p:spPr>
        <p:txBody>
          <a:bodyPr wrap="square" rtlCol="0">
            <a:spAutoFit/>
          </a:bodyPr>
          <a:lstStyle/>
          <a:p>
            <a:r>
              <a:rPr lang="en-US" sz="1200" b="1" dirty="0">
                <a:latin typeface="Arial" pitchFamily="34" charset="0"/>
                <a:cs typeface="Arial" pitchFamily="34" charset="0"/>
              </a:rPr>
              <a:t>Boards - Liaison Services Section</a:t>
            </a:r>
          </a:p>
        </p:txBody>
      </p:sp>
      <p:pic>
        <p:nvPicPr>
          <p:cNvPr id="14" name="Picture 13">
            <a:extLst>
              <a:ext uri="{FF2B5EF4-FFF2-40B4-BE49-F238E27FC236}">
                <a16:creationId xmlns:a16="http://schemas.microsoft.com/office/drawing/2014/main" id="{C14C4138-EF06-423E-8576-B2E05ABAAC6A}"/>
              </a:ext>
            </a:extLst>
          </p:cNvPr>
          <p:cNvPicPr>
            <a:picLocks noChangeAspect="1"/>
          </p:cNvPicPr>
          <p:nvPr/>
        </p:nvPicPr>
        <p:blipFill>
          <a:blip r:embed="rId4"/>
          <a:stretch>
            <a:fillRect/>
          </a:stretch>
        </p:blipFill>
        <p:spPr>
          <a:xfrm>
            <a:off x="188083" y="5211061"/>
            <a:ext cx="2914650" cy="723900"/>
          </a:xfrm>
          <a:prstGeom prst="rect">
            <a:avLst/>
          </a:prstGeom>
        </p:spPr>
      </p:pic>
      <p:pic>
        <p:nvPicPr>
          <p:cNvPr id="9" name="Picture 8" descr="Nv_m_Extension__4c.png">
            <a:extLst>
              <a:ext uri="{FF2B5EF4-FFF2-40B4-BE49-F238E27FC236}">
                <a16:creationId xmlns:a16="http://schemas.microsoft.com/office/drawing/2014/main" id="{2F1FC1FE-8E67-4C35-9EAD-D8DDFC56521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54533" y="5153532"/>
            <a:ext cx="3266500" cy="1306600"/>
          </a:xfrm>
          <a:prstGeom prst="rect">
            <a:avLst/>
          </a:prstGeom>
        </p:spPr>
      </p:pic>
    </p:spTree>
    <p:extLst>
      <p:ext uri="{BB962C8B-B14F-4D97-AF65-F5344CB8AC3E}">
        <p14:creationId xmlns:p14="http://schemas.microsoft.com/office/powerpoint/2010/main" val="281951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18AC3C3-6DAC-CB13-B06F-4C03CFED1839}"/>
              </a:ext>
            </a:extLst>
          </p:cNvPr>
          <p:cNvPicPr>
            <a:picLocks noChangeAspect="1"/>
          </p:cNvPicPr>
          <p:nvPr/>
        </p:nvPicPr>
        <p:blipFill>
          <a:blip r:embed="rId4">
            <a:alphaModFix amt="50000"/>
          </a:blip>
          <a:stretch>
            <a:fillRect/>
          </a:stretch>
        </p:blipFill>
        <p:spPr>
          <a:xfrm>
            <a:off x="899005" y="3253800"/>
            <a:ext cx="6873395" cy="3319616"/>
          </a:xfrm>
          <a:prstGeom prst="rect">
            <a:avLst/>
          </a:prstGeom>
        </p:spPr>
      </p:pic>
      <p:sp>
        <p:nvSpPr>
          <p:cNvPr id="9" name="TextBox 8"/>
          <p:cNvSpPr txBox="1"/>
          <p:nvPr/>
        </p:nvSpPr>
        <p:spPr>
          <a:xfrm>
            <a:off x="0" y="0"/>
            <a:ext cx="677108" cy="6858000"/>
          </a:xfrm>
          <a:prstGeom prst="rect">
            <a:avLst/>
          </a:prstGeom>
          <a:solidFill>
            <a:srgbClr val="FFFF00"/>
          </a:solidFill>
        </p:spPr>
        <p:txBody>
          <a:bodyPr vert="vert270" wrap="square" lIns="0" tIns="0" rIns="0" bIns="0" rtlCol="0" anchor="ctr" anchorCtr="1">
            <a:spAutoFit/>
          </a:bodyPr>
          <a:lstStyle/>
          <a:p>
            <a:pPr algn="ctr"/>
            <a:r>
              <a:rPr lang="en-US" sz="4400" dirty="0">
                <a:solidFill>
                  <a:prstClr val="black"/>
                </a:solidFill>
                <a:latin typeface="Calibri"/>
              </a:rPr>
              <a:t>State Law</a:t>
            </a:r>
          </a:p>
        </p:txBody>
      </p:sp>
      <p:sp>
        <p:nvSpPr>
          <p:cNvPr id="7" name="Rectangle 9"/>
          <p:cNvSpPr txBox="1">
            <a:spLocks noChangeArrowheads="1"/>
          </p:cNvSpPr>
          <p:nvPr/>
        </p:nvSpPr>
        <p:spPr>
          <a:xfrm>
            <a:off x="1574586" y="152400"/>
            <a:ext cx="5961960" cy="1239078"/>
          </a:xfrm>
          <a:prstGeom prst="rect">
            <a:avLst/>
          </a:prstGeom>
        </p:spPr>
        <p:txBody>
          <a:bodyPr vert="horz" lIns="91440" tIns="45720" rIns="91440" bIns="45720" rtlCol="0" anchor="ctr">
            <a:normAutofit fontScale="77500" lnSpcReduction="20000"/>
          </a:bodyPr>
          <a:lstStyle/>
          <a:p>
            <a:pPr algn="ctr">
              <a:spcBef>
                <a:spcPct val="0"/>
              </a:spcBef>
              <a:defRPr/>
            </a:pPr>
            <a:r>
              <a:rPr lang="en-US" sz="3200" dirty="0">
                <a:latin typeface="Arial Black" panose="020B0A04020102020204" pitchFamily="34" charset="0"/>
                <a:ea typeface="+mj-ea"/>
                <a:cs typeface="+mj-cs"/>
              </a:rPr>
              <a:t>§39-2106</a:t>
            </a:r>
          </a:p>
          <a:p>
            <a:pPr lvl="0" algn="ctr">
              <a:spcBef>
                <a:spcPct val="0"/>
              </a:spcBef>
              <a:defRPr/>
            </a:pPr>
            <a:r>
              <a:rPr lang="en-US" sz="3200" b="1" dirty="0">
                <a:latin typeface="Arial" panose="020B0604020202020204" pitchFamily="34" charset="0"/>
                <a:cs typeface="Arial" panose="020B0604020202020204" pitchFamily="34" charset="0"/>
              </a:rPr>
              <a:t>Board of Public Roads Classifications and Standards </a:t>
            </a:r>
            <a:r>
              <a:rPr lang="en-US" sz="3200" dirty="0">
                <a:latin typeface="Arial" panose="020B0604020202020204" pitchFamily="34" charset="0"/>
                <a:cs typeface="Arial" panose="020B0604020202020204" pitchFamily="34" charset="0"/>
              </a:rPr>
              <a:t>(NBCS)</a:t>
            </a:r>
          </a:p>
        </p:txBody>
      </p:sp>
      <p:sp>
        <p:nvSpPr>
          <p:cNvPr id="8" name="Rectangle 17"/>
          <p:cNvSpPr txBox="1">
            <a:spLocks noChangeArrowheads="1"/>
          </p:cNvSpPr>
          <p:nvPr/>
        </p:nvSpPr>
        <p:spPr>
          <a:xfrm>
            <a:off x="808382" y="1639813"/>
            <a:ext cx="8335617" cy="4937828"/>
          </a:xfrm>
          <a:prstGeom prst="rect">
            <a:avLst/>
          </a:prstGeom>
        </p:spPr>
        <p:txBody>
          <a:bodyPr vert="horz" lIns="91440" tIns="45720" rIns="91440" bIns="45720" rtlCol="0">
            <a:noAutofit/>
          </a:bodyPr>
          <a:lstStyle/>
          <a:p>
            <a:pPr marL="0" lvl="1">
              <a:spcBef>
                <a:spcPts val="300"/>
              </a:spcBef>
              <a:defRPr/>
            </a:pPr>
            <a:r>
              <a:rPr lang="en-US" sz="2400" u="sng" dirty="0">
                <a:latin typeface="Arial" panose="020B0604020202020204" pitchFamily="34" charset="0"/>
                <a:cs typeface="Arial" panose="020B0604020202020204" pitchFamily="34" charset="0"/>
              </a:rPr>
              <a:t>Eleven (11) Members</a:t>
            </a:r>
            <a:r>
              <a:rPr lang="en-US" sz="2400" dirty="0">
                <a:latin typeface="Arial" panose="020B0604020202020204" pitchFamily="34" charset="0"/>
                <a:cs typeface="Arial" panose="020B0604020202020204" pitchFamily="34" charset="0"/>
              </a:rPr>
              <a:t> </a:t>
            </a:r>
          </a:p>
          <a:p>
            <a:pPr marL="284163" lvl="1" indent="-284163">
              <a:spcBef>
                <a:spcPts val="300"/>
              </a:spcBef>
              <a:buFont typeface="Wingdings" panose="05000000000000000000" pitchFamily="2" charset="2"/>
              <a:buChar char="Ø"/>
              <a:defRPr/>
            </a:pPr>
            <a:r>
              <a:rPr lang="en-US" sz="2200" dirty="0">
                <a:latin typeface="Arial" panose="020B0604020202020204" pitchFamily="34" charset="0"/>
                <a:cs typeface="Arial" panose="020B0604020202020204" pitchFamily="34" charset="0"/>
              </a:rPr>
              <a:t>2 </a:t>
            </a:r>
            <a:r>
              <a:rPr lang="en-US" sz="2200" b="1" dirty="0">
                <a:latin typeface="Arial" panose="020B0604020202020204" pitchFamily="34" charset="0"/>
                <a:cs typeface="Arial" panose="020B0604020202020204" pitchFamily="34" charset="0"/>
              </a:rPr>
              <a:t>NDOT</a:t>
            </a:r>
          </a:p>
          <a:p>
            <a:pPr marL="284163" lvl="1" indent="-284163">
              <a:spcBef>
                <a:spcPts val="300"/>
              </a:spcBef>
              <a:buFont typeface="Wingdings" panose="05000000000000000000" pitchFamily="2" charset="2"/>
              <a:buChar char="Ø"/>
              <a:defRPr/>
            </a:pPr>
            <a:r>
              <a:rPr lang="en-US" sz="2200" dirty="0">
                <a:latin typeface="Arial" panose="020B0604020202020204" pitchFamily="34" charset="0"/>
                <a:cs typeface="Arial" panose="020B0604020202020204" pitchFamily="34" charset="0"/>
              </a:rPr>
              <a:t>3 </a:t>
            </a:r>
            <a:r>
              <a:rPr lang="en-US" sz="2200" b="1" dirty="0">
                <a:latin typeface="Arial" panose="020B0604020202020204" pitchFamily="34" charset="0"/>
                <a:cs typeface="Arial" panose="020B0604020202020204" pitchFamily="34" charset="0"/>
              </a:rPr>
              <a:t>County</a:t>
            </a:r>
            <a:r>
              <a:rPr lang="en-US" sz="2200" dirty="0">
                <a:latin typeface="Arial" panose="020B0604020202020204" pitchFamily="34" charset="0"/>
                <a:cs typeface="Arial" panose="020B0604020202020204" pitchFamily="34" charset="0"/>
              </a:rPr>
              <a:t> – three different county classifications  (§23-1114.01)</a:t>
            </a:r>
          </a:p>
          <a:p>
            <a:pPr marL="284163" lvl="1">
              <a:spcBef>
                <a:spcPts val="300"/>
              </a:spcBef>
              <a:defRPr/>
            </a:pPr>
            <a:r>
              <a:rPr lang="en-US" sz="2200" dirty="0">
                <a:latin typeface="Arial" panose="020B0604020202020204" pitchFamily="34" charset="0"/>
                <a:cs typeface="Arial" panose="020B0604020202020204" pitchFamily="34" charset="0"/>
              </a:rPr>
              <a:t>   1 Licensed County Highway Superintendent</a:t>
            </a:r>
          </a:p>
          <a:p>
            <a:pPr marL="284163" lvl="1">
              <a:spcBef>
                <a:spcPts val="300"/>
              </a:spcBef>
              <a:defRPr/>
            </a:pPr>
            <a:r>
              <a:rPr lang="en-US" sz="2200" dirty="0">
                <a:latin typeface="Arial" panose="020B0604020202020204" pitchFamily="34" charset="0"/>
                <a:cs typeface="Arial" panose="020B0604020202020204" pitchFamily="34" charset="0"/>
              </a:rPr>
              <a:t>   2 County Board Members</a:t>
            </a:r>
          </a:p>
          <a:p>
            <a:pPr marL="284163" lvl="1" indent="-284163">
              <a:spcBef>
                <a:spcPts val="300"/>
              </a:spcBef>
              <a:buFont typeface="Wingdings" panose="05000000000000000000" pitchFamily="2" charset="2"/>
              <a:buChar char="Ø"/>
              <a:defRPr/>
            </a:pPr>
            <a:r>
              <a:rPr lang="en-US" sz="2200" dirty="0">
                <a:latin typeface="Arial" panose="020B0604020202020204" pitchFamily="34" charset="0"/>
                <a:cs typeface="Arial" panose="020B0604020202020204" pitchFamily="34" charset="0"/>
              </a:rPr>
              <a:t>3 </a:t>
            </a:r>
            <a:r>
              <a:rPr lang="en-US" sz="2200" b="1" dirty="0">
                <a:latin typeface="Arial" panose="020B0604020202020204" pitchFamily="34" charset="0"/>
                <a:cs typeface="Arial" panose="020B0604020202020204" pitchFamily="34" charset="0"/>
              </a:rPr>
              <a:t>Municipal</a:t>
            </a:r>
            <a:r>
              <a:rPr lang="en-US" sz="2200" dirty="0">
                <a:latin typeface="Arial" panose="020B0604020202020204" pitchFamily="34" charset="0"/>
                <a:cs typeface="Arial" panose="020B0604020202020204" pitchFamily="34" charset="0"/>
              </a:rPr>
              <a:t> – City Engineers, Village Engineers, Public Works Directors, City Mangers, City Administrators, Street Commissioners, or Licensed Street Superintendents</a:t>
            </a:r>
          </a:p>
          <a:p>
            <a:pPr marL="284163" lvl="1">
              <a:spcBef>
                <a:spcPts val="300"/>
              </a:spcBef>
            </a:pPr>
            <a:r>
              <a:rPr lang="en-US" sz="2200" dirty="0">
                <a:latin typeface="Arial" panose="020B0604020202020204" pitchFamily="34" charset="0"/>
                <a:cs typeface="Arial" panose="020B0604020202020204" pitchFamily="34" charset="0"/>
              </a:rPr>
              <a:t>   1 municipality of population less than 2,500 </a:t>
            </a:r>
          </a:p>
          <a:p>
            <a:pPr marL="284163" lvl="1">
              <a:spcBef>
                <a:spcPts val="300"/>
              </a:spcBef>
            </a:pPr>
            <a:r>
              <a:rPr lang="en-US" sz="2200" dirty="0">
                <a:latin typeface="Arial" panose="020B0604020202020204" pitchFamily="34" charset="0"/>
                <a:cs typeface="Arial" panose="020B0604020202020204" pitchFamily="34" charset="0"/>
              </a:rPr>
              <a:t>   1 municipality of population 2,500-50,000 </a:t>
            </a:r>
          </a:p>
          <a:p>
            <a:pPr marL="284163" lvl="1">
              <a:spcBef>
                <a:spcPts val="300"/>
              </a:spcBef>
            </a:pPr>
            <a:r>
              <a:rPr lang="en-US" sz="2200" dirty="0">
                <a:latin typeface="Arial" panose="020B0604020202020204" pitchFamily="34" charset="0"/>
                <a:cs typeface="Arial" panose="020B0604020202020204" pitchFamily="34" charset="0"/>
              </a:rPr>
              <a:t>   1 municipality of population greater than 50,000                                                                        </a:t>
            </a:r>
          </a:p>
          <a:p>
            <a:pPr marL="284163" lvl="1" indent="-284163">
              <a:spcBef>
                <a:spcPts val="300"/>
              </a:spcBef>
              <a:buFont typeface="Wingdings" panose="05000000000000000000" pitchFamily="2" charset="2"/>
              <a:buChar char="Ø"/>
              <a:defRPr/>
            </a:pPr>
            <a:r>
              <a:rPr lang="en-US" sz="2200" dirty="0">
                <a:latin typeface="Arial" panose="020B0604020202020204" pitchFamily="34" charset="0"/>
                <a:cs typeface="Arial" panose="020B0604020202020204" pitchFamily="34" charset="0"/>
              </a:rPr>
              <a:t>3 </a:t>
            </a:r>
            <a:r>
              <a:rPr lang="en-US" sz="2200" b="1" dirty="0">
                <a:latin typeface="Arial" panose="020B0604020202020204" pitchFamily="34" charset="0"/>
                <a:cs typeface="Arial" panose="020B0604020202020204" pitchFamily="34" charset="0"/>
              </a:rPr>
              <a:t>Lay</a:t>
            </a:r>
            <a:r>
              <a:rPr lang="en-US" sz="2200" dirty="0">
                <a:latin typeface="Arial" panose="020B0604020202020204" pitchFamily="34" charset="0"/>
                <a:cs typeface="Arial" panose="020B0604020202020204" pitchFamily="34" charset="0"/>
              </a:rPr>
              <a:t> Citizens - one from each Congressional District</a:t>
            </a:r>
          </a:p>
        </p:txBody>
      </p:sp>
      <p:pic>
        <p:nvPicPr>
          <p:cNvPr id="4" name="Picture 3"/>
          <p:cNvPicPr>
            <a:picLocks noChangeAspect="1"/>
          </p:cNvPicPr>
          <p:nvPr/>
        </p:nvPicPr>
        <p:blipFill>
          <a:blip r:embed="rId5"/>
          <a:stretch>
            <a:fillRect/>
          </a:stretch>
        </p:blipFill>
        <p:spPr>
          <a:xfrm>
            <a:off x="7536546" y="0"/>
            <a:ext cx="1607454" cy="1489476"/>
          </a:xfrm>
          <a:prstGeom prst="rect">
            <a:avLst/>
          </a:prstGeom>
        </p:spPr>
      </p:pic>
      <p:pic>
        <p:nvPicPr>
          <p:cNvPr id="5" name="Picture 4"/>
          <p:cNvPicPr>
            <a:picLocks noChangeAspect="1"/>
          </p:cNvPicPr>
          <p:nvPr/>
        </p:nvPicPr>
        <p:blipFill>
          <a:blip r:embed="rId6"/>
          <a:stretch>
            <a:fillRect/>
          </a:stretch>
        </p:blipFill>
        <p:spPr>
          <a:xfrm>
            <a:off x="0" y="-20887"/>
            <a:ext cx="1574586" cy="1531249"/>
          </a:xfrm>
          <a:prstGeom prst="rect">
            <a:avLst/>
          </a:prstGeom>
        </p:spPr>
      </p:pic>
      <p:sp>
        <p:nvSpPr>
          <p:cNvPr id="2" name="TextBox 1"/>
          <p:cNvSpPr txBox="1"/>
          <p:nvPr/>
        </p:nvSpPr>
        <p:spPr>
          <a:xfrm>
            <a:off x="4028662" y="1639813"/>
            <a:ext cx="4452731" cy="646331"/>
          </a:xfrm>
          <a:prstGeom prst="rect">
            <a:avLst/>
          </a:prstGeom>
          <a:noFill/>
        </p:spPr>
        <p:txBody>
          <a:bodyPr wrap="square" rtlCol="0">
            <a:spAutoFit/>
          </a:bodyPr>
          <a:lstStyle/>
          <a:p>
            <a:r>
              <a:rPr lang="en-US" dirty="0">
                <a:solidFill>
                  <a:srgbClr val="FF0000"/>
                </a:solidFill>
                <a:latin typeface="Arial" panose="020B0604020202020204" pitchFamily="34" charset="0"/>
                <a:cs typeface="Arial" panose="020B0604020202020204" pitchFamily="34" charset="0"/>
              </a:rPr>
              <a:t>Appointed by the Governor to 4-year terms and approved by the Legislature.</a:t>
            </a:r>
            <a:endParaRPr lang="en-US" dirty="0">
              <a:solidFill>
                <a:srgbClr val="FF0000"/>
              </a:solidFill>
            </a:endParaRPr>
          </a:p>
        </p:txBody>
      </p:sp>
      <p:sp>
        <p:nvSpPr>
          <p:cNvPr id="10" name="TextBox 9"/>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5</a:t>
            </a:fld>
            <a:endParaRPr lang="en-US" dirty="0">
              <a:solidFill>
                <a:prstClr val="black"/>
              </a:solidFill>
              <a:latin typeface="Calibri"/>
            </a:endParaRPr>
          </a:p>
        </p:txBody>
      </p:sp>
      <p:pic>
        <p:nvPicPr>
          <p:cNvPr id="11" name="Picture 10" descr="1 &amp; 6 year plan logoCS1-2.emf"/>
          <p:cNvPicPr>
            <a:picLocks noChangeAspect="1"/>
          </p:cNvPicPr>
          <p:nvPr/>
        </p:nvPicPr>
        <p:blipFill>
          <a:blip r:embed="rId7" cstate="print"/>
          <a:stretch>
            <a:fillRect/>
          </a:stretch>
        </p:blipFill>
        <p:spPr>
          <a:xfrm>
            <a:off x="6386724" y="961775"/>
            <a:ext cx="1020282" cy="497597"/>
          </a:xfrm>
          <a:prstGeom prst="rect">
            <a:avLst/>
          </a:prstGeom>
        </p:spPr>
      </p:pic>
    </p:spTree>
    <p:custDataLst>
      <p:tags r:id="rId1"/>
    </p:custDataLst>
    <p:extLst>
      <p:ext uri="{BB962C8B-B14F-4D97-AF65-F5344CB8AC3E}">
        <p14:creationId xmlns:p14="http://schemas.microsoft.com/office/powerpoint/2010/main" val="14735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0"/>
            <a:ext cx="677108" cy="6858000"/>
          </a:xfrm>
          <a:prstGeom prst="rect">
            <a:avLst/>
          </a:prstGeom>
          <a:solidFill>
            <a:srgbClr val="FFFF00"/>
          </a:solidFill>
        </p:spPr>
        <p:txBody>
          <a:bodyPr vert="vert270" wrap="square" lIns="0" tIns="0" rIns="0" bIns="0" rtlCol="0" anchor="ctr" anchorCtr="1">
            <a:spAutoFit/>
          </a:bodyPr>
          <a:lstStyle/>
          <a:p>
            <a:pPr algn="ctr"/>
            <a:r>
              <a:rPr lang="en-US" sz="4400" dirty="0">
                <a:solidFill>
                  <a:prstClr val="black"/>
                </a:solidFill>
                <a:latin typeface="Calibri"/>
              </a:rPr>
              <a:t>State Law</a:t>
            </a:r>
          </a:p>
        </p:txBody>
      </p:sp>
      <p:sp>
        <p:nvSpPr>
          <p:cNvPr id="2" name="Title 1"/>
          <p:cNvSpPr>
            <a:spLocks noGrp="1"/>
          </p:cNvSpPr>
          <p:nvPr>
            <p:ph type="title"/>
          </p:nvPr>
        </p:nvSpPr>
        <p:spPr>
          <a:xfrm>
            <a:off x="440766" y="99918"/>
            <a:ext cx="8229600" cy="1771913"/>
          </a:xfrm>
        </p:spPr>
        <p:txBody>
          <a:bodyPr>
            <a:normAutofit/>
          </a:bodyPr>
          <a:lstStyle/>
          <a:p>
            <a:pPr algn="ctr"/>
            <a:r>
              <a:rPr lang="en-US" sz="3200" dirty="0">
                <a:latin typeface="Arial Black" panose="020B0A04020102020204" pitchFamily="34" charset="0"/>
              </a:rPr>
              <a:t>NBCS DUTIES </a:t>
            </a:r>
            <a:br>
              <a:rPr lang="en-US" sz="3200" dirty="0">
                <a:latin typeface="Arial Black" panose="020B0A04020102020204" pitchFamily="34" charset="0"/>
              </a:rPr>
            </a:br>
            <a:r>
              <a:rPr lang="en-US" sz="3200" dirty="0">
                <a:latin typeface="Arial Black" panose="020B0A04020102020204" pitchFamily="34" charset="0"/>
              </a:rPr>
              <a:t>AND RESPONSIBILITIES</a:t>
            </a:r>
          </a:p>
        </p:txBody>
      </p:sp>
      <p:sp>
        <p:nvSpPr>
          <p:cNvPr id="3" name="Content Placeholder 2"/>
          <p:cNvSpPr>
            <a:spLocks noGrp="1"/>
          </p:cNvSpPr>
          <p:nvPr>
            <p:ph idx="1"/>
          </p:nvPr>
        </p:nvSpPr>
        <p:spPr>
          <a:xfrm>
            <a:off x="983677" y="2149582"/>
            <a:ext cx="7924800" cy="4090085"/>
          </a:xfrm>
        </p:spPr>
        <p:txBody>
          <a:bodyPr>
            <a:normAutofit/>
          </a:bodyPr>
          <a:lstStyle/>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Set State Aid Bridge Fund Priorities (§39-847)</a:t>
            </a:r>
            <a:r>
              <a:rPr lang="en-US" sz="2400" strike="sngStrike" dirty="0">
                <a:latin typeface="Arial" panose="020B0604020202020204" pitchFamily="34" charset="0"/>
                <a:cs typeface="Arial" panose="020B0604020202020204" pitchFamily="34" charset="0"/>
              </a:rPr>
              <a:t> </a:t>
            </a:r>
          </a:p>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Develop Functional Classification Specific Criteria (§39-2109) </a:t>
            </a:r>
            <a:r>
              <a:rPr lang="en-US" sz="2400" dirty="0">
                <a:latin typeface="Arial" panose="020B0604020202020204" pitchFamily="34" charset="0"/>
                <a:cs typeface="Arial" panose="020B0604020202020204" pitchFamily="34" charset="0"/>
                <a:sym typeface="Wingdings" panose="05000000000000000000" pitchFamily="2" charset="2"/>
              </a:rPr>
              <a:t></a:t>
            </a:r>
            <a:r>
              <a:rPr lang="en-US" sz="2400" dirty="0">
                <a:latin typeface="Arial" panose="020B0604020202020204" pitchFamily="34" charset="0"/>
                <a:cs typeface="Arial" panose="020B0604020202020204" pitchFamily="34" charset="0"/>
              </a:rPr>
              <a:t> </a:t>
            </a:r>
            <a:r>
              <a:rPr lang="en-US" sz="2400" dirty="0">
                <a:solidFill>
                  <a:srgbClr val="FF0000"/>
                </a:solidFill>
                <a:latin typeface="Arial" panose="020B0604020202020204" pitchFamily="34" charset="0"/>
                <a:cs typeface="Arial" panose="020B0604020202020204" pitchFamily="34" charset="0"/>
              </a:rPr>
              <a:t>428 NAC 1</a:t>
            </a:r>
          </a:p>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Render Decisions on Functional Classification Appeals (§39-2111)</a:t>
            </a:r>
          </a:p>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Develop Minimum Standards (§39-2113) </a:t>
            </a:r>
            <a:r>
              <a:rPr lang="en-US" sz="2400" dirty="0">
                <a:latin typeface="Arial" panose="020B0604020202020204" pitchFamily="34" charset="0"/>
                <a:cs typeface="Arial" panose="020B0604020202020204" pitchFamily="34" charset="0"/>
                <a:sym typeface="Wingdings" panose="05000000000000000000" pitchFamily="2" charset="2"/>
              </a:rPr>
              <a:t></a:t>
            </a:r>
            <a:r>
              <a:rPr lang="en-US" sz="2400" dirty="0">
                <a:latin typeface="Arial" panose="020B0604020202020204" pitchFamily="34" charset="0"/>
                <a:cs typeface="Arial" panose="020B0604020202020204" pitchFamily="34" charset="0"/>
              </a:rPr>
              <a:t> </a:t>
            </a:r>
            <a:r>
              <a:rPr lang="en-US" sz="2400" dirty="0">
                <a:solidFill>
                  <a:srgbClr val="FF0000"/>
                </a:solidFill>
                <a:latin typeface="Arial" panose="020B0604020202020204" pitchFamily="34" charset="0"/>
                <a:cs typeface="Arial" panose="020B0604020202020204" pitchFamily="34" charset="0"/>
              </a:rPr>
              <a:t>428 NAC 2</a:t>
            </a:r>
            <a:endParaRPr lang="en-US" sz="2400" dirty="0">
              <a:latin typeface="Arial" panose="020B0604020202020204" pitchFamily="34" charset="0"/>
              <a:cs typeface="Arial" panose="020B0604020202020204" pitchFamily="34" charset="0"/>
            </a:endParaRPr>
          </a:p>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Render Decisions on Relaxation of Standards Requests (§39-2113)</a:t>
            </a:r>
          </a:p>
        </p:txBody>
      </p:sp>
      <p:pic>
        <p:nvPicPr>
          <p:cNvPr id="4" name="Picture 3"/>
          <p:cNvPicPr>
            <a:picLocks noChangeAspect="1"/>
          </p:cNvPicPr>
          <p:nvPr/>
        </p:nvPicPr>
        <p:blipFill>
          <a:blip r:embed="rId3"/>
          <a:stretch>
            <a:fillRect/>
          </a:stretch>
        </p:blipFill>
        <p:spPr>
          <a:xfrm>
            <a:off x="7536546" y="0"/>
            <a:ext cx="1607454" cy="1489476"/>
          </a:xfrm>
          <a:prstGeom prst="rect">
            <a:avLst/>
          </a:prstGeom>
        </p:spPr>
      </p:pic>
      <p:pic>
        <p:nvPicPr>
          <p:cNvPr id="5" name="Picture 4"/>
          <p:cNvPicPr>
            <a:picLocks noChangeAspect="1"/>
          </p:cNvPicPr>
          <p:nvPr/>
        </p:nvPicPr>
        <p:blipFill>
          <a:blip r:embed="rId4"/>
          <a:stretch>
            <a:fillRect/>
          </a:stretch>
        </p:blipFill>
        <p:spPr>
          <a:xfrm>
            <a:off x="0" y="0"/>
            <a:ext cx="1574586" cy="1531249"/>
          </a:xfrm>
          <a:prstGeom prst="rect">
            <a:avLst/>
          </a:prstGeom>
        </p:spPr>
      </p:pic>
      <p:sp>
        <p:nvSpPr>
          <p:cNvPr id="6" name="TextBox 5"/>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6</a:t>
            </a:fld>
            <a:endParaRPr lang="en-US" dirty="0">
              <a:solidFill>
                <a:prstClr val="black"/>
              </a:solidFill>
              <a:latin typeface="Calibri"/>
            </a:endParaRPr>
          </a:p>
        </p:txBody>
      </p:sp>
    </p:spTree>
    <p:extLst>
      <p:ext uri="{BB962C8B-B14F-4D97-AF65-F5344CB8AC3E}">
        <p14:creationId xmlns:p14="http://schemas.microsoft.com/office/powerpoint/2010/main" val="375376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0"/>
            <a:ext cx="677108" cy="6858000"/>
          </a:xfrm>
          <a:prstGeom prst="rect">
            <a:avLst/>
          </a:prstGeom>
          <a:solidFill>
            <a:srgbClr val="FFFF00"/>
          </a:solidFill>
        </p:spPr>
        <p:txBody>
          <a:bodyPr vert="vert270" wrap="square" lIns="0" tIns="0" rIns="0" bIns="0" rtlCol="0" anchor="ctr" anchorCtr="1">
            <a:spAutoFit/>
          </a:bodyPr>
          <a:lstStyle/>
          <a:p>
            <a:pPr algn="ctr"/>
            <a:r>
              <a:rPr lang="en-US" sz="4400" dirty="0">
                <a:solidFill>
                  <a:prstClr val="black"/>
                </a:solidFill>
                <a:latin typeface="Calibri"/>
              </a:rPr>
              <a:t>State Law</a:t>
            </a:r>
          </a:p>
        </p:txBody>
      </p:sp>
      <p:sp>
        <p:nvSpPr>
          <p:cNvPr id="2" name="Title 1"/>
          <p:cNvSpPr>
            <a:spLocks noGrp="1"/>
          </p:cNvSpPr>
          <p:nvPr>
            <p:ph type="title"/>
          </p:nvPr>
        </p:nvSpPr>
        <p:spPr>
          <a:xfrm>
            <a:off x="440766" y="480833"/>
            <a:ext cx="8229600" cy="1489476"/>
          </a:xfrm>
        </p:spPr>
        <p:txBody>
          <a:bodyPr>
            <a:normAutofit fontScale="90000"/>
          </a:bodyPr>
          <a:lstStyle/>
          <a:p>
            <a:pPr algn="ctr"/>
            <a:r>
              <a:rPr lang="en-US" sz="3600" dirty="0">
                <a:latin typeface="Arial Black" panose="020B0A04020102020204" pitchFamily="34" charset="0"/>
              </a:rPr>
              <a:t>NBCS DUTIES </a:t>
            </a:r>
            <a:br>
              <a:rPr lang="en-US" sz="3600" dirty="0">
                <a:latin typeface="Arial Black" panose="020B0A04020102020204" pitchFamily="34" charset="0"/>
              </a:rPr>
            </a:br>
            <a:r>
              <a:rPr lang="en-US" sz="3600" dirty="0">
                <a:latin typeface="Arial Black" panose="020B0A04020102020204" pitchFamily="34" charset="0"/>
              </a:rPr>
              <a:t>AND RESPONSIBILITIES </a:t>
            </a:r>
            <a:br>
              <a:rPr lang="en-US" sz="3200" dirty="0">
                <a:latin typeface="Arial Black" panose="020B0A04020102020204" pitchFamily="34" charset="0"/>
              </a:rPr>
            </a:br>
            <a:r>
              <a:rPr lang="en-US" sz="3200" dirty="0">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1166190" y="2022876"/>
            <a:ext cx="7633253" cy="3463524"/>
          </a:xfrm>
        </p:spPr>
        <p:txBody>
          <a:bodyPr>
            <a:normAutofit/>
          </a:bodyPr>
          <a:lstStyle/>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Penalties (§39-2121 et al) </a:t>
            </a:r>
          </a:p>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Make Random Inspections of Construction Projects (§39-2122)</a:t>
            </a:r>
          </a:p>
          <a:p>
            <a:pPr>
              <a:spcAft>
                <a:spcPts val="120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“Practical Design” – Cooperate with NDOT, counties and municipalities to develop, support, approve, and implement programs and project strategies that provide additional flexibility in the design and maintenance standards. (§39-2113(7))   </a:t>
            </a:r>
          </a:p>
        </p:txBody>
      </p:sp>
      <p:pic>
        <p:nvPicPr>
          <p:cNvPr id="4" name="Picture 3"/>
          <p:cNvPicPr>
            <a:picLocks noChangeAspect="1"/>
          </p:cNvPicPr>
          <p:nvPr/>
        </p:nvPicPr>
        <p:blipFill>
          <a:blip r:embed="rId3"/>
          <a:stretch>
            <a:fillRect/>
          </a:stretch>
        </p:blipFill>
        <p:spPr>
          <a:xfrm>
            <a:off x="7536546" y="0"/>
            <a:ext cx="1607454" cy="1489476"/>
          </a:xfrm>
          <a:prstGeom prst="rect">
            <a:avLst/>
          </a:prstGeom>
        </p:spPr>
      </p:pic>
      <p:pic>
        <p:nvPicPr>
          <p:cNvPr id="5" name="Picture 4"/>
          <p:cNvPicPr>
            <a:picLocks noChangeAspect="1"/>
          </p:cNvPicPr>
          <p:nvPr/>
        </p:nvPicPr>
        <p:blipFill>
          <a:blip r:embed="rId4"/>
          <a:stretch>
            <a:fillRect/>
          </a:stretch>
        </p:blipFill>
        <p:spPr>
          <a:xfrm>
            <a:off x="0" y="0"/>
            <a:ext cx="1574586" cy="1531249"/>
          </a:xfrm>
          <a:prstGeom prst="rect">
            <a:avLst/>
          </a:prstGeom>
        </p:spPr>
      </p:pic>
      <p:sp>
        <p:nvSpPr>
          <p:cNvPr id="6" name="TextBox 5"/>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7</a:t>
            </a:fld>
            <a:endParaRPr lang="en-US" dirty="0">
              <a:solidFill>
                <a:prstClr val="black"/>
              </a:solidFill>
              <a:latin typeface="Calibri"/>
            </a:endParaRPr>
          </a:p>
        </p:txBody>
      </p:sp>
      <p:pic>
        <p:nvPicPr>
          <p:cNvPr id="12" name="Picture 11" descr="1 &amp; 6 year plan logoCS1-2.emf"/>
          <p:cNvPicPr>
            <a:picLocks noChangeAspect="1"/>
          </p:cNvPicPr>
          <p:nvPr/>
        </p:nvPicPr>
        <p:blipFill>
          <a:blip r:embed="rId5" cstate="print"/>
          <a:stretch>
            <a:fillRect/>
          </a:stretch>
        </p:blipFill>
        <p:spPr>
          <a:xfrm>
            <a:off x="3754718" y="5637145"/>
            <a:ext cx="1919748" cy="936271"/>
          </a:xfrm>
          <a:prstGeom prst="rect">
            <a:avLst/>
          </a:prstGeom>
        </p:spPr>
      </p:pic>
    </p:spTree>
    <p:extLst>
      <p:ext uri="{BB962C8B-B14F-4D97-AF65-F5344CB8AC3E}">
        <p14:creationId xmlns:p14="http://schemas.microsoft.com/office/powerpoint/2010/main" val="969920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E1138B9-481F-4A8C-A69E-FA59E9BC3E5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476872"/>
            <a:ext cx="9144000" cy="4916974"/>
          </a:xfrm>
          <a:prstGeom prst="rect">
            <a:avLst/>
          </a:prstGeom>
        </p:spPr>
      </p:pic>
      <p:sp>
        <p:nvSpPr>
          <p:cNvPr id="2" name="Title 1">
            <a:extLst>
              <a:ext uri="{FF2B5EF4-FFF2-40B4-BE49-F238E27FC236}">
                <a16:creationId xmlns:a16="http://schemas.microsoft.com/office/drawing/2014/main" id="{A3A8762D-DFE3-460E-A198-39DE5923B391}"/>
              </a:ext>
            </a:extLst>
          </p:cNvPr>
          <p:cNvSpPr>
            <a:spLocks noGrp="1"/>
          </p:cNvSpPr>
          <p:nvPr>
            <p:ph type="title"/>
          </p:nvPr>
        </p:nvSpPr>
        <p:spPr>
          <a:xfrm>
            <a:off x="426968" y="217244"/>
            <a:ext cx="8290063" cy="1325563"/>
          </a:xfrm>
        </p:spPr>
        <p:txBody>
          <a:bodyPr/>
          <a:lstStyle/>
          <a:p>
            <a:r>
              <a:rPr lang="en-US" dirty="0"/>
              <a:t>NBCS – All </a:t>
            </a:r>
            <a:r>
              <a:rPr lang="en-US" b="1" dirty="0"/>
              <a:t>Public Roads </a:t>
            </a:r>
            <a:r>
              <a:rPr lang="en-US" dirty="0"/>
              <a:t>in the State</a:t>
            </a:r>
          </a:p>
        </p:txBody>
      </p:sp>
      <p:sp>
        <p:nvSpPr>
          <p:cNvPr id="3" name="Content Placeholder 2">
            <a:extLst>
              <a:ext uri="{FF2B5EF4-FFF2-40B4-BE49-F238E27FC236}">
                <a16:creationId xmlns:a16="http://schemas.microsoft.com/office/drawing/2014/main" id="{F2B5A858-549A-4E54-AFC9-F53314B8BE77}"/>
              </a:ext>
            </a:extLst>
          </p:cNvPr>
          <p:cNvSpPr>
            <a:spLocks noGrp="1"/>
          </p:cNvSpPr>
          <p:nvPr>
            <p:ph idx="1"/>
          </p:nvPr>
        </p:nvSpPr>
        <p:spPr>
          <a:xfrm>
            <a:off x="2285172" y="2568798"/>
            <a:ext cx="5189054" cy="2733123"/>
          </a:xfrm>
          <a:solidFill>
            <a:schemeClr val="bg1"/>
          </a:solidFill>
        </p:spPr>
        <p:txBody>
          <a:bodyPr/>
          <a:lstStyle/>
          <a:p>
            <a:pPr marL="0" indent="0">
              <a:buNone/>
            </a:pPr>
            <a:r>
              <a:rPr lang="en-US" dirty="0"/>
              <a:t>Approximately</a:t>
            </a:r>
          </a:p>
          <a:p>
            <a:pPr marL="0" indent="0">
              <a:buNone/>
            </a:pPr>
            <a:r>
              <a:rPr lang="en-US" dirty="0"/>
              <a:t>80,000 miles of county roads</a:t>
            </a:r>
          </a:p>
          <a:p>
            <a:pPr marL="0" indent="0">
              <a:buNone/>
            </a:pPr>
            <a:r>
              <a:rPr lang="en-US" dirty="0"/>
              <a:t>  6,000 miles of municipal streets</a:t>
            </a:r>
          </a:p>
          <a:p>
            <a:pPr marL="0" indent="0">
              <a:buNone/>
            </a:pPr>
            <a:r>
              <a:rPr lang="en-US" u="sng" dirty="0"/>
              <a:t>10,000 miles of state highways</a:t>
            </a:r>
          </a:p>
          <a:p>
            <a:pPr marL="0" indent="0">
              <a:buNone/>
            </a:pPr>
            <a:r>
              <a:rPr lang="en-US" dirty="0"/>
              <a:t>96,000 miles of public roadways</a:t>
            </a:r>
          </a:p>
        </p:txBody>
      </p:sp>
    </p:spTree>
    <p:extLst>
      <p:ext uri="{BB962C8B-B14F-4D97-AF65-F5344CB8AC3E}">
        <p14:creationId xmlns:p14="http://schemas.microsoft.com/office/powerpoint/2010/main" val="4200598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7010400" y="1291048"/>
            <a:ext cx="1898077" cy="1628424"/>
          </a:xfrm>
          <a:prstGeom prst="rect">
            <a:avLst/>
          </a:prstGeom>
        </p:spPr>
      </p:pic>
      <p:sp>
        <p:nvSpPr>
          <p:cNvPr id="2" name="Title 1"/>
          <p:cNvSpPr>
            <a:spLocks noGrp="1"/>
          </p:cNvSpPr>
          <p:nvPr>
            <p:ph type="title"/>
          </p:nvPr>
        </p:nvSpPr>
        <p:spPr/>
        <p:txBody>
          <a:bodyPr>
            <a:normAutofit/>
          </a:bodyPr>
          <a:lstStyle/>
          <a:p>
            <a:pPr algn="ctr">
              <a:spcBef>
                <a:spcPts val="600"/>
              </a:spcBef>
            </a:pPr>
            <a:r>
              <a:rPr lang="en-US" dirty="0">
                <a:latin typeface="Arial" panose="020B0604020202020204" pitchFamily="34" charset="0"/>
                <a:cs typeface="Arial" panose="020B0604020202020204" pitchFamily="34" charset="0"/>
              </a:rPr>
              <a:t>The NBCS Meetings</a:t>
            </a:r>
          </a:p>
        </p:txBody>
      </p:sp>
      <p:sp>
        <p:nvSpPr>
          <p:cNvPr id="3" name="Content Placeholder 2"/>
          <p:cNvSpPr>
            <a:spLocks noGrp="1"/>
          </p:cNvSpPr>
          <p:nvPr>
            <p:ph idx="1"/>
          </p:nvPr>
        </p:nvSpPr>
        <p:spPr>
          <a:xfrm>
            <a:off x="622469" y="2105260"/>
            <a:ext cx="7892881" cy="4447940"/>
          </a:xfrm>
        </p:spPr>
        <p:txBody>
          <a:bodyPr>
            <a:normAutofit/>
          </a:bodyPr>
          <a:lstStyle/>
          <a:p>
            <a:pPr marL="0" indent="0" algn="ctr">
              <a:spcBef>
                <a:spcPts val="600"/>
              </a:spcBef>
              <a:buNone/>
            </a:pPr>
            <a:endParaRPr lang="en-US" sz="2400" b="1" dirty="0">
              <a:latin typeface="Arial" panose="020B0604020202020204" pitchFamily="34" charset="0"/>
              <a:cs typeface="Arial" panose="020B0604020202020204" pitchFamily="34" charset="0"/>
            </a:endParaRPr>
          </a:p>
          <a:p>
            <a:pPr marL="0" indent="0" algn="ctr">
              <a:spcBef>
                <a:spcPts val="600"/>
              </a:spcBef>
              <a:buNone/>
            </a:pPr>
            <a:r>
              <a:rPr lang="en-US" b="1" dirty="0">
                <a:latin typeface="Arial" panose="020B0604020202020204" pitchFamily="34" charset="0"/>
                <a:cs typeface="Arial" panose="020B0604020202020204" pitchFamily="34" charset="0"/>
              </a:rPr>
              <a:t>Up to Twelve Meetings per Year</a:t>
            </a:r>
          </a:p>
          <a:p>
            <a:pPr marL="0" indent="0" algn="ctr">
              <a:spcBef>
                <a:spcPts val="600"/>
              </a:spcBef>
              <a:buNone/>
            </a:pPr>
            <a:endParaRPr lang="en-US" sz="2400" b="1" dirty="0">
              <a:latin typeface="Arial" panose="020B0604020202020204" pitchFamily="34" charset="0"/>
              <a:cs typeface="Arial" panose="020B0604020202020204" pitchFamily="34" charset="0"/>
            </a:endParaRPr>
          </a:p>
          <a:p>
            <a:pPr marL="0" indent="0" algn="ctr">
              <a:spcBef>
                <a:spcPts val="600"/>
              </a:spcBef>
              <a:buNone/>
            </a:pPr>
            <a:r>
              <a:rPr lang="en-US" b="1" dirty="0">
                <a:latin typeface="Arial" panose="020B0604020202020204" pitchFamily="34" charset="0"/>
                <a:cs typeface="Arial" panose="020B0604020202020204" pitchFamily="34" charset="0"/>
              </a:rPr>
              <a:t>Third</a:t>
            </a:r>
            <a:r>
              <a:rPr lang="en-US" sz="2800" b="1" dirty="0">
                <a:latin typeface="Arial" panose="020B0604020202020204" pitchFamily="34" charset="0"/>
                <a:cs typeface="Arial" panose="020B0604020202020204" pitchFamily="34" charset="0"/>
              </a:rPr>
              <a:t> Friday of Selected Months</a:t>
            </a:r>
          </a:p>
          <a:p>
            <a:pPr marL="0" indent="0" algn="ctr">
              <a:spcBef>
                <a:spcPts val="600"/>
              </a:spcBef>
              <a:buNone/>
            </a:pPr>
            <a:endParaRPr lang="en-US" b="1" dirty="0">
              <a:latin typeface="Arial" panose="020B0604020202020204" pitchFamily="34" charset="0"/>
              <a:cs typeface="Arial" panose="020B0604020202020204" pitchFamily="34" charset="0"/>
            </a:endParaRPr>
          </a:p>
          <a:p>
            <a:pPr marL="0" indent="0" algn="ctr">
              <a:spcBef>
                <a:spcPts val="600"/>
              </a:spcBef>
              <a:buNone/>
            </a:pPr>
            <a:r>
              <a:rPr lang="en-US" b="1" dirty="0">
                <a:latin typeface="Arial" panose="020B0604020202020204" pitchFamily="34" charset="0"/>
                <a:cs typeface="Arial" panose="020B0604020202020204" pitchFamily="34" charset="0"/>
              </a:rPr>
              <a:t>at NDOT in Lincoln</a:t>
            </a:r>
            <a:endParaRPr lang="en-US" sz="2800" b="1" dirty="0">
              <a:latin typeface="Arial" panose="020B0604020202020204" pitchFamily="34" charset="0"/>
              <a:cs typeface="Arial" panose="020B0604020202020204" pitchFamily="34" charset="0"/>
            </a:endParaRPr>
          </a:p>
          <a:p>
            <a:pPr marL="0" indent="0" algn="ctr">
              <a:spcBef>
                <a:spcPts val="600"/>
              </a:spcBef>
              <a:buNone/>
            </a:pPr>
            <a:endParaRPr lang="en-US" sz="2400" b="1" dirty="0">
              <a:latin typeface="Arial" panose="020B0604020202020204" pitchFamily="34" charset="0"/>
              <a:cs typeface="Arial" panose="020B0604020202020204" pitchFamily="34" charset="0"/>
            </a:endParaRPr>
          </a:p>
          <a:p>
            <a:pPr marL="0" indent="0" algn="ctr">
              <a:spcBef>
                <a:spcPts val="600"/>
              </a:spcBef>
              <a:buNone/>
            </a:pPr>
            <a:r>
              <a:rPr lang="en-US" sz="2400" b="1" dirty="0">
                <a:latin typeface="Arial" panose="020B0604020202020204" pitchFamily="34" charset="0"/>
                <a:cs typeface="Arial" panose="020B0604020202020204" pitchFamily="34" charset="0"/>
                <a:hlinkClick r:id="rId4"/>
              </a:rPr>
              <a:t>https://dot.nebraska.gov/business-center/lpa/boards-liaison/nbcs/meetings/</a:t>
            </a:r>
            <a:endParaRPr lang="en-US" sz="2400" b="1" dirty="0">
              <a:latin typeface="Arial" panose="020B0604020202020204" pitchFamily="34" charset="0"/>
              <a:cs typeface="Arial" panose="020B0604020202020204" pitchFamily="34" charset="0"/>
            </a:endParaRPr>
          </a:p>
        </p:txBody>
      </p:sp>
      <p:sp>
        <p:nvSpPr>
          <p:cNvPr id="7" name="TextBox 6"/>
          <p:cNvSpPr txBox="1"/>
          <p:nvPr/>
        </p:nvSpPr>
        <p:spPr>
          <a:xfrm>
            <a:off x="7772400" y="6388750"/>
            <a:ext cx="1136077" cy="369332"/>
          </a:xfrm>
          <a:prstGeom prst="rect">
            <a:avLst/>
          </a:prstGeom>
          <a:noFill/>
        </p:spPr>
        <p:txBody>
          <a:bodyPr wrap="square" rtlCol="0">
            <a:spAutoFit/>
          </a:bodyPr>
          <a:lstStyle/>
          <a:p>
            <a:r>
              <a:rPr lang="en-US" dirty="0">
                <a:solidFill>
                  <a:prstClr val="black"/>
                </a:solidFill>
                <a:latin typeface="Calibri"/>
              </a:rPr>
              <a:t>Slide </a:t>
            </a:r>
            <a:fld id="{A52E2710-AF21-44F9-9004-155A7FCB9E4E}" type="slidenum">
              <a:rPr lang="en-US">
                <a:solidFill>
                  <a:prstClr val="black"/>
                </a:solidFill>
                <a:latin typeface="Calibri"/>
              </a:rPr>
              <a:pPr/>
              <a:t>9</a:t>
            </a:fld>
            <a:endParaRPr lang="en-US" dirty="0">
              <a:solidFill>
                <a:prstClr val="black"/>
              </a:solidFill>
              <a:latin typeface="Calibri"/>
            </a:endParaRPr>
          </a:p>
        </p:txBody>
      </p:sp>
      <p:pic>
        <p:nvPicPr>
          <p:cNvPr id="6" name="Picture 5" descr="1 &amp; 6 year plan logoCS1-2.emf"/>
          <p:cNvPicPr>
            <a:picLocks noChangeAspect="1"/>
          </p:cNvPicPr>
          <p:nvPr/>
        </p:nvPicPr>
        <p:blipFill>
          <a:blip r:embed="rId5" cstate="print"/>
          <a:stretch>
            <a:fillRect/>
          </a:stretch>
        </p:blipFill>
        <p:spPr>
          <a:xfrm>
            <a:off x="229342" y="1432242"/>
            <a:ext cx="1919748" cy="936271"/>
          </a:xfrm>
          <a:prstGeom prst="rect">
            <a:avLst/>
          </a:prstGeom>
        </p:spPr>
      </p:pic>
    </p:spTree>
    <p:extLst>
      <p:ext uri="{BB962C8B-B14F-4D97-AF65-F5344CB8AC3E}">
        <p14:creationId xmlns:p14="http://schemas.microsoft.com/office/powerpoint/2010/main" val="15452796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NDOT Theme - Standard Size">
  <a:themeElements>
    <a:clrScheme name="New Color Scheme">
      <a:dk1>
        <a:sysClr val="windowText" lastClr="000000"/>
      </a:dk1>
      <a:lt1>
        <a:sysClr val="window" lastClr="FFFFFF"/>
      </a:lt1>
      <a:dk2>
        <a:srgbClr val="00607F"/>
      </a:dk2>
      <a:lt2>
        <a:srgbClr val="EEECE1"/>
      </a:lt2>
      <a:accent1>
        <a:srgbClr val="00607F"/>
      </a:accent1>
      <a:accent2>
        <a:srgbClr val="FFC843"/>
      </a:accent2>
      <a:accent3>
        <a:srgbClr val="BABF33"/>
      </a:accent3>
      <a:accent4>
        <a:srgbClr val="BB1F53"/>
      </a:accent4>
      <a:accent5>
        <a:srgbClr val="B9C8D3"/>
      </a:accent5>
      <a:accent6>
        <a:srgbClr val="F79646"/>
      </a:accent6>
      <a:hlink>
        <a:srgbClr val="00607F"/>
      </a:hlink>
      <a:folHlink>
        <a:srgbClr val="00607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DOT Theme - Standard Size" id="{E75D585A-F559-478F-A437-1F88C95CF80A}" vid="{CA010D60-D6E2-4A40-8BD4-A2E4BA3FFC4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579</TotalTime>
  <Words>2684</Words>
  <Application>Microsoft Office PowerPoint</Application>
  <PresentationFormat>On-screen Show (4:3)</PresentationFormat>
  <Paragraphs>199</Paragraphs>
  <Slides>12</Slides>
  <Notes>11</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Arial Black</vt:lpstr>
      <vt:lpstr>Calibri</vt:lpstr>
      <vt:lpstr>Calibri Light</vt:lpstr>
      <vt:lpstr>Montserrat</vt:lpstr>
      <vt:lpstr>Roboto Light</vt:lpstr>
      <vt:lpstr>Wingdings</vt:lpstr>
      <vt:lpstr>Office Theme</vt:lpstr>
      <vt:lpstr>1_NDOT Theme - Standard Size</vt:lpstr>
      <vt:lpstr>Superintendents Exam Preparation </vt:lpstr>
      <vt:lpstr>Highway Law, BEX, Incentive Payments</vt:lpstr>
      <vt:lpstr>PowerPoint Presentation</vt:lpstr>
      <vt:lpstr>State Oversight &amp; Support provided by two State Regulatory Boards</vt:lpstr>
      <vt:lpstr>PowerPoint Presentation</vt:lpstr>
      <vt:lpstr>NBCS DUTIES  AND RESPONSIBILITIES</vt:lpstr>
      <vt:lpstr>NBCS DUTIES  AND RESPONSIBILITIES  (continued)</vt:lpstr>
      <vt:lpstr>NBCS – All Public Roads in the State</vt:lpstr>
      <vt:lpstr>The NBCS Meetings</vt:lpstr>
      <vt:lpstr>Working with the NBCS Communications, Questions, Requests by Phone      , Email      or Mail</vt:lpstr>
      <vt:lpstr>NBCS Funding</vt:lpstr>
      <vt:lpstr>State Oversight &amp; Support provided by two State Regulatory Boards</vt:lpstr>
    </vt:vector>
  </TitlesOfParts>
  <Company>University of Nebraska-Lincoln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Tab.6 NBCS</dc:title>
  <dc:creator>Nicole Frankl</dc:creator>
  <cp:keywords>NBCS, Board of Public Roads, Boards</cp:keywords>
  <cp:lastModifiedBy>Hasterlo, Barbara</cp:lastModifiedBy>
  <cp:revision>66</cp:revision>
  <cp:lastPrinted>2016-02-29T21:13:27Z</cp:lastPrinted>
  <dcterms:created xsi:type="dcterms:W3CDTF">2016-02-24T21:40:11Z</dcterms:created>
  <dcterms:modified xsi:type="dcterms:W3CDTF">2023-02-07T15:20:42Z</dcterms:modified>
  <cp:category>Workshop</cp:category>
</cp:coreProperties>
</file>