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4"/>
  </p:notesMasterIdLst>
  <p:handoutMasterIdLst>
    <p:handoutMasterId r:id="rId25"/>
  </p:handoutMasterIdLst>
  <p:sldIdLst>
    <p:sldId id="258" r:id="rId5"/>
    <p:sldId id="342" r:id="rId6"/>
    <p:sldId id="264" r:id="rId7"/>
    <p:sldId id="346" r:id="rId8"/>
    <p:sldId id="417" r:id="rId9"/>
    <p:sldId id="408" r:id="rId10"/>
    <p:sldId id="414" r:id="rId11"/>
    <p:sldId id="284" r:id="rId12"/>
    <p:sldId id="418" r:id="rId13"/>
    <p:sldId id="415" r:id="rId14"/>
    <p:sldId id="295" r:id="rId15"/>
    <p:sldId id="416" r:id="rId16"/>
    <p:sldId id="410" r:id="rId17"/>
    <p:sldId id="349" r:id="rId18"/>
    <p:sldId id="350" r:id="rId19"/>
    <p:sldId id="357" r:id="rId20"/>
    <p:sldId id="411" r:id="rId21"/>
    <p:sldId id="413" r:id="rId22"/>
    <p:sldId id="412"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D524203-4AAB-4805-48F2-8B82BFEC26F0}" name="Adam Behmer" initials="AB" userId="S::Adam.Behmer@fhueng.com::89c16bab-c48a-4ea9-93c7-50d0516b5549" providerId="AD"/>
  <p188:author id="{E9122715-6B7A-0397-6319-FE4D9631C2C8}" name="Nelsen, Lucas" initials="NL" userId="S::Lucas.Nelsen@nebraska.gov::9f45d6bc-f3ef-44aa-aa5c-07bbabdc0b96" providerId="AD"/>
  <p188:author id="{6C539D15-1198-BF5A-8027-80BBB1414E6D}" name="Farrell, Kelly" initials="FK" userId="S::kfarrell@hdrinc.com::758e7e79-729f-4f3a-aef3-93b8703aa819" providerId="AD"/>
  <p188:author id="{B7E0021C-FBCF-EFA3-A2AD-577411F10ECB}" name="Soula, Sarah" initials="SS" userId="S::sarah.soula@Nebraska.gov::36c6ae46-fe0e-4e8d-ad2f-23045ed4c86a" providerId="AD"/>
  <p188:author id="{A78E081C-9F65-AD3A-9A55-1077292CC15A}" name="Hughes, Kimberly" initials="HK" userId="S::KIHUGHES@hdrinc.com::25e90415-ca3e-4d44-9810-83aed95f79c0" providerId="AD"/>
  <p188:author id="{397D2529-E990-CF79-F9A9-AFD3A4C23A76}" name="TenHulzen, Bre" initials="TB" userId="S::btenhulzen@hdrinc.com::c6e32fb6-1897-4c03-9275-e717f1473fde" providerId="AD"/>
  <p188:author id="{7E4D842B-9204-4346-E5CB-B434AD757AFE}" name="Richardson, Lisa (Omaha)" initials="LR" userId="S::LIRICHAR@hdrinc.com::dcfac09b-f824-4d75-aea0-c3586a211a47" providerId="AD"/>
  <p188:author id="{06386B2C-38D5-07E7-2314-F60145E74802}" name="Watkins, Delani" initials="DW" userId="S::DWATKINS@hdrinc.com::c12f8275-9b93-4341-8bdd-695d14ee903d" providerId="AD"/>
  <p188:author id="{EBA68732-442A-F407-D891-3A516DC7B782}" name="Ruesch, Mary Catherine" initials="RMC" userId="S::MRUESCH@hdrinc.com::73b0de5d-f782-4162-9352-087340b54b2c" providerId="AD"/>
  <p188:author id="{4B580934-B9BD-A60C-57CE-33D45F3C5649}" name="Molacek, Julie" initials="JM" userId="S::JMOLACEK@hdrinc.com::d1cd5c56-25cf-4c56-a44b-861b79cff2c1" providerId="AD"/>
  <p188:author id="{76B28534-C332-D3FA-29DD-DD134341AC6C}" name="DesRosiers, Gisele" initials="DG" userId="S::gdesrosi@hdrinc.com::3f916ff2-86c4-429c-aafd-22270879e799" providerId="AD"/>
  <p188:author id="{8BA9E344-2452-FF2C-E56B-98EBF8D74190}" name="Brandt, Amanda" initials="AB" userId="S::ABRANDT@hdrinc.com::98bd635c-9231-4513-970e-fec45e3d6331" providerId="AD"/>
  <p188:author id="{6FBD6057-3F5B-3D56-E292-1CDF7C1C18A8}" name="Farrell, Kelly" initials="KF" userId="S::KFARRELL@hdrinc.com::758e7e79-729f-4f3a-aef3-93b8703aa819" providerId="AD"/>
  <p188:author id="{F169D859-1EA1-0DAF-59F7-E6F7E659CEBB}" name="Modrcin, Carmen" initials="CM" userId="S::CMODRCIN@hdrinc.com::df4c36cf-8d89-4962-9f8a-fa4ef8b6b8a6" providerId="AD"/>
  <p188:author id="{B4C9AF67-1F61-F4A2-9F6D-4D1FAD25BD51}" name="Fisher, Sarah" initials="FS" userId="S::sarah.fisher@Nebraska.gov::963d0ac3-fac3-4488-a5cd-dcbc791d1f74" providerId="AD"/>
  <p188:author id="{7C135D90-C622-ED69-8431-963812ECB12C}" name="TenHulzen, Bre" initials="TB" userId="S::BTENHULZEN@hdrinc.com::c6e32fb6-1897-4c03-9275-e717f1473fde" providerId="AD"/>
  <p188:author id="{446A65A3-78B7-36F8-EECE-3901781877AB}" name="Allison Sambol" initials="AS" userId="S::Allison.Sambol@fhueng.com::69a34726-bf10-4283-8cb8-7d8d2157b50a" providerId="AD"/>
  <p188:author id="{8D504AB3-0A5E-0402-E958-E0330A4E1AE2}" name="George, Liz" initials="GL" userId="S::EGEORGE@hdrinc.com::b3ae9edb-80b2-4cf2-912c-90b2a5a66338" providerId="AD"/>
  <p188:author id="{42A8C8C6-D7C2-53DC-1F57-FA5D6D8ACE29}" name="Luhn, Sierra" initials="LS" userId="S::Sierra.Luhn@nebraska.gov::78d927d0-5a4a-418e-9585-1a8f15d26470" providerId="AD"/>
  <p188:author id="{0F9BD1D9-72AC-7BC8-0EF4-3A77C4A84FB3}" name="George, Liz" initials="GL" userId="S::egeorge@hdrinc.com::b3ae9edb-80b2-4cf2-912c-90b2a5a66338" providerId="AD"/>
  <p188:author id="{259C43DE-2601-010D-C377-5CD9300D5066}" name="Veldhouse, Kristen" initials="VK" userId="S::KVELDHOU@hdrinc.com::282a0255-d94f-4733-b7bb-8e66b1c464f5" providerId="AD"/>
  <p188:author id="{880993FD-DE02-C140-3DE6-B6196460F815}" name="Podany, Chris" initials="CP" userId="S::CPODANY@hdrinc.com::1f40539d-7224-4c76-a7c3-c5bf379702e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nievel, Paul J." initials="KPJ" lastIdx="78" clrIdx="0">
    <p:extLst>
      <p:ext uri="{19B8F6BF-5375-455C-9EA6-DF929625EA0E}">
        <p15:presenceInfo xmlns:p15="http://schemas.microsoft.com/office/powerpoint/2012/main" userId="S::pknievel@hdrinc.com::174f0e75-1a4f-4206-a0fe-b0996248ea40" providerId="AD"/>
      </p:ext>
    </p:extLst>
  </p:cmAuthor>
  <p:cmAuthor id="2" name="Veldhouse, Kristen" initials="VK" lastIdx="44" clrIdx="1">
    <p:extLst>
      <p:ext uri="{19B8F6BF-5375-455C-9EA6-DF929625EA0E}">
        <p15:presenceInfo xmlns:p15="http://schemas.microsoft.com/office/powerpoint/2012/main" userId="S::KVELDHOU@hdrinc.com::282a0255-d94f-4733-b7bb-8e66b1c464f5" providerId="AD"/>
      </p:ext>
    </p:extLst>
  </p:cmAuthor>
  <p:cmAuthor id="3" name="Jesse Cooper" initials="JC" lastIdx="9" clrIdx="2">
    <p:extLst>
      <p:ext uri="{19B8F6BF-5375-455C-9EA6-DF929625EA0E}">
        <p15:presenceInfo xmlns:p15="http://schemas.microsoft.com/office/powerpoint/2012/main" userId="Jesse Coop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6180"/>
    <a:srgbClr val="046080"/>
    <a:srgbClr val="F9FBFA"/>
    <a:srgbClr val="0095C4"/>
    <a:srgbClr val="29ABE2"/>
    <a:srgbClr val="FFFFFF"/>
    <a:srgbClr val="F7931E"/>
    <a:srgbClr val="BABF33"/>
    <a:srgbClr val="4D4F0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328" autoAdjust="0"/>
  </p:normalViewPr>
  <p:slideViewPr>
    <p:cSldViewPr snapToGrid="0">
      <p:cViewPr varScale="1">
        <p:scale>
          <a:sx n="120" d="100"/>
          <a:sy n="120" d="100"/>
        </p:scale>
        <p:origin x="4044" y="102"/>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C564B34-3F4A-1EA0-C9AD-55CF3A7B8F00}"/>
              </a:ext>
            </a:extLst>
          </p:cNvPr>
          <p:cNvSpPr>
            <a:spLocks noGrp="1"/>
          </p:cNvSpPr>
          <p:nvPr>
            <p:ph type="hdr" sz="quarter"/>
          </p:nvPr>
        </p:nvSpPr>
        <p:spPr>
          <a:xfrm>
            <a:off x="1" y="0"/>
            <a:ext cx="2972421" cy="459074"/>
          </a:xfrm>
          <a:prstGeom prst="rect">
            <a:avLst/>
          </a:prstGeom>
        </p:spPr>
        <p:txBody>
          <a:bodyPr vert="horz" lIns="89730" tIns="44865" rIns="89730" bIns="44865" rtlCol="0"/>
          <a:lstStyle>
            <a:lvl1pPr algn="l">
              <a:defRPr sz="1200"/>
            </a:lvl1pPr>
          </a:lstStyle>
          <a:p>
            <a:endParaRPr lang="en-US" dirty="0"/>
          </a:p>
        </p:txBody>
      </p:sp>
      <p:sp>
        <p:nvSpPr>
          <p:cNvPr id="3" name="Date Placeholder 2">
            <a:extLst>
              <a:ext uri="{FF2B5EF4-FFF2-40B4-BE49-F238E27FC236}">
                <a16:creationId xmlns:a16="http://schemas.microsoft.com/office/drawing/2014/main" id="{F2B6928F-C864-0ACE-4699-3FC855225861}"/>
              </a:ext>
            </a:extLst>
          </p:cNvPr>
          <p:cNvSpPr>
            <a:spLocks noGrp="1"/>
          </p:cNvSpPr>
          <p:nvPr>
            <p:ph type="dt" sz="quarter" idx="1"/>
          </p:nvPr>
        </p:nvSpPr>
        <p:spPr>
          <a:xfrm>
            <a:off x="3884027" y="0"/>
            <a:ext cx="2972421" cy="459074"/>
          </a:xfrm>
          <a:prstGeom prst="rect">
            <a:avLst/>
          </a:prstGeom>
        </p:spPr>
        <p:txBody>
          <a:bodyPr vert="horz" lIns="89730" tIns="44865" rIns="89730" bIns="44865" rtlCol="0"/>
          <a:lstStyle>
            <a:lvl1pPr algn="r">
              <a:defRPr sz="1200"/>
            </a:lvl1pPr>
          </a:lstStyle>
          <a:p>
            <a:fld id="{2653219C-B5BA-45D7-86A2-B8C545858F78}" type="datetimeFigureOut">
              <a:rPr lang="en-US" smtClean="0"/>
              <a:t>6/10/2025</a:t>
            </a:fld>
            <a:endParaRPr lang="en-US" dirty="0"/>
          </a:p>
        </p:txBody>
      </p:sp>
      <p:sp>
        <p:nvSpPr>
          <p:cNvPr id="4" name="Footer Placeholder 3">
            <a:extLst>
              <a:ext uri="{FF2B5EF4-FFF2-40B4-BE49-F238E27FC236}">
                <a16:creationId xmlns:a16="http://schemas.microsoft.com/office/drawing/2014/main" id="{3A777BFC-7101-E8DE-5BA7-D088F8BFB465}"/>
              </a:ext>
            </a:extLst>
          </p:cNvPr>
          <p:cNvSpPr>
            <a:spLocks noGrp="1"/>
          </p:cNvSpPr>
          <p:nvPr>
            <p:ph type="ftr" sz="quarter" idx="2"/>
          </p:nvPr>
        </p:nvSpPr>
        <p:spPr>
          <a:xfrm>
            <a:off x="1" y="8684927"/>
            <a:ext cx="2972421" cy="459074"/>
          </a:xfrm>
          <a:prstGeom prst="rect">
            <a:avLst/>
          </a:prstGeom>
        </p:spPr>
        <p:txBody>
          <a:bodyPr vert="horz" lIns="89730" tIns="44865" rIns="89730" bIns="44865"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25804F19-56B4-0693-557F-C77C24225E4A}"/>
              </a:ext>
            </a:extLst>
          </p:cNvPr>
          <p:cNvSpPr>
            <a:spLocks noGrp="1"/>
          </p:cNvSpPr>
          <p:nvPr>
            <p:ph type="sldNum" sz="quarter" idx="3"/>
          </p:nvPr>
        </p:nvSpPr>
        <p:spPr>
          <a:xfrm>
            <a:off x="3884027" y="8684927"/>
            <a:ext cx="2972421" cy="459074"/>
          </a:xfrm>
          <a:prstGeom prst="rect">
            <a:avLst/>
          </a:prstGeom>
        </p:spPr>
        <p:txBody>
          <a:bodyPr vert="horz" lIns="89730" tIns="44865" rIns="89730" bIns="44865" rtlCol="0" anchor="b"/>
          <a:lstStyle>
            <a:lvl1pPr algn="r">
              <a:defRPr sz="1200"/>
            </a:lvl1pPr>
          </a:lstStyle>
          <a:p>
            <a:fld id="{EB91EF08-064E-4A6A-9BDF-65EE0DE0C3C1}" type="slidenum">
              <a:rPr lang="en-US" smtClean="0"/>
              <a:t>‹#›</a:t>
            </a:fld>
            <a:endParaRPr lang="en-US" dirty="0"/>
          </a:p>
        </p:txBody>
      </p:sp>
    </p:spTree>
    <p:extLst>
      <p:ext uri="{BB962C8B-B14F-4D97-AF65-F5344CB8AC3E}">
        <p14:creationId xmlns:p14="http://schemas.microsoft.com/office/powerpoint/2010/main" val="19717305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35" tIns="45718" rIns="91435" bIns="45718"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35" tIns="45718" rIns="91435" bIns="45718" rtlCol="0"/>
          <a:lstStyle>
            <a:lvl1pPr algn="r">
              <a:defRPr sz="1200"/>
            </a:lvl1pPr>
          </a:lstStyle>
          <a:p>
            <a:fld id="{0894869C-8603-4845-930B-69B60812F65B}" type="datetimeFigureOut">
              <a:rPr lang="en-US" smtClean="0"/>
              <a:t>6/10/2025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35" tIns="45718" rIns="91435" bIns="45718"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35" tIns="45718" rIns="91435" bIns="4571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4"/>
            <a:ext cx="2971800" cy="458787"/>
          </a:xfrm>
          <a:prstGeom prst="rect">
            <a:avLst/>
          </a:prstGeom>
        </p:spPr>
        <p:txBody>
          <a:bodyPr vert="horz" lIns="91435" tIns="45718" rIns="91435" bIns="45718"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4"/>
            <a:ext cx="2971800" cy="458787"/>
          </a:xfrm>
          <a:prstGeom prst="rect">
            <a:avLst/>
          </a:prstGeom>
        </p:spPr>
        <p:txBody>
          <a:bodyPr vert="horz" lIns="91435" tIns="45718" rIns="91435" bIns="45718" rtlCol="0" anchor="b"/>
          <a:lstStyle>
            <a:lvl1pPr algn="r">
              <a:defRPr sz="1200"/>
            </a:lvl1pPr>
          </a:lstStyle>
          <a:p>
            <a:fld id="{8DF955B4-2F26-40DD-8275-B140E3141C27}" type="slidenum">
              <a:rPr lang="en-US" smtClean="0"/>
              <a:t>‹#›</a:t>
            </a:fld>
            <a:endParaRPr lang="en-US" dirty="0"/>
          </a:p>
        </p:txBody>
      </p:sp>
    </p:spTree>
    <p:extLst>
      <p:ext uri="{BB962C8B-B14F-4D97-AF65-F5344CB8AC3E}">
        <p14:creationId xmlns:p14="http://schemas.microsoft.com/office/powerpoint/2010/main" val="12757521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r>
              <a:rPr lang="en-US" b="1" dirty="0">
                <a:latin typeface="Roboto" panose="02000000000000000000" pitchFamily="2" charset="0"/>
                <a:ea typeface="Roboto" panose="02000000000000000000" pitchFamily="2" charset="0"/>
                <a:cs typeface="Times New Roman" panose="02020603050405020304" pitchFamily="18" charset="0"/>
              </a:rPr>
              <a:t>Intro slide until presentation begins.</a:t>
            </a:r>
          </a:p>
        </p:txBody>
      </p:sp>
      <p:sp>
        <p:nvSpPr>
          <p:cNvPr id="4" name="Slide Number Placeholder 3"/>
          <p:cNvSpPr>
            <a:spLocks noGrp="1"/>
          </p:cNvSpPr>
          <p:nvPr>
            <p:ph type="sldNum" sz="quarter" idx="5"/>
          </p:nvPr>
        </p:nvSpPr>
        <p:spPr/>
        <p:txBody>
          <a:bodyPr/>
          <a:lstStyle/>
          <a:p>
            <a:fld id="{8DF955B4-2F26-40DD-8275-B140E3141C27}" type="slidenum">
              <a:rPr lang="en-US" smtClean="0"/>
              <a:t>1</a:t>
            </a:fld>
            <a:endParaRPr lang="en-US" dirty="0"/>
          </a:p>
        </p:txBody>
      </p:sp>
    </p:spTree>
    <p:extLst>
      <p:ext uri="{BB962C8B-B14F-4D97-AF65-F5344CB8AC3E}">
        <p14:creationId xmlns:p14="http://schemas.microsoft.com/office/powerpoint/2010/main" val="17832162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1F598C-1A5D-5393-3311-A595323380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8A2C0A-19D0-8329-37F7-1916CAC6B6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96E171-624D-19D9-A98B-15D1313AC1AA}"/>
              </a:ext>
            </a:extLst>
          </p:cNvPr>
          <p:cNvSpPr>
            <a:spLocks noGrp="1"/>
          </p:cNvSpPr>
          <p:nvPr>
            <p:ph type="body" idx="1"/>
          </p:nvPr>
        </p:nvSpPr>
        <p:spPr/>
        <p:txBody>
          <a:bodyPr/>
          <a:lstStyle/>
          <a:p>
            <a:pPr defTabSz="897301">
              <a:lnSpc>
                <a:spcPct val="107000"/>
              </a:lnSpc>
              <a:defRPr/>
            </a:pPr>
            <a:r>
              <a:rPr lang="en-US" sz="1800" b="1" dirty="0">
                <a:latin typeface="Roboto" panose="02000000000000000000" pitchFamily="2" charset="0"/>
                <a:ea typeface="Roboto" panose="02000000000000000000" pitchFamily="2" charset="0"/>
                <a:cs typeface="Times New Roman" panose="02020603050405020304" pitchFamily="18" charset="0"/>
              </a:rPr>
              <a:t>(Speaker: Brian) </a:t>
            </a:r>
            <a:r>
              <a:rPr lang="en-US" sz="1800" b="0" dirty="0">
                <a:latin typeface="Arial" panose="020B0604020202020204" pitchFamily="34" charset="0"/>
                <a:ea typeface="Roboto" panose="02000000000000000000" pitchFamily="2" charset="0"/>
                <a:cs typeface="Times New Roman" panose="02020603050405020304" pitchFamily="18" charset="0"/>
              </a:rPr>
              <a:t>Potential noise wall </a:t>
            </a:r>
            <a:r>
              <a:rPr lang="en-US" sz="1800" b="0" dirty="0">
                <a:effectLst/>
                <a:latin typeface="Arial" panose="020B0604020202020204" pitchFamily="34" charset="0"/>
                <a:ea typeface="Arial" panose="020B0604020202020204" pitchFamily="34" charset="0"/>
              </a:rPr>
              <a:t>located </a:t>
            </a:r>
            <a:r>
              <a:rPr lang="en-US" sz="1800" dirty="0">
                <a:effectLst/>
                <a:latin typeface="Arial" panose="020B0604020202020204" pitchFamily="34" charset="0"/>
                <a:ea typeface="Arial" panose="020B0604020202020204" pitchFamily="34" charset="0"/>
              </a:rPr>
              <a:t>north of I-80 and south of </a:t>
            </a:r>
            <a:r>
              <a:rPr lang="en-US" sz="1800" dirty="0" err="1">
                <a:effectLst/>
                <a:latin typeface="Arial" panose="020B0604020202020204" pitchFamily="34" charset="0"/>
                <a:ea typeface="Arial" panose="020B0604020202020204" pitchFamily="34" charset="0"/>
              </a:rPr>
              <a:t>Centech</a:t>
            </a:r>
            <a:r>
              <a:rPr lang="en-US" sz="1800" dirty="0">
                <a:effectLst/>
                <a:latin typeface="Arial" panose="020B0604020202020204" pitchFamily="34" charset="0"/>
                <a:ea typeface="Arial" panose="020B0604020202020204" pitchFamily="34" charset="0"/>
              </a:rPr>
              <a:t> Plaza,  between approximately MM 442.20 and MM 442.67.</a:t>
            </a:r>
            <a:endParaRPr lang="en-US" sz="1800" b="1" dirty="0">
              <a:latin typeface="Roboto" panose="02000000000000000000" pitchFamily="2" charset="0"/>
              <a:ea typeface="Roboto" panose="02000000000000000000" pitchFamily="2"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FE57ED9E-67A6-6F06-5144-4B49E5B35C98}"/>
              </a:ext>
            </a:extLst>
          </p:cNvPr>
          <p:cNvSpPr>
            <a:spLocks noGrp="1"/>
          </p:cNvSpPr>
          <p:nvPr>
            <p:ph type="sldNum" sz="quarter" idx="10"/>
          </p:nvPr>
        </p:nvSpPr>
        <p:spPr/>
        <p:txBody>
          <a:bodyPr/>
          <a:lstStyle/>
          <a:p>
            <a:fld id="{21EF55CB-9E49-42C6-A918-D05380E7145E}" type="slidenum">
              <a:rPr lang="en-US" smtClean="0"/>
              <a:t>10</a:t>
            </a:fld>
            <a:endParaRPr lang="en-US" dirty="0"/>
          </a:p>
        </p:txBody>
      </p:sp>
    </p:spTree>
    <p:extLst>
      <p:ext uri="{BB962C8B-B14F-4D97-AF65-F5344CB8AC3E}">
        <p14:creationId xmlns:p14="http://schemas.microsoft.com/office/powerpoint/2010/main" val="24483500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r>
              <a:rPr lang="en-US" b="1" dirty="0">
                <a:latin typeface="Roboto" panose="02000000000000000000" pitchFamily="2" charset="0"/>
                <a:ea typeface="Roboto" panose="02000000000000000000" pitchFamily="2" charset="0"/>
                <a:cs typeface="Times New Roman" panose="02020603050405020304" pitchFamily="18" charset="0"/>
              </a:rPr>
              <a:t>(Speaker: Behmer)</a:t>
            </a:r>
          </a:p>
        </p:txBody>
      </p:sp>
      <p:sp>
        <p:nvSpPr>
          <p:cNvPr id="4" name="Slide Number Placeholder 3"/>
          <p:cNvSpPr>
            <a:spLocks noGrp="1"/>
          </p:cNvSpPr>
          <p:nvPr>
            <p:ph type="sldNum" sz="quarter" idx="10"/>
          </p:nvPr>
        </p:nvSpPr>
        <p:spPr/>
        <p:txBody>
          <a:bodyPr/>
          <a:lstStyle/>
          <a:p>
            <a:fld id="{64205E38-61B8-4CAE-9F01-497289BCDAD7}"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9337558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31F1CB-C398-C928-59AC-8CB4D57B26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08B211-6746-B7F8-3F82-9CF72C3C0A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7A80DE-7212-5DCA-D9E0-6CBF531A0B82}"/>
              </a:ext>
            </a:extLst>
          </p:cNvPr>
          <p:cNvSpPr>
            <a:spLocks noGrp="1"/>
          </p:cNvSpPr>
          <p:nvPr>
            <p:ph type="body" idx="1"/>
          </p:nvPr>
        </p:nvSpPr>
        <p:spPr/>
        <p:txBody>
          <a:bodyPr/>
          <a:lstStyle/>
          <a:p>
            <a:r>
              <a:rPr lang="en-US" b="1" dirty="0">
                <a:latin typeface="Roboto" panose="02000000000000000000" pitchFamily="2" charset="0"/>
                <a:ea typeface="Roboto" panose="02000000000000000000" pitchFamily="2" charset="0"/>
                <a:cs typeface="Times New Roman" panose="02020603050405020304" pitchFamily="18" charset="0"/>
              </a:rPr>
              <a:t>(Speaker: Behmer) </a:t>
            </a:r>
            <a:r>
              <a:rPr lang="en-US" b="0" dirty="0">
                <a:latin typeface="Roboto" panose="02000000000000000000" pitchFamily="2" charset="0"/>
                <a:ea typeface="Roboto" panose="02000000000000000000" pitchFamily="2" charset="0"/>
                <a:cs typeface="Times New Roman" panose="02020603050405020304" pitchFamily="18" charset="0"/>
              </a:rPr>
              <a:t>Our noise study modeled noise conditions at 310 locations. Within 600 feet </a:t>
            </a:r>
            <a:r>
              <a:rPr lang="en-US" sz="1200" b="0" i="0" u="none" strike="noStrike" kern="1200" baseline="0" dirty="0">
                <a:solidFill>
                  <a:schemeClr val="tx1"/>
                </a:solidFill>
                <a:latin typeface="+mn-lt"/>
                <a:ea typeface="+mn-ea"/>
                <a:cs typeface="+mn-cs"/>
              </a:rPr>
              <a:t>from the pavement’s edge. </a:t>
            </a:r>
            <a:endParaRPr lang="en-US" b="1" dirty="0">
              <a:latin typeface="Roboto" panose="02000000000000000000" pitchFamily="2" charset="0"/>
              <a:ea typeface="Roboto" panose="02000000000000000000" pitchFamily="2" charset="0"/>
              <a:cs typeface="Times New Roman" panose="02020603050405020304" pitchFamily="18" charset="0"/>
            </a:endParaRPr>
          </a:p>
          <a:p>
            <a:pPr>
              <a:lnSpc>
                <a:spcPct val="107000"/>
              </a:lnSpc>
            </a:pPr>
            <a:r>
              <a:rPr lang="en-US" b="0" dirty="0">
                <a:latin typeface="Roboto" panose="02000000000000000000" pitchFamily="2" charset="0"/>
                <a:ea typeface="Roboto" panose="02000000000000000000" pitchFamily="2" charset="0"/>
                <a:cs typeface="Times New Roman" panose="02020603050405020304" pitchFamily="18" charset="0"/>
              </a:rPr>
              <a:t>Results of the noise analysis show current noise levels currently average 64 dba and are impacting 116 residences and future conditions will slightly increase to 65 dba and will impact 144 residences. Future noise levels would be as high as 72 dba.</a:t>
            </a:r>
          </a:p>
          <a:p>
            <a:pPr>
              <a:lnSpc>
                <a:spcPct val="107000"/>
              </a:lnSpc>
            </a:pPr>
            <a:r>
              <a:rPr lang="en-US" b="0" dirty="0">
                <a:latin typeface="Roboto" panose="02000000000000000000" pitchFamily="2" charset="0"/>
                <a:ea typeface="Roboto" panose="02000000000000000000" pitchFamily="2" charset="0"/>
                <a:cs typeface="Times New Roman" panose="02020603050405020304" pitchFamily="18" charset="0"/>
              </a:rPr>
              <a:t>Because we found that impacts would occur the NDOT/FHWA policy now requires that noise abatement be reviewed. </a:t>
            </a:r>
          </a:p>
          <a:p>
            <a:pPr>
              <a:lnSpc>
                <a:spcPct val="107000"/>
              </a:lnSpc>
            </a:pPr>
            <a:r>
              <a:rPr lang="en-US" b="0" dirty="0">
                <a:latin typeface="Roboto" panose="02000000000000000000" pitchFamily="2" charset="0"/>
                <a:ea typeface="Roboto" panose="02000000000000000000" pitchFamily="2" charset="0"/>
                <a:cs typeface="Times New Roman" panose="02020603050405020304" pitchFamily="18" charset="0"/>
              </a:rPr>
              <a:t>To find more information on NDOT’s noise policy and guidance see website</a:t>
            </a:r>
          </a:p>
        </p:txBody>
      </p:sp>
      <p:sp>
        <p:nvSpPr>
          <p:cNvPr id="4" name="Slide Number Placeholder 3">
            <a:extLst>
              <a:ext uri="{FF2B5EF4-FFF2-40B4-BE49-F238E27FC236}">
                <a16:creationId xmlns:a16="http://schemas.microsoft.com/office/drawing/2014/main" id="{4A722352-900E-4AEC-1868-DB558C75C17E}"/>
              </a:ext>
            </a:extLst>
          </p:cNvPr>
          <p:cNvSpPr>
            <a:spLocks noGrp="1"/>
          </p:cNvSpPr>
          <p:nvPr>
            <p:ph type="sldNum" sz="quarter" idx="10"/>
          </p:nvPr>
        </p:nvSpPr>
        <p:spPr/>
        <p:txBody>
          <a:bodyPr/>
          <a:lstStyle/>
          <a:p>
            <a:fld id="{64205E38-61B8-4CAE-9F01-497289BCDAD7}"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28818944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Speaker: Behmer</a:t>
            </a:r>
          </a:p>
          <a:p>
            <a:r>
              <a:rPr lang="en-US" dirty="0"/>
              <a:t>Stepwise process to evaluate noise walls. Must go through an evaluation based on effectiveness and benefits vs cost. Feasibility is an initial test and reasonableness is secondary set of criteria. Reasonableness includes the input from the public and stakeholders.</a:t>
            </a:r>
          </a:p>
        </p:txBody>
      </p:sp>
      <p:sp>
        <p:nvSpPr>
          <p:cNvPr id="4" name="Header Placeholder 3"/>
          <p:cNvSpPr>
            <a:spLocks noGrp="1"/>
          </p:cNvSpPr>
          <p:nvPr>
            <p:ph type="hdr" sz="quarter" idx="10"/>
          </p:nvPr>
        </p:nvSpPr>
        <p:spPr/>
        <p:txBody>
          <a:bodyPr/>
          <a:lstStyle/>
          <a:p>
            <a:r>
              <a:rPr lang="en-US"/>
              <a:t>108th Street PIM Boards</a:t>
            </a:r>
            <a:endParaRPr lang="en-US" dirty="0"/>
          </a:p>
        </p:txBody>
      </p:sp>
      <p:sp>
        <p:nvSpPr>
          <p:cNvPr id="5" name="Date Placeholder 4"/>
          <p:cNvSpPr>
            <a:spLocks noGrp="1"/>
          </p:cNvSpPr>
          <p:nvPr>
            <p:ph type="dt" idx="11"/>
          </p:nvPr>
        </p:nvSpPr>
        <p:spPr/>
        <p:txBody>
          <a:bodyPr/>
          <a:lstStyle/>
          <a:p>
            <a:fld id="{22D83471-8F59-4764-AAA7-110608131340}" type="datetime1">
              <a:rPr lang="en-US" smtClean="0"/>
              <a:pPr/>
              <a:t>6/10/2025</a:t>
            </a:fld>
            <a:endParaRPr lang="en-US" dirty="0"/>
          </a:p>
        </p:txBody>
      </p:sp>
      <p:sp>
        <p:nvSpPr>
          <p:cNvPr id="6" name="Slide Number Placeholder 5"/>
          <p:cNvSpPr>
            <a:spLocks noGrp="1"/>
          </p:cNvSpPr>
          <p:nvPr>
            <p:ph type="sldNum" sz="quarter" idx="12"/>
          </p:nvPr>
        </p:nvSpPr>
        <p:spPr/>
        <p:txBody>
          <a:bodyPr/>
          <a:lstStyle/>
          <a:p>
            <a:fld id="{B517244F-1CAB-4ECF-A44E-C40B6FD82E3F}"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Speaker: Behmer Read bullets. Provide details on cost benefit index. Different value based on size of wall and </a:t>
            </a:r>
            <a:r>
              <a:rPr lang="en-US"/>
              <a:t>noise levels.</a:t>
            </a:r>
            <a:endParaRPr lang="en-US" dirty="0"/>
          </a:p>
        </p:txBody>
      </p:sp>
      <p:sp>
        <p:nvSpPr>
          <p:cNvPr id="4" name="Header Placeholder 3"/>
          <p:cNvSpPr>
            <a:spLocks noGrp="1"/>
          </p:cNvSpPr>
          <p:nvPr>
            <p:ph type="hdr" sz="quarter" idx="10"/>
          </p:nvPr>
        </p:nvSpPr>
        <p:spPr/>
        <p:txBody>
          <a:bodyPr/>
          <a:lstStyle/>
          <a:p>
            <a:r>
              <a:rPr lang="en-US"/>
              <a:t>108th Street PIM Boards</a:t>
            </a:r>
            <a:endParaRPr lang="en-US" dirty="0"/>
          </a:p>
        </p:txBody>
      </p:sp>
      <p:sp>
        <p:nvSpPr>
          <p:cNvPr id="5" name="Date Placeholder 4"/>
          <p:cNvSpPr>
            <a:spLocks noGrp="1"/>
          </p:cNvSpPr>
          <p:nvPr>
            <p:ph type="dt" idx="11"/>
          </p:nvPr>
        </p:nvSpPr>
        <p:spPr/>
        <p:txBody>
          <a:bodyPr/>
          <a:lstStyle/>
          <a:p>
            <a:fld id="{D95580A3-1236-4ACA-B4BA-F4951DCCC9A6}" type="datetime1">
              <a:rPr lang="en-US" smtClean="0"/>
              <a:pPr/>
              <a:t>6/10/2025</a:t>
            </a:fld>
            <a:endParaRPr lang="en-US" dirty="0"/>
          </a:p>
        </p:txBody>
      </p:sp>
      <p:sp>
        <p:nvSpPr>
          <p:cNvPr id="6" name="Slide Number Placeholder 5"/>
          <p:cNvSpPr>
            <a:spLocks noGrp="1"/>
          </p:cNvSpPr>
          <p:nvPr>
            <p:ph type="sldNum" sz="quarter" idx="12"/>
          </p:nvPr>
        </p:nvSpPr>
        <p:spPr/>
        <p:txBody>
          <a:bodyPr/>
          <a:lstStyle/>
          <a:p>
            <a:fld id="{B517244F-1CAB-4ECF-A44E-C40B6FD82E3F}"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7301">
              <a:defRPr/>
            </a:pPr>
            <a:r>
              <a:rPr lang="en-US" dirty="0"/>
              <a:t>Speaker: Behmer 167 residences would receive at least a 5dba decrease. And these are the benefitted stakeholders.</a:t>
            </a:r>
          </a:p>
          <a:p>
            <a:endParaRPr lang="en-US" dirty="0"/>
          </a:p>
        </p:txBody>
      </p:sp>
      <p:sp>
        <p:nvSpPr>
          <p:cNvPr id="4" name="Header Placeholder 3"/>
          <p:cNvSpPr>
            <a:spLocks noGrp="1"/>
          </p:cNvSpPr>
          <p:nvPr>
            <p:ph type="hdr" sz="quarter" idx="10"/>
          </p:nvPr>
        </p:nvSpPr>
        <p:spPr/>
        <p:txBody>
          <a:bodyPr/>
          <a:lstStyle/>
          <a:p>
            <a:r>
              <a:rPr lang="en-US"/>
              <a:t>108th Street PIM Boards</a:t>
            </a:r>
            <a:endParaRPr lang="en-US" dirty="0"/>
          </a:p>
        </p:txBody>
      </p:sp>
      <p:sp>
        <p:nvSpPr>
          <p:cNvPr id="5" name="Date Placeholder 4"/>
          <p:cNvSpPr>
            <a:spLocks noGrp="1"/>
          </p:cNvSpPr>
          <p:nvPr>
            <p:ph type="dt" idx="11"/>
          </p:nvPr>
        </p:nvSpPr>
        <p:spPr/>
        <p:txBody>
          <a:bodyPr/>
          <a:lstStyle/>
          <a:p>
            <a:fld id="{A05EB7AF-CA22-4889-B685-7EFFBA824C2D}" type="datetime1">
              <a:rPr lang="en-US" smtClean="0"/>
              <a:pPr/>
              <a:t>6/10/2025</a:t>
            </a:fld>
            <a:endParaRPr lang="en-US" dirty="0"/>
          </a:p>
        </p:txBody>
      </p:sp>
      <p:sp>
        <p:nvSpPr>
          <p:cNvPr id="6" name="Slide Number Placeholder 5"/>
          <p:cNvSpPr>
            <a:spLocks noGrp="1"/>
          </p:cNvSpPr>
          <p:nvPr>
            <p:ph type="sldNum" sz="quarter" idx="12"/>
          </p:nvPr>
        </p:nvSpPr>
        <p:spPr/>
        <p:txBody>
          <a:bodyPr/>
          <a:lstStyle/>
          <a:p>
            <a:fld id="{B517244F-1CAB-4ECF-A44E-C40B6FD82E3F}"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Speaker: Behmer 96 FRIP would receive 5dba decrease. 55% 7dba decrease</a:t>
            </a:r>
          </a:p>
        </p:txBody>
      </p:sp>
      <p:sp>
        <p:nvSpPr>
          <p:cNvPr id="4" name="Header Placeholder 3"/>
          <p:cNvSpPr>
            <a:spLocks noGrp="1"/>
          </p:cNvSpPr>
          <p:nvPr>
            <p:ph type="hdr" sz="quarter" idx="10"/>
          </p:nvPr>
        </p:nvSpPr>
        <p:spPr/>
        <p:txBody>
          <a:bodyPr/>
          <a:lstStyle/>
          <a:p>
            <a:r>
              <a:rPr lang="en-US"/>
              <a:t>108th Street PIM Boards</a:t>
            </a:r>
            <a:endParaRPr lang="en-US" dirty="0"/>
          </a:p>
        </p:txBody>
      </p:sp>
      <p:sp>
        <p:nvSpPr>
          <p:cNvPr id="5" name="Date Placeholder 4"/>
          <p:cNvSpPr>
            <a:spLocks noGrp="1"/>
          </p:cNvSpPr>
          <p:nvPr>
            <p:ph type="dt" idx="11"/>
          </p:nvPr>
        </p:nvSpPr>
        <p:spPr/>
        <p:txBody>
          <a:bodyPr/>
          <a:lstStyle/>
          <a:p>
            <a:fld id="{E3D22D53-D78B-4A27-8CB2-D0C253D0A13A}" type="datetime1">
              <a:rPr lang="en-US" smtClean="0"/>
              <a:pPr/>
              <a:t>6/10/2025</a:t>
            </a:fld>
            <a:endParaRPr lang="en-US" dirty="0"/>
          </a:p>
        </p:txBody>
      </p:sp>
      <p:sp>
        <p:nvSpPr>
          <p:cNvPr id="6" name="Slide Number Placeholder 5"/>
          <p:cNvSpPr>
            <a:spLocks noGrp="1"/>
          </p:cNvSpPr>
          <p:nvPr>
            <p:ph type="sldNum" sz="quarter" idx="12"/>
          </p:nvPr>
        </p:nvSpPr>
        <p:spPr/>
        <p:txBody>
          <a:bodyPr/>
          <a:lstStyle/>
          <a:p>
            <a:fld id="{B517244F-1CAB-4ECF-A44E-C40B6FD82E3F}"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7301">
              <a:defRPr/>
            </a:pPr>
            <a:r>
              <a:rPr lang="en-US" dirty="0"/>
              <a:t>Speaker: Behmer What is the schedule moving forward from tonight. The next step will be to count votes until July 10 when voting closes. From that point a decision will be made and a finalized noise study documenting that decision will be completed. Stakeholders will be notified at this time. If approved a detailed schedule for construction would be developed, and let to bid in the Fall of 2026. However, the noise wall would not be constructed, if approved, until after completion of N-50 Ramp project.</a:t>
            </a:r>
          </a:p>
          <a:p>
            <a:endParaRPr lang="en-US" dirty="0"/>
          </a:p>
        </p:txBody>
      </p:sp>
      <p:sp>
        <p:nvSpPr>
          <p:cNvPr id="4" name="Header Placeholder 3"/>
          <p:cNvSpPr>
            <a:spLocks noGrp="1"/>
          </p:cNvSpPr>
          <p:nvPr>
            <p:ph type="hdr" sz="quarter" idx="10"/>
          </p:nvPr>
        </p:nvSpPr>
        <p:spPr/>
        <p:txBody>
          <a:bodyPr/>
          <a:lstStyle/>
          <a:p>
            <a:r>
              <a:rPr lang="en-US"/>
              <a:t>108th Street PIM Boards</a:t>
            </a:r>
            <a:endParaRPr lang="en-US" dirty="0"/>
          </a:p>
        </p:txBody>
      </p:sp>
      <p:sp>
        <p:nvSpPr>
          <p:cNvPr id="5" name="Date Placeholder 4"/>
          <p:cNvSpPr>
            <a:spLocks noGrp="1"/>
          </p:cNvSpPr>
          <p:nvPr>
            <p:ph type="dt" idx="11"/>
          </p:nvPr>
        </p:nvSpPr>
        <p:spPr/>
        <p:txBody>
          <a:bodyPr/>
          <a:lstStyle/>
          <a:p>
            <a:fld id="{F2993B1E-E16D-4E2E-BC72-103DA4EDEF79}" type="datetime1">
              <a:rPr lang="en-US" smtClean="0"/>
              <a:pPr/>
              <a:t>6/10/2025</a:t>
            </a:fld>
            <a:endParaRPr lang="en-US" dirty="0"/>
          </a:p>
        </p:txBody>
      </p:sp>
      <p:sp>
        <p:nvSpPr>
          <p:cNvPr id="6" name="Slide Number Placeholder 5"/>
          <p:cNvSpPr>
            <a:spLocks noGrp="1"/>
          </p:cNvSpPr>
          <p:nvPr>
            <p:ph type="sldNum" sz="quarter" idx="12"/>
          </p:nvPr>
        </p:nvSpPr>
        <p:spPr/>
        <p:txBody>
          <a:bodyPr/>
          <a:lstStyle/>
          <a:p>
            <a:fld id="{B517244F-1CAB-4ECF-A44E-C40B6FD82E3F}"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Speaker: Adam</a:t>
            </a:r>
          </a:p>
          <a:p>
            <a:r>
              <a:rPr lang="en-US" dirty="0"/>
              <a:t>Before we conclude a demonstration of what noise reduction would sound like. </a:t>
            </a:r>
            <a:r>
              <a:rPr lang="en-US"/>
              <a:t>https://forcetechnology.com/en/articles/auralisation-road-noise/auralisation-changes-of-noise-3-6-10-db</a:t>
            </a:r>
            <a:endParaRPr lang="en-US" dirty="0"/>
          </a:p>
        </p:txBody>
      </p:sp>
      <p:sp>
        <p:nvSpPr>
          <p:cNvPr id="4" name="Slide Number Placeholder 3"/>
          <p:cNvSpPr>
            <a:spLocks noGrp="1"/>
          </p:cNvSpPr>
          <p:nvPr>
            <p:ph type="sldNum" sz="quarter" idx="5"/>
          </p:nvPr>
        </p:nvSpPr>
        <p:spPr/>
        <p:txBody>
          <a:bodyPr/>
          <a:lstStyle/>
          <a:p>
            <a:fld id="{8DF955B4-2F26-40DD-8275-B140E3141C27}" type="slidenum">
              <a:rPr lang="en-US" smtClean="0"/>
              <a:t>18</a:t>
            </a:fld>
            <a:endParaRPr lang="en-US" dirty="0"/>
          </a:p>
        </p:txBody>
      </p:sp>
    </p:spTree>
    <p:extLst>
      <p:ext uri="{BB962C8B-B14F-4D97-AF65-F5344CB8AC3E}">
        <p14:creationId xmlns:p14="http://schemas.microsoft.com/office/powerpoint/2010/main" val="11763192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7301">
              <a:defRPr/>
            </a:pPr>
            <a:r>
              <a:rPr lang="en-US" dirty="0"/>
              <a:t>Speaker: Behmer Thank you for attending and voting. NDOT and FHU staff will be here to answer any questions and continue collecting ballots. If you would like to contact NDOT please reach out to Aaron or Sammi.</a:t>
            </a:r>
          </a:p>
        </p:txBody>
      </p:sp>
      <p:sp>
        <p:nvSpPr>
          <p:cNvPr id="4" name="Header Placeholder 3"/>
          <p:cNvSpPr>
            <a:spLocks noGrp="1"/>
          </p:cNvSpPr>
          <p:nvPr>
            <p:ph type="hdr" sz="quarter" idx="10"/>
          </p:nvPr>
        </p:nvSpPr>
        <p:spPr/>
        <p:txBody>
          <a:bodyPr/>
          <a:lstStyle/>
          <a:p>
            <a:r>
              <a:rPr lang="en-US"/>
              <a:t>108th Street PIM Boards</a:t>
            </a:r>
            <a:endParaRPr lang="en-US" dirty="0"/>
          </a:p>
        </p:txBody>
      </p:sp>
      <p:sp>
        <p:nvSpPr>
          <p:cNvPr id="5" name="Date Placeholder 4"/>
          <p:cNvSpPr>
            <a:spLocks noGrp="1"/>
          </p:cNvSpPr>
          <p:nvPr>
            <p:ph type="dt" idx="11"/>
          </p:nvPr>
        </p:nvSpPr>
        <p:spPr/>
        <p:txBody>
          <a:bodyPr/>
          <a:lstStyle/>
          <a:p>
            <a:fld id="{209E5B27-38CB-461A-9699-B6B20E039EB8}" type="datetime1">
              <a:rPr lang="en-US" smtClean="0"/>
              <a:pPr/>
              <a:t>6/10/2025</a:t>
            </a:fld>
            <a:endParaRPr lang="en-US" dirty="0"/>
          </a:p>
        </p:txBody>
      </p:sp>
      <p:sp>
        <p:nvSpPr>
          <p:cNvPr id="6" name="Slide Number Placeholder 5"/>
          <p:cNvSpPr>
            <a:spLocks noGrp="1"/>
          </p:cNvSpPr>
          <p:nvPr>
            <p:ph type="sldNum" sz="quarter" idx="12"/>
          </p:nvPr>
        </p:nvSpPr>
        <p:spPr/>
        <p:txBody>
          <a:bodyPr/>
          <a:lstStyle/>
          <a:p>
            <a:fld id="{B517244F-1CAB-4ECF-A44E-C40B6FD82E3F}"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r>
              <a:rPr lang="en-US" sz="1100" b="1" dirty="0">
                <a:latin typeface="Roboto" panose="02000000000000000000" pitchFamily="2" charset="0"/>
                <a:ea typeface="Roboto" panose="02000000000000000000" pitchFamily="2" charset="0"/>
                <a:cs typeface="Times New Roman" panose="02020603050405020304" pitchFamily="18" charset="0"/>
              </a:rPr>
              <a:t>(Speaker: Adam Behmer) Begin presentation. Please be seated.</a:t>
            </a:r>
          </a:p>
        </p:txBody>
      </p:sp>
      <p:sp>
        <p:nvSpPr>
          <p:cNvPr id="4" name="Slide Number Placeholder 3"/>
          <p:cNvSpPr>
            <a:spLocks noGrp="1"/>
          </p:cNvSpPr>
          <p:nvPr>
            <p:ph type="sldNum" sz="quarter" idx="10"/>
          </p:nvPr>
        </p:nvSpPr>
        <p:spPr/>
        <p:txBody>
          <a:bodyPr/>
          <a:lstStyle/>
          <a:p>
            <a:fld id="{21EF55CB-9E49-42C6-A918-D05380E7145E}" type="slidenum">
              <a:rPr lang="en-US" smtClean="0"/>
              <a:t>2</a:t>
            </a:fld>
            <a:endParaRPr lang="en-US" dirty="0"/>
          </a:p>
        </p:txBody>
      </p:sp>
    </p:spTree>
    <p:extLst>
      <p:ext uri="{BB962C8B-B14F-4D97-AF65-F5344CB8AC3E}">
        <p14:creationId xmlns:p14="http://schemas.microsoft.com/office/powerpoint/2010/main" val="31304111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r>
              <a:rPr lang="en-US" b="1" dirty="0">
                <a:latin typeface="Roboto" panose="02000000000000000000" pitchFamily="2" charset="0"/>
                <a:ea typeface="Roboto" panose="02000000000000000000" pitchFamily="2" charset="0"/>
                <a:cs typeface="Times New Roman" panose="02020603050405020304" pitchFamily="18" charset="0"/>
              </a:rPr>
              <a:t>Speaker: Adam Behmer. Introduce Team: District Engineer Brian Johnson, NDOT Environmental Project Manager-Sammi Kerrisun, NDOT Noise Specialist-Aaron Bedea &amp; FHU Project Manager Kody Unstad</a:t>
            </a:r>
          </a:p>
        </p:txBody>
      </p:sp>
      <p:sp>
        <p:nvSpPr>
          <p:cNvPr id="4" name="Slide Number Placeholder 3"/>
          <p:cNvSpPr>
            <a:spLocks noGrp="1"/>
          </p:cNvSpPr>
          <p:nvPr>
            <p:ph type="sldNum" sz="quarter" idx="5"/>
          </p:nvPr>
        </p:nvSpPr>
        <p:spPr/>
        <p:txBody>
          <a:bodyPr/>
          <a:lstStyle/>
          <a:p>
            <a:fld id="{8DF955B4-2F26-40DD-8275-B140E3141C27}" type="slidenum">
              <a:rPr lang="en-US" smtClean="0"/>
              <a:t>3</a:t>
            </a:fld>
            <a:endParaRPr lang="en-US" dirty="0"/>
          </a:p>
        </p:txBody>
      </p:sp>
    </p:spTree>
    <p:extLst>
      <p:ext uri="{BB962C8B-B14F-4D97-AF65-F5344CB8AC3E}">
        <p14:creationId xmlns:p14="http://schemas.microsoft.com/office/powerpoint/2010/main" val="15853778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107000"/>
              </a:lnSpc>
            </a:pPr>
            <a:r>
              <a:rPr lang="en-US" b="1" dirty="0">
                <a:latin typeface="Roboto" panose="02000000000000000000" pitchFamily="2" charset="0"/>
                <a:ea typeface="Roboto" panose="02000000000000000000" pitchFamily="2" charset="0"/>
                <a:cs typeface="Times New Roman" panose="02020603050405020304" pitchFamily="18" charset="0"/>
              </a:rPr>
              <a:t>Speaker: Adam Behmer. Introduce Team: District Engineer Brian Johnson, NDOT Environmental Project Manager-Sammi Kerrisun, NDOT Noise Specialist-Aaron Bedea &amp; FHU Project Manager Kody Unstad and Peyton Saar Communication specialist</a:t>
            </a:r>
          </a:p>
        </p:txBody>
      </p:sp>
      <p:sp>
        <p:nvSpPr>
          <p:cNvPr id="4" name="Header Placeholder 3"/>
          <p:cNvSpPr>
            <a:spLocks noGrp="1"/>
          </p:cNvSpPr>
          <p:nvPr>
            <p:ph type="hdr" sz="quarter" idx="10"/>
          </p:nvPr>
        </p:nvSpPr>
        <p:spPr/>
        <p:txBody>
          <a:bodyPr/>
          <a:lstStyle/>
          <a:p>
            <a:r>
              <a:rPr lang="en-US"/>
              <a:t>108th Street PIM Boards</a:t>
            </a:r>
            <a:endParaRPr lang="en-US" dirty="0"/>
          </a:p>
        </p:txBody>
      </p:sp>
      <p:sp>
        <p:nvSpPr>
          <p:cNvPr id="5" name="Date Placeholder 4"/>
          <p:cNvSpPr>
            <a:spLocks noGrp="1"/>
          </p:cNvSpPr>
          <p:nvPr>
            <p:ph type="dt" idx="11"/>
          </p:nvPr>
        </p:nvSpPr>
        <p:spPr/>
        <p:txBody>
          <a:bodyPr/>
          <a:lstStyle/>
          <a:p>
            <a:fld id="{9627D8B7-5361-4531-9D3D-61094E9D22F4}" type="datetime1">
              <a:rPr lang="en-US" smtClean="0"/>
              <a:pPr/>
              <a:t>6/10/2025</a:t>
            </a:fld>
            <a:endParaRPr lang="en-US" dirty="0"/>
          </a:p>
        </p:txBody>
      </p:sp>
      <p:sp>
        <p:nvSpPr>
          <p:cNvPr id="6" name="Slide Number Placeholder 5"/>
          <p:cNvSpPr>
            <a:spLocks noGrp="1"/>
          </p:cNvSpPr>
          <p:nvPr>
            <p:ph type="sldNum" sz="quarter" idx="12"/>
          </p:nvPr>
        </p:nvSpPr>
        <p:spPr/>
        <p:txBody>
          <a:bodyPr/>
          <a:lstStyle/>
          <a:p>
            <a:fld id="{B517244F-1CAB-4ECF-A44E-C40B6FD82E3F}"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A44370-5BDF-1C87-4F4C-6814C1D4F0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CAC9BD-176B-9A16-3A72-7C117FB11F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D8DE5D-B905-3964-B13C-F478343D5BDC}"/>
              </a:ext>
            </a:extLst>
          </p:cNvPr>
          <p:cNvSpPr>
            <a:spLocks noGrp="1"/>
          </p:cNvSpPr>
          <p:nvPr>
            <p:ph type="body" idx="1"/>
          </p:nvPr>
        </p:nvSpPr>
        <p:spPr/>
        <p:txBody>
          <a:bodyPr>
            <a:normAutofit/>
          </a:bodyPr>
          <a:lstStyle/>
          <a:p>
            <a:r>
              <a:rPr lang="en-US" dirty="0"/>
              <a:t>Speaker: Adam Purpose of tonight’s meeting is engage with benefitted stakeholders who would receive at least a 5-dBA decrease from 2044 noise levels if a noise wall is constructed. Provide an opportunity to ask questions after the presentation. Submit ballots if not already submitted. Stations will allow stakeholders to engage with project Team. Provide comments.</a:t>
            </a:r>
          </a:p>
        </p:txBody>
      </p:sp>
      <p:sp>
        <p:nvSpPr>
          <p:cNvPr id="4" name="Header Placeholder 3">
            <a:extLst>
              <a:ext uri="{FF2B5EF4-FFF2-40B4-BE49-F238E27FC236}">
                <a16:creationId xmlns:a16="http://schemas.microsoft.com/office/drawing/2014/main" id="{DF628DAC-95CE-2A32-B019-1A5C1965EDB8}"/>
              </a:ext>
            </a:extLst>
          </p:cNvPr>
          <p:cNvSpPr>
            <a:spLocks noGrp="1"/>
          </p:cNvSpPr>
          <p:nvPr>
            <p:ph type="hdr" sz="quarter" idx="10"/>
          </p:nvPr>
        </p:nvSpPr>
        <p:spPr/>
        <p:txBody>
          <a:bodyPr/>
          <a:lstStyle/>
          <a:p>
            <a:r>
              <a:rPr lang="en-US"/>
              <a:t>108th Street PIM Boards</a:t>
            </a:r>
            <a:endParaRPr lang="en-US" dirty="0"/>
          </a:p>
        </p:txBody>
      </p:sp>
      <p:sp>
        <p:nvSpPr>
          <p:cNvPr id="5" name="Date Placeholder 4">
            <a:extLst>
              <a:ext uri="{FF2B5EF4-FFF2-40B4-BE49-F238E27FC236}">
                <a16:creationId xmlns:a16="http://schemas.microsoft.com/office/drawing/2014/main" id="{0BD8B93C-4A37-BC7B-D4B0-29684BB7402C}"/>
              </a:ext>
            </a:extLst>
          </p:cNvPr>
          <p:cNvSpPr>
            <a:spLocks noGrp="1"/>
          </p:cNvSpPr>
          <p:nvPr>
            <p:ph type="dt" idx="11"/>
          </p:nvPr>
        </p:nvSpPr>
        <p:spPr/>
        <p:txBody>
          <a:bodyPr/>
          <a:lstStyle/>
          <a:p>
            <a:fld id="{9627D8B7-5361-4531-9D3D-61094E9D22F4}" type="datetime1">
              <a:rPr lang="en-US" smtClean="0"/>
              <a:pPr/>
              <a:t>6/10/2025</a:t>
            </a:fld>
            <a:endParaRPr lang="en-US" dirty="0"/>
          </a:p>
        </p:txBody>
      </p:sp>
      <p:sp>
        <p:nvSpPr>
          <p:cNvPr id="6" name="Slide Number Placeholder 5">
            <a:extLst>
              <a:ext uri="{FF2B5EF4-FFF2-40B4-BE49-F238E27FC236}">
                <a16:creationId xmlns:a16="http://schemas.microsoft.com/office/drawing/2014/main" id="{8909B029-6847-88DC-4E27-F3CE55BC5C43}"/>
              </a:ext>
            </a:extLst>
          </p:cNvPr>
          <p:cNvSpPr>
            <a:spLocks noGrp="1"/>
          </p:cNvSpPr>
          <p:nvPr>
            <p:ph type="sldNum" sz="quarter" idx="12"/>
          </p:nvPr>
        </p:nvSpPr>
        <p:spPr/>
        <p:txBody>
          <a:bodyPr/>
          <a:lstStyle/>
          <a:p>
            <a:fld id="{B517244F-1CAB-4ECF-A44E-C40B6FD82E3F}" type="slidenum">
              <a:rPr lang="en-US" smtClean="0"/>
              <a:pPr/>
              <a:t>5</a:t>
            </a:fld>
            <a:endParaRPr lang="en-US" dirty="0"/>
          </a:p>
        </p:txBody>
      </p:sp>
    </p:spTree>
    <p:extLst>
      <p:ext uri="{BB962C8B-B14F-4D97-AF65-F5344CB8AC3E}">
        <p14:creationId xmlns:p14="http://schemas.microsoft.com/office/powerpoint/2010/main" val="22059481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r>
              <a:rPr lang="en-US" b="1" dirty="0">
                <a:latin typeface="Roboto" panose="02000000000000000000" pitchFamily="2" charset="0"/>
                <a:ea typeface="Roboto" panose="02000000000000000000" pitchFamily="2" charset="0"/>
                <a:cs typeface="Times New Roman" panose="02020603050405020304" pitchFamily="18" charset="0"/>
              </a:rPr>
              <a:t>(Speaker TBD: Behmer transition to NDOT (Brian). </a:t>
            </a:r>
            <a:r>
              <a:rPr lang="en-US" b="0" dirty="0">
                <a:latin typeface="Roboto" panose="02000000000000000000" pitchFamily="2" charset="0"/>
                <a:ea typeface="Roboto" panose="02000000000000000000" pitchFamily="2" charset="0"/>
                <a:cs typeface="Times New Roman" panose="02020603050405020304" pitchFamily="18" charset="0"/>
              </a:rPr>
              <a:t>Discuss the two projects and provide some additional background.</a:t>
            </a:r>
            <a:endParaRPr lang="en-US" b="1" dirty="0">
              <a:latin typeface="Roboto" panose="02000000000000000000" pitchFamily="2" charset="0"/>
              <a:ea typeface="Roboto" panose="02000000000000000000" pitchFamily="2"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DF955B4-2F26-40DD-8275-B140E3141C27}" type="slidenum">
              <a:rPr lang="en-US" smtClean="0"/>
              <a:t>6</a:t>
            </a:fld>
            <a:endParaRPr lang="en-US" dirty="0"/>
          </a:p>
        </p:txBody>
      </p:sp>
    </p:spTree>
    <p:extLst>
      <p:ext uri="{BB962C8B-B14F-4D97-AF65-F5344CB8AC3E}">
        <p14:creationId xmlns:p14="http://schemas.microsoft.com/office/powerpoint/2010/main" val="27255860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D70E85-0CC4-309D-EFCE-81A15B6047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592AC9-AF9D-1CD7-A214-8E79432BD5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65CA37-56DF-A707-CC34-1D80891DBA67}"/>
              </a:ext>
            </a:extLst>
          </p:cNvPr>
          <p:cNvSpPr>
            <a:spLocks noGrp="1"/>
          </p:cNvSpPr>
          <p:nvPr>
            <p:ph type="body" idx="1"/>
          </p:nvPr>
        </p:nvSpPr>
        <p:spPr/>
        <p:txBody>
          <a:bodyPr/>
          <a:lstStyle/>
          <a:p>
            <a:pPr defTabSz="897301">
              <a:lnSpc>
                <a:spcPct val="107000"/>
              </a:lnSpc>
              <a:defRPr/>
            </a:pPr>
            <a:r>
              <a:rPr lang="en-US" b="1" dirty="0">
                <a:latin typeface="Roboto" panose="02000000000000000000" pitchFamily="2" charset="0"/>
                <a:ea typeface="Roboto" panose="02000000000000000000" pitchFamily="2" charset="0"/>
                <a:cs typeface="Times New Roman" panose="02020603050405020304" pitchFamily="18" charset="0"/>
              </a:rPr>
              <a:t>(Speaker: Brian) </a:t>
            </a:r>
            <a:r>
              <a:rPr lang="en-US" b="0" dirty="0">
                <a:latin typeface="Roboto" panose="02000000000000000000" pitchFamily="2" charset="0"/>
                <a:ea typeface="Roboto" panose="02000000000000000000" pitchFamily="2" charset="0"/>
                <a:cs typeface="Times New Roman" panose="02020603050405020304" pitchFamily="18" charset="0"/>
              </a:rPr>
              <a:t>Project description text. Purpose and Need.</a:t>
            </a:r>
            <a:endParaRPr lang="en-US" b="1" dirty="0">
              <a:latin typeface="Roboto" panose="02000000000000000000" pitchFamily="2" charset="0"/>
              <a:ea typeface="Roboto" panose="02000000000000000000" pitchFamily="2"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A10BBFBD-E459-6041-7919-2E99DE7EAB9A}"/>
              </a:ext>
            </a:extLst>
          </p:cNvPr>
          <p:cNvSpPr>
            <a:spLocks noGrp="1"/>
          </p:cNvSpPr>
          <p:nvPr>
            <p:ph type="sldNum" sz="quarter" idx="10"/>
          </p:nvPr>
        </p:nvSpPr>
        <p:spPr/>
        <p:txBody>
          <a:bodyPr/>
          <a:lstStyle/>
          <a:p>
            <a:fld id="{21EF55CB-9E49-42C6-A918-D05380E7145E}" type="slidenum">
              <a:rPr lang="en-US" smtClean="0"/>
              <a:t>7</a:t>
            </a:fld>
            <a:endParaRPr lang="en-US" dirty="0"/>
          </a:p>
        </p:txBody>
      </p:sp>
    </p:spTree>
    <p:extLst>
      <p:ext uri="{BB962C8B-B14F-4D97-AF65-F5344CB8AC3E}">
        <p14:creationId xmlns:p14="http://schemas.microsoft.com/office/powerpoint/2010/main" val="28288553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301">
              <a:lnSpc>
                <a:spcPct val="107000"/>
              </a:lnSpc>
              <a:defRPr/>
            </a:pPr>
            <a:r>
              <a:rPr lang="en-US" sz="1800" b="1" dirty="0">
                <a:latin typeface="Roboto" panose="02000000000000000000" pitchFamily="2" charset="0"/>
                <a:ea typeface="Roboto" panose="02000000000000000000" pitchFamily="2" charset="0"/>
                <a:cs typeface="Times New Roman" panose="02020603050405020304" pitchFamily="18" charset="0"/>
              </a:rPr>
              <a:t>(Speaker: Brian) </a:t>
            </a:r>
            <a:r>
              <a:rPr lang="en-US" sz="1800" b="0" dirty="0">
                <a:latin typeface="Roboto" panose="02000000000000000000" pitchFamily="2" charset="0"/>
                <a:ea typeface="Roboto" panose="02000000000000000000" pitchFamily="2" charset="0"/>
                <a:cs typeface="Times New Roman" panose="02020603050405020304" pitchFamily="18" charset="0"/>
              </a:rPr>
              <a:t>N-50 Ramp, Omaha is located from approximately 144</a:t>
            </a:r>
            <a:r>
              <a:rPr lang="en-US" sz="1800" b="0" baseline="30000" dirty="0">
                <a:latin typeface="Roboto" panose="02000000000000000000" pitchFamily="2" charset="0"/>
                <a:ea typeface="Roboto" panose="02000000000000000000" pitchFamily="2" charset="0"/>
                <a:cs typeface="Times New Roman" panose="02020603050405020304" pitchFamily="18" charset="0"/>
              </a:rPr>
              <a:t>th</a:t>
            </a:r>
            <a:r>
              <a:rPr lang="en-US" sz="1800" b="0" dirty="0">
                <a:latin typeface="Roboto" panose="02000000000000000000" pitchFamily="2" charset="0"/>
                <a:ea typeface="Roboto" panose="02000000000000000000" pitchFamily="2" charset="0"/>
                <a:cs typeface="Times New Roman" panose="02020603050405020304" pitchFamily="18" charset="0"/>
              </a:rPr>
              <a:t> to Giles on I-80</a:t>
            </a:r>
            <a:endParaRPr lang="en-US" sz="1800" b="1" dirty="0">
              <a:latin typeface="Roboto" panose="02000000000000000000" pitchFamily="2" charset="0"/>
              <a:ea typeface="Roboto" panose="02000000000000000000" pitchFamily="2"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21EF55CB-9E49-42C6-A918-D05380E7145E}" type="slidenum">
              <a:rPr lang="en-US" smtClean="0"/>
              <a:t>8</a:t>
            </a:fld>
            <a:endParaRPr lang="en-US" dirty="0"/>
          </a:p>
        </p:txBody>
      </p:sp>
    </p:spTree>
    <p:extLst>
      <p:ext uri="{BB962C8B-B14F-4D97-AF65-F5344CB8AC3E}">
        <p14:creationId xmlns:p14="http://schemas.microsoft.com/office/powerpoint/2010/main" val="13668636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2A7FD1-BB7A-2D45-4AC9-8C5E3E07DD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AAFC0A-E0C1-7875-49B3-91BF0ADCF9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905DDD-FBFC-6308-EBCC-9B594DD8213B}"/>
              </a:ext>
            </a:extLst>
          </p:cNvPr>
          <p:cNvSpPr>
            <a:spLocks noGrp="1"/>
          </p:cNvSpPr>
          <p:nvPr>
            <p:ph type="body" idx="1"/>
          </p:nvPr>
        </p:nvSpPr>
        <p:spPr/>
        <p:txBody>
          <a:bodyPr/>
          <a:lstStyle/>
          <a:p>
            <a:pPr defTabSz="897301">
              <a:lnSpc>
                <a:spcPct val="107000"/>
              </a:lnSpc>
              <a:defRPr/>
            </a:pPr>
            <a:r>
              <a:rPr lang="en-US" b="1" dirty="0">
                <a:latin typeface="Roboto" panose="02000000000000000000" pitchFamily="2" charset="0"/>
                <a:ea typeface="Roboto" panose="02000000000000000000" pitchFamily="2" charset="0"/>
                <a:cs typeface="Times New Roman" panose="02020603050405020304" pitchFamily="18" charset="0"/>
              </a:rPr>
              <a:t>(Speaker: Brian) </a:t>
            </a:r>
            <a:r>
              <a:rPr lang="en-US" b="0" dirty="0">
                <a:latin typeface="Roboto" panose="02000000000000000000" pitchFamily="2" charset="0"/>
                <a:ea typeface="Roboto" panose="02000000000000000000" pitchFamily="2" charset="0"/>
                <a:cs typeface="Times New Roman" panose="02020603050405020304" pitchFamily="18" charset="0"/>
              </a:rPr>
              <a:t> As part of the environmental review process for N-50 Ramp, Omaha a noise study was conducted. Part of that noise study included the examination of noise barriers and to assess if benefitted stakeholders support the construction of a noise wall. To determine if there is support, ballots and a stakeholder meeting is had. Essentially, this meeting, voting and determining if there is sufficient support is the Millard Highlands along I-80 is the project. Thus it has different purpose and need than the N-50 Ramp, Omaha project.</a:t>
            </a:r>
          </a:p>
          <a:p>
            <a:pPr defTabSz="897301">
              <a:lnSpc>
                <a:spcPct val="107000"/>
              </a:lnSpc>
              <a:defRPr/>
            </a:pPr>
            <a:endParaRPr lang="en-US" b="0" dirty="0">
              <a:latin typeface="Roboto" panose="02000000000000000000" pitchFamily="2" charset="0"/>
              <a:ea typeface="Roboto" panose="02000000000000000000" pitchFamily="2" charset="0"/>
              <a:cs typeface="Times New Roman" panose="02020603050405020304" pitchFamily="18" charset="0"/>
            </a:endParaRPr>
          </a:p>
          <a:p>
            <a:pPr defTabSz="897301">
              <a:lnSpc>
                <a:spcPct val="107000"/>
              </a:lnSpc>
              <a:defRPr/>
            </a:pPr>
            <a:r>
              <a:rPr lang="en-US" b="0" dirty="0">
                <a:latin typeface="Roboto" panose="02000000000000000000" pitchFamily="2" charset="0"/>
                <a:ea typeface="Roboto" panose="02000000000000000000" pitchFamily="2" charset="0"/>
                <a:cs typeface="Times New Roman" panose="02020603050405020304" pitchFamily="18" charset="0"/>
              </a:rPr>
              <a:t>Specifically, the purpose of Millard Highlands is to engage with benefitted stakeholders that are impacted by N-50. And the need of the project is due to noise study indicating that a noise wall was economically reasonable and that benefitted stakeholders should determine if a wall is constructed.</a:t>
            </a:r>
            <a:endParaRPr lang="en-US" b="1" dirty="0">
              <a:latin typeface="Roboto" panose="02000000000000000000" pitchFamily="2" charset="0"/>
              <a:ea typeface="Roboto" panose="02000000000000000000" pitchFamily="2"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83D91BBE-2AB3-E2BE-111B-16D17F857D10}"/>
              </a:ext>
            </a:extLst>
          </p:cNvPr>
          <p:cNvSpPr>
            <a:spLocks noGrp="1"/>
          </p:cNvSpPr>
          <p:nvPr>
            <p:ph type="sldNum" sz="quarter" idx="10"/>
          </p:nvPr>
        </p:nvSpPr>
        <p:spPr/>
        <p:txBody>
          <a:bodyPr/>
          <a:lstStyle/>
          <a:p>
            <a:fld id="{21EF55CB-9E49-42C6-A918-D05380E7145E}" type="slidenum">
              <a:rPr lang="en-US" smtClean="0"/>
              <a:t>9</a:t>
            </a:fld>
            <a:endParaRPr lang="en-US" dirty="0"/>
          </a:p>
        </p:txBody>
      </p:sp>
    </p:spTree>
    <p:extLst>
      <p:ext uri="{BB962C8B-B14F-4D97-AF65-F5344CB8AC3E}">
        <p14:creationId xmlns:p14="http://schemas.microsoft.com/office/powerpoint/2010/main" val="17743556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3" name="Picture 12" descr="A picture containing funnel chart&#10;&#10;Description automatically generated">
            <a:extLst>
              <a:ext uri="{FF2B5EF4-FFF2-40B4-BE49-F238E27FC236}">
                <a16:creationId xmlns:a16="http://schemas.microsoft.com/office/drawing/2014/main" id="{F4F93295-26FD-4EE4-BBE9-6DE07D5E186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756500"/>
            <a:ext cx="12192000" cy="2101500"/>
          </a:xfrm>
          <a:prstGeom prst="rect">
            <a:avLst/>
          </a:prstGeom>
        </p:spPr>
      </p:pic>
      <p:sp>
        <p:nvSpPr>
          <p:cNvPr id="2" name="Title 1"/>
          <p:cNvSpPr>
            <a:spLocks noGrp="1"/>
          </p:cNvSpPr>
          <p:nvPr>
            <p:ph type="ctrTitle"/>
          </p:nvPr>
        </p:nvSpPr>
        <p:spPr>
          <a:xfrm>
            <a:off x="914400" y="530679"/>
            <a:ext cx="10363200" cy="2408464"/>
          </a:xfrm>
        </p:spPr>
        <p:txBody>
          <a:bodyPr anchor="b">
            <a:normAutofit/>
          </a:bodyPr>
          <a:lstStyle>
            <a:lvl1pPr algn="l">
              <a:defRPr sz="4800" cap="none" baseline="0">
                <a:latin typeface="+mj-lt"/>
                <a:cs typeface="Arial" panose="020B0604020202020204" pitchFamily="34" charset="0"/>
              </a:defRPr>
            </a:lvl1pPr>
          </a:lstStyle>
          <a:p>
            <a:r>
              <a:rPr lang="en-US"/>
              <a:t>Click to edit Master title style</a:t>
            </a:r>
          </a:p>
        </p:txBody>
      </p:sp>
      <p:sp>
        <p:nvSpPr>
          <p:cNvPr id="3" name="Subtitle 2"/>
          <p:cNvSpPr>
            <a:spLocks noGrp="1"/>
          </p:cNvSpPr>
          <p:nvPr>
            <p:ph type="subTitle" idx="1"/>
          </p:nvPr>
        </p:nvSpPr>
        <p:spPr>
          <a:xfrm>
            <a:off x="914400" y="3030539"/>
            <a:ext cx="9753600" cy="937305"/>
          </a:xfrm>
        </p:spPr>
        <p:txBody>
          <a:bodyPr>
            <a:normAutofit/>
          </a:bodyPr>
          <a:lstStyle>
            <a:lvl1pPr marL="0" indent="0" algn="l">
              <a:buNone/>
              <a:defRPr sz="2000">
                <a:solidFill>
                  <a:schemeClr val="bg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9" name="Picture 8">
            <a:extLst>
              <a:ext uri="{FF2B5EF4-FFF2-40B4-BE49-F238E27FC236}">
                <a16:creationId xmlns:a16="http://schemas.microsoft.com/office/drawing/2014/main" id="{E93FE131-6708-4A73-8F7A-D5950ECFF7DE}"/>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b="27551"/>
          <a:stretch/>
        </p:blipFill>
        <p:spPr>
          <a:xfrm>
            <a:off x="3968480" y="5908011"/>
            <a:ext cx="2743200" cy="789913"/>
          </a:xfrm>
          <a:prstGeom prst="rect">
            <a:avLst/>
          </a:prstGeom>
        </p:spPr>
      </p:pic>
      <p:pic>
        <p:nvPicPr>
          <p:cNvPr id="4" name="Picture 3" descr="Text&#10;&#10;Description automatically generated">
            <a:extLst>
              <a:ext uri="{FF2B5EF4-FFF2-40B4-BE49-F238E27FC236}">
                <a16:creationId xmlns:a16="http://schemas.microsoft.com/office/drawing/2014/main" id="{1DF68012-85D0-F679-44FA-DCB9858A4E8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7538" y="5843139"/>
            <a:ext cx="3195686" cy="823940"/>
          </a:xfrm>
          <a:prstGeom prst="rect">
            <a:avLst/>
          </a:prstGeom>
        </p:spPr>
      </p:pic>
      <p:sp>
        <p:nvSpPr>
          <p:cNvPr id="5" name="TextBox 4">
            <a:extLst>
              <a:ext uri="{FF2B5EF4-FFF2-40B4-BE49-F238E27FC236}">
                <a16:creationId xmlns:a16="http://schemas.microsoft.com/office/drawing/2014/main" id="{92CC762E-BCCD-F050-C821-50149A4C3B07}"/>
              </a:ext>
            </a:extLst>
          </p:cNvPr>
          <p:cNvSpPr txBox="1"/>
          <p:nvPr userDrawn="1"/>
        </p:nvSpPr>
        <p:spPr>
          <a:xfrm>
            <a:off x="9253189" y="6448169"/>
            <a:ext cx="2829621" cy="253916"/>
          </a:xfrm>
          <a:prstGeom prst="rect">
            <a:avLst/>
          </a:prstGeom>
          <a:noFill/>
        </p:spPr>
        <p:txBody>
          <a:bodyPr wrap="none" rtlCol="0">
            <a:spAutoFit/>
          </a:bodyPr>
          <a:lstStyle/>
          <a:p>
            <a:r>
              <a:rPr lang="en-US" sz="1050" b="0" i="0" u="none" strike="noStrike" baseline="0" dirty="0">
                <a:solidFill>
                  <a:srgbClr val="FFFFFF"/>
                </a:solidFill>
                <a:latin typeface="Roboto-Bold"/>
              </a:rPr>
              <a:t>S-81-2(1051) York – Columbus; C.N. 42967</a:t>
            </a:r>
          </a:p>
        </p:txBody>
      </p:sp>
    </p:spTree>
    <p:extLst>
      <p:ext uri="{BB962C8B-B14F-4D97-AF65-F5344CB8AC3E}">
        <p14:creationId xmlns:p14="http://schemas.microsoft.com/office/powerpoint/2010/main" val="25908761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C5D7F39-9F0C-6F17-46FD-3E94F7D6FED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29057"/>
          <a:stretch/>
        </p:blipFill>
        <p:spPr>
          <a:xfrm>
            <a:off x="3287889" y="6036422"/>
            <a:ext cx="2318500" cy="661502"/>
          </a:xfrm>
          <a:prstGeom prst="rect">
            <a:avLst/>
          </a:prstGeom>
        </p:spPr>
      </p:pic>
      <p:pic>
        <p:nvPicPr>
          <p:cNvPr id="5" name="Picture 4" descr="Text&#10;&#10;Description automatically generated">
            <a:extLst>
              <a:ext uri="{FF2B5EF4-FFF2-40B4-BE49-F238E27FC236}">
                <a16:creationId xmlns:a16="http://schemas.microsoft.com/office/drawing/2014/main" id="{7F939F74-6584-52A9-DECF-2D092B7B345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7532" y="5969690"/>
            <a:ext cx="2565662" cy="661501"/>
          </a:xfrm>
          <a:prstGeom prst="rect">
            <a:avLst/>
          </a:prstGeom>
        </p:spPr>
      </p:pic>
      <p:sp>
        <p:nvSpPr>
          <p:cNvPr id="3" name="TextBox 2">
            <a:extLst>
              <a:ext uri="{FF2B5EF4-FFF2-40B4-BE49-F238E27FC236}">
                <a16:creationId xmlns:a16="http://schemas.microsoft.com/office/drawing/2014/main" id="{6B3E7954-A6ED-AE11-CEE1-7ECE97B5AC49}"/>
              </a:ext>
            </a:extLst>
          </p:cNvPr>
          <p:cNvSpPr txBox="1"/>
          <p:nvPr userDrawn="1"/>
        </p:nvSpPr>
        <p:spPr>
          <a:xfrm>
            <a:off x="9253189" y="6448169"/>
            <a:ext cx="2829621" cy="253916"/>
          </a:xfrm>
          <a:prstGeom prst="rect">
            <a:avLst/>
          </a:prstGeom>
          <a:noFill/>
        </p:spPr>
        <p:txBody>
          <a:bodyPr wrap="none" rtlCol="0">
            <a:spAutoFit/>
          </a:bodyPr>
          <a:lstStyle/>
          <a:p>
            <a:r>
              <a:rPr lang="en-US" sz="1050" b="0" i="0" u="none" strike="noStrike" baseline="0" dirty="0">
                <a:solidFill>
                  <a:srgbClr val="000000"/>
                </a:solidFill>
                <a:latin typeface="Roboto-Bold"/>
              </a:rPr>
              <a:t>S-81-2(1051) </a:t>
            </a:r>
            <a:r>
              <a:rPr lang="en-US" sz="1050" b="0" i="1" u="none" strike="noStrike" baseline="0" dirty="0">
                <a:solidFill>
                  <a:srgbClr val="000000"/>
                </a:solidFill>
                <a:latin typeface="Roboto-Bold"/>
              </a:rPr>
              <a:t>York – Columbus; </a:t>
            </a:r>
            <a:r>
              <a:rPr lang="en-US" sz="1050" b="0" i="0" u="none" strike="noStrike" baseline="0" dirty="0">
                <a:solidFill>
                  <a:srgbClr val="000000"/>
                </a:solidFill>
                <a:latin typeface="Roboto-Bold"/>
              </a:rPr>
              <a:t>C.N. 42967</a:t>
            </a:r>
            <a:endParaRPr lang="en-US" sz="1050" b="0" dirty="0">
              <a:solidFill>
                <a:srgbClr val="000000"/>
              </a:solidFill>
            </a:endParaRPr>
          </a:p>
        </p:txBody>
      </p:sp>
    </p:spTree>
    <p:extLst>
      <p:ext uri="{BB962C8B-B14F-4D97-AF65-F5344CB8AC3E}">
        <p14:creationId xmlns:p14="http://schemas.microsoft.com/office/powerpoint/2010/main" val="1971786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5" name="Picture 4" descr="A picture containing funnel chart&#10;&#10;Description automatically generated">
            <a:extLst>
              <a:ext uri="{FF2B5EF4-FFF2-40B4-BE49-F238E27FC236}">
                <a16:creationId xmlns:a16="http://schemas.microsoft.com/office/drawing/2014/main" id="{915E6357-C42B-4630-94EA-63CA8B99140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23589"/>
          <a:stretch/>
        </p:blipFill>
        <p:spPr>
          <a:xfrm>
            <a:off x="0" y="5252217"/>
            <a:ext cx="12192000" cy="1605783"/>
          </a:xfrm>
          <a:prstGeom prst="rect">
            <a:avLst/>
          </a:prstGeom>
        </p:spPr>
      </p:pic>
      <p:pic>
        <p:nvPicPr>
          <p:cNvPr id="4" name="Picture 3">
            <a:extLst>
              <a:ext uri="{FF2B5EF4-FFF2-40B4-BE49-F238E27FC236}">
                <a16:creationId xmlns:a16="http://schemas.microsoft.com/office/drawing/2014/main" id="{9432D99D-371F-CBEF-5AC9-81EA2884490B}"/>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b="27551"/>
          <a:stretch/>
        </p:blipFill>
        <p:spPr>
          <a:xfrm>
            <a:off x="2896909" y="6128426"/>
            <a:ext cx="1977746" cy="569498"/>
          </a:xfrm>
          <a:prstGeom prst="rect">
            <a:avLst/>
          </a:prstGeom>
        </p:spPr>
      </p:pic>
      <p:pic>
        <p:nvPicPr>
          <p:cNvPr id="6" name="Picture 5" descr="Text&#10;&#10;Description automatically generated">
            <a:extLst>
              <a:ext uri="{FF2B5EF4-FFF2-40B4-BE49-F238E27FC236}">
                <a16:creationId xmlns:a16="http://schemas.microsoft.com/office/drawing/2014/main" id="{8F303611-83FD-97F0-1C27-EEA20CA9C6F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7538" y="6097581"/>
            <a:ext cx="2208821" cy="569498"/>
          </a:xfrm>
          <a:prstGeom prst="rect">
            <a:avLst/>
          </a:prstGeom>
        </p:spPr>
      </p:pic>
      <p:sp>
        <p:nvSpPr>
          <p:cNvPr id="2" name="TextBox 1">
            <a:extLst>
              <a:ext uri="{FF2B5EF4-FFF2-40B4-BE49-F238E27FC236}">
                <a16:creationId xmlns:a16="http://schemas.microsoft.com/office/drawing/2014/main" id="{6FF49CD2-CDFC-E7A3-5274-3156698C61C2}"/>
              </a:ext>
            </a:extLst>
          </p:cNvPr>
          <p:cNvSpPr txBox="1"/>
          <p:nvPr userDrawn="1"/>
        </p:nvSpPr>
        <p:spPr>
          <a:xfrm>
            <a:off x="9253189" y="6448169"/>
            <a:ext cx="2829621" cy="253916"/>
          </a:xfrm>
          <a:prstGeom prst="rect">
            <a:avLst/>
          </a:prstGeom>
          <a:noFill/>
        </p:spPr>
        <p:txBody>
          <a:bodyPr wrap="none" rtlCol="0">
            <a:spAutoFit/>
          </a:bodyPr>
          <a:lstStyle/>
          <a:p>
            <a:r>
              <a:rPr lang="en-US" sz="1050" b="0" i="0" u="none" strike="noStrike" baseline="0" dirty="0">
                <a:solidFill>
                  <a:srgbClr val="FFFFFF"/>
                </a:solidFill>
                <a:latin typeface="Roboto-Bold"/>
              </a:rPr>
              <a:t>S-81-2(1051) York – Columbus; C.N. 42967</a:t>
            </a:r>
          </a:p>
        </p:txBody>
      </p:sp>
    </p:spTree>
    <p:extLst>
      <p:ext uri="{BB962C8B-B14F-4D97-AF65-F5344CB8AC3E}">
        <p14:creationId xmlns:p14="http://schemas.microsoft.com/office/powerpoint/2010/main" val="17034409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pic>
        <p:nvPicPr>
          <p:cNvPr id="5" name="Picture 4" descr="A picture containing funnel chart&#10;&#10;Description automatically generated">
            <a:extLst>
              <a:ext uri="{FF2B5EF4-FFF2-40B4-BE49-F238E27FC236}">
                <a16:creationId xmlns:a16="http://schemas.microsoft.com/office/drawing/2014/main" id="{915E6357-C42B-4630-94EA-63CA8B99140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23589"/>
          <a:stretch/>
        </p:blipFill>
        <p:spPr>
          <a:xfrm>
            <a:off x="0" y="5252217"/>
            <a:ext cx="12192000" cy="1605783"/>
          </a:xfrm>
          <a:prstGeom prst="rect">
            <a:avLst/>
          </a:prstGeom>
        </p:spPr>
      </p:pic>
      <p:pic>
        <p:nvPicPr>
          <p:cNvPr id="4" name="Picture 3">
            <a:extLst>
              <a:ext uri="{FF2B5EF4-FFF2-40B4-BE49-F238E27FC236}">
                <a16:creationId xmlns:a16="http://schemas.microsoft.com/office/drawing/2014/main" id="{9432D99D-371F-CBEF-5AC9-81EA2884490B}"/>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b="27551"/>
          <a:stretch/>
        </p:blipFill>
        <p:spPr>
          <a:xfrm>
            <a:off x="2896909" y="6128426"/>
            <a:ext cx="1977746" cy="569498"/>
          </a:xfrm>
          <a:prstGeom prst="rect">
            <a:avLst/>
          </a:prstGeom>
        </p:spPr>
      </p:pic>
      <p:pic>
        <p:nvPicPr>
          <p:cNvPr id="6" name="Picture 5" descr="Text&#10;&#10;Description automatically generated">
            <a:extLst>
              <a:ext uri="{FF2B5EF4-FFF2-40B4-BE49-F238E27FC236}">
                <a16:creationId xmlns:a16="http://schemas.microsoft.com/office/drawing/2014/main" id="{8F303611-83FD-97F0-1C27-EEA20CA9C6F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7538" y="6097581"/>
            <a:ext cx="2208821" cy="569498"/>
          </a:xfrm>
          <a:prstGeom prst="rect">
            <a:avLst/>
          </a:prstGeom>
        </p:spPr>
      </p:pic>
      <p:sp>
        <p:nvSpPr>
          <p:cNvPr id="2" name="TextBox 1">
            <a:extLst>
              <a:ext uri="{FF2B5EF4-FFF2-40B4-BE49-F238E27FC236}">
                <a16:creationId xmlns:a16="http://schemas.microsoft.com/office/drawing/2014/main" id="{6FF49CD2-CDFC-E7A3-5274-3156698C61C2}"/>
              </a:ext>
            </a:extLst>
          </p:cNvPr>
          <p:cNvSpPr txBox="1"/>
          <p:nvPr userDrawn="1"/>
        </p:nvSpPr>
        <p:spPr>
          <a:xfrm>
            <a:off x="67288" y="33118"/>
            <a:ext cx="2829621" cy="253916"/>
          </a:xfrm>
          <a:prstGeom prst="rect">
            <a:avLst/>
          </a:prstGeom>
          <a:noFill/>
        </p:spPr>
        <p:txBody>
          <a:bodyPr wrap="none" rtlCol="0">
            <a:spAutoFit/>
          </a:bodyPr>
          <a:lstStyle/>
          <a:p>
            <a:r>
              <a:rPr lang="en-US" sz="1050" b="0" i="0" u="none" strike="noStrike" baseline="0" dirty="0">
                <a:solidFill>
                  <a:srgbClr val="FFFFFF"/>
                </a:solidFill>
                <a:latin typeface="Roboto-Bold"/>
              </a:rPr>
              <a:t>S-81-2(1051) York – Columbus; C.N. 42967</a:t>
            </a:r>
          </a:p>
        </p:txBody>
      </p:sp>
    </p:spTree>
    <p:extLst>
      <p:ext uri="{BB962C8B-B14F-4D97-AF65-F5344CB8AC3E}">
        <p14:creationId xmlns:p14="http://schemas.microsoft.com/office/powerpoint/2010/main" val="37958595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normAutofit/>
          </a:bodyPr>
          <a:lstStyle>
            <a:lvl1pPr>
              <a:defRPr sz="2800">
                <a:latin typeface="+mj-lt"/>
              </a:defRPr>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solidFill>
                  <a:schemeClr val="tx2"/>
                </a:solidFill>
                <a:latin typeface="Roboto" panose="02000000000000000000" pitchFamily="2" charset="0"/>
                <a:ea typeface="Roboto" panose="02000000000000000000" pitchFamily="2" charset="0"/>
              </a:defRPr>
            </a:lvl1pPr>
            <a:lvl2pPr>
              <a:defRPr sz="2800">
                <a:solidFill>
                  <a:schemeClr val="tx2"/>
                </a:solidFill>
                <a:latin typeface="Roboto" panose="02000000000000000000" pitchFamily="2" charset="0"/>
                <a:ea typeface="Roboto" panose="02000000000000000000" pitchFamily="2" charset="0"/>
              </a:defRPr>
            </a:lvl2pPr>
            <a:lvl3pPr>
              <a:defRPr sz="2400">
                <a:solidFill>
                  <a:schemeClr val="tx2"/>
                </a:solidFill>
                <a:latin typeface="Roboto" panose="02000000000000000000" pitchFamily="2" charset="0"/>
                <a:ea typeface="Roboto" panose="02000000000000000000" pitchFamily="2" charset="0"/>
              </a:defRPr>
            </a:lvl3pPr>
            <a:lvl4pPr>
              <a:defRPr sz="2000">
                <a:solidFill>
                  <a:schemeClr val="tx2"/>
                </a:solidFill>
                <a:latin typeface="Roboto" panose="02000000000000000000" pitchFamily="2" charset="0"/>
                <a:ea typeface="Roboto" panose="02000000000000000000" pitchFamily="2" charset="0"/>
              </a:defRPr>
            </a:lvl4pPr>
            <a:lvl5pPr>
              <a:defRPr sz="2000">
                <a:solidFill>
                  <a:schemeClr val="tx2"/>
                </a:solidFill>
                <a:latin typeface="Roboto" panose="02000000000000000000" pitchFamily="2" charset="0"/>
                <a:ea typeface="Roboto" panose="02000000000000000000" pitchFamily="2"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chemeClr val="tx2"/>
                </a:solidFill>
                <a:latin typeface="Roboto" panose="02000000000000000000" pitchFamily="2" charset="0"/>
                <a:ea typeface="Roboto" panose="02000000000000000000"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6" name="Picture 5">
            <a:extLst>
              <a:ext uri="{FF2B5EF4-FFF2-40B4-BE49-F238E27FC236}">
                <a16:creationId xmlns:a16="http://schemas.microsoft.com/office/drawing/2014/main" id="{B68B7CEB-188B-45F2-9D31-D5F26F3BD6C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29057"/>
          <a:stretch/>
        </p:blipFill>
        <p:spPr>
          <a:xfrm>
            <a:off x="3287889" y="6036422"/>
            <a:ext cx="2318500" cy="661502"/>
          </a:xfrm>
          <a:prstGeom prst="rect">
            <a:avLst/>
          </a:prstGeom>
        </p:spPr>
      </p:pic>
      <p:pic>
        <p:nvPicPr>
          <p:cNvPr id="8" name="Picture 7" descr="Text&#10;&#10;Description automatically generated">
            <a:extLst>
              <a:ext uri="{FF2B5EF4-FFF2-40B4-BE49-F238E27FC236}">
                <a16:creationId xmlns:a16="http://schemas.microsoft.com/office/drawing/2014/main" id="{8769AE06-2D26-A52E-01EC-9678A674A22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7532" y="5969690"/>
            <a:ext cx="2565662" cy="661501"/>
          </a:xfrm>
          <a:prstGeom prst="rect">
            <a:avLst/>
          </a:prstGeom>
        </p:spPr>
      </p:pic>
      <p:sp>
        <p:nvSpPr>
          <p:cNvPr id="7" name="TextBox 6">
            <a:extLst>
              <a:ext uri="{FF2B5EF4-FFF2-40B4-BE49-F238E27FC236}">
                <a16:creationId xmlns:a16="http://schemas.microsoft.com/office/drawing/2014/main" id="{9FF3A8AD-568F-F413-A577-21D77B93E16D}"/>
              </a:ext>
            </a:extLst>
          </p:cNvPr>
          <p:cNvSpPr txBox="1"/>
          <p:nvPr userDrawn="1"/>
        </p:nvSpPr>
        <p:spPr>
          <a:xfrm>
            <a:off x="9253189" y="6448169"/>
            <a:ext cx="2829621" cy="253916"/>
          </a:xfrm>
          <a:prstGeom prst="rect">
            <a:avLst/>
          </a:prstGeom>
          <a:noFill/>
        </p:spPr>
        <p:txBody>
          <a:bodyPr wrap="none" rtlCol="0">
            <a:spAutoFit/>
          </a:bodyPr>
          <a:lstStyle/>
          <a:p>
            <a:r>
              <a:rPr lang="en-US" sz="1050" b="0" i="0" u="none" strike="noStrike" baseline="0" dirty="0">
                <a:solidFill>
                  <a:srgbClr val="000000"/>
                </a:solidFill>
                <a:latin typeface="Roboto-Bold"/>
              </a:rPr>
              <a:t>S-81-2(1051) </a:t>
            </a:r>
            <a:r>
              <a:rPr lang="en-US" sz="1050" b="0" i="1" u="none" strike="noStrike" baseline="0" dirty="0">
                <a:solidFill>
                  <a:srgbClr val="000000"/>
                </a:solidFill>
                <a:latin typeface="Roboto-Bold"/>
              </a:rPr>
              <a:t>York – Columbus; </a:t>
            </a:r>
            <a:r>
              <a:rPr lang="en-US" sz="1050" b="0" i="0" u="none" strike="noStrike" baseline="0" dirty="0">
                <a:solidFill>
                  <a:srgbClr val="000000"/>
                </a:solidFill>
                <a:latin typeface="Roboto-Bold"/>
              </a:rPr>
              <a:t>C.N. 42967</a:t>
            </a:r>
            <a:endParaRPr lang="en-US" sz="1050" b="0" dirty="0">
              <a:solidFill>
                <a:srgbClr val="000000"/>
              </a:solidFill>
            </a:endParaRPr>
          </a:p>
        </p:txBody>
      </p:sp>
    </p:spTree>
    <p:extLst>
      <p:ext uri="{BB962C8B-B14F-4D97-AF65-F5344CB8AC3E}">
        <p14:creationId xmlns:p14="http://schemas.microsoft.com/office/powerpoint/2010/main" val="9202790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normAutofit/>
          </a:bodyPr>
          <a:lstStyle>
            <a:lvl1pPr>
              <a:defRPr sz="2800">
                <a:latin typeface="+mj-lt"/>
              </a:defRPr>
            </a:lvl1pPr>
          </a:lstStyle>
          <a:p>
            <a:r>
              <a:rPr lang="en-US"/>
              <a:t>Click to edit Master title style</a:t>
            </a:r>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atin typeface="Roboto" panose="02000000000000000000" pitchFamily="2" charset="0"/>
                <a:ea typeface="Roboto" panose="02000000000000000000" pitchFamily="2"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chemeClr val="tx2"/>
                </a:solidFill>
                <a:latin typeface="Roboto" panose="02000000000000000000" pitchFamily="2" charset="0"/>
                <a:ea typeface="Roboto" panose="02000000000000000000"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6" name="Picture 5">
            <a:extLst>
              <a:ext uri="{FF2B5EF4-FFF2-40B4-BE49-F238E27FC236}">
                <a16:creationId xmlns:a16="http://schemas.microsoft.com/office/drawing/2014/main" id="{8765A469-358C-9645-EDF1-B2BFAED5875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29057"/>
          <a:stretch/>
        </p:blipFill>
        <p:spPr>
          <a:xfrm>
            <a:off x="3287889" y="6036422"/>
            <a:ext cx="2318500" cy="661502"/>
          </a:xfrm>
          <a:prstGeom prst="rect">
            <a:avLst/>
          </a:prstGeom>
        </p:spPr>
      </p:pic>
      <p:pic>
        <p:nvPicPr>
          <p:cNvPr id="8" name="Picture 7" descr="Text&#10;&#10;Description automatically generated">
            <a:extLst>
              <a:ext uri="{FF2B5EF4-FFF2-40B4-BE49-F238E27FC236}">
                <a16:creationId xmlns:a16="http://schemas.microsoft.com/office/drawing/2014/main" id="{5D81884C-530E-7563-8497-7D6B926AE75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7532" y="5969690"/>
            <a:ext cx="2565662" cy="661501"/>
          </a:xfrm>
          <a:prstGeom prst="rect">
            <a:avLst/>
          </a:prstGeom>
        </p:spPr>
      </p:pic>
      <p:sp>
        <p:nvSpPr>
          <p:cNvPr id="5" name="TextBox 4">
            <a:extLst>
              <a:ext uri="{FF2B5EF4-FFF2-40B4-BE49-F238E27FC236}">
                <a16:creationId xmlns:a16="http://schemas.microsoft.com/office/drawing/2014/main" id="{FAA524B4-FFA0-5644-9A96-48EF725C2983}"/>
              </a:ext>
            </a:extLst>
          </p:cNvPr>
          <p:cNvSpPr txBox="1"/>
          <p:nvPr userDrawn="1"/>
        </p:nvSpPr>
        <p:spPr>
          <a:xfrm>
            <a:off x="9253189" y="6448169"/>
            <a:ext cx="2829621" cy="253916"/>
          </a:xfrm>
          <a:prstGeom prst="rect">
            <a:avLst/>
          </a:prstGeom>
          <a:noFill/>
        </p:spPr>
        <p:txBody>
          <a:bodyPr wrap="none" rtlCol="0">
            <a:spAutoFit/>
          </a:bodyPr>
          <a:lstStyle/>
          <a:p>
            <a:r>
              <a:rPr lang="en-US" sz="1050" b="0" i="0" u="none" strike="noStrike" baseline="0" dirty="0">
                <a:solidFill>
                  <a:srgbClr val="000000"/>
                </a:solidFill>
                <a:latin typeface="Roboto-Bold"/>
              </a:rPr>
              <a:t>S-81-2(1051) </a:t>
            </a:r>
            <a:r>
              <a:rPr lang="en-US" sz="1050" b="0" i="1" u="none" strike="noStrike" baseline="0" dirty="0">
                <a:solidFill>
                  <a:srgbClr val="000000"/>
                </a:solidFill>
                <a:latin typeface="Roboto-Bold"/>
              </a:rPr>
              <a:t>York – Columbus; </a:t>
            </a:r>
            <a:r>
              <a:rPr lang="en-US" sz="1050" b="0" i="0" u="none" strike="noStrike" baseline="0" dirty="0">
                <a:solidFill>
                  <a:srgbClr val="000000"/>
                </a:solidFill>
                <a:latin typeface="Roboto-Bold"/>
              </a:rPr>
              <a:t>C.N. 42967</a:t>
            </a:r>
            <a:endParaRPr lang="en-US" sz="1050" b="0" dirty="0">
              <a:solidFill>
                <a:srgbClr val="000000"/>
              </a:solidFill>
            </a:endParaRPr>
          </a:p>
        </p:txBody>
      </p:sp>
    </p:spTree>
    <p:extLst>
      <p:ext uri="{BB962C8B-B14F-4D97-AF65-F5344CB8AC3E}">
        <p14:creationId xmlns:p14="http://schemas.microsoft.com/office/powerpoint/2010/main" val="18102652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a:t>Click to edit Master title style</a:t>
            </a:r>
          </a:p>
        </p:txBody>
      </p:sp>
      <p:sp>
        <p:nvSpPr>
          <p:cNvPr id="3" name="Content Placeholder 2"/>
          <p:cNvSpPr>
            <a:spLocks noGrp="1"/>
          </p:cNvSpPr>
          <p:nvPr>
            <p:ph idx="1"/>
          </p:nvPr>
        </p:nvSpPr>
        <p:spPr>
          <a:xfrm>
            <a:off x="838200" y="2013404"/>
            <a:ext cx="10515600" cy="376691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F85389BA-53BB-B4CD-A32E-0D087BF4606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29057"/>
          <a:stretch/>
        </p:blipFill>
        <p:spPr>
          <a:xfrm>
            <a:off x="3287889" y="6036422"/>
            <a:ext cx="2318500" cy="661502"/>
          </a:xfrm>
          <a:prstGeom prst="rect">
            <a:avLst/>
          </a:prstGeom>
        </p:spPr>
      </p:pic>
      <p:pic>
        <p:nvPicPr>
          <p:cNvPr id="4" name="Picture 3" descr="Text&#10;&#10;Description automatically generated">
            <a:extLst>
              <a:ext uri="{FF2B5EF4-FFF2-40B4-BE49-F238E27FC236}">
                <a16:creationId xmlns:a16="http://schemas.microsoft.com/office/drawing/2014/main" id="{D9D2295A-F31A-96B6-BD22-7FA09439236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7532" y="5969690"/>
            <a:ext cx="2565662" cy="661501"/>
          </a:xfrm>
          <a:prstGeom prst="rect">
            <a:avLst/>
          </a:prstGeom>
        </p:spPr>
      </p:pic>
      <p:sp>
        <p:nvSpPr>
          <p:cNvPr id="6" name="TextBox 5">
            <a:extLst>
              <a:ext uri="{FF2B5EF4-FFF2-40B4-BE49-F238E27FC236}">
                <a16:creationId xmlns:a16="http://schemas.microsoft.com/office/drawing/2014/main" id="{A79FBB55-C898-3483-2E23-FBED1D4733A6}"/>
              </a:ext>
            </a:extLst>
          </p:cNvPr>
          <p:cNvSpPr txBox="1"/>
          <p:nvPr userDrawn="1"/>
        </p:nvSpPr>
        <p:spPr>
          <a:xfrm>
            <a:off x="9253189" y="6448169"/>
            <a:ext cx="2829621" cy="253916"/>
          </a:xfrm>
          <a:prstGeom prst="rect">
            <a:avLst/>
          </a:prstGeom>
          <a:noFill/>
        </p:spPr>
        <p:txBody>
          <a:bodyPr wrap="none" rtlCol="0">
            <a:spAutoFit/>
          </a:bodyPr>
          <a:lstStyle/>
          <a:p>
            <a:r>
              <a:rPr lang="en-US" sz="1050" b="0" i="0" u="none" strike="noStrike" baseline="0" dirty="0">
                <a:solidFill>
                  <a:srgbClr val="000000"/>
                </a:solidFill>
                <a:latin typeface="Roboto-Bold"/>
              </a:rPr>
              <a:t>S-81-2(1051) </a:t>
            </a:r>
            <a:r>
              <a:rPr lang="en-US" sz="1050" b="0" i="1" u="none" strike="noStrike" baseline="0" dirty="0">
                <a:solidFill>
                  <a:srgbClr val="000000"/>
                </a:solidFill>
                <a:latin typeface="Roboto-Bold"/>
              </a:rPr>
              <a:t>York – Columbus; </a:t>
            </a:r>
            <a:r>
              <a:rPr lang="en-US" sz="1050" b="0" i="0" u="none" strike="noStrike" baseline="0" dirty="0">
                <a:solidFill>
                  <a:srgbClr val="000000"/>
                </a:solidFill>
                <a:latin typeface="Roboto-Bold"/>
              </a:rPr>
              <a:t>C.N. 42967</a:t>
            </a:r>
            <a:endParaRPr lang="en-US" sz="1050" b="0" dirty="0">
              <a:solidFill>
                <a:srgbClr val="000000"/>
              </a:solidFill>
            </a:endParaRPr>
          </a:p>
        </p:txBody>
      </p:sp>
    </p:spTree>
    <p:extLst>
      <p:ext uri="{BB962C8B-B14F-4D97-AF65-F5344CB8AC3E}">
        <p14:creationId xmlns:p14="http://schemas.microsoft.com/office/powerpoint/2010/main" val="2382998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a:t>Click to edit Master title style</a:t>
            </a:r>
          </a:p>
        </p:txBody>
      </p:sp>
      <p:sp>
        <p:nvSpPr>
          <p:cNvPr id="3" name="Content Placeholder 2"/>
          <p:cNvSpPr>
            <a:spLocks noGrp="1"/>
          </p:cNvSpPr>
          <p:nvPr>
            <p:ph idx="1"/>
          </p:nvPr>
        </p:nvSpPr>
        <p:spPr>
          <a:xfrm>
            <a:off x="838200" y="2013404"/>
            <a:ext cx="10515600" cy="376691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descr="A picture containing funnel chart&#10;&#10;Description automatically generated">
            <a:extLst>
              <a:ext uri="{FF2B5EF4-FFF2-40B4-BE49-F238E27FC236}">
                <a16:creationId xmlns:a16="http://schemas.microsoft.com/office/drawing/2014/main" id="{4C8FA9A5-F127-4283-B29C-179F4356A74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23589"/>
          <a:stretch/>
        </p:blipFill>
        <p:spPr>
          <a:xfrm>
            <a:off x="0" y="5252217"/>
            <a:ext cx="12192000" cy="1605783"/>
          </a:xfrm>
          <a:prstGeom prst="rect">
            <a:avLst/>
          </a:prstGeom>
        </p:spPr>
      </p:pic>
      <p:pic>
        <p:nvPicPr>
          <p:cNvPr id="7" name="Picture 6">
            <a:extLst>
              <a:ext uri="{FF2B5EF4-FFF2-40B4-BE49-F238E27FC236}">
                <a16:creationId xmlns:a16="http://schemas.microsoft.com/office/drawing/2014/main" id="{81E0AFE9-EBA1-4E4C-85B1-117CDBD358C9}"/>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b="27551"/>
          <a:stretch/>
        </p:blipFill>
        <p:spPr>
          <a:xfrm>
            <a:off x="2896909" y="6128426"/>
            <a:ext cx="1977746" cy="569498"/>
          </a:xfrm>
          <a:prstGeom prst="rect">
            <a:avLst/>
          </a:prstGeom>
        </p:spPr>
      </p:pic>
      <p:pic>
        <p:nvPicPr>
          <p:cNvPr id="4" name="Picture 3" descr="Text&#10;&#10;Description automatically generated">
            <a:extLst>
              <a:ext uri="{FF2B5EF4-FFF2-40B4-BE49-F238E27FC236}">
                <a16:creationId xmlns:a16="http://schemas.microsoft.com/office/drawing/2014/main" id="{95F4863E-CABB-EA45-7BFA-DDA2AC660A4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7538" y="6097581"/>
            <a:ext cx="2208821" cy="569498"/>
          </a:xfrm>
          <a:prstGeom prst="rect">
            <a:avLst/>
          </a:prstGeom>
        </p:spPr>
      </p:pic>
      <p:sp>
        <p:nvSpPr>
          <p:cNvPr id="10" name="TextBox 9">
            <a:extLst>
              <a:ext uri="{FF2B5EF4-FFF2-40B4-BE49-F238E27FC236}">
                <a16:creationId xmlns:a16="http://schemas.microsoft.com/office/drawing/2014/main" id="{2463E541-1FE0-B825-DD81-968167F95BF1}"/>
              </a:ext>
            </a:extLst>
          </p:cNvPr>
          <p:cNvSpPr txBox="1"/>
          <p:nvPr userDrawn="1"/>
        </p:nvSpPr>
        <p:spPr>
          <a:xfrm>
            <a:off x="9253189" y="6448169"/>
            <a:ext cx="2829621" cy="253916"/>
          </a:xfrm>
          <a:prstGeom prst="rect">
            <a:avLst/>
          </a:prstGeom>
          <a:noFill/>
        </p:spPr>
        <p:txBody>
          <a:bodyPr wrap="none" rtlCol="0">
            <a:spAutoFit/>
          </a:bodyPr>
          <a:lstStyle/>
          <a:p>
            <a:r>
              <a:rPr lang="en-US" sz="1050" b="0" i="0" u="none" strike="noStrike" baseline="0" dirty="0">
                <a:solidFill>
                  <a:srgbClr val="FFFFFF"/>
                </a:solidFill>
                <a:latin typeface="Roboto-Bold"/>
              </a:rPr>
              <a:t>S-81-2(1051) York – Columbus; C.N. 42967</a:t>
            </a:r>
          </a:p>
        </p:txBody>
      </p:sp>
    </p:spTree>
    <p:extLst>
      <p:ext uri="{BB962C8B-B14F-4D97-AF65-F5344CB8AC3E}">
        <p14:creationId xmlns:p14="http://schemas.microsoft.com/office/powerpoint/2010/main" val="31205917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normAutofit/>
          </a:bodyPr>
          <a:lstStyle>
            <a:lvl1pPr>
              <a:defRPr sz="4800">
                <a:latin typeface="+mj-lt"/>
              </a:defRPr>
            </a:lvl1pPr>
          </a:lstStyle>
          <a:p>
            <a:r>
              <a:rPr lang="en-US"/>
              <a:t>Click to edit Master title style</a:t>
            </a:r>
          </a:p>
        </p:txBody>
      </p:sp>
      <p:sp>
        <p:nvSpPr>
          <p:cNvPr id="3" name="Text Placeholder 2"/>
          <p:cNvSpPr>
            <a:spLocks noGrp="1"/>
          </p:cNvSpPr>
          <p:nvPr>
            <p:ph type="body" idx="1" hasCustomPrompt="1"/>
          </p:nvPr>
        </p:nvSpPr>
        <p:spPr>
          <a:xfrm>
            <a:off x="831851" y="4589465"/>
            <a:ext cx="10515600" cy="1076550"/>
          </a:xfrm>
        </p:spPr>
        <p:txBody>
          <a:bodyPr>
            <a:normAutofit/>
          </a:bodyPr>
          <a:lstStyle>
            <a:lvl1pPr marL="0" indent="0">
              <a:buNone/>
              <a:defRPr sz="2000">
                <a:solidFill>
                  <a:schemeClr val="tx2"/>
                </a:solidFill>
                <a:latin typeface="Roboto" panose="02000000000000000000" pitchFamily="2" charset="0"/>
                <a:ea typeface="Roboto" panose="020000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a:t>Click to edit Master subtitle style</a:t>
            </a:r>
          </a:p>
        </p:txBody>
      </p:sp>
      <p:pic>
        <p:nvPicPr>
          <p:cNvPr id="6" name="Picture 5" descr="A picture containing funnel chart&#10;&#10;Description automatically generated">
            <a:extLst>
              <a:ext uri="{FF2B5EF4-FFF2-40B4-BE49-F238E27FC236}">
                <a16:creationId xmlns:a16="http://schemas.microsoft.com/office/drawing/2014/main" id="{F10C26F6-CB25-4BF0-BE9F-09EBC895F7D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23589"/>
          <a:stretch/>
        </p:blipFill>
        <p:spPr>
          <a:xfrm>
            <a:off x="0" y="5252217"/>
            <a:ext cx="12192000" cy="1605783"/>
          </a:xfrm>
          <a:prstGeom prst="rect">
            <a:avLst/>
          </a:prstGeom>
        </p:spPr>
      </p:pic>
      <p:pic>
        <p:nvPicPr>
          <p:cNvPr id="7" name="Picture 6">
            <a:extLst>
              <a:ext uri="{FF2B5EF4-FFF2-40B4-BE49-F238E27FC236}">
                <a16:creationId xmlns:a16="http://schemas.microsoft.com/office/drawing/2014/main" id="{B1EE4B0D-88DE-877D-A385-6F3ADFE44F79}"/>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b="27551"/>
          <a:stretch/>
        </p:blipFill>
        <p:spPr>
          <a:xfrm>
            <a:off x="2896909" y="6128426"/>
            <a:ext cx="1977746" cy="569498"/>
          </a:xfrm>
          <a:prstGeom prst="rect">
            <a:avLst/>
          </a:prstGeom>
        </p:spPr>
      </p:pic>
      <p:pic>
        <p:nvPicPr>
          <p:cNvPr id="8" name="Picture 7" descr="Text&#10;&#10;Description automatically generated">
            <a:extLst>
              <a:ext uri="{FF2B5EF4-FFF2-40B4-BE49-F238E27FC236}">
                <a16:creationId xmlns:a16="http://schemas.microsoft.com/office/drawing/2014/main" id="{A0A904FF-CACD-5D51-FF40-62BB89E792A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7538" y="6097581"/>
            <a:ext cx="2208821" cy="569498"/>
          </a:xfrm>
          <a:prstGeom prst="rect">
            <a:avLst/>
          </a:prstGeom>
        </p:spPr>
      </p:pic>
      <p:sp>
        <p:nvSpPr>
          <p:cNvPr id="5" name="TextBox 4">
            <a:extLst>
              <a:ext uri="{FF2B5EF4-FFF2-40B4-BE49-F238E27FC236}">
                <a16:creationId xmlns:a16="http://schemas.microsoft.com/office/drawing/2014/main" id="{49147C08-3B50-3372-B11B-7647A82DEF31}"/>
              </a:ext>
            </a:extLst>
          </p:cNvPr>
          <p:cNvSpPr txBox="1"/>
          <p:nvPr userDrawn="1"/>
        </p:nvSpPr>
        <p:spPr>
          <a:xfrm>
            <a:off x="9253189" y="6448169"/>
            <a:ext cx="2829621" cy="253916"/>
          </a:xfrm>
          <a:prstGeom prst="rect">
            <a:avLst/>
          </a:prstGeom>
          <a:noFill/>
        </p:spPr>
        <p:txBody>
          <a:bodyPr wrap="none" rtlCol="0">
            <a:spAutoFit/>
          </a:bodyPr>
          <a:lstStyle/>
          <a:p>
            <a:r>
              <a:rPr lang="en-US" sz="1050" b="0" i="0" u="none" strike="noStrike" baseline="0" dirty="0">
                <a:solidFill>
                  <a:srgbClr val="FFFFFF"/>
                </a:solidFill>
                <a:latin typeface="Roboto-Bold"/>
              </a:rPr>
              <a:t>S-81-2(1051) York – Columbus; C.N. 42967</a:t>
            </a:r>
          </a:p>
        </p:txBody>
      </p:sp>
    </p:spTree>
    <p:extLst>
      <p:ext uri="{BB962C8B-B14F-4D97-AF65-F5344CB8AC3E}">
        <p14:creationId xmlns:p14="http://schemas.microsoft.com/office/powerpoint/2010/main" val="1504248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a:t>Click to edit Master title style</a:t>
            </a:r>
          </a:p>
        </p:txBody>
      </p:sp>
      <p:sp>
        <p:nvSpPr>
          <p:cNvPr id="3" name="Content Placeholder 2"/>
          <p:cNvSpPr>
            <a:spLocks noGrp="1"/>
          </p:cNvSpPr>
          <p:nvPr>
            <p:ph sz="half" idx="1"/>
          </p:nvPr>
        </p:nvSpPr>
        <p:spPr>
          <a:xfrm>
            <a:off x="838200" y="1825625"/>
            <a:ext cx="5181600" cy="3930196"/>
          </a:xfrm>
        </p:spPr>
        <p:txBody>
          <a:bodyPr/>
          <a:lstStyle>
            <a:lvl1pPr>
              <a:defRPr>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3930196"/>
          </a:xfrm>
        </p:spPr>
        <p:txBody>
          <a:bodyPr/>
          <a:lstStyle>
            <a:lvl1pPr>
              <a:defRPr>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a:extLst>
              <a:ext uri="{FF2B5EF4-FFF2-40B4-BE49-F238E27FC236}">
                <a16:creationId xmlns:a16="http://schemas.microsoft.com/office/drawing/2014/main" id="{39F9C960-66E4-996E-F633-0FD0118B290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29057"/>
          <a:stretch/>
        </p:blipFill>
        <p:spPr>
          <a:xfrm>
            <a:off x="3287889" y="6036422"/>
            <a:ext cx="2318500" cy="661502"/>
          </a:xfrm>
          <a:prstGeom prst="rect">
            <a:avLst/>
          </a:prstGeom>
        </p:spPr>
      </p:pic>
      <p:pic>
        <p:nvPicPr>
          <p:cNvPr id="6" name="Picture 5" descr="Text&#10;&#10;Description automatically generated">
            <a:extLst>
              <a:ext uri="{FF2B5EF4-FFF2-40B4-BE49-F238E27FC236}">
                <a16:creationId xmlns:a16="http://schemas.microsoft.com/office/drawing/2014/main" id="{39105D28-16A9-F2FA-CFE0-1C634370211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7532" y="5969690"/>
            <a:ext cx="2565662" cy="661501"/>
          </a:xfrm>
          <a:prstGeom prst="rect">
            <a:avLst/>
          </a:prstGeom>
        </p:spPr>
      </p:pic>
      <p:sp>
        <p:nvSpPr>
          <p:cNvPr id="8" name="TextBox 7">
            <a:extLst>
              <a:ext uri="{FF2B5EF4-FFF2-40B4-BE49-F238E27FC236}">
                <a16:creationId xmlns:a16="http://schemas.microsoft.com/office/drawing/2014/main" id="{00051EE6-81A6-9631-DD9C-4359C120A988}"/>
              </a:ext>
            </a:extLst>
          </p:cNvPr>
          <p:cNvSpPr txBox="1"/>
          <p:nvPr userDrawn="1"/>
        </p:nvSpPr>
        <p:spPr>
          <a:xfrm>
            <a:off x="9253189" y="6448169"/>
            <a:ext cx="2829621" cy="253916"/>
          </a:xfrm>
          <a:prstGeom prst="rect">
            <a:avLst/>
          </a:prstGeom>
          <a:noFill/>
        </p:spPr>
        <p:txBody>
          <a:bodyPr wrap="none" rtlCol="0">
            <a:spAutoFit/>
          </a:bodyPr>
          <a:lstStyle/>
          <a:p>
            <a:r>
              <a:rPr lang="en-US" sz="1050" b="0" i="0" u="none" strike="noStrike" baseline="0" dirty="0">
                <a:solidFill>
                  <a:srgbClr val="000000"/>
                </a:solidFill>
                <a:latin typeface="Roboto-Bold"/>
              </a:rPr>
              <a:t>S-81-2(1051) </a:t>
            </a:r>
            <a:r>
              <a:rPr lang="en-US" sz="1050" b="0" i="1" u="none" strike="noStrike" baseline="0" dirty="0">
                <a:solidFill>
                  <a:srgbClr val="000000"/>
                </a:solidFill>
                <a:latin typeface="Roboto-Bold"/>
              </a:rPr>
              <a:t>York – Columbus; </a:t>
            </a:r>
            <a:r>
              <a:rPr lang="en-US" sz="1050" b="0" i="0" u="none" strike="noStrike" baseline="0" dirty="0">
                <a:solidFill>
                  <a:srgbClr val="000000"/>
                </a:solidFill>
                <a:latin typeface="Roboto-Bold"/>
              </a:rPr>
              <a:t>C.N. 42967</a:t>
            </a:r>
            <a:endParaRPr lang="en-US" sz="1050" b="0" dirty="0">
              <a:solidFill>
                <a:srgbClr val="000000"/>
              </a:solidFill>
            </a:endParaRPr>
          </a:p>
        </p:txBody>
      </p:sp>
    </p:spTree>
    <p:extLst>
      <p:ext uri="{BB962C8B-B14F-4D97-AF65-F5344CB8AC3E}">
        <p14:creationId xmlns:p14="http://schemas.microsoft.com/office/powerpoint/2010/main" val="2346472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552906"/>
            <a:ext cx="5181600" cy="1852543"/>
          </a:xfrm>
        </p:spPr>
        <p:txBody>
          <a:bodyPr/>
          <a:lstStyle>
            <a:lvl1pPr>
              <a:defRPr>
                <a:latin typeface="+mj-lt"/>
              </a:defRPr>
            </a:lvl1pPr>
          </a:lstStyle>
          <a:p>
            <a:r>
              <a:rPr lang="en-US"/>
              <a:t>Click to edit Master title style</a:t>
            </a:r>
          </a:p>
        </p:txBody>
      </p:sp>
      <p:sp>
        <p:nvSpPr>
          <p:cNvPr id="3" name="Content Placeholder 2"/>
          <p:cNvSpPr>
            <a:spLocks noGrp="1"/>
          </p:cNvSpPr>
          <p:nvPr>
            <p:ph sz="half" idx="1"/>
          </p:nvPr>
        </p:nvSpPr>
        <p:spPr>
          <a:xfrm>
            <a:off x="838200" y="2405449"/>
            <a:ext cx="5181600" cy="3350372"/>
          </a:xfrm>
        </p:spPr>
        <p:txBody>
          <a:bodyPr/>
          <a:lstStyle>
            <a:lvl1pPr>
              <a:defRPr>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64495" y="552906"/>
            <a:ext cx="5181600" cy="6145018"/>
          </a:xfrm>
        </p:spPr>
        <p:txBody>
          <a:bodyPr/>
          <a:lstStyle>
            <a:lvl1pPr>
              <a:defRPr>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a:extLst>
              <a:ext uri="{FF2B5EF4-FFF2-40B4-BE49-F238E27FC236}">
                <a16:creationId xmlns:a16="http://schemas.microsoft.com/office/drawing/2014/main" id="{39F9C960-66E4-996E-F633-0FD0118B290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29057"/>
          <a:stretch/>
        </p:blipFill>
        <p:spPr>
          <a:xfrm>
            <a:off x="3287889" y="6036422"/>
            <a:ext cx="2318500" cy="661502"/>
          </a:xfrm>
          <a:prstGeom prst="rect">
            <a:avLst/>
          </a:prstGeom>
        </p:spPr>
      </p:pic>
      <p:pic>
        <p:nvPicPr>
          <p:cNvPr id="6" name="Picture 5" descr="Text&#10;&#10;Description automatically generated">
            <a:extLst>
              <a:ext uri="{FF2B5EF4-FFF2-40B4-BE49-F238E27FC236}">
                <a16:creationId xmlns:a16="http://schemas.microsoft.com/office/drawing/2014/main" id="{39105D28-16A9-F2FA-CFE0-1C634370211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7532" y="5969690"/>
            <a:ext cx="2565662" cy="661501"/>
          </a:xfrm>
          <a:prstGeom prst="rect">
            <a:avLst/>
          </a:prstGeom>
        </p:spPr>
      </p:pic>
      <p:sp>
        <p:nvSpPr>
          <p:cNvPr id="8" name="TextBox 7">
            <a:extLst>
              <a:ext uri="{FF2B5EF4-FFF2-40B4-BE49-F238E27FC236}">
                <a16:creationId xmlns:a16="http://schemas.microsoft.com/office/drawing/2014/main" id="{00051EE6-81A6-9631-DD9C-4359C120A988}"/>
              </a:ext>
            </a:extLst>
          </p:cNvPr>
          <p:cNvSpPr txBox="1"/>
          <p:nvPr userDrawn="1"/>
        </p:nvSpPr>
        <p:spPr>
          <a:xfrm>
            <a:off x="177532" y="49184"/>
            <a:ext cx="2829621" cy="253916"/>
          </a:xfrm>
          <a:prstGeom prst="rect">
            <a:avLst/>
          </a:prstGeom>
          <a:noFill/>
        </p:spPr>
        <p:txBody>
          <a:bodyPr wrap="none" rtlCol="0">
            <a:spAutoFit/>
          </a:bodyPr>
          <a:lstStyle/>
          <a:p>
            <a:r>
              <a:rPr lang="en-US" sz="1050" b="0" i="0" u="none" strike="noStrike" baseline="0" dirty="0">
                <a:solidFill>
                  <a:schemeClr val="bg1"/>
                </a:solidFill>
                <a:latin typeface="Roboto-Bold"/>
              </a:rPr>
              <a:t>S-81-2(1051) </a:t>
            </a:r>
            <a:r>
              <a:rPr lang="en-US" sz="1050" b="0" i="1" u="none" strike="noStrike" baseline="0" dirty="0">
                <a:solidFill>
                  <a:schemeClr val="bg1"/>
                </a:solidFill>
                <a:latin typeface="Roboto-Bold"/>
              </a:rPr>
              <a:t>York – Columbus; </a:t>
            </a:r>
            <a:r>
              <a:rPr lang="en-US" sz="1050" b="0" i="0" u="none" strike="noStrike" baseline="0" dirty="0">
                <a:solidFill>
                  <a:schemeClr val="bg1"/>
                </a:solidFill>
                <a:latin typeface="Roboto-Bold"/>
              </a:rPr>
              <a:t>C.N. 42967</a:t>
            </a:r>
            <a:endParaRPr lang="en-US" sz="1050" b="0" dirty="0">
              <a:solidFill>
                <a:schemeClr val="bg1"/>
              </a:solidFill>
            </a:endParaRPr>
          </a:p>
        </p:txBody>
      </p:sp>
    </p:spTree>
    <p:extLst>
      <p:ext uri="{BB962C8B-B14F-4D97-AF65-F5344CB8AC3E}">
        <p14:creationId xmlns:p14="http://schemas.microsoft.com/office/powerpoint/2010/main" val="1098415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lvl1pPr>
              <a:defRPr>
                <a:latin typeface="+mj-lt"/>
              </a:defRPr>
            </a:lvl1p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normAutofit/>
          </a:bodyPr>
          <a:lstStyle>
            <a:lvl1pPr marL="0" indent="0">
              <a:buNone/>
              <a:defRPr sz="20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283404"/>
          </a:xfrm>
        </p:spPr>
        <p:txBody>
          <a:bodyPr/>
          <a:lstStyle>
            <a:lvl1pPr>
              <a:defRPr>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normAutofit/>
          </a:bodyPr>
          <a:lstStyle>
            <a:lvl1pPr marL="0" indent="0">
              <a:buNone/>
              <a:defRPr sz="20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283404"/>
          </a:xfrm>
        </p:spPr>
        <p:txBody>
          <a:bodyPr/>
          <a:lstStyle>
            <a:lvl1pPr>
              <a:defRPr>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3E4460DB-55BE-D936-0C4F-360C6944A84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29057"/>
          <a:stretch/>
        </p:blipFill>
        <p:spPr>
          <a:xfrm>
            <a:off x="3287889" y="6036422"/>
            <a:ext cx="2318500" cy="661502"/>
          </a:xfrm>
          <a:prstGeom prst="rect">
            <a:avLst/>
          </a:prstGeom>
        </p:spPr>
      </p:pic>
      <p:pic>
        <p:nvPicPr>
          <p:cNvPr id="8" name="Picture 7" descr="Text&#10;&#10;Description automatically generated">
            <a:extLst>
              <a:ext uri="{FF2B5EF4-FFF2-40B4-BE49-F238E27FC236}">
                <a16:creationId xmlns:a16="http://schemas.microsoft.com/office/drawing/2014/main" id="{F30364F2-42EC-1F04-37A1-EB5FD44D798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7532" y="5969690"/>
            <a:ext cx="2565662" cy="661501"/>
          </a:xfrm>
          <a:prstGeom prst="rect">
            <a:avLst/>
          </a:prstGeom>
        </p:spPr>
      </p:pic>
      <p:sp>
        <p:nvSpPr>
          <p:cNvPr id="10" name="TextBox 9">
            <a:extLst>
              <a:ext uri="{FF2B5EF4-FFF2-40B4-BE49-F238E27FC236}">
                <a16:creationId xmlns:a16="http://schemas.microsoft.com/office/drawing/2014/main" id="{0A2F16AF-6320-B504-EAAD-3541445B969E}"/>
              </a:ext>
            </a:extLst>
          </p:cNvPr>
          <p:cNvSpPr txBox="1"/>
          <p:nvPr userDrawn="1"/>
        </p:nvSpPr>
        <p:spPr>
          <a:xfrm>
            <a:off x="9253189" y="6448169"/>
            <a:ext cx="2829621" cy="253916"/>
          </a:xfrm>
          <a:prstGeom prst="rect">
            <a:avLst/>
          </a:prstGeom>
          <a:noFill/>
        </p:spPr>
        <p:txBody>
          <a:bodyPr wrap="none" rtlCol="0">
            <a:spAutoFit/>
          </a:bodyPr>
          <a:lstStyle/>
          <a:p>
            <a:r>
              <a:rPr lang="en-US" sz="1050" b="0" i="0" u="none" strike="noStrike" baseline="0" dirty="0">
                <a:solidFill>
                  <a:srgbClr val="000000"/>
                </a:solidFill>
                <a:latin typeface="Roboto-Bold"/>
              </a:rPr>
              <a:t>S-81-2(1051) </a:t>
            </a:r>
            <a:r>
              <a:rPr lang="en-US" sz="1050" b="0" i="1" u="none" strike="noStrike" baseline="0" dirty="0">
                <a:solidFill>
                  <a:srgbClr val="000000"/>
                </a:solidFill>
                <a:latin typeface="Roboto-Bold"/>
              </a:rPr>
              <a:t>York – Columbus; </a:t>
            </a:r>
            <a:r>
              <a:rPr lang="en-US" sz="1050" b="0" i="0" u="none" strike="noStrike" baseline="0" dirty="0">
                <a:solidFill>
                  <a:srgbClr val="000000"/>
                </a:solidFill>
                <a:latin typeface="Roboto-Bold"/>
              </a:rPr>
              <a:t>C.N. 42967</a:t>
            </a:r>
            <a:endParaRPr lang="en-US" sz="1050" b="0" dirty="0">
              <a:solidFill>
                <a:srgbClr val="000000"/>
              </a:solidFill>
            </a:endParaRPr>
          </a:p>
        </p:txBody>
      </p:sp>
    </p:spTree>
    <p:extLst>
      <p:ext uri="{BB962C8B-B14F-4D97-AF65-F5344CB8AC3E}">
        <p14:creationId xmlns:p14="http://schemas.microsoft.com/office/powerpoint/2010/main" val="3602163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a:t>Click to edit Master title style</a:t>
            </a:r>
          </a:p>
        </p:txBody>
      </p:sp>
      <p:pic>
        <p:nvPicPr>
          <p:cNvPr id="4" name="Picture 3">
            <a:extLst>
              <a:ext uri="{FF2B5EF4-FFF2-40B4-BE49-F238E27FC236}">
                <a16:creationId xmlns:a16="http://schemas.microsoft.com/office/drawing/2014/main" id="{799395A8-EC55-78E7-BF1C-FE430C5A8AB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29057"/>
          <a:stretch/>
        </p:blipFill>
        <p:spPr>
          <a:xfrm>
            <a:off x="3287889" y="6036422"/>
            <a:ext cx="2318500" cy="661502"/>
          </a:xfrm>
          <a:prstGeom prst="rect">
            <a:avLst/>
          </a:prstGeom>
        </p:spPr>
      </p:pic>
      <p:pic>
        <p:nvPicPr>
          <p:cNvPr id="6" name="Picture 5" descr="Text&#10;&#10;Description automatically generated">
            <a:extLst>
              <a:ext uri="{FF2B5EF4-FFF2-40B4-BE49-F238E27FC236}">
                <a16:creationId xmlns:a16="http://schemas.microsoft.com/office/drawing/2014/main" id="{E4442B09-5407-9FE0-98E1-305D38F1D7D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7532" y="5969690"/>
            <a:ext cx="2565662" cy="661501"/>
          </a:xfrm>
          <a:prstGeom prst="rect">
            <a:avLst/>
          </a:prstGeom>
        </p:spPr>
      </p:pic>
      <p:sp>
        <p:nvSpPr>
          <p:cNvPr id="5" name="TextBox 4">
            <a:extLst>
              <a:ext uri="{FF2B5EF4-FFF2-40B4-BE49-F238E27FC236}">
                <a16:creationId xmlns:a16="http://schemas.microsoft.com/office/drawing/2014/main" id="{27B9DB4A-F41A-A138-5A37-B618BA4BB25B}"/>
              </a:ext>
            </a:extLst>
          </p:cNvPr>
          <p:cNvSpPr txBox="1"/>
          <p:nvPr userDrawn="1"/>
        </p:nvSpPr>
        <p:spPr>
          <a:xfrm>
            <a:off x="9253189" y="6448169"/>
            <a:ext cx="2829621" cy="253916"/>
          </a:xfrm>
          <a:prstGeom prst="rect">
            <a:avLst/>
          </a:prstGeom>
          <a:noFill/>
        </p:spPr>
        <p:txBody>
          <a:bodyPr wrap="none" rtlCol="0">
            <a:spAutoFit/>
          </a:bodyPr>
          <a:lstStyle/>
          <a:p>
            <a:r>
              <a:rPr lang="en-US" sz="1050" b="0" i="0" u="none" strike="noStrike" baseline="0" dirty="0">
                <a:solidFill>
                  <a:srgbClr val="000000"/>
                </a:solidFill>
                <a:latin typeface="Roboto-Bold"/>
              </a:rPr>
              <a:t>S-81-2(1051) </a:t>
            </a:r>
            <a:r>
              <a:rPr lang="en-US" sz="1050" b="0" i="1" u="none" strike="noStrike" baseline="0" dirty="0">
                <a:solidFill>
                  <a:srgbClr val="000000"/>
                </a:solidFill>
                <a:latin typeface="Roboto-Bold"/>
              </a:rPr>
              <a:t>York – Columbus; </a:t>
            </a:r>
            <a:r>
              <a:rPr lang="en-US" sz="1050" b="0" i="0" u="none" strike="noStrike" baseline="0" dirty="0">
                <a:solidFill>
                  <a:srgbClr val="000000"/>
                </a:solidFill>
                <a:latin typeface="Roboto-Bold"/>
              </a:rPr>
              <a:t>C.N. 42967</a:t>
            </a:r>
            <a:endParaRPr lang="en-US" sz="1050" b="0" dirty="0">
              <a:solidFill>
                <a:srgbClr val="000000"/>
              </a:solidFill>
            </a:endParaRPr>
          </a:p>
        </p:txBody>
      </p:sp>
    </p:spTree>
    <p:extLst>
      <p:ext uri="{BB962C8B-B14F-4D97-AF65-F5344CB8AC3E}">
        <p14:creationId xmlns:p14="http://schemas.microsoft.com/office/powerpoint/2010/main" val="23859686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Only" preserve="1">
  <p:cSld name="1_Title Only">
    <p:bg>
      <p:bgPr>
        <a:solidFill>
          <a:schemeClr val="accent5"/>
        </a:solidFill>
        <a:effectLst/>
      </p:bgPr>
    </p:bg>
    <p:spTree>
      <p:nvGrpSpPr>
        <p:cNvPr id="1" name=""/>
        <p:cNvGrpSpPr/>
        <p:nvPr/>
      </p:nvGrpSpPr>
      <p:grpSpPr>
        <a:xfrm>
          <a:off x="0" y="0"/>
          <a:ext cx="0" cy="0"/>
          <a:chOff x="0" y="0"/>
          <a:chExt cx="0" cy="0"/>
        </a:xfrm>
      </p:grpSpPr>
      <p:sp useBgFill="1">
        <p:nvSpPr>
          <p:cNvPr id="2" name="Title 1"/>
          <p:cNvSpPr>
            <a:spLocks noGrp="1"/>
          </p:cNvSpPr>
          <p:nvPr>
            <p:ph type="title"/>
          </p:nvPr>
        </p:nvSpPr>
        <p:spPr/>
        <p:txBody>
          <a:bodyPr/>
          <a:lstStyle>
            <a:lvl1pPr>
              <a:defRPr>
                <a:solidFill>
                  <a:schemeClr val="tx1"/>
                </a:solidFill>
                <a:latin typeface="+mj-lt"/>
              </a:defRPr>
            </a:lvl1pPr>
          </a:lstStyle>
          <a:p>
            <a:r>
              <a:rPr lang="en-US"/>
              <a:t>Click to edit Master title style</a:t>
            </a:r>
          </a:p>
        </p:txBody>
      </p:sp>
      <p:pic>
        <p:nvPicPr>
          <p:cNvPr id="3" name="Picture 2">
            <a:extLst>
              <a:ext uri="{FF2B5EF4-FFF2-40B4-BE49-F238E27FC236}">
                <a16:creationId xmlns:a16="http://schemas.microsoft.com/office/drawing/2014/main" id="{069A52D6-3BB9-FC80-F5D0-C04E5E6C743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27551"/>
          <a:stretch/>
        </p:blipFill>
        <p:spPr>
          <a:xfrm>
            <a:off x="3287889" y="6036422"/>
            <a:ext cx="2297256" cy="661502"/>
          </a:xfrm>
          <a:prstGeom prst="rect">
            <a:avLst/>
          </a:prstGeom>
        </p:spPr>
      </p:pic>
      <p:pic>
        <p:nvPicPr>
          <p:cNvPr id="4" name="Picture 3" descr="Text&#10;&#10;Description automatically generated">
            <a:extLst>
              <a:ext uri="{FF2B5EF4-FFF2-40B4-BE49-F238E27FC236}">
                <a16:creationId xmlns:a16="http://schemas.microsoft.com/office/drawing/2014/main" id="{FBB31063-EB47-C81A-D445-E741FF280B8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7538" y="6005577"/>
            <a:ext cx="2565662" cy="661502"/>
          </a:xfrm>
          <a:prstGeom prst="rect">
            <a:avLst/>
          </a:prstGeom>
        </p:spPr>
      </p:pic>
      <p:sp>
        <p:nvSpPr>
          <p:cNvPr id="6" name="TextBox 5">
            <a:extLst>
              <a:ext uri="{FF2B5EF4-FFF2-40B4-BE49-F238E27FC236}">
                <a16:creationId xmlns:a16="http://schemas.microsoft.com/office/drawing/2014/main" id="{A8DE8D35-6037-F766-E87E-CCAF2144D882}"/>
              </a:ext>
            </a:extLst>
          </p:cNvPr>
          <p:cNvSpPr txBox="1"/>
          <p:nvPr userDrawn="1"/>
        </p:nvSpPr>
        <p:spPr>
          <a:xfrm>
            <a:off x="9253189" y="6448169"/>
            <a:ext cx="2829621" cy="253916"/>
          </a:xfrm>
          <a:prstGeom prst="rect">
            <a:avLst/>
          </a:prstGeom>
          <a:noFill/>
        </p:spPr>
        <p:txBody>
          <a:bodyPr wrap="none" rtlCol="0">
            <a:spAutoFit/>
          </a:bodyPr>
          <a:lstStyle/>
          <a:p>
            <a:r>
              <a:rPr lang="en-US" sz="1050" b="0" i="0" u="none" strike="noStrike" baseline="0" dirty="0">
                <a:solidFill>
                  <a:srgbClr val="FFFFFF"/>
                </a:solidFill>
                <a:latin typeface="Roboto-Bold"/>
              </a:rPr>
              <a:t>S-81-2(1051) York – Columbus; C.N. 42967</a:t>
            </a:r>
          </a:p>
        </p:txBody>
      </p:sp>
    </p:spTree>
    <p:extLst>
      <p:ext uri="{BB962C8B-B14F-4D97-AF65-F5344CB8AC3E}">
        <p14:creationId xmlns:p14="http://schemas.microsoft.com/office/powerpoint/2010/main" val="3444891780"/>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55290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2013404"/>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0" y="1"/>
            <a:ext cx="12192000" cy="322411"/>
          </a:xfrm>
          <a:prstGeom prst="rect">
            <a:avLst/>
          </a:prstGeom>
        </p:spPr>
      </p:pic>
    </p:spTree>
    <p:extLst>
      <p:ext uri="{BB962C8B-B14F-4D97-AF65-F5344CB8AC3E}">
        <p14:creationId xmlns:p14="http://schemas.microsoft.com/office/powerpoint/2010/main" val="544949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1" r:id="rId3"/>
    <p:sldLayoutId id="2147483663" r:id="rId4"/>
    <p:sldLayoutId id="2147483664" r:id="rId5"/>
    <p:sldLayoutId id="2147483674" r:id="rId6"/>
    <p:sldLayoutId id="2147483665" r:id="rId7"/>
    <p:sldLayoutId id="2147483666" r:id="rId8"/>
    <p:sldLayoutId id="2147483672" r:id="rId9"/>
    <p:sldLayoutId id="2147483667" r:id="rId10"/>
    <p:sldLayoutId id="2147483670" r:id="rId11"/>
    <p:sldLayoutId id="2147483673" r:id="rId12"/>
    <p:sldLayoutId id="2147483668" r:id="rId13"/>
    <p:sldLayoutId id="2147483669" r:id="rId14"/>
  </p:sldLayoutIdLst>
  <p:txStyles>
    <p:titleStyle>
      <a:lvl1pPr algn="l" defTabSz="914400" rtl="0" eaLnBrk="1" latinLnBrk="0" hangingPunct="1">
        <a:lnSpc>
          <a:spcPct val="90000"/>
        </a:lnSpc>
        <a:spcBef>
          <a:spcPct val="0"/>
        </a:spcBef>
        <a:buNone/>
        <a:defRPr sz="4400" b="1" kern="1200" cap="all" baseline="0">
          <a:solidFill>
            <a:schemeClr val="accent5">
              <a:lumMod val="75000"/>
            </a:schemeClr>
          </a:solidFill>
          <a:latin typeface="Arial Black" panose="020B0A04020102020204" pitchFamily="34" charset="0"/>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10.emf"/></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10.e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10.e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4A57E-CA8E-4F63-B702-98C8935AED5B}"/>
              </a:ext>
            </a:extLst>
          </p:cNvPr>
          <p:cNvSpPr>
            <a:spLocks noGrp="1"/>
          </p:cNvSpPr>
          <p:nvPr>
            <p:ph type="title"/>
          </p:nvPr>
        </p:nvSpPr>
        <p:spPr>
          <a:xfrm>
            <a:off x="4644656" y="552905"/>
            <a:ext cx="3478619" cy="1325563"/>
          </a:xfrm>
        </p:spPr>
        <p:txBody>
          <a:bodyPr>
            <a:normAutofit/>
          </a:bodyPr>
          <a:lstStyle/>
          <a:p>
            <a:r>
              <a:rPr lang="en-US" sz="5400" dirty="0"/>
              <a:t>Agenda</a:t>
            </a:r>
          </a:p>
        </p:txBody>
      </p:sp>
      <p:sp>
        <p:nvSpPr>
          <p:cNvPr id="3" name="Content Placeholder 2">
            <a:extLst>
              <a:ext uri="{FF2B5EF4-FFF2-40B4-BE49-F238E27FC236}">
                <a16:creationId xmlns:a16="http://schemas.microsoft.com/office/drawing/2014/main" id="{5BEABBEE-DE86-4BD7-8606-0D5D1EB0A2F9}"/>
              </a:ext>
            </a:extLst>
          </p:cNvPr>
          <p:cNvSpPr>
            <a:spLocks noGrp="1"/>
          </p:cNvSpPr>
          <p:nvPr>
            <p:ph idx="1"/>
          </p:nvPr>
        </p:nvSpPr>
        <p:spPr>
          <a:xfrm>
            <a:off x="838200" y="2977116"/>
            <a:ext cx="10515600" cy="2693522"/>
          </a:xfrm>
        </p:spPr>
        <p:txBody>
          <a:bodyPr vert="horz" lIns="91440" tIns="45720" rIns="91440" bIns="45720" rtlCol="0" anchor="t">
            <a:normAutofit fontScale="92500" lnSpcReduction="20000"/>
          </a:bodyPr>
          <a:lstStyle/>
          <a:p>
            <a:r>
              <a:rPr lang="en-US" dirty="0">
                <a:latin typeface="Calibri" pitchFamily="34" charset="0"/>
              </a:rPr>
              <a:t>6:00 pm  – OPEN HOUSE AND BALLOT DROP-OFF</a:t>
            </a:r>
          </a:p>
          <a:p>
            <a:endParaRPr lang="en-US" sz="1800" dirty="0">
              <a:latin typeface="Calibri" pitchFamily="34" charset="0"/>
            </a:endParaRPr>
          </a:p>
          <a:p>
            <a:r>
              <a:rPr lang="en-US" dirty="0">
                <a:latin typeface="Calibri" pitchFamily="34" charset="0"/>
              </a:rPr>
              <a:t>6:30 pm  – PRESENTATION</a:t>
            </a:r>
          </a:p>
          <a:p>
            <a:endParaRPr lang="en-US" sz="1800" dirty="0">
              <a:latin typeface="Calibri" pitchFamily="34" charset="0"/>
            </a:endParaRPr>
          </a:p>
          <a:p>
            <a:r>
              <a:rPr lang="en-US" dirty="0">
                <a:latin typeface="Calibri" pitchFamily="34" charset="0"/>
              </a:rPr>
              <a:t>7:00 pm  – AUDIO DEMONSTRATION</a:t>
            </a:r>
          </a:p>
          <a:p>
            <a:endParaRPr lang="en-US" sz="1800" dirty="0">
              <a:latin typeface="Calibri" pitchFamily="34" charset="0"/>
            </a:endParaRPr>
          </a:p>
          <a:p>
            <a:r>
              <a:rPr lang="en-US" dirty="0">
                <a:latin typeface="Calibri" pitchFamily="34" charset="0"/>
              </a:rPr>
              <a:t>7:15 pm  – Q&amp;A STATIONS </a:t>
            </a:r>
          </a:p>
        </p:txBody>
      </p:sp>
      <p:sp>
        <p:nvSpPr>
          <p:cNvPr id="4" name="TextBox 3">
            <a:extLst>
              <a:ext uri="{FF2B5EF4-FFF2-40B4-BE49-F238E27FC236}">
                <a16:creationId xmlns:a16="http://schemas.microsoft.com/office/drawing/2014/main" id="{D28A3B18-CD1E-6823-4396-047840ECDCDA}"/>
              </a:ext>
            </a:extLst>
          </p:cNvPr>
          <p:cNvSpPr txBox="1"/>
          <p:nvPr/>
        </p:nvSpPr>
        <p:spPr>
          <a:xfrm>
            <a:off x="7684850" y="6403469"/>
            <a:ext cx="4423653" cy="261610"/>
          </a:xfrm>
          <a:prstGeom prst="rect">
            <a:avLst/>
          </a:prstGeom>
          <a:solidFill>
            <a:srgbClr val="FFFFFF"/>
          </a:solidFill>
        </p:spPr>
        <p:txBody>
          <a:bodyPr wrap="square">
            <a:spAutoFit/>
          </a:bodyPr>
          <a:lstStyle/>
          <a:p>
            <a:pPr marL="12700" marR="0" algn="r">
              <a:spcBef>
                <a:spcPts val="65"/>
              </a:spcBef>
            </a:pPr>
            <a:r>
              <a:rPr lang="en-US" sz="1100" b="1" dirty="0">
                <a:solidFill>
                  <a:srgbClr val="046080"/>
                </a:solidFill>
                <a:effectLst/>
                <a:latin typeface="Arial" panose="020B0604020202020204" pitchFamily="34" charset="0"/>
                <a:ea typeface="Arial" panose="020B0604020202020204" pitchFamily="34" charset="0"/>
                <a:cs typeface="Gill Sans MT" panose="020B0502020104020203" pitchFamily="34" charset="0"/>
              </a:rPr>
              <a:t>NH-80-9(125) MILLARD HIGHLANDS</a:t>
            </a:r>
            <a:r>
              <a:rPr lang="en-US" sz="1100" b="1" dirty="0">
                <a:solidFill>
                  <a:srgbClr val="046080"/>
                </a:solidFill>
                <a:latin typeface="Arial" panose="020B0604020202020204" pitchFamily="34" charset="0"/>
                <a:ea typeface="Arial" panose="020B0604020202020204" pitchFamily="34" charset="0"/>
                <a:cs typeface="Gill Sans MT" panose="020B0502020104020203" pitchFamily="34" charset="0"/>
              </a:rPr>
              <a:t> ALONG I-80</a:t>
            </a:r>
            <a:r>
              <a:rPr lang="en-US" sz="1100" b="1" dirty="0">
                <a:solidFill>
                  <a:srgbClr val="046080"/>
                </a:solidFill>
                <a:effectLst/>
                <a:latin typeface="Arial" panose="020B0604020202020204" pitchFamily="34" charset="0"/>
                <a:ea typeface="Arial" panose="020B0604020202020204" pitchFamily="34" charset="0"/>
                <a:cs typeface="Gill Sans MT" panose="020B0502020104020203" pitchFamily="34" charset="0"/>
              </a:rPr>
              <a:t>; C.N. 22975</a:t>
            </a:r>
            <a:endParaRPr lang="en-US" sz="1100" b="1" dirty="0">
              <a:solidFill>
                <a:srgbClr val="046080"/>
              </a:solidFill>
              <a:effectLst/>
              <a:latin typeface="Gill Sans MT" panose="020B0502020104020203" pitchFamily="34" charset="0"/>
              <a:ea typeface="Gill Sans MT" panose="020B0502020104020203" pitchFamily="34" charset="0"/>
              <a:cs typeface="Gill Sans MT" panose="020B0502020104020203" pitchFamily="34" charset="0"/>
            </a:endParaRPr>
          </a:p>
        </p:txBody>
      </p:sp>
      <p:sp>
        <p:nvSpPr>
          <p:cNvPr id="5" name="Title 1">
            <a:extLst>
              <a:ext uri="{FF2B5EF4-FFF2-40B4-BE49-F238E27FC236}">
                <a16:creationId xmlns:a16="http://schemas.microsoft.com/office/drawing/2014/main" id="{0525D2DA-26D9-AA41-A48F-023796CF4F3B}"/>
              </a:ext>
            </a:extLst>
          </p:cNvPr>
          <p:cNvSpPr txBox="1">
            <a:spLocks/>
          </p:cNvSpPr>
          <p:nvPr/>
        </p:nvSpPr>
        <p:spPr>
          <a:xfrm>
            <a:off x="838200" y="1651553"/>
            <a:ext cx="10515600"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b="1" kern="1200" cap="all" baseline="0">
                <a:solidFill>
                  <a:schemeClr val="accent5">
                    <a:lumMod val="75000"/>
                  </a:schemeClr>
                </a:solidFill>
                <a:latin typeface="+mj-lt"/>
                <a:ea typeface="+mj-ea"/>
                <a:cs typeface="+mj-cs"/>
              </a:defRPr>
            </a:lvl1pPr>
          </a:lstStyle>
          <a:p>
            <a:r>
              <a:rPr lang="en-US" sz="3600" dirty="0"/>
              <a:t>MILLARD HIGHLANDS along i-80</a:t>
            </a:r>
            <a:br>
              <a:rPr lang="en-US" sz="3600" dirty="0"/>
            </a:br>
            <a:r>
              <a:rPr lang="en-US" sz="3600" dirty="0"/>
              <a:t>Noise Stakeholder Meeting</a:t>
            </a:r>
          </a:p>
        </p:txBody>
      </p:sp>
    </p:spTree>
    <p:extLst>
      <p:ext uri="{BB962C8B-B14F-4D97-AF65-F5344CB8AC3E}">
        <p14:creationId xmlns:p14="http://schemas.microsoft.com/office/powerpoint/2010/main" val="10680916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A3C92F-910A-ACCF-66B8-40E230D527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D267DB-80E0-C65D-E6F5-948F94146BD5}"/>
              </a:ext>
            </a:extLst>
          </p:cNvPr>
          <p:cNvSpPr>
            <a:spLocks noGrp="1"/>
          </p:cNvSpPr>
          <p:nvPr>
            <p:ph type="title"/>
          </p:nvPr>
        </p:nvSpPr>
        <p:spPr>
          <a:xfrm>
            <a:off x="311441" y="698872"/>
            <a:ext cx="7878910" cy="875259"/>
          </a:xfrm>
        </p:spPr>
        <p:txBody>
          <a:bodyPr>
            <a:noAutofit/>
          </a:bodyPr>
          <a:lstStyle/>
          <a:p>
            <a:r>
              <a:rPr lang="en-US" sz="4400" dirty="0"/>
              <a:t>Project Location</a:t>
            </a:r>
          </a:p>
        </p:txBody>
      </p:sp>
      <p:sp>
        <p:nvSpPr>
          <p:cNvPr id="4" name="TextBox 3">
            <a:extLst>
              <a:ext uri="{FF2B5EF4-FFF2-40B4-BE49-F238E27FC236}">
                <a16:creationId xmlns:a16="http://schemas.microsoft.com/office/drawing/2014/main" id="{D9B6EE8B-61BB-77AD-8E5E-2558D8F74E08}"/>
              </a:ext>
            </a:extLst>
          </p:cNvPr>
          <p:cNvSpPr txBox="1"/>
          <p:nvPr/>
        </p:nvSpPr>
        <p:spPr>
          <a:xfrm>
            <a:off x="7684850" y="6403469"/>
            <a:ext cx="4423653" cy="261610"/>
          </a:xfrm>
          <a:prstGeom prst="rect">
            <a:avLst/>
          </a:prstGeom>
          <a:solidFill>
            <a:srgbClr val="FFFFFF"/>
          </a:solidFill>
        </p:spPr>
        <p:txBody>
          <a:bodyPr wrap="square">
            <a:spAutoFit/>
          </a:bodyPr>
          <a:lstStyle/>
          <a:p>
            <a:pPr marL="12700" marR="0" algn="r">
              <a:spcBef>
                <a:spcPts val="65"/>
              </a:spcBef>
            </a:pPr>
            <a:r>
              <a:rPr lang="en-US" sz="1100" b="1" dirty="0">
                <a:solidFill>
                  <a:srgbClr val="046080"/>
                </a:solidFill>
                <a:effectLst/>
                <a:latin typeface="Arial" panose="020B0604020202020204" pitchFamily="34" charset="0"/>
                <a:ea typeface="Arial" panose="020B0604020202020204" pitchFamily="34" charset="0"/>
                <a:cs typeface="Gill Sans MT" panose="020B0502020104020203" pitchFamily="34" charset="0"/>
              </a:rPr>
              <a:t>NH-80-9(125) MILLARD HIGHLANDS</a:t>
            </a:r>
            <a:r>
              <a:rPr lang="en-US" sz="1100" b="1" dirty="0">
                <a:solidFill>
                  <a:srgbClr val="046080"/>
                </a:solidFill>
                <a:latin typeface="Arial" panose="020B0604020202020204" pitchFamily="34" charset="0"/>
                <a:ea typeface="Arial" panose="020B0604020202020204" pitchFamily="34" charset="0"/>
                <a:cs typeface="Gill Sans MT" panose="020B0502020104020203" pitchFamily="34" charset="0"/>
              </a:rPr>
              <a:t> ALONG I-80</a:t>
            </a:r>
            <a:r>
              <a:rPr lang="en-US" sz="1100" b="1" dirty="0">
                <a:solidFill>
                  <a:srgbClr val="046080"/>
                </a:solidFill>
                <a:effectLst/>
                <a:latin typeface="Arial" panose="020B0604020202020204" pitchFamily="34" charset="0"/>
                <a:ea typeface="Arial" panose="020B0604020202020204" pitchFamily="34" charset="0"/>
                <a:cs typeface="Gill Sans MT" panose="020B0502020104020203" pitchFamily="34" charset="0"/>
              </a:rPr>
              <a:t>; C.N. 22975</a:t>
            </a:r>
            <a:endParaRPr lang="en-US" sz="1100" b="1" dirty="0">
              <a:solidFill>
                <a:srgbClr val="046080"/>
              </a:solidFill>
              <a:effectLst/>
              <a:latin typeface="Gill Sans MT" panose="020B0502020104020203" pitchFamily="34" charset="0"/>
              <a:ea typeface="Gill Sans MT" panose="020B0502020104020203" pitchFamily="34" charset="0"/>
              <a:cs typeface="Gill Sans MT" panose="020B0502020104020203" pitchFamily="34" charset="0"/>
            </a:endParaRPr>
          </a:p>
        </p:txBody>
      </p:sp>
      <p:pic>
        <p:nvPicPr>
          <p:cNvPr id="10" name="Picture 9" descr="A map of a town&#10;&#10;AI-generated content may be incorrect.">
            <a:extLst>
              <a:ext uri="{FF2B5EF4-FFF2-40B4-BE49-F238E27FC236}">
                <a16:creationId xmlns:a16="http://schemas.microsoft.com/office/drawing/2014/main" id="{338E72E9-7B6A-EC46-1E89-479D16B773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1441" y="1798319"/>
            <a:ext cx="5285591" cy="4084320"/>
          </a:xfrm>
          <a:prstGeom prst="rect">
            <a:avLst/>
          </a:prstGeom>
        </p:spPr>
      </p:pic>
      <p:sp>
        <p:nvSpPr>
          <p:cNvPr id="12" name="TextBox 11">
            <a:extLst>
              <a:ext uri="{FF2B5EF4-FFF2-40B4-BE49-F238E27FC236}">
                <a16:creationId xmlns:a16="http://schemas.microsoft.com/office/drawing/2014/main" id="{463D5986-96A3-D53F-CB86-6441901834BF}"/>
              </a:ext>
            </a:extLst>
          </p:cNvPr>
          <p:cNvSpPr txBox="1"/>
          <p:nvPr/>
        </p:nvSpPr>
        <p:spPr>
          <a:xfrm>
            <a:off x="311441" y="1565414"/>
            <a:ext cx="4747559" cy="369332"/>
          </a:xfrm>
          <a:prstGeom prst="rect">
            <a:avLst/>
          </a:prstGeom>
          <a:noFill/>
        </p:spPr>
        <p:txBody>
          <a:bodyPr wrap="square" rtlCol="0">
            <a:spAutoFit/>
          </a:bodyPr>
          <a:lstStyle/>
          <a:p>
            <a:r>
              <a:rPr lang="en-US" b="1" dirty="0">
                <a:solidFill>
                  <a:srgbClr val="126180"/>
                </a:solidFill>
              </a:rPr>
              <a:t>Millard Highlands along I-80; C.N. 22975</a:t>
            </a:r>
          </a:p>
        </p:txBody>
      </p:sp>
      <p:sp>
        <p:nvSpPr>
          <p:cNvPr id="5" name="TextBox 4">
            <a:extLst>
              <a:ext uri="{FF2B5EF4-FFF2-40B4-BE49-F238E27FC236}">
                <a16:creationId xmlns:a16="http://schemas.microsoft.com/office/drawing/2014/main" id="{9EA0487A-95C7-999D-1023-75FF27BC0332}"/>
              </a:ext>
            </a:extLst>
          </p:cNvPr>
          <p:cNvSpPr txBox="1"/>
          <p:nvPr/>
        </p:nvSpPr>
        <p:spPr>
          <a:xfrm>
            <a:off x="6096000" y="1943463"/>
            <a:ext cx="5037395" cy="1477328"/>
          </a:xfrm>
          <a:prstGeom prst="rect">
            <a:avLst/>
          </a:prstGeom>
          <a:noFill/>
        </p:spPr>
        <p:txBody>
          <a:bodyPr wrap="square">
            <a:spAutoFit/>
          </a:bodyPr>
          <a:lstStyle/>
          <a:p>
            <a:pPr marL="0" marR="0">
              <a:spcBef>
                <a:spcPts val="1200"/>
              </a:spcBef>
              <a:spcAft>
                <a:spcPts val="1200"/>
              </a:spcAft>
            </a:pPr>
            <a:r>
              <a:rPr lang="en-US" sz="1800" dirty="0">
                <a:effectLst/>
                <a:latin typeface="Arial" panose="020B0604020202020204" pitchFamily="34" charset="0"/>
                <a:ea typeface="Arial" panose="020B0604020202020204" pitchFamily="34" charset="0"/>
              </a:rPr>
              <a:t>The </a:t>
            </a:r>
            <a:r>
              <a:rPr lang="en-US" sz="1800" b="1" dirty="0">
                <a:effectLst/>
                <a:latin typeface="Arial" panose="020B0604020202020204" pitchFamily="34" charset="0"/>
                <a:ea typeface="Arial" panose="020B0604020202020204" pitchFamily="34" charset="0"/>
              </a:rPr>
              <a:t>Millard Highlands along I-80 </a:t>
            </a:r>
            <a:r>
              <a:rPr lang="en-US" sz="1800" dirty="0">
                <a:effectLst/>
                <a:latin typeface="Arial" panose="020B0604020202020204" pitchFamily="34" charset="0"/>
                <a:ea typeface="Arial" panose="020B0604020202020204" pitchFamily="34" charset="0"/>
              </a:rPr>
              <a:t>project</a:t>
            </a:r>
            <a:r>
              <a:rPr lang="en-US" sz="1800" b="1"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involves the</a:t>
            </a:r>
            <a:r>
              <a:rPr lang="en-US" sz="1800" dirty="0">
                <a:latin typeface="Arial" panose="020B0604020202020204" pitchFamily="34" charset="0"/>
                <a:ea typeface="Arial" panose="020B0604020202020204" pitchFamily="34" charset="0"/>
              </a:rPr>
              <a:t> potential</a:t>
            </a:r>
            <a:r>
              <a:rPr lang="en-US" sz="1800" dirty="0">
                <a:effectLst/>
                <a:latin typeface="Arial" panose="020B0604020202020204" pitchFamily="34" charset="0"/>
                <a:ea typeface="Arial" panose="020B0604020202020204" pitchFamily="34" charset="0"/>
              </a:rPr>
              <a:t> construction of a noise wall located north of I-80 and south of </a:t>
            </a:r>
            <a:r>
              <a:rPr lang="en-US" sz="1800" dirty="0" err="1">
                <a:effectLst/>
                <a:latin typeface="Arial" panose="020B0604020202020204" pitchFamily="34" charset="0"/>
                <a:ea typeface="Arial" panose="020B0604020202020204" pitchFamily="34" charset="0"/>
              </a:rPr>
              <a:t>Centech</a:t>
            </a:r>
            <a:r>
              <a:rPr lang="en-US" sz="1800" dirty="0">
                <a:effectLst/>
                <a:latin typeface="Arial" panose="020B0604020202020204" pitchFamily="34" charset="0"/>
                <a:ea typeface="Arial" panose="020B0604020202020204" pitchFamily="34" charset="0"/>
              </a:rPr>
              <a:t> Plaza, between approximately MM 442.20 and MM 442.67.</a:t>
            </a:r>
            <a:endParaRPr lang="en-US" sz="1800" dirty="0">
              <a:effectLst/>
              <a:latin typeface="Calibri" panose="020F0502020204030204" pitchFamily="34" charset="0"/>
              <a:ea typeface="Calibri" panose="020F0502020204030204" pitchFamily="34" charset="0"/>
            </a:endParaRPr>
          </a:p>
        </p:txBody>
      </p:sp>
      <p:pic>
        <p:nvPicPr>
          <p:cNvPr id="6" name="Picture 5">
            <a:extLst>
              <a:ext uri="{FF2B5EF4-FFF2-40B4-BE49-F238E27FC236}">
                <a16:creationId xmlns:a16="http://schemas.microsoft.com/office/drawing/2014/main" id="{565782C3-986C-E468-E014-1BE3422BD064}"/>
              </a:ext>
            </a:extLst>
          </p:cNvPr>
          <p:cNvPicPr>
            <a:picLocks noChangeAspect="1"/>
          </p:cNvPicPr>
          <p:nvPr/>
        </p:nvPicPr>
        <p:blipFill>
          <a:blip r:embed="rId4"/>
          <a:stretch>
            <a:fillRect/>
          </a:stretch>
        </p:blipFill>
        <p:spPr>
          <a:xfrm>
            <a:off x="4427640" y="5107920"/>
            <a:ext cx="936702" cy="167268"/>
          </a:xfrm>
          <a:prstGeom prst="rect">
            <a:avLst/>
          </a:prstGeom>
        </p:spPr>
      </p:pic>
    </p:spTree>
    <p:extLst>
      <p:ext uri="{BB962C8B-B14F-4D97-AF65-F5344CB8AC3E}">
        <p14:creationId xmlns:p14="http://schemas.microsoft.com/office/powerpoint/2010/main" val="27170529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Noise analysis </a:t>
            </a:r>
          </a:p>
        </p:txBody>
      </p:sp>
      <p:sp>
        <p:nvSpPr>
          <p:cNvPr id="6" name="Content Placeholder 5"/>
          <p:cNvSpPr>
            <a:spLocks noGrp="1"/>
          </p:cNvSpPr>
          <p:nvPr>
            <p:ph sz="half" idx="1"/>
          </p:nvPr>
        </p:nvSpPr>
        <p:spPr>
          <a:xfrm>
            <a:off x="838199" y="1825625"/>
            <a:ext cx="5934741" cy="4047637"/>
          </a:xfrm>
        </p:spPr>
        <p:txBody>
          <a:bodyPr>
            <a:noAutofit/>
          </a:bodyPr>
          <a:lstStyle/>
          <a:p>
            <a:pPr marL="365760" indent="-365760" algn="l">
              <a:buFont typeface="+mj-lt"/>
              <a:buAutoNum type="arabicPeriod"/>
            </a:pPr>
            <a:r>
              <a:rPr lang="en-US" sz="1800" dirty="0">
                <a:effectLst/>
                <a:latin typeface="Arial" panose="020B0604020202020204" pitchFamily="34" charset="0"/>
                <a:ea typeface="Arial" panose="020B0604020202020204" pitchFamily="34" charset="0"/>
              </a:rPr>
              <a:t>Federal Highways Administration (FHWA)  requirement for Type 1 projects.</a:t>
            </a:r>
          </a:p>
          <a:p>
            <a:pPr lvl="1"/>
            <a:r>
              <a:rPr lang="en-US" sz="1600" dirty="0">
                <a:latin typeface="Arial" panose="020B0604020202020204" pitchFamily="34" charset="0"/>
                <a:ea typeface="Arial" panose="020B0604020202020204" pitchFamily="34" charset="0"/>
              </a:rPr>
              <a:t>Projects that create</a:t>
            </a:r>
          </a:p>
          <a:p>
            <a:pPr lvl="2"/>
            <a:r>
              <a:rPr lang="en-US" sz="1600" dirty="0">
                <a:effectLst/>
                <a:latin typeface="Arial" panose="020B0604020202020204" pitchFamily="34" charset="0"/>
                <a:ea typeface="Arial" panose="020B0604020202020204" pitchFamily="34" charset="0"/>
              </a:rPr>
              <a:t>new highway segments</a:t>
            </a:r>
          </a:p>
          <a:p>
            <a:pPr lvl="2"/>
            <a:r>
              <a:rPr lang="en-US" sz="1600" dirty="0">
                <a:effectLst/>
                <a:latin typeface="Arial" panose="020B0604020202020204" pitchFamily="34" charset="0"/>
                <a:ea typeface="Arial" panose="020B0604020202020204" pitchFamily="34" charset="0"/>
              </a:rPr>
              <a:t>significant alterations to existing highways that may increase traffic noise levels.</a:t>
            </a:r>
            <a:endParaRPr lang="en-US" sz="1600" baseline="0" dirty="0">
              <a:latin typeface="Arial" panose="020B0604020202020204" pitchFamily="34" charset="0"/>
            </a:endParaRPr>
          </a:p>
          <a:p>
            <a:pPr marL="365760" indent="-365760" algn="l">
              <a:buFont typeface="+mj-lt"/>
              <a:buAutoNum type="arabicPeriod"/>
            </a:pPr>
            <a:r>
              <a:rPr lang="en-US" sz="1800" baseline="0" dirty="0">
                <a:latin typeface="Arial" panose="020B0604020202020204" pitchFamily="34" charset="0"/>
              </a:rPr>
              <a:t>Conducted in accordance with FHWA and NDOT policies.</a:t>
            </a:r>
          </a:p>
          <a:p>
            <a:pPr marL="365760" indent="-365760" algn="l">
              <a:buFont typeface="+mj-lt"/>
              <a:buAutoNum type="arabicPeriod"/>
            </a:pPr>
            <a:r>
              <a:rPr lang="en-US" sz="1800" baseline="0" dirty="0">
                <a:latin typeface="Arial" panose="020B0604020202020204" pitchFamily="34" charset="0"/>
              </a:rPr>
              <a:t>Modeled noise levels using current and future traffic volumes to determine noise impacts.</a:t>
            </a:r>
          </a:p>
          <a:p>
            <a:pPr marL="365760" indent="-365760" algn="l">
              <a:buFont typeface="+mj-lt"/>
              <a:buAutoNum type="arabicPeriod"/>
            </a:pPr>
            <a:r>
              <a:rPr lang="en-US" sz="1800" baseline="0" dirty="0">
                <a:latin typeface="Arial" panose="020B0604020202020204" pitchFamily="34" charset="0"/>
              </a:rPr>
              <a:t>Receiver is impacted if noise level is 66 decibels (dBA) or higher, or 15 dBA or higher than existing.</a:t>
            </a:r>
          </a:p>
          <a:p>
            <a:pPr marL="365760" indent="-365760" algn="l">
              <a:buFont typeface="+mj-lt"/>
              <a:buAutoNum type="arabicPeriod"/>
            </a:pPr>
            <a:r>
              <a:rPr lang="en-US" sz="1800" baseline="0" dirty="0">
                <a:latin typeface="Arial" panose="020B0604020202020204" pitchFamily="34" charset="0"/>
              </a:rPr>
              <a:t>Evaluate noise abatement for impacted areas.</a:t>
            </a:r>
          </a:p>
        </p:txBody>
      </p:sp>
      <p:pic>
        <p:nvPicPr>
          <p:cNvPr id="7" name="Content Placeholder 6">
            <a:extLst>
              <a:ext uri="{FF2B5EF4-FFF2-40B4-BE49-F238E27FC236}">
                <a16:creationId xmlns:a16="http://schemas.microsoft.com/office/drawing/2014/main" id="{A15D8EE3-7F4D-2797-C00D-270A357B675F}"/>
              </a:ext>
            </a:extLst>
          </p:cNvPr>
          <p:cNvPicPr>
            <a:picLocks noGrp="1" noChangeAspect="1"/>
          </p:cNvPicPr>
          <p:nvPr>
            <p:ph sz="half" idx="2"/>
          </p:nvPr>
        </p:nvPicPr>
        <p:blipFill>
          <a:blip r:embed="rId3"/>
          <a:stretch>
            <a:fillRect/>
          </a:stretch>
        </p:blipFill>
        <p:spPr>
          <a:xfrm>
            <a:off x="7101452" y="1705000"/>
            <a:ext cx="4424362" cy="2997061"/>
          </a:xfrm>
        </p:spPr>
      </p:pic>
      <p:sp>
        <p:nvSpPr>
          <p:cNvPr id="2" name="TextBox 1">
            <a:extLst>
              <a:ext uri="{FF2B5EF4-FFF2-40B4-BE49-F238E27FC236}">
                <a16:creationId xmlns:a16="http://schemas.microsoft.com/office/drawing/2014/main" id="{7561F200-BFD4-4527-4BEB-2DD58DAC5997}"/>
              </a:ext>
            </a:extLst>
          </p:cNvPr>
          <p:cNvSpPr txBox="1"/>
          <p:nvPr/>
        </p:nvSpPr>
        <p:spPr>
          <a:xfrm>
            <a:off x="7684850" y="6403469"/>
            <a:ext cx="4423653" cy="261610"/>
          </a:xfrm>
          <a:prstGeom prst="rect">
            <a:avLst/>
          </a:prstGeom>
          <a:solidFill>
            <a:srgbClr val="FFFFFF"/>
          </a:solidFill>
        </p:spPr>
        <p:txBody>
          <a:bodyPr wrap="square">
            <a:spAutoFit/>
          </a:bodyPr>
          <a:lstStyle/>
          <a:p>
            <a:pPr marL="12700" marR="0" algn="r">
              <a:spcBef>
                <a:spcPts val="65"/>
              </a:spcBef>
            </a:pPr>
            <a:r>
              <a:rPr lang="en-US" sz="1100" b="1" dirty="0">
                <a:solidFill>
                  <a:srgbClr val="046080"/>
                </a:solidFill>
                <a:effectLst/>
                <a:latin typeface="Arial" panose="020B0604020202020204" pitchFamily="34" charset="0"/>
                <a:ea typeface="Arial" panose="020B0604020202020204" pitchFamily="34" charset="0"/>
                <a:cs typeface="Gill Sans MT" panose="020B0502020104020203" pitchFamily="34" charset="0"/>
              </a:rPr>
              <a:t>NH-80-9(125) MILLARD HIGHLANDS</a:t>
            </a:r>
            <a:r>
              <a:rPr lang="en-US" sz="1100" b="1" dirty="0">
                <a:solidFill>
                  <a:srgbClr val="046080"/>
                </a:solidFill>
                <a:latin typeface="Arial" panose="020B0604020202020204" pitchFamily="34" charset="0"/>
                <a:ea typeface="Arial" panose="020B0604020202020204" pitchFamily="34" charset="0"/>
                <a:cs typeface="Gill Sans MT" panose="020B0502020104020203" pitchFamily="34" charset="0"/>
              </a:rPr>
              <a:t> ALONG I-80</a:t>
            </a:r>
            <a:r>
              <a:rPr lang="en-US" sz="1100" b="1" dirty="0">
                <a:solidFill>
                  <a:srgbClr val="046080"/>
                </a:solidFill>
                <a:effectLst/>
                <a:latin typeface="Arial" panose="020B0604020202020204" pitchFamily="34" charset="0"/>
                <a:ea typeface="Arial" panose="020B0604020202020204" pitchFamily="34" charset="0"/>
                <a:cs typeface="Gill Sans MT" panose="020B0502020104020203" pitchFamily="34" charset="0"/>
              </a:rPr>
              <a:t>; C.N. 22975</a:t>
            </a:r>
            <a:endParaRPr lang="en-US" sz="1100" b="1" dirty="0">
              <a:solidFill>
                <a:srgbClr val="046080"/>
              </a:solidFill>
              <a:effectLst/>
              <a:latin typeface="Gill Sans MT" panose="020B0502020104020203" pitchFamily="34" charset="0"/>
              <a:ea typeface="Gill Sans MT" panose="020B0502020104020203" pitchFamily="34" charset="0"/>
              <a:cs typeface="Gill Sans MT" panose="020B0502020104020203" pitchFamily="34" charset="0"/>
            </a:endParaRPr>
          </a:p>
        </p:txBody>
      </p:sp>
    </p:spTree>
    <p:extLst>
      <p:ext uri="{BB962C8B-B14F-4D97-AF65-F5344CB8AC3E}">
        <p14:creationId xmlns:p14="http://schemas.microsoft.com/office/powerpoint/2010/main" val="32874457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4FD308-7D2C-3763-6EA4-95EFA3A2B61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5023E32-8E59-6C93-21E8-4BC041F2DE6F}"/>
              </a:ext>
            </a:extLst>
          </p:cNvPr>
          <p:cNvSpPr>
            <a:spLocks noGrp="1"/>
          </p:cNvSpPr>
          <p:nvPr>
            <p:ph type="title"/>
          </p:nvPr>
        </p:nvSpPr>
        <p:spPr/>
        <p:txBody>
          <a:bodyPr>
            <a:normAutofit/>
          </a:bodyPr>
          <a:lstStyle/>
          <a:p>
            <a:r>
              <a:rPr lang="en-US" dirty="0">
                <a:highlight>
                  <a:srgbClr val="F9FBFA"/>
                </a:highlight>
              </a:rPr>
              <a:t>Noise analysis</a:t>
            </a:r>
          </a:p>
        </p:txBody>
      </p:sp>
      <p:sp>
        <p:nvSpPr>
          <p:cNvPr id="2" name="TextBox 1">
            <a:extLst>
              <a:ext uri="{FF2B5EF4-FFF2-40B4-BE49-F238E27FC236}">
                <a16:creationId xmlns:a16="http://schemas.microsoft.com/office/drawing/2014/main" id="{3D1B85A9-35A8-3776-5AE7-040222815545}"/>
              </a:ext>
            </a:extLst>
          </p:cNvPr>
          <p:cNvSpPr txBox="1"/>
          <p:nvPr/>
        </p:nvSpPr>
        <p:spPr>
          <a:xfrm>
            <a:off x="7684850" y="6403469"/>
            <a:ext cx="4423653" cy="261610"/>
          </a:xfrm>
          <a:prstGeom prst="rect">
            <a:avLst/>
          </a:prstGeom>
          <a:solidFill>
            <a:srgbClr val="FFFFFF"/>
          </a:solidFill>
        </p:spPr>
        <p:txBody>
          <a:bodyPr wrap="square">
            <a:spAutoFit/>
          </a:bodyPr>
          <a:lstStyle/>
          <a:p>
            <a:pPr marL="12700" marR="0" algn="r">
              <a:spcBef>
                <a:spcPts val="65"/>
              </a:spcBef>
            </a:pPr>
            <a:r>
              <a:rPr lang="en-US" sz="1100" b="1" dirty="0">
                <a:solidFill>
                  <a:srgbClr val="046080"/>
                </a:solidFill>
                <a:effectLst/>
                <a:latin typeface="Arial" panose="020B0604020202020204" pitchFamily="34" charset="0"/>
                <a:ea typeface="Arial" panose="020B0604020202020204" pitchFamily="34" charset="0"/>
                <a:cs typeface="Gill Sans MT" panose="020B0502020104020203" pitchFamily="34" charset="0"/>
              </a:rPr>
              <a:t>NH-80-9(125) MILLARD HIGHLANDS</a:t>
            </a:r>
            <a:r>
              <a:rPr lang="en-US" sz="1100" b="1" dirty="0">
                <a:solidFill>
                  <a:srgbClr val="046080"/>
                </a:solidFill>
                <a:latin typeface="Arial" panose="020B0604020202020204" pitchFamily="34" charset="0"/>
                <a:ea typeface="Arial" panose="020B0604020202020204" pitchFamily="34" charset="0"/>
                <a:cs typeface="Gill Sans MT" panose="020B0502020104020203" pitchFamily="34" charset="0"/>
              </a:rPr>
              <a:t> ALONG I-80</a:t>
            </a:r>
            <a:r>
              <a:rPr lang="en-US" sz="1100" b="1" dirty="0">
                <a:solidFill>
                  <a:srgbClr val="046080"/>
                </a:solidFill>
                <a:effectLst/>
                <a:latin typeface="Arial" panose="020B0604020202020204" pitchFamily="34" charset="0"/>
                <a:ea typeface="Arial" panose="020B0604020202020204" pitchFamily="34" charset="0"/>
                <a:cs typeface="Gill Sans MT" panose="020B0502020104020203" pitchFamily="34" charset="0"/>
              </a:rPr>
              <a:t>; C.N. 22975</a:t>
            </a:r>
            <a:endParaRPr lang="en-US" sz="1100" b="1" dirty="0">
              <a:solidFill>
                <a:srgbClr val="046080"/>
              </a:solidFill>
              <a:effectLst/>
              <a:latin typeface="Gill Sans MT" panose="020B0502020104020203" pitchFamily="34" charset="0"/>
              <a:ea typeface="Gill Sans MT" panose="020B0502020104020203" pitchFamily="34" charset="0"/>
              <a:cs typeface="Gill Sans MT" panose="020B0502020104020203" pitchFamily="34" charset="0"/>
            </a:endParaRPr>
          </a:p>
        </p:txBody>
      </p:sp>
      <p:sp>
        <p:nvSpPr>
          <p:cNvPr id="4" name="Content Placeholder 3">
            <a:extLst>
              <a:ext uri="{FF2B5EF4-FFF2-40B4-BE49-F238E27FC236}">
                <a16:creationId xmlns:a16="http://schemas.microsoft.com/office/drawing/2014/main" id="{CA2EB016-F139-BF61-1157-65BEAC1C70D2}"/>
              </a:ext>
            </a:extLst>
          </p:cNvPr>
          <p:cNvSpPr>
            <a:spLocks noGrp="1"/>
          </p:cNvSpPr>
          <p:nvPr>
            <p:ph sz="half" idx="2"/>
          </p:nvPr>
        </p:nvSpPr>
        <p:spPr>
          <a:xfrm>
            <a:off x="6276892" y="4262821"/>
            <a:ext cx="5181600" cy="782877"/>
          </a:xfrm>
        </p:spPr>
        <p:txBody>
          <a:bodyPr>
            <a:normAutofit/>
          </a:bodyPr>
          <a:lstStyle/>
          <a:p>
            <a:pPr marL="0" indent="0">
              <a:buNone/>
            </a:pPr>
            <a:r>
              <a:rPr lang="en-US" sz="1800" dirty="0">
                <a:latin typeface="Arial" panose="020B0604020202020204" pitchFamily="34" charset="0"/>
              </a:rPr>
              <a:t>Noise barriers evaluated using NDOT Noise Analysis and Abatement Policy</a:t>
            </a:r>
          </a:p>
        </p:txBody>
      </p:sp>
      <p:pic>
        <p:nvPicPr>
          <p:cNvPr id="11" name="Picture 10">
            <a:extLst>
              <a:ext uri="{FF2B5EF4-FFF2-40B4-BE49-F238E27FC236}">
                <a16:creationId xmlns:a16="http://schemas.microsoft.com/office/drawing/2014/main" id="{8CD87E9D-06B7-AE67-0137-033A99138974}"/>
              </a:ext>
            </a:extLst>
          </p:cNvPr>
          <p:cNvPicPr>
            <a:picLocks noChangeAspect="1"/>
          </p:cNvPicPr>
          <p:nvPr/>
        </p:nvPicPr>
        <p:blipFill>
          <a:blip r:embed="rId3"/>
          <a:stretch>
            <a:fillRect/>
          </a:stretch>
        </p:blipFill>
        <p:spPr>
          <a:xfrm>
            <a:off x="6276892" y="1274576"/>
            <a:ext cx="4532444" cy="2472242"/>
          </a:xfrm>
          <a:prstGeom prst="rect">
            <a:avLst/>
          </a:prstGeom>
        </p:spPr>
      </p:pic>
      <p:pic>
        <p:nvPicPr>
          <p:cNvPr id="15" name="Picture 14">
            <a:extLst>
              <a:ext uri="{FF2B5EF4-FFF2-40B4-BE49-F238E27FC236}">
                <a16:creationId xmlns:a16="http://schemas.microsoft.com/office/drawing/2014/main" id="{C97C2EB0-E229-D636-B446-75BB80C2241E}"/>
              </a:ext>
            </a:extLst>
          </p:cNvPr>
          <p:cNvPicPr>
            <a:picLocks noChangeAspect="1"/>
          </p:cNvPicPr>
          <p:nvPr/>
        </p:nvPicPr>
        <p:blipFill>
          <a:blip r:embed="rId4"/>
          <a:stretch>
            <a:fillRect/>
          </a:stretch>
        </p:blipFill>
        <p:spPr>
          <a:xfrm>
            <a:off x="1011111" y="1878469"/>
            <a:ext cx="4346944" cy="3736699"/>
          </a:xfrm>
          <a:prstGeom prst="rect">
            <a:avLst/>
          </a:prstGeom>
          <a:solidFill>
            <a:srgbClr val="046080"/>
          </a:solidFill>
          <a:ln>
            <a:solidFill>
              <a:srgbClr val="126180"/>
            </a:solidFill>
          </a:ln>
        </p:spPr>
      </p:pic>
      <p:sp>
        <p:nvSpPr>
          <p:cNvPr id="3" name="Content Placeholder 3">
            <a:extLst>
              <a:ext uri="{FF2B5EF4-FFF2-40B4-BE49-F238E27FC236}">
                <a16:creationId xmlns:a16="http://schemas.microsoft.com/office/drawing/2014/main" id="{A8B8C792-2C35-1A63-27AF-4B56AB64E871}"/>
              </a:ext>
            </a:extLst>
          </p:cNvPr>
          <p:cNvSpPr txBox="1">
            <a:spLocks/>
          </p:cNvSpPr>
          <p:nvPr/>
        </p:nvSpPr>
        <p:spPr>
          <a:xfrm>
            <a:off x="6276892" y="4817083"/>
            <a:ext cx="4662606" cy="4572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2"/>
                </a:solidFill>
                <a:latin typeface="Roboto" panose="02000000000000000000" pitchFamily="2" charset="0"/>
                <a:ea typeface="Roboto" panose="02000000000000000000" pitchFamily="2" charset="0"/>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2"/>
                </a:solidFill>
                <a:latin typeface="Roboto" panose="02000000000000000000" pitchFamily="2" charset="0"/>
                <a:ea typeface="Roboto" panose="02000000000000000000" pitchFamily="2" charset="0"/>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2"/>
                </a:solidFill>
                <a:latin typeface="Roboto" panose="02000000000000000000" pitchFamily="2" charset="0"/>
                <a:ea typeface="Roboto" panose="02000000000000000000" pitchFamily="2" charset="0"/>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2"/>
                </a:solidFill>
                <a:latin typeface="Roboto" panose="02000000000000000000" pitchFamily="2" charset="0"/>
                <a:ea typeface="Roboto" panose="02000000000000000000" pitchFamily="2" charset="0"/>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2"/>
                </a:solidFill>
                <a:latin typeface="Roboto" panose="02000000000000000000" pitchFamily="2" charset="0"/>
                <a:ea typeface="Roboto" panose="02000000000000000000"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i="1" dirty="0">
                <a:latin typeface="Arial" panose="020B0604020202020204" pitchFamily="34" charset="0"/>
              </a:rPr>
              <a:t>https://dot.nebraska.gov/projects/environment/noise-air/</a:t>
            </a:r>
          </a:p>
        </p:txBody>
      </p:sp>
    </p:spTree>
    <p:extLst>
      <p:ext uri="{BB962C8B-B14F-4D97-AF65-F5344CB8AC3E}">
        <p14:creationId xmlns:p14="http://schemas.microsoft.com/office/powerpoint/2010/main" val="4056965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DDE9C047-FAF7-B016-D18B-804FFC2969A4}"/>
              </a:ext>
            </a:extLst>
          </p:cNvPr>
          <p:cNvGraphicFramePr>
            <a:graphicFrameLocks noGrp="1"/>
          </p:cNvGraphicFramePr>
          <p:nvPr>
            <p:extLst>
              <p:ext uri="{D42A27DB-BD31-4B8C-83A1-F6EECF244321}">
                <p14:modId xmlns:p14="http://schemas.microsoft.com/office/powerpoint/2010/main" val="1036818107"/>
              </p:ext>
            </p:extLst>
          </p:nvPr>
        </p:nvGraphicFramePr>
        <p:xfrm>
          <a:off x="5223754" y="1541199"/>
          <a:ext cx="6040876" cy="954306"/>
        </p:xfrm>
        <a:graphic>
          <a:graphicData uri="http://schemas.openxmlformats.org/drawingml/2006/table">
            <a:tbl>
              <a:tblPr firstRow="1" bandRow="1">
                <a:tableStyleId>{5C22544A-7EE6-4342-B048-85BDC9FD1C3A}</a:tableStyleId>
              </a:tblPr>
              <a:tblGrid>
                <a:gridCol w="6040876">
                  <a:extLst>
                    <a:ext uri="{9D8B030D-6E8A-4147-A177-3AD203B41FA5}">
                      <a16:colId xmlns:a16="http://schemas.microsoft.com/office/drawing/2014/main" val="20000"/>
                    </a:ext>
                  </a:extLst>
                </a:gridCol>
              </a:tblGrid>
              <a:tr h="266463">
                <a:tc>
                  <a:txBody>
                    <a:bodyPr/>
                    <a:lstStyle/>
                    <a:p>
                      <a:pPr algn="ctr"/>
                      <a:r>
                        <a:rPr lang="en-US" sz="2800" dirty="0">
                          <a:latin typeface="Calibri" pitchFamily="34" charset="0"/>
                        </a:rPr>
                        <a:t>Abatement Evaluation</a:t>
                      </a:r>
                      <a:endParaRPr lang="en-US" sz="1600" b="0" baseline="0" dirty="0">
                        <a:latin typeface="Calibri" pitchFamily="34" charset="0"/>
                      </a:endParaRPr>
                    </a:p>
                  </a:txBody>
                  <a:tcPr marL="80682" marR="80682" marT="40341" marB="40341">
                    <a:solidFill>
                      <a:srgbClr val="00607F"/>
                    </a:solidFill>
                  </a:tcPr>
                </a:tc>
                <a:extLst>
                  <a:ext uri="{0D108BD9-81ED-4DB2-BD59-A6C34878D82A}">
                    <a16:rowId xmlns:a16="http://schemas.microsoft.com/office/drawing/2014/main" val="10000"/>
                  </a:ext>
                </a:extLst>
              </a:tr>
              <a:tr h="446904">
                <a:tc>
                  <a:txBody>
                    <a:bodyPr/>
                    <a:lstStyle/>
                    <a:p>
                      <a:pPr marL="0" marR="0" indent="0" algn="l" defTabSz="914400" rtl="0" eaLnBrk="1" fontAlgn="auto" latinLnBrk="0" hangingPunct="1">
                        <a:lnSpc>
                          <a:spcPct val="100000"/>
                        </a:lnSpc>
                        <a:spcBef>
                          <a:spcPts val="0"/>
                        </a:spcBef>
                        <a:spcAft>
                          <a:spcPts val="2400"/>
                        </a:spcAft>
                        <a:buClrTx/>
                        <a:buSzTx/>
                        <a:buFont typeface="+mj-lt"/>
                        <a:buNone/>
                        <a:tabLst/>
                        <a:defRPr/>
                      </a:pPr>
                      <a:endParaRPr lang="en-US" sz="1800" dirty="0">
                        <a:latin typeface="Arial" panose="020B0604020202020204" pitchFamily="34" charset="0"/>
                        <a:cs typeface="Arial" panose="020B0604020202020204" pitchFamily="34" charset="0"/>
                      </a:endParaRPr>
                    </a:p>
                  </a:txBody>
                  <a:tcPr marL="80682" marR="80682" marT="40341" marB="40341">
                    <a:solidFill>
                      <a:srgbClr val="B9C8D3"/>
                    </a:solidFill>
                  </a:tcPr>
                </a:tc>
                <a:extLst>
                  <a:ext uri="{0D108BD9-81ED-4DB2-BD59-A6C34878D82A}">
                    <a16:rowId xmlns:a16="http://schemas.microsoft.com/office/drawing/2014/main" val="10001"/>
                  </a:ext>
                </a:extLst>
              </a:tr>
            </a:tbl>
          </a:graphicData>
        </a:graphic>
      </p:graphicFrame>
      <p:sp>
        <p:nvSpPr>
          <p:cNvPr id="2" name="Title 1"/>
          <p:cNvSpPr>
            <a:spLocks noGrp="1"/>
          </p:cNvSpPr>
          <p:nvPr>
            <p:ph type="title"/>
          </p:nvPr>
        </p:nvSpPr>
        <p:spPr/>
        <p:txBody>
          <a:bodyPr/>
          <a:lstStyle/>
          <a:p>
            <a:r>
              <a:rPr lang="en-US" dirty="0">
                <a:latin typeface="+mj-lt"/>
              </a:rPr>
              <a:t>Millard highlands along I-80</a:t>
            </a:r>
          </a:p>
        </p:txBody>
      </p:sp>
      <p:sp>
        <p:nvSpPr>
          <p:cNvPr id="15" name="Rectangle 14">
            <a:extLst>
              <a:ext uri="{FF2B5EF4-FFF2-40B4-BE49-F238E27FC236}">
                <a16:creationId xmlns:a16="http://schemas.microsoft.com/office/drawing/2014/main" id="{1BF8C72A-E86B-9B7A-B2E7-F70ACE657817}"/>
              </a:ext>
            </a:extLst>
          </p:cNvPr>
          <p:cNvSpPr/>
          <p:nvPr/>
        </p:nvSpPr>
        <p:spPr>
          <a:xfrm>
            <a:off x="5223754" y="2051437"/>
            <a:ext cx="6040876" cy="3754908"/>
          </a:xfrm>
          <a:prstGeom prst="rect">
            <a:avLst/>
          </a:prstGeom>
          <a:solidFill>
            <a:schemeClr val="tx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57D4F067-60C7-BB69-92E5-4DCCA3F79372}"/>
              </a:ext>
            </a:extLst>
          </p:cNvPr>
          <p:cNvSpPr txBox="1"/>
          <p:nvPr/>
        </p:nvSpPr>
        <p:spPr>
          <a:xfrm>
            <a:off x="7684850" y="6403469"/>
            <a:ext cx="4423653" cy="261610"/>
          </a:xfrm>
          <a:prstGeom prst="rect">
            <a:avLst/>
          </a:prstGeom>
          <a:solidFill>
            <a:srgbClr val="FFFFFF"/>
          </a:solidFill>
        </p:spPr>
        <p:txBody>
          <a:bodyPr wrap="square">
            <a:spAutoFit/>
          </a:bodyPr>
          <a:lstStyle/>
          <a:p>
            <a:pPr marL="12700" marR="0" algn="r">
              <a:spcBef>
                <a:spcPts val="65"/>
              </a:spcBef>
            </a:pPr>
            <a:r>
              <a:rPr lang="en-US" sz="1100" b="1" dirty="0">
                <a:solidFill>
                  <a:srgbClr val="046080"/>
                </a:solidFill>
                <a:effectLst/>
                <a:latin typeface="Arial" panose="020B0604020202020204" pitchFamily="34" charset="0"/>
                <a:ea typeface="Arial" panose="020B0604020202020204" pitchFamily="34" charset="0"/>
                <a:cs typeface="Gill Sans MT" panose="020B0502020104020203" pitchFamily="34" charset="0"/>
              </a:rPr>
              <a:t>NH-80-9(125) MILLARD HIGHLANDS</a:t>
            </a:r>
            <a:r>
              <a:rPr lang="en-US" sz="1100" b="1" dirty="0">
                <a:solidFill>
                  <a:srgbClr val="046080"/>
                </a:solidFill>
                <a:latin typeface="Arial" panose="020B0604020202020204" pitchFamily="34" charset="0"/>
                <a:ea typeface="Arial" panose="020B0604020202020204" pitchFamily="34" charset="0"/>
                <a:cs typeface="Gill Sans MT" panose="020B0502020104020203" pitchFamily="34" charset="0"/>
              </a:rPr>
              <a:t> ALONG I-80</a:t>
            </a:r>
            <a:r>
              <a:rPr lang="en-US" sz="1100" b="1" dirty="0">
                <a:solidFill>
                  <a:srgbClr val="046080"/>
                </a:solidFill>
                <a:effectLst/>
                <a:latin typeface="Arial" panose="020B0604020202020204" pitchFamily="34" charset="0"/>
                <a:ea typeface="Arial" panose="020B0604020202020204" pitchFamily="34" charset="0"/>
                <a:cs typeface="Gill Sans MT" panose="020B0502020104020203" pitchFamily="34" charset="0"/>
              </a:rPr>
              <a:t>; C.N. 22975</a:t>
            </a:r>
            <a:endParaRPr lang="en-US" sz="1100" b="1" dirty="0">
              <a:solidFill>
                <a:srgbClr val="046080"/>
              </a:solidFill>
              <a:effectLst/>
              <a:latin typeface="Gill Sans MT" panose="020B0502020104020203" pitchFamily="34" charset="0"/>
              <a:ea typeface="Gill Sans MT" panose="020B0502020104020203" pitchFamily="34" charset="0"/>
              <a:cs typeface="Gill Sans MT" panose="020B0502020104020203" pitchFamily="34" charset="0"/>
            </a:endParaRPr>
          </a:p>
        </p:txBody>
      </p:sp>
      <p:pic>
        <p:nvPicPr>
          <p:cNvPr id="8" name="Picture 7" descr="A stone wall with grass and blue sky&#10;&#10;AI-generated content may be incorrect.">
            <a:extLst>
              <a:ext uri="{FF2B5EF4-FFF2-40B4-BE49-F238E27FC236}">
                <a16:creationId xmlns:a16="http://schemas.microsoft.com/office/drawing/2014/main" id="{18331B30-22E0-2722-F0B1-B65D839DDA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7370" y="1541199"/>
            <a:ext cx="3740322" cy="2035122"/>
          </a:xfrm>
          <a:prstGeom prst="rect">
            <a:avLst/>
          </a:prstGeom>
        </p:spPr>
      </p:pic>
      <p:pic>
        <p:nvPicPr>
          <p:cNvPr id="11" name="Picture 10" descr="A grass field with a stone wall&#10;&#10;AI-generated content may be incorrect.">
            <a:extLst>
              <a:ext uri="{FF2B5EF4-FFF2-40B4-BE49-F238E27FC236}">
                <a16:creationId xmlns:a16="http://schemas.microsoft.com/office/drawing/2014/main" id="{00201705-C9D2-5B4C-F05C-BA1E39084CD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7369" y="3618832"/>
            <a:ext cx="3740323" cy="2187513"/>
          </a:xfrm>
          <a:prstGeom prst="rect">
            <a:avLst/>
          </a:prstGeom>
        </p:spPr>
      </p:pic>
      <p:sp>
        <p:nvSpPr>
          <p:cNvPr id="6" name="TextBox 5">
            <a:extLst>
              <a:ext uri="{FF2B5EF4-FFF2-40B4-BE49-F238E27FC236}">
                <a16:creationId xmlns:a16="http://schemas.microsoft.com/office/drawing/2014/main" id="{29464EB9-4876-60EA-528B-B60A8FB69C77}"/>
              </a:ext>
            </a:extLst>
          </p:cNvPr>
          <p:cNvSpPr txBox="1"/>
          <p:nvPr/>
        </p:nvSpPr>
        <p:spPr>
          <a:xfrm>
            <a:off x="5332027" y="2329643"/>
            <a:ext cx="6094674" cy="369332"/>
          </a:xfrm>
          <a:prstGeom prst="rect">
            <a:avLst/>
          </a:prstGeom>
          <a:noFill/>
        </p:spPr>
        <p:txBody>
          <a:bodyPr wrap="square">
            <a:spAutoFit/>
          </a:bodyPr>
          <a:lstStyle/>
          <a:p>
            <a:pPr marR="0" algn="l" defTabSz="914400" rtl="0" eaLnBrk="1" fontAlgn="auto" latinLnBrk="0" hangingPunct="1">
              <a:lnSpc>
                <a:spcPct val="100000"/>
              </a:lnSpc>
              <a:spcBef>
                <a:spcPts val="0"/>
              </a:spcBef>
              <a:spcAft>
                <a:spcPts val="2400"/>
              </a:spcAft>
              <a:buClrTx/>
              <a:buSzTx/>
              <a:tabLst/>
              <a:defRPr/>
            </a:pPr>
            <a:r>
              <a:rPr lang="en-US" sz="1800" dirty="0">
                <a:latin typeface="Arial" panose="020B0604020202020204" pitchFamily="34" charset="0"/>
                <a:cs typeface="Arial" panose="020B0604020202020204" pitchFamily="34" charset="0"/>
              </a:rPr>
              <a:t>1. Examined walls with noise modeling software.</a:t>
            </a:r>
          </a:p>
        </p:txBody>
      </p:sp>
      <p:sp>
        <p:nvSpPr>
          <p:cNvPr id="9" name="TextBox 8">
            <a:extLst>
              <a:ext uri="{FF2B5EF4-FFF2-40B4-BE49-F238E27FC236}">
                <a16:creationId xmlns:a16="http://schemas.microsoft.com/office/drawing/2014/main" id="{2C46D7CC-1FBC-8057-7D17-3622C5B6D814}"/>
              </a:ext>
            </a:extLst>
          </p:cNvPr>
          <p:cNvSpPr txBox="1"/>
          <p:nvPr/>
        </p:nvSpPr>
        <p:spPr>
          <a:xfrm>
            <a:off x="5332027" y="2894507"/>
            <a:ext cx="6094674" cy="646331"/>
          </a:xfrm>
          <a:prstGeom prst="rect">
            <a:avLst/>
          </a:prstGeom>
          <a:noFill/>
        </p:spPr>
        <p:txBody>
          <a:bodyPr wrap="square">
            <a:spAutoFit/>
          </a:bodyPr>
          <a:lstStyle/>
          <a:p>
            <a:pPr algn="l">
              <a:spcAft>
                <a:spcPts val="2400"/>
              </a:spcAft>
            </a:pPr>
            <a:r>
              <a:rPr lang="en-US" sz="1800" dirty="0">
                <a:latin typeface="Arial" panose="020B0604020202020204" pitchFamily="34" charset="0"/>
                <a:cs typeface="Arial" panose="020B0604020202020204" pitchFamily="34" charset="0"/>
              </a:rPr>
              <a:t>2. Abatement was considered for outdoor areas of frequent use.</a:t>
            </a:r>
            <a:endParaRPr lang="en-US" sz="1800" baseline="0"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2CD78DC0-7C4E-3F15-EAA2-0A838C8A3347}"/>
              </a:ext>
            </a:extLst>
          </p:cNvPr>
          <p:cNvSpPr txBox="1"/>
          <p:nvPr/>
        </p:nvSpPr>
        <p:spPr>
          <a:xfrm>
            <a:off x="5332027" y="3744308"/>
            <a:ext cx="6094674" cy="646331"/>
          </a:xfrm>
          <a:prstGeom prst="rect">
            <a:avLst/>
          </a:prstGeom>
          <a:noFill/>
        </p:spPr>
        <p:txBody>
          <a:bodyPr wrap="square">
            <a:spAutoFit/>
          </a:bodyPr>
          <a:lstStyle/>
          <a:p>
            <a:pPr algn="l">
              <a:spcAft>
                <a:spcPts val="2400"/>
              </a:spcAft>
            </a:pPr>
            <a:r>
              <a:rPr lang="en-US" sz="1800" baseline="0" dirty="0">
                <a:latin typeface="Arial" panose="020B0604020202020204" pitchFamily="34" charset="0"/>
                <a:cs typeface="Arial" panose="020B0604020202020204" pitchFamily="34" charset="0"/>
              </a:rPr>
              <a:t>3. Noise walls must be “</a:t>
            </a:r>
            <a:r>
              <a:rPr lang="en-US" sz="1800" b="1" baseline="0" dirty="0">
                <a:latin typeface="Arial" panose="020B0604020202020204" pitchFamily="34" charset="0"/>
                <a:cs typeface="Arial" panose="020B0604020202020204" pitchFamily="34" charset="0"/>
              </a:rPr>
              <a:t>feasible and reasonable</a:t>
            </a:r>
            <a:r>
              <a:rPr lang="en-US" sz="1800" baseline="0" dirty="0">
                <a:latin typeface="Arial" panose="020B0604020202020204" pitchFamily="34" charset="0"/>
                <a:cs typeface="Arial" panose="020B0604020202020204" pitchFamily="34" charset="0"/>
              </a:rPr>
              <a:t>” to be constructed.</a:t>
            </a:r>
          </a:p>
        </p:txBody>
      </p:sp>
      <p:sp>
        <p:nvSpPr>
          <p:cNvPr id="14" name="TextBox 13">
            <a:extLst>
              <a:ext uri="{FF2B5EF4-FFF2-40B4-BE49-F238E27FC236}">
                <a16:creationId xmlns:a16="http://schemas.microsoft.com/office/drawing/2014/main" id="{47DAC021-28DF-9E5E-9369-703BAEAB61B1}"/>
              </a:ext>
            </a:extLst>
          </p:cNvPr>
          <p:cNvSpPr txBox="1"/>
          <p:nvPr/>
        </p:nvSpPr>
        <p:spPr>
          <a:xfrm>
            <a:off x="5332027" y="4630695"/>
            <a:ext cx="6094674" cy="646331"/>
          </a:xfrm>
          <a:prstGeom prst="rect">
            <a:avLst/>
          </a:prstGeom>
          <a:noFill/>
        </p:spPr>
        <p:txBody>
          <a:bodyPr wrap="square">
            <a:spAutoFit/>
          </a:bodyPr>
          <a:lstStyle/>
          <a:p>
            <a:pPr algn="l">
              <a:spcAft>
                <a:spcPts val="2400"/>
              </a:spcAft>
            </a:pPr>
            <a:r>
              <a:rPr lang="en-US" sz="1800" b="0" baseline="0" dirty="0">
                <a:latin typeface="Arial" panose="020B0604020202020204" pitchFamily="34" charset="0"/>
                <a:cs typeface="Arial" panose="020B0604020202020204" pitchFamily="34" charset="0"/>
              </a:rPr>
              <a:t>4.Reasonableness</a:t>
            </a:r>
            <a:r>
              <a:rPr lang="en-US" sz="1800" baseline="0" dirty="0">
                <a:latin typeface="Arial" panose="020B0604020202020204" pitchFamily="34" charset="0"/>
                <a:cs typeface="Arial" panose="020B0604020202020204" pitchFamily="34" charset="0"/>
              </a:rPr>
              <a:t> considers the preferences of affected owners and residents.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2"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latin typeface="+mj-lt"/>
              </a:rPr>
              <a:t>Millard Highlands along i-80</a:t>
            </a:r>
          </a:p>
        </p:txBody>
      </p:sp>
      <p:sp>
        <p:nvSpPr>
          <p:cNvPr id="3" name="TextBox 2">
            <a:extLst>
              <a:ext uri="{FF2B5EF4-FFF2-40B4-BE49-F238E27FC236}">
                <a16:creationId xmlns:a16="http://schemas.microsoft.com/office/drawing/2014/main" id="{C825EADC-B923-B1D0-2F8C-CBC0CF390631}"/>
              </a:ext>
            </a:extLst>
          </p:cNvPr>
          <p:cNvSpPr txBox="1"/>
          <p:nvPr/>
        </p:nvSpPr>
        <p:spPr>
          <a:xfrm>
            <a:off x="7684850" y="6403469"/>
            <a:ext cx="4423653" cy="261610"/>
          </a:xfrm>
          <a:prstGeom prst="rect">
            <a:avLst/>
          </a:prstGeom>
          <a:solidFill>
            <a:srgbClr val="FFFFFF"/>
          </a:solidFill>
        </p:spPr>
        <p:txBody>
          <a:bodyPr wrap="square">
            <a:spAutoFit/>
          </a:bodyPr>
          <a:lstStyle/>
          <a:p>
            <a:pPr marL="12700" marR="0" algn="r">
              <a:spcBef>
                <a:spcPts val="65"/>
              </a:spcBef>
            </a:pPr>
            <a:r>
              <a:rPr lang="en-US" sz="1100" b="1" dirty="0">
                <a:solidFill>
                  <a:srgbClr val="046080"/>
                </a:solidFill>
                <a:effectLst/>
                <a:latin typeface="Arial" panose="020B0604020202020204" pitchFamily="34" charset="0"/>
                <a:ea typeface="Arial" panose="020B0604020202020204" pitchFamily="34" charset="0"/>
                <a:cs typeface="Gill Sans MT" panose="020B0502020104020203" pitchFamily="34" charset="0"/>
              </a:rPr>
              <a:t>NH-80-9(125) MILLARD HIGHLANDS</a:t>
            </a:r>
            <a:r>
              <a:rPr lang="en-US" sz="1100" b="1" dirty="0">
                <a:solidFill>
                  <a:srgbClr val="046080"/>
                </a:solidFill>
                <a:latin typeface="Arial" panose="020B0604020202020204" pitchFamily="34" charset="0"/>
                <a:ea typeface="Arial" panose="020B0604020202020204" pitchFamily="34" charset="0"/>
                <a:cs typeface="Gill Sans MT" panose="020B0502020104020203" pitchFamily="34" charset="0"/>
              </a:rPr>
              <a:t> ALONG I-80</a:t>
            </a:r>
            <a:r>
              <a:rPr lang="en-US" sz="1100" b="1" dirty="0">
                <a:solidFill>
                  <a:srgbClr val="046080"/>
                </a:solidFill>
                <a:effectLst/>
                <a:latin typeface="Arial" panose="020B0604020202020204" pitchFamily="34" charset="0"/>
                <a:ea typeface="Arial" panose="020B0604020202020204" pitchFamily="34" charset="0"/>
                <a:cs typeface="Gill Sans MT" panose="020B0502020104020203" pitchFamily="34" charset="0"/>
              </a:rPr>
              <a:t>; C.N. 22975</a:t>
            </a:r>
            <a:endParaRPr lang="en-US" sz="1100" b="1" dirty="0">
              <a:solidFill>
                <a:srgbClr val="046080"/>
              </a:solidFill>
              <a:effectLst/>
              <a:latin typeface="Gill Sans MT" panose="020B0502020104020203" pitchFamily="34" charset="0"/>
              <a:ea typeface="Gill Sans MT" panose="020B0502020104020203" pitchFamily="34" charset="0"/>
              <a:cs typeface="Gill Sans MT" panose="020B0502020104020203" pitchFamily="34" charset="0"/>
            </a:endParaRPr>
          </a:p>
        </p:txBody>
      </p:sp>
      <p:pic>
        <p:nvPicPr>
          <p:cNvPr id="1026" name="Picture 2" descr="C:\Users\allison\AppData\Local\Microsoft\Windows\Temporary Internet Files\Content.IE5\M18S1H69\MC900441310[1].png"/>
          <p:cNvPicPr>
            <a:picLocks noChangeAspect="1" noChangeArrowheads="1"/>
          </p:cNvPicPr>
          <p:nvPr/>
        </p:nvPicPr>
        <p:blipFill>
          <a:blip r:embed="rId3" cstate="print"/>
          <a:srcRect/>
          <a:stretch>
            <a:fillRect/>
          </a:stretch>
        </p:blipFill>
        <p:spPr bwMode="auto">
          <a:xfrm>
            <a:off x="2007693" y="4964442"/>
            <a:ext cx="1186081" cy="1186081"/>
          </a:xfrm>
          <a:prstGeom prst="rect">
            <a:avLst/>
          </a:prstGeom>
          <a:noFill/>
        </p:spPr>
      </p:pic>
      <p:pic>
        <p:nvPicPr>
          <p:cNvPr id="1027" name="Picture 3" descr="C:\Users\allison\AppData\Local\Microsoft\Windows\Temporary Internet Files\Content.IE5\Z398J2NK\MC910216326[1].png"/>
          <p:cNvPicPr>
            <a:picLocks noChangeAspect="1" noChangeArrowheads="1"/>
          </p:cNvPicPr>
          <p:nvPr/>
        </p:nvPicPr>
        <p:blipFill>
          <a:blip r:embed="rId4" cstate="print"/>
          <a:srcRect/>
          <a:stretch>
            <a:fillRect/>
          </a:stretch>
        </p:blipFill>
        <p:spPr bwMode="auto">
          <a:xfrm>
            <a:off x="8552147" y="5162879"/>
            <a:ext cx="565349" cy="781617"/>
          </a:xfrm>
          <a:prstGeom prst="rect">
            <a:avLst/>
          </a:prstGeom>
          <a:noFill/>
        </p:spPr>
      </p:pic>
      <p:sp>
        <p:nvSpPr>
          <p:cNvPr id="6" name="TextBox 5">
            <a:extLst>
              <a:ext uri="{FF2B5EF4-FFF2-40B4-BE49-F238E27FC236}">
                <a16:creationId xmlns:a16="http://schemas.microsoft.com/office/drawing/2014/main" id="{A4F21B9A-8603-6D8A-1AE1-4DA2FB0022F2}"/>
              </a:ext>
            </a:extLst>
          </p:cNvPr>
          <p:cNvSpPr txBox="1"/>
          <p:nvPr/>
        </p:nvSpPr>
        <p:spPr>
          <a:xfrm>
            <a:off x="2796935" y="3196771"/>
            <a:ext cx="6678875" cy="738664"/>
          </a:xfrm>
          <a:prstGeom prst="rect">
            <a:avLst/>
          </a:prstGeom>
          <a:noFill/>
        </p:spPr>
        <p:txBody>
          <a:bodyPr wrap="square">
            <a:spAutoFit/>
          </a:bodyPr>
          <a:lstStyle/>
          <a:p>
            <a:pPr marL="457200" indent="-457200">
              <a:buFont typeface="Arial" pitchFamily="34" charset="0"/>
              <a:buChar char="•"/>
            </a:pPr>
            <a:r>
              <a:rPr lang="en-US" sz="2100" baseline="0" dirty="0">
                <a:latin typeface="Calibri" pitchFamily="34" charset="0"/>
              </a:rPr>
              <a:t>Achieve 7 dBA minimum design goal reduction for 50% of front-row impacted locations.</a:t>
            </a:r>
          </a:p>
        </p:txBody>
      </p:sp>
      <p:sp>
        <p:nvSpPr>
          <p:cNvPr id="8" name="TextBox 7">
            <a:extLst>
              <a:ext uri="{FF2B5EF4-FFF2-40B4-BE49-F238E27FC236}">
                <a16:creationId xmlns:a16="http://schemas.microsoft.com/office/drawing/2014/main" id="{F678180A-D220-C4EA-779C-40AA7BE254DF}"/>
              </a:ext>
            </a:extLst>
          </p:cNvPr>
          <p:cNvSpPr txBox="1"/>
          <p:nvPr/>
        </p:nvSpPr>
        <p:spPr>
          <a:xfrm>
            <a:off x="2796936" y="3966744"/>
            <a:ext cx="7794736" cy="415498"/>
          </a:xfrm>
          <a:prstGeom prst="rect">
            <a:avLst/>
          </a:prstGeom>
          <a:noFill/>
        </p:spPr>
        <p:txBody>
          <a:bodyPr wrap="square">
            <a:spAutoFit/>
          </a:bodyPr>
          <a:lstStyle/>
          <a:p>
            <a:pPr marL="457200" indent="-457200">
              <a:buFont typeface="Arial" pitchFamily="34" charset="0"/>
              <a:buChar char="•"/>
            </a:pPr>
            <a:r>
              <a:rPr lang="en-US" sz="2100" baseline="0" dirty="0">
                <a:latin typeface="Calibri" pitchFamily="34" charset="0"/>
              </a:rPr>
              <a:t>Cost benefit index less than $61,400/benefitted stakeholder.</a:t>
            </a:r>
          </a:p>
        </p:txBody>
      </p:sp>
      <p:sp>
        <p:nvSpPr>
          <p:cNvPr id="10" name="TextBox 9">
            <a:extLst>
              <a:ext uri="{FF2B5EF4-FFF2-40B4-BE49-F238E27FC236}">
                <a16:creationId xmlns:a16="http://schemas.microsoft.com/office/drawing/2014/main" id="{7512DD5D-210E-C06A-314A-B6A3B67E9601}"/>
              </a:ext>
            </a:extLst>
          </p:cNvPr>
          <p:cNvSpPr txBox="1"/>
          <p:nvPr/>
        </p:nvSpPr>
        <p:spPr>
          <a:xfrm>
            <a:off x="2796934" y="4382242"/>
            <a:ext cx="7794736" cy="738664"/>
          </a:xfrm>
          <a:prstGeom prst="rect">
            <a:avLst/>
          </a:prstGeom>
          <a:noFill/>
        </p:spPr>
        <p:txBody>
          <a:bodyPr wrap="square">
            <a:spAutoFit/>
          </a:bodyPr>
          <a:lstStyle/>
          <a:p>
            <a:pPr marL="457200" indent="-457200">
              <a:buFont typeface="Arial" pitchFamily="34" charset="0"/>
              <a:buChar char="•"/>
            </a:pPr>
            <a:r>
              <a:rPr lang="en-US" sz="2100" baseline="0" dirty="0">
                <a:latin typeface="Calibri" pitchFamily="34" charset="0"/>
              </a:rPr>
              <a:t>Supported by at least 75% of benef</a:t>
            </a:r>
            <a:r>
              <a:rPr lang="en-US" sz="2100" dirty="0">
                <a:latin typeface="Calibri" pitchFamily="34" charset="0"/>
              </a:rPr>
              <a:t>itted stakeholder</a:t>
            </a:r>
            <a:r>
              <a:rPr lang="en-US" sz="2100" baseline="0" dirty="0">
                <a:latin typeface="Calibri" pitchFamily="34" charset="0"/>
              </a:rPr>
              <a:t> responding. </a:t>
            </a:r>
          </a:p>
          <a:p>
            <a:pPr marL="966548" lvl="1" indent="-457200">
              <a:buFont typeface="Wingdings" pitchFamily="2" charset="2"/>
              <a:buNone/>
            </a:pPr>
            <a:r>
              <a:rPr lang="en-US" sz="2100" b="0" i="1" baseline="0" dirty="0">
                <a:latin typeface="Calibri" pitchFamily="34" charset="0"/>
              </a:rPr>
              <a:t>     ( Ballots may be turned in tonight)</a:t>
            </a:r>
          </a:p>
        </p:txBody>
      </p:sp>
      <p:sp>
        <p:nvSpPr>
          <p:cNvPr id="11" name="Rectangle 10">
            <a:extLst>
              <a:ext uri="{FF2B5EF4-FFF2-40B4-BE49-F238E27FC236}">
                <a16:creationId xmlns:a16="http://schemas.microsoft.com/office/drawing/2014/main" id="{68200244-8572-846A-2C58-1A8ED56A64BB}"/>
              </a:ext>
            </a:extLst>
          </p:cNvPr>
          <p:cNvSpPr/>
          <p:nvPr/>
        </p:nvSpPr>
        <p:spPr>
          <a:xfrm>
            <a:off x="2730674" y="1615858"/>
            <a:ext cx="6863569" cy="738383"/>
          </a:xfrm>
          <a:prstGeom prst="rect">
            <a:avLst/>
          </a:prstGeom>
          <a:solidFill>
            <a:srgbClr val="04608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0D5B3E08-0629-8449-0CDC-1849C831BBDE}"/>
              </a:ext>
            </a:extLst>
          </p:cNvPr>
          <p:cNvSpPr txBox="1"/>
          <p:nvPr/>
        </p:nvSpPr>
        <p:spPr>
          <a:xfrm>
            <a:off x="2730675" y="1790995"/>
            <a:ext cx="6863568" cy="523220"/>
          </a:xfrm>
          <a:prstGeom prst="rect">
            <a:avLst/>
          </a:prstGeom>
          <a:solidFill>
            <a:srgbClr val="126180"/>
          </a:solidFill>
        </p:spPr>
        <p:txBody>
          <a:bodyPr wrap="square" rtlCol="0">
            <a:spAutoFit/>
          </a:bodyPr>
          <a:lstStyle/>
          <a:p>
            <a:r>
              <a:rPr lang="en-US" sz="2800" b="1" cap="all" dirty="0">
                <a:solidFill>
                  <a:schemeClr val="bg1"/>
                </a:solidFill>
                <a:latin typeface="+mj-lt"/>
                <a:ea typeface="+mj-ea"/>
                <a:cs typeface="+mj-cs"/>
              </a:rPr>
              <a:t>  Feasibility &amp; </a:t>
            </a:r>
            <a:r>
              <a:rPr lang="en-US" sz="2800" b="1" cap="all" dirty="0" err="1">
                <a:solidFill>
                  <a:schemeClr val="bg1"/>
                </a:solidFill>
                <a:latin typeface="+mj-lt"/>
                <a:ea typeface="+mj-ea"/>
                <a:cs typeface="+mj-cs"/>
              </a:rPr>
              <a:t>ReasonableNess</a:t>
            </a:r>
            <a:endParaRPr lang="en-US" sz="2800" b="1" cap="all" dirty="0">
              <a:solidFill>
                <a:schemeClr val="bg1"/>
              </a:solidFill>
              <a:latin typeface="+mj-lt"/>
              <a:ea typeface="+mj-ea"/>
              <a:cs typeface="+mj-cs"/>
            </a:endParaRPr>
          </a:p>
        </p:txBody>
      </p:sp>
      <p:sp>
        <p:nvSpPr>
          <p:cNvPr id="13" name="TextBox 12">
            <a:extLst>
              <a:ext uri="{FF2B5EF4-FFF2-40B4-BE49-F238E27FC236}">
                <a16:creationId xmlns:a16="http://schemas.microsoft.com/office/drawing/2014/main" id="{E489BC57-1A81-1C03-9B0B-45F5A8DDEA5F}"/>
              </a:ext>
            </a:extLst>
          </p:cNvPr>
          <p:cNvSpPr txBox="1"/>
          <p:nvPr/>
        </p:nvSpPr>
        <p:spPr>
          <a:xfrm>
            <a:off x="2796934" y="2499412"/>
            <a:ext cx="6678875" cy="738664"/>
          </a:xfrm>
          <a:prstGeom prst="rect">
            <a:avLst/>
          </a:prstGeom>
          <a:noFill/>
        </p:spPr>
        <p:txBody>
          <a:bodyPr wrap="square">
            <a:spAutoFit/>
          </a:bodyPr>
          <a:lstStyle/>
          <a:p>
            <a:pPr marL="457200" indent="-457200">
              <a:buFont typeface="Arial" pitchFamily="34" charset="0"/>
              <a:buChar char="•"/>
            </a:pPr>
            <a:r>
              <a:rPr lang="en-US" sz="2100" baseline="0" dirty="0">
                <a:latin typeface="Calibri" pitchFamily="34" charset="0"/>
              </a:rPr>
              <a:t>Achieve 5 dBA minimum design goal reduction for 60% of front-row impacted locations.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latin typeface="+mj-lt"/>
              </a:rPr>
              <a:t>Millard Highlands along i-80</a:t>
            </a:r>
          </a:p>
        </p:txBody>
      </p:sp>
      <p:sp>
        <p:nvSpPr>
          <p:cNvPr id="2" name="TextBox 1">
            <a:extLst>
              <a:ext uri="{FF2B5EF4-FFF2-40B4-BE49-F238E27FC236}">
                <a16:creationId xmlns:a16="http://schemas.microsoft.com/office/drawing/2014/main" id="{5222194A-7427-6B0B-52BD-C7D8BFF50632}"/>
              </a:ext>
            </a:extLst>
          </p:cNvPr>
          <p:cNvSpPr txBox="1"/>
          <p:nvPr/>
        </p:nvSpPr>
        <p:spPr>
          <a:xfrm>
            <a:off x="7684850" y="6403469"/>
            <a:ext cx="4423653" cy="261610"/>
          </a:xfrm>
          <a:prstGeom prst="rect">
            <a:avLst/>
          </a:prstGeom>
          <a:solidFill>
            <a:srgbClr val="FFFFFF"/>
          </a:solidFill>
        </p:spPr>
        <p:txBody>
          <a:bodyPr wrap="square">
            <a:spAutoFit/>
          </a:bodyPr>
          <a:lstStyle/>
          <a:p>
            <a:pPr marL="12700" marR="0" algn="r">
              <a:spcBef>
                <a:spcPts val="65"/>
              </a:spcBef>
            </a:pPr>
            <a:r>
              <a:rPr lang="en-US" sz="1100" b="1" dirty="0">
                <a:solidFill>
                  <a:srgbClr val="046080"/>
                </a:solidFill>
                <a:effectLst/>
                <a:latin typeface="Arial" panose="020B0604020202020204" pitchFamily="34" charset="0"/>
                <a:ea typeface="Arial" panose="020B0604020202020204" pitchFamily="34" charset="0"/>
                <a:cs typeface="Gill Sans MT" panose="020B0502020104020203" pitchFamily="34" charset="0"/>
              </a:rPr>
              <a:t>NH-80-9(125) MILLARD HIGHLANDS</a:t>
            </a:r>
            <a:r>
              <a:rPr lang="en-US" sz="1100" b="1" dirty="0">
                <a:solidFill>
                  <a:srgbClr val="046080"/>
                </a:solidFill>
                <a:latin typeface="Arial" panose="020B0604020202020204" pitchFamily="34" charset="0"/>
                <a:ea typeface="Arial" panose="020B0604020202020204" pitchFamily="34" charset="0"/>
                <a:cs typeface="Gill Sans MT" panose="020B0502020104020203" pitchFamily="34" charset="0"/>
              </a:rPr>
              <a:t> ALONG I-80</a:t>
            </a:r>
            <a:r>
              <a:rPr lang="en-US" sz="1100" b="1" dirty="0">
                <a:solidFill>
                  <a:srgbClr val="046080"/>
                </a:solidFill>
                <a:effectLst/>
                <a:latin typeface="Arial" panose="020B0604020202020204" pitchFamily="34" charset="0"/>
                <a:ea typeface="Arial" panose="020B0604020202020204" pitchFamily="34" charset="0"/>
                <a:cs typeface="Gill Sans MT" panose="020B0502020104020203" pitchFamily="34" charset="0"/>
              </a:rPr>
              <a:t>; C.N. 22975</a:t>
            </a:r>
            <a:endParaRPr lang="en-US" sz="1100" b="1" dirty="0">
              <a:solidFill>
                <a:srgbClr val="046080"/>
              </a:solidFill>
              <a:effectLst/>
              <a:latin typeface="Gill Sans MT" panose="020B0502020104020203" pitchFamily="34" charset="0"/>
              <a:ea typeface="Gill Sans MT" panose="020B0502020104020203" pitchFamily="34" charset="0"/>
              <a:cs typeface="Gill Sans MT" panose="020B0502020104020203" pitchFamily="34" charset="0"/>
            </a:endParaRPr>
          </a:p>
        </p:txBody>
      </p:sp>
      <p:graphicFrame>
        <p:nvGraphicFramePr>
          <p:cNvPr id="3" name="Table 2">
            <a:extLst>
              <a:ext uri="{FF2B5EF4-FFF2-40B4-BE49-F238E27FC236}">
                <a16:creationId xmlns:a16="http://schemas.microsoft.com/office/drawing/2014/main" id="{AB311F49-AFEA-0E51-486D-3110EA8DA247}"/>
              </a:ext>
            </a:extLst>
          </p:cNvPr>
          <p:cNvGraphicFramePr>
            <a:graphicFrameLocks noGrp="1"/>
          </p:cNvGraphicFramePr>
          <p:nvPr>
            <p:extLst>
              <p:ext uri="{D42A27DB-BD31-4B8C-83A1-F6EECF244321}">
                <p14:modId xmlns:p14="http://schemas.microsoft.com/office/powerpoint/2010/main" val="2780193184"/>
              </p:ext>
            </p:extLst>
          </p:nvPr>
        </p:nvGraphicFramePr>
        <p:xfrm>
          <a:off x="962108" y="1468944"/>
          <a:ext cx="4543358" cy="4190450"/>
        </p:xfrm>
        <a:graphic>
          <a:graphicData uri="http://schemas.openxmlformats.org/drawingml/2006/table">
            <a:tbl>
              <a:tblPr firstRow="1" bandRow="1">
                <a:tableStyleId>{5C22544A-7EE6-4342-B048-85BDC9FD1C3A}</a:tableStyleId>
              </a:tblPr>
              <a:tblGrid>
                <a:gridCol w="4543358">
                  <a:extLst>
                    <a:ext uri="{9D8B030D-6E8A-4147-A177-3AD203B41FA5}">
                      <a16:colId xmlns:a16="http://schemas.microsoft.com/office/drawing/2014/main" val="20000"/>
                    </a:ext>
                  </a:extLst>
                </a:gridCol>
              </a:tblGrid>
              <a:tr h="516101">
                <a:tc>
                  <a:txBody>
                    <a:bodyPr/>
                    <a:lstStyle/>
                    <a:p>
                      <a:pPr algn="ctr"/>
                      <a:r>
                        <a:rPr lang="en-US" sz="2800" b="1" baseline="0" dirty="0">
                          <a:latin typeface="Calibri" pitchFamily="34" charset="0"/>
                        </a:rPr>
                        <a:t>Proposed Noise Barrier</a:t>
                      </a:r>
                      <a:endParaRPr lang="en-US" sz="1600" b="0" baseline="0" dirty="0">
                        <a:latin typeface="Calibri" pitchFamily="34" charset="0"/>
                      </a:endParaRPr>
                    </a:p>
                  </a:txBody>
                  <a:tcPr marL="80682" marR="80682" marT="40341" marB="40341">
                    <a:solidFill>
                      <a:srgbClr val="00607F"/>
                    </a:solidFill>
                  </a:tcPr>
                </a:tc>
                <a:extLst>
                  <a:ext uri="{0D108BD9-81ED-4DB2-BD59-A6C34878D82A}">
                    <a16:rowId xmlns:a16="http://schemas.microsoft.com/office/drawing/2014/main" val="10000"/>
                  </a:ext>
                </a:extLst>
              </a:tr>
              <a:tr h="3674349">
                <a:tc>
                  <a:txBody>
                    <a:bodyPr/>
                    <a:lstStyle/>
                    <a:p>
                      <a:pPr marL="365760" indent="-365760" algn="l">
                        <a:buFont typeface="+mj-lt"/>
                        <a:buAutoNum type="arabicPeriod"/>
                      </a:pPr>
                      <a:endParaRPr lang="en-US" sz="1600" baseline="0" dirty="0">
                        <a:latin typeface="Calibri" pitchFamily="34" charset="0"/>
                      </a:endParaRPr>
                    </a:p>
                    <a:p>
                      <a:pPr marL="0" indent="-137160">
                        <a:buFont typeface="Arial" pitchFamily="34" charset="0"/>
                        <a:buChar char="•"/>
                      </a:pPr>
                      <a:r>
                        <a:rPr lang="en-US" sz="1800" dirty="0">
                          <a:latin typeface="Arial" panose="020B0604020202020204" pitchFamily="34" charset="0"/>
                          <a:cs typeface="Arial" panose="020B0604020202020204" pitchFamily="34" charset="0"/>
                        </a:rPr>
                        <a:t>1 wall found to be feasible and reasonable to this point—final step in decision is</a:t>
                      </a:r>
                      <a:r>
                        <a:rPr lang="en-US" sz="1800" baseline="0" dirty="0">
                          <a:latin typeface="Arial" panose="020B0604020202020204" pitchFamily="34" charset="0"/>
                          <a:cs typeface="Arial" panose="020B0604020202020204" pitchFamily="34" charset="0"/>
                        </a:rPr>
                        <a:t> preferences vote.</a:t>
                      </a:r>
                      <a:endParaRPr lang="en-US" sz="1800" dirty="0">
                        <a:latin typeface="Arial" panose="020B0604020202020204" pitchFamily="34" charset="0"/>
                        <a:cs typeface="Arial" panose="020B0604020202020204" pitchFamily="34" charset="0"/>
                      </a:endParaRPr>
                    </a:p>
                    <a:p>
                      <a:pPr marL="0" indent="0">
                        <a:buFont typeface="Arial" pitchFamily="34" charset="0"/>
                        <a:buNone/>
                      </a:pPr>
                      <a:endParaRPr lang="en-US" sz="1800" baseline="0" dirty="0">
                        <a:latin typeface="Arial" panose="020B0604020202020204" pitchFamily="34" charset="0"/>
                        <a:cs typeface="Arial" panose="020B0604020202020204" pitchFamily="34" charset="0"/>
                      </a:endParaRPr>
                    </a:p>
                    <a:p>
                      <a:pPr marL="0" marR="0" lvl="0" indent="-13716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800" dirty="0">
                          <a:latin typeface="Arial" panose="020B0604020202020204" pitchFamily="34" charset="0"/>
                          <a:cs typeface="Arial" panose="020B0604020202020204" pitchFamily="34" charset="0"/>
                        </a:rPr>
                        <a:t>Wall would vary in height but is 17-25 feet tall. </a:t>
                      </a:r>
                    </a:p>
                    <a:p>
                      <a:pPr marL="0" marR="0" lvl="0" indent="-13716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800" dirty="0">
                        <a:latin typeface="Arial" panose="020B0604020202020204" pitchFamily="34" charset="0"/>
                        <a:cs typeface="Arial" panose="020B0604020202020204" pitchFamily="34" charset="0"/>
                      </a:endParaRPr>
                    </a:p>
                    <a:p>
                      <a:pPr marL="0" marR="0" lvl="0" indent="-13716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800" dirty="0">
                          <a:latin typeface="Arial" panose="020B0604020202020204" pitchFamily="34" charset="0"/>
                          <a:cs typeface="Arial" panose="020B0604020202020204" pitchFamily="34" charset="0"/>
                        </a:rPr>
                        <a:t>Wall would be approximately 1,900 feet in length.</a:t>
                      </a:r>
                      <a:endParaRPr lang="en-US" sz="1800" baseline="0" dirty="0">
                        <a:latin typeface="Arial" panose="020B0604020202020204" pitchFamily="34" charset="0"/>
                        <a:cs typeface="Arial" panose="020B0604020202020204" pitchFamily="34" charset="0"/>
                      </a:endParaRPr>
                    </a:p>
                  </a:txBody>
                  <a:tcPr marL="80682" marR="80682" marT="40341" marB="40341">
                    <a:solidFill>
                      <a:srgbClr val="B9C8D3"/>
                    </a:solidFill>
                  </a:tcPr>
                </a:tc>
                <a:extLst>
                  <a:ext uri="{0D108BD9-81ED-4DB2-BD59-A6C34878D82A}">
                    <a16:rowId xmlns:a16="http://schemas.microsoft.com/office/drawing/2014/main" val="10001"/>
                  </a:ext>
                </a:extLst>
              </a:tr>
            </a:tbl>
          </a:graphicData>
        </a:graphic>
      </p:graphicFrame>
      <p:pic>
        <p:nvPicPr>
          <p:cNvPr id="5" name="Picture 4" descr="Aerial view of a highway&#10;&#10;AI-generated content may be incorrect.">
            <a:extLst>
              <a:ext uri="{FF2B5EF4-FFF2-40B4-BE49-F238E27FC236}">
                <a16:creationId xmlns:a16="http://schemas.microsoft.com/office/drawing/2014/main" id="{7476F9C7-106E-2675-AEBA-BE5E3494F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77167" y="1468945"/>
            <a:ext cx="5919508" cy="4266030"/>
          </a:xfrm>
          <a:prstGeom prst="rect">
            <a:avLst/>
          </a:prstGeom>
        </p:spPr>
      </p:pic>
      <p:pic>
        <p:nvPicPr>
          <p:cNvPr id="6" name="Picture 5">
            <a:extLst>
              <a:ext uri="{FF2B5EF4-FFF2-40B4-BE49-F238E27FC236}">
                <a16:creationId xmlns:a16="http://schemas.microsoft.com/office/drawing/2014/main" id="{C54C9AB9-CFFF-D741-4C85-0532100B79F6}"/>
              </a:ext>
            </a:extLst>
          </p:cNvPr>
          <p:cNvPicPr>
            <a:picLocks noChangeAspect="1"/>
          </p:cNvPicPr>
          <p:nvPr/>
        </p:nvPicPr>
        <p:blipFill>
          <a:blip r:embed="rId4"/>
          <a:stretch>
            <a:fillRect/>
          </a:stretch>
        </p:blipFill>
        <p:spPr>
          <a:xfrm>
            <a:off x="5789695" y="5567706"/>
            <a:ext cx="936702" cy="167268"/>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latin typeface="+mj-lt"/>
              </a:rPr>
              <a:t>Millard Highlands</a:t>
            </a:r>
            <a:r>
              <a:rPr lang="en-US" dirty="0"/>
              <a:t> along i-80</a:t>
            </a:r>
            <a:endParaRPr lang="en-US" dirty="0">
              <a:latin typeface="+mj-lt"/>
            </a:endParaRPr>
          </a:p>
        </p:txBody>
      </p:sp>
      <p:sp>
        <p:nvSpPr>
          <p:cNvPr id="3" name="TextBox 2">
            <a:extLst>
              <a:ext uri="{FF2B5EF4-FFF2-40B4-BE49-F238E27FC236}">
                <a16:creationId xmlns:a16="http://schemas.microsoft.com/office/drawing/2014/main" id="{EC5D2DAB-E31B-EF08-CC80-80D32BB22EEC}"/>
              </a:ext>
            </a:extLst>
          </p:cNvPr>
          <p:cNvSpPr txBox="1"/>
          <p:nvPr/>
        </p:nvSpPr>
        <p:spPr>
          <a:xfrm>
            <a:off x="7684850" y="6403469"/>
            <a:ext cx="4423653" cy="261610"/>
          </a:xfrm>
          <a:prstGeom prst="rect">
            <a:avLst/>
          </a:prstGeom>
          <a:solidFill>
            <a:srgbClr val="FFFFFF"/>
          </a:solidFill>
        </p:spPr>
        <p:txBody>
          <a:bodyPr wrap="square">
            <a:spAutoFit/>
          </a:bodyPr>
          <a:lstStyle/>
          <a:p>
            <a:pPr marL="12700" marR="0" algn="r">
              <a:spcBef>
                <a:spcPts val="65"/>
              </a:spcBef>
            </a:pPr>
            <a:r>
              <a:rPr lang="en-US" sz="1100" b="1" dirty="0">
                <a:solidFill>
                  <a:srgbClr val="046080"/>
                </a:solidFill>
                <a:effectLst/>
                <a:latin typeface="Arial" panose="020B0604020202020204" pitchFamily="34" charset="0"/>
                <a:ea typeface="Arial" panose="020B0604020202020204" pitchFamily="34" charset="0"/>
                <a:cs typeface="Gill Sans MT" panose="020B0502020104020203" pitchFamily="34" charset="0"/>
              </a:rPr>
              <a:t>NH-80-9(125) MILLARD HIGHLANDS</a:t>
            </a:r>
            <a:r>
              <a:rPr lang="en-US" sz="1100" b="1" dirty="0">
                <a:solidFill>
                  <a:srgbClr val="046080"/>
                </a:solidFill>
                <a:latin typeface="Arial" panose="020B0604020202020204" pitchFamily="34" charset="0"/>
                <a:ea typeface="Arial" panose="020B0604020202020204" pitchFamily="34" charset="0"/>
                <a:cs typeface="Gill Sans MT" panose="020B0502020104020203" pitchFamily="34" charset="0"/>
              </a:rPr>
              <a:t> ALONG I-80</a:t>
            </a:r>
            <a:r>
              <a:rPr lang="en-US" sz="1100" b="1" dirty="0">
                <a:solidFill>
                  <a:srgbClr val="046080"/>
                </a:solidFill>
                <a:effectLst/>
                <a:latin typeface="Arial" panose="020B0604020202020204" pitchFamily="34" charset="0"/>
                <a:ea typeface="Arial" panose="020B0604020202020204" pitchFamily="34" charset="0"/>
                <a:cs typeface="Gill Sans MT" panose="020B0502020104020203" pitchFamily="34" charset="0"/>
              </a:rPr>
              <a:t>; C.N. 22975</a:t>
            </a:r>
            <a:endParaRPr lang="en-US" sz="1100" b="1" dirty="0">
              <a:solidFill>
                <a:srgbClr val="046080"/>
              </a:solidFill>
              <a:effectLst/>
              <a:latin typeface="Gill Sans MT" panose="020B0502020104020203" pitchFamily="34" charset="0"/>
              <a:ea typeface="Gill Sans MT" panose="020B0502020104020203" pitchFamily="34" charset="0"/>
              <a:cs typeface="Gill Sans MT" panose="020B0502020104020203" pitchFamily="34" charset="0"/>
            </a:endParaRPr>
          </a:p>
        </p:txBody>
      </p:sp>
      <p:graphicFrame>
        <p:nvGraphicFramePr>
          <p:cNvPr id="4" name="Table 3">
            <a:extLst>
              <a:ext uri="{FF2B5EF4-FFF2-40B4-BE49-F238E27FC236}">
                <a16:creationId xmlns:a16="http://schemas.microsoft.com/office/drawing/2014/main" id="{4867967C-C519-8E3F-CF82-57B59796C6D0}"/>
              </a:ext>
            </a:extLst>
          </p:cNvPr>
          <p:cNvGraphicFramePr>
            <a:graphicFrameLocks noGrp="1"/>
          </p:cNvGraphicFramePr>
          <p:nvPr>
            <p:extLst>
              <p:ext uri="{D42A27DB-BD31-4B8C-83A1-F6EECF244321}">
                <p14:modId xmlns:p14="http://schemas.microsoft.com/office/powerpoint/2010/main" val="1199612074"/>
              </p:ext>
            </p:extLst>
          </p:nvPr>
        </p:nvGraphicFramePr>
        <p:xfrm>
          <a:off x="2091988" y="1878246"/>
          <a:ext cx="3925738" cy="3796337"/>
        </p:xfrm>
        <a:graphic>
          <a:graphicData uri="http://schemas.openxmlformats.org/drawingml/2006/table">
            <a:tbl>
              <a:tblPr firstRow="1" bandRow="1">
                <a:tableStyleId>{5C22544A-7EE6-4342-B048-85BDC9FD1C3A}</a:tableStyleId>
              </a:tblPr>
              <a:tblGrid>
                <a:gridCol w="3925738">
                  <a:extLst>
                    <a:ext uri="{9D8B030D-6E8A-4147-A177-3AD203B41FA5}">
                      <a16:colId xmlns:a16="http://schemas.microsoft.com/office/drawing/2014/main" val="20000"/>
                    </a:ext>
                  </a:extLst>
                </a:gridCol>
              </a:tblGrid>
              <a:tr h="510988">
                <a:tc>
                  <a:txBody>
                    <a:bodyPr/>
                    <a:lstStyle/>
                    <a:p>
                      <a:pPr marL="0" indent="0" algn="ctr"/>
                      <a:endParaRPr lang="en-US" sz="2800" dirty="0">
                        <a:latin typeface="Calibri" pitchFamily="34" charset="0"/>
                      </a:endParaRPr>
                    </a:p>
                  </a:txBody>
                  <a:tcPr marL="80682" marR="80682" marT="40341" marB="40341" anchor="ctr">
                    <a:solidFill>
                      <a:srgbClr val="00607F"/>
                    </a:solidFill>
                  </a:tcPr>
                </a:tc>
                <a:extLst>
                  <a:ext uri="{0D108BD9-81ED-4DB2-BD59-A6C34878D82A}">
                    <a16:rowId xmlns:a16="http://schemas.microsoft.com/office/drawing/2014/main" val="10000"/>
                  </a:ext>
                </a:extLst>
              </a:tr>
              <a:tr h="3285349">
                <a:tc>
                  <a:txBody>
                    <a:bodyPr/>
                    <a:lstStyle/>
                    <a:p>
                      <a:pPr marL="285750" indent="-285750" algn="l">
                        <a:buFont typeface="Arial" panose="020B0604020202020204" pitchFamily="34" charset="0"/>
                        <a:buChar char="•"/>
                      </a:pPr>
                      <a:r>
                        <a:rPr lang="en-US" sz="1800" baseline="0" dirty="0">
                          <a:latin typeface="Arial" panose="020B0604020202020204" pitchFamily="34" charset="0"/>
                          <a:cs typeface="Arial" panose="020B0604020202020204" pitchFamily="34" charset="0"/>
                        </a:rPr>
                        <a:t>Permanent Right-of-Way acquisition not needed for noise walls.</a:t>
                      </a:r>
                    </a:p>
                    <a:p>
                      <a:pPr marL="365760" indent="-365760" algn="l">
                        <a:buFont typeface="+mj-lt"/>
                        <a:buAutoNum type="arabicPeriod"/>
                      </a:pPr>
                      <a:endParaRPr lang="en-US" sz="1800" baseline="0" dirty="0">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n-US" sz="1800" baseline="0" dirty="0">
                          <a:latin typeface="Arial" panose="020B0604020202020204" pitchFamily="34" charset="0"/>
                          <a:cs typeface="Arial" panose="020B0604020202020204" pitchFamily="34" charset="0"/>
                        </a:rPr>
                        <a:t>May need temporary construction  easements.</a:t>
                      </a:r>
                    </a:p>
                    <a:p>
                      <a:pPr marL="365760" indent="-365760" algn="l">
                        <a:buFont typeface="+mj-lt"/>
                        <a:buAutoNum type="arabicPeriod"/>
                      </a:pPr>
                      <a:endParaRPr lang="en-US" sz="1800" baseline="0" dirty="0">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n-US" sz="1800" baseline="0" dirty="0">
                          <a:latin typeface="Arial" panose="020B0604020202020204" pitchFamily="34" charset="0"/>
                          <a:cs typeface="Arial" panose="020B0604020202020204" pitchFamily="34" charset="0"/>
                        </a:rPr>
                        <a:t>May need permanent maintenance easements.</a:t>
                      </a:r>
                    </a:p>
                    <a:p>
                      <a:pPr marL="365760" indent="-365760" algn="l">
                        <a:buFont typeface="+mj-lt"/>
                        <a:buAutoNum type="arabicPeriod"/>
                      </a:pPr>
                      <a:endParaRPr lang="en-US" sz="1800" baseline="0" dirty="0">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n-US" sz="1800" baseline="0" dirty="0">
                          <a:latin typeface="Arial" panose="020B0604020202020204" pitchFamily="34" charset="0"/>
                          <a:cs typeface="Arial" panose="020B0604020202020204" pitchFamily="34" charset="0"/>
                        </a:rPr>
                        <a:t>Routine wall maintenance access.</a:t>
                      </a:r>
                    </a:p>
                  </a:txBody>
                  <a:tcPr marL="80682" marR="80682" marT="40341" marB="40341">
                    <a:solidFill>
                      <a:srgbClr val="B9C8D3"/>
                    </a:solidFill>
                  </a:tcPr>
                </a:tc>
                <a:extLst>
                  <a:ext uri="{0D108BD9-81ED-4DB2-BD59-A6C34878D82A}">
                    <a16:rowId xmlns:a16="http://schemas.microsoft.com/office/drawing/2014/main" val="10001"/>
                  </a:ext>
                </a:extLst>
              </a:tr>
            </a:tbl>
          </a:graphicData>
        </a:graphic>
      </p:graphicFrame>
      <p:graphicFrame>
        <p:nvGraphicFramePr>
          <p:cNvPr id="5" name="Table 4">
            <a:extLst>
              <a:ext uri="{FF2B5EF4-FFF2-40B4-BE49-F238E27FC236}">
                <a16:creationId xmlns:a16="http://schemas.microsoft.com/office/drawing/2014/main" id="{833AE60B-EC56-BA76-56C8-890B8A034F00}"/>
              </a:ext>
            </a:extLst>
          </p:cNvPr>
          <p:cNvGraphicFramePr>
            <a:graphicFrameLocks noGrp="1"/>
          </p:cNvGraphicFramePr>
          <p:nvPr>
            <p:extLst>
              <p:ext uri="{D42A27DB-BD31-4B8C-83A1-F6EECF244321}">
                <p14:modId xmlns:p14="http://schemas.microsoft.com/office/powerpoint/2010/main" val="733967999"/>
              </p:ext>
            </p:extLst>
          </p:nvPr>
        </p:nvGraphicFramePr>
        <p:xfrm>
          <a:off x="6164240" y="1878246"/>
          <a:ext cx="3791267" cy="3796337"/>
        </p:xfrm>
        <a:graphic>
          <a:graphicData uri="http://schemas.openxmlformats.org/drawingml/2006/table">
            <a:tbl>
              <a:tblPr firstRow="1" bandRow="1">
                <a:tableStyleId>{5C22544A-7EE6-4342-B048-85BDC9FD1C3A}</a:tableStyleId>
              </a:tblPr>
              <a:tblGrid>
                <a:gridCol w="3791267">
                  <a:extLst>
                    <a:ext uri="{9D8B030D-6E8A-4147-A177-3AD203B41FA5}">
                      <a16:colId xmlns:a16="http://schemas.microsoft.com/office/drawing/2014/main" val="20000"/>
                    </a:ext>
                  </a:extLst>
                </a:gridCol>
              </a:tblGrid>
              <a:tr h="492846">
                <a:tc>
                  <a:txBody>
                    <a:bodyPr/>
                    <a:lstStyle/>
                    <a:p>
                      <a:pPr marL="0" indent="0" algn="ctr"/>
                      <a:endParaRPr lang="en-US" sz="1600" dirty="0">
                        <a:latin typeface="Calibri" pitchFamily="34" charset="0"/>
                      </a:endParaRPr>
                    </a:p>
                  </a:txBody>
                  <a:tcPr marL="80682" marR="80682" marT="40341" marB="40341">
                    <a:solidFill>
                      <a:srgbClr val="00607F"/>
                    </a:solidFill>
                  </a:tcPr>
                </a:tc>
                <a:extLst>
                  <a:ext uri="{0D108BD9-81ED-4DB2-BD59-A6C34878D82A}">
                    <a16:rowId xmlns:a16="http://schemas.microsoft.com/office/drawing/2014/main" val="10000"/>
                  </a:ext>
                </a:extLst>
              </a:tr>
              <a:tr h="3303491">
                <a:tc>
                  <a:txBody>
                    <a:bodyPr/>
                    <a:lstStyle/>
                    <a:p>
                      <a:pPr marL="136525" indent="-136525">
                        <a:buFont typeface="Arial" pitchFamily="34" charset="0"/>
                        <a:buChar char="•"/>
                      </a:pPr>
                      <a:r>
                        <a:rPr lang="en-US" sz="1800" dirty="0">
                          <a:latin typeface="Arial" panose="020B0604020202020204" pitchFamily="34" charset="0"/>
                          <a:cs typeface="Arial" panose="020B0604020202020204" pitchFamily="34" charset="0"/>
                        </a:rPr>
                        <a:t>Wall is funded through project from federal funds, not by owners or tenants.</a:t>
                      </a:r>
                    </a:p>
                    <a:p>
                      <a:pPr marL="136525" indent="-136525">
                        <a:buFont typeface="Arial" pitchFamily="34" charset="0"/>
                        <a:buChar char="•"/>
                      </a:pPr>
                      <a:endParaRPr lang="en-US" sz="1800" dirty="0">
                        <a:latin typeface="Arial" panose="020B0604020202020204" pitchFamily="34" charset="0"/>
                        <a:cs typeface="Arial" panose="020B0604020202020204" pitchFamily="34" charset="0"/>
                      </a:endParaRPr>
                    </a:p>
                    <a:p>
                      <a:pPr marL="136525" indent="-136525">
                        <a:buFont typeface="Arial" pitchFamily="34" charset="0"/>
                        <a:buChar char="•"/>
                      </a:pPr>
                      <a:r>
                        <a:rPr lang="en-US" sz="1800" dirty="0">
                          <a:latin typeface="Arial" panose="020B0604020202020204" pitchFamily="34" charset="0"/>
                          <a:cs typeface="Arial" panose="020B0604020202020204" pitchFamily="34" charset="0"/>
                        </a:rPr>
                        <a:t>Preliminary cost is approximately $3 million dollars</a:t>
                      </a:r>
                    </a:p>
                    <a:p>
                      <a:pPr marL="136525" indent="-136525">
                        <a:buFont typeface="Arial" pitchFamily="34" charset="0"/>
                        <a:buNone/>
                      </a:pPr>
                      <a:endParaRPr lang="en-US" sz="1800" dirty="0">
                        <a:latin typeface="Arial" panose="020B0604020202020204" pitchFamily="34" charset="0"/>
                        <a:cs typeface="Arial" panose="020B0604020202020204" pitchFamily="34" charset="0"/>
                      </a:endParaRPr>
                    </a:p>
                    <a:p>
                      <a:pPr marL="136525" marR="0" lvl="0" indent="-136525"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800" dirty="0">
                          <a:latin typeface="Arial" panose="020B0604020202020204" pitchFamily="34" charset="0"/>
                          <a:cs typeface="Arial" panose="020B0604020202020204" pitchFamily="34" charset="0"/>
                        </a:rPr>
                        <a:t>Final design may vary slightly from what is shown today. </a:t>
                      </a:r>
                    </a:p>
                  </a:txBody>
                  <a:tcPr marL="80682" marR="80682" marT="40341" marB="40341">
                    <a:solidFill>
                      <a:srgbClr val="B9C8D3"/>
                    </a:solidFill>
                  </a:tcPr>
                </a:tc>
                <a:extLst>
                  <a:ext uri="{0D108BD9-81ED-4DB2-BD59-A6C34878D82A}">
                    <a16:rowId xmlns:a16="http://schemas.microsoft.com/office/drawing/2014/main" val="10001"/>
                  </a:ext>
                </a:extLst>
              </a:tr>
            </a:tbl>
          </a:graphicData>
        </a:graphic>
      </p:graphicFrame>
      <p:sp>
        <p:nvSpPr>
          <p:cNvPr id="6" name="TextBox 5">
            <a:extLst>
              <a:ext uri="{FF2B5EF4-FFF2-40B4-BE49-F238E27FC236}">
                <a16:creationId xmlns:a16="http://schemas.microsoft.com/office/drawing/2014/main" id="{EBCA7166-E273-30FC-A3C1-D06D536FB3FC}"/>
              </a:ext>
            </a:extLst>
          </p:cNvPr>
          <p:cNvSpPr txBox="1"/>
          <p:nvPr/>
        </p:nvSpPr>
        <p:spPr>
          <a:xfrm>
            <a:off x="2091988" y="1776646"/>
            <a:ext cx="7854652" cy="584775"/>
          </a:xfrm>
          <a:prstGeom prst="rect">
            <a:avLst/>
          </a:prstGeom>
          <a:solidFill>
            <a:srgbClr val="046080"/>
          </a:solidFill>
        </p:spPr>
        <p:txBody>
          <a:bodyPr wrap="square" rtlCol="0">
            <a:spAutoFit/>
          </a:bodyPr>
          <a:lstStyle/>
          <a:p>
            <a:pPr algn="ctr"/>
            <a:r>
              <a:rPr lang="en-US" sz="3200" b="1" dirty="0">
                <a:solidFill>
                  <a:schemeClr val="bg1"/>
                </a:solidFill>
                <a:latin typeface="Calibri" pitchFamily="34" charset="0"/>
              </a:rPr>
              <a:t>Proposed</a:t>
            </a:r>
            <a:r>
              <a:rPr lang="en-US" sz="3200" b="1" baseline="0" dirty="0">
                <a:solidFill>
                  <a:schemeClr val="bg1"/>
                </a:solidFill>
                <a:latin typeface="Calibri" pitchFamily="34" charset="0"/>
              </a:rPr>
              <a:t> Wall Design</a:t>
            </a:r>
            <a:endParaRPr lang="en-US" sz="3200" b="1" dirty="0">
              <a:solidFill>
                <a:schemeClr val="bg1"/>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01481185-B574-A97C-A9D5-9A98365B692D}"/>
              </a:ext>
            </a:extLst>
          </p:cNvPr>
          <p:cNvGraphicFramePr>
            <a:graphicFrameLocks noGrp="1"/>
          </p:cNvGraphicFramePr>
          <p:nvPr>
            <p:extLst>
              <p:ext uri="{D42A27DB-BD31-4B8C-83A1-F6EECF244321}">
                <p14:modId xmlns:p14="http://schemas.microsoft.com/office/powerpoint/2010/main" val="981541304"/>
              </p:ext>
            </p:extLst>
          </p:nvPr>
        </p:nvGraphicFramePr>
        <p:xfrm>
          <a:off x="588724" y="1466208"/>
          <a:ext cx="5248405" cy="1066970"/>
        </p:xfrm>
        <a:graphic>
          <a:graphicData uri="http://schemas.openxmlformats.org/drawingml/2006/table">
            <a:tbl>
              <a:tblPr firstRow="1" bandRow="1">
                <a:tableStyleId>{5C22544A-7EE6-4342-B048-85BDC9FD1C3A}</a:tableStyleId>
              </a:tblPr>
              <a:tblGrid>
                <a:gridCol w="5248405">
                  <a:extLst>
                    <a:ext uri="{9D8B030D-6E8A-4147-A177-3AD203B41FA5}">
                      <a16:colId xmlns:a16="http://schemas.microsoft.com/office/drawing/2014/main" val="20000"/>
                    </a:ext>
                  </a:extLst>
                </a:gridCol>
              </a:tblGrid>
              <a:tr h="0">
                <a:tc>
                  <a:txBody>
                    <a:bodyPr/>
                    <a:lstStyle/>
                    <a:p>
                      <a:pPr algn="ctr"/>
                      <a:r>
                        <a:rPr lang="en-US" sz="2800" dirty="0">
                          <a:latin typeface="Calibri" pitchFamily="34" charset="0"/>
                        </a:rPr>
                        <a:t>Schedule</a:t>
                      </a:r>
                      <a:endParaRPr lang="en-US" sz="1600" b="0" baseline="0" dirty="0">
                        <a:latin typeface="Calibri" pitchFamily="34" charset="0"/>
                      </a:endParaRPr>
                    </a:p>
                  </a:txBody>
                  <a:tcPr marL="80682" marR="80682" marT="40341" marB="40341">
                    <a:solidFill>
                      <a:srgbClr val="00607F"/>
                    </a:solidFill>
                  </a:tcPr>
                </a:tc>
                <a:extLst>
                  <a:ext uri="{0D108BD9-81ED-4DB2-BD59-A6C34878D82A}">
                    <a16:rowId xmlns:a16="http://schemas.microsoft.com/office/drawing/2014/main" val="10000"/>
                  </a:ext>
                </a:extLst>
              </a:tr>
              <a:tr h="559568">
                <a:tc>
                  <a:txBody>
                    <a:bodyPr/>
                    <a:lstStyle/>
                    <a:p>
                      <a:pPr marL="365760" indent="-365760" algn="l">
                        <a:buFont typeface="+mj-lt"/>
                        <a:buAutoNum type="arabicPeriod"/>
                      </a:pPr>
                      <a:endParaRPr lang="en-US" sz="1800" baseline="0" dirty="0">
                        <a:latin typeface="Arial" panose="020B0604020202020204" pitchFamily="34" charset="0"/>
                        <a:cs typeface="Arial" panose="020B0604020202020204" pitchFamily="34" charset="0"/>
                      </a:endParaRPr>
                    </a:p>
                  </a:txBody>
                  <a:tcPr marL="80682" marR="80682" marT="40341" marB="40341">
                    <a:solidFill>
                      <a:srgbClr val="B9C8D3"/>
                    </a:solidFill>
                  </a:tcPr>
                </a:tc>
                <a:extLst>
                  <a:ext uri="{0D108BD9-81ED-4DB2-BD59-A6C34878D82A}">
                    <a16:rowId xmlns:a16="http://schemas.microsoft.com/office/drawing/2014/main" val="10001"/>
                  </a:ext>
                </a:extLst>
              </a:tr>
            </a:tbl>
          </a:graphicData>
        </a:graphic>
      </p:graphicFrame>
      <p:sp>
        <p:nvSpPr>
          <p:cNvPr id="13" name="Rectangle 12">
            <a:extLst>
              <a:ext uri="{FF2B5EF4-FFF2-40B4-BE49-F238E27FC236}">
                <a16:creationId xmlns:a16="http://schemas.microsoft.com/office/drawing/2014/main" id="{0ED5ADC5-3352-3CE5-AF4D-208A3C3BBF98}"/>
              </a:ext>
            </a:extLst>
          </p:cNvPr>
          <p:cNvSpPr/>
          <p:nvPr/>
        </p:nvSpPr>
        <p:spPr>
          <a:xfrm>
            <a:off x="588724" y="1959310"/>
            <a:ext cx="5248404" cy="3637019"/>
          </a:xfrm>
          <a:prstGeom prst="rect">
            <a:avLst/>
          </a:prstGeom>
          <a:solidFill>
            <a:schemeClr val="accent6">
              <a:lumMod val="60000"/>
              <a:lumOff val="40000"/>
            </a:schemeClr>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p:txBody>
          <a:bodyPr/>
          <a:lstStyle/>
          <a:p>
            <a:r>
              <a:rPr lang="en-US" dirty="0">
                <a:latin typeface="+mj-lt"/>
              </a:rPr>
              <a:t>Millard Highlands along i-80</a:t>
            </a:r>
          </a:p>
        </p:txBody>
      </p:sp>
      <p:pic>
        <p:nvPicPr>
          <p:cNvPr id="3074" name="Picture 2" descr="C:\Users\allison\AppData\Local\Microsoft\Windows\Temporary Internet Files\Content.IE5\Z398J2NK\MC900188067[1].wmf"/>
          <p:cNvPicPr>
            <a:picLocks noChangeAspect="1" noChangeArrowheads="1"/>
          </p:cNvPicPr>
          <p:nvPr/>
        </p:nvPicPr>
        <p:blipFill>
          <a:blip r:embed="rId3" cstate="print"/>
          <a:srcRect/>
          <a:stretch>
            <a:fillRect/>
          </a:stretch>
        </p:blipFill>
        <p:spPr bwMode="auto">
          <a:xfrm>
            <a:off x="7096127" y="1595650"/>
            <a:ext cx="3624138" cy="4208945"/>
          </a:xfrm>
          <a:prstGeom prst="rect">
            <a:avLst/>
          </a:prstGeom>
          <a:noFill/>
        </p:spPr>
      </p:pic>
      <p:sp>
        <p:nvSpPr>
          <p:cNvPr id="2" name="TextBox 1">
            <a:extLst>
              <a:ext uri="{FF2B5EF4-FFF2-40B4-BE49-F238E27FC236}">
                <a16:creationId xmlns:a16="http://schemas.microsoft.com/office/drawing/2014/main" id="{843B9962-0B23-729E-964D-A5A99BA8BD2D}"/>
              </a:ext>
            </a:extLst>
          </p:cNvPr>
          <p:cNvSpPr txBox="1"/>
          <p:nvPr/>
        </p:nvSpPr>
        <p:spPr>
          <a:xfrm>
            <a:off x="7684850" y="6403469"/>
            <a:ext cx="4423653" cy="261610"/>
          </a:xfrm>
          <a:prstGeom prst="rect">
            <a:avLst/>
          </a:prstGeom>
          <a:solidFill>
            <a:srgbClr val="FFFFFF"/>
          </a:solidFill>
        </p:spPr>
        <p:txBody>
          <a:bodyPr wrap="square">
            <a:spAutoFit/>
          </a:bodyPr>
          <a:lstStyle/>
          <a:p>
            <a:pPr marL="12700" marR="0" algn="r">
              <a:spcBef>
                <a:spcPts val="65"/>
              </a:spcBef>
            </a:pPr>
            <a:r>
              <a:rPr lang="en-US" sz="1100" b="1" dirty="0">
                <a:solidFill>
                  <a:srgbClr val="046080"/>
                </a:solidFill>
                <a:effectLst/>
                <a:latin typeface="Arial" panose="020B0604020202020204" pitchFamily="34" charset="0"/>
                <a:ea typeface="Arial" panose="020B0604020202020204" pitchFamily="34" charset="0"/>
                <a:cs typeface="Gill Sans MT" panose="020B0502020104020203" pitchFamily="34" charset="0"/>
              </a:rPr>
              <a:t>NH-80-9(125) MILLARD HIGHLANDS</a:t>
            </a:r>
            <a:r>
              <a:rPr lang="en-US" sz="1100" b="1" dirty="0">
                <a:solidFill>
                  <a:srgbClr val="046080"/>
                </a:solidFill>
                <a:latin typeface="Arial" panose="020B0604020202020204" pitchFamily="34" charset="0"/>
                <a:ea typeface="Arial" panose="020B0604020202020204" pitchFamily="34" charset="0"/>
                <a:cs typeface="Gill Sans MT" panose="020B0502020104020203" pitchFamily="34" charset="0"/>
              </a:rPr>
              <a:t> ALONG I-80</a:t>
            </a:r>
            <a:r>
              <a:rPr lang="en-US" sz="1100" b="1" dirty="0">
                <a:solidFill>
                  <a:srgbClr val="046080"/>
                </a:solidFill>
                <a:effectLst/>
                <a:latin typeface="Arial" panose="020B0604020202020204" pitchFamily="34" charset="0"/>
                <a:ea typeface="Arial" panose="020B0604020202020204" pitchFamily="34" charset="0"/>
                <a:cs typeface="Gill Sans MT" panose="020B0502020104020203" pitchFamily="34" charset="0"/>
              </a:rPr>
              <a:t>; C.N. 22975</a:t>
            </a:r>
            <a:endParaRPr lang="en-US" sz="1100" b="1" dirty="0">
              <a:solidFill>
                <a:srgbClr val="046080"/>
              </a:solidFill>
              <a:effectLst/>
              <a:latin typeface="Gill Sans MT" panose="020B0502020104020203" pitchFamily="34" charset="0"/>
              <a:ea typeface="Gill Sans MT" panose="020B0502020104020203" pitchFamily="34" charset="0"/>
              <a:cs typeface="Gill Sans MT" panose="020B0502020104020203" pitchFamily="34" charset="0"/>
            </a:endParaRPr>
          </a:p>
        </p:txBody>
      </p:sp>
      <p:sp>
        <p:nvSpPr>
          <p:cNvPr id="5" name="TextBox 4">
            <a:extLst>
              <a:ext uri="{FF2B5EF4-FFF2-40B4-BE49-F238E27FC236}">
                <a16:creationId xmlns:a16="http://schemas.microsoft.com/office/drawing/2014/main" id="{6B07859A-E81E-07CD-67E9-0B2E943A61D5}"/>
              </a:ext>
            </a:extLst>
          </p:cNvPr>
          <p:cNvSpPr txBox="1"/>
          <p:nvPr/>
        </p:nvSpPr>
        <p:spPr>
          <a:xfrm>
            <a:off x="729638" y="2370138"/>
            <a:ext cx="5107489" cy="646331"/>
          </a:xfrm>
          <a:prstGeom prst="rect">
            <a:avLst/>
          </a:prstGeom>
          <a:noFill/>
        </p:spPr>
        <p:txBody>
          <a:bodyPr wrap="square">
            <a:spAutoFit/>
          </a:bodyPr>
          <a:lstStyle/>
          <a:p>
            <a:pPr marL="234950" indent="-234950" algn="l"/>
            <a:r>
              <a:rPr lang="en-US" sz="1800" baseline="0" dirty="0">
                <a:latin typeface="Arial" panose="020B0604020202020204" pitchFamily="34" charset="0"/>
                <a:cs typeface="Arial" panose="020B0604020202020204" pitchFamily="34" charset="0"/>
              </a:rPr>
              <a:t>1. Final decision on noise walls after voting. Voting closes July 10, 2025.</a:t>
            </a:r>
          </a:p>
        </p:txBody>
      </p:sp>
      <p:sp>
        <p:nvSpPr>
          <p:cNvPr id="8" name="TextBox 7">
            <a:extLst>
              <a:ext uri="{FF2B5EF4-FFF2-40B4-BE49-F238E27FC236}">
                <a16:creationId xmlns:a16="http://schemas.microsoft.com/office/drawing/2014/main" id="{CF394266-E862-F000-0A57-684850CBA802}"/>
              </a:ext>
            </a:extLst>
          </p:cNvPr>
          <p:cNvSpPr txBox="1"/>
          <p:nvPr/>
        </p:nvSpPr>
        <p:spPr>
          <a:xfrm>
            <a:off x="729637" y="3906005"/>
            <a:ext cx="5107489" cy="646331"/>
          </a:xfrm>
          <a:prstGeom prst="rect">
            <a:avLst/>
          </a:prstGeom>
          <a:noFill/>
        </p:spPr>
        <p:txBody>
          <a:bodyPr wrap="square">
            <a:spAutoFit/>
          </a:bodyPr>
          <a:lstStyle/>
          <a:p>
            <a:pPr marL="234950" indent="-234950" algn="l"/>
            <a:r>
              <a:rPr lang="en-US" sz="1800" baseline="0" dirty="0">
                <a:latin typeface="Arial" panose="020B0604020202020204" pitchFamily="34" charset="0"/>
                <a:cs typeface="Arial" panose="020B0604020202020204" pitchFamily="34" charset="0"/>
              </a:rPr>
              <a:t>3. Construction scheduled to be let to contractor bid Fall 2026.</a:t>
            </a:r>
          </a:p>
        </p:txBody>
      </p:sp>
      <p:sp>
        <p:nvSpPr>
          <p:cNvPr id="10" name="TextBox 9">
            <a:extLst>
              <a:ext uri="{FF2B5EF4-FFF2-40B4-BE49-F238E27FC236}">
                <a16:creationId xmlns:a16="http://schemas.microsoft.com/office/drawing/2014/main" id="{8708C7E7-6835-16BD-B4D7-E21F58429DC3}"/>
              </a:ext>
            </a:extLst>
          </p:cNvPr>
          <p:cNvSpPr txBox="1"/>
          <p:nvPr/>
        </p:nvSpPr>
        <p:spPr>
          <a:xfrm>
            <a:off x="729637" y="4759586"/>
            <a:ext cx="5107489" cy="646331"/>
          </a:xfrm>
          <a:prstGeom prst="rect">
            <a:avLst/>
          </a:prstGeom>
          <a:noFill/>
        </p:spPr>
        <p:txBody>
          <a:bodyPr wrap="square">
            <a:spAutoFit/>
          </a:bodyPr>
          <a:lstStyle/>
          <a:p>
            <a:pPr marL="234950" indent="-234950" algn="l"/>
            <a:r>
              <a:rPr lang="en-US" dirty="0">
                <a:latin typeface="Arial" panose="020B0604020202020204" pitchFamily="34" charset="0"/>
                <a:cs typeface="Arial" panose="020B0604020202020204" pitchFamily="34" charset="0"/>
              </a:rPr>
              <a:t>4</a:t>
            </a:r>
            <a:r>
              <a:rPr lang="en-US" sz="1800" baseline="0" dirty="0">
                <a:latin typeface="Arial" panose="020B0604020202020204" pitchFamily="34" charset="0"/>
                <a:cs typeface="Arial" panose="020B0604020202020204" pitchFamily="34" charset="0"/>
              </a:rPr>
              <a:t>. Noise walls would be built after </a:t>
            </a:r>
            <a:r>
              <a:rPr lang="en-US" sz="1800" b="1" baseline="0" dirty="0">
                <a:latin typeface="Arial" panose="020B0604020202020204" pitchFamily="34" charset="0"/>
                <a:cs typeface="Arial" panose="020B0604020202020204" pitchFamily="34" charset="0"/>
              </a:rPr>
              <a:t>N-50 Ramp, Omaha</a:t>
            </a:r>
            <a:r>
              <a:rPr lang="en-US" sz="1800" baseline="0" dirty="0">
                <a:latin typeface="Arial" panose="020B0604020202020204" pitchFamily="34" charset="0"/>
                <a:cs typeface="Arial" panose="020B0604020202020204" pitchFamily="34" charset="0"/>
              </a:rPr>
              <a:t> improvements.</a:t>
            </a:r>
          </a:p>
        </p:txBody>
      </p:sp>
      <p:sp>
        <p:nvSpPr>
          <p:cNvPr id="12" name="TextBox 11">
            <a:extLst>
              <a:ext uri="{FF2B5EF4-FFF2-40B4-BE49-F238E27FC236}">
                <a16:creationId xmlns:a16="http://schemas.microsoft.com/office/drawing/2014/main" id="{2CFB2CC9-F05B-C93D-13B7-CFD6575F3BBC}"/>
              </a:ext>
            </a:extLst>
          </p:cNvPr>
          <p:cNvSpPr txBox="1"/>
          <p:nvPr/>
        </p:nvSpPr>
        <p:spPr>
          <a:xfrm>
            <a:off x="729637" y="3290122"/>
            <a:ext cx="5107489" cy="369332"/>
          </a:xfrm>
          <a:prstGeom prst="rect">
            <a:avLst/>
          </a:prstGeom>
          <a:noFill/>
        </p:spPr>
        <p:txBody>
          <a:bodyPr wrap="square">
            <a:spAutoFit/>
          </a:bodyPr>
          <a:lstStyle/>
          <a:p>
            <a:pPr algn="l"/>
            <a:r>
              <a:rPr lang="en-US" sz="1800" baseline="0" dirty="0">
                <a:latin typeface="Arial" panose="020B0604020202020204" pitchFamily="34" charset="0"/>
                <a:cs typeface="Arial" panose="020B0604020202020204" pitchFamily="34" charset="0"/>
              </a:rPr>
              <a:t>2. Stakeholders notified of outcome.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0"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3BAE400-66A2-679C-EE96-C66C3FB31F0B}"/>
              </a:ext>
            </a:extLst>
          </p:cNvPr>
          <p:cNvSpPr txBox="1">
            <a:spLocks/>
          </p:cNvSpPr>
          <p:nvPr/>
        </p:nvSpPr>
        <p:spPr>
          <a:xfrm>
            <a:off x="838200" y="320604"/>
            <a:ext cx="105156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cap="all" baseline="0">
                <a:solidFill>
                  <a:schemeClr val="accent5">
                    <a:lumMod val="75000"/>
                  </a:schemeClr>
                </a:solidFill>
                <a:latin typeface="+mj-lt"/>
                <a:ea typeface="+mj-ea"/>
                <a:cs typeface="+mj-cs"/>
              </a:defRPr>
            </a:lvl1pPr>
          </a:lstStyle>
          <a:p>
            <a:r>
              <a:rPr lang="en-US" sz="4000" dirty="0"/>
              <a:t>Millard Highlands along i-80</a:t>
            </a:r>
          </a:p>
        </p:txBody>
      </p:sp>
      <p:graphicFrame>
        <p:nvGraphicFramePr>
          <p:cNvPr id="4" name="Table 3">
            <a:extLst>
              <a:ext uri="{FF2B5EF4-FFF2-40B4-BE49-F238E27FC236}">
                <a16:creationId xmlns:a16="http://schemas.microsoft.com/office/drawing/2014/main" id="{2E9CAED1-F693-2B5D-8B2D-E5C73399E691}"/>
              </a:ext>
            </a:extLst>
          </p:cNvPr>
          <p:cNvGraphicFramePr>
            <a:graphicFrameLocks noGrp="1"/>
          </p:cNvGraphicFramePr>
          <p:nvPr>
            <p:extLst>
              <p:ext uri="{D42A27DB-BD31-4B8C-83A1-F6EECF244321}">
                <p14:modId xmlns:p14="http://schemas.microsoft.com/office/powerpoint/2010/main" val="3610619981"/>
              </p:ext>
            </p:extLst>
          </p:nvPr>
        </p:nvGraphicFramePr>
        <p:xfrm>
          <a:off x="5948115" y="1422400"/>
          <a:ext cx="3784601" cy="4415690"/>
        </p:xfrm>
        <a:graphic>
          <a:graphicData uri="http://schemas.openxmlformats.org/drawingml/2006/table">
            <a:tbl>
              <a:tblPr firstRow="1" bandRow="1">
                <a:tableStyleId>{5C22544A-7EE6-4342-B048-85BDC9FD1C3A}</a:tableStyleId>
              </a:tblPr>
              <a:tblGrid>
                <a:gridCol w="3784601">
                  <a:extLst>
                    <a:ext uri="{9D8B030D-6E8A-4147-A177-3AD203B41FA5}">
                      <a16:colId xmlns:a16="http://schemas.microsoft.com/office/drawing/2014/main" val="20000"/>
                    </a:ext>
                  </a:extLst>
                </a:gridCol>
              </a:tblGrid>
              <a:tr h="1307488">
                <a:tc>
                  <a:txBody>
                    <a:bodyPr/>
                    <a:lstStyle/>
                    <a:p>
                      <a:pPr marL="0" indent="0" algn="ctr"/>
                      <a:r>
                        <a:rPr lang="en-US" sz="2800" dirty="0">
                          <a:latin typeface="Calibri" pitchFamily="34" charset="0"/>
                        </a:rPr>
                        <a:t>Noise Reduction Demonstration</a:t>
                      </a:r>
                    </a:p>
                  </a:txBody>
                  <a:tcPr marL="80682" marR="80682" marT="40341" marB="40341" anchor="ctr">
                    <a:solidFill>
                      <a:srgbClr val="00607F"/>
                    </a:solidFill>
                  </a:tcPr>
                </a:tc>
                <a:extLst>
                  <a:ext uri="{0D108BD9-81ED-4DB2-BD59-A6C34878D82A}">
                    <a16:rowId xmlns:a16="http://schemas.microsoft.com/office/drawing/2014/main" val="10000"/>
                  </a:ext>
                </a:extLst>
              </a:tr>
              <a:tr h="3108202">
                <a:tc>
                  <a:txBody>
                    <a:bodyPr/>
                    <a:lstStyle/>
                    <a:p>
                      <a:pPr marL="0" indent="-137160">
                        <a:buFont typeface="Arial" pitchFamily="34" charset="0"/>
                        <a:buChar char="•"/>
                      </a:pPr>
                      <a:r>
                        <a:rPr lang="en-US" sz="1800" dirty="0">
                          <a:latin typeface="Arial" panose="020B0604020202020204" pitchFamily="34" charset="0"/>
                          <a:cs typeface="Arial" panose="020B0604020202020204" pitchFamily="34" charset="0"/>
                        </a:rPr>
                        <a:t>6 dBA reduction </a:t>
                      </a:r>
                    </a:p>
                    <a:p>
                      <a:pPr marL="0" indent="0">
                        <a:buFont typeface="Arial" pitchFamily="34" charset="0"/>
                        <a:buNone/>
                      </a:pPr>
                      <a:endParaRPr lang="en-US" sz="1800" dirty="0">
                        <a:latin typeface="Arial" panose="020B0604020202020204" pitchFamily="34" charset="0"/>
                        <a:cs typeface="Arial" panose="020B0604020202020204" pitchFamily="34" charset="0"/>
                      </a:endParaRPr>
                    </a:p>
                    <a:p>
                      <a:pPr marL="0" indent="-137160">
                        <a:buFont typeface="Arial" pitchFamily="34" charset="0"/>
                        <a:buChar char="•"/>
                      </a:pPr>
                      <a:r>
                        <a:rPr lang="en-US" sz="1800" dirty="0">
                          <a:latin typeface="Arial" panose="020B0604020202020204" pitchFamily="34" charset="0"/>
                          <a:cs typeface="Arial" panose="020B0604020202020204" pitchFamily="34" charset="0"/>
                        </a:rPr>
                        <a:t>10 dBA reduction</a:t>
                      </a:r>
                      <a:endParaRPr lang="en-US" sz="1800" baseline="0" dirty="0">
                        <a:latin typeface="Arial" panose="020B0604020202020204" pitchFamily="34" charset="0"/>
                        <a:cs typeface="Arial" panose="020B0604020202020204" pitchFamily="34" charset="0"/>
                      </a:endParaRPr>
                    </a:p>
                  </a:txBody>
                  <a:tcPr marL="80682" marR="80682" marT="40341" marB="40341">
                    <a:solidFill>
                      <a:srgbClr val="B9C8D3"/>
                    </a:solidFill>
                  </a:tcPr>
                </a:tc>
                <a:extLst>
                  <a:ext uri="{0D108BD9-81ED-4DB2-BD59-A6C34878D82A}">
                    <a16:rowId xmlns:a16="http://schemas.microsoft.com/office/drawing/2014/main" val="10001"/>
                  </a:ext>
                </a:extLst>
              </a:tr>
            </a:tbl>
          </a:graphicData>
        </a:graphic>
      </p:graphicFrame>
      <p:pic>
        <p:nvPicPr>
          <p:cNvPr id="5" name="Picture 4">
            <a:extLst>
              <a:ext uri="{FF2B5EF4-FFF2-40B4-BE49-F238E27FC236}">
                <a16:creationId xmlns:a16="http://schemas.microsoft.com/office/drawing/2014/main" id="{53D6959F-EAA6-4271-3725-686255E9A571}"/>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402645" y="1422400"/>
            <a:ext cx="4175125" cy="4415691"/>
          </a:xfrm>
          <a:prstGeom prst="rect">
            <a:avLst/>
          </a:prstGeom>
          <a:ln w="50800">
            <a:solidFill>
              <a:schemeClr val="bg1"/>
            </a:solidFill>
          </a:ln>
        </p:spPr>
      </p:pic>
      <p:sp>
        <p:nvSpPr>
          <p:cNvPr id="6" name="TextBox 5">
            <a:extLst>
              <a:ext uri="{FF2B5EF4-FFF2-40B4-BE49-F238E27FC236}">
                <a16:creationId xmlns:a16="http://schemas.microsoft.com/office/drawing/2014/main" id="{0170CF88-8AAC-0726-F827-3EA169E832A0}"/>
              </a:ext>
            </a:extLst>
          </p:cNvPr>
          <p:cNvSpPr txBox="1"/>
          <p:nvPr/>
        </p:nvSpPr>
        <p:spPr>
          <a:xfrm>
            <a:off x="7684850" y="6403469"/>
            <a:ext cx="4423653" cy="261610"/>
          </a:xfrm>
          <a:prstGeom prst="rect">
            <a:avLst/>
          </a:prstGeom>
          <a:solidFill>
            <a:srgbClr val="FFFFFF"/>
          </a:solidFill>
        </p:spPr>
        <p:txBody>
          <a:bodyPr wrap="square">
            <a:spAutoFit/>
          </a:bodyPr>
          <a:lstStyle/>
          <a:p>
            <a:pPr marL="12700" marR="0" algn="r">
              <a:spcBef>
                <a:spcPts val="65"/>
              </a:spcBef>
            </a:pPr>
            <a:r>
              <a:rPr lang="en-US" sz="1100" b="1" dirty="0">
                <a:solidFill>
                  <a:srgbClr val="046080"/>
                </a:solidFill>
                <a:effectLst/>
                <a:latin typeface="Arial" panose="020B0604020202020204" pitchFamily="34" charset="0"/>
                <a:ea typeface="Arial" panose="020B0604020202020204" pitchFamily="34" charset="0"/>
                <a:cs typeface="Gill Sans MT" panose="020B0502020104020203" pitchFamily="34" charset="0"/>
              </a:rPr>
              <a:t>NH-80-9(125) MILLARD HIGHLANDS</a:t>
            </a:r>
            <a:r>
              <a:rPr lang="en-US" sz="1100" b="1" dirty="0">
                <a:solidFill>
                  <a:srgbClr val="046080"/>
                </a:solidFill>
                <a:latin typeface="Arial" panose="020B0604020202020204" pitchFamily="34" charset="0"/>
                <a:ea typeface="Arial" panose="020B0604020202020204" pitchFamily="34" charset="0"/>
                <a:cs typeface="Gill Sans MT" panose="020B0502020104020203" pitchFamily="34" charset="0"/>
              </a:rPr>
              <a:t> ALONG I-80</a:t>
            </a:r>
            <a:r>
              <a:rPr lang="en-US" sz="1100" b="1" dirty="0">
                <a:solidFill>
                  <a:srgbClr val="046080"/>
                </a:solidFill>
                <a:effectLst/>
                <a:latin typeface="Arial" panose="020B0604020202020204" pitchFamily="34" charset="0"/>
                <a:ea typeface="Arial" panose="020B0604020202020204" pitchFamily="34" charset="0"/>
                <a:cs typeface="Gill Sans MT" panose="020B0502020104020203" pitchFamily="34" charset="0"/>
              </a:rPr>
              <a:t>; C.N. 22975</a:t>
            </a:r>
            <a:endParaRPr lang="en-US" sz="1100" b="1" dirty="0">
              <a:solidFill>
                <a:srgbClr val="046080"/>
              </a:solidFill>
              <a:effectLst/>
              <a:latin typeface="Gill Sans MT" panose="020B0502020104020203" pitchFamily="34" charset="0"/>
              <a:ea typeface="Gill Sans MT" panose="020B0502020104020203" pitchFamily="34" charset="0"/>
              <a:cs typeface="Gill Sans MT" panose="020B0502020104020203" pitchFamily="34" charset="0"/>
            </a:endParaRPr>
          </a:p>
        </p:txBody>
      </p:sp>
    </p:spTree>
    <p:extLst>
      <p:ext uri="{BB962C8B-B14F-4D97-AF65-F5344CB8AC3E}">
        <p14:creationId xmlns:p14="http://schemas.microsoft.com/office/powerpoint/2010/main" val="21028865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838200" y="179011"/>
            <a:ext cx="10515600" cy="1325563"/>
          </a:xfrm>
        </p:spPr>
        <p:txBody>
          <a:bodyPr/>
          <a:lstStyle/>
          <a:p>
            <a:r>
              <a:rPr lang="en-US" dirty="0">
                <a:latin typeface="+mj-lt"/>
              </a:rPr>
              <a:t>Millard Highlands along i-80</a:t>
            </a:r>
          </a:p>
        </p:txBody>
      </p:sp>
      <p:graphicFrame>
        <p:nvGraphicFramePr>
          <p:cNvPr id="3" name="Table 2">
            <a:extLst>
              <a:ext uri="{FF2B5EF4-FFF2-40B4-BE49-F238E27FC236}">
                <a16:creationId xmlns:a16="http://schemas.microsoft.com/office/drawing/2014/main" id="{3B5FCC58-FE9B-E23C-56B5-F16E4382FB6C}"/>
              </a:ext>
            </a:extLst>
          </p:cNvPr>
          <p:cNvGraphicFramePr>
            <a:graphicFrameLocks noGrp="1"/>
          </p:cNvGraphicFramePr>
          <p:nvPr>
            <p:extLst>
              <p:ext uri="{D42A27DB-BD31-4B8C-83A1-F6EECF244321}">
                <p14:modId xmlns:p14="http://schemas.microsoft.com/office/powerpoint/2010/main" val="626120522"/>
              </p:ext>
            </p:extLst>
          </p:nvPr>
        </p:nvGraphicFramePr>
        <p:xfrm>
          <a:off x="6400800" y="1192656"/>
          <a:ext cx="4131733" cy="5251524"/>
        </p:xfrm>
        <a:graphic>
          <a:graphicData uri="http://schemas.openxmlformats.org/drawingml/2006/table">
            <a:tbl>
              <a:tblPr firstRow="1" bandRow="1">
                <a:tableStyleId>{5C22544A-7EE6-4342-B048-85BDC9FD1C3A}</a:tableStyleId>
              </a:tblPr>
              <a:tblGrid>
                <a:gridCol w="4131733">
                  <a:extLst>
                    <a:ext uri="{9D8B030D-6E8A-4147-A177-3AD203B41FA5}">
                      <a16:colId xmlns:a16="http://schemas.microsoft.com/office/drawing/2014/main" val="20000"/>
                    </a:ext>
                  </a:extLst>
                </a:gridCol>
              </a:tblGrid>
              <a:tr h="3708159">
                <a:tc>
                  <a:txBody>
                    <a:bodyPr/>
                    <a:lstStyle/>
                    <a:p>
                      <a:r>
                        <a:rPr lang="en-US" sz="2800" dirty="0">
                          <a:latin typeface="Calibri" pitchFamily="34" charset="0"/>
                        </a:rPr>
                        <a:t>Aaron Bedea</a:t>
                      </a:r>
                      <a:endParaRPr lang="en-US" sz="1600" dirty="0">
                        <a:latin typeface="Calibri" pitchFamily="34" charset="0"/>
                      </a:endParaRPr>
                    </a:p>
                    <a:p>
                      <a:r>
                        <a:rPr lang="en-US" sz="1800" b="1" kern="1200" dirty="0">
                          <a:solidFill>
                            <a:schemeClr val="lt1"/>
                          </a:solidFill>
                          <a:effectLst/>
                          <a:latin typeface="+mn-lt"/>
                          <a:ea typeface="+mn-ea"/>
                          <a:cs typeface="+mn-cs"/>
                        </a:rPr>
                        <a:t>NDOT Noise and Air Specialist </a:t>
                      </a:r>
                    </a:p>
                    <a:p>
                      <a:r>
                        <a:rPr lang="en-US" sz="1800" b="1" kern="1200" dirty="0">
                          <a:solidFill>
                            <a:schemeClr val="lt1"/>
                          </a:solidFill>
                          <a:effectLst/>
                          <a:latin typeface="+mn-lt"/>
                          <a:ea typeface="+mn-ea"/>
                          <a:cs typeface="+mn-cs"/>
                        </a:rPr>
                        <a:t>1500 Nebraska Parkway </a:t>
                      </a:r>
                    </a:p>
                    <a:p>
                      <a:r>
                        <a:rPr lang="en-US" sz="1800" b="1" kern="1200" dirty="0">
                          <a:solidFill>
                            <a:schemeClr val="lt1"/>
                          </a:solidFill>
                          <a:effectLst/>
                          <a:latin typeface="+mn-lt"/>
                          <a:ea typeface="+mn-ea"/>
                          <a:cs typeface="+mn-cs"/>
                        </a:rPr>
                        <a:t>Lincoln, NE 68509 </a:t>
                      </a:r>
                    </a:p>
                    <a:p>
                      <a:r>
                        <a:rPr lang="en-US" sz="1800" b="1" kern="1200" dirty="0">
                          <a:solidFill>
                            <a:schemeClr val="lt1"/>
                          </a:solidFill>
                          <a:effectLst/>
                          <a:latin typeface="+mn-lt"/>
                          <a:ea typeface="+mn-ea"/>
                          <a:cs typeface="+mn-cs"/>
                        </a:rPr>
                        <a:t>Telephone (402) 479-4312 </a:t>
                      </a:r>
                      <a:r>
                        <a:rPr lang="en-US" sz="1800" b="1" u="none" strike="noStrike" kern="1200" dirty="0">
                          <a:solidFill>
                            <a:schemeClr val="lt1"/>
                          </a:solidFill>
                          <a:effectLst/>
                          <a:latin typeface="+mn-lt"/>
                          <a:ea typeface="+mn-ea"/>
                          <a:cs typeface="+mn-cs"/>
                        </a:rPr>
                        <a:t>Aaron.bedea@nebraska.gov</a:t>
                      </a:r>
                    </a:p>
                    <a:p>
                      <a:endParaRPr lang="en-US" sz="1800" b="1" u="none" strike="noStrike" kern="1200" dirty="0">
                        <a:solidFill>
                          <a:schemeClr val="lt1"/>
                        </a:solidFill>
                        <a:effectLst/>
                        <a:latin typeface="+mn-lt"/>
                        <a:ea typeface="+mn-ea"/>
                        <a:cs typeface="+mn-cs"/>
                      </a:endParaRPr>
                    </a:p>
                    <a:p>
                      <a:r>
                        <a:rPr lang="en-US" sz="2800" dirty="0">
                          <a:latin typeface="Calibri" pitchFamily="34" charset="0"/>
                        </a:rPr>
                        <a:t>Sammi Kerrisun</a:t>
                      </a:r>
                    </a:p>
                    <a:p>
                      <a:r>
                        <a:rPr lang="en-US" sz="1800" b="1" kern="1200" dirty="0">
                          <a:solidFill>
                            <a:schemeClr val="lt1"/>
                          </a:solidFill>
                          <a:effectLst/>
                          <a:latin typeface="+mn-lt"/>
                          <a:ea typeface="+mn-ea"/>
                          <a:cs typeface="+mn-cs"/>
                        </a:rPr>
                        <a:t>Environmental Project Manager</a:t>
                      </a:r>
                    </a:p>
                    <a:p>
                      <a:r>
                        <a:rPr lang="en-US" sz="1800" b="1" kern="1200" dirty="0">
                          <a:solidFill>
                            <a:schemeClr val="lt1"/>
                          </a:solidFill>
                          <a:effectLst/>
                          <a:latin typeface="+mn-lt"/>
                          <a:ea typeface="+mn-ea"/>
                          <a:cs typeface="+mn-cs"/>
                        </a:rPr>
                        <a:t>1500 Nebraska Parkway</a:t>
                      </a:r>
                    </a:p>
                    <a:p>
                      <a:r>
                        <a:rPr lang="en-US" sz="1800" b="1" kern="1200" dirty="0">
                          <a:solidFill>
                            <a:schemeClr val="lt1"/>
                          </a:solidFill>
                          <a:effectLst/>
                          <a:latin typeface="+mn-lt"/>
                          <a:ea typeface="+mn-ea"/>
                          <a:cs typeface="+mn-cs"/>
                        </a:rPr>
                        <a:t>Lincoln, NE 68509 </a:t>
                      </a:r>
                    </a:p>
                    <a:p>
                      <a:r>
                        <a:rPr lang="en-US" sz="1800" b="1" kern="1200" dirty="0">
                          <a:solidFill>
                            <a:schemeClr val="lt1"/>
                          </a:solidFill>
                          <a:effectLst/>
                          <a:latin typeface="+mn-lt"/>
                          <a:ea typeface="+mn-ea"/>
                          <a:cs typeface="+mn-cs"/>
                        </a:rPr>
                        <a:t>Telephone (402) 479-3192</a:t>
                      </a:r>
                    </a:p>
                    <a:p>
                      <a:pPr marL="0" algn="l" defTabSz="914400" rtl="0" eaLnBrk="1" latinLnBrk="0" hangingPunct="1"/>
                      <a:r>
                        <a:rPr lang="en-US" sz="1800" b="1" u="none" strike="noStrike" kern="1200" dirty="0">
                          <a:solidFill>
                            <a:schemeClr val="lt1"/>
                          </a:solidFill>
                          <a:effectLst/>
                          <a:latin typeface="+mn-lt"/>
                          <a:ea typeface="+mn-ea"/>
                          <a:cs typeface="+mn-cs"/>
                        </a:rPr>
                        <a:t>Sammi.kerrisun@nebraska.gov</a:t>
                      </a:r>
                    </a:p>
                    <a:p>
                      <a:endParaRPr lang="en-US" sz="1600" baseline="0" dirty="0">
                        <a:latin typeface="Calibri" pitchFamily="34" charset="0"/>
                      </a:endParaRPr>
                    </a:p>
                  </a:txBody>
                  <a:tcPr marL="80682" marR="80682" marT="40341" marB="40341">
                    <a:solidFill>
                      <a:srgbClr val="00607F"/>
                    </a:solidFill>
                  </a:tcPr>
                </a:tc>
                <a:extLst>
                  <a:ext uri="{0D108BD9-81ED-4DB2-BD59-A6C34878D82A}">
                    <a16:rowId xmlns:a16="http://schemas.microsoft.com/office/drawing/2014/main" val="10000"/>
                  </a:ext>
                </a:extLst>
              </a:tr>
              <a:tr h="986590">
                <a:tc>
                  <a:txBody>
                    <a:bodyPr/>
                    <a:lstStyle/>
                    <a:p>
                      <a:pPr algn="ctr"/>
                      <a:endParaRPr lang="en-US" sz="1600" b="1" i="1" dirty="0">
                        <a:latin typeface="Calibri" pitchFamily="34" charset="0"/>
                      </a:endParaRPr>
                    </a:p>
                    <a:p>
                      <a:pPr algn="ctr"/>
                      <a:r>
                        <a:rPr lang="en-US" sz="1600" b="1" i="1" baseline="0" dirty="0">
                          <a:latin typeface="Calibri" pitchFamily="34" charset="0"/>
                        </a:rPr>
                        <a:t>NDOT and FHWA</a:t>
                      </a:r>
                    </a:p>
                    <a:p>
                      <a:pPr algn="ctr"/>
                      <a:r>
                        <a:rPr lang="en-US" sz="1600" b="1" i="1" baseline="0" dirty="0">
                          <a:latin typeface="Calibri" pitchFamily="34" charset="0"/>
                        </a:rPr>
                        <a:t>thank you for your participation!</a:t>
                      </a:r>
                      <a:endParaRPr lang="en-US" sz="1600" baseline="0" dirty="0"/>
                    </a:p>
                    <a:p>
                      <a:pPr algn="ctr"/>
                      <a:endParaRPr lang="en-US" sz="1600" dirty="0"/>
                    </a:p>
                  </a:txBody>
                  <a:tcPr marL="80682" marR="80682" marT="40341" marB="40341">
                    <a:solidFill>
                      <a:srgbClr val="B9C8D3"/>
                    </a:solidFill>
                  </a:tcPr>
                </a:tc>
                <a:extLst>
                  <a:ext uri="{0D108BD9-81ED-4DB2-BD59-A6C34878D82A}">
                    <a16:rowId xmlns:a16="http://schemas.microsoft.com/office/drawing/2014/main" val="10001"/>
                  </a:ext>
                </a:extLst>
              </a:tr>
            </a:tbl>
          </a:graphicData>
        </a:graphic>
      </p:graphicFrame>
      <p:sp>
        <p:nvSpPr>
          <p:cNvPr id="2" name="TextBox 1">
            <a:extLst>
              <a:ext uri="{FF2B5EF4-FFF2-40B4-BE49-F238E27FC236}">
                <a16:creationId xmlns:a16="http://schemas.microsoft.com/office/drawing/2014/main" id="{EBDE9316-0F79-74B6-D33F-387747C19F8E}"/>
              </a:ext>
            </a:extLst>
          </p:cNvPr>
          <p:cNvSpPr txBox="1"/>
          <p:nvPr/>
        </p:nvSpPr>
        <p:spPr>
          <a:xfrm>
            <a:off x="6400800" y="6435238"/>
            <a:ext cx="5762024" cy="261610"/>
          </a:xfrm>
          <a:prstGeom prst="rect">
            <a:avLst/>
          </a:prstGeom>
          <a:solidFill>
            <a:srgbClr val="FFFFFF"/>
          </a:solidFill>
        </p:spPr>
        <p:txBody>
          <a:bodyPr wrap="square">
            <a:spAutoFit/>
          </a:bodyPr>
          <a:lstStyle/>
          <a:p>
            <a:pPr marL="12700" marR="0" algn="r">
              <a:spcBef>
                <a:spcPts val="65"/>
              </a:spcBef>
            </a:pPr>
            <a:r>
              <a:rPr lang="en-US" sz="1100" b="1" dirty="0">
                <a:solidFill>
                  <a:srgbClr val="046080"/>
                </a:solidFill>
                <a:effectLst/>
                <a:latin typeface="Arial" panose="020B0604020202020204" pitchFamily="34" charset="0"/>
                <a:ea typeface="Arial" panose="020B0604020202020204" pitchFamily="34" charset="0"/>
                <a:cs typeface="Gill Sans MT" panose="020B0502020104020203" pitchFamily="34" charset="0"/>
              </a:rPr>
              <a:t>NH-80-9(125) MILLARD HIGHLANDS</a:t>
            </a:r>
            <a:r>
              <a:rPr lang="en-US" sz="1100" b="1" dirty="0">
                <a:solidFill>
                  <a:srgbClr val="046080"/>
                </a:solidFill>
                <a:latin typeface="Arial" panose="020B0604020202020204" pitchFamily="34" charset="0"/>
                <a:ea typeface="Arial" panose="020B0604020202020204" pitchFamily="34" charset="0"/>
                <a:cs typeface="Gill Sans MT" panose="020B0502020104020203" pitchFamily="34" charset="0"/>
              </a:rPr>
              <a:t> ALONG I-80</a:t>
            </a:r>
            <a:r>
              <a:rPr lang="en-US" sz="1100" b="1" dirty="0">
                <a:solidFill>
                  <a:srgbClr val="046080"/>
                </a:solidFill>
                <a:effectLst/>
                <a:latin typeface="Arial" panose="020B0604020202020204" pitchFamily="34" charset="0"/>
                <a:ea typeface="Arial" panose="020B0604020202020204" pitchFamily="34" charset="0"/>
                <a:cs typeface="Gill Sans MT" panose="020B0502020104020203" pitchFamily="34" charset="0"/>
              </a:rPr>
              <a:t>; C.N. 22975</a:t>
            </a:r>
            <a:endParaRPr lang="en-US" sz="1100" b="1" dirty="0">
              <a:solidFill>
                <a:srgbClr val="046080"/>
              </a:solidFill>
              <a:effectLst/>
              <a:latin typeface="Gill Sans MT" panose="020B0502020104020203" pitchFamily="34" charset="0"/>
              <a:ea typeface="Gill Sans MT" panose="020B0502020104020203" pitchFamily="34" charset="0"/>
              <a:cs typeface="Gill Sans MT" panose="020B0502020104020203" pitchFamily="34" charset="0"/>
            </a:endParaRPr>
          </a:p>
        </p:txBody>
      </p:sp>
      <p:pic>
        <p:nvPicPr>
          <p:cNvPr id="5" name="Picture 4" descr="A stone wall on a hill&#10;&#10;AI-generated content may be incorrect.">
            <a:extLst>
              <a:ext uri="{FF2B5EF4-FFF2-40B4-BE49-F238E27FC236}">
                <a16:creationId xmlns:a16="http://schemas.microsoft.com/office/drawing/2014/main" id="{1B7AE531-4916-5AAC-A1CD-BED4562BE8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6406" y="1325350"/>
            <a:ext cx="5419594" cy="406469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DF42FD8C-AF58-FCDA-1E9A-D331240FC95C}"/>
              </a:ext>
            </a:extLst>
          </p:cNvPr>
          <p:cNvSpPr>
            <a:spLocks noGrp="1"/>
          </p:cNvSpPr>
          <p:nvPr>
            <p:ph type="ctrTitle"/>
          </p:nvPr>
        </p:nvSpPr>
        <p:spPr>
          <a:xfrm>
            <a:off x="914399" y="687995"/>
            <a:ext cx="10795379" cy="2408464"/>
          </a:xfrm>
        </p:spPr>
        <p:txBody>
          <a:bodyPr>
            <a:normAutofit/>
          </a:bodyPr>
          <a:lstStyle/>
          <a:p>
            <a:r>
              <a:rPr lang="en-US" sz="2800" cap="all" dirty="0">
                <a:cs typeface="+mj-cs"/>
              </a:rPr>
              <a:t>MILLARD HIGHLANDS ALONG i-80</a:t>
            </a:r>
            <a:br>
              <a:rPr lang="en-US" sz="4400" cap="all" dirty="0">
                <a:cs typeface="+mj-cs"/>
              </a:rPr>
            </a:br>
            <a:r>
              <a:rPr lang="en-US" sz="4400" cap="all" dirty="0">
                <a:cs typeface="+mj-cs"/>
              </a:rPr>
              <a:t>Noise Stakeholder Meeting</a:t>
            </a:r>
          </a:p>
        </p:txBody>
      </p:sp>
      <p:sp>
        <p:nvSpPr>
          <p:cNvPr id="5" name="Subtitle 4"/>
          <p:cNvSpPr>
            <a:spLocks noGrp="1"/>
          </p:cNvSpPr>
          <p:nvPr>
            <p:ph type="subTitle" idx="1"/>
          </p:nvPr>
        </p:nvSpPr>
        <p:spPr>
          <a:xfrm>
            <a:off x="914400" y="3096458"/>
            <a:ext cx="9103057" cy="937305"/>
          </a:xfrm>
        </p:spPr>
        <p:txBody>
          <a:bodyPr>
            <a:normAutofit/>
          </a:bodyPr>
          <a:lstStyle/>
          <a:p>
            <a:r>
              <a:rPr lang="en-US" sz="2200" b="1" dirty="0">
                <a:solidFill>
                  <a:schemeClr val="tx2"/>
                </a:solidFill>
              </a:rPr>
              <a:t>Noise Abatement Information and Voting</a:t>
            </a:r>
          </a:p>
          <a:p>
            <a:r>
              <a:rPr lang="en-US" dirty="0">
                <a:solidFill>
                  <a:schemeClr val="tx2"/>
                </a:solidFill>
              </a:rPr>
              <a:t>June 10, 2025</a:t>
            </a:r>
          </a:p>
          <a:p>
            <a:endParaRPr lang="en-US" dirty="0">
              <a:solidFill>
                <a:schemeClr val="tx2"/>
              </a:solidFill>
            </a:endParaRPr>
          </a:p>
        </p:txBody>
      </p:sp>
      <p:sp>
        <p:nvSpPr>
          <p:cNvPr id="3" name="TextBox 2">
            <a:extLst>
              <a:ext uri="{FF2B5EF4-FFF2-40B4-BE49-F238E27FC236}">
                <a16:creationId xmlns:a16="http://schemas.microsoft.com/office/drawing/2014/main" id="{3607583E-3AD2-D727-842D-F4F2E7002749}"/>
              </a:ext>
            </a:extLst>
          </p:cNvPr>
          <p:cNvSpPr txBox="1"/>
          <p:nvPr/>
        </p:nvSpPr>
        <p:spPr>
          <a:xfrm>
            <a:off x="7684850" y="6403469"/>
            <a:ext cx="4423653" cy="261610"/>
          </a:xfrm>
          <a:prstGeom prst="rect">
            <a:avLst/>
          </a:prstGeom>
          <a:solidFill>
            <a:srgbClr val="126180"/>
          </a:solidFill>
        </p:spPr>
        <p:txBody>
          <a:bodyPr wrap="square">
            <a:spAutoFit/>
          </a:bodyPr>
          <a:lstStyle/>
          <a:p>
            <a:pPr marL="12700" marR="0" algn="r">
              <a:spcBef>
                <a:spcPts val="65"/>
              </a:spcBef>
            </a:pPr>
            <a:r>
              <a:rPr lang="en-US" sz="1100" b="1" dirty="0">
                <a:solidFill>
                  <a:schemeClr val="bg1"/>
                </a:solidFill>
                <a:effectLst/>
                <a:latin typeface="Arial" panose="020B0604020202020204" pitchFamily="34" charset="0"/>
                <a:ea typeface="Arial" panose="020B0604020202020204" pitchFamily="34" charset="0"/>
                <a:cs typeface="Gill Sans MT" panose="020B0502020104020203" pitchFamily="34" charset="0"/>
              </a:rPr>
              <a:t>NH-80-9(125) MILLARD HIGHLANDS</a:t>
            </a:r>
            <a:r>
              <a:rPr lang="en-US" sz="1100" b="1" dirty="0">
                <a:solidFill>
                  <a:schemeClr val="bg1"/>
                </a:solidFill>
                <a:latin typeface="Arial" panose="020B0604020202020204" pitchFamily="34" charset="0"/>
                <a:ea typeface="Arial" panose="020B0604020202020204" pitchFamily="34" charset="0"/>
                <a:cs typeface="Gill Sans MT" panose="020B0502020104020203" pitchFamily="34" charset="0"/>
              </a:rPr>
              <a:t> ALONG I-80</a:t>
            </a:r>
            <a:r>
              <a:rPr lang="en-US" sz="1100" b="1" dirty="0">
                <a:solidFill>
                  <a:srgbClr val="FFFFFF"/>
                </a:solidFill>
                <a:effectLst/>
                <a:latin typeface="Arial" panose="020B0604020202020204" pitchFamily="34" charset="0"/>
                <a:ea typeface="Arial" panose="020B0604020202020204" pitchFamily="34" charset="0"/>
                <a:cs typeface="Gill Sans MT" panose="020B0502020104020203" pitchFamily="34" charset="0"/>
              </a:rPr>
              <a:t>; C.N. 22975</a:t>
            </a:r>
            <a:endParaRPr lang="en-US" sz="1100" b="1" dirty="0">
              <a:solidFill>
                <a:srgbClr val="FFFFFF"/>
              </a:solidFill>
              <a:effectLst/>
              <a:latin typeface="Gill Sans MT" panose="020B0502020104020203" pitchFamily="34" charset="0"/>
              <a:ea typeface="Gill Sans MT" panose="020B0502020104020203" pitchFamily="34" charset="0"/>
              <a:cs typeface="Gill Sans MT" panose="020B0502020104020203" pitchFamily="34" charset="0"/>
            </a:endParaRPr>
          </a:p>
        </p:txBody>
      </p:sp>
    </p:spTree>
    <p:extLst>
      <p:ext uri="{BB962C8B-B14F-4D97-AF65-F5344CB8AC3E}">
        <p14:creationId xmlns:p14="http://schemas.microsoft.com/office/powerpoint/2010/main" val="39901573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7506B-DE3A-4F8E-BB04-FF9AF11619CB}"/>
              </a:ext>
            </a:extLst>
          </p:cNvPr>
          <p:cNvSpPr>
            <a:spLocks noGrp="1"/>
          </p:cNvSpPr>
          <p:nvPr>
            <p:ph type="title"/>
          </p:nvPr>
        </p:nvSpPr>
        <p:spPr/>
        <p:txBody>
          <a:bodyPr>
            <a:normAutofit/>
          </a:bodyPr>
          <a:lstStyle/>
          <a:p>
            <a:r>
              <a:rPr lang="en-US" sz="4400" dirty="0"/>
              <a:t>Introductions</a:t>
            </a:r>
          </a:p>
        </p:txBody>
      </p:sp>
      <p:sp>
        <p:nvSpPr>
          <p:cNvPr id="3" name="Text Placeholder 2">
            <a:extLst>
              <a:ext uri="{FF2B5EF4-FFF2-40B4-BE49-F238E27FC236}">
                <a16:creationId xmlns:a16="http://schemas.microsoft.com/office/drawing/2014/main" id="{64D65C94-0BCD-4076-AE8F-E195A7C39ECF}"/>
              </a:ext>
            </a:extLst>
          </p:cNvPr>
          <p:cNvSpPr>
            <a:spLocks noGrp="1"/>
          </p:cNvSpPr>
          <p:nvPr>
            <p:ph type="body" idx="1"/>
          </p:nvPr>
        </p:nvSpPr>
        <p:spPr/>
        <p:txBody>
          <a:bodyPr/>
          <a:lstStyle/>
          <a:p>
            <a:endParaRPr lang="en-US" dirty="0"/>
          </a:p>
        </p:txBody>
      </p:sp>
      <p:sp>
        <p:nvSpPr>
          <p:cNvPr id="4" name="TextBox 3">
            <a:extLst>
              <a:ext uri="{FF2B5EF4-FFF2-40B4-BE49-F238E27FC236}">
                <a16:creationId xmlns:a16="http://schemas.microsoft.com/office/drawing/2014/main" id="{AFD42C19-1A9C-CDC5-BEEA-8EC7C40982B3}"/>
              </a:ext>
            </a:extLst>
          </p:cNvPr>
          <p:cNvSpPr txBox="1"/>
          <p:nvPr/>
        </p:nvSpPr>
        <p:spPr>
          <a:xfrm>
            <a:off x="7684850" y="6403469"/>
            <a:ext cx="4423653" cy="261610"/>
          </a:xfrm>
          <a:prstGeom prst="rect">
            <a:avLst/>
          </a:prstGeom>
          <a:solidFill>
            <a:srgbClr val="126180"/>
          </a:solidFill>
        </p:spPr>
        <p:txBody>
          <a:bodyPr wrap="square">
            <a:spAutoFit/>
          </a:bodyPr>
          <a:lstStyle/>
          <a:p>
            <a:pPr marL="12700" marR="0" algn="r">
              <a:spcBef>
                <a:spcPts val="65"/>
              </a:spcBef>
            </a:pPr>
            <a:r>
              <a:rPr lang="en-US" sz="1100" b="1" dirty="0">
                <a:solidFill>
                  <a:srgbClr val="FFFFFF"/>
                </a:solidFill>
                <a:effectLst/>
                <a:latin typeface="Arial" panose="020B0604020202020204" pitchFamily="34" charset="0"/>
                <a:ea typeface="Arial" panose="020B0604020202020204" pitchFamily="34" charset="0"/>
                <a:cs typeface="Gill Sans MT" panose="020B0502020104020203" pitchFamily="34" charset="0"/>
              </a:rPr>
              <a:t>NH-80-9(125) MILLARD HIGHLANDS, OMAHA; C.N. 22975</a:t>
            </a:r>
            <a:endParaRPr lang="en-US" sz="1100" b="1" dirty="0">
              <a:solidFill>
                <a:srgbClr val="FFFFFF"/>
              </a:solidFill>
              <a:effectLst/>
              <a:latin typeface="Gill Sans MT" panose="020B0502020104020203" pitchFamily="34" charset="0"/>
              <a:ea typeface="Gill Sans MT" panose="020B0502020104020203" pitchFamily="34" charset="0"/>
              <a:cs typeface="Gill Sans MT" panose="020B0502020104020203" pitchFamily="34" charset="0"/>
            </a:endParaRPr>
          </a:p>
        </p:txBody>
      </p:sp>
    </p:spTree>
    <p:extLst>
      <p:ext uri="{BB962C8B-B14F-4D97-AF65-F5344CB8AC3E}">
        <p14:creationId xmlns:p14="http://schemas.microsoft.com/office/powerpoint/2010/main" val="20833469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762000" y="192921"/>
            <a:ext cx="9494560" cy="1057902"/>
          </a:xfrm>
        </p:spPr>
        <p:txBody>
          <a:bodyPr>
            <a:normAutofit fontScale="90000"/>
          </a:bodyPr>
          <a:lstStyle/>
          <a:p>
            <a:r>
              <a:rPr lang="en-US" sz="4400" cap="all" dirty="0">
                <a:cs typeface="+mj-cs"/>
              </a:rPr>
              <a:t>MILLARD HIGHLANDS ALONG I-80</a:t>
            </a:r>
            <a:endParaRPr lang="en-US" dirty="0">
              <a:latin typeface="+mj-lt"/>
            </a:endParaRPr>
          </a:p>
        </p:txBody>
      </p:sp>
      <p:sp>
        <p:nvSpPr>
          <p:cNvPr id="2" name="TextBox 1">
            <a:extLst>
              <a:ext uri="{FF2B5EF4-FFF2-40B4-BE49-F238E27FC236}">
                <a16:creationId xmlns:a16="http://schemas.microsoft.com/office/drawing/2014/main" id="{28BE587A-5E01-8305-CDC5-9F5F89CB4DCD}"/>
              </a:ext>
            </a:extLst>
          </p:cNvPr>
          <p:cNvSpPr txBox="1"/>
          <p:nvPr/>
        </p:nvSpPr>
        <p:spPr>
          <a:xfrm>
            <a:off x="7684850" y="6403469"/>
            <a:ext cx="4423653" cy="261610"/>
          </a:xfrm>
          <a:prstGeom prst="rect">
            <a:avLst/>
          </a:prstGeom>
          <a:solidFill>
            <a:srgbClr val="FFFFFF"/>
          </a:solidFill>
        </p:spPr>
        <p:txBody>
          <a:bodyPr wrap="square">
            <a:spAutoFit/>
          </a:bodyPr>
          <a:lstStyle/>
          <a:p>
            <a:pPr marL="12700" marR="0" algn="r">
              <a:spcBef>
                <a:spcPts val="65"/>
              </a:spcBef>
            </a:pPr>
            <a:r>
              <a:rPr lang="en-US" sz="1100" b="1" dirty="0">
                <a:solidFill>
                  <a:srgbClr val="046080"/>
                </a:solidFill>
                <a:effectLst/>
                <a:latin typeface="Arial" panose="020B0604020202020204" pitchFamily="34" charset="0"/>
                <a:ea typeface="Arial" panose="020B0604020202020204" pitchFamily="34" charset="0"/>
                <a:cs typeface="Gill Sans MT" panose="020B0502020104020203" pitchFamily="34" charset="0"/>
              </a:rPr>
              <a:t>NH-80-9(125) MILLARD HIGHLANDS</a:t>
            </a:r>
            <a:r>
              <a:rPr lang="en-US" sz="1100" b="1" dirty="0">
                <a:solidFill>
                  <a:srgbClr val="046080"/>
                </a:solidFill>
                <a:latin typeface="Arial" panose="020B0604020202020204" pitchFamily="34" charset="0"/>
                <a:ea typeface="Arial" panose="020B0604020202020204" pitchFamily="34" charset="0"/>
                <a:cs typeface="Gill Sans MT" panose="020B0502020104020203" pitchFamily="34" charset="0"/>
              </a:rPr>
              <a:t> ALONG I-80</a:t>
            </a:r>
            <a:r>
              <a:rPr lang="en-US" sz="1100" b="1" dirty="0">
                <a:solidFill>
                  <a:srgbClr val="046080"/>
                </a:solidFill>
                <a:effectLst/>
                <a:latin typeface="Arial" panose="020B0604020202020204" pitchFamily="34" charset="0"/>
                <a:ea typeface="Arial" panose="020B0604020202020204" pitchFamily="34" charset="0"/>
                <a:cs typeface="Gill Sans MT" panose="020B0502020104020203" pitchFamily="34" charset="0"/>
              </a:rPr>
              <a:t>; C.N. 22975</a:t>
            </a:r>
            <a:endParaRPr lang="en-US" sz="1100" b="1" dirty="0">
              <a:solidFill>
                <a:srgbClr val="046080"/>
              </a:solidFill>
              <a:effectLst/>
              <a:latin typeface="Gill Sans MT" panose="020B0502020104020203" pitchFamily="34" charset="0"/>
              <a:ea typeface="Gill Sans MT" panose="020B0502020104020203" pitchFamily="34" charset="0"/>
              <a:cs typeface="Gill Sans MT" panose="020B0502020104020203" pitchFamily="34" charset="0"/>
            </a:endParaRPr>
          </a:p>
        </p:txBody>
      </p:sp>
      <p:graphicFrame>
        <p:nvGraphicFramePr>
          <p:cNvPr id="3" name="Table 2">
            <a:extLst>
              <a:ext uri="{FF2B5EF4-FFF2-40B4-BE49-F238E27FC236}">
                <a16:creationId xmlns:a16="http://schemas.microsoft.com/office/drawing/2014/main" id="{EE3FE107-A09C-5E07-7179-7BC0DFEE1256}"/>
              </a:ext>
            </a:extLst>
          </p:cNvPr>
          <p:cNvGraphicFramePr>
            <a:graphicFrameLocks noGrp="1"/>
          </p:cNvGraphicFramePr>
          <p:nvPr>
            <p:extLst>
              <p:ext uri="{D42A27DB-BD31-4B8C-83A1-F6EECF244321}">
                <p14:modId xmlns:p14="http://schemas.microsoft.com/office/powerpoint/2010/main" val="3571452105"/>
              </p:ext>
            </p:extLst>
          </p:nvPr>
        </p:nvGraphicFramePr>
        <p:xfrm>
          <a:off x="818247" y="1689867"/>
          <a:ext cx="4775269" cy="3179620"/>
        </p:xfrm>
        <a:graphic>
          <a:graphicData uri="http://schemas.openxmlformats.org/drawingml/2006/table">
            <a:tbl>
              <a:tblPr firstRow="1" bandRow="1">
                <a:tableStyleId>{5C22544A-7EE6-4342-B048-85BDC9FD1C3A}</a:tableStyleId>
              </a:tblPr>
              <a:tblGrid>
                <a:gridCol w="4775269">
                  <a:extLst>
                    <a:ext uri="{9D8B030D-6E8A-4147-A177-3AD203B41FA5}">
                      <a16:colId xmlns:a16="http://schemas.microsoft.com/office/drawing/2014/main" val="20000"/>
                    </a:ext>
                  </a:extLst>
                </a:gridCol>
              </a:tblGrid>
              <a:tr h="306371">
                <a:tc>
                  <a:txBody>
                    <a:bodyPr/>
                    <a:lstStyle/>
                    <a:p>
                      <a:r>
                        <a:rPr lang="en-US" sz="2400" dirty="0">
                          <a:latin typeface="Calibri" pitchFamily="34" charset="0"/>
                        </a:rPr>
                        <a:t>Nebraska Department of Transportation (NDOT)</a:t>
                      </a:r>
                    </a:p>
                  </a:txBody>
                  <a:tcPr marL="80682" marR="80682" marT="40341" marB="40341">
                    <a:solidFill>
                      <a:srgbClr val="00607F"/>
                    </a:solidFill>
                  </a:tcPr>
                </a:tc>
                <a:extLst>
                  <a:ext uri="{0D108BD9-81ED-4DB2-BD59-A6C34878D82A}">
                    <a16:rowId xmlns:a16="http://schemas.microsoft.com/office/drawing/2014/main" val="10000"/>
                  </a:ext>
                </a:extLst>
              </a:tr>
              <a:tr h="2367418">
                <a:tc>
                  <a:txBody>
                    <a:bodyPr/>
                    <a:lstStyle/>
                    <a:p>
                      <a:pPr marL="339725" indent="-339725">
                        <a:buFont typeface="Arial" pitchFamily="34" charset="0"/>
                        <a:buChar char="•"/>
                      </a:pPr>
                      <a:endParaRPr lang="en-US" sz="1100" dirty="0">
                        <a:latin typeface="Calibri" pitchFamily="34" charset="0"/>
                      </a:endParaRPr>
                    </a:p>
                    <a:p>
                      <a:pPr marL="339725" indent="-339725">
                        <a:buFont typeface="Arial" pitchFamily="34" charset="0"/>
                        <a:buChar char="•"/>
                      </a:pPr>
                      <a:r>
                        <a:rPr lang="en-US" sz="1800" dirty="0">
                          <a:latin typeface="Calibri" pitchFamily="34" charset="0"/>
                        </a:rPr>
                        <a:t>Brian Johnson – NDOT Roadway Design</a:t>
                      </a:r>
                      <a:endParaRPr lang="en-US" sz="1800" baseline="0" dirty="0">
                        <a:latin typeface="Calibri" pitchFamily="34" charset="0"/>
                      </a:endParaRPr>
                    </a:p>
                    <a:p>
                      <a:pPr marL="339725" indent="-339725">
                        <a:buFont typeface="Arial" pitchFamily="34" charset="0"/>
                        <a:buNone/>
                      </a:pPr>
                      <a:endParaRPr lang="en-US" sz="1800" baseline="0" dirty="0">
                        <a:latin typeface="Calibri" pitchFamily="34" charset="0"/>
                      </a:endParaRPr>
                    </a:p>
                    <a:p>
                      <a:pPr marL="339725" indent="-339725">
                        <a:buFont typeface="Arial" pitchFamily="34" charset="0"/>
                        <a:buChar char="•"/>
                      </a:pPr>
                      <a:r>
                        <a:rPr lang="en-US" sz="1800" baseline="0" dirty="0">
                          <a:latin typeface="Calibri" pitchFamily="34" charset="0"/>
                        </a:rPr>
                        <a:t>Aaron Bedea – NDOT Noise, Air, and Hazardous Materials Specialist</a:t>
                      </a:r>
                    </a:p>
                    <a:p>
                      <a:pPr marL="339725" indent="-339725">
                        <a:buFont typeface="Arial" pitchFamily="34" charset="0"/>
                        <a:buNone/>
                      </a:pPr>
                      <a:endParaRPr lang="en-US" sz="1800" baseline="0" dirty="0">
                        <a:latin typeface="Calibri" pitchFamily="34" charset="0"/>
                      </a:endParaRPr>
                    </a:p>
                    <a:p>
                      <a:pPr marL="339725" indent="-339725">
                        <a:buFont typeface="Arial" pitchFamily="34" charset="0"/>
                        <a:buChar char="•"/>
                      </a:pPr>
                      <a:r>
                        <a:rPr lang="en-US" sz="1800" baseline="0" dirty="0">
                          <a:latin typeface="Calibri" pitchFamily="34" charset="0"/>
                        </a:rPr>
                        <a:t>Sammi Kerrisun -  NDOT Environmental Project Manager</a:t>
                      </a:r>
                      <a:endParaRPr lang="en-US" sz="1800" dirty="0"/>
                    </a:p>
                  </a:txBody>
                  <a:tcPr marL="80682" marR="80682" marT="40341" marB="40341">
                    <a:solidFill>
                      <a:srgbClr val="B9C8D3"/>
                    </a:solidFill>
                  </a:tcPr>
                </a:tc>
                <a:extLst>
                  <a:ext uri="{0D108BD9-81ED-4DB2-BD59-A6C34878D82A}">
                    <a16:rowId xmlns:a16="http://schemas.microsoft.com/office/drawing/2014/main" val="10001"/>
                  </a:ext>
                </a:extLst>
              </a:tr>
            </a:tbl>
          </a:graphicData>
        </a:graphic>
      </p:graphicFrame>
      <p:graphicFrame>
        <p:nvGraphicFramePr>
          <p:cNvPr id="4" name="Table 3">
            <a:extLst>
              <a:ext uri="{FF2B5EF4-FFF2-40B4-BE49-F238E27FC236}">
                <a16:creationId xmlns:a16="http://schemas.microsoft.com/office/drawing/2014/main" id="{29887733-7497-1BDE-CD47-1059E8B5A9CA}"/>
              </a:ext>
            </a:extLst>
          </p:cNvPr>
          <p:cNvGraphicFramePr>
            <a:graphicFrameLocks noGrp="1"/>
          </p:cNvGraphicFramePr>
          <p:nvPr>
            <p:extLst>
              <p:ext uri="{D42A27DB-BD31-4B8C-83A1-F6EECF244321}">
                <p14:modId xmlns:p14="http://schemas.microsoft.com/office/powerpoint/2010/main" val="3987040607"/>
              </p:ext>
            </p:extLst>
          </p:nvPr>
        </p:nvGraphicFramePr>
        <p:xfrm>
          <a:off x="6096000" y="1689866"/>
          <a:ext cx="4778396" cy="3179619"/>
        </p:xfrm>
        <a:graphic>
          <a:graphicData uri="http://schemas.openxmlformats.org/drawingml/2006/table">
            <a:tbl>
              <a:tblPr firstRow="1" bandRow="1">
                <a:tableStyleId>{5C22544A-7EE6-4342-B048-85BDC9FD1C3A}</a:tableStyleId>
              </a:tblPr>
              <a:tblGrid>
                <a:gridCol w="4778396">
                  <a:extLst>
                    <a:ext uri="{9D8B030D-6E8A-4147-A177-3AD203B41FA5}">
                      <a16:colId xmlns:a16="http://schemas.microsoft.com/office/drawing/2014/main" val="20000"/>
                    </a:ext>
                  </a:extLst>
                </a:gridCol>
              </a:tblGrid>
              <a:tr h="606453">
                <a:tc>
                  <a:txBody>
                    <a:bodyPr/>
                    <a:lstStyle/>
                    <a:p>
                      <a:r>
                        <a:rPr lang="en-US" sz="2400" dirty="0">
                          <a:latin typeface="Calibri" pitchFamily="34" charset="0"/>
                        </a:rPr>
                        <a:t>Felsburg Holt &amp; Ullevig</a:t>
                      </a:r>
                    </a:p>
                  </a:txBody>
                  <a:tcPr marL="80682" marR="80682" marT="40341" marB="40341">
                    <a:solidFill>
                      <a:srgbClr val="00607F"/>
                    </a:solidFill>
                  </a:tcPr>
                </a:tc>
                <a:extLst>
                  <a:ext uri="{0D108BD9-81ED-4DB2-BD59-A6C34878D82A}">
                    <a16:rowId xmlns:a16="http://schemas.microsoft.com/office/drawing/2014/main" val="10000"/>
                  </a:ext>
                </a:extLst>
              </a:tr>
              <a:tr h="2573166">
                <a:tc>
                  <a:txBody>
                    <a:bodyPr/>
                    <a:lstStyle/>
                    <a:p>
                      <a:pPr marL="0" indent="0">
                        <a:buFont typeface="Arial" pitchFamily="34" charset="0"/>
                        <a:buNone/>
                      </a:pPr>
                      <a:endParaRPr lang="en-US" sz="1100" dirty="0">
                        <a:latin typeface="Calibri" pitchFamily="34" charset="0"/>
                      </a:endParaRPr>
                    </a:p>
                    <a:p>
                      <a:pPr marL="339725" indent="-339725">
                        <a:buFont typeface="Arial" pitchFamily="34" charset="0"/>
                        <a:buChar char="•"/>
                      </a:pPr>
                      <a:r>
                        <a:rPr lang="en-US" sz="1800" dirty="0">
                          <a:latin typeface="Calibri" pitchFamily="34" charset="0"/>
                        </a:rPr>
                        <a:t>Adam Behmer-Noise Specialist</a:t>
                      </a:r>
                      <a:endParaRPr lang="en-US" sz="1800" baseline="0" dirty="0">
                        <a:latin typeface="Calibri" pitchFamily="34" charset="0"/>
                      </a:endParaRPr>
                    </a:p>
                    <a:p>
                      <a:pPr marL="339725" indent="-339725">
                        <a:buFont typeface="Arial" pitchFamily="34" charset="0"/>
                        <a:buNone/>
                      </a:pPr>
                      <a:endParaRPr lang="en-US" sz="1800" dirty="0">
                        <a:latin typeface="Calibri" pitchFamily="34" charset="0"/>
                      </a:endParaRPr>
                    </a:p>
                    <a:p>
                      <a:pPr marL="339725" indent="-339725">
                        <a:buFont typeface="Arial" pitchFamily="34" charset="0"/>
                        <a:buChar char="•"/>
                      </a:pPr>
                      <a:r>
                        <a:rPr lang="en-US" sz="1800" dirty="0">
                          <a:latin typeface="Calibri" pitchFamily="34" charset="0"/>
                        </a:rPr>
                        <a:t>Kody Unstad – Environmental Project Manager</a:t>
                      </a:r>
                      <a:endParaRPr lang="en-US" sz="1800" baseline="0" dirty="0">
                        <a:latin typeface="Calibri" pitchFamily="34" charset="0"/>
                      </a:endParaRPr>
                    </a:p>
                    <a:p>
                      <a:pPr marL="339725" indent="-339725">
                        <a:buFont typeface="Arial" pitchFamily="34" charset="0"/>
                        <a:buNone/>
                      </a:pPr>
                      <a:endParaRPr lang="en-US" sz="1800" baseline="0" dirty="0">
                        <a:latin typeface="Calibri" pitchFamily="34" charset="0"/>
                      </a:endParaRPr>
                    </a:p>
                    <a:p>
                      <a:pPr marL="339725" indent="-339725">
                        <a:buFont typeface="Arial" pitchFamily="34" charset="0"/>
                        <a:buChar char="•"/>
                      </a:pPr>
                      <a:r>
                        <a:rPr lang="en-US" sz="1800" baseline="0" dirty="0">
                          <a:latin typeface="Calibri" pitchFamily="34" charset="0"/>
                        </a:rPr>
                        <a:t>Peyton Saar – Communications Specialist</a:t>
                      </a:r>
                    </a:p>
                  </a:txBody>
                  <a:tcPr marL="80682" marR="80682" marT="40341" marB="40341">
                    <a:solidFill>
                      <a:srgbClr val="B9C8D3"/>
                    </a:solidFill>
                  </a:tcPr>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9428E9-D62A-C619-B8DF-5D805F86179D}"/>
            </a:ext>
          </a:extLst>
        </p:cNvPr>
        <p:cNvGrpSpPr/>
        <p:nvPr/>
      </p:nvGrpSpPr>
      <p:grpSpPr>
        <a:xfrm>
          <a:off x="0" y="0"/>
          <a:ext cx="0" cy="0"/>
          <a:chOff x="0" y="0"/>
          <a:chExt cx="0" cy="0"/>
        </a:xfrm>
      </p:grpSpPr>
      <p:pic>
        <p:nvPicPr>
          <p:cNvPr id="9" name="Picture 8" descr="DSC02257.JPG">
            <a:extLst>
              <a:ext uri="{FF2B5EF4-FFF2-40B4-BE49-F238E27FC236}">
                <a16:creationId xmlns:a16="http://schemas.microsoft.com/office/drawing/2014/main" id="{AACEC64F-1F1D-4769-6B6F-45D151F27997}"/>
              </a:ext>
            </a:extLst>
          </p:cNvPr>
          <p:cNvPicPr>
            <a:picLocks noChangeAspect="1"/>
          </p:cNvPicPr>
          <p:nvPr/>
        </p:nvPicPr>
        <p:blipFill>
          <a:blip r:embed="rId3" cstate="print">
            <a:lum bright="10000" contrast="30000"/>
          </a:blip>
          <a:srcRect l="44143"/>
          <a:stretch>
            <a:fillRect/>
          </a:stretch>
        </p:blipFill>
        <p:spPr>
          <a:xfrm>
            <a:off x="1783646" y="967672"/>
            <a:ext cx="3791525" cy="4900604"/>
          </a:xfrm>
          <a:prstGeom prst="rect">
            <a:avLst/>
          </a:prstGeom>
          <a:ln>
            <a:noFill/>
          </a:ln>
          <a:effectLst>
            <a:outerShdw blurRad="292100" dist="139700" dir="2700000" algn="tl" rotWithShape="0">
              <a:srgbClr val="333333">
                <a:alpha val="65000"/>
              </a:srgbClr>
            </a:outerShdw>
          </a:effectLst>
        </p:spPr>
      </p:pic>
      <p:sp>
        <p:nvSpPr>
          <p:cNvPr id="11" name="Title 1">
            <a:extLst>
              <a:ext uri="{FF2B5EF4-FFF2-40B4-BE49-F238E27FC236}">
                <a16:creationId xmlns:a16="http://schemas.microsoft.com/office/drawing/2014/main" id="{F5F3009B-C731-8437-9E09-28CDD6D0ADFF}"/>
              </a:ext>
            </a:extLst>
          </p:cNvPr>
          <p:cNvSpPr>
            <a:spLocks noGrp="1"/>
          </p:cNvSpPr>
          <p:nvPr>
            <p:ph type="title"/>
          </p:nvPr>
        </p:nvSpPr>
        <p:spPr>
          <a:xfrm>
            <a:off x="762000" y="192921"/>
            <a:ext cx="9494560" cy="1057902"/>
          </a:xfrm>
        </p:spPr>
        <p:txBody>
          <a:bodyPr>
            <a:normAutofit fontScale="90000"/>
          </a:bodyPr>
          <a:lstStyle/>
          <a:p>
            <a:r>
              <a:rPr lang="en-US" sz="4400" cap="all" dirty="0">
                <a:cs typeface="+mj-cs"/>
              </a:rPr>
              <a:t>MILLARD HIGHLANDS ALONG I-80</a:t>
            </a:r>
            <a:endParaRPr lang="en-US" dirty="0">
              <a:latin typeface="+mj-lt"/>
            </a:endParaRPr>
          </a:p>
        </p:txBody>
      </p:sp>
      <p:sp>
        <p:nvSpPr>
          <p:cNvPr id="2" name="TextBox 1">
            <a:extLst>
              <a:ext uri="{FF2B5EF4-FFF2-40B4-BE49-F238E27FC236}">
                <a16:creationId xmlns:a16="http://schemas.microsoft.com/office/drawing/2014/main" id="{263EB708-B5AD-A824-51AC-BFA217909059}"/>
              </a:ext>
            </a:extLst>
          </p:cNvPr>
          <p:cNvSpPr txBox="1"/>
          <p:nvPr/>
        </p:nvSpPr>
        <p:spPr>
          <a:xfrm>
            <a:off x="7684850" y="6403469"/>
            <a:ext cx="4423653" cy="261610"/>
          </a:xfrm>
          <a:prstGeom prst="rect">
            <a:avLst/>
          </a:prstGeom>
          <a:solidFill>
            <a:srgbClr val="FFFFFF"/>
          </a:solidFill>
        </p:spPr>
        <p:txBody>
          <a:bodyPr wrap="square">
            <a:spAutoFit/>
          </a:bodyPr>
          <a:lstStyle/>
          <a:p>
            <a:pPr marL="12700" marR="0" algn="r">
              <a:spcBef>
                <a:spcPts val="65"/>
              </a:spcBef>
            </a:pPr>
            <a:r>
              <a:rPr lang="en-US" sz="1100" b="1" dirty="0">
                <a:solidFill>
                  <a:srgbClr val="046080"/>
                </a:solidFill>
                <a:effectLst/>
                <a:latin typeface="Arial" panose="020B0604020202020204" pitchFamily="34" charset="0"/>
                <a:ea typeface="Arial" panose="020B0604020202020204" pitchFamily="34" charset="0"/>
                <a:cs typeface="Gill Sans MT" panose="020B0502020104020203" pitchFamily="34" charset="0"/>
              </a:rPr>
              <a:t>NH-80-9(125) MILLARD HIGHLANDS</a:t>
            </a:r>
            <a:r>
              <a:rPr lang="en-US" sz="1100" b="1" dirty="0">
                <a:solidFill>
                  <a:srgbClr val="046080"/>
                </a:solidFill>
                <a:latin typeface="Arial" panose="020B0604020202020204" pitchFamily="34" charset="0"/>
                <a:ea typeface="Arial" panose="020B0604020202020204" pitchFamily="34" charset="0"/>
                <a:cs typeface="Gill Sans MT" panose="020B0502020104020203" pitchFamily="34" charset="0"/>
              </a:rPr>
              <a:t> ALONG I-80</a:t>
            </a:r>
            <a:r>
              <a:rPr lang="en-US" sz="1100" b="1" dirty="0">
                <a:solidFill>
                  <a:srgbClr val="046080"/>
                </a:solidFill>
                <a:effectLst/>
                <a:latin typeface="Arial" panose="020B0604020202020204" pitchFamily="34" charset="0"/>
                <a:ea typeface="Arial" panose="020B0604020202020204" pitchFamily="34" charset="0"/>
                <a:cs typeface="Gill Sans MT" panose="020B0502020104020203" pitchFamily="34" charset="0"/>
              </a:rPr>
              <a:t>; C.N. 22975</a:t>
            </a:r>
            <a:endParaRPr lang="en-US" sz="1100" b="1" dirty="0">
              <a:solidFill>
                <a:srgbClr val="046080"/>
              </a:solidFill>
              <a:effectLst/>
              <a:latin typeface="Gill Sans MT" panose="020B0502020104020203" pitchFamily="34" charset="0"/>
              <a:ea typeface="Gill Sans MT" panose="020B0502020104020203" pitchFamily="34" charset="0"/>
              <a:cs typeface="Gill Sans MT" panose="020B0502020104020203" pitchFamily="34" charset="0"/>
            </a:endParaRPr>
          </a:p>
        </p:txBody>
      </p:sp>
      <p:graphicFrame>
        <p:nvGraphicFramePr>
          <p:cNvPr id="3" name="Table 2">
            <a:extLst>
              <a:ext uri="{FF2B5EF4-FFF2-40B4-BE49-F238E27FC236}">
                <a16:creationId xmlns:a16="http://schemas.microsoft.com/office/drawing/2014/main" id="{B5144482-0F70-6EBD-0C0D-B341C9017620}"/>
              </a:ext>
            </a:extLst>
          </p:cNvPr>
          <p:cNvGraphicFramePr>
            <a:graphicFrameLocks noGrp="1"/>
          </p:cNvGraphicFramePr>
          <p:nvPr>
            <p:extLst>
              <p:ext uri="{D42A27DB-BD31-4B8C-83A1-F6EECF244321}">
                <p14:modId xmlns:p14="http://schemas.microsoft.com/office/powerpoint/2010/main" val="36179542"/>
              </p:ext>
            </p:extLst>
          </p:nvPr>
        </p:nvGraphicFramePr>
        <p:xfrm>
          <a:off x="5593516" y="967672"/>
          <a:ext cx="4775269" cy="3098202"/>
        </p:xfrm>
        <a:graphic>
          <a:graphicData uri="http://schemas.openxmlformats.org/drawingml/2006/table">
            <a:tbl>
              <a:tblPr firstRow="1" bandRow="1">
                <a:tableStyleId>{5C22544A-7EE6-4342-B048-85BDC9FD1C3A}</a:tableStyleId>
              </a:tblPr>
              <a:tblGrid>
                <a:gridCol w="4775269">
                  <a:extLst>
                    <a:ext uri="{9D8B030D-6E8A-4147-A177-3AD203B41FA5}">
                      <a16:colId xmlns:a16="http://schemas.microsoft.com/office/drawing/2014/main" val="20000"/>
                    </a:ext>
                  </a:extLst>
                </a:gridCol>
              </a:tblGrid>
              <a:tr h="344342">
                <a:tc>
                  <a:txBody>
                    <a:bodyPr/>
                    <a:lstStyle/>
                    <a:p>
                      <a:r>
                        <a:rPr lang="en-US" sz="1800" dirty="0">
                          <a:latin typeface="Calibri" pitchFamily="34" charset="0"/>
                        </a:rPr>
                        <a:t>Purpose of Tonight’s Meeting:</a:t>
                      </a:r>
                    </a:p>
                  </a:txBody>
                  <a:tcPr marL="80682" marR="80682" marT="40341" marB="40341">
                    <a:solidFill>
                      <a:srgbClr val="00607F"/>
                    </a:solidFill>
                  </a:tcPr>
                </a:tc>
                <a:extLst>
                  <a:ext uri="{0D108BD9-81ED-4DB2-BD59-A6C34878D82A}">
                    <a16:rowId xmlns:a16="http://schemas.microsoft.com/office/drawing/2014/main" val="10000"/>
                  </a:ext>
                </a:extLst>
              </a:tr>
              <a:tr h="2743200">
                <a:tc>
                  <a:txBody>
                    <a:bodyPr/>
                    <a:lstStyle/>
                    <a:p>
                      <a:pPr marL="339725" indent="-339725">
                        <a:buFont typeface="Arial" pitchFamily="34" charset="0"/>
                        <a:buChar char="•"/>
                      </a:pPr>
                      <a:endParaRPr lang="en-US" sz="1100" dirty="0">
                        <a:latin typeface="Calibri" pitchFamily="34" charset="0"/>
                      </a:endParaRPr>
                    </a:p>
                    <a:p>
                      <a:pPr marL="339725" indent="-339725">
                        <a:buFont typeface="Arial" pitchFamily="34" charset="0"/>
                        <a:buChar char="•"/>
                      </a:pPr>
                      <a:r>
                        <a:rPr lang="en-US" sz="1800" dirty="0">
                          <a:latin typeface="Calibri" pitchFamily="34" charset="0"/>
                        </a:rPr>
                        <a:t>To provide benefited stakeholders </a:t>
                      </a:r>
                      <a:r>
                        <a:rPr lang="en-US" sz="1800" baseline="0" dirty="0">
                          <a:latin typeface="Calibri" pitchFamily="34" charset="0"/>
                        </a:rPr>
                        <a:t>information about proposed noise walls</a:t>
                      </a:r>
                    </a:p>
                    <a:p>
                      <a:pPr marL="339725" indent="-339725">
                        <a:buFont typeface="Arial" pitchFamily="34" charset="0"/>
                        <a:buNone/>
                      </a:pPr>
                      <a:endParaRPr lang="en-US" sz="1800" baseline="0" dirty="0">
                        <a:latin typeface="Calibri" pitchFamily="34" charset="0"/>
                      </a:endParaRPr>
                    </a:p>
                    <a:p>
                      <a:pPr marL="339725" indent="-339725">
                        <a:buFont typeface="Arial" pitchFamily="34" charset="0"/>
                        <a:buChar char="•"/>
                      </a:pPr>
                      <a:r>
                        <a:rPr lang="en-US" sz="1800" baseline="0" dirty="0">
                          <a:latin typeface="Calibri" pitchFamily="34" charset="0"/>
                        </a:rPr>
                        <a:t>To provide an opportunity to ask questions</a:t>
                      </a:r>
                    </a:p>
                    <a:p>
                      <a:pPr marL="339725" indent="-339725">
                        <a:buFont typeface="Arial" pitchFamily="34" charset="0"/>
                        <a:buNone/>
                      </a:pPr>
                      <a:endParaRPr lang="en-US" sz="1800" baseline="0" dirty="0">
                        <a:latin typeface="Calibri" pitchFamily="34" charset="0"/>
                      </a:endParaRPr>
                    </a:p>
                    <a:p>
                      <a:pPr marL="339725" indent="-339725">
                        <a:buFont typeface="Arial" pitchFamily="34" charset="0"/>
                        <a:buChar char="•"/>
                      </a:pPr>
                      <a:r>
                        <a:rPr lang="en-US" sz="1800" baseline="0" dirty="0">
                          <a:latin typeface="Calibri" pitchFamily="34" charset="0"/>
                        </a:rPr>
                        <a:t>For benefitting persons to vote on constructing noise walls</a:t>
                      </a:r>
                      <a:endParaRPr lang="en-US" sz="1800" dirty="0"/>
                    </a:p>
                  </a:txBody>
                  <a:tcPr marL="80682" marR="80682" marT="40341" marB="40341">
                    <a:solidFill>
                      <a:srgbClr val="B9C8D3"/>
                    </a:solidFill>
                  </a:tcPr>
                </a:tc>
                <a:extLst>
                  <a:ext uri="{0D108BD9-81ED-4DB2-BD59-A6C34878D82A}">
                    <a16:rowId xmlns:a16="http://schemas.microsoft.com/office/drawing/2014/main" val="10001"/>
                  </a:ext>
                </a:extLst>
              </a:tr>
            </a:tbl>
          </a:graphicData>
        </a:graphic>
      </p:graphicFrame>
      <p:graphicFrame>
        <p:nvGraphicFramePr>
          <p:cNvPr id="4" name="Table 3">
            <a:extLst>
              <a:ext uri="{FF2B5EF4-FFF2-40B4-BE49-F238E27FC236}">
                <a16:creationId xmlns:a16="http://schemas.microsoft.com/office/drawing/2014/main" id="{69882473-8E85-361D-EA37-63B08311247E}"/>
              </a:ext>
            </a:extLst>
          </p:cNvPr>
          <p:cNvGraphicFramePr>
            <a:graphicFrameLocks noGrp="1"/>
          </p:cNvGraphicFramePr>
          <p:nvPr>
            <p:extLst>
              <p:ext uri="{D42A27DB-BD31-4B8C-83A1-F6EECF244321}">
                <p14:modId xmlns:p14="http://schemas.microsoft.com/office/powerpoint/2010/main" val="2010959479"/>
              </p:ext>
            </p:extLst>
          </p:nvPr>
        </p:nvGraphicFramePr>
        <p:xfrm>
          <a:off x="5593516" y="3619032"/>
          <a:ext cx="4778396" cy="2249244"/>
        </p:xfrm>
        <a:graphic>
          <a:graphicData uri="http://schemas.openxmlformats.org/drawingml/2006/table">
            <a:tbl>
              <a:tblPr firstRow="1" bandRow="1">
                <a:tableStyleId>{5C22544A-7EE6-4342-B048-85BDC9FD1C3A}</a:tableStyleId>
              </a:tblPr>
              <a:tblGrid>
                <a:gridCol w="4778396">
                  <a:extLst>
                    <a:ext uri="{9D8B030D-6E8A-4147-A177-3AD203B41FA5}">
                      <a16:colId xmlns:a16="http://schemas.microsoft.com/office/drawing/2014/main" val="20000"/>
                    </a:ext>
                  </a:extLst>
                </a:gridCol>
              </a:tblGrid>
              <a:tr h="548431">
                <a:tc>
                  <a:txBody>
                    <a:bodyPr/>
                    <a:lstStyle/>
                    <a:p>
                      <a:r>
                        <a:rPr lang="en-US" sz="1800" dirty="0">
                          <a:latin typeface="Calibri" pitchFamily="34" charset="0"/>
                        </a:rPr>
                        <a:t>Following the Presentation &amp; Audio</a:t>
                      </a:r>
                      <a:r>
                        <a:rPr lang="en-US" sz="1800" baseline="0" dirty="0">
                          <a:latin typeface="Calibri" pitchFamily="34" charset="0"/>
                        </a:rPr>
                        <a:t> Demonstration</a:t>
                      </a:r>
                      <a:r>
                        <a:rPr lang="en-US" sz="1800" dirty="0">
                          <a:latin typeface="Calibri" pitchFamily="34" charset="0"/>
                        </a:rPr>
                        <a:t>:</a:t>
                      </a:r>
                    </a:p>
                  </a:txBody>
                  <a:tcPr marL="80682" marR="80682" marT="40341" marB="40341">
                    <a:solidFill>
                      <a:srgbClr val="00607F"/>
                    </a:solidFill>
                  </a:tcPr>
                </a:tc>
                <a:extLst>
                  <a:ext uri="{0D108BD9-81ED-4DB2-BD59-A6C34878D82A}">
                    <a16:rowId xmlns:a16="http://schemas.microsoft.com/office/drawing/2014/main" val="10000"/>
                  </a:ext>
                </a:extLst>
              </a:tr>
              <a:tr h="1411702">
                <a:tc>
                  <a:txBody>
                    <a:bodyPr/>
                    <a:lstStyle/>
                    <a:p>
                      <a:pPr marL="0" indent="0">
                        <a:buFont typeface="Arial" pitchFamily="34" charset="0"/>
                        <a:buNone/>
                      </a:pPr>
                      <a:endParaRPr lang="en-US" sz="1100" dirty="0">
                        <a:latin typeface="Calibri" pitchFamily="34" charset="0"/>
                      </a:endParaRPr>
                    </a:p>
                    <a:p>
                      <a:pPr marL="339725" indent="-339725">
                        <a:buFont typeface="Arial" pitchFamily="34" charset="0"/>
                        <a:buChar char="•"/>
                      </a:pPr>
                      <a:r>
                        <a:rPr lang="en-US" sz="1800" dirty="0">
                          <a:latin typeface="Calibri" pitchFamily="34" charset="0"/>
                        </a:rPr>
                        <a:t>Adjourn</a:t>
                      </a:r>
                      <a:r>
                        <a:rPr lang="en-US" sz="1800" baseline="0" dirty="0">
                          <a:latin typeface="Calibri" pitchFamily="34" charset="0"/>
                        </a:rPr>
                        <a:t> to Stations showing proposed walls</a:t>
                      </a:r>
                    </a:p>
                    <a:p>
                      <a:pPr marL="339725" indent="-339725">
                        <a:buFont typeface="Arial" pitchFamily="34" charset="0"/>
                        <a:buNone/>
                      </a:pPr>
                      <a:endParaRPr lang="en-US" sz="1800" dirty="0">
                        <a:latin typeface="Calibri" pitchFamily="34" charset="0"/>
                      </a:endParaRPr>
                    </a:p>
                    <a:p>
                      <a:pPr marL="339725" indent="-339725">
                        <a:buFont typeface="Arial" pitchFamily="34" charset="0"/>
                        <a:buChar char="•"/>
                      </a:pPr>
                      <a:r>
                        <a:rPr lang="en-US" sz="1800" dirty="0">
                          <a:latin typeface="Calibri" pitchFamily="34" charset="0"/>
                        </a:rPr>
                        <a:t>General</a:t>
                      </a:r>
                      <a:r>
                        <a:rPr lang="en-US" sz="1800" baseline="0" dirty="0">
                          <a:latin typeface="Calibri" pitchFamily="34" charset="0"/>
                        </a:rPr>
                        <a:t> Q &amp; A about the project and walls</a:t>
                      </a:r>
                    </a:p>
                    <a:p>
                      <a:pPr marL="339725" indent="-339725">
                        <a:buFont typeface="Arial" pitchFamily="34" charset="0"/>
                        <a:buNone/>
                      </a:pPr>
                      <a:endParaRPr lang="en-US" sz="1800" baseline="0" dirty="0">
                        <a:latin typeface="Calibri" pitchFamily="34" charset="0"/>
                      </a:endParaRPr>
                    </a:p>
                    <a:p>
                      <a:pPr marL="339725" indent="-339725">
                        <a:buFont typeface="Arial" pitchFamily="34" charset="0"/>
                        <a:buChar char="•"/>
                      </a:pPr>
                      <a:r>
                        <a:rPr lang="en-US" sz="1800" baseline="0" dirty="0">
                          <a:latin typeface="Calibri" pitchFamily="34" charset="0"/>
                        </a:rPr>
                        <a:t>Vote before you leave</a:t>
                      </a:r>
                    </a:p>
                  </a:txBody>
                  <a:tcPr marL="80682" marR="80682" marT="40341" marB="40341">
                    <a:solidFill>
                      <a:srgbClr val="B9C8D3"/>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4815639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7506B-DE3A-4F8E-BB04-FF9AF11619CB}"/>
              </a:ext>
            </a:extLst>
          </p:cNvPr>
          <p:cNvSpPr>
            <a:spLocks noGrp="1"/>
          </p:cNvSpPr>
          <p:nvPr>
            <p:ph type="title"/>
          </p:nvPr>
        </p:nvSpPr>
        <p:spPr/>
        <p:txBody>
          <a:bodyPr>
            <a:normAutofit/>
          </a:bodyPr>
          <a:lstStyle/>
          <a:p>
            <a:r>
              <a:rPr lang="en-US" sz="4400" dirty="0"/>
              <a:t>Project Overview</a:t>
            </a:r>
          </a:p>
        </p:txBody>
      </p:sp>
      <p:sp>
        <p:nvSpPr>
          <p:cNvPr id="3" name="Text Placeholder 2">
            <a:extLst>
              <a:ext uri="{FF2B5EF4-FFF2-40B4-BE49-F238E27FC236}">
                <a16:creationId xmlns:a16="http://schemas.microsoft.com/office/drawing/2014/main" id="{64D65C94-0BCD-4076-AE8F-E195A7C39ECF}"/>
              </a:ext>
            </a:extLst>
          </p:cNvPr>
          <p:cNvSpPr>
            <a:spLocks noGrp="1"/>
          </p:cNvSpPr>
          <p:nvPr>
            <p:ph type="body" idx="1"/>
          </p:nvPr>
        </p:nvSpPr>
        <p:spPr/>
        <p:txBody>
          <a:bodyPr/>
          <a:lstStyle/>
          <a:p>
            <a:endParaRPr lang="en-US" dirty="0"/>
          </a:p>
        </p:txBody>
      </p:sp>
      <p:sp>
        <p:nvSpPr>
          <p:cNvPr id="4" name="Rectangle 3">
            <a:extLst>
              <a:ext uri="{FF2B5EF4-FFF2-40B4-BE49-F238E27FC236}">
                <a16:creationId xmlns:a16="http://schemas.microsoft.com/office/drawing/2014/main" id="{0F10960D-CAE5-05FB-B9D9-07D2C7495ADC}"/>
              </a:ext>
            </a:extLst>
          </p:cNvPr>
          <p:cNvSpPr/>
          <p:nvPr/>
        </p:nvSpPr>
        <p:spPr>
          <a:xfrm>
            <a:off x="9154160" y="6380480"/>
            <a:ext cx="2814320" cy="345440"/>
          </a:xfrm>
          <a:prstGeom prst="rect">
            <a:avLst/>
          </a:prstGeom>
          <a:solidFill>
            <a:srgbClr val="1261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600512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ED7DB4-0A39-339E-7294-3BC9FC7FA0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77922C-52DB-E176-38B8-BEE1618D32CC}"/>
              </a:ext>
            </a:extLst>
          </p:cNvPr>
          <p:cNvSpPr>
            <a:spLocks noGrp="1"/>
          </p:cNvSpPr>
          <p:nvPr>
            <p:ph type="title"/>
          </p:nvPr>
        </p:nvSpPr>
        <p:spPr/>
        <p:txBody>
          <a:bodyPr>
            <a:normAutofit/>
          </a:bodyPr>
          <a:lstStyle/>
          <a:p>
            <a:r>
              <a:rPr lang="en-US" dirty="0"/>
              <a:t>background</a:t>
            </a:r>
          </a:p>
        </p:txBody>
      </p:sp>
      <p:sp>
        <p:nvSpPr>
          <p:cNvPr id="4" name="Text Placeholder 3">
            <a:extLst>
              <a:ext uri="{FF2B5EF4-FFF2-40B4-BE49-F238E27FC236}">
                <a16:creationId xmlns:a16="http://schemas.microsoft.com/office/drawing/2014/main" id="{58E2E475-EEFA-1BB1-2F26-4D5750993EFC}"/>
              </a:ext>
            </a:extLst>
          </p:cNvPr>
          <p:cNvSpPr>
            <a:spLocks noGrp="1"/>
          </p:cNvSpPr>
          <p:nvPr>
            <p:ph type="body" idx="1"/>
          </p:nvPr>
        </p:nvSpPr>
        <p:spPr>
          <a:xfrm>
            <a:off x="836612" y="1239750"/>
            <a:ext cx="7713902" cy="823912"/>
          </a:xfrm>
        </p:spPr>
        <p:txBody>
          <a:bodyPr>
            <a:normAutofit/>
          </a:bodyPr>
          <a:lstStyle/>
          <a:p>
            <a:r>
              <a:rPr lang="en-US" b="1" dirty="0">
                <a:effectLst/>
                <a:latin typeface="Arial" panose="020B0604020202020204" pitchFamily="34" charset="0"/>
                <a:ea typeface="Arial" panose="020B0604020202020204" pitchFamily="34" charset="0"/>
              </a:rPr>
              <a:t>N-50 Ramp, Omaha</a:t>
            </a:r>
            <a:r>
              <a:rPr lang="en-US" dirty="0">
                <a:effectLst/>
                <a:latin typeface="Arial" panose="020B0604020202020204" pitchFamily="34" charset="0"/>
                <a:ea typeface="Arial" panose="020B0604020202020204" pitchFamily="34" charset="0"/>
              </a:rPr>
              <a:t>  NH-MTIS-80-9(201); 22850</a:t>
            </a:r>
            <a:endParaRPr lang="en-US" dirty="0"/>
          </a:p>
        </p:txBody>
      </p:sp>
      <p:sp>
        <p:nvSpPr>
          <p:cNvPr id="3" name="Content Placeholder 2">
            <a:extLst>
              <a:ext uri="{FF2B5EF4-FFF2-40B4-BE49-F238E27FC236}">
                <a16:creationId xmlns:a16="http://schemas.microsoft.com/office/drawing/2014/main" id="{8F8FCA9C-661A-9D62-C9FA-1FAFF4D89566}"/>
              </a:ext>
            </a:extLst>
          </p:cNvPr>
          <p:cNvSpPr>
            <a:spLocks noGrp="1"/>
          </p:cNvSpPr>
          <p:nvPr>
            <p:ph sz="half" idx="2"/>
          </p:nvPr>
        </p:nvSpPr>
        <p:spPr>
          <a:xfrm>
            <a:off x="839789" y="2296757"/>
            <a:ext cx="5157787" cy="3283404"/>
          </a:xfrm>
        </p:spPr>
        <p:txBody>
          <a:bodyPr vert="horz" lIns="91440" tIns="45720" rIns="91440" bIns="45720" rtlCol="0" anchor="t">
            <a:noAutofit/>
          </a:bodyPr>
          <a:lstStyle/>
          <a:p>
            <a:pPr marL="0" indent="0">
              <a:lnSpc>
                <a:spcPct val="100000"/>
              </a:lnSpc>
              <a:buNone/>
            </a:pPr>
            <a:r>
              <a:rPr lang="en-US" sz="1800" dirty="0">
                <a:effectLst/>
                <a:latin typeface="Arial" panose="020B0604020202020204" pitchFamily="34" charset="0"/>
                <a:ea typeface="Arial" panose="020B0604020202020204" pitchFamily="34" charset="0"/>
              </a:rPr>
              <a:t>The </a:t>
            </a:r>
            <a:r>
              <a:rPr lang="en-US" sz="1800" b="1" dirty="0">
                <a:effectLst/>
                <a:latin typeface="Arial" panose="020B0604020202020204" pitchFamily="34" charset="0"/>
                <a:ea typeface="Arial" panose="020B0604020202020204" pitchFamily="34" charset="0"/>
              </a:rPr>
              <a:t>N-50 Ramp, Omaha</a:t>
            </a:r>
            <a:r>
              <a:rPr lang="en-US" sz="1800" dirty="0">
                <a:effectLst/>
                <a:latin typeface="Arial" panose="020B0604020202020204" pitchFamily="34" charset="0"/>
                <a:ea typeface="Arial" panose="020B0604020202020204" pitchFamily="34" charset="0"/>
              </a:rPr>
              <a:t> project would widen the westbound lane of Interstate 80 (I-80) </a:t>
            </a:r>
            <a:r>
              <a:rPr lang="en-US" sz="1800" dirty="0">
                <a:effectLst/>
                <a:latin typeface="Arial" panose="020B0604020202020204" pitchFamily="34" charset="0"/>
                <a:ea typeface="Calibri" panose="020F0502020204030204" pitchFamily="34" charset="0"/>
              </a:rPr>
              <a:t>by adding an auxiliary driving lane and new shoulder, culvert work, bridge widening and bridge repairs, replacing and constructing widened approach slabs.</a:t>
            </a:r>
            <a:endParaRPr lang="en-US" sz="1800" dirty="0">
              <a:latin typeface="Roboto"/>
              <a:ea typeface="Roboto"/>
              <a:cs typeface="Arial"/>
            </a:endParaRPr>
          </a:p>
        </p:txBody>
      </p:sp>
      <p:sp>
        <p:nvSpPr>
          <p:cNvPr id="7" name="TextBox 6">
            <a:extLst>
              <a:ext uri="{FF2B5EF4-FFF2-40B4-BE49-F238E27FC236}">
                <a16:creationId xmlns:a16="http://schemas.microsoft.com/office/drawing/2014/main" id="{21B7BA17-7533-B4D4-589F-F2EAF67E3F1E}"/>
              </a:ext>
            </a:extLst>
          </p:cNvPr>
          <p:cNvSpPr txBox="1"/>
          <p:nvPr/>
        </p:nvSpPr>
        <p:spPr>
          <a:xfrm>
            <a:off x="7684850" y="6403469"/>
            <a:ext cx="4423653" cy="261610"/>
          </a:xfrm>
          <a:prstGeom prst="rect">
            <a:avLst/>
          </a:prstGeom>
          <a:solidFill>
            <a:srgbClr val="FFFFFF"/>
          </a:solidFill>
        </p:spPr>
        <p:txBody>
          <a:bodyPr wrap="square">
            <a:spAutoFit/>
          </a:bodyPr>
          <a:lstStyle/>
          <a:p>
            <a:pPr marL="12700" marR="0" algn="r">
              <a:spcBef>
                <a:spcPts val="65"/>
              </a:spcBef>
            </a:pPr>
            <a:r>
              <a:rPr lang="en-US" sz="1100" b="1" dirty="0">
                <a:solidFill>
                  <a:srgbClr val="046080"/>
                </a:solidFill>
                <a:effectLst/>
                <a:latin typeface="Arial" panose="020B0604020202020204" pitchFamily="34" charset="0"/>
                <a:ea typeface="Arial" panose="020B0604020202020204" pitchFamily="34" charset="0"/>
                <a:cs typeface="Gill Sans MT" panose="020B0502020104020203" pitchFamily="34" charset="0"/>
              </a:rPr>
              <a:t>NH-80-9(125) MILLARD HIGHLANDS</a:t>
            </a:r>
            <a:r>
              <a:rPr lang="en-US" sz="1100" b="1" dirty="0">
                <a:solidFill>
                  <a:srgbClr val="046080"/>
                </a:solidFill>
                <a:latin typeface="Arial" panose="020B0604020202020204" pitchFamily="34" charset="0"/>
                <a:ea typeface="Arial" panose="020B0604020202020204" pitchFamily="34" charset="0"/>
                <a:cs typeface="Gill Sans MT" panose="020B0502020104020203" pitchFamily="34" charset="0"/>
              </a:rPr>
              <a:t> ALONG I-80</a:t>
            </a:r>
            <a:r>
              <a:rPr lang="en-US" sz="1100" b="1" dirty="0">
                <a:solidFill>
                  <a:srgbClr val="046080"/>
                </a:solidFill>
                <a:effectLst/>
                <a:latin typeface="Arial" panose="020B0604020202020204" pitchFamily="34" charset="0"/>
                <a:ea typeface="Arial" panose="020B0604020202020204" pitchFamily="34" charset="0"/>
                <a:cs typeface="Gill Sans MT" panose="020B0502020104020203" pitchFamily="34" charset="0"/>
              </a:rPr>
              <a:t>; C.N. 22975</a:t>
            </a:r>
            <a:endParaRPr lang="en-US" sz="1100" b="1" dirty="0">
              <a:solidFill>
                <a:srgbClr val="046080"/>
              </a:solidFill>
              <a:effectLst/>
              <a:latin typeface="Gill Sans MT" panose="020B0502020104020203" pitchFamily="34" charset="0"/>
              <a:ea typeface="Gill Sans MT" panose="020B0502020104020203" pitchFamily="34" charset="0"/>
              <a:cs typeface="Gill Sans MT" panose="020B0502020104020203" pitchFamily="34" charset="0"/>
            </a:endParaRPr>
          </a:p>
        </p:txBody>
      </p:sp>
      <p:sp>
        <p:nvSpPr>
          <p:cNvPr id="18" name="Content Placeholder 2">
            <a:extLst>
              <a:ext uri="{FF2B5EF4-FFF2-40B4-BE49-F238E27FC236}">
                <a16:creationId xmlns:a16="http://schemas.microsoft.com/office/drawing/2014/main" id="{66863780-4E51-6A5F-ECAC-86DB93C2FE82}"/>
              </a:ext>
            </a:extLst>
          </p:cNvPr>
          <p:cNvSpPr txBox="1">
            <a:spLocks/>
          </p:cNvSpPr>
          <p:nvPr/>
        </p:nvSpPr>
        <p:spPr>
          <a:xfrm>
            <a:off x="6194425" y="3938459"/>
            <a:ext cx="5157787" cy="110388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2"/>
                </a:solidFill>
                <a:latin typeface="Roboto" panose="02000000000000000000" pitchFamily="2" charset="0"/>
                <a:ea typeface="Roboto" panose="02000000000000000000" pitchFamily="2" charset="0"/>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2"/>
                </a:solidFill>
                <a:latin typeface="Roboto" panose="02000000000000000000" pitchFamily="2" charset="0"/>
                <a:ea typeface="Roboto" panose="02000000000000000000" pitchFamily="2" charset="0"/>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2"/>
                </a:solidFill>
                <a:latin typeface="Roboto" panose="02000000000000000000" pitchFamily="2" charset="0"/>
                <a:ea typeface="Roboto" panose="02000000000000000000" pitchFamily="2" charset="0"/>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2"/>
                </a:solidFill>
                <a:latin typeface="Roboto" panose="02000000000000000000" pitchFamily="2" charset="0"/>
                <a:ea typeface="Roboto" panose="02000000000000000000" pitchFamily="2" charset="0"/>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2"/>
                </a:solidFill>
                <a:latin typeface="Roboto" panose="02000000000000000000" pitchFamily="2" charset="0"/>
                <a:ea typeface="Roboto" panose="02000000000000000000"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1800" dirty="0">
                <a:latin typeface="Roboto"/>
                <a:ea typeface="Roboto"/>
                <a:cs typeface="Arial"/>
              </a:rPr>
              <a:t>The </a:t>
            </a:r>
            <a:r>
              <a:rPr lang="en-US" sz="1800" b="1" dirty="0">
                <a:latin typeface="Roboto"/>
                <a:ea typeface="Roboto"/>
                <a:cs typeface="Arial"/>
              </a:rPr>
              <a:t>Need</a:t>
            </a:r>
            <a:r>
              <a:rPr lang="en-US" sz="1800" dirty="0">
                <a:latin typeface="Roboto"/>
                <a:ea typeface="Roboto"/>
                <a:cs typeface="Arial"/>
              </a:rPr>
              <a:t> for the project is:</a:t>
            </a:r>
          </a:p>
          <a:p>
            <a:pPr marL="0" indent="0" algn="l">
              <a:buNone/>
            </a:pPr>
            <a:r>
              <a:rPr lang="en-US" sz="1800" dirty="0">
                <a:latin typeface="Roboto-Light"/>
              </a:rPr>
              <a:t>B</a:t>
            </a:r>
            <a:r>
              <a:rPr lang="en-US" sz="1800" b="0" i="0" u="none" strike="noStrike" baseline="0" dirty="0">
                <a:latin typeface="Roboto-Light"/>
              </a:rPr>
              <a:t>ased on the condition of the existing </a:t>
            </a:r>
            <a:r>
              <a:rPr lang="en-US" sz="1800" dirty="0">
                <a:latin typeface="Roboto-Light"/>
              </a:rPr>
              <a:t>roadway and increase in future traffic</a:t>
            </a:r>
            <a:r>
              <a:rPr lang="en-US" sz="1800" b="0" i="0" u="none" strike="noStrike" baseline="0" dirty="0">
                <a:latin typeface="Roboto-Light"/>
              </a:rPr>
              <a:t>.</a:t>
            </a:r>
            <a:endParaRPr lang="en-US" sz="1800" dirty="0">
              <a:latin typeface="Roboto"/>
              <a:ea typeface="Roboto"/>
              <a:cs typeface="Arial"/>
            </a:endParaRPr>
          </a:p>
        </p:txBody>
      </p:sp>
      <p:sp>
        <p:nvSpPr>
          <p:cNvPr id="19" name="Content Placeholder 2">
            <a:extLst>
              <a:ext uri="{FF2B5EF4-FFF2-40B4-BE49-F238E27FC236}">
                <a16:creationId xmlns:a16="http://schemas.microsoft.com/office/drawing/2014/main" id="{6A09F774-E935-2EA5-71D3-D3EBA10C2F1C}"/>
              </a:ext>
            </a:extLst>
          </p:cNvPr>
          <p:cNvSpPr txBox="1">
            <a:spLocks/>
          </p:cNvSpPr>
          <p:nvPr/>
        </p:nvSpPr>
        <p:spPr>
          <a:xfrm>
            <a:off x="6194425" y="2296757"/>
            <a:ext cx="5157787" cy="132556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2"/>
                </a:solidFill>
                <a:latin typeface="Roboto" panose="02000000000000000000" pitchFamily="2" charset="0"/>
                <a:ea typeface="Roboto" panose="02000000000000000000" pitchFamily="2" charset="0"/>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2"/>
                </a:solidFill>
                <a:latin typeface="Roboto" panose="02000000000000000000" pitchFamily="2" charset="0"/>
                <a:ea typeface="Roboto" panose="02000000000000000000" pitchFamily="2" charset="0"/>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2"/>
                </a:solidFill>
                <a:latin typeface="Roboto" panose="02000000000000000000" pitchFamily="2" charset="0"/>
                <a:ea typeface="Roboto" panose="02000000000000000000" pitchFamily="2" charset="0"/>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2"/>
                </a:solidFill>
                <a:latin typeface="Roboto" panose="02000000000000000000" pitchFamily="2" charset="0"/>
                <a:ea typeface="Roboto" panose="02000000000000000000" pitchFamily="2" charset="0"/>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2"/>
                </a:solidFill>
                <a:latin typeface="Roboto" panose="02000000000000000000" pitchFamily="2" charset="0"/>
                <a:ea typeface="Roboto" panose="02000000000000000000"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1800" dirty="0">
                <a:latin typeface="Roboto"/>
                <a:ea typeface="Roboto"/>
                <a:cs typeface="Arial"/>
              </a:rPr>
              <a:t>The </a:t>
            </a:r>
            <a:r>
              <a:rPr lang="en-US" sz="1800" b="1" dirty="0">
                <a:latin typeface="Roboto"/>
                <a:ea typeface="Roboto"/>
                <a:cs typeface="Arial"/>
              </a:rPr>
              <a:t>Purpose</a:t>
            </a:r>
            <a:r>
              <a:rPr lang="en-US" sz="1800" dirty="0">
                <a:latin typeface="Roboto"/>
                <a:ea typeface="Roboto"/>
                <a:cs typeface="Arial"/>
              </a:rPr>
              <a:t> of the project is:</a:t>
            </a:r>
          </a:p>
          <a:p>
            <a:pPr marL="0" indent="0">
              <a:buNone/>
            </a:pPr>
            <a:r>
              <a:rPr lang="en-US" sz="1800" dirty="0">
                <a:latin typeface="Roboto-Light"/>
              </a:rPr>
              <a:t>To preserve the transportation asset, improve the reliability of the transportation system and perpetuate the mobility of the traveling public.</a:t>
            </a:r>
            <a:endParaRPr lang="en-US" sz="1800" dirty="0">
              <a:latin typeface="Roboto"/>
              <a:ea typeface="Roboto"/>
              <a:cs typeface="Arial"/>
            </a:endParaRPr>
          </a:p>
        </p:txBody>
      </p:sp>
    </p:spTree>
    <p:extLst>
      <p:ext uri="{BB962C8B-B14F-4D97-AF65-F5344CB8AC3E}">
        <p14:creationId xmlns:p14="http://schemas.microsoft.com/office/powerpoint/2010/main" val="2075387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8"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441" y="698872"/>
            <a:ext cx="7878910" cy="875259"/>
          </a:xfrm>
        </p:spPr>
        <p:txBody>
          <a:bodyPr>
            <a:noAutofit/>
          </a:bodyPr>
          <a:lstStyle/>
          <a:p>
            <a:r>
              <a:rPr lang="en-US" sz="4400" dirty="0"/>
              <a:t>Project Location</a:t>
            </a:r>
          </a:p>
        </p:txBody>
      </p:sp>
      <p:sp>
        <p:nvSpPr>
          <p:cNvPr id="4" name="TextBox 3">
            <a:extLst>
              <a:ext uri="{FF2B5EF4-FFF2-40B4-BE49-F238E27FC236}">
                <a16:creationId xmlns:a16="http://schemas.microsoft.com/office/drawing/2014/main" id="{699C447D-F9A3-A6F9-29BA-A1960E115294}"/>
              </a:ext>
            </a:extLst>
          </p:cNvPr>
          <p:cNvSpPr txBox="1"/>
          <p:nvPr/>
        </p:nvSpPr>
        <p:spPr>
          <a:xfrm>
            <a:off x="7684850" y="6403469"/>
            <a:ext cx="4423653" cy="261610"/>
          </a:xfrm>
          <a:prstGeom prst="rect">
            <a:avLst/>
          </a:prstGeom>
          <a:solidFill>
            <a:srgbClr val="FFFFFF"/>
          </a:solidFill>
        </p:spPr>
        <p:txBody>
          <a:bodyPr wrap="square">
            <a:spAutoFit/>
          </a:bodyPr>
          <a:lstStyle/>
          <a:p>
            <a:pPr marL="12700" marR="0" algn="r">
              <a:spcBef>
                <a:spcPts val="65"/>
              </a:spcBef>
            </a:pPr>
            <a:r>
              <a:rPr lang="en-US" sz="1100" b="1" dirty="0">
                <a:solidFill>
                  <a:srgbClr val="046080"/>
                </a:solidFill>
                <a:effectLst/>
                <a:latin typeface="Arial" panose="020B0604020202020204" pitchFamily="34" charset="0"/>
                <a:ea typeface="Arial" panose="020B0604020202020204" pitchFamily="34" charset="0"/>
                <a:cs typeface="Gill Sans MT" panose="020B0502020104020203" pitchFamily="34" charset="0"/>
              </a:rPr>
              <a:t>NH-80-9(125) MILLARD HIGHLANDS</a:t>
            </a:r>
            <a:r>
              <a:rPr lang="en-US" sz="1100" b="1" dirty="0">
                <a:solidFill>
                  <a:srgbClr val="046080"/>
                </a:solidFill>
                <a:latin typeface="Arial" panose="020B0604020202020204" pitchFamily="34" charset="0"/>
                <a:ea typeface="Arial" panose="020B0604020202020204" pitchFamily="34" charset="0"/>
                <a:cs typeface="Gill Sans MT" panose="020B0502020104020203" pitchFamily="34" charset="0"/>
              </a:rPr>
              <a:t> ALONG I-80</a:t>
            </a:r>
            <a:r>
              <a:rPr lang="en-US" sz="1100" b="1" dirty="0">
                <a:solidFill>
                  <a:srgbClr val="046080"/>
                </a:solidFill>
                <a:effectLst/>
                <a:latin typeface="Arial" panose="020B0604020202020204" pitchFamily="34" charset="0"/>
                <a:ea typeface="Arial" panose="020B0604020202020204" pitchFamily="34" charset="0"/>
                <a:cs typeface="Gill Sans MT" panose="020B0502020104020203" pitchFamily="34" charset="0"/>
              </a:rPr>
              <a:t>; C.N. 22975</a:t>
            </a:r>
            <a:endParaRPr lang="en-US" sz="1100" b="1" dirty="0">
              <a:solidFill>
                <a:srgbClr val="046080"/>
              </a:solidFill>
              <a:effectLst/>
              <a:latin typeface="Gill Sans MT" panose="020B0502020104020203" pitchFamily="34" charset="0"/>
              <a:ea typeface="Gill Sans MT" panose="020B0502020104020203" pitchFamily="34" charset="0"/>
              <a:cs typeface="Gill Sans MT" panose="020B0502020104020203" pitchFamily="34" charset="0"/>
            </a:endParaRPr>
          </a:p>
        </p:txBody>
      </p:sp>
      <p:pic>
        <p:nvPicPr>
          <p:cNvPr id="8" name="Picture 7" descr="A map of a neighborhood&#10;&#10;AI-generated content may be incorrect.">
            <a:extLst>
              <a:ext uri="{FF2B5EF4-FFF2-40B4-BE49-F238E27FC236}">
                <a16:creationId xmlns:a16="http://schemas.microsoft.com/office/drawing/2014/main" id="{B2C5E45B-62C6-CAC1-CE75-57B30A67F7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3680" y="1981199"/>
            <a:ext cx="5788809" cy="3901439"/>
          </a:xfrm>
          <a:prstGeom prst="rect">
            <a:avLst/>
          </a:prstGeom>
        </p:spPr>
      </p:pic>
      <p:sp>
        <p:nvSpPr>
          <p:cNvPr id="11" name="TextBox 10">
            <a:extLst>
              <a:ext uri="{FF2B5EF4-FFF2-40B4-BE49-F238E27FC236}">
                <a16:creationId xmlns:a16="http://schemas.microsoft.com/office/drawing/2014/main" id="{DBA289CA-1FB9-F02E-C87A-64E31D7CE1D5}"/>
              </a:ext>
            </a:extLst>
          </p:cNvPr>
          <p:cNvSpPr txBox="1"/>
          <p:nvPr/>
        </p:nvSpPr>
        <p:spPr>
          <a:xfrm>
            <a:off x="311441" y="1619526"/>
            <a:ext cx="3774176" cy="369332"/>
          </a:xfrm>
          <a:prstGeom prst="rect">
            <a:avLst/>
          </a:prstGeom>
          <a:noFill/>
        </p:spPr>
        <p:txBody>
          <a:bodyPr wrap="square" rtlCol="0">
            <a:spAutoFit/>
          </a:bodyPr>
          <a:lstStyle/>
          <a:p>
            <a:r>
              <a:rPr lang="en-US" b="1" dirty="0">
                <a:solidFill>
                  <a:srgbClr val="126180"/>
                </a:solidFill>
              </a:rPr>
              <a:t>N-50 Ramp, Omaha; C.N. 22850</a:t>
            </a:r>
          </a:p>
        </p:txBody>
      </p:sp>
      <p:sp>
        <p:nvSpPr>
          <p:cNvPr id="5" name="TextBox 4">
            <a:extLst>
              <a:ext uri="{FF2B5EF4-FFF2-40B4-BE49-F238E27FC236}">
                <a16:creationId xmlns:a16="http://schemas.microsoft.com/office/drawing/2014/main" id="{5577094D-6C5F-3618-AA74-C6822E4F9579}"/>
              </a:ext>
            </a:extLst>
          </p:cNvPr>
          <p:cNvSpPr txBox="1"/>
          <p:nvPr/>
        </p:nvSpPr>
        <p:spPr>
          <a:xfrm>
            <a:off x="6404394" y="2142140"/>
            <a:ext cx="4958209" cy="2616101"/>
          </a:xfrm>
          <a:prstGeom prst="rect">
            <a:avLst/>
          </a:prstGeom>
          <a:noFill/>
        </p:spPr>
        <p:txBody>
          <a:bodyPr wrap="square">
            <a:spAutoFit/>
          </a:bodyPr>
          <a:lstStyle/>
          <a:p>
            <a:pPr marL="0" marR="0">
              <a:spcBef>
                <a:spcPts val="1200"/>
              </a:spcBef>
              <a:spcAft>
                <a:spcPts val="1200"/>
              </a:spcAft>
            </a:pPr>
            <a:r>
              <a:rPr lang="en-US" sz="1800" dirty="0">
                <a:effectLst/>
                <a:latin typeface="Arial" panose="020B0604020202020204" pitchFamily="34" charset="0"/>
                <a:ea typeface="Arial" panose="020B0604020202020204" pitchFamily="34" charset="0"/>
              </a:rPr>
              <a:t>The</a:t>
            </a:r>
            <a:r>
              <a:rPr lang="en-US" sz="1800" b="1" i="1" dirty="0">
                <a:effectLst/>
                <a:latin typeface="Arial" panose="020B0604020202020204" pitchFamily="34" charset="0"/>
                <a:ea typeface="Arial" panose="020B0604020202020204" pitchFamily="34" charset="0"/>
              </a:rPr>
              <a:t> </a:t>
            </a:r>
            <a:r>
              <a:rPr lang="en-US" sz="1800" b="1" dirty="0">
                <a:effectLst/>
                <a:latin typeface="Arial" panose="020B0604020202020204" pitchFamily="34" charset="0"/>
                <a:ea typeface="Arial" panose="020B0604020202020204" pitchFamily="34" charset="0"/>
              </a:rPr>
              <a:t>N-50 Ramp, Omaha</a:t>
            </a:r>
            <a:r>
              <a:rPr lang="en-US" sz="1800" dirty="0">
                <a:effectLst/>
                <a:latin typeface="Arial" panose="020B0604020202020204" pitchFamily="34" charset="0"/>
                <a:ea typeface="Arial" panose="020B0604020202020204" pitchFamily="34" charset="0"/>
              </a:rPr>
              <a:t> project involves construction along the westbound lane of I-80 spanning from mile marker (MM) 443.08 to  MM 444.45. </a:t>
            </a:r>
          </a:p>
          <a:p>
            <a:pPr marL="0" marR="0">
              <a:spcBef>
                <a:spcPts val="1200"/>
              </a:spcBef>
              <a:spcAft>
                <a:spcPts val="1200"/>
              </a:spcAft>
            </a:pPr>
            <a:r>
              <a:rPr lang="en-US" sz="1800" dirty="0">
                <a:effectLst/>
                <a:latin typeface="Arial" panose="020B0604020202020204" pitchFamily="34" charset="0"/>
                <a:ea typeface="Arial" panose="020B0604020202020204" pitchFamily="34" charset="0"/>
              </a:rPr>
              <a:t>This segment includes the interchange at Nebraska Highway 50 (N-50) / 144th St and    I-80, a high-traffic area serving both local and through traffic. </a:t>
            </a:r>
          </a:p>
        </p:txBody>
      </p:sp>
      <p:pic>
        <p:nvPicPr>
          <p:cNvPr id="6" name="Picture 5">
            <a:extLst>
              <a:ext uri="{FF2B5EF4-FFF2-40B4-BE49-F238E27FC236}">
                <a16:creationId xmlns:a16="http://schemas.microsoft.com/office/drawing/2014/main" id="{04F80C07-89E9-CF3F-B165-1B47455B4FE4}"/>
              </a:ext>
            </a:extLst>
          </p:cNvPr>
          <p:cNvPicPr>
            <a:picLocks noChangeAspect="1"/>
          </p:cNvPicPr>
          <p:nvPr/>
        </p:nvPicPr>
        <p:blipFill>
          <a:blip r:embed="rId4"/>
          <a:stretch>
            <a:fillRect/>
          </a:stretch>
        </p:blipFill>
        <p:spPr>
          <a:xfrm>
            <a:off x="4808389" y="5035270"/>
            <a:ext cx="936702" cy="167268"/>
          </a:xfrm>
          <a:prstGeom prst="rect">
            <a:avLst/>
          </a:prstGeom>
        </p:spPr>
      </p:pic>
    </p:spTree>
    <p:extLst>
      <p:ext uri="{BB962C8B-B14F-4D97-AF65-F5344CB8AC3E}">
        <p14:creationId xmlns:p14="http://schemas.microsoft.com/office/powerpoint/2010/main" val="11895979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C76EFB-E557-BF28-81A6-D9D31949F2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A00E9E-DA1B-4F25-FA41-2072F1D8C125}"/>
              </a:ext>
            </a:extLst>
          </p:cNvPr>
          <p:cNvSpPr>
            <a:spLocks noGrp="1"/>
          </p:cNvSpPr>
          <p:nvPr>
            <p:ph type="title"/>
          </p:nvPr>
        </p:nvSpPr>
        <p:spPr>
          <a:xfrm>
            <a:off x="617673" y="365127"/>
            <a:ext cx="10515600" cy="1325563"/>
          </a:xfrm>
        </p:spPr>
        <p:txBody>
          <a:bodyPr>
            <a:normAutofit/>
          </a:bodyPr>
          <a:lstStyle/>
          <a:p>
            <a:r>
              <a:rPr lang="en-US" dirty="0"/>
              <a:t>background</a:t>
            </a:r>
          </a:p>
        </p:txBody>
      </p:sp>
      <p:sp>
        <p:nvSpPr>
          <p:cNvPr id="5" name="Text Placeholder 4">
            <a:extLst>
              <a:ext uri="{FF2B5EF4-FFF2-40B4-BE49-F238E27FC236}">
                <a16:creationId xmlns:a16="http://schemas.microsoft.com/office/drawing/2014/main" id="{A9BFEC98-320D-C3FF-355B-5C9D5CA25AD1}"/>
              </a:ext>
            </a:extLst>
          </p:cNvPr>
          <p:cNvSpPr>
            <a:spLocks noGrp="1"/>
          </p:cNvSpPr>
          <p:nvPr>
            <p:ph type="body" sz="quarter" idx="3"/>
          </p:nvPr>
        </p:nvSpPr>
        <p:spPr>
          <a:xfrm>
            <a:off x="558480" y="1278734"/>
            <a:ext cx="8217677" cy="823912"/>
          </a:xfrm>
        </p:spPr>
        <p:txBody>
          <a:bodyPr>
            <a:normAutofit/>
          </a:bodyPr>
          <a:lstStyle/>
          <a:p>
            <a:r>
              <a:rPr lang="en-US" b="1" dirty="0">
                <a:effectLst/>
                <a:latin typeface="Arial" panose="020B0604020202020204" pitchFamily="34" charset="0"/>
                <a:ea typeface="Arial" panose="020B0604020202020204" pitchFamily="34" charset="0"/>
              </a:rPr>
              <a:t>Millard Highlands</a:t>
            </a:r>
            <a:r>
              <a:rPr lang="en-US" dirty="0">
                <a:effectLst/>
                <a:latin typeface="Arial" panose="020B0604020202020204" pitchFamily="34" charset="0"/>
                <a:ea typeface="Arial" panose="020B0604020202020204" pitchFamily="34" charset="0"/>
              </a:rPr>
              <a:t> along I-80 NH-80-9(215)</a:t>
            </a:r>
            <a:r>
              <a:rPr lang="en-US" i="1" dirty="0">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22975</a:t>
            </a:r>
            <a:endParaRPr lang="en-US" dirty="0"/>
          </a:p>
        </p:txBody>
      </p:sp>
      <p:sp>
        <p:nvSpPr>
          <p:cNvPr id="6" name="Content Placeholder 5">
            <a:extLst>
              <a:ext uri="{FF2B5EF4-FFF2-40B4-BE49-F238E27FC236}">
                <a16:creationId xmlns:a16="http://schemas.microsoft.com/office/drawing/2014/main" id="{B9047E87-01F8-0472-999A-61510548693E}"/>
              </a:ext>
            </a:extLst>
          </p:cNvPr>
          <p:cNvSpPr>
            <a:spLocks noGrp="1"/>
          </p:cNvSpPr>
          <p:nvPr>
            <p:ph sz="quarter" idx="4"/>
          </p:nvPr>
        </p:nvSpPr>
        <p:spPr>
          <a:xfrm>
            <a:off x="558480" y="2174599"/>
            <a:ext cx="5183188" cy="1165051"/>
          </a:xfrm>
        </p:spPr>
        <p:txBody>
          <a:bodyPr>
            <a:normAutofit/>
          </a:bodyPr>
          <a:lstStyle/>
          <a:p>
            <a:pPr marL="0" indent="0">
              <a:buNone/>
            </a:pPr>
            <a:r>
              <a:rPr lang="en-US" sz="1800" b="1" dirty="0">
                <a:effectLst/>
                <a:latin typeface="Arial" panose="020B0604020202020204" pitchFamily="34" charset="0"/>
                <a:ea typeface="Calibri" panose="020F0502020204030204" pitchFamily="34" charset="0"/>
              </a:rPr>
              <a:t>N-50 Ramp, Omaha</a:t>
            </a:r>
            <a:r>
              <a:rPr lang="en-US" sz="1800" dirty="0">
                <a:effectLst/>
                <a:latin typeface="Arial" panose="020B0604020202020204" pitchFamily="34" charset="0"/>
                <a:ea typeface="Calibri" panose="020F0502020204030204" pitchFamily="34" charset="0"/>
              </a:rPr>
              <a:t>, required a noise study as part of the environmental review.</a:t>
            </a:r>
          </a:p>
        </p:txBody>
      </p:sp>
      <p:sp>
        <p:nvSpPr>
          <p:cNvPr id="7" name="TextBox 6">
            <a:extLst>
              <a:ext uri="{FF2B5EF4-FFF2-40B4-BE49-F238E27FC236}">
                <a16:creationId xmlns:a16="http://schemas.microsoft.com/office/drawing/2014/main" id="{412BAAC9-5258-F988-BDF9-2CCF12407DDC}"/>
              </a:ext>
            </a:extLst>
          </p:cNvPr>
          <p:cNvSpPr txBox="1"/>
          <p:nvPr/>
        </p:nvSpPr>
        <p:spPr>
          <a:xfrm>
            <a:off x="7684850" y="6403469"/>
            <a:ext cx="4423653" cy="261610"/>
          </a:xfrm>
          <a:prstGeom prst="rect">
            <a:avLst/>
          </a:prstGeom>
          <a:solidFill>
            <a:srgbClr val="FFFFFF"/>
          </a:solidFill>
        </p:spPr>
        <p:txBody>
          <a:bodyPr wrap="square">
            <a:spAutoFit/>
          </a:bodyPr>
          <a:lstStyle/>
          <a:p>
            <a:pPr marL="12700" marR="0" algn="r">
              <a:spcBef>
                <a:spcPts val="65"/>
              </a:spcBef>
            </a:pPr>
            <a:r>
              <a:rPr lang="en-US" sz="1100" b="1" dirty="0">
                <a:solidFill>
                  <a:srgbClr val="046080"/>
                </a:solidFill>
                <a:effectLst/>
                <a:latin typeface="Arial" panose="020B0604020202020204" pitchFamily="34" charset="0"/>
                <a:ea typeface="Arial" panose="020B0604020202020204" pitchFamily="34" charset="0"/>
                <a:cs typeface="Gill Sans MT" panose="020B0502020104020203" pitchFamily="34" charset="0"/>
              </a:rPr>
              <a:t>NH-80-9(125) MILLARD HIGHLANDS</a:t>
            </a:r>
            <a:r>
              <a:rPr lang="en-US" sz="1100" b="1" dirty="0">
                <a:solidFill>
                  <a:srgbClr val="046080"/>
                </a:solidFill>
                <a:latin typeface="Arial" panose="020B0604020202020204" pitchFamily="34" charset="0"/>
                <a:ea typeface="Arial" panose="020B0604020202020204" pitchFamily="34" charset="0"/>
                <a:cs typeface="Gill Sans MT" panose="020B0502020104020203" pitchFamily="34" charset="0"/>
              </a:rPr>
              <a:t> ALONG I-80</a:t>
            </a:r>
            <a:r>
              <a:rPr lang="en-US" sz="1100" b="1" dirty="0">
                <a:solidFill>
                  <a:srgbClr val="046080"/>
                </a:solidFill>
                <a:effectLst/>
                <a:latin typeface="Arial" panose="020B0604020202020204" pitchFamily="34" charset="0"/>
                <a:ea typeface="Arial" panose="020B0604020202020204" pitchFamily="34" charset="0"/>
                <a:cs typeface="Gill Sans MT" panose="020B0502020104020203" pitchFamily="34" charset="0"/>
              </a:rPr>
              <a:t>; C.N. 22975</a:t>
            </a:r>
            <a:endParaRPr lang="en-US" sz="1100" b="1" dirty="0">
              <a:solidFill>
                <a:srgbClr val="046080"/>
              </a:solidFill>
              <a:effectLst/>
              <a:latin typeface="Gill Sans MT" panose="020B0502020104020203" pitchFamily="34" charset="0"/>
              <a:ea typeface="Gill Sans MT" panose="020B0502020104020203" pitchFamily="34" charset="0"/>
              <a:cs typeface="Gill Sans MT" panose="020B0502020104020203" pitchFamily="34" charset="0"/>
            </a:endParaRPr>
          </a:p>
        </p:txBody>
      </p:sp>
      <p:sp>
        <p:nvSpPr>
          <p:cNvPr id="9" name="TextBox 8">
            <a:extLst>
              <a:ext uri="{FF2B5EF4-FFF2-40B4-BE49-F238E27FC236}">
                <a16:creationId xmlns:a16="http://schemas.microsoft.com/office/drawing/2014/main" id="{53C0942B-FD1C-1CA6-1B98-9A787201457C}"/>
              </a:ext>
            </a:extLst>
          </p:cNvPr>
          <p:cNvSpPr txBox="1"/>
          <p:nvPr/>
        </p:nvSpPr>
        <p:spPr>
          <a:xfrm>
            <a:off x="558480" y="3069719"/>
            <a:ext cx="5316993" cy="1200329"/>
          </a:xfrm>
          <a:prstGeom prst="rect">
            <a:avLst/>
          </a:prstGeom>
          <a:noFill/>
        </p:spPr>
        <p:txBody>
          <a:bodyPr wrap="square">
            <a:spAutoFit/>
          </a:bodyPr>
          <a:lstStyle/>
          <a:p>
            <a:pPr marL="0" indent="0">
              <a:buNone/>
            </a:pPr>
            <a:r>
              <a:rPr lang="en-US" dirty="0">
                <a:solidFill>
                  <a:schemeClr val="tx2"/>
                </a:solidFill>
                <a:latin typeface="Arial" panose="020B0604020202020204" pitchFamily="34" charset="0"/>
                <a:cs typeface="Arial" panose="020B0604020202020204" pitchFamily="34" charset="0"/>
              </a:rPr>
              <a:t>NDOT must complete a noise abatement stakeholder meeting to assess if there is enough support from benefitted noise stakeholders for construction of a noise wall.</a:t>
            </a:r>
            <a:endParaRPr lang="en-US" sz="1800" dirty="0">
              <a:effectLst/>
              <a:latin typeface="Arial" panose="020B0604020202020204" pitchFamily="34" charset="0"/>
              <a:ea typeface="Calibri" panose="020F0502020204030204" pitchFamily="34" charset="0"/>
            </a:endParaRPr>
          </a:p>
        </p:txBody>
      </p:sp>
      <p:sp>
        <p:nvSpPr>
          <p:cNvPr id="11" name="TextBox 10">
            <a:extLst>
              <a:ext uri="{FF2B5EF4-FFF2-40B4-BE49-F238E27FC236}">
                <a16:creationId xmlns:a16="http://schemas.microsoft.com/office/drawing/2014/main" id="{BF54E8D8-1A42-AF9D-FA1F-194B590A5335}"/>
              </a:ext>
            </a:extLst>
          </p:cNvPr>
          <p:cNvSpPr txBox="1"/>
          <p:nvPr/>
        </p:nvSpPr>
        <p:spPr>
          <a:xfrm>
            <a:off x="558480" y="4493392"/>
            <a:ext cx="5157787" cy="923330"/>
          </a:xfrm>
          <a:prstGeom prst="rect">
            <a:avLst/>
          </a:prstGeom>
          <a:noFill/>
        </p:spPr>
        <p:txBody>
          <a:bodyPr wrap="square">
            <a:spAutoFit/>
          </a:bodyPr>
          <a:lstStyle/>
          <a:p>
            <a:pPr marL="0" indent="0">
              <a:buNone/>
            </a:pPr>
            <a:r>
              <a:rPr lang="en-US" dirty="0">
                <a:solidFill>
                  <a:schemeClr val="tx2"/>
                </a:solidFill>
                <a:latin typeface="Arial" panose="020B0604020202020204" pitchFamily="34" charset="0"/>
                <a:cs typeface="Arial" panose="020B0604020202020204" pitchFamily="34" charset="0"/>
              </a:rPr>
              <a:t>This includes two (2) rounds of mailed ballots (initial and final notice) and a noise stakeholder information meeting. </a:t>
            </a:r>
          </a:p>
        </p:txBody>
      </p:sp>
      <p:sp>
        <p:nvSpPr>
          <p:cNvPr id="16" name="Content Placeholder 5">
            <a:extLst>
              <a:ext uri="{FF2B5EF4-FFF2-40B4-BE49-F238E27FC236}">
                <a16:creationId xmlns:a16="http://schemas.microsoft.com/office/drawing/2014/main" id="{E0CC46EB-406F-730D-8D69-32720E554B41}"/>
              </a:ext>
            </a:extLst>
          </p:cNvPr>
          <p:cNvSpPr txBox="1">
            <a:spLocks/>
          </p:cNvSpPr>
          <p:nvPr/>
        </p:nvSpPr>
        <p:spPr>
          <a:xfrm>
            <a:off x="6208043" y="3857801"/>
            <a:ext cx="5374757" cy="151584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2"/>
                </a:solidFill>
                <a:latin typeface="Roboto" panose="02000000000000000000" pitchFamily="2" charset="0"/>
                <a:ea typeface="Roboto" panose="02000000000000000000" pitchFamily="2" charset="0"/>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2"/>
                </a:solidFill>
                <a:latin typeface="Roboto" panose="02000000000000000000" pitchFamily="2" charset="0"/>
                <a:ea typeface="Roboto" panose="02000000000000000000" pitchFamily="2" charset="0"/>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2"/>
                </a:solidFill>
                <a:latin typeface="Roboto" panose="02000000000000000000" pitchFamily="2" charset="0"/>
                <a:ea typeface="Roboto" panose="02000000000000000000" pitchFamily="2" charset="0"/>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2"/>
                </a:solidFill>
                <a:latin typeface="Roboto" panose="02000000000000000000" pitchFamily="2" charset="0"/>
                <a:ea typeface="Roboto" panose="02000000000000000000" pitchFamily="2" charset="0"/>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2"/>
                </a:solidFill>
                <a:latin typeface="Roboto" panose="02000000000000000000" pitchFamily="2" charset="0"/>
                <a:ea typeface="Roboto" panose="02000000000000000000"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Arial" panose="020B0604020202020204" pitchFamily="34" charset="0"/>
                <a:ea typeface="Roboto"/>
              </a:rPr>
              <a:t>The </a:t>
            </a:r>
            <a:r>
              <a:rPr lang="en-US" sz="1800" b="1" dirty="0">
                <a:latin typeface="Arial" panose="020B0604020202020204" pitchFamily="34" charset="0"/>
                <a:ea typeface="Roboto"/>
              </a:rPr>
              <a:t>Need</a:t>
            </a:r>
            <a:r>
              <a:rPr lang="en-US" sz="1800" dirty="0">
                <a:latin typeface="Arial" panose="020B0604020202020204" pitchFamily="34" charset="0"/>
                <a:ea typeface="Roboto"/>
              </a:rPr>
              <a:t> for the </a:t>
            </a:r>
            <a:r>
              <a:rPr lang="en-US" sz="1800" b="1" dirty="0">
                <a:latin typeface="Arial" panose="020B0604020202020204" pitchFamily="34" charset="0"/>
                <a:ea typeface="Arial" panose="020B0604020202020204" pitchFamily="34" charset="0"/>
              </a:rPr>
              <a:t>Millard Highlands along I-80 </a:t>
            </a:r>
            <a:r>
              <a:rPr lang="en-US" sz="1800" dirty="0">
                <a:latin typeface="Arial" panose="020B0604020202020204" pitchFamily="34" charset="0"/>
                <a:ea typeface="Roboto"/>
              </a:rPr>
              <a:t>project is:</a:t>
            </a:r>
          </a:p>
          <a:p>
            <a:pPr marL="0" indent="0" algn="l">
              <a:buNone/>
            </a:pPr>
            <a:r>
              <a:rPr lang="en-US" sz="1800" dirty="0">
                <a:latin typeface="Arial" panose="020B0604020202020204" pitchFamily="34" charset="0"/>
              </a:rPr>
              <a:t>The result of a noise analysis that determined a noise wall was economically reasonable and that benefitted stakeholders should determine if it is constructed.</a:t>
            </a:r>
          </a:p>
        </p:txBody>
      </p:sp>
      <p:sp>
        <p:nvSpPr>
          <p:cNvPr id="19" name="Content Placeholder 5">
            <a:extLst>
              <a:ext uri="{FF2B5EF4-FFF2-40B4-BE49-F238E27FC236}">
                <a16:creationId xmlns:a16="http://schemas.microsoft.com/office/drawing/2014/main" id="{2B970660-6244-CA31-5B35-581D4F9E628C}"/>
              </a:ext>
            </a:extLst>
          </p:cNvPr>
          <p:cNvSpPr txBox="1">
            <a:spLocks/>
          </p:cNvSpPr>
          <p:nvPr/>
        </p:nvSpPr>
        <p:spPr>
          <a:xfrm>
            <a:off x="6208043" y="2341958"/>
            <a:ext cx="5374757" cy="151584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2"/>
                </a:solidFill>
                <a:latin typeface="Roboto" panose="02000000000000000000" pitchFamily="2" charset="0"/>
                <a:ea typeface="Roboto" panose="02000000000000000000" pitchFamily="2" charset="0"/>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2"/>
                </a:solidFill>
                <a:latin typeface="Roboto" panose="02000000000000000000" pitchFamily="2" charset="0"/>
                <a:ea typeface="Roboto" panose="02000000000000000000" pitchFamily="2" charset="0"/>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2"/>
                </a:solidFill>
                <a:latin typeface="Roboto" panose="02000000000000000000" pitchFamily="2" charset="0"/>
                <a:ea typeface="Roboto" panose="02000000000000000000" pitchFamily="2" charset="0"/>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2"/>
                </a:solidFill>
                <a:latin typeface="Roboto" panose="02000000000000000000" pitchFamily="2" charset="0"/>
                <a:ea typeface="Roboto" panose="02000000000000000000" pitchFamily="2" charset="0"/>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2"/>
                </a:solidFill>
                <a:latin typeface="Roboto" panose="02000000000000000000" pitchFamily="2" charset="0"/>
                <a:ea typeface="Roboto" panose="02000000000000000000"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Arial" panose="020B0604020202020204" pitchFamily="34" charset="0"/>
                <a:ea typeface="Arial" panose="020B0604020202020204" pitchFamily="34" charset="0"/>
              </a:rPr>
              <a:t>The </a:t>
            </a:r>
            <a:r>
              <a:rPr lang="en-US" sz="1800" b="1" dirty="0">
                <a:latin typeface="Arial" panose="020B0604020202020204" pitchFamily="34" charset="0"/>
                <a:ea typeface="Arial" panose="020B0604020202020204" pitchFamily="34" charset="0"/>
              </a:rPr>
              <a:t>Purpose</a:t>
            </a:r>
            <a:r>
              <a:rPr lang="en-US" sz="1800" dirty="0">
                <a:latin typeface="Arial" panose="020B0604020202020204" pitchFamily="34" charset="0"/>
                <a:ea typeface="Arial" panose="020B0604020202020204" pitchFamily="34" charset="0"/>
              </a:rPr>
              <a:t> of the </a:t>
            </a:r>
            <a:r>
              <a:rPr lang="en-US" sz="1800" b="1" dirty="0">
                <a:latin typeface="Arial" panose="020B0604020202020204" pitchFamily="34" charset="0"/>
                <a:ea typeface="Arial" panose="020B0604020202020204" pitchFamily="34" charset="0"/>
              </a:rPr>
              <a:t>Millard Highlands along I-80 </a:t>
            </a:r>
            <a:r>
              <a:rPr lang="en-US" sz="1800" dirty="0">
                <a:latin typeface="Arial" panose="020B0604020202020204" pitchFamily="34" charset="0"/>
                <a:ea typeface="Arial" panose="020B0604020202020204" pitchFamily="34" charset="0"/>
              </a:rPr>
              <a:t>project is:</a:t>
            </a:r>
          </a:p>
          <a:p>
            <a:pPr marL="0" indent="0">
              <a:buNone/>
            </a:pPr>
            <a:r>
              <a:rPr lang="en-US" sz="1800" dirty="0">
                <a:latin typeface="Arial" panose="020B0604020202020204" pitchFamily="34" charset="0"/>
              </a:rPr>
              <a:t>To engage directly with benefitted noise stakeholders impacted by </a:t>
            </a:r>
            <a:r>
              <a:rPr lang="en-US" sz="1800" b="1" dirty="0">
                <a:latin typeface="Arial" panose="020B0604020202020204" pitchFamily="34" charset="0"/>
              </a:rPr>
              <a:t>N-50 Ramp, Omaha.</a:t>
            </a:r>
          </a:p>
        </p:txBody>
      </p:sp>
    </p:spTree>
    <p:extLst>
      <p:ext uri="{BB962C8B-B14F-4D97-AF65-F5344CB8AC3E}">
        <p14:creationId xmlns:p14="http://schemas.microsoft.com/office/powerpoint/2010/main" val="915984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9" grpId="0"/>
      <p:bldP spid="11" grpId="0"/>
      <p:bldP spid="16" grpId="0"/>
      <p:bldP spid="19" grpId="0"/>
    </p:bldLst>
  </p:timing>
</p:sld>
</file>

<file path=ppt/theme/theme1.xml><?xml version="1.0" encoding="utf-8"?>
<a:theme xmlns:a="http://schemas.openxmlformats.org/drawingml/2006/main" name="Office Theme">
  <a:themeElements>
    <a:clrScheme name="NDOT">
      <a:dk1>
        <a:srgbClr val="44546A"/>
      </a:dk1>
      <a:lt1>
        <a:srgbClr val="FFFFFF"/>
      </a:lt1>
      <a:dk2>
        <a:srgbClr val="4D4D4F"/>
      </a:dk2>
      <a:lt2>
        <a:srgbClr val="B9C8D3"/>
      </a:lt2>
      <a:accent1>
        <a:srgbClr val="BABF33"/>
      </a:accent1>
      <a:accent2>
        <a:srgbClr val="FFC843"/>
      </a:accent2>
      <a:accent3>
        <a:srgbClr val="BB1F53"/>
      </a:accent3>
      <a:accent4>
        <a:srgbClr val="FFC000"/>
      </a:accent4>
      <a:accent5>
        <a:srgbClr val="00607F"/>
      </a:accent5>
      <a:accent6>
        <a:srgbClr val="B9C8D3"/>
      </a:accent6>
      <a:hlink>
        <a:srgbClr val="0563C1"/>
      </a:hlink>
      <a:folHlink>
        <a:srgbClr val="BB1F53"/>
      </a:folHlink>
    </a:clrScheme>
    <a:fontScheme name="Custom 5">
      <a:majorFont>
        <a:latin typeface="Montserrat"/>
        <a:ea typeface=""/>
        <a:cs typeface=""/>
      </a:majorFont>
      <a:minorFont>
        <a:latin typeface="Montserrat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39EC7349-6A53-42A7-95D1-C974B44F817B}" vid="{48E78E84-1DBF-4671-A1A2-ADD9F39ECF5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643ee4bb-9d2a-4705-8a66-bb6b5c6ffb75" xsi:nil="true"/>
    <lcf76f155ced4ddcb4097134ff3c332f xmlns="31804637-03cb-4127-b2ae-fe046f3d624f">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857B3CD68402D4BB4DBA08EBD6B898E" ma:contentTypeVersion="13" ma:contentTypeDescription="Create a new document." ma:contentTypeScope="" ma:versionID="8f0a6e95def2f1de9264275d93cb7410">
  <xsd:schema xmlns:xsd="http://www.w3.org/2001/XMLSchema" xmlns:xs="http://www.w3.org/2001/XMLSchema" xmlns:p="http://schemas.microsoft.com/office/2006/metadata/properties" xmlns:ns2="643ee4bb-9d2a-4705-8a66-bb6b5c6ffb75" xmlns:ns3="31804637-03cb-4127-b2ae-fe046f3d624f" targetNamespace="http://schemas.microsoft.com/office/2006/metadata/properties" ma:root="true" ma:fieldsID="981b72a370047f73cb1cfcbb5449c26f" ns2:_="" ns3:_="">
    <xsd:import namespace="643ee4bb-9d2a-4705-8a66-bb6b5c6ffb75"/>
    <xsd:import namespace="31804637-03cb-4127-b2ae-fe046f3d624f"/>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SearchProperties" minOccurs="0"/>
                <xsd:element ref="ns3:MediaServiceObjectDetectorVersions" minOccurs="0"/>
                <xsd:element ref="ns3:lcf76f155ced4ddcb4097134ff3c332f" minOccurs="0"/>
                <xsd:element ref="ns2:TaxCatchAll" minOccurs="0"/>
                <xsd:element ref="ns3:MediaServiceDateTaken"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3ee4bb-9d2a-4705-8a66-bb6b5c6ffb7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bea40324-202d-4684-8a36-0edd16c91971}" ma:internalName="TaxCatchAll" ma:showField="CatchAllData" ma:web="643ee4bb-9d2a-4705-8a66-bb6b5c6ffb75">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1804637-03cb-4127-b2ae-fe046f3d624f"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18099e0b-e00c-469a-8e3e-581119cc8704"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4199959-4376-42C8-95F8-90A870217671}">
  <ds:schemaRefs>
    <ds:schemaRef ds:uri="http://schemas.microsoft.com/sharepoint/v3/contenttype/forms"/>
  </ds:schemaRefs>
</ds:datastoreItem>
</file>

<file path=customXml/itemProps2.xml><?xml version="1.0" encoding="utf-8"?>
<ds:datastoreItem xmlns:ds="http://schemas.openxmlformats.org/officeDocument/2006/customXml" ds:itemID="{AE96E941-D92F-4B16-A96C-5A73FCA83192}">
  <ds:schemaRefs>
    <ds:schemaRef ds:uri="http://purl.org/dc/elements/1.1/"/>
    <ds:schemaRef ds:uri="http://schemas.microsoft.com/office/2006/metadata/properties"/>
    <ds:schemaRef ds:uri="31804637-03cb-4127-b2ae-fe046f3d624f"/>
    <ds:schemaRef ds:uri="http://schemas.microsoft.com/office/infopath/2007/PartnerControls"/>
    <ds:schemaRef ds:uri="http://purl.org/dc/terms/"/>
    <ds:schemaRef ds:uri="http://schemas.openxmlformats.org/package/2006/metadata/core-properties"/>
    <ds:schemaRef ds:uri="http://www.w3.org/XML/1998/namespace"/>
    <ds:schemaRef ds:uri="http://schemas.microsoft.com/office/2006/documentManagement/types"/>
    <ds:schemaRef ds:uri="643ee4bb-9d2a-4705-8a66-bb6b5c6ffb75"/>
    <ds:schemaRef ds:uri="http://purl.org/dc/dcmitype/"/>
  </ds:schemaRefs>
</ds:datastoreItem>
</file>

<file path=customXml/itemProps3.xml><?xml version="1.0" encoding="utf-8"?>
<ds:datastoreItem xmlns:ds="http://schemas.openxmlformats.org/officeDocument/2006/customXml" ds:itemID="{5A4C7AEC-B76F-405B-AF63-948837291CC3}">
  <ds:schemaRefs>
    <ds:schemaRef ds:uri="31804637-03cb-4127-b2ae-fe046f3d624f"/>
    <ds:schemaRef ds:uri="643ee4bb-9d2a-4705-8a66-bb6b5c6ffb7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6626</TotalTime>
  <Words>2014</Words>
  <Application>Microsoft Office PowerPoint</Application>
  <PresentationFormat>Widescreen</PresentationFormat>
  <Paragraphs>220</Paragraphs>
  <Slides>19</Slides>
  <Notes>19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Arial</vt:lpstr>
      <vt:lpstr>Arial Black</vt:lpstr>
      <vt:lpstr>Calibri</vt:lpstr>
      <vt:lpstr>Gill Sans MT</vt:lpstr>
      <vt:lpstr>Roboto</vt:lpstr>
      <vt:lpstr>Roboto-Bold</vt:lpstr>
      <vt:lpstr>Roboto-Light</vt:lpstr>
      <vt:lpstr>Wingdings</vt:lpstr>
      <vt:lpstr>Office Theme</vt:lpstr>
      <vt:lpstr>Agenda</vt:lpstr>
      <vt:lpstr>MILLARD HIGHLANDS ALONG i-80 Noise Stakeholder Meeting</vt:lpstr>
      <vt:lpstr>Introductions</vt:lpstr>
      <vt:lpstr>MILLARD HIGHLANDS ALONG I-80</vt:lpstr>
      <vt:lpstr>MILLARD HIGHLANDS ALONG I-80</vt:lpstr>
      <vt:lpstr>Project Overview</vt:lpstr>
      <vt:lpstr>background</vt:lpstr>
      <vt:lpstr>Project Location</vt:lpstr>
      <vt:lpstr>background</vt:lpstr>
      <vt:lpstr>Project Location</vt:lpstr>
      <vt:lpstr>Noise analysis </vt:lpstr>
      <vt:lpstr>Noise analysis</vt:lpstr>
      <vt:lpstr>Millard highlands along I-80</vt:lpstr>
      <vt:lpstr>Millard Highlands along i-80</vt:lpstr>
      <vt:lpstr>Millard Highlands along i-80</vt:lpstr>
      <vt:lpstr>Millard Highlands along i-80</vt:lpstr>
      <vt:lpstr>Millard Highlands along i-80</vt:lpstr>
      <vt:lpstr>PowerPoint Presentation</vt:lpstr>
      <vt:lpstr>Millard Highlands along i-80</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Veldhouse, Kristen</dc:creator>
  <cp:lastModifiedBy>Adam Behmer</cp:lastModifiedBy>
  <cp:revision>52</cp:revision>
  <cp:lastPrinted>2025-06-04T12:53:09Z</cp:lastPrinted>
  <dcterms:created xsi:type="dcterms:W3CDTF">2022-06-10T15:52:59Z</dcterms:created>
  <dcterms:modified xsi:type="dcterms:W3CDTF">2025-06-10T17:24:23Z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530ee07-aa2b-47c7-bd4c-7cc545b5d455_Enabled">
    <vt:lpwstr>true</vt:lpwstr>
  </property>
  <property fmtid="{D5CDD505-2E9C-101B-9397-08002B2CF9AE}" pid="3" name="MSIP_Label_b530ee07-aa2b-47c7-bd4c-7cc545b5d455_SetDate">
    <vt:lpwstr>2024-06-26T17:05:12Z</vt:lpwstr>
  </property>
  <property fmtid="{D5CDD505-2E9C-101B-9397-08002B2CF9AE}" pid="4" name="MSIP_Label_b530ee07-aa2b-47c7-bd4c-7cc545b5d455_Method">
    <vt:lpwstr>Standard</vt:lpwstr>
  </property>
  <property fmtid="{D5CDD505-2E9C-101B-9397-08002B2CF9AE}" pid="5" name="MSIP_Label_b530ee07-aa2b-47c7-bd4c-7cc545b5d455_Name">
    <vt:lpwstr>HDR General Label</vt:lpwstr>
  </property>
  <property fmtid="{D5CDD505-2E9C-101B-9397-08002B2CF9AE}" pid="6" name="MSIP_Label_b530ee07-aa2b-47c7-bd4c-7cc545b5d455_SiteId">
    <vt:lpwstr>3667e201-cbdc-48b3-9b42-5d2d3f16e2a9</vt:lpwstr>
  </property>
  <property fmtid="{D5CDD505-2E9C-101B-9397-08002B2CF9AE}" pid="7" name="MSIP_Label_b530ee07-aa2b-47c7-bd4c-7cc545b5d455_ActionId">
    <vt:lpwstr>505faed7-a2e8-4365-bdac-02660cabd2ee</vt:lpwstr>
  </property>
  <property fmtid="{D5CDD505-2E9C-101B-9397-08002B2CF9AE}" pid="8" name="MSIP_Label_b530ee07-aa2b-47c7-bd4c-7cc545b5d455_ContentBits">
    <vt:lpwstr>0</vt:lpwstr>
  </property>
  <property fmtid="{D5CDD505-2E9C-101B-9397-08002B2CF9AE}" pid="9" name="ContentTypeId">
    <vt:lpwstr>0x0101008857B3CD68402D4BB4DBA08EBD6B898E</vt:lpwstr>
  </property>
  <property fmtid="{D5CDD505-2E9C-101B-9397-08002B2CF9AE}" pid="10" name="MediaServiceImageTags">
    <vt:lpwstr/>
  </property>
</Properties>
</file>