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26_4CDC5EEB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641" r:id="rId5"/>
    <p:sldId id="558" r:id="rId6"/>
    <p:sldId id="559" r:id="rId7"/>
    <p:sldId id="560" r:id="rId8"/>
    <p:sldId id="561" r:id="rId9"/>
    <p:sldId id="640" r:id="rId10"/>
    <p:sldId id="523" r:id="rId11"/>
    <p:sldId id="524" r:id="rId12"/>
    <p:sldId id="525" r:id="rId13"/>
    <p:sldId id="526" r:id="rId14"/>
    <p:sldId id="557" r:id="rId15"/>
    <p:sldId id="527" r:id="rId16"/>
    <p:sldId id="528" r:id="rId17"/>
    <p:sldId id="529" r:id="rId18"/>
    <p:sldId id="530" r:id="rId19"/>
    <p:sldId id="548" r:id="rId20"/>
    <p:sldId id="531" r:id="rId21"/>
    <p:sldId id="532" r:id="rId22"/>
    <p:sldId id="533" r:id="rId23"/>
    <p:sldId id="549" r:id="rId24"/>
    <p:sldId id="534" r:id="rId25"/>
    <p:sldId id="535" r:id="rId26"/>
    <p:sldId id="536" r:id="rId27"/>
    <p:sldId id="550" r:id="rId28"/>
    <p:sldId id="271" r:id="rId29"/>
    <p:sldId id="272" r:id="rId30"/>
    <p:sldId id="273" r:id="rId31"/>
    <p:sldId id="553" r:id="rId32"/>
    <p:sldId id="635" r:id="rId33"/>
    <p:sldId id="636" r:id="rId34"/>
    <p:sldId id="637" r:id="rId35"/>
    <p:sldId id="613" r:id="rId36"/>
    <p:sldId id="614" r:id="rId37"/>
    <p:sldId id="639" r:id="rId3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A9E344-2452-FF2C-E56B-98EBF8D74190}" name="Brandt, Amanda" initials="AB" userId="S::ABRANDT@hdrinc.com::98bd635c-9231-4513-970e-fec45e3d6331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C820F-9189-FACE-5AAB-2038074AE07A}" v="4" dt="2025-10-30T20:53:06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rra, Natalie" userId="S::nguerra@hdrinc.com::d016be08-c20a-4b3f-bff0-acf46da2f429" providerId="AD" clId="Web-{C99C820F-9189-FACE-5AAB-2038074AE07A}"/>
    <pc:docChg chg="addSld delSld modSld">
      <pc:chgData name="Guerra, Natalie" userId="S::nguerra@hdrinc.com::d016be08-c20a-4b3f-bff0-acf46da2f429" providerId="AD" clId="Web-{C99C820F-9189-FACE-5AAB-2038074AE07A}" dt="2025-10-30T20:53:06.782" v="3" actId="20577"/>
      <pc:docMkLst>
        <pc:docMk/>
      </pc:docMkLst>
      <pc:sldChg chg="del">
        <pc:chgData name="Guerra, Natalie" userId="S::nguerra@hdrinc.com::d016be08-c20a-4b3f-bff0-acf46da2f429" providerId="AD" clId="Web-{C99C820F-9189-FACE-5AAB-2038074AE07A}" dt="2025-10-30T20:53:00.548" v="1"/>
        <pc:sldMkLst>
          <pc:docMk/>
          <pc:sldMk cId="1440009277" sldId="516"/>
        </pc:sldMkLst>
      </pc:sldChg>
      <pc:sldChg chg="modSp add">
        <pc:chgData name="Guerra, Natalie" userId="S::nguerra@hdrinc.com::d016be08-c20a-4b3f-bff0-acf46da2f429" providerId="AD" clId="Web-{C99C820F-9189-FACE-5AAB-2038074AE07A}" dt="2025-10-30T20:53:06.782" v="3" actId="20577"/>
        <pc:sldMkLst>
          <pc:docMk/>
          <pc:sldMk cId="2435714193" sldId="641"/>
        </pc:sldMkLst>
        <pc:spChg chg="mod">
          <ac:chgData name="Guerra, Natalie" userId="S::nguerra@hdrinc.com::d016be08-c20a-4b3f-bff0-acf46da2f429" providerId="AD" clId="Web-{C99C820F-9189-FACE-5AAB-2038074AE07A}" dt="2025-10-30T20:53:06.782" v="3" actId="20577"/>
          <ac:spMkLst>
            <pc:docMk/>
            <pc:sldMk cId="2435714193" sldId="641"/>
            <ac:spMk id="3" creationId="{C3E327D2-CD95-4A9F-9E4F-5946A3A96B74}"/>
          </ac:spMkLst>
        </pc:spChg>
      </pc:sldChg>
    </pc:docChg>
  </pc:docChgLst>
  <pc:docChgLst>
    <pc:chgData name="George, Liz" userId="b3ae9edb-80b2-4cf2-912c-90b2a5a66338" providerId="ADAL" clId="{2AEDED3B-F20E-438F-8947-67DCD0583C51}"/>
    <pc:docChg chg="addSld delSld modSld">
      <pc:chgData name="George, Liz" userId="b3ae9edb-80b2-4cf2-912c-90b2a5a66338" providerId="ADAL" clId="{2AEDED3B-F20E-438F-8947-67DCD0583C51}" dt="2025-10-24T18:43:52.382" v="2" actId="14826"/>
      <pc:docMkLst>
        <pc:docMk/>
      </pc:docMkLst>
      <pc:sldChg chg="add">
        <pc:chgData name="George, Liz" userId="b3ae9edb-80b2-4cf2-912c-90b2a5a66338" providerId="ADAL" clId="{2AEDED3B-F20E-438F-8947-67DCD0583C51}" dt="2025-10-24T18:41:34.113" v="0"/>
        <pc:sldMkLst>
          <pc:docMk/>
          <pc:sldMk cId="2531179356" sldId="614"/>
        </pc:sldMkLst>
      </pc:sldChg>
      <pc:sldChg chg="modSp mod">
        <pc:chgData name="George, Liz" userId="b3ae9edb-80b2-4cf2-912c-90b2a5a66338" providerId="ADAL" clId="{2AEDED3B-F20E-438F-8947-67DCD0583C51}" dt="2025-10-24T18:43:52.382" v="2" actId="14826"/>
        <pc:sldMkLst>
          <pc:docMk/>
          <pc:sldMk cId="391725090" sldId="637"/>
        </pc:sldMkLst>
        <pc:picChg chg="mod">
          <ac:chgData name="George, Liz" userId="b3ae9edb-80b2-4cf2-912c-90b2a5a66338" providerId="ADAL" clId="{2AEDED3B-F20E-438F-8947-67DCD0583C51}" dt="2025-10-24T18:43:52.382" v="2" actId="14826"/>
          <ac:picMkLst>
            <pc:docMk/>
            <pc:sldMk cId="391725090" sldId="637"/>
            <ac:picMk id="5" creationId="{3AB07FBB-6C39-C415-181F-DA6981840078}"/>
          </ac:picMkLst>
        </pc:picChg>
      </pc:sldChg>
    </pc:docChg>
  </pc:docChgLst>
</pc:chgInfo>
</file>

<file path=ppt/comments/modernComment_226_4CDC5E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555D04-07BE-4C1C-8F39-2D8C0C5B27F0}" authorId="{607757D1-37BA-FA69-C9C0-E294309F4C5E}" created="2025-09-10T20:36:24.2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89510635" sldId="550"/>
      <ac:spMk id="3" creationId="{63EFBDEA-14C3-4977-083C-14D1362CE026}"/>
    </ac:deMkLst>
    <p188:txBody>
      <a:bodyPr/>
      <a:lstStyle/>
      <a:p>
        <a:r>
          <a:rPr lang="en-US"/>
          <a:t>insert kmz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26_4CDC5EEB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</a:rPr>
              <a:t>Utility program</a:t>
            </a:r>
            <a:endParaRPr lang="en-US" cap="all" dirty="0"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 Black"/>
                <a:cs typeface="Arial"/>
              </a:rPr>
              <a:t>District 8 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4357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5968-1EA9-AA1F-9E95-B4FC249A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Brewster 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STP-91-3(108) Control No: 80873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2B62E-A808-BFFC-DBD7-8F0C225C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B56EB-3481-92A5-6CA1-71AEA03744B1}"/>
              </a:ext>
            </a:extLst>
          </p:cNvPr>
          <p:cNvSpPr txBox="1"/>
          <p:nvPr/>
        </p:nvSpPr>
        <p:spPr>
          <a:xfrm>
            <a:off x="6096000" y="2013404"/>
            <a:ext cx="6094476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Custer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Consolidated Telephone Company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 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69915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39B74-B81F-5C40-B802-526B2B7F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a valley&#10;&#10;AI-generated content may be incorrect.">
            <a:extLst>
              <a:ext uri="{FF2B5EF4-FFF2-40B4-BE49-F238E27FC236}">
                <a16:creationId xmlns:a16="http://schemas.microsoft.com/office/drawing/2014/main" id="{BAA6A4EF-5933-A6AB-E1AB-957B5F974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6" r="-87" b="-426"/>
          <a:stretch>
            <a:fillRect/>
          </a:stretch>
        </p:blipFill>
        <p:spPr>
          <a:xfrm>
            <a:off x="2755" y="2826"/>
            <a:ext cx="12186500" cy="6926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7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247588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602B-D533-47B5-E3F3-F399F1B0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Merritt Reservoir South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STP-97-4(109) Control No: 80617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0F5F6-A4B2-FECB-07B3-D1225895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7.70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269959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84C3-B565-01C0-16FC-5FEDC962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Merritt Reservoir South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STP-97-4(109) Control No: 80617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0C3C-7871-3F10-482D-A4FCDB8D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4/1/2027 - 11/30/2027</a:t>
            </a:r>
          </a:p>
        </p:txBody>
      </p:sp>
    </p:spTree>
    <p:extLst>
      <p:ext uri="{BB962C8B-B14F-4D97-AF65-F5344CB8AC3E}">
        <p14:creationId xmlns:p14="http://schemas.microsoft.com/office/powerpoint/2010/main" val="147337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78B7-D2FD-A355-45F2-78047EE8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Merritt Reservoir South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STP-97-4(109) Control No: 80617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4969-D48B-27FD-AB69-6477DF01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4B947-B8C9-B4DE-7774-A7134EB62E7B}"/>
              </a:ext>
            </a:extLst>
          </p:cNvPr>
          <p:cNvSpPr txBox="1"/>
          <p:nvPr/>
        </p:nvSpPr>
        <p:spPr>
          <a:xfrm>
            <a:off x="6096000" y="2013404"/>
            <a:ext cx="6096000" cy="127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Consolidated Telephone Co</a:t>
            </a:r>
            <a:r>
              <a:rPr lang="en-US" sz="2400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mpany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1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7A7EA-D25B-2777-181D-D988B37A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FC867B-D629-5E6D-2719-E610E2D74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 b="142"/>
          <a:stretch>
            <a:fillRect/>
          </a:stretch>
        </p:blipFill>
        <p:spPr>
          <a:xfrm>
            <a:off x="2755" y="2827"/>
            <a:ext cx="12186500" cy="685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44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0323-8897-4AA5-0232-E1E0CB5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O'Neill North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NH-281-4(133) Control No: 81113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B5ADC-92F8-3D63-A311-C6BE13BE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Project Length: 13.05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Culvert Extension/Replacement 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Pavement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75264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F9FB-B271-7187-9400-3FF7D549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O'Neill North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NH-281-4(133) Control No: 81113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6DFE-6D70-933B-09FF-784916508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17328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44AD-7820-5386-B2BC-64153E22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O'Neill North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NH-281-4(133) Control No: 81113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56BB8-39EB-5AEB-7758-EFDA4046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1E1B5-E75A-0A0A-0B3C-22C020872970}"/>
              </a:ext>
            </a:extLst>
          </p:cNvPr>
          <p:cNvSpPr txBox="1"/>
          <p:nvPr/>
        </p:nvSpPr>
        <p:spPr>
          <a:xfrm>
            <a:off x="6096000" y="2013404"/>
            <a:ext cx="6096000" cy="38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O’Neill – Sewer and Water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Niobrara Valley Electrical Membership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River Telco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7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0B81E-D34D-47AA-2B9A-94B40FB0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EB890-75A8-33E7-6384-C2E7CF15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9418721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A map of a field&#10;&#10;AI-generated content may be incorrect.">
            <a:extLst>
              <a:ext uri="{FF2B5EF4-FFF2-40B4-BE49-F238E27FC236}">
                <a16:creationId xmlns:a16="http://schemas.microsoft.com/office/drawing/2014/main" id="{C8B5DAF6-84E6-7C23-433C-3F0B51B6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" y="4712"/>
            <a:ext cx="12187739" cy="68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90A4-6083-340E-C75D-2B3FDD15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2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8 Cameras &amp; RWIS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ITS-NH-STP-D8(105) Control No: 81151</a:t>
            </a:r>
            <a:endParaRPr lang="en-US" sz="2400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E69BE-477A-3CB0-CFF1-60252885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Scope of Work:</a:t>
            </a:r>
          </a:p>
          <a:p>
            <a:pPr lvl="1">
              <a:buFont typeface="Arial"/>
              <a:buChar char="•"/>
            </a:pP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Installation/replacement of highway cameras</a:t>
            </a:r>
          </a:p>
        </p:txBody>
      </p:sp>
    </p:spTree>
    <p:extLst>
      <p:ext uri="{BB962C8B-B14F-4D97-AF65-F5344CB8AC3E}">
        <p14:creationId xmlns:p14="http://schemas.microsoft.com/office/powerpoint/2010/main" val="167071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FF41-95BC-4B25-35D7-67CA6440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2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8 Cameras &amp; RWIS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ITS-NH-STP-D8(105) Control No: 81151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F491-7497-E1F4-1706-C3644C1A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155751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7426-8416-E476-5083-8D6425B3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2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8 Cameras &amp; RWIS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ITS-NH-STP-D8(105) Control No: 81151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4AE3A-5236-937E-C2D3-39C7D550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E5328-A87A-BA4D-A0C5-CD3DCABA749F}"/>
              </a:ext>
            </a:extLst>
          </p:cNvPr>
          <p:cNvSpPr txBox="1"/>
          <p:nvPr/>
        </p:nvSpPr>
        <p:spPr>
          <a:xfrm>
            <a:off x="6027173" y="2013404"/>
            <a:ext cx="3392129" cy="362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Consolidated Telephone </a:t>
            </a: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Fastwyre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Broadband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Hamilton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K&amp;M Telephone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KBR Rural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33D6C-3AC0-69C2-5250-948FC512BE40}"/>
              </a:ext>
            </a:extLst>
          </p:cNvPr>
          <p:cNvSpPr txBox="1"/>
          <p:nvPr/>
        </p:nvSpPr>
        <p:spPr>
          <a:xfrm>
            <a:off x="8858864" y="2322907"/>
            <a:ext cx="3333136" cy="29059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Northeast NE Telecommunications</a:t>
            </a:r>
            <a:endParaRPr lang="en-US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Panhandle Rural Electrical Membership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Three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Rivers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Telephone Company</a:t>
            </a:r>
            <a:endParaRPr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Viaero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Newport</a:t>
            </a:r>
          </a:p>
        </p:txBody>
      </p:sp>
    </p:spTree>
    <p:extLst>
      <p:ext uri="{BB962C8B-B14F-4D97-AF65-F5344CB8AC3E}">
        <p14:creationId xmlns:p14="http://schemas.microsoft.com/office/powerpoint/2010/main" val="646068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9BBF1-8F2C-62B5-DCE7-630D1EC1D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E31E-141A-5169-8898-94CBCDB5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2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8 Cameras &amp; RWIS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ITS-NH-STP-D8(105) Control No: 81151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FBDEA-14C3-4977-083C-14D1362C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rtl="0">
              <a:buNone/>
            </a:pPr>
            <a:endParaRPr lang="en-US" kern="100"/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106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6A8E-FC63-D695-6AA6-56EE0D8C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S-16B - US-20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NH-83-4(124) Control No: 81114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AD5A5-AB4F-1456-781E-6DD6E955F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10.27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147896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731E-C8C4-7A06-0686-F30BAF40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S-16B - US-20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NH-83-4(124) Control No: 81114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E27C9-1A43-B564-8AEC-9DFCA094D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6/1/2027 - 11/6/2027</a:t>
            </a:r>
          </a:p>
        </p:txBody>
      </p:sp>
    </p:spTree>
    <p:extLst>
      <p:ext uri="{BB962C8B-B14F-4D97-AF65-F5344CB8AC3E}">
        <p14:creationId xmlns:p14="http://schemas.microsoft.com/office/powerpoint/2010/main" val="10118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4871-0AE3-884A-A7A2-4BF0D08B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S-16B - US-20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NH-83-4(124) Control No: 81114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E2C79-F1C1-917C-CD75-0843430A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23D1A-519C-7F1E-8801-5A4F030DFFFC}"/>
              </a:ext>
            </a:extLst>
          </p:cNvPr>
          <p:cNvSpPr txBox="1"/>
          <p:nvPr/>
        </p:nvSpPr>
        <p:spPr>
          <a:xfrm>
            <a:off x="6096000" y="2013404"/>
            <a:ext cx="6096000" cy="206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Ainsworth Irrigation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KBR Rural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</p:txBody>
      </p:sp>
    </p:spTree>
    <p:extLst>
      <p:ext uri="{BB962C8B-B14F-4D97-AF65-F5344CB8AC3E}">
        <p14:creationId xmlns:p14="http://schemas.microsoft.com/office/powerpoint/2010/main" val="3410021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3FE5-2427-6B66-9EE2-B8074133F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land with roads and roads&#10;&#10;AI-generated content may be incorrect.">
            <a:extLst>
              <a:ext uri="{FF2B5EF4-FFF2-40B4-BE49-F238E27FC236}">
                <a16:creationId xmlns:a16="http://schemas.microsoft.com/office/drawing/2014/main" id="{A525DB81-CE54-CDD7-720E-80C4809B45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" t="197" r="80" b="-137"/>
          <a:stretch>
            <a:fillRect/>
          </a:stretch>
        </p:blipFill>
        <p:spPr>
          <a:xfrm>
            <a:off x="-2438" y="1359"/>
            <a:ext cx="12192071" cy="6852161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89050-3CA5-9507-A8CB-1421EF328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rtl="0"/>
            <a:endParaRPr lang="en-US" b="0" i="0" u="none" strike="noStrike" kern="100" baseline="0"/>
          </a:p>
          <a:p>
            <a:pPr marR="0" lvl="1" rtl="0"/>
            <a:endParaRPr lang="en-US" sz="2800" b="0" i="0" u="none" strike="noStrike" kern="100" baseline="0"/>
          </a:p>
        </p:txBody>
      </p:sp>
    </p:spTree>
    <p:extLst>
      <p:ext uri="{BB962C8B-B14F-4D97-AF65-F5344CB8AC3E}">
        <p14:creationId xmlns:p14="http://schemas.microsoft.com/office/powerpoint/2010/main" val="74287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Before we begin, let’s have a brief safety moment.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In-Person Attendees</a:t>
            </a:r>
          </a:p>
          <a:p>
            <a:r>
              <a:rPr lang="en-US"/>
              <a:t>Emergency Exits</a:t>
            </a:r>
          </a:p>
          <a:p>
            <a:r>
              <a:rPr lang="en-US"/>
              <a:t>Tornado Shelter</a:t>
            </a:r>
          </a:p>
          <a:p>
            <a:r>
              <a:rPr lang="en-US"/>
              <a:t>911 Caller</a:t>
            </a:r>
          </a:p>
          <a:p>
            <a:r>
              <a:rPr lang="en-US"/>
              <a:t>AED Location</a:t>
            </a:r>
          </a:p>
          <a:p>
            <a:r>
              <a:rPr lang="en-US"/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 your district’s utility coordinator!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3B61B-B03A-4AA2-AC14-67FFCB42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4" y="2692860"/>
            <a:ext cx="6623868" cy="3022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07FBB-6C39-C415-181F-DA6981840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6244" y="2461088"/>
            <a:ext cx="4371975" cy="32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your phone’s camera to scan this QR code or use our paper survey. 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13876C1-5071-9AC7-871D-4D71CFF9E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234" y="2651003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NDOT.info/utility for more information on: </a:t>
            </a:r>
          </a:p>
          <a:p>
            <a:r>
              <a:rPr lang="en-US" dirty="0"/>
              <a:t>Utility accommodation</a:t>
            </a:r>
          </a:p>
          <a:p>
            <a:r>
              <a:rPr lang="en-US" dirty="0"/>
              <a:t>Permitting </a:t>
            </a:r>
          </a:p>
          <a:p>
            <a:r>
              <a:rPr lang="en-US" dirty="0"/>
              <a:t>Coordination</a:t>
            </a:r>
          </a:p>
          <a:p>
            <a:r>
              <a:rPr lang="en-US" dirty="0"/>
              <a:t>Project information</a:t>
            </a:r>
          </a:p>
          <a:p>
            <a:r>
              <a:rPr lang="en-US" dirty="0"/>
              <a:t>Reimbursements</a:t>
            </a:r>
          </a:p>
          <a:p>
            <a:r>
              <a:rPr lang="en-US" dirty="0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NDOT rolled out a new utility accommodation policy in 2024.</a:t>
            </a:r>
          </a:p>
          <a:p>
            <a:r>
              <a:rPr lang="en-US" dirty="0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941C-A665-13B9-C1A3-C8504874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Brewster 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STP-91-3(108) Control No: 80873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9E2F-252F-74C0-61DE-F7F1C1C0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9.52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215989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EED4-A17C-1255-7DA2-2F9C3961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Brewster East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STP-91-3(108) Control No: 80873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6D25C-33CB-1BAF-C69E-854967B34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4/1/2026 - 11/30/2026</a:t>
            </a:r>
          </a:p>
        </p:txBody>
      </p:sp>
    </p:spTree>
    <p:extLst>
      <p:ext uri="{BB962C8B-B14F-4D97-AF65-F5344CB8AC3E}">
        <p14:creationId xmlns:p14="http://schemas.microsoft.com/office/powerpoint/2010/main" val="1789812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DC5A56-A649-45A8-856A-8B6D121AB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79F5E-1B9F-42FE-B4ED-C895C9FD07FB}"/>
</file>

<file path=customXml/itemProps3.xml><?xml version="1.0" encoding="utf-8"?>
<ds:datastoreItem xmlns:ds="http://schemas.openxmlformats.org/officeDocument/2006/customXml" ds:itemID="{889D9345-551F-4520-B8E2-EC631C87895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98be67be-a8fd-424a-a601-9d9a8ecd48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TotalTime>1</TotalTime>
  <Words>834</Words>
  <Application>Microsoft Office PowerPoint</Application>
  <PresentationFormat>Widescreen</PresentationFormat>
  <Paragraphs>170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Cy 2026</vt:lpstr>
      <vt:lpstr>Brewster East  Project Number: STP-91-3(108) Control No: 80873</vt:lpstr>
      <vt:lpstr>Brewster East  Project Number: STP-91-3(108) Control No: 80873</vt:lpstr>
      <vt:lpstr>Brewster East  Project Number: STP-91-3(108) Control No: 80873</vt:lpstr>
      <vt:lpstr>PowerPoint Presentation</vt:lpstr>
      <vt:lpstr>Cy 2027</vt:lpstr>
      <vt:lpstr>Merritt Reservoir South  Project Number: STP-97-4(109) Control No: 80617</vt:lpstr>
      <vt:lpstr>Merritt Reservoir South  Project Number: STP-97-4(109) Control No: 80617</vt:lpstr>
      <vt:lpstr>Merritt Reservoir South  Project Number: STP-97-4(109) Control No: 80617</vt:lpstr>
      <vt:lpstr>PowerPoint Presentation</vt:lpstr>
      <vt:lpstr>O'Neill North  Project Number: NH-281-4(133) Control No: 81113</vt:lpstr>
      <vt:lpstr>O'Neill North  Project Number: NH-281-4(133) Control No: 81113</vt:lpstr>
      <vt:lpstr>O'Neill North  Project Number: NH-281-4(133) Control No: 81113</vt:lpstr>
      <vt:lpstr>PowerPoint Presentation</vt:lpstr>
      <vt:lpstr>District 8 Cameras &amp; RWIS Replacement  Project Number: ITS-NH-STP-D8(105) Control No: 81151</vt:lpstr>
      <vt:lpstr>District 8 Cameras &amp; RWIS Replacement  Project Number: ITS-NH-STP-D8(105) Control No: 81151</vt:lpstr>
      <vt:lpstr>District 8 Cameras &amp; RWIS Replacement  Project Number: ITS-NH-STP-D8(105) Control No: 81151</vt:lpstr>
      <vt:lpstr>District 8 Cameras &amp; RWIS Replacement  Project Number: ITS-NH-STP-D8(105) Control No: 81151</vt:lpstr>
      <vt:lpstr>S-16B - US-20  Project Number: NH-83-4(124) Control No: 81114</vt:lpstr>
      <vt:lpstr>S-16B - US-20  Project Number: NH-83-4(124) Control No: 81114</vt:lpstr>
      <vt:lpstr>S-16B - US-20  Project Number: NH-83-4(124) Control No: 81114</vt:lpstr>
      <vt:lpstr>PowerPoint Presentation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lastModifiedBy>George, Liz</cp:lastModifiedBy>
  <cp:revision>54</cp:revision>
  <cp:lastPrinted>2021-03-11T13:02:15Z</cp:lastPrinted>
  <dcterms:created xsi:type="dcterms:W3CDTF">2022-09-23T13:56:36Z</dcterms:created>
  <dcterms:modified xsi:type="dcterms:W3CDTF">2025-10-30T20:53:07Z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