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  <p:sldMasterId id="2147483716" r:id="rId3"/>
    <p:sldMasterId id="2147483824" r:id="rId4"/>
    <p:sldMasterId id="2147483838" r:id="rId5"/>
  </p:sldMasterIdLst>
  <p:notesMasterIdLst>
    <p:notesMasterId r:id="rId44"/>
  </p:notesMasterIdLst>
  <p:sldIdLst>
    <p:sldId id="256" r:id="rId6"/>
    <p:sldId id="637" r:id="rId7"/>
    <p:sldId id="638" r:id="rId8"/>
    <p:sldId id="639" r:id="rId9"/>
    <p:sldId id="337" r:id="rId10"/>
    <p:sldId id="298" r:id="rId11"/>
    <p:sldId id="641" r:id="rId12"/>
    <p:sldId id="643" r:id="rId13"/>
    <p:sldId id="644" r:id="rId14"/>
    <p:sldId id="319" r:id="rId15"/>
    <p:sldId id="352" r:id="rId16"/>
    <p:sldId id="353" r:id="rId17"/>
    <p:sldId id="355" r:id="rId18"/>
    <p:sldId id="356" r:id="rId19"/>
    <p:sldId id="670" r:id="rId20"/>
    <p:sldId id="646" r:id="rId21"/>
    <p:sldId id="350" r:id="rId22"/>
    <p:sldId id="347" r:id="rId23"/>
    <p:sldId id="308" r:id="rId24"/>
    <p:sldId id="309" r:id="rId25"/>
    <p:sldId id="657" r:id="rId26"/>
    <p:sldId id="655" r:id="rId27"/>
    <p:sldId id="656" r:id="rId28"/>
    <p:sldId id="668" r:id="rId29"/>
    <p:sldId id="663" r:id="rId30"/>
    <p:sldId id="667" r:id="rId31"/>
    <p:sldId id="662" r:id="rId32"/>
    <p:sldId id="664" r:id="rId33"/>
    <p:sldId id="665" r:id="rId34"/>
    <p:sldId id="666" r:id="rId35"/>
    <p:sldId id="658" r:id="rId36"/>
    <p:sldId id="673" r:id="rId37"/>
    <p:sldId id="631" r:id="rId38"/>
    <p:sldId id="630" r:id="rId39"/>
    <p:sldId id="635" r:id="rId40"/>
    <p:sldId id="671" r:id="rId41"/>
    <p:sldId id="672" r:id="rId42"/>
    <p:sldId id="607" r:id="rId43"/>
  </p:sldIdLst>
  <p:sldSz cx="12192000" cy="6858000"/>
  <p:notesSz cx="7010400" cy="92964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Helvetica Neue" panose="020B0604020202020204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emal Khattak" initials="AK" lastIdx="4" clrIdx="0">
    <p:extLst>
      <p:ext uri="{19B8F6BF-5375-455C-9EA6-DF929625EA0E}">
        <p15:presenceInfo xmlns:p15="http://schemas.microsoft.com/office/powerpoint/2012/main" userId="S-1-5-21-527237240-492894223-682003330-33984" providerId="AD"/>
      </p:ext>
    </p:extLst>
  </p:cmAuthor>
  <p:cmAuthor id="2" name="Muhammad Farooq" initials="MF" lastIdx="2" clrIdx="1">
    <p:extLst>
      <p:ext uri="{19B8F6BF-5375-455C-9EA6-DF929625EA0E}">
        <p15:presenceInfo xmlns:p15="http://schemas.microsoft.com/office/powerpoint/2012/main" userId="S-1-5-21-527237240-492894223-682003330-198473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5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about:blank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b" anchorCtr="0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WSI State Anomaly Decade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565335436356856E-2"/>
          <c:y val="0.15077235772357725"/>
          <c:w val="0.87670983615310993"/>
          <c:h val="0.64151066594616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Decade Difference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1"/>
          <c:cat>
            <c:strRef>
              <c:f>Sheet1!$A$2:$A$16</c:f>
              <c:strCache>
                <c:ptCount val="15"/>
                <c:pt idx="0">
                  <c:v>2006-07</c:v>
                </c:pt>
                <c:pt idx="1">
                  <c:v>2007-08</c:v>
                </c:pt>
                <c:pt idx="2">
                  <c:v>2008-09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  <c:pt idx="14">
                  <c:v>2020-21</c:v>
                </c:pt>
              </c:strCache>
            </c:strRef>
          </c:cat>
          <c:val>
            <c:numRef>
              <c:f>Sheet1!$E$2:$E$16</c:f>
              <c:numCache>
                <c:formatCode>0.0</c:formatCode>
                <c:ptCount val="15"/>
                <c:pt idx="0">
                  <c:v>-1.016</c:v>
                </c:pt>
                <c:pt idx="1">
                  <c:v>0.92400000000000038</c:v>
                </c:pt>
                <c:pt idx="2">
                  <c:v>0.25399999999999956</c:v>
                </c:pt>
                <c:pt idx="3">
                  <c:v>1.6539999999999999</c:v>
                </c:pt>
                <c:pt idx="4">
                  <c:v>1.0940000000000003</c:v>
                </c:pt>
                <c:pt idx="5">
                  <c:v>-1.9260000000000002</c:v>
                </c:pt>
                <c:pt idx="6">
                  <c:v>0.36399999999999988</c:v>
                </c:pt>
                <c:pt idx="7">
                  <c:v>-0.13600000000000012</c:v>
                </c:pt>
                <c:pt idx="8">
                  <c:v>-1.016</c:v>
                </c:pt>
                <c:pt idx="9">
                  <c:v>0.14400000000000013</c:v>
                </c:pt>
                <c:pt idx="10">
                  <c:v>-1.5659999999999998</c:v>
                </c:pt>
                <c:pt idx="11">
                  <c:v>0.87399999999999967</c:v>
                </c:pt>
                <c:pt idx="12">
                  <c:v>1.9539999999999997</c:v>
                </c:pt>
                <c:pt idx="13">
                  <c:v>0.39400000000000013</c:v>
                </c:pt>
                <c:pt idx="14">
                  <c:v>0.9139999999999997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0000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096-4AA6-AEE6-77B99F8ED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630892240"/>
        <c:axId val="630890600"/>
      </c:barChart>
      <c:catAx>
        <c:axId val="63089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890600"/>
        <c:crosses val="autoZero"/>
        <c:auto val="1"/>
        <c:lblAlgn val="ctr"/>
        <c:lblOffset val="100"/>
        <c:noMultiLvlLbl val="0"/>
      </c:catAx>
      <c:valAx>
        <c:axId val="630890600"/>
        <c:scaling>
          <c:orientation val="minMax"/>
          <c:min val="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89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0.30161</cdr:x>
      <cdr:y>0.17539</cdr:y>
    </cdr:from>
    <cdr:to>
      <cdr:x>0.67958</cdr:x>
      <cdr:y>0.19076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93192C6-7457-4A7D-881E-3529484F21E7}"/>
            </a:ext>
          </a:extLst>
        </cdr:cNvPr>
        <cdr:cNvSpPr txBox="1"/>
      </cdr:nvSpPr>
      <cdr:spPr>
        <a:xfrm xmlns:a="http://schemas.openxmlformats.org/drawingml/2006/main">
          <a:off x="3092321" y="851873"/>
          <a:ext cx="3875314" cy="746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Colder than Normal</a:t>
          </a:r>
        </a:p>
      </cdr:txBody>
    </cdr:sp>
  </cdr:relSizeAnchor>
  <cdr:relSizeAnchor xmlns:cdr="http://schemas.openxmlformats.org/drawingml/2006/chartDrawing">
    <cdr:from>
      <cdr:x>0.33376</cdr:x>
      <cdr:y>0.70818</cdr:y>
    </cdr:from>
    <cdr:to>
      <cdr:x>0.72266</cdr:x>
      <cdr:y>0.7466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7768353-D75E-404B-934D-A8C407B38F79}"/>
            </a:ext>
          </a:extLst>
        </cdr:cNvPr>
        <cdr:cNvSpPr txBox="1"/>
      </cdr:nvSpPr>
      <cdr:spPr>
        <a:xfrm xmlns:a="http://schemas.openxmlformats.org/drawingml/2006/main">
          <a:off x="3422002" y="3439563"/>
          <a:ext cx="3987282" cy="186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Less Severe</a:t>
          </a:r>
        </a:p>
      </cdr:txBody>
    </cdr:sp>
  </cdr:relSizeAnchor>
  <cdr:relSizeAnchor xmlns:cdr="http://schemas.openxmlformats.org/drawingml/2006/chartDrawing">
    <cdr:from>
      <cdr:x>0.32588</cdr:x>
      <cdr:y>0.17027</cdr:y>
    </cdr:from>
    <cdr:to>
      <cdr:x>0.57341</cdr:x>
      <cdr:y>0.22022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12B8052-1CAF-4E0D-9EB6-DAE9F59659C3}"/>
            </a:ext>
          </a:extLst>
        </cdr:cNvPr>
        <cdr:cNvSpPr txBox="1"/>
      </cdr:nvSpPr>
      <cdr:spPr>
        <a:xfrm xmlns:a="http://schemas.openxmlformats.org/drawingml/2006/main">
          <a:off x="3341137" y="826992"/>
          <a:ext cx="2537926" cy="242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More Severe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NOTE: Background image can be used as is or changed for a particular presentation in the “Slide Master” button found under the “View” tab.  </a:t>
            </a:r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68e129a0a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68e129a0a_1_11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43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6086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05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E61D-2514-4B9F-9F2E-8C23E2DE83EE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1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9860-A2D7-44CD-8B77-C3CE01FDB2D5}" type="datetime1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3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299F8-D516-46EC-BEB8-473D5C8E5DE0}" type="datetime1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2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3313-A2B5-4564-B4DF-6CA093A553A9}" type="datetime1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1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ED1E-9E90-489D-9C5C-E47CF87B34D0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0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1F96-6C43-40F4-AE0B-766FE6E9F0E5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03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A2FF-C9F2-4A95-AA7F-36625520A103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66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C6EA-BC57-490F-B32E-D2744B40B86B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47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AFD-BB39-4A39-A690-1D04861BE1BE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8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231B-FF67-4979-B245-F50DC717FA80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1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8004-81C3-4D86-AD7E-467B41D2FDB3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07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D546-4B3A-42C0-BFF0-A970F36F0BED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14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64BB-1D2B-4F4E-AF71-222293313560}" type="datetime1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6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8D73-9FD6-45BF-ADEC-ABE636495C47}" type="datetime1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01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BD5E-03C2-42FD-BBB1-64932AFD785E}" type="datetime1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62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B917-5F97-4035-AF2A-EE09679CA763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05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9E6-793C-4A7C-BC02-BE57FAA74514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71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39FA3-CFB2-472B-B8AA-D3E433F36304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46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2F70-47CE-43FD-9C54-B0A6C676B5F1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6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099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213B3-AADE-44B9-AB28-F06787131FE0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14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7FE1-6CFE-4D72-8A62-13E91AEF6AB4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87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515C-7170-493B-86F2-743ED4A75B7C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8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EEE51-0AF4-4654-A00D-3747CF724854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67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9F10-28CD-454F-A3B2-D1895A89C558}" type="datetime1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66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58CE-D279-4BC3-9D29-98D6A4793191}" type="datetime1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73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AE4C-427E-434E-9853-EDF8DE252EE2}" type="datetime1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87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327D-C8FD-4037-A39F-73F57EA56E4C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08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6A28-D78E-410F-AA52-D904F71B7CF7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80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0A8F-B49A-4465-B069-407DCB5F79B4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8E-21FC-4282-B501-622812352DE5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0613-4D9C-4CF9-9F94-46750F47A61F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2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7E29-3F2B-426C-BD47-DBEC6EA03BBE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0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15C-AB8E-4F7A-8E62-F5344B4674FA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9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CC1943-2FF5-3245-96E1-AE92AD561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" t="10094" r="6" b="5130"/>
          <a:stretch/>
        </p:blipFill>
        <p:spPr>
          <a:xfrm>
            <a:off x="0" y="2485"/>
            <a:ext cx="12191966" cy="6892497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1760" y="2282562"/>
            <a:ext cx="12190241" cy="2249558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4638650"/>
            <a:ext cx="12192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567" y="6652200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671033" y="6682500"/>
            <a:ext cx="108484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Google Shape;18;p3">
            <a:extLst>
              <a:ext uri="{FF2B5EF4-FFF2-40B4-BE49-F238E27FC236}">
                <a16:creationId xmlns:a16="http://schemas.microsoft.com/office/drawing/2014/main" id="{9EA10915-9D06-294C-B662-5BE50E70FDC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09798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;p3">
            <a:extLst>
              <a:ext uri="{FF2B5EF4-FFF2-40B4-BE49-F238E27FC236}">
                <a16:creationId xmlns:a16="http://schemas.microsoft.com/office/drawing/2014/main" id="{97FCFF9E-E652-FB4A-BD9F-369E7A0BAFC2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53715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CB8AB-A986-AE4C-98C2-0FA6376C640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272784"/>
            <a:ext cx="12192000" cy="585216"/>
          </a:xfrm>
          <a:prstGeom prst="rect">
            <a:avLst/>
          </a:prstGeom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" name="Google Shape;25;p5">
            <a:extLst>
              <a:ext uri="{FF2B5EF4-FFF2-40B4-BE49-F238E27FC236}">
                <a16:creationId xmlns:a16="http://schemas.microsoft.com/office/drawing/2014/main" id="{A4634C4E-9EB5-DF4A-982B-313E902C93BD}"/>
              </a:ext>
            </a:extLst>
          </p:cNvPr>
          <p:cNvCxnSpPr/>
          <p:nvPr userDrawn="1"/>
        </p:nvCxnSpPr>
        <p:spPr>
          <a:xfrm>
            <a:off x="1152639" y="6374474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Google Shape;26;p5">
            <a:extLst>
              <a:ext uri="{FF2B5EF4-FFF2-40B4-BE49-F238E27FC236}">
                <a16:creationId xmlns:a16="http://schemas.microsoft.com/office/drawing/2014/main" id="{B89072CC-B151-3A4E-9FCF-FE88125850B4}"/>
              </a:ext>
            </a:extLst>
          </p:cNvPr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374" y="6374484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7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FB150-6323-4EDB-9920-11B71A328911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1A14C-992E-43F4-80D6-C9EA062A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3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A1A0A-996E-49E2-9706-90E5E5740E8A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D13E-3B57-45F3-9B52-416ECA879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1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2BB5A-3AC4-46C2-87A7-7FE178433F89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AB8E2-E24C-4F29-8668-B029B65BF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3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11">
            <a:extLst>
              <a:ext uri="{FF2B5EF4-FFF2-40B4-BE49-F238E27FC236}">
                <a16:creationId xmlns:a16="http://schemas.microsoft.com/office/drawing/2014/main" id="{F9FDDB8C-33AA-4C4A-99F7-3957B025A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8424" y="5954820"/>
            <a:ext cx="2761676" cy="638674"/>
          </a:xfrm>
          <a:prstGeom prst="rect">
            <a:avLst/>
          </a:prstGeom>
          <a:solidFill>
            <a:schemeClr val="bg1">
              <a:alpha val="6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Google Shape;136;p35"/>
          <p:cNvSpPr/>
          <p:nvPr/>
        </p:nvSpPr>
        <p:spPr>
          <a:xfrm>
            <a:off x="-461639" y="4608445"/>
            <a:ext cx="12757212" cy="172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Curtis L. Walker, </a:t>
            </a:r>
            <a:r>
              <a:rPr lang="en-US" sz="2000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Ph.D., A.M.ASCE, NCAR Project Scientist</a:t>
            </a:r>
          </a:p>
          <a:p>
            <a:pPr algn="ctr"/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Jesse Schulz, </a:t>
            </a:r>
            <a:r>
              <a:rPr lang="en-US" sz="2000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NDOT Meteorologist</a:t>
            </a:r>
          </a:p>
          <a:p>
            <a:pPr algn="ctr"/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 R. Anderson, </a:t>
            </a:r>
            <a:r>
              <a:rPr lang="en-US" sz="2000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Ph.D., UNL Professor of Atmospheric Science</a:t>
            </a:r>
            <a:br>
              <a:rPr lang="en-US" sz="2000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dirty="0">
              <a:solidFill>
                <a:srgbClr val="434343"/>
              </a:solidFill>
            </a:endParaRPr>
          </a:p>
        </p:txBody>
      </p:sp>
      <p:sp>
        <p:nvSpPr>
          <p:cNvPr id="133" name="Google Shape;133;p35"/>
          <p:cNvSpPr/>
          <p:nvPr/>
        </p:nvSpPr>
        <p:spPr>
          <a:xfrm>
            <a:off x="142042" y="2467992"/>
            <a:ext cx="11807301" cy="193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Winter Weather,</a:t>
            </a:r>
            <a:br>
              <a:rPr lang="en-US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Crashes,</a:t>
            </a:r>
            <a:br>
              <a:rPr lang="en-US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Winter Severity</a:t>
            </a:r>
            <a:endParaRPr dirty="0"/>
          </a:p>
        </p:txBody>
      </p:sp>
      <p:sp>
        <p:nvSpPr>
          <p:cNvPr id="135" name="Google Shape;135;p35"/>
          <p:cNvSpPr txBox="1"/>
          <p:nvPr/>
        </p:nvSpPr>
        <p:spPr>
          <a:xfrm>
            <a:off x="4379126" y="5571931"/>
            <a:ext cx="3433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-US" b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 September 2021</a:t>
            </a:r>
            <a:endParaRPr dirty="0">
              <a:solidFill>
                <a:srgbClr val="43434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B046C-69F0-41BE-8286-1A5C12BEE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41" y="5730385"/>
            <a:ext cx="2253672" cy="8719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Nebraska Winter Severity Index (NEWINS) Crash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https://dot.nebraska.gov/media/12698/final-report-m054.pdf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D3DA0-904B-4D99-80BD-E31110A2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7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A5CDEE-2FB0-45F0-9BE9-5E92D5F123A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474833"/>
        </p:xfrm>
        <a:graphic>
          <a:graphicData uri="http://schemas.openxmlformats.org/drawingml/2006/table">
            <a:tbl>
              <a:tblPr firstRow="1" firstCol="1" bandRow="1"/>
              <a:tblGrid>
                <a:gridCol w="1593426">
                  <a:extLst>
                    <a:ext uri="{9D8B030D-6E8A-4147-A177-3AD203B41FA5}">
                      <a16:colId xmlns:a16="http://schemas.microsoft.com/office/drawing/2014/main" val="2511867839"/>
                    </a:ext>
                  </a:extLst>
                </a:gridCol>
                <a:gridCol w="1526541">
                  <a:extLst>
                    <a:ext uri="{9D8B030D-6E8A-4147-A177-3AD203B41FA5}">
                      <a16:colId xmlns:a16="http://schemas.microsoft.com/office/drawing/2014/main" val="3672175662"/>
                    </a:ext>
                  </a:extLst>
                </a:gridCol>
                <a:gridCol w="1645073">
                  <a:extLst>
                    <a:ext uri="{9D8B030D-6E8A-4147-A177-3AD203B41FA5}">
                      <a16:colId xmlns:a16="http://schemas.microsoft.com/office/drawing/2014/main" val="2164962837"/>
                    </a:ext>
                  </a:extLst>
                </a:gridCol>
                <a:gridCol w="1882140">
                  <a:extLst>
                    <a:ext uri="{9D8B030D-6E8A-4147-A177-3AD203B41FA5}">
                      <a16:colId xmlns:a16="http://schemas.microsoft.com/office/drawing/2014/main" val="791023954"/>
                    </a:ext>
                  </a:extLst>
                </a:gridCol>
                <a:gridCol w="1831341">
                  <a:extLst>
                    <a:ext uri="{9D8B030D-6E8A-4147-A177-3AD203B41FA5}">
                      <a16:colId xmlns:a16="http://schemas.microsoft.com/office/drawing/2014/main" val="2470855269"/>
                    </a:ext>
                  </a:extLst>
                </a:gridCol>
                <a:gridCol w="1797472">
                  <a:extLst>
                    <a:ext uri="{9D8B030D-6E8A-4147-A177-3AD203B41FA5}">
                      <a16:colId xmlns:a16="http://schemas.microsoft.com/office/drawing/2014/main" val="958284966"/>
                    </a:ext>
                  </a:extLst>
                </a:gridCol>
                <a:gridCol w="1916007">
                  <a:extLst>
                    <a:ext uri="{9D8B030D-6E8A-4147-A177-3AD203B41FA5}">
                      <a16:colId xmlns:a16="http://schemas.microsoft.com/office/drawing/2014/main" val="1370883116"/>
                    </a:ext>
                  </a:extLst>
                </a:gridCol>
              </a:tblGrid>
              <a:tr h="29922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Category</a:t>
                      </a: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5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752714"/>
                  </a:ext>
                </a:extLst>
              </a:tr>
              <a:tr h="29922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Trace (1)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Marginal (2)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Slight (3)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Enhanced (4)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 (5)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(6)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5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6719"/>
                  </a:ext>
                </a:extLst>
              </a:tr>
              <a:tr h="5772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Road Access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Impact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Impact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Minimal road closures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Occasional road closures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Numerous Road Closures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Significant Road Closures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5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07511"/>
                  </a:ext>
                </a:extLst>
              </a:tr>
              <a:tr h="974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Road Conditions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Wet Roads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Wet Roads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Spotty snow and ice covered roads, otherwise wet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Roads partially covered with snow and 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Roads completely covered with snow and 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Impassable Roads Covered with snow and 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5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219002"/>
                  </a:ext>
                </a:extLst>
              </a:tr>
              <a:tr h="730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Traffic Speeds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Impact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Impact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Minimal speed reductions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Considerable speed reduction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Significant speed reduction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Significant speed reduction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5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952050"/>
                  </a:ext>
                </a:extLst>
              </a:tr>
              <a:tr h="1198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Treatment Operations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b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Deployment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Minimal</a:t>
                      </a:r>
                      <a:b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Deployment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Partial Deployment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 Deployment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 Deployment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 Deployment with Possible Operation Suspension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5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785727"/>
                  </a:ext>
                </a:extLst>
              </a:tr>
              <a:tr h="1198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Winter Maintenance Performance Objective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Likely Met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Unlikely Met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Met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Met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5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215284"/>
                  </a:ext>
                </a:extLst>
              </a:tr>
              <a:tr h="1198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Storm Classification Road Impacts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7" marR="41627" marT="770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5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78812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7712A0-B938-4A61-85ED-228DEA46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1A14C-992E-43F4-80D6-C9EA062AD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76" y="5303522"/>
            <a:ext cx="1760120" cy="1146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18" y="5303522"/>
            <a:ext cx="1712838" cy="1141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95" y="5303521"/>
            <a:ext cx="1769224" cy="1141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62" y="5303520"/>
            <a:ext cx="1525389" cy="1141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294" y="5303520"/>
            <a:ext cx="1805662" cy="1141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08" y="5303520"/>
            <a:ext cx="1408129" cy="11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37C3487-E9DC-43B8-97D3-A2643B17A1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36" y="1454190"/>
            <a:ext cx="6563728" cy="4208105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A23AF72-D3FC-4464-88E7-B0F5B3AF4B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" y="1454190"/>
            <a:ext cx="6563730" cy="4208106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EA4B3C-00AF-4D13-B4D5-68D59739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1A14C-992E-43F4-80D6-C9EA062AD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448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2EC6-3C16-4E95-8F06-0B44B204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331162"/>
            <a:ext cx="11379200" cy="1325563"/>
          </a:xfrm>
        </p:spPr>
        <p:txBody>
          <a:bodyPr/>
          <a:lstStyle/>
          <a:p>
            <a:r>
              <a:rPr lang="en-US" dirty="0"/>
              <a:t>NEWINS Event Relationship to Crashes</a:t>
            </a:r>
            <a:endParaRPr lang="en-US" sz="1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3785C4-B174-49A2-A0B9-F92DDA4A13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177537"/>
              </p:ext>
            </p:extLst>
          </p:nvPr>
        </p:nvGraphicFramePr>
        <p:xfrm>
          <a:off x="1891435" y="1192928"/>
          <a:ext cx="8409129" cy="516435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17545">
                  <a:extLst>
                    <a:ext uri="{9D8B030D-6E8A-4147-A177-3AD203B41FA5}">
                      <a16:colId xmlns:a16="http://schemas.microsoft.com/office/drawing/2014/main" val="2161208616"/>
                    </a:ext>
                  </a:extLst>
                </a:gridCol>
                <a:gridCol w="2445792">
                  <a:extLst>
                    <a:ext uri="{9D8B030D-6E8A-4147-A177-3AD203B41FA5}">
                      <a16:colId xmlns:a16="http://schemas.microsoft.com/office/drawing/2014/main" val="3408893873"/>
                    </a:ext>
                  </a:extLst>
                </a:gridCol>
                <a:gridCol w="2445792">
                  <a:extLst>
                    <a:ext uri="{9D8B030D-6E8A-4147-A177-3AD203B41FA5}">
                      <a16:colId xmlns:a16="http://schemas.microsoft.com/office/drawing/2014/main" val="3303587432"/>
                    </a:ext>
                  </a:extLst>
                </a:gridCol>
              </a:tblGrid>
              <a:tr h="5319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NEWINS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Category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Total Injury/Fatality Crashes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Fatality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Crashes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extLst>
                  <a:ext uri="{0D108BD9-81ED-4DB2-BD59-A6C34878D82A}">
                    <a16:rowId xmlns:a16="http://schemas.microsoft.com/office/drawing/2014/main" val="244006692"/>
                  </a:ext>
                </a:extLst>
              </a:tr>
              <a:tr h="545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Cat 1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942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extLst>
                  <a:ext uri="{0D108BD9-81ED-4DB2-BD59-A6C34878D82A}">
                    <a16:rowId xmlns:a16="http://schemas.microsoft.com/office/drawing/2014/main" val="3136485404"/>
                  </a:ext>
                </a:extLst>
              </a:tr>
              <a:tr h="545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Cat 2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1001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extLst>
                  <a:ext uri="{0D108BD9-81ED-4DB2-BD59-A6C34878D82A}">
                    <a16:rowId xmlns:a16="http://schemas.microsoft.com/office/drawing/2014/main" val="1185447388"/>
                  </a:ext>
                </a:extLst>
              </a:tr>
              <a:tr h="545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Cat 3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551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extLst>
                  <a:ext uri="{0D108BD9-81ED-4DB2-BD59-A6C34878D82A}">
                    <a16:rowId xmlns:a16="http://schemas.microsoft.com/office/drawing/2014/main" val="2155526126"/>
                  </a:ext>
                </a:extLst>
              </a:tr>
              <a:tr h="545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Cat 4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399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extLst>
                  <a:ext uri="{0D108BD9-81ED-4DB2-BD59-A6C34878D82A}">
                    <a16:rowId xmlns:a16="http://schemas.microsoft.com/office/drawing/2014/main" val="1326570144"/>
                  </a:ext>
                </a:extLst>
              </a:tr>
              <a:tr h="545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Cat 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extLst>
                  <a:ext uri="{0D108BD9-81ED-4DB2-BD59-A6C34878D82A}">
                    <a16:rowId xmlns:a16="http://schemas.microsoft.com/office/drawing/2014/main" val="80067064"/>
                  </a:ext>
                </a:extLst>
              </a:tr>
              <a:tr h="545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Cat 6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extLst>
                  <a:ext uri="{0D108BD9-81ED-4DB2-BD59-A6C34878D82A}">
                    <a16:rowId xmlns:a16="http://schemas.microsoft.com/office/drawing/2014/main" val="511516865"/>
                  </a:ext>
                </a:extLst>
              </a:tr>
              <a:tr h="545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Total Crashes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3082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837" marR="54837" marT="54837" marB="54837"/>
                </a:tc>
                <a:extLst>
                  <a:ext uri="{0D108BD9-81ED-4DB2-BD59-A6C34878D82A}">
                    <a16:rowId xmlns:a16="http://schemas.microsoft.com/office/drawing/2014/main" val="369473624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47A97C-75E8-43DA-8C6E-BC362F07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41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29CF-5064-484C-8D00-1CDF5070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77" y="365125"/>
            <a:ext cx="11853643" cy="1325563"/>
          </a:xfrm>
        </p:spPr>
        <p:txBody>
          <a:bodyPr/>
          <a:lstStyle/>
          <a:p>
            <a:r>
              <a:rPr lang="en-US" dirty="0"/>
              <a:t>Crash Relationship to NEWINS Events</a:t>
            </a:r>
            <a:endParaRPr lang="en-US" sz="1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ABA7E8-77B8-4072-8F07-BFE1FA2D08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281409"/>
              </p:ext>
            </p:extLst>
          </p:nvPr>
        </p:nvGraphicFramePr>
        <p:xfrm>
          <a:off x="1834967" y="1934534"/>
          <a:ext cx="8522061" cy="39430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06131">
                  <a:extLst>
                    <a:ext uri="{9D8B030D-6E8A-4147-A177-3AD203B41FA5}">
                      <a16:colId xmlns:a16="http://schemas.microsoft.com/office/drawing/2014/main" val="329140557"/>
                    </a:ext>
                  </a:extLst>
                </a:gridCol>
                <a:gridCol w="4415930">
                  <a:extLst>
                    <a:ext uri="{9D8B030D-6E8A-4147-A177-3AD203B41FA5}">
                      <a16:colId xmlns:a16="http://schemas.microsoft.com/office/drawing/2014/main" val="2457838514"/>
                    </a:ext>
                  </a:extLst>
                </a:gridCol>
              </a:tblGrid>
              <a:tr h="615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Identifier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Percentage of Event Crashes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6629233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Crashes During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NEWINS Event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52.1%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31681796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Crashes Not During NEWINS Event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24.1%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87900845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NEWINS Events With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No Crashes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23.8%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2860383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242F46-A15D-407B-AB54-390E2179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41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29CF-5064-484C-8D00-1CDF5070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77" y="365125"/>
            <a:ext cx="11853643" cy="1325563"/>
          </a:xfrm>
        </p:spPr>
        <p:txBody>
          <a:bodyPr/>
          <a:lstStyle/>
          <a:p>
            <a:r>
              <a:rPr lang="en-US" dirty="0"/>
              <a:t>Crash Relationship to NEWINS Events </a:t>
            </a:r>
            <a:r>
              <a:rPr lang="en-US" sz="1800" dirty="0"/>
              <a:t>(Adapted from Table 4.12)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ABA7E8-77B8-4072-8F07-BFE1FA2D08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990871"/>
              </p:ext>
            </p:extLst>
          </p:nvPr>
        </p:nvGraphicFramePr>
        <p:xfrm>
          <a:off x="2006855" y="1511808"/>
          <a:ext cx="8522061" cy="48000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04647">
                  <a:extLst>
                    <a:ext uri="{9D8B030D-6E8A-4147-A177-3AD203B41FA5}">
                      <a16:colId xmlns:a16="http://schemas.microsoft.com/office/drawing/2014/main" val="329140557"/>
                    </a:ext>
                  </a:extLst>
                </a:gridCol>
                <a:gridCol w="2908707">
                  <a:extLst>
                    <a:ext uri="{9D8B030D-6E8A-4147-A177-3AD203B41FA5}">
                      <a16:colId xmlns:a16="http://schemas.microsoft.com/office/drawing/2014/main" val="2457838514"/>
                    </a:ext>
                  </a:extLst>
                </a:gridCol>
                <a:gridCol w="2908707">
                  <a:extLst>
                    <a:ext uri="{9D8B030D-6E8A-4147-A177-3AD203B41FA5}">
                      <a16:colId xmlns:a16="http://schemas.microsoft.com/office/drawing/2014/main" val="2018433420"/>
                    </a:ext>
                  </a:extLst>
                </a:gridCol>
              </a:tblGrid>
              <a:tr h="615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Identifier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Percentage of Event Crashes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/>
                        </a:rPr>
                        <a:t>Future Goals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6629233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Crashes During NEWINS Event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52.1%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31681796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Crashes Not During NEWINS Event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24.1%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87900845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NEWINS Events With No Crashes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23.8%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2860383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242F46-A15D-407B-AB54-390E2179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15</a:t>
            </a:fld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F2A457E-CC2E-4CCC-87D7-8CE71957B3DF}"/>
              </a:ext>
            </a:extLst>
          </p:cNvPr>
          <p:cNvSpPr/>
          <p:nvPr/>
        </p:nvSpPr>
        <p:spPr>
          <a:xfrm>
            <a:off x="8509247" y="2666702"/>
            <a:ext cx="1100831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9BBA31A-C12A-492D-9C92-66F3B619D2C0}"/>
              </a:ext>
            </a:extLst>
          </p:cNvPr>
          <p:cNvSpPr/>
          <p:nvPr/>
        </p:nvSpPr>
        <p:spPr>
          <a:xfrm>
            <a:off x="8509247" y="3911854"/>
            <a:ext cx="1100831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0F23761-D54E-41E1-A88A-50A2F1A8FFC1}"/>
              </a:ext>
            </a:extLst>
          </p:cNvPr>
          <p:cNvSpPr/>
          <p:nvPr/>
        </p:nvSpPr>
        <p:spPr>
          <a:xfrm rot="10800000">
            <a:off x="8530701" y="5356575"/>
            <a:ext cx="1100831" cy="9144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5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rgbClr val="000000"/>
                </a:solidFill>
              </a:rPr>
              <a:t>Colorado Low vs Alberta Clipper Characteristics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solidFill>
            <a:srgbClr val="FFFFFF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 b="1" dirty="0">
                <a:solidFill>
                  <a:srgbClr val="000000"/>
                </a:solidFill>
              </a:rPr>
              <a:t>Colorado Low (CL)</a:t>
            </a:r>
            <a:endParaRPr sz="3200" b="1" dirty="0">
              <a:solidFill>
                <a:srgbClr val="000000"/>
              </a:solidFill>
            </a:endParaRPr>
          </a:p>
          <a:p>
            <a:pPr indent="-457189">
              <a:spcBef>
                <a:spcPts val="2133"/>
              </a:spcBef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Heavier, denser snow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Slower moving system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Usually higher snowfall totals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Blowing and drifting during event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Typically warmer temperatures 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1-12” (Highly variable) 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Rain/Snow line difficult to forecast</a:t>
            </a:r>
          </a:p>
          <a:p>
            <a:pPr indent="-457189">
              <a:buClr>
                <a:srgbClr val="000000"/>
              </a:buClr>
              <a:buSzPts val="1800"/>
            </a:pPr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" sz="2400" dirty="0">
                <a:solidFill>
                  <a:srgbClr val="000000"/>
                </a:solidFill>
              </a:rPr>
              <a:t>outhwesterly flow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123" name="Google Shape;123;p2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solidFill>
            <a:srgbClr val="FFFFFF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 b="1" dirty="0">
                <a:solidFill>
                  <a:srgbClr val="000000"/>
                </a:solidFill>
              </a:rPr>
              <a:t>Alberta Clipper (AC)</a:t>
            </a:r>
            <a:endParaRPr sz="3200" b="1" dirty="0">
              <a:solidFill>
                <a:srgbClr val="000000"/>
              </a:solidFill>
            </a:endParaRPr>
          </a:p>
          <a:p>
            <a:pPr indent="-457189">
              <a:spcBef>
                <a:spcPts val="2133"/>
              </a:spcBef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~2-5” per event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Typically colder temperatures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Blowing and drifting during and after the event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Less dense snowfall</a:t>
            </a:r>
            <a:endParaRPr sz="2400" dirty="0">
              <a:solidFill>
                <a:srgbClr val="000000"/>
              </a:solidFill>
            </a:endParaRP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Faster moving events</a:t>
            </a:r>
          </a:p>
          <a:p>
            <a:pPr indent="-457189">
              <a:buClr>
                <a:srgbClr val="000000"/>
              </a:buClr>
              <a:buSzPts val="1800"/>
            </a:pPr>
            <a:r>
              <a:rPr lang="en" sz="2400" dirty="0">
                <a:solidFill>
                  <a:srgbClr val="000000"/>
                </a:solidFill>
              </a:rPr>
              <a:t>Northwesterly flow</a:t>
            </a:r>
            <a:endParaRPr sz="2400" dirty="0">
              <a:solidFill>
                <a:srgbClr val="000000"/>
              </a:solidFill>
            </a:endParaRPr>
          </a:p>
          <a:p>
            <a:pPr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56FB5A-F0F6-4DFE-AFAF-6C3E58284E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1772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B0AEF02-40CD-412B-BE22-577AD64C86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943925"/>
              </p:ext>
            </p:extLst>
          </p:nvPr>
        </p:nvGraphicFramePr>
        <p:xfrm>
          <a:off x="668516" y="553004"/>
          <a:ext cx="9975810" cy="450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270">
                  <a:extLst>
                    <a:ext uri="{9D8B030D-6E8A-4147-A177-3AD203B41FA5}">
                      <a16:colId xmlns:a16="http://schemas.microsoft.com/office/drawing/2014/main" val="1219978379"/>
                    </a:ext>
                  </a:extLst>
                </a:gridCol>
                <a:gridCol w="3325270">
                  <a:extLst>
                    <a:ext uri="{9D8B030D-6E8A-4147-A177-3AD203B41FA5}">
                      <a16:colId xmlns:a16="http://schemas.microsoft.com/office/drawing/2014/main" val="1036486096"/>
                    </a:ext>
                  </a:extLst>
                </a:gridCol>
                <a:gridCol w="3325270">
                  <a:extLst>
                    <a:ext uri="{9D8B030D-6E8A-4147-A177-3AD203B41FA5}">
                      <a16:colId xmlns:a16="http://schemas.microsoft.com/office/drawing/2014/main" val="940264199"/>
                    </a:ext>
                  </a:extLst>
                </a:gridCol>
              </a:tblGrid>
              <a:tr h="73895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Frequency of Crashes with Respect to Crash Severity with Weather System Data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510909"/>
                  </a:ext>
                </a:extLst>
              </a:tr>
              <a:tr h="71256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Weather System Type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Injury/Fatality Crashes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Fatality Crashes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65442137"/>
                  </a:ext>
                </a:extLst>
              </a:tr>
              <a:tr h="712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Colorado Low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1902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08103291"/>
                  </a:ext>
                </a:extLst>
              </a:tr>
              <a:tr h="712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Alberta Clipper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1217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3392930"/>
                  </a:ext>
                </a:extLst>
              </a:tr>
              <a:tr h="712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Other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1392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0894091"/>
                  </a:ext>
                </a:extLst>
              </a:tr>
              <a:tr h="712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4511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3643732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C8E65-F539-40D7-B1B5-FEFDD39AF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5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research focused on understanding how winter weather conditions contributed to the occurrence of vehicular crashes in Nebraska from the 2008-2009 winter season through the 2017-2018 winter season.</a:t>
            </a:r>
          </a:p>
          <a:p>
            <a:r>
              <a:rPr lang="en-US" dirty="0"/>
              <a:t>Overall, the key finding of the analysis was most winter-weather related vehicular crashes were associated with relatively minimal winter weather conditions.</a:t>
            </a:r>
          </a:p>
          <a:p>
            <a:r>
              <a:rPr lang="en-US" dirty="0"/>
              <a:t>This highlights the need for winter maintenance operations activities to continue well after a storm has exited the region and also the need for continued messaging of hazardous weather conditions.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DE701-A255-4B79-B687-33C2BD71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DE671E8-CC68-4C21-8750-7D622FBD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1A14C-992E-43F4-80D6-C9EA062AD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0FE6169-15BA-4AD6-9597-82135899C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-259776"/>
            <a:ext cx="11791429" cy="689148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5966CC-1604-4C5E-A6DF-1FF443C957C5}"/>
              </a:ext>
            </a:extLst>
          </p:cNvPr>
          <p:cNvSpPr txBox="1"/>
          <p:nvPr/>
        </p:nvSpPr>
        <p:spPr>
          <a:xfrm>
            <a:off x="376469" y="186431"/>
            <a:ext cx="2455508" cy="6036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0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572" y="303051"/>
            <a:ext cx="7576457" cy="3108747"/>
          </a:xfrm>
        </p:spPr>
        <p:txBody>
          <a:bodyPr>
            <a:normAutofit fontScale="90000"/>
          </a:bodyPr>
          <a:lstStyle/>
          <a:p>
            <a:r>
              <a:rPr lang="en-US" dirty="0"/>
              <a:t>INVESTIGATION OF WEATHER CONDITIONS AND THEIR RELATIONSHIP TO CRASHES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500" y="3477828"/>
            <a:ext cx="8075621" cy="32559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Mark R. Anderson and </a:t>
            </a:r>
            <a:r>
              <a:rPr lang="en-US" sz="2800" dirty="0" err="1"/>
              <a:t>Aemal</a:t>
            </a:r>
            <a:r>
              <a:rPr lang="en-US" sz="2800" dirty="0"/>
              <a:t> J. </a:t>
            </a:r>
            <a:r>
              <a:rPr lang="en-US" sz="2800" dirty="0" err="1"/>
              <a:t>Khattak</a:t>
            </a:r>
            <a:endParaRPr lang="en-US" sz="2800" dirty="0"/>
          </a:p>
          <a:p>
            <a:r>
              <a:rPr lang="en-US" sz="2800" b="0" i="0" dirty="0">
                <a:solidFill>
                  <a:srgbClr val="201F1E"/>
                </a:solidFill>
                <a:effectLst/>
              </a:rPr>
              <a:t>Muhammad </a:t>
            </a:r>
            <a:r>
              <a:rPr lang="en-US" sz="2800" b="0" i="0" dirty="0" err="1">
                <a:solidFill>
                  <a:srgbClr val="201F1E"/>
                </a:solidFill>
                <a:effectLst/>
              </a:rPr>
              <a:t>Umer</a:t>
            </a:r>
            <a:r>
              <a:rPr lang="en-US" sz="2800" b="0" i="0" dirty="0">
                <a:solidFill>
                  <a:srgbClr val="201F1E"/>
                </a:solidFill>
                <a:effectLst/>
              </a:rPr>
              <a:t> Farooq and John </a:t>
            </a:r>
            <a:r>
              <a:rPr lang="en-US" sz="2800" b="0" i="0" dirty="0" err="1">
                <a:solidFill>
                  <a:srgbClr val="201F1E"/>
                </a:solidFill>
                <a:effectLst/>
              </a:rPr>
              <a:t>Cecava</a:t>
            </a:r>
            <a:r>
              <a:rPr lang="en-US" sz="2800" b="0" i="0" dirty="0">
                <a:solidFill>
                  <a:srgbClr val="201F1E"/>
                </a:solidFill>
                <a:effectLst/>
              </a:rPr>
              <a:t> </a:t>
            </a:r>
            <a:endParaRPr lang="en-US" sz="2800" dirty="0"/>
          </a:p>
          <a:p>
            <a:r>
              <a:rPr lang="en-US" sz="2800" dirty="0"/>
              <a:t>University of Nebraska-Lincoln</a:t>
            </a:r>
          </a:p>
          <a:p>
            <a:r>
              <a:rPr lang="en-US" sz="2800" dirty="0"/>
              <a:t>Curtis Walker (NCAR)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CB8E0-BC93-487D-A79A-A94BA698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E2A092F2-DB01-4A26-8E6A-9287443CC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1572828"/>
            <a:ext cx="3810000" cy="381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607C2D-6E6F-4EC5-B3DC-8DA8F96B411C}"/>
              </a:ext>
            </a:extLst>
          </p:cNvPr>
          <p:cNvSpPr txBox="1"/>
          <p:nvPr/>
        </p:nvSpPr>
        <p:spPr>
          <a:xfrm>
            <a:off x="0" y="6330305"/>
            <a:ext cx="9685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https://dot.nebraska.gov/media/114448/investigation-of-weather.pdf</a:t>
            </a:r>
          </a:p>
        </p:txBody>
      </p:sp>
    </p:spTree>
    <p:extLst>
      <p:ext uri="{BB962C8B-B14F-4D97-AF65-F5344CB8AC3E}">
        <p14:creationId xmlns:p14="http://schemas.microsoft.com/office/powerpoint/2010/main" val="947223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Winter Severity Index Possibilities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1A14C-992E-43F4-80D6-C9EA062AD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555676"/>
              </p:ext>
            </p:extLst>
          </p:nvPr>
        </p:nvGraphicFramePr>
        <p:xfrm>
          <a:off x="394390" y="1301554"/>
          <a:ext cx="10503594" cy="5298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1797">
                  <a:extLst>
                    <a:ext uri="{9D8B030D-6E8A-4147-A177-3AD203B41FA5}">
                      <a16:colId xmlns:a16="http://schemas.microsoft.com/office/drawing/2014/main" val="3097485597"/>
                    </a:ext>
                  </a:extLst>
                </a:gridCol>
                <a:gridCol w="5251797">
                  <a:extLst>
                    <a:ext uri="{9D8B030D-6E8A-4147-A177-3AD203B41FA5}">
                      <a16:colId xmlns:a16="http://schemas.microsoft.com/office/drawing/2014/main" val="4201211413"/>
                    </a:ext>
                  </a:extLst>
                </a:gridCol>
              </a:tblGrid>
              <a:tr h="4682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1) Higher Resolution Input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2) Impact Metrics (e.g., Day of Week)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412154"/>
                  </a:ext>
                </a:extLst>
              </a:tr>
              <a:tr h="21787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332391"/>
                  </a:ext>
                </a:extLst>
              </a:tr>
              <a:tr h="468249">
                <a:tc>
                  <a:txBody>
                    <a:bodyPr/>
                    <a:lstStyle/>
                    <a:p>
                      <a:r>
                        <a:rPr lang="en-US" sz="2400" b="1" dirty="0"/>
                        <a:t>3) Storm Prediction/Forecast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4) Sensitivity</a:t>
                      </a:r>
                      <a:r>
                        <a:rPr lang="en-US" sz="2400" b="1" baseline="0" dirty="0"/>
                        <a:t> Analyses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71190"/>
                  </a:ext>
                </a:extLst>
              </a:tr>
              <a:tr h="2183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817971"/>
                  </a:ext>
                </a:extLst>
              </a:tr>
            </a:tbl>
          </a:graphicData>
        </a:graphic>
      </p:graphicFrame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13D6A94A-A52E-4011-83E6-E90766AE5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8" b="3771"/>
          <a:stretch/>
        </p:blipFill>
        <p:spPr>
          <a:xfrm>
            <a:off x="897774" y="1797650"/>
            <a:ext cx="4251039" cy="2086115"/>
          </a:xfrm>
          <a:prstGeom prst="rect">
            <a:avLst/>
          </a:prstGeom>
        </p:spPr>
      </p:pic>
      <p:pic>
        <p:nvPicPr>
          <p:cNvPr id="25" name="Content Placeholder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39" y="1690688"/>
            <a:ext cx="2675298" cy="2202764"/>
          </a:xfrm>
          <a:prstGeom prst="rect">
            <a:avLst/>
          </a:prstGeom>
        </p:spPr>
      </p:pic>
      <p:pic>
        <p:nvPicPr>
          <p:cNvPr id="27" name="Content Placeholder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/>
        </p:blipFill>
        <p:spPr>
          <a:xfrm>
            <a:off x="6102242" y="4472482"/>
            <a:ext cx="4239491" cy="2319433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F7859FF-9D51-4BC8-A38C-96A5B0EB8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016" y="4472482"/>
            <a:ext cx="3111910" cy="20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97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Winter Severity Index Possibilities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1A14C-992E-43F4-80D6-C9EA062AD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07802"/>
              </p:ext>
            </p:extLst>
          </p:nvPr>
        </p:nvGraphicFramePr>
        <p:xfrm>
          <a:off x="394390" y="1301554"/>
          <a:ext cx="10503594" cy="5298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1797">
                  <a:extLst>
                    <a:ext uri="{9D8B030D-6E8A-4147-A177-3AD203B41FA5}">
                      <a16:colId xmlns:a16="http://schemas.microsoft.com/office/drawing/2014/main" val="3097485597"/>
                    </a:ext>
                  </a:extLst>
                </a:gridCol>
                <a:gridCol w="5251797">
                  <a:extLst>
                    <a:ext uri="{9D8B030D-6E8A-4147-A177-3AD203B41FA5}">
                      <a16:colId xmlns:a16="http://schemas.microsoft.com/office/drawing/2014/main" val="4201211413"/>
                    </a:ext>
                  </a:extLst>
                </a:gridCol>
              </a:tblGrid>
              <a:tr h="4682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1) Higher Resolution Input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2) Impact Metrics (e.g., Day of Week)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412154"/>
                  </a:ext>
                </a:extLst>
              </a:tr>
              <a:tr h="21787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332391"/>
                  </a:ext>
                </a:extLst>
              </a:tr>
              <a:tr h="468249">
                <a:tc>
                  <a:txBody>
                    <a:bodyPr/>
                    <a:lstStyle/>
                    <a:p>
                      <a:r>
                        <a:rPr lang="en-US" sz="2400" b="1" dirty="0"/>
                        <a:t>3) Storm Prediction/Forecast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4) Sensitivity</a:t>
                      </a:r>
                      <a:r>
                        <a:rPr lang="en-US" sz="2400" b="1" baseline="0" dirty="0"/>
                        <a:t> Analyses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71190"/>
                  </a:ext>
                </a:extLst>
              </a:tr>
              <a:tr h="2183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817971"/>
                  </a:ext>
                </a:extLst>
              </a:tr>
            </a:tbl>
          </a:graphicData>
        </a:graphic>
      </p:graphicFrame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13D6A94A-A52E-4011-83E6-E90766AE5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8" b="3771"/>
          <a:stretch/>
        </p:blipFill>
        <p:spPr>
          <a:xfrm>
            <a:off x="897774" y="1797650"/>
            <a:ext cx="4251039" cy="2086115"/>
          </a:xfrm>
          <a:prstGeom prst="rect">
            <a:avLst/>
          </a:prstGeom>
        </p:spPr>
      </p:pic>
      <p:pic>
        <p:nvPicPr>
          <p:cNvPr id="25" name="Content Placeholder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39" y="1690688"/>
            <a:ext cx="2675298" cy="2202764"/>
          </a:xfrm>
          <a:prstGeom prst="rect">
            <a:avLst/>
          </a:prstGeom>
        </p:spPr>
      </p:pic>
      <p:pic>
        <p:nvPicPr>
          <p:cNvPr id="27" name="Content Placeholder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/>
        </p:blipFill>
        <p:spPr>
          <a:xfrm>
            <a:off x="6102242" y="4472482"/>
            <a:ext cx="4239491" cy="23194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4C936E8-A8B7-42CD-9EC6-8760BEF4E08F}"/>
              </a:ext>
            </a:extLst>
          </p:cNvPr>
          <p:cNvSpPr/>
          <p:nvPr/>
        </p:nvSpPr>
        <p:spPr>
          <a:xfrm>
            <a:off x="-41411" y="3213716"/>
            <a:ext cx="5513261" cy="36678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B72078D-537B-4851-B939-86952BDB8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016" y="4472482"/>
            <a:ext cx="3111910" cy="20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79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0E62E2-0F04-483B-A1E3-41B68E282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NEWINS Forecast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51D91160-E3C7-4879-A7C9-206E853747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81700"/>
            <a:ext cx="5181600" cy="34391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7E4612-72D7-48FC-B0B7-EB3D6785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22</a:t>
            </a:fld>
            <a:endParaRPr lang="en-US"/>
          </a:p>
        </p:txBody>
      </p:sp>
      <p:pic>
        <p:nvPicPr>
          <p:cNvPr id="19" name="Content Placeholder 18" descr="Map&#10;&#10;Description automatically generated">
            <a:extLst>
              <a:ext uri="{FF2B5EF4-FFF2-40B4-BE49-F238E27FC236}">
                <a16:creationId xmlns:a16="http://schemas.microsoft.com/office/drawing/2014/main" id="{84446A14-5441-4EDD-90DD-D15AEC7B53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81700"/>
            <a:ext cx="5181600" cy="3439188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F1FE3F-AC12-469B-8824-3CF7799949AF}"/>
              </a:ext>
            </a:extLst>
          </p:cNvPr>
          <p:cNvSpPr txBox="1"/>
          <p:nvPr/>
        </p:nvSpPr>
        <p:spPr>
          <a:xfrm>
            <a:off x="3446206" y="5884730"/>
            <a:ext cx="4766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Maps that could be used for social media/public outreach</a:t>
            </a:r>
          </a:p>
        </p:txBody>
      </p:sp>
    </p:spTree>
    <p:extLst>
      <p:ext uri="{BB962C8B-B14F-4D97-AF65-F5344CB8AC3E}">
        <p14:creationId xmlns:p14="http://schemas.microsoft.com/office/powerpoint/2010/main" val="2662906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7244" cy="1325563"/>
          </a:xfrm>
        </p:spPr>
        <p:txBody>
          <a:bodyPr/>
          <a:lstStyle/>
          <a:p>
            <a:r>
              <a:rPr lang="en-US" dirty="0"/>
              <a:t>Superintendent Area 24 Hour NEWINS Forecast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65684" y="1443789"/>
            <a:ext cx="28876" cy="429126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194560" y="5650029"/>
            <a:ext cx="7748337" cy="842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8215" y="5909911"/>
            <a:ext cx="777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	3	6	9	12	15	18	21	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3486" y="6270239"/>
            <a:ext cx="162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 Hour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379" y="2876969"/>
            <a:ext cx="1145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NEWINS Forecast Severity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2120" y="1635378"/>
            <a:ext cx="4435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" name="Freeform 17"/>
          <p:cNvSpPr/>
          <p:nvPr/>
        </p:nvSpPr>
        <p:spPr>
          <a:xfrm>
            <a:off x="2204185" y="5216893"/>
            <a:ext cx="798897" cy="519764"/>
          </a:xfrm>
          <a:custGeom>
            <a:avLst/>
            <a:gdLst>
              <a:gd name="connsiteX0" fmla="*/ 0 w 798897"/>
              <a:gd name="connsiteY0" fmla="*/ 519764 h 519764"/>
              <a:gd name="connsiteX1" fmla="*/ 48127 w 798897"/>
              <a:gd name="connsiteY1" fmla="*/ 481263 h 519764"/>
              <a:gd name="connsiteX2" fmla="*/ 67377 w 798897"/>
              <a:gd name="connsiteY2" fmla="*/ 442762 h 519764"/>
              <a:gd name="connsiteX3" fmla="*/ 125129 w 798897"/>
              <a:gd name="connsiteY3" fmla="*/ 404261 h 519764"/>
              <a:gd name="connsiteX4" fmla="*/ 134754 w 798897"/>
              <a:gd name="connsiteY4" fmla="*/ 375385 h 519764"/>
              <a:gd name="connsiteX5" fmla="*/ 192506 w 798897"/>
              <a:gd name="connsiteY5" fmla="*/ 356134 h 519764"/>
              <a:gd name="connsiteX6" fmla="*/ 279133 w 798897"/>
              <a:gd name="connsiteY6" fmla="*/ 317633 h 519764"/>
              <a:gd name="connsiteX7" fmla="*/ 308009 w 798897"/>
              <a:gd name="connsiteY7" fmla="*/ 308008 h 519764"/>
              <a:gd name="connsiteX8" fmla="*/ 336884 w 798897"/>
              <a:gd name="connsiteY8" fmla="*/ 298383 h 519764"/>
              <a:gd name="connsiteX9" fmla="*/ 394636 w 798897"/>
              <a:gd name="connsiteY9" fmla="*/ 259882 h 519764"/>
              <a:gd name="connsiteX10" fmla="*/ 423512 w 798897"/>
              <a:gd name="connsiteY10" fmla="*/ 240631 h 519764"/>
              <a:gd name="connsiteX11" fmla="*/ 442762 w 798897"/>
              <a:gd name="connsiteY11" fmla="*/ 211755 h 519764"/>
              <a:gd name="connsiteX12" fmla="*/ 500514 w 798897"/>
              <a:gd name="connsiteY12" fmla="*/ 192505 h 519764"/>
              <a:gd name="connsiteX13" fmla="*/ 529390 w 798897"/>
              <a:gd name="connsiteY13" fmla="*/ 173254 h 519764"/>
              <a:gd name="connsiteX14" fmla="*/ 558266 w 798897"/>
              <a:gd name="connsiteY14" fmla="*/ 163629 h 519764"/>
              <a:gd name="connsiteX15" fmla="*/ 567891 w 798897"/>
              <a:gd name="connsiteY15" fmla="*/ 134753 h 519764"/>
              <a:gd name="connsiteX16" fmla="*/ 635268 w 798897"/>
              <a:gd name="connsiteY16" fmla="*/ 105878 h 519764"/>
              <a:gd name="connsiteX17" fmla="*/ 693019 w 798897"/>
              <a:gd name="connsiteY17" fmla="*/ 67376 h 519764"/>
              <a:gd name="connsiteX18" fmla="*/ 750771 w 798897"/>
              <a:gd name="connsiteY18" fmla="*/ 48126 h 519764"/>
              <a:gd name="connsiteX19" fmla="*/ 760396 w 798897"/>
              <a:gd name="connsiteY19" fmla="*/ 19250 h 519764"/>
              <a:gd name="connsiteX20" fmla="*/ 789272 w 798897"/>
              <a:gd name="connsiteY20" fmla="*/ 9625 h 519764"/>
              <a:gd name="connsiteX21" fmla="*/ 798897 w 798897"/>
              <a:gd name="connsiteY21" fmla="*/ 0 h 51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8897" h="519764">
                <a:moveTo>
                  <a:pt x="0" y="519764"/>
                </a:moveTo>
                <a:cubicBezTo>
                  <a:pt x="16042" y="506930"/>
                  <a:pt x="34599" y="496724"/>
                  <a:pt x="48127" y="481263"/>
                </a:cubicBezTo>
                <a:cubicBezTo>
                  <a:pt x="57576" y="470465"/>
                  <a:pt x="57231" y="452908"/>
                  <a:pt x="67377" y="442762"/>
                </a:cubicBezTo>
                <a:cubicBezTo>
                  <a:pt x="83737" y="426402"/>
                  <a:pt x="125129" y="404261"/>
                  <a:pt x="125129" y="404261"/>
                </a:cubicBezTo>
                <a:cubicBezTo>
                  <a:pt x="128337" y="394636"/>
                  <a:pt x="126498" y="381282"/>
                  <a:pt x="134754" y="375385"/>
                </a:cubicBezTo>
                <a:cubicBezTo>
                  <a:pt x="151266" y="363590"/>
                  <a:pt x="175622" y="367390"/>
                  <a:pt x="192506" y="356134"/>
                </a:cubicBezTo>
                <a:cubicBezTo>
                  <a:pt x="238264" y="325628"/>
                  <a:pt x="210408" y="340541"/>
                  <a:pt x="279133" y="317633"/>
                </a:cubicBezTo>
                <a:lnTo>
                  <a:pt x="308009" y="308008"/>
                </a:lnTo>
                <a:lnTo>
                  <a:pt x="336884" y="298383"/>
                </a:lnTo>
                <a:lnTo>
                  <a:pt x="394636" y="259882"/>
                </a:lnTo>
                <a:lnTo>
                  <a:pt x="423512" y="240631"/>
                </a:lnTo>
                <a:cubicBezTo>
                  <a:pt x="429929" y="231006"/>
                  <a:pt x="432952" y="217886"/>
                  <a:pt x="442762" y="211755"/>
                </a:cubicBezTo>
                <a:cubicBezTo>
                  <a:pt x="459970" y="201000"/>
                  <a:pt x="500514" y="192505"/>
                  <a:pt x="500514" y="192505"/>
                </a:cubicBezTo>
                <a:cubicBezTo>
                  <a:pt x="510139" y="186088"/>
                  <a:pt x="519043" y="178427"/>
                  <a:pt x="529390" y="173254"/>
                </a:cubicBezTo>
                <a:cubicBezTo>
                  <a:pt x="538465" y="168717"/>
                  <a:pt x="551092" y="170803"/>
                  <a:pt x="558266" y="163629"/>
                </a:cubicBezTo>
                <a:cubicBezTo>
                  <a:pt x="565440" y="156455"/>
                  <a:pt x="561553" y="142676"/>
                  <a:pt x="567891" y="134753"/>
                </a:cubicBezTo>
                <a:cubicBezTo>
                  <a:pt x="584508" y="113982"/>
                  <a:pt x="612150" y="111657"/>
                  <a:pt x="635268" y="105878"/>
                </a:cubicBezTo>
                <a:cubicBezTo>
                  <a:pt x="654518" y="93044"/>
                  <a:pt x="671070" y="74692"/>
                  <a:pt x="693019" y="67376"/>
                </a:cubicBezTo>
                <a:lnTo>
                  <a:pt x="750771" y="48126"/>
                </a:lnTo>
                <a:cubicBezTo>
                  <a:pt x="753979" y="38501"/>
                  <a:pt x="753222" y="26424"/>
                  <a:pt x="760396" y="19250"/>
                </a:cubicBezTo>
                <a:cubicBezTo>
                  <a:pt x="767570" y="12076"/>
                  <a:pt x="780197" y="14162"/>
                  <a:pt x="789272" y="9625"/>
                </a:cubicBezTo>
                <a:cubicBezTo>
                  <a:pt x="793330" y="7596"/>
                  <a:pt x="795689" y="3208"/>
                  <a:pt x="798897" y="0"/>
                </a:cubicBez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003082" y="4417996"/>
            <a:ext cx="443496" cy="798897"/>
          </a:xfrm>
          <a:custGeom>
            <a:avLst/>
            <a:gdLst>
              <a:gd name="connsiteX0" fmla="*/ 0 w 443496"/>
              <a:gd name="connsiteY0" fmla="*/ 798897 h 798897"/>
              <a:gd name="connsiteX1" fmla="*/ 48126 w 443496"/>
              <a:gd name="connsiteY1" fmla="*/ 779646 h 798897"/>
              <a:gd name="connsiteX2" fmla="*/ 57752 w 443496"/>
              <a:gd name="connsiteY2" fmla="*/ 750770 h 798897"/>
              <a:gd name="connsiteX3" fmla="*/ 86627 w 443496"/>
              <a:gd name="connsiteY3" fmla="*/ 721895 h 798897"/>
              <a:gd name="connsiteX4" fmla="*/ 125129 w 443496"/>
              <a:gd name="connsiteY4" fmla="*/ 664143 h 798897"/>
              <a:gd name="connsiteX5" fmla="*/ 154004 w 443496"/>
              <a:gd name="connsiteY5" fmla="*/ 606391 h 798897"/>
              <a:gd name="connsiteX6" fmla="*/ 182880 w 443496"/>
              <a:gd name="connsiteY6" fmla="*/ 587141 h 798897"/>
              <a:gd name="connsiteX7" fmla="*/ 202131 w 443496"/>
              <a:gd name="connsiteY7" fmla="*/ 529389 h 798897"/>
              <a:gd name="connsiteX8" fmla="*/ 211756 w 443496"/>
              <a:gd name="connsiteY8" fmla="*/ 500513 h 798897"/>
              <a:gd name="connsiteX9" fmla="*/ 250257 w 443496"/>
              <a:gd name="connsiteY9" fmla="*/ 442762 h 798897"/>
              <a:gd name="connsiteX10" fmla="*/ 298383 w 443496"/>
              <a:gd name="connsiteY10" fmla="*/ 375385 h 798897"/>
              <a:gd name="connsiteX11" fmla="*/ 317634 w 443496"/>
              <a:gd name="connsiteY11" fmla="*/ 346509 h 798897"/>
              <a:gd name="connsiteX12" fmla="*/ 327259 w 443496"/>
              <a:gd name="connsiteY12" fmla="*/ 298383 h 798897"/>
              <a:gd name="connsiteX13" fmla="*/ 356135 w 443496"/>
              <a:gd name="connsiteY13" fmla="*/ 269507 h 798897"/>
              <a:gd name="connsiteX14" fmla="*/ 375385 w 443496"/>
              <a:gd name="connsiteY14" fmla="*/ 211756 h 798897"/>
              <a:gd name="connsiteX15" fmla="*/ 394636 w 443496"/>
              <a:gd name="connsiteY15" fmla="*/ 144379 h 798897"/>
              <a:gd name="connsiteX16" fmla="*/ 413886 w 443496"/>
              <a:gd name="connsiteY16" fmla="*/ 48126 h 798897"/>
              <a:gd name="connsiteX17" fmla="*/ 442762 w 443496"/>
              <a:gd name="connsiteY17" fmla="*/ 0 h 79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3496" h="798897">
                <a:moveTo>
                  <a:pt x="0" y="798897"/>
                </a:moveTo>
                <a:cubicBezTo>
                  <a:pt x="16042" y="792480"/>
                  <a:pt x="34853" y="790707"/>
                  <a:pt x="48126" y="779646"/>
                </a:cubicBezTo>
                <a:cubicBezTo>
                  <a:pt x="55920" y="773151"/>
                  <a:pt x="52124" y="759212"/>
                  <a:pt x="57752" y="750770"/>
                </a:cubicBezTo>
                <a:cubicBezTo>
                  <a:pt x="65303" y="739444"/>
                  <a:pt x="78270" y="732639"/>
                  <a:pt x="86627" y="721895"/>
                </a:cubicBezTo>
                <a:cubicBezTo>
                  <a:pt x="100832" y="703632"/>
                  <a:pt x="125129" y="664143"/>
                  <a:pt x="125129" y="664143"/>
                </a:cubicBezTo>
                <a:cubicBezTo>
                  <a:pt x="132957" y="640659"/>
                  <a:pt x="135346" y="625049"/>
                  <a:pt x="154004" y="606391"/>
                </a:cubicBezTo>
                <a:cubicBezTo>
                  <a:pt x="162184" y="598211"/>
                  <a:pt x="173255" y="593558"/>
                  <a:pt x="182880" y="587141"/>
                </a:cubicBezTo>
                <a:lnTo>
                  <a:pt x="202131" y="529389"/>
                </a:lnTo>
                <a:cubicBezTo>
                  <a:pt x="205339" y="519764"/>
                  <a:pt x="206128" y="508955"/>
                  <a:pt x="211756" y="500513"/>
                </a:cubicBezTo>
                <a:lnTo>
                  <a:pt x="250257" y="442762"/>
                </a:lnTo>
                <a:cubicBezTo>
                  <a:pt x="272715" y="375385"/>
                  <a:pt x="250256" y="391427"/>
                  <a:pt x="298383" y="375385"/>
                </a:cubicBezTo>
                <a:cubicBezTo>
                  <a:pt x="304800" y="365760"/>
                  <a:pt x="313572" y="357341"/>
                  <a:pt x="317634" y="346509"/>
                </a:cubicBezTo>
                <a:cubicBezTo>
                  <a:pt x="323378" y="331191"/>
                  <a:pt x="319943" y="313016"/>
                  <a:pt x="327259" y="298383"/>
                </a:cubicBezTo>
                <a:cubicBezTo>
                  <a:pt x="333347" y="286208"/>
                  <a:pt x="346510" y="279132"/>
                  <a:pt x="356135" y="269507"/>
                </a:cubicBezTo>
                <a:lnTo>
                  <a:pt x="375385" y="211756"/>
                </a:lnTo>
                <a:cubicBezTo>
                  <a:pt x="384561" y="184228"/>
                  <a:pt x="388591" y="174603"/>
                  <a:pt x="394636" y="144379"/>
                </a:cubicBezTo>
                <a:cubicBezTo>
                  <a:pt x="394677" y="144176"/>
                  <a:pt x="407498" y="57707"/>
                  <a:pt x="413886" y="48126"/>
                </a:cubicBezTo>
                <a:cubicBezTo>
                  <a:pt x="450771" y="-7201"/>
                  <a:pt x="442762" y="66020"/>
                  <a:pt x="442762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455469" y="3532472"/>
            <a:ext cx="221382" cy="885524"/>
          </a:xfrm>
          <a:custGeom>
            <a:avLst/>
            <a:gdLst>
              <a:gd name="connsiteX0" fmla="*/ 0 w 221382"/>
              <a:gd name="connsiteY0" fmla="*/ 885524 h 885524"/>
              <a:gd name="connsiteX1" fmla="*/ 48127 w 221382"/>
              <a:gd name="connsiteY1" fmla="*/ 856648 h 885524"/>
              <a:gd name="connsiteX2" fmla="*/ 77003 w 221382"/>
              <a:gd name="connsiteY2" fmla="*/ 837397 h 885524"/>
              <a:gd name="connsiteX3" fmla="*/ 86628 w 221382"/>
              <a:gd name="connsiteY3" fmla="*/ 789271 h 885524"/>
              <a:gd name="connsiteX4" fmla="*/ 125129 w 221382"/>
              <a:gd name="connsiteY4" fmla="*/ 721894 h 885524"/>
              <a:gd name="connsiteX5" fmla="*/ 144379 w 221382"/>
              <a:gd name="connsiteY5" fmla="*/ 654517 h 885524"/>
              <a:gd name="connsiteX6" fmla="*/ 163630 w 221382"/>
              <a:gd name="connsiteY6" fmla="*/ 596766 h 885524"/>
              <a:gd name="connsiteX7" fmla="*/ 182880 w 221382"/>
              <a:gd name="connsiteY7" fmla="*/ 539014 h 885524"/>
              <a:gd name="connsiteX8" fmla="*/ 192506 w 221382"/>
              <a:gd name="connsiteY8" fmla="*/ 510139 h 885524"/>
              <a:gd name="connsiteX9" fmla="*/ 202131 w 221382"/>
              <a:gd name="connsiteY9" fmla="*/ 442762 h 885524"/>
              <a:gd name="connsiteX10" fmla="*/ 221382 w 221382"/>
              <a:gd name="connsiteY10" fmla="*/ 0 h 88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1382" h="885524">
                <a:moveTo>
                  <a:pt x="0" y="885524"/>
                </a:moveTo>
                <a:cubicBezTo>
                  <a:pt x="16042" y="875899"/>
                  <a:pt x="32262" y="866563"/>
                  <a:pt x="48127" y="856648"/>
                </a:cubicBezTo>
                <a:cubicBezTo>
                  <a:pt x="57937" y="850517"/>
                  <a:pt x="71264" y="847441"/>
                  <a:pt x="77003" y="837397"/>
                </a:cubicBezTo>
                <a:cubicBezTo>
                  <a:pt x="85120" y="823193"/>
                  <a:pt x="82660" y="805142"/>
                  <a:pt x="86628" y="789271"/>
                </a:cubicBezTo>
                <a:cubicBezTo>
                  <a:pt x="95814" y="752525"/>
                  <a:pt x="98880" y="756893"/>
                  <a:pt x="125129" y="721894"/>
                </a:cubicBezTo>
                <a:cubicBezTo>
                  <a:pt x="157482" y="624836"/>
                  <a:pt x="108114" y="775401"/>
                  <a:pt x="144379" y="654517"/>
                </a:cubicBezTo>
                <a:cubicBezTo>
                  <a:pt x="150210" y="635081"/>
                  <a:pt x="157213" y="616016"/>
                  <a:pt x="163630" y="596766"/>
                </a:cubicBezTo>
                <a:lnTo>
                  <a:pt x="182880" y="539014"/>
                </a:lnTo>
                <a:lnTo>
                  <a:pt x="192506" y="510139"/>
                </a:lnTo>
                <a:cubicBezTo>
                  <a:pt x="195714" y="487680"/>
                  <a:pt x="199756" y="465324"/>
                  <a:pt x="202131" y="442762"/>
                </a:cubicBezTo>
                <a:cubicBezTo>
                  <a:pt x="217604" y="295768"/>
                  <a:pt x="221382" y="147715"/>
                  <a:pt x="221382" y="0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686476" y="3031958"/>
            <a:ext cx="625642" cy="548640"/>
          </a:xfrm>
          <a:custGeom>
            <a:avLst/>
            <a:gdLst>
              <a:gd name="connsiteX0" fmla="*/ 0 w 625642"/>
              <a:gd name="connsiteY0" fmla="*/ 548640 h 548640"/>
              <a:gd name="connsiteX1" fmla="*/ 48126 w 625642"/>
              <a:gd name="connsiteY1" fmla="*/ 510139 h 548640"/>
              <a:gd name="connsiteX2" fmla="*/ 86627 w 625642"/>
              <a:gd name="connsiteY2" fmla="*/ 462013 h 548640"/>
              <a:gd name="connsiteX3" fmla="*/ 96252 w 625642"/>
              <a:gd name="connsiteY3" fmla="*/ 433137 h 548640"/>
              <a:gd name="connsiteX4" fmla="*/ 144379 w 625642"/>
              <a:gd name="connsiteY4" fmla="*/ 365760 h 548640"/>
              <a:gd name="connsiteX5" fmla="*/ 173255 w 625642"/>
              <a:gd name="connsiteY5" fmla="*/ 356135 h 548640"/>
              <a:gd name="connsiteX6" fmla="*/ 182880 w 625642"/>
              <a:gd name="connsiteY6" fmla="*/ 298383 h 548640"/>
              <a:gd name="connsiteX7" fmla="*/ 211756 w 625642"/>
              <a:gd name="connsiteY7" fmla="*/ 279133 h 548640"/>
              <a:gd name="connsiteX8" fmla="*/ 231006 w 625642"/>
              <a:gd name="connsiteY8" fmla="*/ 250257 h 548640"/>
              <a:gd name="connsiteX9" fmla="*/ 375385 w 625642"/>
              <a:gd name="connsiteY9" fmla="*/ 202130 h 548640"/>
              <a:gd name="connsiteX10" fmla="*/ 404261 w 625642"/>
              <a:gd name="connsiteY10" fmla="*/ 192505 h 548640"/>
              <a:gd name="connsiteX11" fmla="*/ 442762 w 625642"/>
              <a:gd name="connsiteY11" fmla="*/ 125128 h 548640"/>
              <a:gd name="connsiteX12" fmla="*/ 471638 w 625642"/>
              <a:gd name="connsiteY12" fmla="*/ 105878 h 548640"/>
              <a:gd name="connsiteX13" fmla="*/ 519764 w 625642"/>
              <a:gd name="connsiteY13" fmla="*/ 38501 h 548640"/>
              <a:gd name="connsiteX14" fmla="*/ 625642 w 625642"/>
              <a:gd name="connsiteY14" fmla="*/ 9625 h 548640"/>
              <a:gd name="connsiteX15" fmla="*/ 625642 w 625642"/>
              <a:gd name="connsiteY1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5642" h="548640">
                <a:moveTo>
                  <a:pt x="0" y="548640"/>
                </a:moveTo>
                <a:cubicBezTo>
                  <a:pt x="16042" y="535806"/>
                  <a:pt x="34756" y="525737"/>
                  <a:pt x="48126" y="510139"/>
                </a:cubicBezTo>
                <a:cubicBezTo>
                  <a:pt x="110112" y="437821"/>
                  <a:pt x="-6221" y="523909"/>
                  <a:pt x="86627" y="462013"/>
                </a:cubicBezTo>
                <a:cubicBezTo>
                  <a:pt x="89835" y="452388"/>
                  <a:pt x="92255" y="442463"/>
                  <a:pt x="96252" y="433137"/>
                </a:cubicBezTo>
                <a:cubicBezTo>
                  <a:pt x="108296" y="405035"/>
                  <a:pt x="117970" y="383366"/>
                  <a:pt x="144379" y="365760"/>
                </a:cubicBezTo>
                <a:cubicBezTo>
                  <a:pt x="152821" y="360132"/>
                  <a:pt x="163630" y="359343"/>
                  <a:pt x="173255" y="356135"/>
                </a:cubicBezTo>
                <a:cubicBezTo>
                  <a:pt x="176463" y="336884"/>
                  <a:pt x="174152" y="315839"/>
                  <a:pt x="182880" y="298383"/>
                </a:cubicBezTo>
                <a:cubicBezTo>
                  <a:pt x="188053" y="288036"/>
                  <a:pt x="203576" y="287313"/>
                  <a:pt x="211756" y="279133"/>
                </a:cubicBezTo>
                <a:cubicBezTo>
                  <a:pt x="219936" y="270953"/>
                  <a:pt x="222300" y="257875"/>
                  <a:pt x="231006" y="250257"/>
                </a:cubicBezTo>
                <a:cubicBezTo>
                  <a:pt x="290587" y="198123"/>
                  <a:pt x="293822" y="211193"/>
                  <a:pt x="375385" y="202130"/>
                </a:cubicBezTo>
                <a:cubicBezTo>
                  <a:pt x="385010" y="198922"/>
                  <a:pt x="396338" y="198843"/>
                  <a:pt x="404261" y="192505"/>
                </a:cubicBezTo>
                <a:cubicBezTo>
                  <a:pt x="423232" y="177328"/>
                  <a:pt x="428555" y="142176"/>
                  <a:pt x="442762" y="125128"/>
                </a:cubicBezTo>
                <a:cubicBezTo>
                  <a:pt x="450168" y="116241"/>
                  <a:pt x="462013" y="112295"/>
                  <a:pt x="471638" y="105878"/>
                </a:cubicBezTo>
                <a:cubicBezTo>
                  <a:pt x="478880" y="95015"/>
                  <a:pt x="512940" y="42766"/>
                  <a:pt x="519764" y="38501"/>
                </a:cubicBezTo>
                <a:cubicBezTo>
                  <a:pt x="528715" y="32907"/>
                  <a:pt x="625642" y="24114"/>
                  <a:pt x="625642" y="9625"/>
                </a:cubicBezTo>
                <a:lnTo>
                  <a:pt x="625642" y="0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321743" y="2290813"/>
            <a:ext cx="4032985" cy="770021"/>
          </a:xfrm>
          <a:custGeom>
            <a:avLst/>
            <a:gdLst>
              <a:gd name="connsiteX0" fmla="*/ 0 w 4032985"/>
              <a:gd name="connsiteY0" fmla="*/ 770021 h 770021"/>
              <a:gd name="connsiteX1" fmla="*/ 57752 w 4032985"/>
              <a:gd name="connsiteY1" fmla="*/ 760395 h 770021"/>
              <a:gd name="connsiteX2" fmla="*/ 86628 w 4032985"/>
              <a:gd name="connsiteY2" fmla="*/ 750770 h 770021"/>
              <a:gd name="connsiteX3" fmla="*/ 144379 w 4032985"/>
              <a:gd name="connsiteY3" fmla="*/ 741145 h 770021"/>
              <a:gd name="connsiteX4" fmla="*/ 202131 w 4032985"/>
              <a:gd name="connsiteY4" fmla="*/ 721894 h 770021"/>
              <a:gd name="connsiteX5" fmla="*/ 231006 w 4032985"/>
              <a:gd name="connsiteY5" fmla="*/ 712269 h 770021"/>
              <a:gd name="connsiteX6" fmla="*/ 259882 w 4032985"/>
              <a:gd name="connsiteY6" fmla="*/ 702644 h 770021"/>
              <a:gd name="connsiteX7" fmla="*/ 279133 w 4032985"/>
              <a:gd name="connsiteY7" fmla="*/ 673768 h 770021"/>
              <a:gd name="connsiteX8" fmla="*/ 336884 w 4032985"/>
              <a:gd name="connsiteY8" fmla="*/ 654518 h 770021"/>
              <a:gd name="connsiteX9" fmla="*/ 365760 w 4032985"/>
              <a:gd name="connsiteY9" fmla="*/ 625642 h 770021"/>
              <a:gd name="connsiteX10" fmla="*/ 385011 w 4032985"/>
              <a:gd name="connsiteY10" fmla="*/ 596766 h 770021"/>
              <a:gd name="connsiteX11" fmla="*/ 423512 w 4032985"/>
              <a:gd name="connsiteY11" fmla="*/ 587141 h 770021"/>
              <a:gd name="connsiteX12" fmla="*/ 442762 w 4032985"/>
              <a:gd name="connsiteY12" fmla="*/ 558265 h 770021"/>
              <a:gd name="connsiteX13" fmla="*/ 471638 w 4032985"/>
              <a:gd name="connsiteY13" fmla="*/ 548640 h 770021"/>
              <a:gd name="connsiteX14" fmla="*/ 510139 w 4032985"/>
              <a:gd name="connsiteY14" fmla="*/ 519764 h 770021"/>
              <a:gd name="connsiteX15" fmla="*/ 567891 w 4032985"/>
              <a:gd name="connsiteY15" fmla="*/ 481263 h 770021"/>
              <a:gd name="connsiteX16" fmla="*/ 606392 w 4032985"/>
              <a:gd name="connsiteY16" fmla="*/ 413886 h 770021"/>
              <a:gd name="connsiteX17" fmla="*/ 673769 w 4032985"/>
              <a:gd name="connsiteY17" fmla="*/ 317633 h 770021"/>
              <a:gd name="connsiteX18" fmla="*/ 693019 w 4032985"/>
              <a:gd name="connsiteY18" fmla="*/ 279132 h 770021"/>
              <a:gd name="connsiteX19" fmla="*/ 702644 w 4032985"/>
              <a:gd name="connsiteY19" fmla="*/ 250256 h 770021"/>
              <a:gd name="connsiteX20" fmla="*/ 731520 w 4032985"/>
              <a:gd name="connsiteY20" fmla="*/ 231006 h 770021"/>
              <a:gd name="connsiteX21" fmla="*/ 760396 w 4032985"/>
              <a:gd name="connsiteY21" fmla="*/ 202130 h 770021"/>
              <a:gd name="connsiteX22" fmla="*/ 798897 w 4032985"/>
              <a:gd name="connsiteY22" fmla="*/ 192505 h 770021"/>
              <a:gd name="connsiteX23" fmla="*/ 904775 w 4032985"/>
              <a:gd name="connsiteY23" fmla="*/ 173254 h 770021"/>
              <a:gd name="connsiteX24" fmla="*/ 972152 w 4032985"/>
              <a:gd name="connsiteY24" fmla="*/ 134753 h 770021"/>
              <a:gd name="connsiteX25" fmla="*/ 1010653 w 4032985"/>
              <a:gd name="connsiteY25" fmla="*/ 125128 h 770021"/>
              <a:gd name="connsiteX26" fmla="*/ 1068404 w 4032985"/>
              <a:gd name="connsiteY26" fmla="*/ 105878 h 770021"/>
              <a:gd name="connsiteX27" fmla="*/ 1145406 w 4032985"/>
              <a:gd name="connsiteY27" fmla="*/ 86627 h 770021"/>
              <a:gd name="connsiteX28" fmla="*/ 1222409 w 4032985"/>
              <a:gd name="connsiteY28" fmla="*/ 48126 h 770021"/>
              <a:gd name="connsiteX29" fmla="*/ 1299411 w 4032985"/>
              <a:gd name="connsiteY29" fmla="*/ 28875 h 770021"/>
              <a:gd name="connsiteX30" fmla="*/ 1463040 w 4032985"/>
              <a:gd name="connsiteY30" fmla="*/ 0 h 770021"/>
              <a:gd name="connsiteX31" fmla="*/ 1665171 w 4032985"/>
              <a:gd name="connsiteY31" fmla="*/ 9625 h 770021"/>
              <a:gd name="connsiteX32" fmla="*/ 1703672 w 4032985"/>
              <a:gd name="connsiteY32" fmla="*/ 28875 h 770021"/>
              <a:gd name="connsiteX33" fmla="*/ 1742173 w 4032985"/>
              <a:gd name="connsiteY33" fmla="*/ 38501 h 770021"/>
              <a:gd name="connsiteX34" fmla="*/ 1799924 w 4032985"/>
              <a:gd name="connsiteY34" fmla="*/ 57751 h 770021"/>
              <a:gd name="connsiteX35" fmla="*/ 1828800 w 4032985"/>
              <a:gd name="connsiteY35" fmla="*/ 67376 h 770021"/>
              <a:gd name="connsiteX36" fmla="*/ 1857676 w 4032985"/>
              <a:gd name="connsiteY36" fmla="*/ 86627 h 770021"/>
              <a:gd name="connsiteX37" fmla="*/ 1963554 w 4032985"/>
              <a:gd name="connsiteY37" fmla="*/ 115503 h 770021"/>
              <a:gd name="connsiteX38" fmla="*/ 2156059 w 4032985"/>
              <a:gd name="connsiteY38" fmla="*/ 125128 h 770021"/>
              <a:gd name="connsiteX39" fmla="*/ 2194560 w 4032985"/>
              <a:gd name="connsiteY39" fmla="*/ 154004 h 770021"/>
              <a:gd name="connsiteX40" fmla="*/ 2281188 w 4032985"/>
              <a:gd name="connsiteY40" fmla="*/ 182880 h 770021"/>
              <a:gd name="connsiteX41" fmla="*/ 2435192 w 4032985"/>
              <a:gd name="connsiteY41" fmla="*/ 221381 h 770021"/>
              <a:gd name="connsiteX42" fmla="*/ 2560320 w 4032985"/>
              <a:gd name="connsiteY42" fmla="*/ 211755 h 770021"/>
              <a:gd name="connsiteX43" fmla="*/ 2598821 w 4032985"/>
              <a:gd name="connsiteY43" fmla="*/ 202130 h 770021"/>
              <a:gd name="connsiteX44" fmla="*/ 2695074 w 4032985"/>
              <a:gd name="connsiteY44" fmla="*/ 211755 h 770021"/>
              <a:gd name="connsiteX45" fmla="*/ 3070459 w 4032985"/>
              <a:gd name="connsiteY45" fmla="*/ 211755 h 770021"/>
              <a:gd name="connsiteX46" fmla="*/ 3137836 w 4032985"/>
              <a:gd name="connsiteY46" fmla="*/ 231006 h 770021"/>
              <a:gd name="connsiteX47" fmla="*/ 3214838 w 4032985"/>
              <a:gd name="connsiteY47" fmla="*/ 240631 h 770021"/>
              <a:gd name="connsiteX48" fmla="*/ 3291840 w 4032985"/>
              <a:gd name="connsiteY48" fmla="*/ 259882 h 770021"/>
              <a:gd name="connsiteX49" fmla="*/ 3330341 w 4032985"/>
              <a:gd name="connsiteY49" fmla="*/ 269507 h 770021"/>
              <a:gd name="connsiteX50" fmla="*/ 3397718 w 4032985"/>
              <a:gd name="connsiteY50" fmla="*/ 298383 h 770021"/>
              <a:gd name="connsiteX51" fmla="*/ 3455470 w 4032985"/>
              <a:gd name="connsiteY51" fmla="*/ 336884 h 770021"/>
              <a:gd name="connsiteX52" fmla="*/ 3484345 w 4032985"/>
              <a:gd name="connsiteY52" fmla="*/ 385010 h 770021"/>
              <a:gd name="connsiteX53" fmla="*/ 3503596 w 4032985"/>
              <a:gd name="connsiteY53" fmla="*/ 413886 h 770021"/>
              <a:gd name="connsiteX54" fmla="*/ 3522846 w 4032985"/>
              <a:gd name="connsiteY54" fmla="*/ 471638 h 770021"/>
              <a:gd name="connsiteX55" fmla="*/ 3580598 w 4032985"/>
              <a:gd name="connsiteY55" fmla="*/ 500513 h 770021"/>
              <a:gd name="connsiteX56" fmla="*/ 3638350 w 4032985"/>
              <a:gd name="connsiteY56" fmla="*/ 519764 h 770021"/>
              <a:gd name="connsiteX57" fmla="*/ 3657600 w 4032985"/>
              <a:gd name="connsiteY57" fmla="*/ 548640 h 770021"/>
              <a:gd name="connsiteX58" fmla="*/ 3705726 w 4032985"/>
              <a:gd name="connsiteY58" fmla="*/ 558265 h 770021"/>
              <a:gd name="connsiteX59" fmla="*/ 3773103 w 4032985"/>
              <a:gd name="connsiteY59" fmla="*/ 577515 h 770021"/>
              <a:gd name="connsiteX60" fmla="*/ 3830855 w 4032985"/>
              <a:gd name="connsiteY60" fmla="*/ 616016 h 770021"/>
              <a:gd name="connsiteX61" fmla="*/ 3859731 w 4032985"/>
              <a:gd name="connsiteY61" fmla="*/ 635267 h 770021"/>
              <a:gd name="connsiteX62" fmla="*/ 3898232 w 4032985"/>
              <a:gd name="connsiteY62" fmla="*/ 644892 h 770021"/>
              <a:gd name="connsiteX63" fmla="*/ 3936733 w 4032985"/>
              <a:gd name="connsiteY63" fmla="*/ 673768 h 770021"/>
              <a:gd name="connsiteX64" fmla="*/ 3975234 w 4032985"/>
              <a:gd name="connsiteY64" fmla="*/ 683393 h 770021"/>
              <a:gd name="connsiteX65" fmla="*/ 4032985 w 4032985"/>
              <a:gd name="connsiteY65" fmla="*/ 693019 h 77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32985" h="770021">
                <a:moveTo>
                  <a:pt x="0" y="770021"/>
                </a:moveTo>
                <a:cubicBezTo>
                  <a:pt x="19251" y="766812"/>
                  <a:pt x="38701" y="764629"/>
                  <a:pt x="57752" y="760395"/>
                </a:cubicBezTo>
                <a:cubicBezTo>
                  <a:pt x="67656" y="758194"/>
                  <a:pt x="76724" y="752971"/>
                  <a:pt x="86628" y="750770"/>
                </a:cubicBezTo>
                <a:cubicBezTo>
                  <a:pt x="105679" y="746537"/>
                  <a:pt x="125446" y="745878"/>
                  <a:pt x="144379" y="741145"/>
                </a:cubicBezTo>
                <a:cubicBezTo>
                  <a:pt x="164065" y="736223"/>
                  <a:pt x="182880" y="728311"/>
                  <a:pt x="202131" y="721894"/>
                </a:cubicBezTo>
                <a:lnTo>
                  <a:pt x="231006" y="712269"/>
                </a:lnTo>
                <a:lnTo>
                  <a:pt x="259882" y="702644"/>
                </a:lnTo>
                <a:cubicBezTo>
                  <a:pt x="266299" y="693019"/>
                  <a:pt x="269323" y="679899"/>
                  <a:pt x="279133" y="673768"/>
                </a:cubicBezTo>
                <a:cubicBezTo>
                  <a:pt x="296340" y="663014"/>
                  <a:pt x="336884" y="654518"/>
                  <a:pt x="336884" y="654518"/>
                </a:cubicBezTo>
                <a:cubicBezTo>
                  <a:pt x="346509" y="644893"/>
                  <a:pt x="357046" y="636099"/>
                  <a:pt x="365760" y="625642"/>
                </a:cubicBezTo>
                <a:cubicBezTo>
                  <a:pt x="373166" y="616755"/>
                  <a:pt x="375386" y="603183"/>
                  <a:pt x="385011" y="596766"/>
                </a:cubicBezTo>
                <a:cubicBezTo>
                  <a:pt x="396018" y="589428"/>
                  <a:pt x="410678" y="590349"/>
                  <a:pt x="423512" y="587141"/>
                </a:cubicBezTo>
                <a:cubicBezTo>
                  <a:pt x="429929" y="577516"/>
                  <a:pt x="433729" y="565492"/>
                  <a:pt x="442762" y="558265"/>
                </a:cubicBezTo>
                <a:cubicBezTo>
                  <a:pt x="450685" y="551927"/>
                  <a:pt x="462829" y="553674"/>
                  <a:pt x="471638" y="548640"/>
                </a:cubicBezTo>
                <a:cubicBezTo>
                  <a:pt x="485566" y="540681"/>
                  <a:pt x="496997" y="528964"/>
                  <a:pt x="510139" y="519764"/>
                </a:cubicBezTo>
                <a:cubicBezTo>
                  <a:pt x="529093" y="506496"/>
                  <a:pt x="567891" y="481263"/>
                  <a:pt x="567891" y="481263"/>
                </a:cubicBezTo>
                <a:cubicBezTo>
                  <a:pt x="672579" y="341675"/>
                  <a:pt x="547593" y="516781"/>
                  <a:pt x="606392" y="413886"/>
                </a:cubicBezTo>
                <a:cubicBezTo>
                  <a:pt x="654670" y="329401"/>
                  <a:pt x="618408" y="428358"/>
                  <a:pt x="673769" y="317633"/>
                </a:cubicBezTo>
                <a:cubicBezTo>
                  <a:pt x="680186" y="304799"/>
                  <a:pt x="687367" y="292320"/>
                  <a:pt x="693019" y="279132"/>
                </a:cubicBezTo>
                <a:cubicBezTo>
                  <a:pt x="697016" y="269806"/>
                  <a:pt x="696306" y="258179"/>
                  <a:pt x="702644" y="250256"/>
                </a:cubicBezTo>
                <a:cubicBezTo>
                  <a:pt x="709871" y="241223"/>
                  <a:pt x="722633" y="238412"/>
                  <a:pt x="731520" y="231006"/>
                </a:cubicBezTo>
                <a:cubicBezTo>
                  <a:pt x="741977" y="222292"/>
                  <a:pt x="748577" y="208884"/>
                  <a:pt x="760396" y="202130"/>
                </a:cubicBezTo>
                <a:cubicBezTo>
                  <a:pt x="771882" y="195567"/>
                  <a:pt x="786177" y="196139"/>
                  <a:pt x="798897" y="192505"/>
                </a:cubicBezTo>
                <a:cubicBezTo>
                  <a:pt x="868140" y="172722"/>
                  <a:pt x="777353" y="189183"/>
                  <a:pt x="904775" y="173254"/>
                </a:cubicBezTo>
                <a:cubicBezTo>
                  <a:pt x="928709" y="157299"/>
                  <a:pt x="944243" y="145219"/>
                  <a:pt x="972152" y="134753"/>
                </a:cubicBezTo>
                <a:cubicBezTo>
                  <a:pt x="984538" y="130108"/>
                  <a:pt x="997982" y="128929"/>
                  <a:pt x="1010653" y="125128"/>
                </a:cubicBezTo>
                <a:cubicBezTo>
                  <a:pt x="1030089" y="119297"/>
                  <a:pt x="1048718" y="110800"/>
                  <a:pt x="1068404" y="105878"/>
                </a:cubicBezTo>
                <a:cubicBezTo>
                  <a:pt x="1094071" y="99461"/>
                  <a:pt x="1120306" y="94993"/>
                  <a:pt x="1145406" y="86627"/>
                </a:cubicBezTo>
                <a:cubicBezTo>
                  <a:pt x="1210519" y="64923"/>
                  <a:pt x="1131489" y="93586"/>
                  <a:pt x="1222409" y="48126"/>
                </a:cubicBezTo>
                <a:cubicBezTo>
                  <a:pt x="1243436" y="37613"/>
                  <a:pt x="1279018" y="33581"/>
                  <a:pt x="1299411" y="28875"/>
                </a:cubicBezTo>
                <a:cubicBezTo>
                  <a:pt x="1421497" y="701"/>
                  <a:pt x="1331561" y="14608"/>
                  <a:pt x="1463040" y="0"/>
                </a:cubicBezTo>
                <a:cubicBezTo>
                  <a:pt x="1530417" y="3208"/>
                  <a:pt x="1598198" y="1588"/>
                  <a:pt x="1665171" y="9625"/>
                </a:cubicBezTo>
                <a:cubicBezTo>
                  <a:pt x="1679417" y="11334"/>
                  <a:pt x="1690237" y="23837"/>
                  <a:pt x="1703672" y="28875"/>
                </a:cubicBezTo>
                <a:cubicBezTo>
                  <a:pt x="1716058" y="33520"/>
                  <a:pt x="1729502" y="34700"/>
                  <a:pt x="1742173" y="38501"/>
                </a:cubicBezTo>
                <a:cubicBezTo>
                  <a:pt x="1761609" y="44332"/>
                  <a:pt x="1780674" y="51334"/>
                  <a:pt x="1799924" y="57751"/>
                </a:cubicBezTo>
                <a:lnTo>
                  <a:pt x="1828800" y="67376"/>
                </a:lnTo>
                <a:cubicBezTo>
                  <a:pt x="1838425" y="73793"/>
                  <a:pt x="1847105" y="81929"/>
                  <a:pt x="1857676" y="86627"/>
                </a:cubicBezTo>
                <a:cubicBezTo>
                  <a:pt x="1880829" y="96917"/>
                  <a:pt x="1935937" y="113294"/>
                  <a:pt x="1963554" y="115503"/>
                </a:cubicBezTo>
                <a:cubicBezTo>
                  <a:pt x="2027598" y="120626"/>
                  <a:pt x="2091891" y="121920"/>
                  <a:pt x="2156059" y="125128"/>
                </a:cubicBezTo>
                <a:cubicBezTo>
                  <a:pt x="2168893" y="134753"/>
                  <a:pt x="2180537" y="146213"/>
                  <a:pt x="2194560" y="154004"/>
                </a:cubicBezTo>
                <a:cubicBezTo>
                  <a:pt x="2239743" y="179106"/>
                  <a:pt x="2237582" y="168345"/>
                  <a:pt x="2281188" y="182880"/>
                </a:cubicBezTo>
                <a:cubicBezTo>
                  <a:pt x="2398446" y="221966"/>
                  <a:pt x="2237933" y="185515"/>
                  <a:pt x="2435192" y="221381"/>
                </a:cubicBezTo>
                <a:cubicBezTo>
                  <a:pt x="2476901" y="218172"/>
                  <a:pt x="2518774" y="216643"/>
                  <a:pt x="2560320" y="211755"/>
                </a:cubicBezTo>
                <a:cubicBezTo>
                  <a:pt x="2573458" y="210209"/>
                  <a:pt x="2585592" y="202130"/>
                  <a:pt x="2598821" y="202130"/>
                </a:cubicBezTo>
                <a:cubicBezTo>
                  <a:pt x="2631065" y="202130"/>
                  <a:pt x="2662990" y="208547"/>
                  <a:pt x="2695074" y="211755"/>
                </a:cubicBezTo>
                <a:cubicBezTo>
                  <a:pt x="2883065" y="201861"/>
                  <a:pt x="2879134" y="195811"/>
                  <a:pt x="3070459" y="211755"/>
                </a:cubicBezTo>
                <a:cubicBezTo>
                  <a:pt x="3120075" y="215890"/>
                  <a:pt x="3095435" y="223297"/>
                  <a:pt x="3137836" y="231006"/>
                </a:cubicBezTo>
                <a:cubicBezTo>
                  <a:pt x="3163286" y="235633"/>
                  <a:pt x="3189272" y="236698"/>
                  <a:pt x="3214838" y="240631"/>
                </a:cubicBezTo>
                <a:cubicBezTo>
                  <a:pt x="3278446" y="250417"/>
                  <a:pt x="3244013" y="246217"/>
                  <a:pt x="3291840" y="259882"/>
                </a:cubicBezTo>
                <a:cubicBezTo>
                  <a:pt x="3304560" y="263516"/>
                  <a:pt x="3317507" y="266299"/>
                  <a:pt x="3330341" y="269507"/>
                </a:cubicBezTo>
                <a:cubicBezTo>
                  <a:pt x="3435442" y="339576"/>
                  <a:pt x="3273415" y="236232"/>
                  <a:pt x="3397718" y="298383"/>
                </a:cubicBezTo>
                <a:cubicBezTo>
                  <a:pt x="3418412" y="308730"/>
                  <a:pt x="3455470" y="336884"/>
                  <a:pt x="3455470" y="336884"/>
                </a:cubicBezTo>
                <a:cubicBezTo>
                  <a:pt x="3465095" y="352926"/>
                  <a:pt x="3474430" y="369146"/>
                  <a:pt x="3484345" y="385010"/>
                </a:cubicBezTo>
                <a:cubicBezTo>
                  <a:pt x="3490476" y="394820"/>
                  <a:pt x="3498898" y="403315"/>
                  <a:pt x="3503596" y="413886"/>
                </a:cubicBezTo>
                <a:cubicBezTo>
                  <a:pt x="3511837" y="432429"/>
                  <a:pt x="3503595" y="465221"/>
                  <a:pt x="3522846" y="471638"/>
                </a:cubicBezTo>
                <a:cubicBezTo>
                  <a:pt x="3628147" y="506737"/>
                  <a:pt x="3468656" y="450761"/>
                  <a:pt x="3580598" y="500513"/>
                </a:cubicBezTo>
                <a:cubicBezTo>
                  <a:pt x="3599141" y="508754"/>
                  <a:pt x="3638350" y="519764"/>
                  <a:pt x="3638350" y="519764"/>
                </a:cubicBezTo>
                <a:cubicBezTo>
                  <a:pt x="3644767" y="529389"/>
                  <a:pt x="3647556" y="542901"/>
                  <a:pt x="3657600" y="548640"/>
                </a:cubicBezTo>
                <a:cubicBezTo>
                  <a:pt x="3671804" y="556757"/>
                  <a:pt x="3689756" y="554716"/>
                  <a:pt x="3705726" y="558265"/>
                </a:cubicBezTo>
                <a:cubicBezTo>
                  <a:pt x="3741988" y="566323"/>
                  <a:pt x="3740945" y="566796"/>
                  <a:pt x="3773103" y="577515"/>
                </a:cubicBezTo>
                <a:lnTo>
                  <a:pt x="3830855" y="616016"/>
                </a:lnTo>
                <a:cubicBezTo>
                  <a:pt x="3840480" y="622433"/>
                  <a:pt x="3848508" y="632461"/>
                  <a:pt x="3859731" y="635267"/>
                </a:cubicBezTo>
                <a:lnTo>
                  <a:pt x="3898232" y="644892"/>
                </a:lnTo>
                <a:cubicBezTo>
                  <a:pt x="3911066" y="654517"/>
                  <a:pt x="3922384" y="666594"/>
                  <a:pt x="3936733" y="673768"/>
                </a:cubicBezTo>
                <a:cubicBezTo>
                  <a:pt x="3948565" y="679684"/>
                  <a:pt x="3962514" y="679759"/>
                  <a:pt x="3975234" y="683393"/>
                </a:cubicBezTo>
                <a:cubicBezTo>
                  <a:pt x="4019578" y="696063"/>
                  <a:pt x="3987953" y="693019"/>
                  <a:pt x="4032985" y="69301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8354728" y="2993457"/>
            <a:ext cx="1443790" cy="164633"/>
          </a:xfrm>
          <a:custGeom>
            <a:avLst/>
            <a:gdLst>
              <a:gd name="connsiteX0" fmla="*/ 0 w 1443790"/>
              <a:gd name="connsiteY0" fmla="*/ 0 h 164633"/>
              <a:gd name="connsiteX1" fmla="*/ 259883 w 1443790"/>
              <a:gd name="connsiteY1" fmla="*/ 9625 h 164633"/>
              <a:gd name="connsiteX2" fmla="*/ 288758 w 1443790"/>
              <a:gd name="connsiteY2" fmla="*/ 19250 h 164633"/>
              <a:gd name="connsiteX3" fmla="*/ 327259 w 1443790"/>
              <a:gd name="connsiteY3" fmla="*/ 28876 h 164633"/>
              <a:gd name="connsiteX4" fmla="*/ 433137 w 1443790"/>
              <a:gd name="connsiteY4" fmla="*/ 67377 h 164633"/>
              <a:gd name="connsiteX5" fmla="*/ 490889 w 1443790"/>
              <a:gd name="connsiteY5" fmla="*/ 86627 h 164633"/>
              <a:gd name="connsiteX6" fmla="*/ 519765 w 1443790"/>
              <a:gd name="connsiteY6" fmla="*/ 105878 h 164633"/>
              <a:gd name="connsiteX7" fmla="*/ 721895 w 1443790"/>
              <a:gd name="connsiteY7" fmla="*/ 125128 h 164633"/>
              <a:gd name="connsiteX8" fmla="*/ 1212784 w 1443790"/>
              <a:gd name="connsiteY8" fmla="*/ 134754 h 164633"/>
              <a:gd name="connsiteX9" fmla="*/ 1280160 w 1443790"/>
              <a:gd name="connsiteY9" fmla="*/ 154004 h 164633"/>
              <a:gd name="connsiteX10" fmla="*/ 1328287 w 1443790"/>
              <a:gd name="connsiteY10" fmla="*/ 163629 h 164633"/>
              <a:gd name="connsiteX11" fmla="*/ 1443790 w 1443790"/>
              <a:gd name="connsiteY11" fmla="*/ 163629 h 16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3790" h="164633">
                <a:moveTo>
                  <a:pt x="0" y="0"/>
                </a:moveTo>
                <a:cubicBezTo>
                  <a:pt x="86628" y="3208"/>
                  <a:pt x="173388" y="3859"/>
                  <a:pt x="259883" y="9625"/>
                </a:cubicBezTo>
                <a:cubicBezTo>
                  <a:pt x="270006" y="10300"/>
                  <a:pt x="279003" y="16463"/>
                  <a:pt x="288758" y="19250"/>
                </a:cubicBezTo>
                <a:cubicBezTo>
                  <a:pt x="301478" y="22884"/>
                  <a:pt x="314588" y="25075"/>
                  <a:pt x="327259" y="28876"/>
                </a:cubicBezTo>
                <a:cubicBezTo>
                  <a:pt x="407539" y="52960"/>
                  <a:pt x="360946" y="41126"/>
                  <a:pt x="433137" y="67377"/>
                </a:cubicBezTo>
                <a:cubicBezTo>
                  <a:pt x="452207" y="74312"/>
                  <a:pt x="490889" y="86627"/>
                  <a:pt x="490889" y="86627"/>
                </a:cubicBezTo>
                <a:cubicBezTo>
                  <a:pt x="500514" y="93044"/>
                  <a:pt x="509418" y="100704"/>
                  <a:pt x="519765" y="105878"/>
                </a:cubicBezTo>
                <a:cubicBezTo>
                  <a:pt x="572063" y="132028"/>
                  <a:pt x="717803" y="125009"/>
                  <a:pt x="721895" y="125128"/>
                </a:cubicBezTo>
                <a:lnTo>
                  <a:pt x="1212784" y="134754"/>
                </a:lnTo>
                <a:cubicBezTo>
                  <a:pt x="1244940" y="145473"/>
                  <a:pt x="1243902" y="145947"/>
                  <a:pt x="1280160" y="154004"/>
                </a:cubicBezTo>
                <a:cubicBezTo>
                  <a:pt x="1296130" y="157553"/>
                  <a:pt x="1311955" y="162668"/>
                  <a:pt x="1328287" y="163629"/>
                </a:cubicBezTo>
                <a:cubicBezTo>
                  <a:pt x="1366722" y="165890"/>
                  <a:pt x="1405289" y="163629"/>
                  <a:pt x="1443790" y="163629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608FFD-15F6-4FD7-9FD8-01997DF9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23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24626-115E-4D60-A349-4D3EAE9C7F2F}"/>
              </a:ext>
            </a:extLst>
          </p:cNvPr>
          <p:cNvSpPr/>
          <p:nvPr/>
        </p:nvSpPr>
        <p:spPr>
          <a:xfrm>
            <a:off x="2877953" y="1915886"/>
            <a:ext cx="263353" cy="3818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F79BC8-180D-4815-BC31-F47E5C81E1B8}"/>
              </a:ext>
            </a:extLst>
          </p:cNvPr>
          <p:cNvSpPr/>
          <p:nvPr/>
        </p:nvSpPr>
        <p:spPr>
          <a:xfrm>
            <a:off x="7232481" y="1863942"/>
            <a:ext cx="263353" cy="3818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CBBE4-8B01-41CA-ACB1-53AE53BE94CE}"/>
              </a:ext>
            </a:extLst>
          </p:cNvPr>
          <p:cNvSpPr txBox="1"/>
          <p:nvPr/>
        </p:nvSpPr>
        <p:spPr>
          <a:xfrm>
            <a:off x="3079101" y="1322771"/>
            <a:ext cx="202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Morning Rush Hour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107D01-176E-41E5-B1D0-250CA0BD2CA2}"/>
              </a:ext>
            </a:extLst>
          </p:cNvPr>
          <p:cNvSpPr txBox="1"/>
          <p:nvPr/>
        </p:nvSpPr>
        <p:spPr>
          <a:xfrm>
            <a:off x="7599783" y="1371404"/>
            <a:ext cx="202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Evening Rush Hour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D472E3-6B7A-4341-83E0-81A59FC29F75}"/>
              </a:ext>
            </a:extLst>
          </p:cNvPr>
          <p:cNvCxnSpPr>
            <a:stCxn id="6" idx="2"/>
          </p:cNvCxnSpPr>
          <p:nvPr/>
        </p:nvCxnSpPr>
        <p:spPr>
          <a:xfrm flipH="1">
            <a:off x="3224830" y="1630548"/>
            <a:ext cx="865088" cy="3786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80C9F07-B143-4A55-BC7E-C903FEE97A1C}"/>
              </a:ext>
            </a:extLst>
          </p:cNvPr>
          <p:cNvCxnSpPr>
            <a:stCxn id="22" idx="2"/>
          </p:cNvCxnSpPr>
          <p:nvPr/>
        </p:nvCxnSpPr>
        <p:spPr>
          <a:xfrm flipH="1">
            <a:off x="7599783" y="1679181"/>
            <a:ext cx="1010817" cy="3003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304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2AFE6A5-EEFB-4B0E-87D0-6CC339C6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79714" y="3788566"/>
            <a:ext cx="4405062" cy="3149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004D6F-6F10-4094-BFB8-C54CBF13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222976" cy="1325563"/>
          </a:xfrm>
        </p:spPr>
        <p:txBody>
          <a:bodyPr/>
          <a:lstStyle/>
          <a:p>
            <a:r>
              <a:rPr lang="en-US" dirty="0"/>
              <a:t>NEWINS Forecast Benefits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95717-6FF2-4633-B216-E5D7289D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8C926-EDCE-480C-B078-A14B0EDBA742}"/>
              </a:ext>
            </a:extLst>
          </p:cNvPr>
          <p:cNvSpPr txBox="1"/>
          <p:nvPr/>
        </p:nvSpPr>
        <p:spPr>
          <a:xfrm>
            <a:off x="223935" y="1568550"/>
            <a:ext cx="5745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Pathfinder/Public Messaging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Able to forecast material usage/cost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Able to forecast man hour and on-call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C03C6-EF55-4160-8344-626A41792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0" t="9931" r="25379" b="3973"/>
          <a:stretch/>
        </p:blipFill>
        <p:spPr>
          <a:xfrm>
            <a:off x="6222976" y="0"/>
            <a:ext cx="5969024" cy="635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7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2692-B6AB-435E-99C8-C5B21BD6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B8EE8-0893-47CB-9B7E-F1153039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76018-F9F6-46DF-87EB-3B4C3896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31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4F1DC-3742-4F29-B7C0-4A676B7E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2020-21 Pathfinder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67185-60B6-4B4B-83A2-37F166D6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ECA51-37DF-4302-ACD5-33F46C72A0FF}"/>
              </a:ext>
            </a:extLst>
          </p:cNvPr>
          <p:cNvSpPr txBox="1"/>
          <p:nvPr/>
        </p:nvSpPr>
        <p:spPr>
          <a:xfrm>
            <a:off x="1069910" y="1884784"/>
            <a:ext cx="5276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4 pathfinder events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January 24</a:t>
            </a:r>
            <a:r>
              <a:rPr lang="en-US" sz="3200" baseline="30000" dirty="0"/>
              <a:t>th</a:t>
            </a:r>
            <a:r>
              <a:rPr lang="en-US" sz="3200" dirty="0"/>
              <a:t> 2021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3 pathfinder event for wind</a:t>
            </a:r>
          </a:p>
        </p:txBody>
      </p:sp>
      <p:pic>
        <p:nvPicPr>
          <p:cNvPr id="1026" name="Picture 2" descr="48 Hour Snow Map">
            <a:extLst>
              <a:ext uri="{FF2B5EF4-FFF2-40B4-BE49-F238E27FC236}">
                <a16:creationId xmlns:a16="http://schemas.microsoft.com/office/drawing/2014/main" id="{16DFD975-B471-4A07-9F03-CFCE23A7F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481" y="1289403"/>
            <a:ext cx="5538187" cy="427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656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B148B-975C-4310-AEE1-2B4E555D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Last Winter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10E6A4-A9C0-4136-A3DE-3ABCAC35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F0EA3CD-7F56-483E-87C9-B8B77230FF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305817"/>
              </p:ext>
            </p:extLst>
          </p:nvPr>
        </p:nvGraphicFramePr>
        <p:xfrm>
          <a:off x="969606" y="1499441"/>
          <a:ext cx="10252787" cy="485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161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4591-1E2B-4D42-B4EC-496C2FDA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2020-21 Snowfall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3D0E7-C737-4DE1-BCDA-A7F185C5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3FDEF-FA4C-44B6-85C4-B3312EEF0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6" y="1507552"/>
            <a:ext cx="7310871" cy="4162168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0573AFD-75EF-428E-898F-E927B29CE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276785"/>
              </p:ext>
            </p:extLst>
          </p:nvPr>
        </p:nvGraphicFramePr>
        <p:xfrm>
          <a:off x="7476930" y="1509767"/>
          <a:ext cx="4565781" cy="4159953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521927">
                  <a:extLst>
                    <a:ext uri="{9D8B030D-6E8A-4147-A177-3AD203B41FA5}">
                      <a16:colId xmlns:a16="http://schemas.microsoft.com/office/drawing/2014/main" val="1592219219"/>
                    </a:ext>
                  </a:extLst>
                </a:gridCol>
                <a:gridCol w="1521927">
                  <a:extLst>
                    <a:ext uri="{9D8B030D-6E8A-4147-A177-3AD203B41FA5}">
                      <a16:colId xmlns:a16="http://schemas.microsoft.com/office/drawing/2014/main" val="3231866926"/>
                    </a:ext>
                  </a:extLst>
                </a:gridCol>
                <a:gridCol w="1521927">
                  <a:extLst>
                    <a:ext uri="{9D8B030D-6E8A-4147-A177-3AD203B41FA5}">
                      <a16:colId xmlns:a16="http://schemas.microsoft.com/office/drawing/2014/main" val="2158546630"/>
                    </a:ext>
                  </a:extLst>
                </a:gridCol>
              </a:tblGrid>
              <a:tr h="4622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NDOT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Snowfall(in)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744682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33391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740759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68132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907929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488697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17603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692819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246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35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E6ED6-1B1D-46DE-BA97-183999C2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9" y="54105"/>
            <a:ext cx="10515600" cy="1325563"/>
          </a:xfrm>
        </p:spPr>
        <p:txBody>
          <a:bodyPr/>
          <a:lstStyle/>
          <a:p>
            <a:r>
              <a:rPr lang="en-US" dirty="0"/>
              <a:t>2020-21 Cold Temperatures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606DD-2B6A-4A93-8132-4A6234D6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49843-B87D-448F-836E-CB4ADC61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147" y="1113784"/>
            <a:ext cx="7435281" cy="54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78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Correlate motor vehicle crashes to weather conditions prevalent at crash times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Investigation limited to when winter weather conditions could be a factor in crashes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Statistical analyses to identify what weather conditions cause the greatest safety concerns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66D38-7492-47D3-8B67-466946AB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08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9A8F-0C36-4168-90A5-F7E90642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2020-21 Cold Temperatures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CC934F-2246-4307-BD63-D1AE010A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8163D-5940-46A7-BE99-D6FF34F99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5" y="1527195"/>
            <a:ext cx="5741371" cy="4127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6C043-5482-4763-AE31-4C77A3333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7195"/>
            <a:ext cx="5763933" cy="41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41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EA4C-C9A6-49E0-97B2-00761F8B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88A6E-9929-4D40-9258-A1F2E995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19FD773-D796-4A41-A477-6A2A29A0C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95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73F228-39CC-4111-9EED-6DF010D1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NOAA Climate Prediction Center</a:t>
            </a:r>
            <a:br>
              <a:rPr lang="en-US" dirty="0"/>
            </a:br>
            <a:r>
              <a:rPr lang="en-US" dirty="0"/>
              <a:t>Dec 2021-Feb 2022 Outlook (as of Sept 16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879FAD55-884B-4E74-8F8F-8CF14B54AA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6403" y="1825625"/>
            <a:ext cx="4425193" cy="4351338"/>
          </a:xfrm>
        </p:spPr>
      </p:pic>
      <p:pic>
        <p:nvPicPr>
          <p:cNvPr id="12" name="Content Placeholder 11" descr="Map&#10;&#10;Description automatically generated">
            <a:extLst>
              <a:ext uri="{FF2B5EF4-FFF2-40B4-BE49-F238E27FC236}">
                <a16:creationId xmlns:a16="http://schemas.microsoft.com/office/drawing/2014/main" id="{24517E30-BEA5-4396-828D-366AD10246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0403" y="1825625"/>
            <a:ext cx="4425193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220BB-6262-4C69-A6FC-27A4D1A52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B4B282-BC0A-4861-884E-9FDE895B5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5625"/>
            <a:ext cx="5972175" cy="4614863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4E98758-72E2-4F67-BA7B-AD535D27A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829779"/>
            <a:ext cx="5972175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32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1A14C-992E-43F4-80D6-C9EA062AD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0312D-10C2-4FFF-8DCE-6CDB4BD19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8" t="35510" r="34413" b="4218"/>
          <a:stretch/>
        </p:blipFill>
        <p:spPr>
          <a:xfrm>
            <a:off x="0" y="0"/>
            <a:ext cx="1035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97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1A14C-992E-43F4-80D6-C9EA062AD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3" b="6024"/>
          <a:stretch/>
        </p:blipFill>
        <p:spPr>
          <a:xfrm>
            <a:off x="0" y="0"/>
            <a:ext cx="11873865" cy="61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12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0856" y="-153013"/>
            <a:ext cx="10515600" cy="1310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NEWINS El-Nino/La-Nina Comparisons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44771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1A14C-992E-43F4-80D6-C9EA062ADE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7B3DC9-DB3A-484E-8D60-5C63D3B50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857352"/>
              </p:ext>
            </p:extLst>
          </p:nvPr>
        </p:nvGraphicFramePr>
        <p:xfrm>
          <a:off x="3493444" y="759384"/>
          <a:ext cx="4831888" cy="5820604"/>
        </p:xfrm>
        <a:graphic>
          <a:graphicData uri="http://schemas.openxmlformats.org/drawingml/2006/table">
            <a:tbl>
              <a:tblPr firstRow="1" firstCol="1" bandRow="1"/>
              <a:tblGrid>
                <a:gridCol w="1779860">
                  <a:extLst>
                    <a:ext uri="{9D8B030D-6E8A-4147-A177-3AD203B41FA5}">
                      <a16:colId xmlns:a16="http://schemas.microsoft.com/office/drawing/2014/main" val="2317481785"/>
                    </a:ext>
                  </a:extLst>
                </a:gridCol>
                <a:gridCol w="1526014">
                  <a:extLst>
                    <a:ext uri="{9D8B030D-6E8A-4147-A177-3AD203B41FA5}">
                      <a16:colId xmlns:a16="http://schemas.microsoft.com/office/drawing/2014/main" val="422043930"/>
                    </a:ext>
                  </a:extLst>
                </a:gridCol>
                <a:gridCol w="1526014">
                  <a:extLst>
                    <a:ext uri="{9D8B030D-6E8A-4147-A177-3AD203B41FA5}">
                      <a16:colId xmlns:a16="http://schemas.microsoft.com/office/drawing/2014/main" val="962926675"/>
                    </a:ext>
                  </a:extLst>
                </a:gridCol>
              </a:tblGrid>
              <a:tr h="1145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WSI Anomaly Rank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ENSO Phase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695104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2018-19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El-Nino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64133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2009-10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El-Nino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072689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2010-11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La-Nina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537667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2007-08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La-Nina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090640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2020-21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La-Nina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529555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2017-18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La-Nina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87135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2019-20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Neutral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619215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2012-13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Neutral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32589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2008-09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La-Nina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73170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2015-16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El-Nino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912007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2013-14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Neutral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648014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2006-07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El-Nino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886748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2014-15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El-Nino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179503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2016-17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La-Nina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76043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2011-12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La-Nina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17689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3026" y="6538912"/>
            <a:ext cx="34964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ENSO adapted from: http://ggweather.com/enso/oni.htm</a:t>
            </a:r>
          </a:p>
        </p:txBody>
      </p:sp>
    </p:spTree>
    <p:extLst>
      <p:ext uri="{BB962C8B-B14F-4D97-AF65-F5344CB8AC3E}">
        <p14:creationId xmlns:p14="http://schemas.microsoft.com/office/powerpoint/2010/main" val="1304018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73F228-39CC-4111-9EED-6DF010D1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NOAA Climate Prediction Center</a:t>
            </a:r>
            <a:br>
              <a:rPr lang="en-US" dirty="0"/>
            </a:br>
            <a:r>
              <a:rPr lang="en-US" dirty="0"/>
              <a:t>Dec 2021-Feb 2022 Outlook (as of August 19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879FAD55-884B-4E74-8F8F-8CF14B54AA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6403" y="1825625"/>
            <a:ext cx="4425193" cy="4351338"/>
          </a:xfrm>
        </p:spPr>
      </p:pic>
      <p:pic>
        <p:nvPicPr>
          <p:cNvPr id="12" name="Content Placeholder 11" descr="Map&#10;&#10;Description automatically generated">
            <a:extLst>
              <a:ext uri="{FF2B5EF4-FFF2-40B4-BE49-F238E27FC236}">
                <a16:creationId xmlns:a16="http://schemas.microsoft.com/office/drawing/2014/main" id="{24517E30-BEA5-4396-828D-366AD10246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0403" y="1825625"/>
            <a:ext cx="4425193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220BB-6262-4C69-A6FC-27A4D1A52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B8E2-E24C-4F29-8668-B029B65BFA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02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C4FEE0-C20A-4BAC-9A39-746F2746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2021-22 in Nebraska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E429B9-284F-4D3F-97C3-FD9DBA623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 from the start of the season to the end with warm start cold finish. Snowfall should be about average; 40” in the West to 25” in the East</a:t>
            </a:r>
          </a:p>
          <a:p>
            <a:r>
              <a:rPr lang="en-US" dirty="0"/>
              <a:t>More Alberta Clippers –cold temperatures and windy conditions, smaller snowfalls in any one event</a:t>
            </a:r>
          </a:p>
          <a:p>
            <a:r>
              <a:rPr lang="en-US" dirty="0"/>
              <a:t>Maybe one of two big Colorado type storms. Transition from warm to cold temperatures will be the issue for snowfall amounts.</a:t>
            </a:r>
          </a:p>
          <a:p>
            <a:r>
              <a:rPr lang="en-US" dirty="0"/>
              <a:t>Strong temperature gradient to the south (Kansas) makes this more difficult for the southern districts than northern districts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E1413-C8C7-4145-BFE5-1AC6A3EC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14C-992E-43F4-80D6-C9EA062ADE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69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8E9FD0-1AAC-4863-AEA5-71C29FA3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You, 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0353C-5449-4E9B-A61A-0C031C73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89609"/>
            <a:ext cx="12192000" cy="4729332"/>
          </a:xfrm>
        </p:spPr>
        <p:txBody>
          <a:bodyPr/>
          <a:lstStyle/>
          <a:p>
            <a:r>
              <a:rPr lang="en-US" sz="3200" dirty="0"/>
              <a:t>Dr. Curtis Walker, </a:t>
            </a:r>
            <a:r>
              <a:rPr lang="en-US" sz="3200" dirty="0">
                <a:hlinkClick r:id="rId2"/>
              </a:rPr>
              <a:t>walker@ucar.edu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Dr. Mark Anderson, </a:t>
            </a:r>
            <a:r>
              <a:rPr lang="en-US" sz="3200" dirty="0">
                <a:hlinkClick r:id="rId2"/>
              </a:rPr>
              <a:t>mra@unl.edu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Jesse Schulz, </a:t>
            </a:r>
            <a:r>
              <a:rPr lang="en-US" sz="3200" dirty="0">
                <a:hlinkClick r:id="rId2"/>
              </a:rPr>
              <a:t>jesse.schulz@nebraska.gov</a:t>
            </a:r>
            <a:r>
              <a:rPr lang="en-US" sz="3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2E678-AC65-4BEA-919D-4BFA016B9902}"/>
              </a:ext>
            </a:extLst>
          </p:cNvPr>
          <p:cNvSpPr txBox="1"/>
          <p:nvPr/>
        </p:nvSpPr>
        <p:spPr>
          <a:xfrm>
            <a:off x="11683014" y="6480699"/>
            <a:ext cx="50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320509F-7546-4768-8034-9C8D830D8AFF}" type="slidenum"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26E4D-F036-478A-B34B-96FDE7CB534A}"/>
              </a:ext>
            </a:extLst>
          </p:cNvPr>
          <p:cNvSpPr txBox="1"/>
          <p:nvPr/>
        </p:nvSpPr>
        <p:spPr>
          <a:xfrm>
            <a:off x="186431" y="5368823"/>
            <a:ext cx="9685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NDOT Weather-Related Crash Report https://dot.nebraska.gov/media/114448/investigation-of-weather.pdf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32AB057C-9507-4B23-80CF-7097FB39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601" y="1625094"/>
            <a:ext cx="3536273" cy="35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3DDF-0313-4599-AE4E-FCF8274F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88939-323F-4326-A7FC-5DEA8818C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snowfall data, investigate whether knowing the forecasted snowfall amount could be a precursor to the number and type of crash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For example, if a 3-4 inch snowfall is forecasted what is the probability that there will be a crash? Fatality? 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Consider winter storm severity index (NEWINS) values at the NDOT District level and any crash within the District would have the same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E71BE-6073-4A58-A7AD-09960A4C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3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BD94C2-B766-457A-83A1-5609B040B2B5}"/>
              </a:ext>
            </a:extLst>
          </p:cNvPr>
          <p:cNvSpPr txBox="1"/>
          <p:nvPr/>
        </p:nvSpPr>
        <p:spPr>
          <a:xfrm>
            <a:off x="2746522" y="109244"/>
            <a:ext cx="428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Filtration Process and Results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F55AB4-493F-4099-8221-F295CADD1B18}"/>
              </a:ext>
            </a:extLst>
          </p:cNvPr>
          <p:cNvGrpSpPr/>
          <p:nvPr/>
        </p:nvGrpSpPr>
        <p:grpSpPr>
          <a:xfrm>
            <a:off x="150090" y="742950"/>
            <a:ext cx="11767685" cy="5724717"/>
            <a:chOff x="150090" y="742950"/>
            <a:chExt cx="11767685" cy="572471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1193842-1556-409E-9B4E-7F56CE9A1E91}"/>
                </a:ext>
              </a:extLst>
            </p:cNvPr>
            <p:cNvCxnSpPr/>
            <p:nvPr/>
          </p:nvCxnSpPr>
          <p:spPr>
            <a:xfrm flipV="1">
              <a:off x="1696950" y="1165225"/>
              <a:ext cx="9601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D28BBB7-CEEC-4462-BB03-9D319D52D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090" y="788670"/>
              <a:ext cx="1478280" cy="76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NDOT Raw Crash Data</a:t>
              </a: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BD741F84-BACA-4606-9B18-E7DBF88806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230" y="742950"/>
              <a:ext cx="1173480" cy="4800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Applying Winter Weather Filters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13F863B4-B67E-4300-B1BB-3A3790EC4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270" y="742950"/>
              <a:ext cx="1440180" cy="868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NDOT Winter Season Data (October of previous year-May of subsequent year)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DA5D009-9393-41B6-A860-86BEFB722918}"/>
                </a:ext>
              </a:extLst>
            </p:cNvPr>
            <p:cNvCxnSpPr/>
            <p:nvPr/>
          </p:nvCxnSpPr>
          <p:spPr>
            <a:xfrm flipV="1">
              <a:off x="4318230" y="1131570"/>
              <a:ext cx="5486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F3AFBD75-F3CF-4A68-B67B-48F0E2652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0690" y="742950"/>
              <a:ext cx="1562100" cy="1935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2008-2009         15,806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2009-2010         21,382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2010-2011         15,964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2011-2012         10,752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2012-2013         13,447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2013-2014         12,652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2014-2015         13,541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2015-2016         14,379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2016-2017         13,184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2017-2018         9,018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638F541-C73E-48DD-90A9-2612F00E6678}"/>
                </a:ext>
              </a:extLst>
            </p:cNvPr>
            <p:cNvCxnSpPr/>
            <p:nvPr/>
          </p:nvCxnSpPr>
          <p:spPr>
            <a:xfrm flipV="1">
              <a:off x="5705070" y="87249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5CD9AAC-6105-4F4E-AF9D-89A15199BD22}"/>
                </a:ext>
              </a:extLst>
            </p:cNvPr>
            <p:cNvCxnSpPr/>
            <p:nvPr/>
          </p:nvCxnSpPr>
          <p:spPr>
            <a:xfrm flipV="1">
              <a:off x="5712690" y="107061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5600A99-1B12-4F19-81E9-4BBAAAF54AB3}"/>
                </a:ext>
              </a:extLst>
            </p:cNvPr>
            <p:cNvCxnSpPr/>
            <p:nvPr/>
          </p:nvCxnSpPr>
          <p:spPr>
            <a:xfrm flipV="1">
              <a:off x="5705070" y="124587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4B858E2-86C6-40C3-894A-C03BBA4AD70A}"/>
                </a:ext>
              </a:extLst>
            </p:cNvPr>
            <p:cNvCxnSpPr/>
            <p:nvPr/>
          </p:nvCxnSpPr>
          <p:spPr>
            <a:xfrm flipV="1">
              <a:off x="5712690" y="142875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1DC8BF-8A36-4777-BDBD-4EC3802CD691}"/>
                </a:ext>
              </a:extLst>
            </p:cNvPr>
            <p:cNvCxnSpPr/>
            <p:nvPr/>
          </p:nvCxnSpPr>
          <p:spPr>
            <a:xfrm flipV="1">
              <a:off x="5705070" y="161163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5E1EF51-B2C0-4EAE-833E-98FA1A91271E}"/>
                </a:ext>
              </a:extLst>
            </p:cNvPr>
            <p:cNvCxnSpPr/>
            <p:nvPr/>
          </p:nvCxnSpPr>
          <p:spPr>
            <a:xfrm flipV="1">
              <a:off x="5705070" y="178689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8283BBD-7212-45DF-AF97-81F7FBF2FDFE}"/>
                </a:ext>
              </a:extLst>
            </p:cNvPr>
            <p:cNvCxnSpPr/>
            <p:nvPr/>
          </p:nvCxnSpPr>
          <p:spPr>
            <a:xfrm flipV="1">
              <a:off x="5705070" y="197739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80B3DC3-09CD-452F-A20B-B4E14D9380B9}"/>
                </a:ext>
              </a:extLst>
            </p:cNvPr>
            <p:cNvCxnSpPr/>
            <p:nvPr/>
          </p:nvCxnSpPr>
          <p:spPr>
            <a:xfrm flipV="1">
              <a:off x="5712690" y="217551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073349D-E164-4A9E-B85A-B5DC50B87C10}"/>
                </a:ext>
              </a:extLst>
            </p:cNvPr>
            <p:cNvCxnSpPr/>
            <p:nvPr/>
          </p:nvCxnSpPr>
          <p:spPr>
            <a:xfrm flipV="1">
              <a:off x="5720310" y="233553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ECADC99-23D3-4F9B-8497-B374F7F6204D}"/>
                </a:ext>
              </a:extLst>
            </p:cNvPr>
            <p:cNvCxnSpPr/>
            <p:nvPr/>
          </p:nvCxnSpPr>
          <p:spPr>
            <a:xfrm flipV="1">
              <a:off x="5712690" y="253365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3070FA83-3C0F-4EAA-9044-2D522445B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9170" y="742950"/>
              <a:ext cx="815340" cy="67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Reduction in Cases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3A104EA3-387E-4A2A-A255-182D00866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5150" y="3846235"/>
              <a:ext cx="876300" cy="8610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Further Filtering Variable of Interest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">
              <a:extLst>
                <a:ext uri="{FF2B5EF4-FFF2-40B4-BE49-F238E27FC236}">
                  <a16:creationId xmlns:a16="http://schemas.microsoft.com/office/drawing/2014/main" id="{E1F67520-C464-4C9F-9B67-B48F8BDCA1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8136" y="3352801"/>
              <a:ext cx="1668780" cy="21488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 1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as Snow, Ice, Slush, Wet: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as Blowing Snow, soil, dirt or Sand, Clear, Cloudy, Fog, Smog, Rain,  Snow, Sleet, Severe Cross Winds, Not stated: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as Blowing Snow, Soil, Dirt or Sand, Clear, Cloudy, Fog, Smog, Rain,  Snow, Sleet, Severe Cross Winds, Not stated</a:t>
              </a:r>
            </a:p>
          </p:txBody>
        </p:sp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E5D7508C-D4E6-4B56-BE28-99953709E1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0473" y="3550921"/>
              <a:ext cx="1668780" cy="1752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 4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as Highway, Highway Ramp, Interstate Mainline, Interstate Ramp, Interstate Rest Area/Scale: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 5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as No Alcohol Use: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 6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Possible Injury, Visible Injury, Disabling Injury, Fatal</a:t>
              </a:r>
            </a:p>
          </p:txBody>
        </p:sp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334C7577-88A1-4B8D-B6CA-DD4A8AD64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7536" y="3471305"/>
              <a:ext cx="1920239" cy="1935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2008-2009         552 (3.5%)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2009-2010         815 (3.8%)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2010-2011         641 (4.1%)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2011-2012         297 (2.8%)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2012-2013         474 (3.5%)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2013-2014         350 (2.8%)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2014-2015         301 (2.3%)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2015-2016         344 (2.4%)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2016-2017         327 (2.5%)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2017-2018         411 (4.6%)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6C74171-76A5-4FA4-8402-E4A3B078B4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3611005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FDFDE91-17E0-43F3-9B6C-5CADE8BFF7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3809125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7BAEC51-32BA-4C9C-BB41-492747C7FD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3984385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78572FD-7681-457C-A159-B2C8E903A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4167265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3FEAA71-9FF6-4460-944F-D4302FCA2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4350145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65E0DBB-4B20-4A96-9285-91F7341F19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4525405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C833A57-5805-4DCD-8133-50AC27D9CC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4715905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54C8C4E-B1E3-436C-B824-8D0ADA0AA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4866890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31D22A7-C248-41F2-A001-17BC76B6C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5074045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 Box 2">
              <a:extLst>
                <a:ext uri="{FF2B5EF4-FFF2-40B4-BE49-F238E27FC236}">
                  <a16:creationId xmlns:a16="http://schemas.microsoft.com/office/drawing/2014/main" id="{AEB6B1CE-207A-4250-AEF6-D60E87008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7529" y="3641937"/>
              <a:ext cx="8763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Acquisition of Final Number of Crashes with percent Reduction for Each Year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78355B2-6048-41AA-A390-8AD566861D16}"/>
                </a:ext>
              </a:extLst>
            </p:cNvPr>
            <p:cNvCxnSpPr>
              <a:cxnSpLocks/>
            </p:cNvCxnSpPr>
            <p:nvPr/>
          </p:nvCxnSpPr>
          <p:spPr>
            <a:xfrm>
              <a:off x="1751089" y="1149370"/>
              <a:ext cx="8518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A9E204B-F0DF-4756-92CA-A3FA9EB45715}"/>
                </a:ext>
              </a:extLst>
            </p:cNvPr>
            <p:cNvCxnSpPr>
              <a:cxnSpLocks/>
            </p:cNvCxnSpPr>
            <p:nvPr/>
          </p:nvCxnSpPr>
          <p:spPr>
            <a:xfrm>
              <a:off x="5800320" y="2773045"/>
              <a:ext cx="0" cy="5486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 Box 2">
              <a:extLst>
                <a:ext uri="{FF2B5EF4-FFF2-40B4-BE49-F238E27FC236}">
                  <a16:creationId xmlns:a16="http://schemas.microsoft.com/office/drawing/2014/main" id="{FA942675-14D1-471E-95E6-B13B3CA99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7530" y="2708911"/>
              <a:ext cx="921057" cy="861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Further Filtering Variable of Interest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2">
              <a:extLst>
                <a:ext uri="{FF2B5EF4-FFF2-40B4-BE49-F238E27FC236}">
                  <a16:creationId xmlns:a16="http://schemas.microsoft.com/office/drawing/2014/main" id="{7BCD4388-3B23-4590-923F-38F11D08B1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7" y="2994519"/>
              <a:ext cx="2900413" cy="28654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1: Road Surface Condition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2: Weather Condition 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3: Weather Condition II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4: Road Classification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5: Alcohol Use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6: Accident Severity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DFC9551-96A9-4CA5-9574-77E6810B356F}"/>
                </a:ext>
              </a:extLst>
            </p:cNvPr>
            <p:cNvSpPr/>
            <p:nvPr/>
          </p:nvSpPr>
          <p:spPr>
            <a:xfrm>
              <a:off x="2991774" y="6123598"/>
              <a:ext cx="6631619" cy="344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Var 1, wet was kept if Var 2 and Var 3 were snow or ice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B95353F-C960-4F57-BA48-AEC02C93D777}"/>
                </a:ext>
              </a:extLst>
            </p:cNvPr>
            <p:cNvCxnSpPr/>
            <p:nvPr/>
          </p:nvCxnSpPr>
          <p:spPr>
            <a:xfrm>
              <a:off x="6733831" y="4599304"/>
              <a:ext cx="535107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50C6EF9-1C2C-431E-B203-95579C091C00}"/>
                </a:ext>
              </a:extLst>
            </p:cNvPr>
            <p:cNvCxnSpPr/>
            <p:nvPr/>
          </p:nvCxnSpPr>
          <p:spPr>
            <a:xfrm>
              <a:off x="9280641" y="4610299"/>
              <a:ext cx="535107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1A4F7A-FCEB-42B0-9B24-DE0B7075D0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6677" y="5226445"/>
              <a:ext cx="190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9BBF9-1D6D-4D7C-A2F7-EE16AA84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FF0BD13E-3B57-45F3-9B52-416ECA87955B}" type="slidenum">
              <a:rPr lang="en-US" smtClean="0"/>
              <a:t>5</a:t>
            </a:fld>
            <a:endParaRPr lang="en-US" dirty="0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A9C7C3EA-871D-4A32-B601-E518A6FF2C16}"/>
              </a:ext>
            </a:extLst>
          </p:cNvPr>
          <p:cNvSpPr txBox="1">
            <a:spLocks/>
          </p:cNvSpPr>
          <p:nvPr/>
        </p:nvSpPr>
        <p:spPr>
          <a:xfrm>
            <a:off x="7114610" y="422750"/>
            <a:ext cx="5077390" cy="2689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Crash Data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years: 2008-2018</a:t>
            </a:r>
          </a:p>
          <a:p>
            <a:pPr>
              <a:buClrTx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onsider injury/fatality crashes, not property-damage-only (PDO)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48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73F9F-5F73-47E6-9913-85293420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Meteorological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501FA-B0CC-462C-AB22-FF6B9F57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72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Weather observations collected for each case</a:t>
            </a:r>
          </a:p>
          <a:p>
            <a:pPr lvl="1"/>
            <a:r>
              <a:rPr lang="en-US" dirty="0"/>
              <a:t>Snowfall data (</a:t>
            </a:r>
            <a:r>
              <a:rPr lang="en-US" dirty="0" err="1"/>
              <a:t>CoCoRaHS</a:t>
            </a:r>
            <a:r>
              <a:rPr lang="en-US" dirty="0"/>
              <a:t>, COOP)</a:t>
            </a:r>
          </a:p>
          <a:p>
            <a:pPr lvl="2"/>
            <a:r>
              <a:rPr lang="en-US" sz="2200" dirty="0"/>
              <a:t>6-hourly reports</a:t>
            </a:r>
          </a:p>
          <a:p>
            <a:pPr lvl="2"/>
            <a:r>
              <a:rPr lang="en-US" sz="2200" dirty="0"/>
              <a:t>Daily observations</a:t>
            </a:r>
          </a:p>
          <a:p>
            <a:pPr lvl="1"/>
            <a:r>
              <a:rPr lang="en-US" dirty="0"/>
              <a:t>Snow depth data</a:t>
            </a:r>
          </a:p>
          <a:p>
            <a:pPr lvl="1"/>
            <a:r>
              <a:rPr lang="en-US" dirty="0"/>
              <a:t>Radar data</a:t>
            </a:r>
          </a:p>
          <a:p>
            <a:pPr lvl="1"/>
            <a:r>
              <a:rPr lang="en-US" dirty="0"/>
              <a:t>Automated weather observations (ASOS)</a:t>
            </a:r>
          </a:p>
          <a:p>
            <a:pPr lvl="2"/>
            <a:r>
              <a:rPr lang="en-US" sz="2200" dirty="0"/>
              <a:t>Temperature</a:t>
            </a:r>
          </a:p>
          <a:p>
            <a:pPr lvl="2"/>
            <a:r>
              <a:rPr lang="en-US" sz="2200" dirty="0"/>
              <a:t>Visibility</a:t>
            </a:r>
          </a:p>
          <a:p>
            <a:pPr lvl="2"/>
            <a:r>
              <a:rPr lang="en-US" sz="2200" dirty="0"/>
              <a:t>Winds</a:t>
            </a:r>
          </a:p>
          <a:p>
            <a:pPr lvl="1"/>
            <a:r>
              <a:rPr lang="en-US" dirty="0"/>
              <a:t>Weather system parameters</a:t>
            </a:r>
          </a:p>
          <a:p>
            <a:pPr lvl="2"/>
            <a:r>
              <a:rPr lang="en-US" sz="2200" dirty="0"/>
              <a:t>Storm type</a:t>
            </a:r>
          </a:p>
          <a:p>
            <a:pPr lvl="2"/>
            <a:r>
              <a:rPr lang="en-US" sz="2200" dirty="0"/>
              <a:t>Moisture source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1B4E2-5CC4-45DE-9CDD-8AC8161F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5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45984563-4E3B-43B0-83F4-6B4CDB44212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21027" y="704336"/>
            <a:ext cx="8550876" cy="4436076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E3BAE0-E705-40BC-8628-2AF2395F2FFA}"/>
              </a:ext>
            </a:extLst>
          </p:cNvPr>
          <p:cNvSpPr txBox="1"/>
          <p:nvPr/>
        </p:nvSpPr>
        <p:spPr>
          <a:xfrm>
            <a:off x="1464851" y="5401982"/>
            <a:ext cx="9262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Total Frequency of Crashes with the Daily Snowfall Amount on Crash Day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109E3-78E5-4FF5-83BB-ED19C1B8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2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1E1E1F-4245-49EF-A742-052726208768}"/>
              </a:ext>
            </a:extLst>
          </p:cNvPr>
          <p:cNvGrpSpPr/>
          <p:nvPr/>
        </p:nvGrpSpPr>
        <p:grpSpPr>
          <a:xfrm>
            <a:off x="457200" y="228600"/>
            <a:ext cx="7732613" cy="5113518"/>
            <a:chOff x="2169268" y="333632"/>
            <a:chExt cx="7732613" cy="51135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8FEB1D-6587-483A-BEC2-6D197B168FF3}"/>
                </a:ext>
              </a:extLst>
            </p:cNvPr>
            <p:cNvSpPr txBox="1"/>
            <p:nvPr/>
          </p:nvSpPr>
          <p:spPr>
            <a:xfrm>
              <a:off x="2169268" y="4739264"/>
              <a:ext cx="74319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Total frequency of crashes with the snowfall amount that occurred in the six-hour timeframe of when the crash happened</a:t>
              </a:r>
            </a:p>
          </p:txBody>
        </p:sp>
        <p:pic>
          <p:nvPicPr>
            <p:cNvPr id="6" name="image28.png">
              <a:extLst>
                <a:ext uri="{FF2B5EF4-FFF2-40B4-BE49-F238E27FC236}">
                  <a16:creationId xmlns:a16="http://schemas.microsoft.com/office/drawing/2014/main" id="{0705F654-8BCD-4D5F-9379-BE645B67B5BC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290119" y="333632"/>
              <a:ext cx="7611762" cy="4275438"/>
            </a:xfrm>
            <a:prstGeom prst="rect">
              <a:avLst/>
            </a:prstGeom>
            <a:ln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D2908-D0FE-4C9A-873F-2A3FF92B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3EEFB-BF65-4694-B827-20CACDF798BA}"/>
              </a:ext>
            </a:extLst>
          </p:cNvPr>
          <p:cNvSpPr txBox="1"/>
          <p:nvPr/>
        </p:nvSpPr>
        <p:spPr>
          <a:xfrm>
            <a:off x="8610600" y="602166"/>
            <a:ext cx="32431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Results</a:t>
            </a:r>
          </a:p>
          <a:p>
            <a:endParaRPr lang="en-US" sz="2000" b="1" dirty="0"/>
          </a:p>
          <a:p>
            <a:r>
              <a:rPr lang="en-US" sz="2000" b="1" dirty="0"/>
              <a:t>About 50% of crashes happened without snowfall occurring</a:t>
            </a:r>
          </a:p>
          <a:p>
            <a:endParaRPr lang="en-US" sz="2000" dirty="0"/>
          </a:p>
          <a:p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 of 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crashes occurred with less than 1-inch snow reported during the six-hour time period.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7432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3BE8DE6-AAB4-4C8E-B92B-1203BB4BF102}"/>
              </a:ext>
            </a:extLst>
          </p:cNvPr>
          <p:cNvGrpSpPr/>
          <p:nvPr/>
        </p:nvGrpSpPr>
        <p:grpSpPr>
          <a:xfrm>
            <a:off x="457200" y="228600"/>
            <a:ext cx="8239027" cy="5470954"/>
            <a:chOff x="1640264" y="150827"/>
            <a:chExt cx="8239027" cy="54709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CF3D61-2C15-40F0-9B96-A9214133A166}"/>
                </a:ext>
              </a:extLst>
            </p:cNvPr>
            <p:cNvSpPr txBox="1"/>
            <p:nvPr/>
          </p:nvSpPr>
          <p:spPr>
            <a:xfrm>
              <a:off x="1640264" y="4913895"/>
              <a:ext cx="8116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Total Frequency of Crashes with the Snowfall Amount that Occurred Six Hours Prior to the Crash</a:t>
              </a:r>
            </a:p>
          </p:txBody>
        </p:sp>
        <p:pic>
          <p:nvPicPr>
            <p:cNvPr id="6" name="image26.png">
              <a:extLst>
                <a:ext uri="{FF2B5EF4-FFF2-40B4-BE49-F238E27FC236}">
                  <a16:creationId xmlns:a16="http://schemas.microsoft.com/office/drawing/2014/main" id="{6088A646-4485-4E47-A15F-8E69DB3A3827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059314" y="150827"/>
              <a:ext cx="7819977" cy="4232635"/>
            </a:xfrm>
            <a:prstGeom prst="rect">
              <a:avLst/>
            </a:prstGeom>
            <a:ln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CE298-1C11-4C9A-93CC-2BB633ED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D13E-3B57-45F3-9B52-416ECA87955B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96149-9E0D-45DF-8C65-672DB0D2EE2A}"/>
              </a:ext>
            </a:extLst>
          </p:cNvPr>
          <p:cNvSpPr txBox="1"/>
          <p:nvPr/>
        </p:nvSpPr>
        <p:spPr>
          <a:xfrm>
            <a:off x="8948854" y="559303"/>
            <a:ext cx="32431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Results</a:t>
            </a:r>
          </a:p>
          <a:p>
            <a:endParaRPr lang="en-US" sz="2000" b="1" dirty="0"/>
          </a:p>
          <a:p>
            <a:r>
              <a:rPr lang="en-US" sz="2000" b="1" dirty="0"/>
              <a:t>Over 50% of crashes happened with no snowfall occurring during six- hours prior to crash</a:t>
            </a:r>
          </a:p>
          <a:p>
            <a:endParaRPr lang="en-US" sz="2000" dirty="0"/>
          </a:p>
          <a:p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 of 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crashes </a:t>
            </a: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happen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 with less than 1-inch snow reported in the previous six-hour time period.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369392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5474</TotalTime>
  <Words>1693</Words>
  <Application>Microsoft Office PowerPoint</Application>
  <PresentationFormat>Widescreen</PresentationFormat>
  <Paragraphs>401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Helvetica Neue</vt:lpstr>
      <vt:lpstr>Times New Roman</vt:lpstr>
      <vt:lpstr>Calibri Light</vt:lpstr>
      <vt:lpstr>Trebuchet MS</vt:lpstr>
      <vt:lpstr>Title Page: NCAR - Blue Logo</vt:lpstr>
      <vt:lpstr>NCAR-Blue-BottomSwooshes</vt:lpstr>
      <vt:lpstr>3_Office Theme</vt:lpstr>
      <vt:lpstr>9_Office Theme</vt:lpstr>
      <vt:lpstr>10_Office Theme</vt:lpstr>
      <vt:lpstr>PowerPoint Presentation</vt:lpstr>
      <vt:lpstr>INVESTIGATION OF WEATHER CONDITIONS AND THEIR RELATIONSHIP TO CRASHES</vt:lpstr>
      <vt:lpstr>Objectives</vt:lpstr>
      <vt:lpstr>Additional Objectives</vt:lpstr>
      <vt:lpstr>PowerPoint Presentation</vt:lpstr>
      <vt:lpstr>Meteorological Data</vt:lpstr>
      <vt:lpstr>PowerPoint Presentation</vt:lpstr>
      <vt:lpstr>PowerPoint Presentation</vt:lpstr>
      <vt:lpstr>PowerPoint Presentation</vt:lpstr>
      <vt:lpstr>Nebraska Winter Severity Index (NEWINS) Crash Analysis</vt:lpstr>
      <vt:lpstr>PowerPoint Presentation</vt:lpstr>
      <vt:lpstr>PowerPoint Presentation</vt:lpstr>
      <vt:lpstr>NEWINS Event Relationship to Crashes</vt:lpstr>
      <vt:lpstr>Crash Relationship to NEWINS Events</vt:lpstr>
      <vt:lpstr>Crash Relationship to NEWINS Events (Adapted from Table 4.12)</vt:lpstr>
      <vt:lpstr>Colorado Low vs Alberta Clipper Characteristics</vt:lpstr>
      <vt:lpstr>PowerPoint Presentation</vt:lpstr>
      <vt:lpstr>Conclusions</vt:lpstr>
      <vt:lpstr>PowerPoint Presentation</vt:lpstr>
      <vt:lpstr>Future Winter Severity Index Possibilities</vt:lpstr>
      <vt:lpstr>Future Winter Severity Index Possibilities</vt:lpstr>
      <vt:lpstr>NEWINS Forecast</vt:lpstr>
      <vt:lpstr>Superintendent Area 24 Hour NEWINS Forecast</vt:lpstr>
      <vt:lpstr>NEWINS Forecast Benefits</vt:lpstr>
      <vt:lpstr>PowerPoint Presentation</vt:lpstr>
      <vt:lpstr>2020-21 Pathfinder</vt:lpstr>
      <vt:lpstr>Review of Last Winter</vt:lpstr>
      <vt:lpstr>2020-21 Snowfall</vt:lpstr>
      <vt:lpstr>2020-21 Cold Temperatures</vt:lpstr>
      <vt:lpstr>2020-21 Cold Temperatures</vt:lpstr>
      <vt:lpstr>PowerPoint Presentation</vt:lpstr>
      <vt:lpstr>NOAA Climate Prediction Center Dec 2021-Feb 2022 Outlook (as of Sept 16th)</vt:lpstr>
      <vt:lpstr>PowerPoint Presentation</vt:lpstr>
      <vt:lpstr>PowerPoint Presentation</vt:lpstr>
      <vt:lpstr>PowerPoint Presentation</vt:lpstr>
      <vt:lpstr>NOAA Climate Prediction Center Dec 2021-Feb 2022 Outlook (as of August 19th)</vt:lpstr>
      <vt:lpstr>Winter 2021-22 in Nebraska</vt:lpstr>
      <vt:lpstr>Thank You,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Walker</dc:creator>
  <cp:lastModifiedBy>Schulz, Jesse</cp:lastModifiedBy>
  <cp:revision>83</cp:revision>
  <dcterms:modified xsi:type="dcterms:W3CDTF">2021-09-20T15:33:32Z</dcterms:modified>
</cp:coreProperties>
</file>