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2.xml" ContentType="application/vnd.openxmlformats-officedocument.theme+xml"/>
  <Override PartName="/ppt/slideLayouts/slideLayout14.xml" ContentType="application/vnd.openxmlformats-officedocument.presentationml.slideLayout+xml"/>
  <Override PartName="/ppt/theme/theme13.xml" ContentType="application/vnd.openxmlformats-officedocument.theme+xml"/>
  <Override PartName="/ppt/slideLayouts/slideLayout15.xml" ContentType="application/vnd.openxmlformats-officedocument.presentationml.slideLayout+xml"/>
  <Override PartName="/ppt/theme/theme14.xml" ContentType="application/vnd.openxmlformats-officedocument.theme+xml"/>
  <Override PartName="/ppt/slideLayouts/slideLayout16.xml" ContentType="application/vnd.openxmlformats-officedocument.presentationml.slideLayout+xml"/>
  <Override PartName="/ppt/theme/theme15.xml" ContentType="application/vnd.openxmlformats-officedocument.theme+xml"/>
  <Override PartName="/ppt/slideLayouts/slideLayout17.xml" ContentType="application/vnd.openxmlformats-officedocument.presentationml.slideLayout+xml"/>
  <Override PartName="/ppt/theme/theme16.xml" ContentType="application/vnd.openxmlformats-officedocument.theme+xml"/>
  <Override PartName="/ppt/slideLayouts/slideLayout18.xml" ContentType="application/vnd.openxmlformats-officedocument.presentationml.slideLayout+xml"/>
  <Override PartName="/ppt/theme/theme17.xml" ContentType="application/vnd.openxmlformats-officedocument.theme+xml"/>
  <Override PartName="/ppt/slideLayouts/slideLayout19.xml" ContentType="application/vnd.openxmlformats-officedocument.presentationml.slideLayout+xml"/>
  <Override PartName="/ppt/theme/theme18.xml" ContentType="application/vnd.openxmlformats-officedocument.theme+xml"/>
  <Override PartName="/ppt/slideLayouts/slideLayout20.xml" ContentType="application/vnd.openxmlformats-officedocument.presentationml.slideLayout+xml"/>
  <Override PartName="/ppt/theme/theme19.xml" ContentType="application/vnd.openxmlformats-officedocument.theme+xml"/>
  <Override PartName="/ppt/slideLayouts/slideLayout21.xml" ContentType="application/vnd.openxmlformats-officedocument.presentationml.slideLayout+xml"/>
  <Override PartName="/ppt/theme/theme20.xml" ContentType="application/vnd.openxmlformats-officedocument.theme+xml"/>
  <Override PartName="/ppt/slideLayouts/slideLayout22.xml" ContentType="application/vnd.openxmlformats-officedocument.presentationml.slideLayout+xml"/>
  <Override PartName="/ppt/theme/theme21.xml" ContentType="application/vnd.openxmlformats-officedocument.theme+xml"/>
  <Override PartName="/ppt/slideLayouts/slideLayout23.xml" ContentType="application/vnd.openxmlformats-officedocument.presentationml.slideLayout+xml"/>
  <Override PartName="/ppt/theme/theme2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omments/comment1.xml" ContentType="application/vnd.openxmlformats-officedocument.presentationml.comments+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818" r:id="rId3"/>
    <p:sldMasterId id="2147483822" r:id="rId4"/>
    <p:sldMasterId id="2147483824" r:id="rId5"/>
    <p:sldMasterId id="2147483830" r:id="rId6"/>
    <p:sldMasterId id="2147483834" r:id="rId7"/>
    <p:sldMasterId id="2147483844" r:id="rId8"/>
    <p:sldMasterId id="2147483850" r:id="rId9"/>
    <p:sldMasterId id="2147483852" r:id="rId10"/>
    <p:sldMasterId id="2147483854" r:id="rId11"/>
    <p:sldMasterId id="2147483856" r:id="rId12"/>
    <p:sldMasterId id="2147483996" r:id="rId13"/>
    <p:sldMasterId id="2147484114" r:id="rId14"/>
    <p:sldMasterId id="2147484120" r:id="rId15"/>
    <p:sldMasterId id="2147484122" r:id="rId16"/>
    <p:sldMasterId id="2147484124" r:id="rId17"/>
    <p:sldMasterId id="2147484126" r:id="rId18"/>
    <p:sldMasterId id="2147484128" r:id="rId19"/>
    <p:sldMasterId id="2147484130" r:id="rId20"/>
    <p:sldMasterId id="2147484136" r:id="rId21"/>
    <p:sldMasterId id="2147484142" r:id="rId22"/>
    <p:sldMasterId id="2147484147" r:id="rId23"/>
  </p:sldMasterIdLst>
  <p:notesMasterIdLst>
    <p:notesMasterId r:id="rId88"/>
  </p:notesMasterIdLst>
  <p:handoutMasterIdLst>
    <p:handoutMasterId r:id="rId89"/>
  </p:handoutMasterIdLst>
  <p:sldIdLst>
    <p:sldId id="257" r:id="rId24"/>
    <p:sldId id="923" r:id="rId25"/>
    <p:sldId id="876" r:id="rId26"/>
    <p:sldId id="336" r:id="rId27"/>
    <p:sldId id="338" r:id="rId28"/>
    <p:sldId id="339" r:id="rId29"/>
    <p:sldId id="342" r:id="rId30"/>
    <p:sldId id="344" r:id="rId31"/>
    <p:sldId id="911" r:id="rId32"/>
    <p:sldId id="912" r:id="rId33"/>
    <p:sldId id="484" r:id="rId34"/>
    <p:sldId id="498" r:id="rId35"/>
    <p:sldId id="487" r:id="rId36"/>
    <p:sldId id="495" r:id="rId37"/>
    <p:sldId id="488" r:id="rId38"/>
    <p:sldId id="492" r:id="rId39"/>
    <p:sldId id="489" r:id="rId40"/>
    <p:sldId id="490" r:id="rId41"/>
    <p:sldId id="491" r:id="rId42"/>
    <p:sldId id="606" r:id="rId43"/>
    <p:sldId id="919" r:id="rId44"/>
    <p:sldId id="918" r:id="rId45"/>
    <p:sldId id="352" r:id="rId46"/>
    <p:sldId id="880" r:id="rId47"/>
    <p:sldId id="353" r:id="rId48"/>
    <p:sldId id="354" r:id="rId49"/>
    <p:sldId id="877" r:id="rId50"/>
    <p:sldId id="878" r:id="rId51"/>
    <p:sldId id="879" r:id="rId52"/>
    <p:sldId id="355" r:id="rId53"/>
    <p:sldId id="882" r:id="rId54"/>
    <p:sldId id="885" r:id="rId55"/>
    <p:sldId id="886" r:id="rId56"/>
    <p:sldId id="883" r:id="rId57"/>
    <p:sldId id="888" r:id="rId58"/>
    <p:sldId id="887" r:id="rId59"/>
    <p:sldId id="890" r:id="rId60"/>
    <p:sldId id="889" r:id="rId61"/>
    <p:sldId id="892" r:id="rId62"/>
    <p:sldId id="893" r:id="rId63"/>
    <p:sldId id="891" r:id="rId64"/>
    <p:sldId id="894" r:id="rId65"/>
    <p:sldId id="895" r:id="rId66"/>
    <p:sldId id="896" r:id="rId67"/>
    <p:sldId id="898" r:id="rId68"/>
    <p:sldId id="910" r:id="rId69"/>
    <p:sldId id="899" r:id="rId70"/>
    <p:sldId id="900" r:id="rId71"/>
    <p:sldId id="901" r:id="rId72"/>
    <p:sldId id="902" r:id="rId73"/>
    <p:sldId id="903" r:id="rId74"/>
    <p:sldId id="904" r:id="rId75"/>
    <p:sldId id="906" r:id="rId76"/>
    <p:sldId id="908" r:id="rId77"/>
    <p:sldId id="913" r:id="rId78"/>
    <p:sldId id="914" r:id="rId79"/>
    <p:sldId id="907" r:id="rId80"/>
    <p:sldId id="915" r:id="rId81"/>
    <p:sldId id="916" r:id="rId82"/>
    <p:sldId id="917" r:id="rId83"/>
    <p:sldId id="905" r:id="rId84"/>
    <p:sldId id="920" r:id="rId85"/>
    <p:sldId id="881" r:id="rId86"/>
    <p:sldId id="869"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mj" initials="jmw" lastIdx="1" clrIdx="0">
    <p:extLst>
      <p:ext uri="{19B8F6BF-5375-455C-9EA6-DF929625EA0E}">
        <p15:presenceInfo xmlns:p15="http://schemas.microsoft.com/office/powerpoint/2012/main" userId="wm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5DC"/>
    <a:srgbClr val="2B0B7B"/>
    <a:srgbClr val="0F46DF"/>
    <a:srgbClr val="0C37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2" autoAdjust="0"/>
    <p:restoredTop sz="62731" autoAdjust="0"/>
  </p:normalViewPr>
  <p:slideViewPr>
    <p:cSldViewPr snapToGrid="0">
      <p:cViewPr>
        <p:scale>
          <a:sx n="33" d="100"/>
          <a:sy n="33" d="100"/>
        </p:scale>
        <p:origin x="1758" y="750"/>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slide" Target="slides/slide24.xml"/><Relationship Id="rId50" Type="http://schemas.openxmlformats.org/officeDocument/2006/relationships/slide" Target="slides/slide27.xml"/><Relationship Id="rId55" Type="http://schemas.openxmlformats.org/officeDocument/2006/relationships/slide" Target="slides/slide32.xml"/><Relationship Id="rId63" Type="http://schemas.openxmlformats.org/officeDocument/2006/relationships/slide" Target="slides/slide40.xml"/><Relationship Id="rId68" Type="http://schemas.openxmlformats.org/officeDocument/2006/relationships/slide" Target="slides/slide45.xml"/><Relationship Id="rId76" Type="http://schemas.openxmlformats.org/officeDocument/2006/relationships/slide" Target="slides/slide53.xml"/><Relationship Id="rId84" Type="http://schemas.openxmlformats.org/officeDocument/2006/relationships/slide" Target="slides/slide61.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3" Type="http://schemas.openxmlformats.org/officeDocument/2006/relationships/slide" Target="slides/slide30.xml"/><Relationship Id="rId58" Type="http://schemas.openxmlformats.org/officeDocument/2006/relationships/slide" Target="slides/slide35.xml"/><Relationship Id="rId66" Type="http://schemas.openxmlformats.org/officeDocument/2006/relationships/slide" Target="slides/slide43.xml"/><Relationship Id="rId74" Type="http://schemas.openxmlformats.org/officeDocument/2006/relationships/slide" Target="slides/slide51.xml"/><Relationship Id="rId79" Type="http://schemas.openxmlformats.org/officeDocument/2006/relationships/slide" Target="slides/slide56.xml"/><Relationship Id="rId87" Type="http://schemas.openxmlformats.org/officeDocument/2006/relationships/slide" Target="slides/slide64.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commentAuthors" Target="commentAuthor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12-21T16:48:10.260" idx="1">
    <p:pos x="10" y="10"/>
    <p:text>Need to discuss with LeMoyne.  
The only possibility of this would be the excpetions allowed in notes 12, 13, and 14 - right?</p:text>
    <p:extLst>
      <p:ext uri="{C676402C-5697-4E1C-873F-D02D1690AC5C}">
        <p15:threadingInfo xmlns:p15="http://schemas.microsoft.com/office/powerpoint/2012/main" timeZoneBias="3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i="1" dirty="0"/>
              <a:t>8/6/2019 Updated to reflect changes per LB82 (2019). The previous version was 2/24/2017.  Six slides deleted, and three slides revised.  The previous version was 2/24/2017.  First and last slides updated web link and NDOT logo.  Slide 2 updated (NDOR</a:t>
            </a:r>
            <a:r>
              <a:rPr lang="en-US" i="1" dirty="0">
                <a:sym typeface="Wingdings" panose="05000000000000000000" pitchFamily="2" charset="2"/>
              </a:rPr>
              <a:t>NDOT).  </a:t>
            </a:r>
            <a:r>
              <a:rPr lang="en-US" i="1" dirty="0"/>
              <a:t>Slides 3 thru 8 (of the 2/24/2017 version) deleted, two of them because of LB82.  Slide 33 (slide 39 in the 2/24/2017 version) references NDOR and needed an audio media change.  </a:t>
            </a:r>
            <a:endParaRPr lang="en-US" baseline="0" dirty="0"/>
          </a:p>
          <a:p>
            <a:endParaRPr lang="en-US" baseline="0" dirty="0"/>
          </a:p>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addresses </a:t>
            </a:r>
            <a:r>
              <a:rPr lang="en-US" b="1" baseline="0" dirty="0"/>
              <a:t>definitions and notes </a:t>
            </a:r>
            <a:r>
              <a:rPr lang="en-US" baseline="0" dirty="0"/>
              <a:t>used in County Roads and Municipal Streets design standards.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a:t>
            </a:fld>
            <a:endParaRPr lang="en-US"/>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68547" y="4629508"/>
            <a:ext cx="5576977" cy="3358551"/>
          </a:xfrm>
          <a:prstGeom prst="rect">
            <a:avLst/>
          </a:prstGeom>
          <a:noFill/>
        </p:spPr>
        <p:txBody>
          <a:bodyPr wrap="square" anchor="t"/>
          <a:lstStyle>
            <a:lvl1pPr lvl="0">
              <a:defRPr/>
            </a:lvl1pPr>
          </a:lstStyle>
          <a:p>
            <a:pPr lvl="0"/>
            <a:r>
              <a:rPr lang="en-US" dirty="0"/>
              <a:t>The</a:t>
            </a:r>
            <a:r>
              <a:rPr lang="en-US" baseline="0" dirty="0"/>
              <a:t> Horizontal Clear Zone, defined on page 46, is an unobstructed, traversable area provided beyond the edge of traveled way for the recovery of errant vehicles.  </a:t>
            </a:r>
          </a:p>
          <a:p>
            <a:pPr lvl="0"/>
            <a:endParaRPr lang="en-US" baseline="0" dirty="0"/>
          </a:p>
          <a:p>
            <a:pPr lvl="0"/>
            <a:r>
              <a:rPr lang="en-US" baseline="0" dirty="0"/>
              <a:t>It includes shoulders and auxiliary lanes unless the auxiliary lane functions like a through travel lane.  </a:t>
            </a:r>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10</a:t>
            </a:fld>
            <a:endParaRPr lang="en-US"/>
          </a:p>
        </p:txBody>
      </p:sp>
    </p:spTree>
    <p:extLst>
      <p:ext uri="{BB962C8B-B14F-4D97-AF65-F5344CB8AC3E}">
        <p14:creationId xmlns:p14="http://schemas.microsoft.com/office/powerpoint/2010/main" val="228557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9" y="4750279"/>
            <a:ext cx="5680494" cy="3479321"/>
          </a:xfrm>
          <a:prstGeom prst="rect">
            <a:avLst/>
          </a:prstGeom>
          <a:noFill/>
        </p:spPr>
        <p:txBody>
          <a:bodyPr wrap="square" anchor="t"/>
          <a:lstStyle>
            <a:lvl1pPr lvl="0">
              <a:defRPr/>
            </a:lvl1pPr>
          </a:lstStyle>
          <a:p>
            <a:pPr lvl="0"/>
            <a:r>
              <a:rPr lang="en-US" dirty="0"/>
              <a:t>One of the criterion included, for the first time for county roads and municipal streets, in the 2016 standards, is the Horizontal Clear Zone</a:t>
            </a:r>
            <a:r>
              <a:rPr lang="en-US" baseline="0" dirty="0"/>
              <a:t>.  </a:t>
            </a:r>
          </a:p>
          <a:p>
            <a:pPr lvl="0"/>
            <a:endParaRPr lang="en-US" baseline="0" dirty="0"/>
          </a:p>
          <a:p>
            <a:pPr lvl="0"/>
            <a:r>
              <a:rPr lang="en-US" baseline="0" dirty="0"/>
              <a:t>Because it is the first time, this video provides a short introduction to roadside design.  </a:t>
            </a:r>
          </a:p>
          <a:p>
            <a:pPr lvl="0"/>
            <a:endParaRPr lang="en-US" baseline="0" dirty="0"/>
          </a:p>
          <a:p>
            <a:pPr lvl="0"/>
            <a:r>
              <a:rPr lang="en-US" u="sng" dirty="0"/>
              <a:t>NOT FOR AUDIO</a:t>
            </a:r>
          </a:p>
          <a:p>
            <a:pPr lvl="0"/>
            <a:endParaRPr lang="en-US" dirty="0"/>
          </a:p>
          <a:p>
            <a:pPr lvl="0"/>
            <a:r>
              <a:rPr lang="en-US" dirty="0"/>
              <a:t>Widths are given as a range in the RDG but standards</a:t>
            </a:r>
            <a:r>
              <a:rPr lang="en-US" baseline="0" dirty="0"/>
              <a:t> must choose (chosen on the low end for maximum flexibility)</a:t>
            </a:r>
          </a:p>
          <a:p>
            <a:pPr lvl="0"/>
            <a:endParaRPr lang="en-US" baseline="0" dirty="0"/>
          </a:p>
          <a:p>
            <a:pPr lvl="0"/>
            <a:r>
              <a:rPr lang="en-US" baseline="0" dirty="0"/>
              <a:t>Replaces Fixed Obstacle Clearance</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11</a:t>
            </a:fld>
            <a:endParaRPr lang="en-US"/>
          </a:p>
        </p:txBody>
      </p:sp>
    </p:spTree>
    <p:extLst>
      <p:ext uri="{BB962C8B-B14F-4D97-AF65-F5344CB8AC3E}">
        <p14:creationId xmlns:p14="http://schemas.microsoft.com/office/powerpoint/2010/main" val="3365132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582283" y="4664015"/>
            <a:ext cx="5559725" cy="3876136"/>
          </a:xfrm>
          <a:prstGeom prst="rect">
            <a:avLst/>
          </a:prstGeom>
          <a:noFill/>
        </p:spPr>
        <p:txBody>
          <a:bodyPr wrap="square" anchor="t"/>
          <a:lstStyle>
            <a:lvl1pPr lvl="0">
              <a:defRPr/>
            </a:lvl1pPr>
          </a:lstStyle>
          <a:p>
            <a:pPr lvl="0"/>
            <a:r>
              <a:rPr lang="en-US" dirty="0"/>
              <a:t>The </a:t>
            </a:r>
            <a:r>
              <a:rPr lang="en-US" i="1" dirty="0"/>
              <a:t>RDG, </a:t>
            </a:r>
            <a:r>
              <a:rPr lang="en-US" i="0" dirty="0"/>
              <a:t>an</a:t>
            </a:r>
            <a:r>
              <a:rPr lang="en-US" i="0" baseline="0" dirty="0"/>
              <a:t> AASHTO publication,</a:t>
            </a:r>
            <a:r>
              <a:rPr lang="en-US" dirty="0"/>
              <a:t> is the main source and guidance.</a:t>
            </a:r>
            <a:r>
              <a:rPr lang="en-US" baseline="0" dirty="0"/>
              <a:t>  </a:t>
            </a:r>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12</a:t>
            </a:fld>
            <a:endParaRPr lang="en-US"/>
          </a:p>
        </p:txBody>
      </p:sp>
    </p:spTree>
    <p:extLst>
      <p:ext uri="{BB962C8B-B14F-4D97-AF65-F5344CB8AC3E}">
        <p14:creationId xmlns:p14="http://schemas.microsoft.com/office/powerpoint/2010/main" val="4171781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HCZ is an area that is made available for a</a:t>
            </a:r>
            <a:r>
              <a:rPr lang="en-US" baseline="0" dirty="0"/>
              <a:t> run-off-the-road vehicle.  </a:t>
            </a:r>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5496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03052" y="4922808"/>
            <a:ext cx="5387196" cy="349657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are minimum HCZ widths that apply to New and Reconstructed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width starts at the edge of the Traveled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Replaces 2010 standards Fixed Obstacle Clearance </a:t>
            </a:r>
            <a:endParaRPr lang="en-US" dirty="0"/>
          </a:p>
          <a:p>
            <a:pPr lvl="0"/>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14</a:t>
            </a:fld>
            <a:endParaRPr lang="en-US"/>
          </a:p>
        </p:txBody>
      </p:sp>
    </p:spTree>
    <p:extLst>
      <p:ext uri="{BB962C8B-B14F-4D97-AF65-F5344CB8AC3E}">
        <p14:creationId xmlns:p14="http://schemas.microsoft.com/office/powerpoint/2010/main" val="242714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This</a:t>
            </a:r>
            <a:r>
              <a:rPr lang="en-US" baseline="0" dirty="0"/>
              <a:t> screen shows a common cross section, Showing the horizontal clear zone is relation to other components of the facility</a:t>
            </a:r>
          </a:p>
          <a:p>
            <a:endParaRPr lang="en-US" baseline="0" dirty="0"/>
          </a:p>
          <a:p>
            <a:r>
              <a:rPr lang="en-US" baseline="0" dirty="0"/>
              <a:t>The HCZ provides space from the edge of the traveled way to obstacles such as trees, utility poles, drainage culverts, steep side slopes, and other obstacles.  </a:t>
            </a:r>
            <a:endParaRPr lang="en-US" dirty="0"/>
          </a:p>
          <a:p>
            <a:endParaRPr lang="en-US" dirty="0"/>
          </a:p>
          <a:p>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7203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It is best to simply</a:t>
            </a:r>
            <a:r>
              <a:rPr lang="en-US" baseline="0" dirty="0"/>
              <a:t> remove obstacles within the HCZ</a:t>
            </a:r>
          </a:p>
          <a:p>
            <a:endParaRPr lang="en-US" baseline="0" dirty="0"/>
          </a:p>
          <a:p>
            <a:r>
              <a:rPr lang="en-US" baseline="0" dirty="0"/>
              <a:t>Or redesign them</a:t>
            </a:r>
          </a:p>
          <a:p>
            <a:endParaRPr lang="en-US" baseline="0" dirty="0"/>
          </a:p>
          <a:p>
            <a:r>
              <a:rPr lang="en-US" baseline="0" dirty="0"/>
              <a:t>Relocating them farther away from the traveled way is the next best option</a:t>
            </a:r>
          </a:p>
          <a:p>
            <a:endParaRPr lang="en-US" baseline="0" dirty="0"/>
          </a:p>
          <a:p>
            <a:r>
              <a:rPr lang="en-US" baseline="0" dirty="0"/>
              <a:t>If the obstacle needs to remain within the HCZ, it could be designed to be breakaway and therefore provide much less resistance to a vehicle coming into contact with it</a:t>
            </a:r>
          </a:p>
          <a:p>
            <a:endParaRPr lang="en-US" baseline="0" dirty="0"/>
          </a:p>
          <a:p>
            <a:r>
              <a:rPr lang="en-US" baseline="0" dirty="0"/>
              <a:t>Shielding an obstacle is a possibility, realizing that the shielding itself becomes an obstacle, hopefully a relatively safer obstacle</a:t>
            </a:r>
          </a:p>
          <a:p>
            <a:endParaRPr lang="en-US" baseline="0" dirty="0"/>
          </a:p>
          <a:p>
            <a:r>
              <a:rPr lang="en-US" baseline="0" dirty="0"/>
              <a:t>Delineation of an obstacle would be a last resort, but better than nothing.  </a:t>
            </a:r>
            <a:endParaRPr lang="en-US" dirty="0"/>
          </a:p>
          <a:p>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510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Some terminology</a:t>
            </a:r>
            <a:r>
              <a:rPr lang="en-US" baseline="0" dirty="0"/>
              <a:t>   .     .      .  </a:t>
            </a:r>
          </a:p>
          <a:p>
            <a:endParaRPr lang="en-US" baseline="0" dirty="0"/>
          </a:p>
          <a:p>
            <a:r>
              <a:rPr lang="en-US" baseline="0" dirty="0"/>
              <a:t>In order for a vehicle to have a chance at not rolling over during a run-off-the-road event, the side slopes within the HCZ must be </a:t>
            </a:r>
            <a:r>
              <a:rPr lang="en-US" b="1" baseline="0" dirty="0"/>
              <a:t>traversable</a:t>
            </a:r>
            <a:r>
              <a:rPr lang="en-US" baseline="0" dirty="0"/>
              <a:t>.  </a:t>
            </a:r>
          </a:p>
          <a:p>
            <a:endParaRPr lang="en-US" baseline="0" dirty="0"/>
          </a:p>
          <a:p>
            <a:r>
              <a:rPr lang="en-US" baseline="0" dirty="0"/>
              <a:t>Vehicles can </a:t>
            </a:r>
            <a:r>
              <a:rPr lang="en-US" b="1" baseline="0" dirty="0"/>
              <a:t>recover</a:t>
            </a:r>
            <a:r>
              <a:rPr lang="en-US" baseline="0" dirty="0"/>
              <a:t>, i.e. re-gain control and steer back onto the roadway, from slopes that are 4H:1V and flatter.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screen shows a </a:t>
            </a:r>
            <a:r>
              <a:rPr lang="en-US" b="1" baseline="0" dirty="0"/>
              <a:t>recoverable </a:t>
            </a:r>
            <a:r>
              <a:rPr lang="en-US" baseline="0" dirty="0"/>
              <a:t>slope.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also traversable.  </a:t>
            </a:r>
          </a:p>
          <a:p>
            <a:endParaRPr lang="en-US" dirty="0"/>
          </a:p>
          <a:p>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324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Slopes that are steeper than 4H:1V, down to 3H:1V, are still “</a:t>
            </a:r>
            <a:r>
              <a:rPr lang="en-US" b="1" baseline="0" dirty="0"/>
              <a:t>traversable</a:t>
            </a:r>
            <a:r>
              <a:rPr lang="en-US" baseline="0" dirty="0"/>
              <a:t>” but are “</a:t>
            </a:r>
            <a:r>
              <a:rPr lang="en-US" b="1" baseline="0" dirty="0"/>
              <a:t>non-recoverable</a:t>
            </a:r>
            <a:r>
              <a:rPr lang="en-US" baseline="0" dirty="0"/>
              <a:t>” i.e. the vehicle should </a:t>
            </a:r>
            <a:r>
              <a:rPr lang="en-US" b="1" baseline="0" dirty="0"/>
              <a:t>not roll</a:t>
            </a:r>
            <a:r>
              <a:rPr lang="en-US" baseline="0" dirty="0"/>
              <a:t>, but generally won’t be able to steer back onto the roadway.  </a:t>
            </a:r>
            <a:endParaRPr lang="en-US" dirty="0"/>
          </a:p>
          <a:p>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678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Slopes steeper than 3H:1V will generally not stop a vehicle from rolling.  </a:t>
            </a:r>
          </a:p>
          <a:p>
            <a:endParaRPr lang="en-US" baseline="0" dirty="0"/>
          </a:p>
          <a:p>
            <a:r>
              <a:rPr lang="en-US" baseline="0" dirty="0"/>
              <a:t>These slopes are </a:t>
            </a:r>
            <a:r>
              <a:rPr lang="en-US" b="1" baseline="0" dirty="0"/>
              <a:t>non-traversable.</a:t>
            </a:r>
            <a:r>
              <a:rPr lang="en-US" baseline="0" dirty="0"/>
              <a:t>   And are called Critical slopes</a:t>
            </a:r>
            <a:endParaRPr lang="en-US" dirty="0"/>
          </a:p>
          <a:p>
            <a:endParaRPr lang="en-US" dirty="0"/>
          </a:p>
          <a:p>
            <a:r>
              <a:rPr lang="en-US" u="sng" dirty="0"/>
              <a:t>NOT</a:t>
            </a:r>
            <a:r>
              <a:rPr lang="en-US" u="sng" baseline="0" dirty="0"/>
              <a:t> FOR AUDIO</a:t>
            </a:r>
            <a:endParaRPr lang="en-US" u="sng" dirty="0"/>
          </a:p>
          <a:p>
            <a:endParaRPr lang="en-US" dirty="0"/>
          </a:p>
          <a:p>
            <a:r>
              <a:rPr lang="en-US" dirty="0"/>
              <a:t>Bill Gulick (KY DOT) </a:t>
            </a:r>
          </a:p>
          <a:p>
            <a:endParaRPr lang="en-US" dirty="0"/>
          </a:p>
          <a:p>
            <a:pPr lvl="0"/>
            <a:r>
              <a:rPr lang="en-US" u="sng" baseline="0" dirty="0"/>
              <a:t>Slopes</a:t>
            </a:r>
          </a:p>
          <a:p>
            <a:pPr lvl="0"/>
            <a:r>
              <a:rPr lang="en-US" baseline="0" dirty="0"/>
              <a:t>Recoverable –  1V:4H and flatter</a:t>
            </a:r>
          </a:p>
          <a:p>
            <a:pPr lvl="0"/>
            <a:r>
              <a:rPr lang="en-US" baseline="0" dirty="0"/>
              <a:t>Non-recoverable – 1V:3H to 1V:4H</a:t>
            </a:r>
          </a:p>
          <a:p>
            <a:pPr lvl="0"/>
            <a:r>
              <a:rPr lang="en-US" baseline="0" dirty="0"/>
              <a:t>Critical – steeper than 1V:3H</a:t>
            </a:r>
          </a:p>
          <a:p>
            <a:pPr lvl="0"/>
            <a:endParaRPr lang="en-US" baseline="0" dirty="0"/>
          </a:p>
          <a:p>
            <a:pPr lvl="0"/>
            <a:r>
              <a:rPr lang="en-US" baseline="0" dirty="0"/>
              <a:t>No more cross sections in the standards!  They allowed critical slopes.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9765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dirty="0"/>
              <a:t>First, some terminology and acronyms</a:t>
            </a:r>
            <a:r>
              <a:rPr lang="en-US" b="0" baseline="0" dirty="0"/>
              <a:t>  .     .      .   </a:t>
            </a:r>
          </a:p>
          <a:p>
            <a:endParaRPr lang="en-US" b="0" baseline="0"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indent="-228600">
              <a:buFont typeface="+mj-lt"/>
              <a:buAutoNum type="alphaLcParenR"/>
            </a:pPr>
            <a:r>
              <a:rPr lang="en-US" b="1" dirty="0"/>
              <a:t>NDOT</a:t>
            </a:r>
            <a:r>
              <a:rPr lang="en-US" dirty="0"/>
              <a:t> is the Nebraska Department of Transportation</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a:t>
            </a:r>
            <a:r>
              <a:rPr lang="en-US" dirty="0"/>
              <a:t> “</a:t>
            </a:r>
            <a:r>
              <a:rPr lang="en-US" b="1" dirty="0"/>
              <a:t>Highway</a:t>
            </a:r>
            <a:r>
              <a:rPr lang="en-US" dirty="0"/>
              <a:t>” 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CFR</a:t>
            </a:r>
            <a:r>
              <a:rPr lang="en-US" baseline="0" dirty="0"/>
              <a:t> is the acronym for the Code of Federal Regulations.</a:t>
            </a:r>
            <a:endParaRPr lang="en-US" b="0" dirty="0"/>
          </a:p>
          <a:p>
            <a:endParaRPr lang="en-US" b="1"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27673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Turn to any of the tables from</a:t>
            </a:r>
            <a:r>
              <a:rPr lang="en-US" baseline="0" dirty="0"/>
              <a:t> pages 55 thru 78.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Look in the right column, which has values for 3R criteria.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Notice that the word “Existing” is used often.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a:t>
            </a:r>
            <a:r>
              <a:rPr lang="en-US" b="1" baseline="0" dirty="0"/>
              <a:t>not</a:t>
            </a:r>
            <a:r>
              <a:rPr lang="en-US" baseline="0" dirty="0"/>
              <a:t> in the Definitions part of the standards, which are pages 37-46.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6 on page 47 refers to, and defines, “Existing” as “existing design features.”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NBCS would like to further clarify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this refers to are the </a:t>
            </a:r>
            <a:r>
              <a:rPr lang="en-US" b="1" strike="sngStrike" baseline="0" dirty="0"/>
              <a:t>original</a:t>
            </a:r>
            <a:r>
              <a:rPr lang="en-US" baseline="0" dirty="0"/>
              <a:t> </a:t>
            </a:r>
            <a:r>
              <a:rPr lang="en-US" b="1" baseline="0" dirty="0"/>
              <a:t>previous design plans </a:t>
            </a:r>
            <a:r>
              <a:rPr lang="en-US" baseline="0" dirty="0"/>
              <a:t>for the road or street.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term “existing” therefore is not necessarily whatever is out there.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term “Existing” does not include a feature on a road or street that was not preserved and maintained to the original or as-constructed condition.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tree that is allowed to grow in the HCZ, or a utility pole that was allowed to be added to the HCZ, is not considered “Existing”, it is not grandfathered in by Note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There may be legal immunity for features on previous design plans,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maybe no legal immunity for poor maintenance and upkeep.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Similar to slide shown in the 3R segment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Explanation of “Existing” as a value</a:t>
            </a:r>
            <a:r>
              <a:rPr lang="en-US" baseline="0" dirty="0"/>
              <a:t> – requested by 12/21/2015 dry run group</a:t>
            </a:r>
            <a:endParaRPr lang="en-US" u="none" dirty="0"/>
          </a:p>
          <a:p>
            <a:endParaRPr lang="en-US" u="none" dirty="0"/>
          </a:p>
          <a:p>
            <a:r>
              <a:rPr lang="en-US" u="none" dirty="0"/>
              <a:t>Examples: trees and utility poles</a:t>
            </a:r>
          </a:p>
          <a:p>
            <a:endParaRPr lang="en-US" u="sng" dirty="0"/>
          </a:p>
          <a:p>
            <a:r>
              <a:rPr lang="en-US" u="sng" dirty="0"/>
              <a:t>Per Jeff Schroeder and Matt Gaffey phone conversation 12/8/2015</a:t>
            </a:r>
            <a:endParaRPr lang="en-US" dirty="0"/>
          </a:p>
          <a:p>
            <a:r>
              <a:rPr lang="en-US" dirty="0"/>
              <a:t>Existing Design Feature (per</a:t>
            </a:r>
            <a:r>
              <a:rPr lang="en-US" baseline="0" dirty="0"/>
              <a:t> plans)</a:t>
            </a:r>
            <a:r>
              <a:rPr lang="en-US" dirty="0"/>
              <a:t> is grandfathered.  </a:t>
            </a:r>
          </a:p>
          <a:p>
            <a:r>
              <a:rPr lang="en-US" dirty="0"/>
              <a:t>Anything</a:t>
            </a:r>
            <a:r>
              <a:rPr lang="en-US" baseline="0" dirty="0"/>
              <a:t> beyond that (tree grows up in HCZ, utility pole is installed) is not grandfathered.</a:t>
            </a:r>
            <a:endParaRPr lang="en-US" dirty="0"/>
          </a:p>
          <a:p>
            <a:r>
              <a:rPr lang="en-US" dirty="0"/>
              <a:t>There is legal immunity with</a:t>
            </a:r>
            <a:r>
              <a:rPr lang="en-US" baseline="0" dirty="0"/>
              <a:t> respect to design work.</a:t>
            </a:r>
          </a:p>
          <a:p>
            <a:r>
              <a:rPr lang="en-US" baseline="0" dirty="0"/>
              <a:t>There is no legal immunity with respect to maintenance work.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70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More definitions are provided in the Bridges and Structures videos.  </a:t>
            </a:r>
          </a:p>
          <a:p>
            <a:endParaRPr lang="en-US" dirty="0"/>
          </a:p>
          <a:p>
            <a:r>
              <a:rPr lang="en-US" dirty="0"/>
              <a:t>There are several that are not covered</a:t>
            </a:r>
            <a:r>
              <a:rPr lang="en-US" baseline="0" dirty="0"/>
              <a:t> in this video series; </a:t>
            </a:r>
          </a:p>
          <a:p>
            <a:endParaRPr lang="en-US" baseline="0" dirty="0"/>
          </a:p>
          <a:p>
            <a:r>
              <a:rPr lang="en-US" baseline="0" dirty="0"/>
              <a:t>it is recommended that you review all of the definitions on pages 37-46.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0384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 previous video in this series introduced notes – 2, 3 and 4 – which are necessary to account for when finding</a:t>
            </a:r>
            <a:r>
              <a:rPr lang="en-US" baseline="0" dirty="0"/>
              <a:t> the table that applies to a work or project.  </a:t>
            </a:r>
          </a:p>
          <a:p>
            <a:endParaRPr lang="en-US" baseline="0" dirty="0"/>
          </a:p>
          <a:p>
            <a:r>
              <a:rPr lang="en-US" baseline="0" dirty="0"/>
              <a:t>And we just talked about the word “Existing” as defined in Note 6.  </a:t>
            </a:r>
            <a:endParaRPr lang="en-US" dirty="0"/>
          </a:p>
          <a:p>
            <a:endParaRPr lang="en-US" dirty="0"/>
          </a:p>
          <a:p>
            <a:r>
              <a:rPr lang="en-US" dirty="0"/>
              <a:t>The remainder</a:t>
            </a:r>
            <a:r>
              <a:rPr lang="en-US" baseline="0" dirty="0"/>
              <a:t> of this video addresses </a:t>
            </a:r>
            <a:r>
              <a:rPr lang="en-US" dirty="0"/>
              <a:t>Notes in general, </a:t>
            </a:r>
          </a:p>
          <a:p>
            <a:endParaRPr lang="en-US" dirty="0"/>
          </a:p>
          <a:p>
            <a:r>
              <a:rPr lang="en-US" dirty="0"/>
              <a:t>and provides a brief</a:t>
            </a:r>
            <a:r>
              <a:rPr lang="en-US" baseline="0" dirty="0"/>
              <a:t> </a:t>
            </a:r>
            <a:r>
              <a:rPr lang="en-US" dirty="0"/>
              <a:t>summary of each of the first 17 notes </a:t>
            </a:r>
            <a:r>
              <a:rPr lang="en-US" baseline="0" dirty="0"/>
              <a:t>in the county road and municipal street design standards</a:t>
            </a:r>
            <a:r>
              <a:rPr lang="en-US" dirty="0"/>
              <a:t>.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4734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927340" y="5129841"/>
            <a:ext cx="5645989" cy="1667774"/>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a:t>
            </a:r>
            <a:r>
              <a:rPr lang="en-US" baseline="0" dirty="0"/>
              <a:t> are referenced in Design Standards tables, and are numbered sequentially.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Each note addresses one topic or subject.  All information pertinent to that topic or subject is included in the note, which </a:t>
            </a:r>
            <a:r>
              <a:rPr lang="en-US" dirty="0"/>
              <a:t>makes it easier and more efficient to find information on any given</a:t>
            </a:r>
            <a:r>
              <a:rPr lang="en-US" baseline="0" dirty="0"/>
              <a:t> topic or subject</a:t>
            </a:r>
            <a:r>
              <a:rPr lang="en-US" dirty="0"/>
              <a:t>.</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seven notes address broader topics, such as functional classification, 3R work, traffic volumes and which standards to apply.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remaining Notes address the 13 criteria.  The notes are in</a:t>
            </a:r>
            <a:r>
              <a:rPr lang="en-US" baseline="0" dirty="0"/>
              <a:t> the same order as criteria are listed in the tables – from top to bottom.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r>
              <a:rPr lang="en-US" b="0" u="sng" dirty="0"/>
              <a:t>NOT</a:t>
            </a:r>
            <a:r>
              <a:rPr lang="en-US" b="0" u="sng" baseline="0" dirty="0"/>
              <a:t> FOR AUDIO</a:t>
            </a:r>
            <a:endParaRPr lang="en-US" b="0" u="sng" dirty="0"/>
          </a:p>
          <a:p>
            <a:pPr lvl="0"/>
            <a:r>
              <a:rPr lang="en-US" b="1" dirty="0"/>
              <a:t>First Bullet</a:t>
            </a:r>
            <a:r>
              <a:rPr lang="en-US" dirty="0"/>
              <a:t>: look at a table, any table, and see the references</a:t>
            </a:r>
            <a:r>
              <a:rPr lang="en-US" baseline="0" dirty="0"/>
              <a:t> to notes</a:t>
            </a:r>
          </a:p>
          <a:p>
            <a:pPr lvl="0"/>
            <a:r>
              <a:rPr lang="en-US" b="1" baseline="0" dirty="0"/>
              <a:t>Second Bullet</a:t>
            </a:r>
            <a:r>
              <a:rPr lang="en-US" baseline="0" dirty="0"/>
              <a:t>: e.g. Traffic Volumes to use can be found in note 7, everything about Horizontal Alignment in Note 12, etc.</a:t>
            </a:r>
          </a:p>
          <a:p>
            <a:pPr lvl="0"/>
            <a:r>
              <a:rPr lang="en-US" b="1" dirty="0"/>
              <a:t>Third Bullet</a:t>
            </a:r>
            <a:r>
              <a:rPr lang="en-US" dirty="0"/>
              <a:t>: look at a table, any table, and go top to bottom</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23</a:t>
            </a:fld>
            <a:endParaRPr lang="en-US"/>
          </a:p>
        </p:txBody>
      </p:sp>
    </p:spTree>
    <p:extLst>
      <p:ext uri="{BB962C8B-B14F-4D97-AF65-F5344CB8AC3E}">
        <p14:creationId xmlns:p14="http://schemas.microsoft.com/office/powerpoint/2010/main" val="2597792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screen shows Table C, one of  the Urban Area</a:t>
            </a:r>
            <a:r>
              <a:rPr lang="en-US" baseline="0" dirty="0"/>
              <a:t> design standards, on pages 55 and 56 – in order to briefly demonstrate how notes are referenced in design standards tables.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a:t>Notes that apply are called out in parentheses throughout each table.  Notes 1, 2, 3, 4 and 7 – in parentheses at the top of the table just after the words “Urban Areas” - apply to the entire table shown on the screen.  Note 6, positioned at the head of the 3R column, applies to the all of the </a:t>
            </a:r>
            <a:r>
              <a:rPr lang="en-US" b="1" baseline="0" dirty="0"/>
              <a:t>3R</a:t>
            </a:r>
            <a:r>
              <a:rPr lang="en-US" baseline="0" dirty="0"/>
              <a:t> criteria.  Note (8), positioned next to Design Speed, applies only to the Design Speed criterion, for both New &amp; Reconstructed and 3R criteria.  Note (9) works the same way, only for Lane Width.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aseline="0" dirty="0"/>
              <a:t>As do Notes 13 and 14 at the bottom of the screen.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sng" baseline="0" dirty="0"/>
              <a:t>NOT FOR AUDIO</a:t>
            </a:r>
          </a:p>
          <a:p>
            <a:endParaRPr lang="en-US" dirty="0"/>
          </a:p>
          <a:p>
            <a:r>
              <a:rPr lang="en-US" dirty="0"/>
              <a:t>Once you determine </a:t>
            </a:r>
            <a:r>
              <a:rPr lang="en-US" baseline="0" dirty="0"/>
              <a:t>standards you need (area and national functional classification) for your segment of road or street, you find the table that you need.  On that table are the criteria and standards that apply, and only those that apply (other than what is in the Notes).  </a:t>
            </a:r>
            <a:r>
              <a:rPr lang="en-US" b="1" baseline="0" dirty="0"/>
              <a:t>Less confusion, fewer mistakes, and easier to document relaxation of standards requests.</a:t>
            </a:r>
            <a:r>
              <a:rPr lang="en-US" baseline="0" dirty="0"/>
              <a:t>  </a:t>
            </a:r>
            <a:endParaRPr lang="en-US" dirty="0"/>
          </a:p>
          <a:p>
            <a:endParaRPr lang="en-US"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103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5009070"/>
            <a:ext cx="5784011" cy="2202611"/>
          </a:xfrm>
          <a:prstGeom prst="rect">
            <a:avLst/>
          </a:prstGeom>
          <a:noFill/>
        </p:spPr>
        <p:txBody>
          <a:bodyPr wrap="square" anchor="t"/>
          <a:lstStyle>
            <a:lvl1pPr lvl="0">
              <a:defRPr/>
            </a:lvl1pPr>
          </a:lstStyle>
          <a:p>
            <a:pPr lvl="0"/>
            <a:r>
              <a:rPr lang="en-US" dirty="0"/>
              <a:t>Notes have several different types of statements.  </a:t>
            </a:r>
          </a:p>
          <a:p>
            <a:pPr lvl="0"/>
            <a:endParaRPr lang="en-US" dirty="0"/>
          </a:p>
          <a:p>
            <a:pPr lvl="0"/>
            <a:r>
              <a:rPr lang="en-US" dirty="0"/>
              <a:t>They are a mixture of </a:t>
            </a:r>
            <a:r>
              <a:rPr lang="en-US" b="1" dirty="0"/>
              <a:t>requirements</a:t>
            </a:r>
            <a:r>
              <a:rPr lang="en-US" dirty="0"/>
              <a:t>, instructions, guidance, clarifications, and recommendations.  </a:t>
            </a:r>
          </a:p>
          <a:p>
            <a:pPr lvl="0"/>
            <a:endParaRPr lang="en-US" dirty="0"/>
          </a:p>
          <a:p>
            <a:pPr lvl="0"/>
            <a:r>
              <a:rPr lang="en-US" dirty="0"/>
              <a:t>Some </a:t>
            </a:r>
          </a:p>
          <a:p>
            <a:pPr lvl="0"/>
            <a:r>
              <a:rPr lang="en-US" dirty="0"/>
              <a:t>Are mandatory requirements (need a relaxation of standards if not met)</a:t>
            </a:r>
          </a:p>
          <a:p>
            <a:pPr lvl="0"/>
            <a:r>
              <a:rPr lang="en-US" dirty="0"/>
              <a:t>Allow design flexibility, conditionally,</a:t>
            </a:r>
            <a:r>
              <a:rPr lang="en-US" baseline="0" dirty="0"/>
              <a:t> relative to what is required in the standards table, </a:t>
            </a:r>
          </a:p>
          <a:p>
            <a:pPr lvl="0"/>
            <a:r>
              <a:rPr lang="en-US" baseline="0" dirty="0"/>
              <a:t>Are recommendations, not requirements</a:t>
            </a:r>
          </a:p>
          <a:p>
            <a:pPr lvl="0"/>
            <a:r>
              <a:rPr lang="en-US" baseline="0" dirty="0"/>
              <a:t>Are simply information – an instruction, clarification, definition, or providing context.</a:t>
            </a:r>
            <a:endParaRPr lang="en-US" dirty="0"/>
          </a:p>
          <a:p>
            <a:pPr lvl="0"/>
            <a:endParaRPr lang="en-US" dirty="0"/>
          </a:p>
          <a:p>
            <a:pPr lvl="0"/>
            <a:r>
              <a:rPr lang="en-US" baseline="0" dirty="0"/>
              <a:t>It would not be appropriate to request a relaxation of standards for permissive statements, guidance, instructions, clarifications, definitions or contextual statements.  </a:t>
            </a:r>
          </a:p>
          <a:p>
            <a:pPr lvl="0"/>
            <a:endParaRPr lang="en-US" baseline="0" dirty="0"/>
          </a:p>
          <a:p>
            <a:pPr lvl="0"/>
            <a:r>
              <a:rPr lang="en-US" baseline="0" dirty="0"/>
              <a:t>It would be appropriate to request a relaxation of standards for mandatory requirements, or requirements with conditions.  </a:t>
            </a:r>
            <a:endParaRPr lang="en-US" dirty="0"/>
          </a:p>
          <a:p>
            <a:pPr lvl="0"/>
            <a:endParaRPr lang="en-US" dirty="0"/>
          </a:p>
          <a:p>
            <a:pPr lvl="0"/>
            <a:r>
              <a:rPr lang="en-US" u="sng" dirty="0"/>
              <a:t>NOT FOR AUDIO</a:t>
            </a:r>
          </a:p>
          <a:p>
            <a:pPr lvl="0"/>
            <a:r>
              <a:rPr lang="en-US" dirty="0"/>
              <a:t>Examples corresponding to slide: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Mandatory: Note 2 (using rural area design standards for high speed roads)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Conditional Relaxation: Notes 12 (Horizontal Alignment), 13 (Vertical</a:t>
            </a:r>
            <a:r>
              <a:rPr lang="en-US" sz="1200" baseline="0" dirty="0"/>
              <a:t> Alignment)</a:t>
            </a:r>
            <a:r>
              <a:rPr lang="en-US" sz="1200" dirty="0"/>
              <a:t> and 14 (Grade)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Permissive: Note 3 (using urban design standards in lieu of rural) or Note 10 (Sandhills soils) </a:t>
            </a:r>
          </a:p>
          <a:p>
            <a:pPr marL="228600" lvl="0" indent="-228600">
              <a:buFont typeface="+mj-lt"/>
              <a:buAutoNum type="arabicPeriod"/>
            </a:pPr>
            <a:r>
              <a:rPr lang="en-US" sz="1200" dirty="0"/>
              <a:t>Guidance: Note 13 Note 18 (rehabilitated bridges)</a:t>
            </a:r>
          </a:p>
          <a:p>
            <a:pPr marL="228600" lvl="0" indent="-228600">
              <a:buFont typeface="+mj-lt"/>
              <a:buAutoNum type="arabicPeriod"/>
            </a:pPr>
            <a:r>
              <a:rPr lang="en-US" sz="1200" dirty="0"/>
              <a:t>Informational: Note 1 (minimums and maximums, need Relaxation if can’t meet), Note 9 (defines gutter</a:t>
            </a:r>
            <a:r>
              <a:rPr lang="en-US" sz="1200" baseline="0" dirty="0"/>
              <a:t> line)</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25</a:t>
            </a:fld>
            <a:endParaRPr lang="en-US"/>
          </a:p>
        </p:txBody>
      </p:sp>
    </p:spTree>
    <p:extLst>
      <p:ext uri="{BB962C8B-B14F-4D97-AF65-F5344CB8AC3E}">
        <p14:creationId xmlns:p14="http://schemas.microsoft.com/office/powerpoint/2010/main" val="3558263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92834" y="4802037"/>
            <a:ext cx="5559725" cy="1063925"/>
          </a:xfrm>
          <a:prstGeom prst="rect">
            <a:avLst/>
          </a:prstGeom>
          <a:noFill/>
        </p:spPr>
        <p:txBody>
          <a:bodyPr wrap="square" anchor="t"/>
          <a:lstStyle>
            <a:lvl1pPr lvl="0">
              <a:defRPr/>
            </a:lvl1pPr>
          </a:lstStyle>
          <a:p>
            <a:pPr lvl="0"/>
            <a:r>
              <a:rPr lang="en-US" baseline="0" dirty="0"/>
              <a:t>County Roads and Municipal Streets notes provide a </a:t>
            </a:r>
            <a:r>
              <a:rPr lang="en-US" b="1" baseline="0" dirty="0"/>
              <a:t>visual cue </a:t>
            </a:r>
            <a:r>
              <a:rPr lang="en-US" baseline="0" dirty="0"/>
              <a:t>for requirements that would be appropriate to include in a relaxation of standards request, if the application of the requirement is not feasible because of peculiar, special or unique local situations.  </a:t>
            </a:r>
          </a:p>
          <a:p>
            <a:pPr lvl="0"/>
            <a:endParaRPr lang="en-US" baseline="0" dirty="0"/>
          </a:p>
          <a:p>
            <a:pPr lvl="0"/>
            <a:r>
              <a:rPr lang="en-US" baseline="0" dirty="0"/>
              <a:t>Any text in </a:t>
            </a:r>
            <a:r>
              <a:rPr lang="en-US" b="1" baseline="0" dirty="0"/>
              <a:t>bold font </a:t>
            </a:r>
            <a:r>
              <a:rPr lang="en-US" baseline="0" dirty="0"/>
              <a:t>provides a visual cue that it is </a:t>
            </a:r>
            <a:r>
              <a:rPr lang="en-US" b="1" baseline="0" dirty="0"/>
              <a:t>mandatory</a:t>
            </a:r>
            <a:r>
              <a:rPr lang="en-US" baseline="0" dirty="0"/>
              <a:t>.  If the </a:t>
            </a:r>
            <a:r>
              <a:rPr lang="en-US" b="1" baseline="0" dirty="0"/>
              <a:t>requirement</a:t>
            </a:r>
            <a:r>
              <a:rPr lang="en-US" baseline="0" dirty="0"/>
              <a:t> cannot be met, the county or municipality must request a </a:t>
            </a:r>
            <a:r>
              <a:rPr lang="en-US" b="1" baseline="0" dirty="0"/>
              <a:t>relaxation</a:t>
            </a:r>
            <a:r>
              <a:rPr lang="en-US" baseline="0" dirty="0"/>
              <a:t> of standards from the NBCS.  </a:t>
            </a:r>
          </a:p>
          <a:p>
            <a:pPr lvl="0"/>
            <a:endParaRPr lang="en-US" baseline="0" dirty="0"/>
          </a:p>
          <a:p>
            <a:pPr lvl="0"/>
            <a:r>
              <a:rPr lang="en-US" baseline="0" dirty="0"/>
              <a:t>On the other hand, Text in regular font would not be considered appropriate for a relaxation of standards.  </a:t>
            </a:r>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26</a:t>
            </a:fld>
            <a:endParaRPr lang="en-US"/>
          </a:p>
        </p:txBody>
      </p:sp>
    </p:spTree>
    <p:extLst>
      <p:ext uri="{BB962C8B-B14F-4D97-AF65-F5344CB8AC3E}">
        <p14:creationId xmlns:p14="http://schemas.microsoft.com/office/powerpoint/2010/main" val="1656590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these examples,</a:t>
            </a:r>
          </a:p>
          <a:p>
            <a:endParaRPr lang="en-US" dirty="0"/>
          </a:p>
          <a:p>
            <a:r>
              <a:rPr lang="en-US" dirty="0"/>
              <a:t>Note 2 indicates that Rural Area design standards must be used if the anticipated posted speed limit is 50 MPH or greater.  </a:t>
            </a:r>
          </a:p>
          <a:p>
            <a:endParaRPr lang="en-US" dirty="0"/>
          </a:p>
          <a:p>
            <a:r>
              <a:rPr lang="en-US" dirty="0"/>
              <a:t>Note 4 requires the use of State Highway Standards</a:t>
            </a:r>
            <a:r>
              <a:rPr lang="en-US" baseline="0" dirty="0"/>
              <a:t> for all roads and streets functionally classified as Other Principal Arterial.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2 and 4 are mandatory and are therefore in </a:t>
            </a:r>
            <a:r>
              <a:rPr lang="en-US" b="1" dirty="0"/>
              <a:t>bold font</a:t>
            </a:r>
            <a:r>
              <a:rPr lang="en-US" dirty="0"/>
              <a:t>.  If they cannot be met, the county or</a:t>
            </a:r>
            <a:r>
              <a:rPr lang="en-US" baseline="0" dirty="0"/>
              <a:t> city must request a relaxation of standards from the NBCS prior to construction.  </a:t>
            </a:r>
            <a:endParaRPr lang="en-US" dirty="0"/>
          </a:p>
          <a:p>
            <a:endParaRPr lang="en-US" baseline="0" dirty="0"/>
          </a:p>
          <a:p>
            <a:r>
              <a:rPr lang="en-US" baseline="0" dirty="0"/>
              <a:t>On the other hand, Note 3 is permissive – it allows the use of urban area design standards for certain situations. It would not be appropriate to request a relaxation of standards from the NBCS for this Note.  It is a decision to be made and documented by the county or municipality.</a:t>
            </a:r>
          </a:p>
          <a:p>
            <a:endParaRPr lang="en-US" baseline="0" dirty="0"/>
          </a:p>
          <a:p>
            <a:r>
              <a:rPr lang="en-US" u="sng" baseline="0" dirty="0"/>
              <a:t>NOT FOR AUDIO</a:t>
            </a:r>
          </a:p>
          <a:p>
            <a:endParaRPr lang="en-US" baseline="0" dirty="0"/>
          </a:p>
          <a:p>
            <a:r>
              <a:rPr lang="en-US" baseline="0" dirty="0"/>
              <a:t>It also has relaxed requirements for scenic-recreation roads within the boundaries of a recreational area.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27</a:t>
            </a:fld>
            <a:endParaRPr lang="en-US"/>
          </a:p>
        </p:txBody>
      </p:sp>
    </p:spTree>
    <p:extLst>
      <p:ext uri="{BB962C8B-B14F-4D97-AF65-F5344CB8AC3E}">
        <p14:creationId xmlns:p14="http://schemas.microsoft.com/office/powerpoint/2010/main" val="3750194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a:t>
            </a:r>
          </a:p>
          <a:p>
            <a:endParaRPr lang="en-US" dirty="0"/>
          </a:p>
          <a:p>
            <a:r>
              <a:rPr lang="en-US" dirty="0"/>
              <a:t>Focusing on the bottom half of Note 12, the note for horizontal curves, it allows</a:t>
            </a:r>
            <a:r>
              <a:rPr lang="en-US" baseline="0" dirty="0"/>
              <a:t> </a:t>
            </a:r>
            <a:r>
              <a:rPr lang="en-US" b="1" dirty="0"/>
              <a:t>lower</a:t>
            </a:r>
            <a:r>
              <a:rPr lang="en-US" dirty="0"/>
              <a:t> standards for </a:t>
            </a:r>
            <a:r>
              <a:rPr lang="en-US" b="1" dirty="0"/>
              <a:t>design</a:t>
            </a:r>
            <a:r>
              <a:rPr lang="en-US" b="1" baseline="0" dirty="0"/>
              <a:t> speed</a:t>
            </a:r>
            <a:r>
              <a:rPr lang="en-US" baseline="0" dirty="0"/>
              <a:t> and </a:t>
            </a:r>
            <a:r>
              <a:rPr lang="en-US" b="1" baseline="0" dirty="0"/>
              <a:t>stopping sight distance</a:t>
            </a:r>
            <a:r>
              <a:rPr lang="en-US" baseline="0" dirty="0"/>
              <a:t>, if there is a </a:t>
            </a:r>
            <a:r>
              <a:rPr lang="en-US" b="1" baseline="0" dirty="0"/>
              <a:t>constrained situation</a:t>
            </a:r>
            <a:r>
              <a:rPr lang="en-US" baseline="0" dirty="0"/>
              <a:t>, and the functional classification is Local or Minor Collector, and there is a very low-volume of traffic</a:t>
            </a:r>
            <a:r>
              <a:rPr lang="en-US" dirty="0"/>
              <a:t>.  </a:t>
            </a:r>
          </a:p>
          <a:p>
            <a:endParaRPr lang="en-US" dirty="0"/>
          </a:p>
          <a:p>
            <a:r>
              <a:rPr lang="en-US" baseline="0" dirty="0"/>
              <a:t>The design speed and stopping sight distance requirements in </a:t>
            </a:r>
            <a:r>
              <a:rPr lang="en-US" b="1" baseline="0" dirty="0"/>
              <a:t>bold font </a:t>
            </a:r>
            <a:r>
              <a:rPr lang="en-US" b="0" baseline="0" dirty="0"/>
              <a:t>are only allowed under the conditions expressed in the note, and if those requirements </a:t>
            </a:r>
            <a:r>
              <a:rPr lang="en-US" baseline="0" dirty="0"/>
              <a:t>cannot be met, the county is </a:t>
            </a:r>
            <a:r>
              <a:rPr lang="en-US" b="1" baseline="0" dirty="0"/>
              <a:t>required</a:t>
            </a:r>
            <a:r>
              <a:rPr lang="en-US" baseline="0" dirty="0"/>
              <a:t> to submit a relaxation of standards request to the NBCS prior to construction.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28</a:t>
            </a:fld>
            <a:endParaRPr lang="en-US"/>
          </a:p>
        </p:txBody>
      </p:sp>
    </p:spTree>
    <p:extLst>
      <p:ext uri="{BB962C8B-B14F-4D97-AF65-F5344CB8AC3E}">
        <p14:creationId xmlns:p14="http://schemas.microsoft.com/office/powerpoint/2010/main" val="31856049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a:t>
            </a:r>
          </a:p>
          <a:p>
            <a:endParaRPr lang="en-US" dirty="0"/>
          </a:p>
          <a:p>
            <a:r>
              <a:rPr lang="en-US" dirty="0"/>
              <a:t>Note 9 provides </a:t>
            </a:r>
            <a:r>
              <a:rPr lang="en-US" b="1" dirty="0"/>
              <a:t>information</a:t>
            </a:r>
            <a:r>
              <a:rPr lang="en-US" dirty="0"/>
              <a:t> and </a:t>
            </a:r>
            <a:r>
              <a:rPr lang="en-US" b="1" dirty="0"/>
              <a:t>clarification</a:t>
            </a:r>
            <a:r>
              <a:rPr lang="en-US" dirty="0"/>
              <a:t> as</a:t>
            </a:r>
            <a:r>
              <a:rPr lang="en-US" baseline="0" dirty="0"/>
              <a:t> to where lane widths are to be measured from, for the purposes of design standards, </a:t>
            </a:r>
          </a:p>
          <a:p>
            <a:endParaRPr lang="en-US" baseline="0" dirty="0"/>
          </a:p>
          <a:p>
            <a:r>
              <a:rPr lang="en-US" baseline="0" dirty="0"/>
              <a:t>It </a:t>
            </a:r>
            <a:r>
              <a:rPr lang="en-US" b="1" baseline="0" dirty="0"/>
              <a:t>Defines</a:t>
            </a:r>
            <a:r>
              <a:rPr lang="en-US" baseline="0" dirty="0"/>
              <a:t> where the gutter line is, relative to the back of curb</a:t>
            </a:r>
          </a:p>
          <a:p>
            <a:endParaRPr lang="en-US" baseline="0" dirty="0"/>
          </a:p>
          <a:p>
            <a:r>
              <a:rPr lang="en-US" baseline="0" dirty="0"/>
              <a:t>and provides </a:t>
            </a:r>
            <a:r>
              <a:rPr lang="en-US" b="1" baseline="0" dirty="0"/>
              <a:t>clarification</a:t>
            </a:r>
            <a:r>
              <a:rPr lang="en-US" baseline="0" dirty="0"/>
              <a:t> that lane widths in the tables do </a:t>
            </a:r>
            <a:r>
              <a:rPr lang="en-US" b="1" baseline="0" dirty="0"/>
              <a:t>not</a:t>
            </a:r>
            <a:r>
              <a:rPr lang="en-US" baseline="0" dirty="0"/>
              <a:t> apply to bicycle lanes and parking lanes.  </a:t>
            </a:r>
          </a:p>
          <a:p>
            <a:endParaRPr lang="en-US" baseline="0" dirty="0"/>
          </a:p>
          <a:p>
            <a:r>
              <a:rPr lang="en-US" baseline="0" dirty="0"/>
              <a:t>The last sentence </a:t>
            </a:r>
            <a:r>
              <a:rPr lang="en-US" b="1" baseline="0" dirty="0"/>
              <a:t>clarifies</a:t>
            </a:r>
            <a:r>
              <a:rPr lang="en-US" baseline="0" dirty="0"/>
              <a:t> that paint striping does not determine lane width.  </a:t>
            </a:r>
            <a:endParaRPr lang="en-US" dirty="0"/>
          </a:p>
          <a:p>
            <a:endParaRPr lang="en-US" dirty="0"/>
          </a:p>
          <a:p>
            <a:r>
              <a:rPr lang="en-US" dirty="0"/>
              <a:t>Nothing</a:t>
            </a:r>
            <a:r>
              <a:rPr lang="en-US" baseline="0" dirty="0"/>
              <a:t> in this note would be appropriate to bring to the NBCS as a relaxation of standards.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29</a:t>
            </a:fld>
            <a:endParaRPr lang="en-US"/>
          </a:p>
        </p:txBody>
      </p:sp>
    </p:spTree>
    <p:extLst>
      <p:ext uri="{BB962C8B-B14F-4D97-AF65-F5344CB8AC3E}">
        <p14:creationId xmlns:p14="http://schemas.microsoft.com/office/powerpoint/2010/main" val="1047713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This video provides more details on the Minimum Design Standards</a:t>
            </a:r>
          </a:p>
          <a:p>
            <a:endParaRPr lang="en-US" baseline="0" dirty="0"/>
          </a:p>
          <a:p>
            <a:r>
              <a:rPr lang="en-US" baseline="0" dirty="0"/>
              <a:t>Specifically, for County Roads and Municipal Streets, pages 35-86.  </a:t>
            </a:r>
          </a:p>
          <a:p>
            <a:endParaRPr lang="en-US" baseline="0" dirty="0"/>
          </a:p>
          <a:p>
            <a:r>
              <a:rPr lang="en-US" baseline="0" dirty="0"/>
              <a:t>State Highway Standards, pages 5-34, are not covered in this video.  </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0256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06569" y="4784784"/>
            <a:ext cx="5490713" cy="2478657"/>
          </a:xfrm>
          <a:prstGeom prst="rect">
            <a:avLst/>
          </a:prstGeom>
          <a:noFill/>
        </p:spPr>
        <p:txBody>
          <a:bodyPr wrap="square" anchor="t"/>
          <a:lstStyle>
            <a:lvl1pPr lvl="0">
              <a:defRPr/>
            </a:lvl1pPr>
          </a:lstStyle>
          <a:p>
            <a:pPr lvl="0"/>
            <a:r>
              <a:rPr lang="en-US" dirty="0"/>
              <a:t>This screen</a:t>
            </a:r>
            <a:r>
              <a:rPr lang="en-US" baseline="0" dirty="0"/>
              <a:t> is a quick summary of each note – an index of sorts.  </a:t>
            </a:r>
          </a:p>
          <a:p>
            <a:pPr lvl="0"/>
            <a:endParaRPr lang="en-US" baseline="0" dirty="0"/>
          </a:p>
          <a:p>
            <a:pPr lvl="0"/>
            <a:r>
              <a:rPr lang="en-US" baseline="0" dirty="0"/>
              <a:t>The bold red font indicates that it is a design standards criterion.  </a:t>
            </a:r>
          </a:p>
          <a:p>
            <a:pPr lvl="0"/>
            <a:endParaRPr lang="en-US" baseline="0" dirty="0"/>
          </a:p>
          <a:p>
            <a:pPr lvl="0"/>
            <a:r>
              <a:rPr lang="en-US" baseline="0" dirty="0"/>
              <a:t>There are 11 notes dedicated to design standards criteria.  </a:t>
            </a:r>
          </a:p>
          <a:p>
            <a:pPr lvl="0"/>
            <a:endParaRPr lang="en-US" baseline="0" dirty="0"/>
          </a:p>
          <a:p>
            <a:pPr lvl="0"/>
            <a:r>
              <a:rPr lang="en-US" baseline="0" dirty="0"/>
              <a:t>If you are wondering why not 13, since there are 13 design criteria.</a:t>
            </a:r>
          </a:p>
          <a:p>
            <a:pPr lvl="0"/>
            <a:endParaRPr lang="en-US" baseline="0" dirty="0"/>
          </a:p>
          <a:p>
            <a:pPr marL="171450" lvl="0" indent="-171450">
              <a:buFont typeface="Arial" panose="020B0604020202020204" pitchFamily="34" charset="0"/>
              <a:buChar char="•"/>
            </a:pPr>
            <a:r>
              <a:rPr lang="en-US" dirty="0"/>
              <a:t>There is no separate note for Stopping Sight Distance (notes</a:t>
            </a:r>
            <a:r>
              <a:rPr lang="en-US" baseline="0" dirty="0"/>
              <a:t> 12 and 13 include SSD)</a:t>
            </a:r>
          </a:p>
          <a:p>
            <a:pPr marL="171450" lvl="0" indent="-171450">
              <a:buFont typeface="Arial" panose="020B0604020202020204" pitchFamily="34" charset="0"/>
              <a:buChar char="•"/>
            </a:pPr>
            <a:r>
              <a:rPr lang="en-US" baseline="0" dirty="0"/>
              <a:t>Horizontal alignment includes two controlling criteria (curve radius and superelevation)</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Read the entire note!  </a:t>
            </a:r>
          </a:p>
          <a:p>
            <a:pPr marL="0" lvl="0" indent="0">
              <a:buFont typeface="Arial" panose="020B0604020202020204" pitchFamily="34" charset="0"/>
              <a:buNone/>
            </a:pPr>
            <a:r>
              <a:rPr lang="en-US" baseline="0" dirty="0"/>
              <a:t>Lay the notes side-by-side with the table that applies to the work or project and you have everything there in front of you.</a:t>
            </a:r>
          </a:p>
          <a:p>
            <a:pPr marL="0" lvl="0" indent="0">
              <a:buFont typeface="Arial" panose="020B0604020202020204" pitchFamily="34" charset="0"/>
              <a:buNone/>
            </a:pPr>
            <a:endParaRPr lang="en-US" baseline="0" dirty="0"/>
          </a:p>
          <a:p>
            <a:pPr marL="0" lvl="0" indent="0">
              <a:buFont typeface="Arial" panose="020B0604020202020204" pitchFamily="34" charset="0"/>
              <a:buNone/>
            </a:pPr>
            <a:endParaRPr lang="en-US" baseline="0" dirty="0"/>
          </a:p>
          <a:p>
            <a:pPr marL="0" lvl="0" indent="0">
              <a:buFont typeface="Arial" panose="020B0604020202020204" pitchFamily="34" charset="0"/>
              <a:buNone/>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30</a:t>
            </a:fld>
            <a:endParaRPr lang="en-US"/>
          </a:p>
        </p:txBody>
      </p:sp>
    </p:spTree>
    <p:extLst>
      <p:ext uri="{BB962C8B-B14F-4D97-AF65-F5344CB8AC3E}">
        <p14:creationId xmlns:p14="http://schemas.microsoft.com/office/powerpoint/2010/main" val="2338130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purpose of Note 1 is to convey that if any value in the table that applies to the work or project cannot be met, a relaxation of standards request is required, and the request must be granted by the NBCS to use the proposed value in lieu of the standard value.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Just above Note 1, in the heading, notice the instruction that Notes in </a:t>
            </a:r>
            <a:r>
              <a:rPr lang="en-US" b="1" baseline="0" dirty="0"/>
              <a:t>bold font</a:t>
            </a:r>
            <a:r>
              <a:rPr lang="en-US" baseline="0" dirty="0"/>
              <a:t> would also require a relaxation of standards if not met.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1 also clarifies that, although these are termed minimum design standards, values may also be expressed as maximum, or as a range of values.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1106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Notes 2, 3 and 4 were covered in the previous video – finding the correct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2 requires the use of Rural Area Standards for high speeds – i.e. posted speeds of 50 MPH and greater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3 allows the use of Urban Area standards in Rural Areas under certain conditions.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4 requires that State Highway standards be used if the National Functional Classification is Other Principal Arterial or a higher classification.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6669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8/6/2019 Updated NDOR</a:t>
            </a:r>
            <a:r>
              <a:rPr lang="en-US" i="1" baseline="0" dirty="0">
                <a:sym typeface="Wingdings" panose="05000000000000000000" pitchFamily="2" charset="2"/>
              </a:rPr>
              <a:t>NDOT in script and audio media.  Can’t do it on the slide because that’s just the way the 2016 Standards read. </a:t>
            </a:r>
            <a:endParaRPr lang="en-US"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5 requires, in the </a:t>
            </a:r>
            <a:r>
              <a:rPr lang="en-US" b="1" baseline="0" dirty="0"/>
              <a:t>bold font</a:t>
            </a:r>
            <a:r>
              <a:rPr lang="en-US" baseline="0" dirty="0"/>
              <a:t>,  that a road or street meet the design standards for the functional classification of that road or street.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last two sentences of the note – </a:t>
            </a:r>
            <a:r>
              <a:rPr lang="en-US" i="1" baseline="0" dirty="0"/>
              <a:t>the part in </a:t>
            </a:r>
            <a:r>
              <a:rPr lang="en-US" baseline="0" dirty="0"/>
              <a:t>regular font – requires the </a:t>
            </a:r>
            <a:r>
              <a:rPr lang="en-US" strike="sngStrike" baseline="0" dirty="0"/>
              <a:t>NDOR</a:t>
            </a:r>
            <a:r>
              <a:rPr lang="en-US" baseline="0" dirty="0"/>
              <a:t> </a:t>
            </a:r>
            <a:r>
              <a:rPr lang="en-US" i="1" u="sng" baseline="0" dirty="0"/>
              <a:t>NDOT</a:t>
            </a:r>
            <a:r>
              <a:rPr lang="en-US" baseline="0" dirty="0"/>
              <a:t> to </a:t>
            </a:r>
            <a:r>
              <a:rPr lang="en-US" u="sng" baseline="0" dirty="0"/>
              <a:t>assign</a:t>
            </a:r>
            <a:r>
              <a:rPr lang="en-US" baseline="0" dirty="0"/>
              <a:t> the functional classification for a new road or street, doing so in consultation with the county or municipality.  Also, the </a:t>
            </a:r>
            <a:r>
              <a:rPr lang="en-US" i="1" baseline="0" dirty="0" err="1"/>
              <a:t>Nebr</a:t>
            </a:r>
            <a:r>
              <a:rPr lang="en-US" i="1" baseline="0" dirty="0"/>
              <a:t> DOT </a:t>
            </a:r>
            <a:r>
              <a:rPr lang="en-US" baseline="0" dirty="0"/>
              <a:t>re-assigns functional classifications to existing roads and streets.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53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Earlier in this video, the term “Existing” was discussed in connection with Note 6 and 3R standard values.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6 is actually a broader note, dealing with the subject of </a:t>
            </a:r>
            <a:r>
              <a:rPr lang="en-US" b="1" baseline="0" dirty="0"/>
              <a:t>Safety Conscious Design</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defined on page 41 of the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goes hand-in-hand with 3R design work, requiring </a:t>
            </a:r>
            <a:r>
              <a:rPr lang="en-US" b="1" baseline="0" dirty="0"/>
              <a:t>Cost Effective Analyses </a:t>
            </a:r>
            <a:r>
              <a:rPr lang="en-US" baseline="0" dirty="0"/>
              <a:t>and potentially requiring </a:t>
            </a:r>
            <a:r>
              <a:rPr lang="en-US" b="1" baseline="0" dirty="0"/>
              <a:t>safety improvements </a:t>
            </a:r>
            <a:r>
              <a:rPr lang="en-US" baseline="0" dirty="0"/>
              <a:t>to be added to the scope of 3R works or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Cost Effective Analysis is also defined on page 41 of the standards.  A review of </a:t>
            </a:r>
            <a:r>
              <a:rPr lang="en-US" b="1" baseline="0" dirty="0"/>
              <a:t>crash history </a:t>
            </a:r>
            <a:r>
              <a:rPr lang="en-US" baseline="0" dirty="0"/>
              <a:t>is part of a cost effective analysis.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0214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topic for Note 7 is </a:t>
            </a:r>
            <a:r>
              <a:rPr lang="en-US" b="1" baseline="0" dirty="0"/>
              <a:t>Traffic Volume</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Traffic Volume can be measured, or </a:t>
            </a:r>
            <a:r>
              <a:rPr lang="en-US" b="1" baseline="0" dirty="0"/>
              <a:t>counted</a:t>
            </a:r>
            <a:r>
              <a:rPr lang="en-US" baseline="0" dirty="0"/>
              <a:t>, using a device such as a rubber-hose counter, and industry-standard adjustment factors applied, to estimate an average daily traffic, or </a:t>
            </a:r>
            <a:r>
              <a:rPr lang="en-US" b="1" baseline="0" dirty="0"/>
              <a:t>ADT</a:t>
            </a:r>
            <a:r>
              <a:rPr lang="en-US" baseline="0" dirty="0"/>
              <a:t>.  </a:t>
            </a:r>
            <a:r>
              <a:rPr lang="en-US" strike="sngStrike" baseline="0" dirty="0"/>
              <a:t>For busy city streets, sometimes the Design Hourly Volume, or DHV, is important to know; however, Nebraska's design standards do not include any criteria that are a function of DHV and is left up to the entity’s designer</a:t>
            </a:r>
            <a:r>
              <a:rPr lang="en-US" baseline="0" dirty="0"/>
              <a:t>.  For some road and street design work and design standards, Knowledge of the volume of </a:t>
            </a:r>
            <a:r>
              <a:rPr lang="en-US" b="1" baseline="0" dirty="0"/>
              <a:t>heavy trucks </a:t>
            </a:r>
            <a:r>
              <a:rPr lang="en-US" baseline="0" dirty="0"/>
              <a:t>is important, and is usually expressed as a </a:t>
            </a:r>
            <a:r>
              <a:rPr lang="en-US" b="1" baseline="0" dirty="0"/>
              <a:t>percentage of the ADT</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Especially for busier roads, traffic volume information needs to be updated occasionally because it </a:t>
            </a:r>
            <a:r>
              <a:rPr lang="en-US" b="1" baseline="0" dirty="0"/>
              <a:t>can change </a:t>
            </a:r>
            <a:r>
              <a:rPr lang="en-US" baseline="0" dirty="0"/>
              <a:t>over time, depending on </a:t>
            </a:r>
            <a:r>
              <a:rPr lang="en-US" b="1" baseline="0" dirty="0"/>
              <a:t>several factors </a:t>
            </a:r>
            <a:r>
              <a:rPr lang="en-US" baseline="0" dirty="0"/>
              <a:t>that can affect the volumes and mix of traffic on the network of roads and streets.  These may include new residential and commercial development, adding capacity to the existing network, or building new roads and streets.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a:t>
            </a:r>
            <a:r>
              <a:rPr lang="en-US" b="1" baseline="0" dirty="0"/>
              <a:t>frequency </a:t>
            </a:r>
            <a:r>
              <a:rPr lang="en-US" baseline="0" dirty="0"/>
              <a:t>of traffic volume updates varies as a function of such changes and the rate that they occur, possibly at some pre-determined frequency for busier roads, or some prompted by some other requirement such as a Federal-aid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to know the specific </a:t>
            </a:r>
            <a:r>
              <a:rPr lang="en-US" b="1" baseline="0" dirty="0"/>
              <a:t>year associated with traffic volume information</a:t>
            </a:r>
            <a:r>
              <a:rPr lang="en-US" baseline="0" dirty="0"/>
              <a:t>.  Nebraska’s minimum design standards are based on what is called the </a:t>
            </a:r>
            <a:r>
              <a:rPr lang="en-US" b="1" baseline="0" dirty="0"/>
              <a:t>year of the anticipated completion of work/project</a:t>
            </a:r>
            <a:r>
              <a:rPr lang="en-US" baseline="0" dirty="0"/>
              <a:t>, and the </a:t>
            </a:r>
            <a:r>
              <a:rPr lang="en-US" b="1" baseline="0" dirty="0"/>
              <a:t>design year</a:t>
            </a:r>
            <a:r>
              <a:rPr lang="en-US" baseline="0" dirty="0"/>
              <a:t>.  The </a:t>
            </a:r>
            <a:r>
              <a:rPr lang="en-US" b="1" baseline="0" dirty="0"/>
              <a:t>Year of Anticipated Completion of Work or project </a:t>
            </a:r>
            <a:r>
              <a:rPr lang="en-US" baseline="0" dirty="0"/>
              <a:t>is the year that construction is anticipated to be finished and the road or street opened to traffic.  The </a:t>
            </a:r>
            <a:r>
              <a:rPr lang="en-US" b="1" baseline="0" dirty="0"/>
              <a:t>Design Year</a:t>
            </a:r>
            <a:r>
              <a:rPr lang="en-US" b="0" baseline="0" dirty="0"/>
              <a:t> is the anticipated life of the project in years, beyond the opening of traffic; standards assume a life of 1</a:t>
            </a:r>
            <a:r>
              <a:rPr lang="en-US" baseline="0" dirty="0"/>
              <a:t>0 to 20 years, depending on the type of work and the type of surfacing; 20 years for New &amp; Reconstructed work, and, for 3R work 10 years for asphalt paving and 20 years for Portland cement concrete paving.  Traffic numbers for both the Year of Anticipated Completion of the Work/Project and the Design Year are projections, based on </a:t>
            </a:r>
            <a:r>
              <a:rPr lang="en-US" b="1" baseline="0" dirty="0"/>
              <a:t>historical traffic volume estimates and trends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Some design standards criteria are a function of traffic volume.  Typically, they are based on </a:t>
            </a:r>
            <a:r>
              <a:rPr lang="en-US" b="1" baseline="0" dirty="0"/>
              <a:t>Design Year </a:t>
            </a:r>
            <a:r>
              <a:rPr lang="en-US" baseline="0" dirty="0"/>
              <a:t>traffic volumes.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Looking at the bottom part of the note </a:t>
            </a:r>
            <a:r>
              <a:rPr lang="en-US" strike="sngStrike" baseline="0" dirty="0"/>
              <a:t>first,</a:t>
            </a:r>
            <a:r>
              <a:rPr lang="en-US" baseline="0" dirty="0"/>
              <a:t> with the two bullets: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roads and streets with a </a:t>
            </a:r>
            <a:r>
              <a:rPr lang="en-US" b="1" baseline="0" dirty="0"/>
              <a:t>current</a:t>
            </a:r>
            <a:r>
              <a:rPr lang="en-US" baseline="0" dirty="0"/>
              <a:t> traffic volume ADT of 750 VPD and more, or for roads functionally classified as Other Principal Arterial or higher, the </a:t>
            </a:r>
            <a:r>
              <a:rPr lang="en-US" b="1" baseline="0" dirty="0"/>
              <a:t>ADT</a:t>
            </a:r>
            <a:r>
              <a:rPr lang="en-US" baseline="0" dirty="0"/>
              <a:t> used as the </a:t>
            </a:r>
            <a:r>
              <a:rPr lang="en-US" b="1" baseline="0" dirty="0"/>
              <a:t>basis</a:t>
            </a:r>
            <a:r>
              <a:rPr lang="en-US" baseline="0" dirty="0"/>
              <a:t> for design standards is required to be </a:t>
            </a:r>
            <a:r>
              <a:rPr lang="en-US" b="1" baseline="0" dirty="0"/>
              <a:t>estimated</a:t>
            </a:r>
            <a:r>
              <a:rPr lang="en-US" baseline="0" dirty="0"/>
              <a:t>, i.e. </a:t>
            </a:r>
            <a:r>
              <a:rPr lang="en-US" b="1" baseline="0" dirty="0"/>
              <a:t>projected out</a:t>
            </a:r>
            <a:r>
              <a:rPr lang="en-US" baseline="0" dirty="0"/>
              <a:t>, to the </a:t>
            </a:r>
            <a:r>
              <a:rPr lang="en-US" b="1" baseline="0" dirty="0"/>
              <a:t>Design Year </a:t>
            </a:r>
            <a:r>
              <a:rPr lang="en-US" baseline="0" dirty="0"/>
              <a:t>as mentioned earlier. </a:t>
            </a:r>
            <a:r>
              <a:rPr lang="en-US" strike="sngStrike" baseline="0" dirty="0"/>
              <a:t>for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sngStrike" baseline="0" dirty="0"/>
              <a:t>20 years from the year of the anticipated completion of the work or project, for New &amp; Reconstructed work,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sngStrike" baseline="0" dirty="0"/>
              <a:t>For 3R work, 10 years from the year of the anticipated completion of the work or project, for asphaltic pavement strategies or 20 years from the year of the anticipated completion of the work or project, for Portland cement pavement strategies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sentence of the note recognizes that the traffic volume for many lower volume roads and streets remains about the same over time.  For those, the Board of Public Roads does </a:t>
            </a:r>
            <a:r>
              <a:rPr lang="en-US" b="1" baseline="0" dirty="0"/>
              <a:t>not</a:t>
            </a:r>
            <a:r>
              <a:rPr lang="en-US" baseline="0" dirty="0"/>
              <a:t> require Design Year traffic projections.  The Board established the cutoff at 750 VPD for the current traffic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For roads and streets with a current ADT fewer than 750 VPD, the Board allows the ADT for the year of anticipated completion of the work or project to be used for design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As always, designers need to be aware that these are </a:t>
            </a:r>
            <a:r>
              <a:rPr lang="en-US" b="1" baseline="0" dirty="0"/>
              <a:t>minimum</a:t>
            </a:r>
            <a:r>
              <a:rPr lang="en-US" baseline="0" dirty="0"/>
              <a:t> design standards.  If a significant traffic generating development is planned for a lower volume road, it would be prudent to go ahead and make a traffic volume projection to the Design Year, and use that as a basis for determining minimum design values.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9565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sz="1200" kern="1200" dirty="0">
                <a:solidFill>
                  <a:schemeClr val="tx1"/>
                </a:solidFill>
                <a:effectLst/>
                <a:latin typeface="+mn-lt"/>
                <a:ea typeface="+mn-ea"/>
                <a:cs typeface="+mn-cs"/>
              </a:rPr>
              <a:t>Note 8 covers</a:t>
            </a:r>
            <a:r>
              <a:rPr lang="en-US" sz="1200" kern="1200" baseline="0" dirty="0">
                <a:solidFill>
                  <a:schemeClr val="tx1"/>
                </a:solidFill>
                <a:effectLst/>
                <a:latin typeface="+mn-lt"/>
                <a:ea typeface="+mn-ea"/>
                <a:cs typeface="+mn-cs"/>
              </a:rPr>
              <a:t> the first </a:t>
            </a:r>
            <a:r>
              <a:rPr lang="en-US" sz="1200" b="1" kern="1200" baseline="0" dirty="0">
                <a:solidFill>
                  <a:schemeClr val="tx1"/>
                </a:solidFill>
                <a:effectLst/>
                <a:latin typeface="+mn-lt"/>
                <a:ea typeface="+mn-ea"/>
                <a:cs typeface="+mn-cs"/>
              </a:rPr>
              <a:t>design</a:t>
            </a:r>
            <a:r>
              <a:rPr lang="en-US" sz="1200" kern="1200" baseline="0" dirty="0">
                <a:solidFill>
                  <a:schemeClr val="tx1"/>
                </a:solidFill>
                <a:effectLst/>
                <a:latin typeface="+mn-lt"/>
                <a:ea typeface="+mn-ea"/>
                <a:cs typeface="+mn-cs"/>
              </a:rPr>
              <a:t> criteria: design speed.  Some consider design speed to be the most important design criteria; several other design criteria are a function of design speed.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In the first paragraph, design speed is required to be equal to or greater than the speed limit that is anticipated to be posted following construction, or the statutory speed limit in statutes 60-6,186 and 60-6,190.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 second paragraph addresses the different design speeds and how they are presented in the standards tables.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 first sentence points out that, in the Urban Area standards tables, the minimum (lowest allowed) design speed is listed along with the maximum (highest allowed) design speed.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 The last sentence says that any design criterion that is a function of design speed must be based on the applicable AASHTO formula or value.  The values for the minimum and maximum deign speeds are shown in design standards tables,.  For design speeds in between the lowest and highest, designers need to, for any criteria that is a function of design speed, refer to the AASHTO Green Book and calculate or look up the appropriate value.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Let’s look at an example.  </a:t>
            </a:r>
          </a:p>
          <a:p>
            <a:pPr lvl="0"/>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NOT FOR AUDIO</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Same requirements, with additional information and guidance.  Stopping sight distance is included as a criteria in the proposed tables.  Like 001.16(4), Note 8 refers to Neb. Rev. Stat. §60-6,190. </a:t>
            </a:r>
          </a:p>
          <a:p>
            <a:pPr lvl="0"/>
            <a:endParaRPr lang="en-US" sz="1200" kern="1200" dirty="0">
              <a:solidFill>
                <a:schemeClr val="tx1"/>
              </a:solidFill>
              <a:effectLst/>
              <a:latin typeface="+mn-lt"/>
              <a:ea typeface="+mn-ea"/>
              <a:cs typeface="+mn-cs"/>
            </a:endParaRPr>
          </a:p>
          <a:p>
            <a:pPr lvl="0" algn="l">
              <a:buChar char="•"/>
            </a:pPr>
            <a:r>
              <a:rPr lang="en-US" dirty="0">
                <a:latin typeface="+mn-lt"/>
              </a:rPr>
              <a:t>Key Controlling Criteria</a:t>
            </a:r>
          </a:p>
          <a:p>
            <a:pPr marL="914388" lvl="1" indent="-457200">
              <a:buFont typeface="Wingdings" panose="05000000000000000000" pitchFamily="2" charset="2"/>
              <a:buChar char="Ø"/>
            </a:pPr>
            <a:r>
              <a:rPr lang="en-US" dirty="0">
                <a:latin typeface="+mn-lt"/>
              </a:rPr>
              <a:t>Many criteria calculated based on design speed</a:t>
            </a:r>
          </a:p>
          <a:p>
            <a:pPr lvl="0" algn="l">
              <a:buChar char="•"/>
            </a:pPr>
            <a:r>
              <a:rPr lang="en-US" dirty="0">
                <a:latin typeface="+mn-lt"/>
              </a:rPr>
              <a:t>Urban Tables</a:t>
            </a:r>
          </a:p>
          <a:p>
            <a:pPr lvl="1" algn="l">
              <a:buChar char="•"/>
            </a:pPr>
            <a:r>
              <a:rPr lang="en-US" dirty="0">
                <a:latin typeface="+mn-lt"/>
              </a:rPr>
              <a:t>Design speed between values shown in table</a:t>
            </a:r>
          </a:p>
          <a:p>
            <a:r>
              <a:rPr lang="en-US" dirty="0">
                <a:latin typeface="+mn-lt"/>
              </a:rPr>
              <a:t>Rural and Scenic-Recreation Tables</a:t>
            </a:r>
          </a:p>
          <a:p>
            <a:pPr marL="914377" lvl="1" indent="-457189">
              <a:buFont typeface="Arial" panose="020B0604020202020204" pitchFamily="34" charset="0"/>
              <a:buChar char="•"/>
            </a:pPr>
            <a:r>
              <a:rPr lang="en-US" dirty="0">
                <a:latin typeface="+mn-lt"/>
              </a:rPr>
              <a:t>50 MPH and 55 MPH</a:t>
            </a:r>
          </a:p>
          <a:p>
            <a:pPr marL="914377" lvl="1" indent="-457189">
              <a:buFont typeface="Arial" panose="020B0604020202020204" pitchFamily="34" charset="0"/>
              <a:buChar char="•"/>
            </a:pPr>
            <a:r>
              <a:rPr lang="en-US" dirty="0">
                <a:latin typeface="+mn-lt"/>
              </a:rPr>
              <a:t>ADT &lt; 50 VPD, Constrained Situations</a:t>
            </a:r>
          </a:p>
          <a:p>
            <a:pPr marL="1314418" lvl="2" indent="-457189">
              <a:buFont typeface="Arial" panose="020B0604020202020204" pitchFamily="34" charset="0"/>
              <a:buChar char="•"/>
            </a:pPr>
            <a:r>
              <a:rPr lang="en-US" dirty="0">
                <a:latin typeface="+mn-lt"/>
              </a:rPr>
              <a:t>ROW and Environmental Impacts, Terrain and Costs </a:t>
            </a:r>
          </a:p>
          <a:p>
            <a:pPr marL="1314418" lvl="2" indent="-457189">
              <a:buFont typeface="Arial" panose="020B0604020202020204" pitchFamily="34" charset="0"/>
              <a:buChar char="•"/>
            </a:pPr>
            <a:r>
              <a:rPr lang="en-US" dirty="0">
                <a:latin typeface="+mn-lt"/>
              </a:rPr>
              <a:t>Refer to notes 12, 13 and 14</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36</a:t>
            </a:fld>
            <a:endParaRPr lang="en-US"/>
          </a:p>
        </p:txBody>
      </p:sp>
    </p:spTree>
    <p:extLst>
      <p:ext uri="{BB962C8B-B14F-4D97-AF65-F5344CB8AC3E}">
        <p14:creationId xmlns:p14="http://schemas.microsoft.com/office/powerpoint/2010/main" val="20087386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dirty="0"/>
              <a:t>This screen</a:t>
            </a:r>
            <a:r>
              <a:rPr lang="en-US" baseline="0" dirty="0"/>
              <a:t> shows Table D, Urban Area design standards table, on pages 57 and 58.  It is for the National Functional Classification of </a:t>
            </a:r>
            <a:r>
              <a:rPr lang="en-US" b="1" baseline="0" dirty="0"/>
              <a:t>Major Collector</a:t>
            </a:r>
            <a:r>
              <a:rPr lang="en-US" baseline="0" dirty="0"/>
              <a:t>.  </a:t>
            </a:r>
          </a:p>
          <a:p>
            <a:pPr lvl="0"/>
            <a:endParaRPr lang="en-US" baseline="0" dirty="0"/>
          </a:p>
          <a:p>
            <a:pPr lvl="0"/>
            <a:r>
              <a:rPr lang="en-US" baseline="0" dirty="0"/>
              <a:t>30 MPH is the minimum design speed, and 45 MPH is the maximum design speed allowed for this set of standards.  </a:t>
            </a:r>
          </a:p>
          <a:p>
            <a:pPr lvl="0"/>
            <a:endParaRPr lang="en-US" baseline="0" dirty="0"/>
          </a:p>
          <a:p>
            <a:pPr lvl="0"/>
            <a:r>
              <a:rPr lang="en-US" baseline="0" dirty="0"/>
              <a:t>45 MPH is the maximum allowed for all four of the  Urban Area design standards tables.   </a:t>
            </a:r>
          </a:p>
          <a:p>
            <a:pPr lvl="0"/>
            <a:endParaRPr lang="en-US" baseline="0" dirty="0"/>
          </a:p>
          <a:p>
            <a:pPr lvl="0"/>
            <a:r>
              <a:rPr lang="en-US" baseline="0" dirty="0"/>
              <a:t>Standards criteria that are a function of design speed are shown on this screen.  </a:t>
            </a:r>
          </a:p>
          <a:p>
            <a:pPr lvl="0"/>
            <a:endParaRPr lang="en-US" baseline="0" dirty="0"/>
          </a:p>
          <a:p>
            <a:pPr lvl="0"/>
            <a:r>
              <a:rPr lang="en-US" baseline="0" dirty="0"/>
              <a:t>The values associated with the lowest design speed are in regular font,</a:t>
            </a:r>
          </a:p>
          <a:p>
            <a:pPr lvl="0"/>
            <a:endParaRPr lang="en-US" baseline="0" dirty="0"/>
          </a:p>
          <a:p>
            <a:pPr lvl="0"/>
            <a:r>
              <a:rPr lang="en-US" baseline="0" dirty="0"/>
              <a:t>The values associated with the highest design speed are in italics font.  </a:t>
            </a:r>
          </a:p>
          <a:p>
            <a:pPr lvl="0"/>
            <a:endParaRPr lang="en-US" baseline="0" dirty="0"/>
          </a:p>
          <a:p>
            <a:pPr lvl="0"/>
            <a:r>
              <a:rPr lang="en-US" baseline="0" dirty="0"/>
              <a:t>Each table provides all of the values for the lowest design speed and the highest design speed.  If the design speed is in between, the values that are a function of design speed will also be in between the values shown in the table for their respective criterion.  </a:t>
            </a:r>
          </a:p>
          <a:p>
            <a:pPr lvl="0"/>
            <a:endParaRPr lang="en-US" baseline="0" dirty="0"/>
          </a:p>
          <a:p>
            <a:pPr lvl="0"/>
            <a:r>
              <a:rPr lang="en-US" dirty="0"/>
              <a:t>Let’s do an example.  </a:t>
            </a:r>
          </a:p>
          <a:p>
            <a:pPr lvl="0"/>
            <a:endParaRPr lang="en-US" dirty="0"/>
          </a:p>
          <a:p>
            <a:pPr lvl="0"/>
            <a:r>
              <a:rPr lang="en-US" dirty="0"/>
              <a:t>Assume the street is paved, will</a:t>
            </a:r>
            <a:r>
              <a:rPr lang="en-US" baseline="0" dirty="0"/>
              <a:t> have a superelevation of 4%, </a:t>
            </a:r>
            <a:r>
              <a:rPr lang="en-US" dirty="0"/>
              <a:t>and the design speed is 35</a:t>
            </a:r>
            <a:r>
              <a:rPr lang="en-US" baseline="0" dirty="0"/>
              <a:t> MPH.  </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37</a:t>
            </a:fld>
            <a:endParaRPr lang="en-US"/>
          </a:p>
        </p:txBody>
      </p:sp>
    </p:spTree>
    <p:extLst>
      <p:ext uri="{BB962C8B-B14F-4D97-AF65-F5344CB8AC3E}">
        <p14:creationId xmlns:p14="http://schemas.microsoft.com/office/powerpoint/2010/main" val="545967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baseline="0" dirty="0"/>
              <a:t>For horizontal radius (assuming 4% superelevation)  .      .       .     </a:t>
            </a:r>
          </a:p>
          <a:p>
            <a:pPr lvl="0"/>
            <a:endParaRPr lang="en-US" baseline="0" dirty="0"/>
          </a:p>
          <a:p>
            <a:pPr lvl="0"/>
            <a:r>
              <a:rPr lang="en-US" baseline="0" dirty="0"/>
              <a:t>The designer could refer to Table 3-13b of the AASHTO Green Book, 6</a:t>
            </a:r>
            <a:r>
              <a:rPr lang="en-US" baseline="30000" dirty="0"/>
              <a:t>th</a:t>
            </a:r>
            <a:r>
              <a:rPr lang="en-US" baseline="0" dirty="0"/>
              <a:t> Edition, Minimum Radii and Superelevation for Low Speed Urban Streets.  </a:t>
            </a:r>
          </a:p>
          <a:p>
            <a:pPr lvl="0"/>
            <a:endParaRPr lang="en-US" baseline="0" dirty="0"/>
          </a:p>
          <a:p>
            <a:pPr lvl="0"/>
            <a:r>
              <a:rPr lang="en-US" baseline="0" dirty="0"/>
              <a:t>It sets the minimum radius at </a:t>
            </a:r>
            <a:r>
              <a:rPr lang="en-US" b="1" baseline="0" dirty="0"/>
              <a:t>371 ft </a:t>
            </a:r>
            <a:r>
              <a:rPr lang="en-US" baseline="0" dirty="0"/>
              <a:t>for a 4% superelevation.  </a:t>
            </a:r>
          </a:p>
          <a:p>
            <a:pPr lvl="0"/>
            <a:endParaRPr lang="en-US" baseline="0" dirty="0"/>
          </a:p>
          <a:p>
            <a:pPr lvl="0"/>
            <a:r>
              <a:rPr lang="en-US" baseline="0" dirty="0"/>
              <a:t>That compares to the 30 MPH value of 250 ft and the 45 MPH value of 711 ft.   </a:t>
            </a:r>
          </a:p>
          <a:p>
            <a:pPr lvl="0"/>
            <a:endParaRPr lang="en-US" baseline="0" dirty="0"/>
          </a:p>
          <a:p>
            <a:pPr lvl="0"/>
            <a:r>
              <a:rPr lang="en-US" baseline="0" dirty="0"/>
              <a:t>371 ft is in between those values, which is what we would expect.  </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38</a:t>
            </a:fld>
            <a:endParaRPr lang="en-US"/>
          </a:p>
        </p:txBody>
      </p:sp>
    </p:spTree>
    <p:extLst>
      <p:ext uri="{BB962C8B-B14F-4D97-AF65-F5344CB8AC3E}">
        <p14:creationId xmlns:p14="http://schemas.microsoft.com/office/powerpoint/2010/main" val="3393951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baseline="0" dirty="0"/>
              <a:t>For Crest Vertical Curves  .      .       .     </a:t>
            </a:r>
          </a:p>
          <a:p>
            <a:pPr lvl="0"/>
            <a:endParaRPr lang="en-US" baseline="0" dirty="0"/>
          </a:p>
          <a:p>
            <a:pPr lvl="0"/>
            <a:r>
              <a:rPr lang="en-US" baseline="0" dirty="0"/>
              <a:t>The designer could refer to Table 3-34 of the AASHTO Green Book, 6</a:t>
            </a:r>
            <a:r>
              <a:rPr lang="en-US" baseline="30000" dirty="0"/>
              <a:t>th</a:t>
            </a:r>
            <a:r>
              <a:rPr lang="en-US" baseline="0" dirty="0"/>
              <a:t> Edition, Design Controls for Crest Vertical Curves Based on Stopping Sight Distance.  </a:t>
            </a:r>
          </a:p>
          <a:p>
            <a:pPr lvl="0"/>
            <a:endParaRPr lang="en-US" baseline="0" dirty="0"/>
          </a:p>
          <a:p>
            <a:pPr lvl="0"/>
            <a:r>
              <a:rPr lang="en-US" baseline="0" dirty="0"/>
              <a:t>It sets the minimum K value at </a:t>
            </a:r>
            <a:r>
              <a:rPr lang="en-US" b="1" baseline="0" dirty="0"/>
              <a:t>29</a:t>
            </a:r>
            <a:r>
              <a:rPr lang="en-US" baseline="0" dirty="0"/>
              <a:t>.  </a:t>
            </a:r>
          </a:p>
          <a:p>
            <a:pPr lvl="0"/>
            <a:endParaRPr lang="en-US" baseline="0" dirty="0"/>
          </a:p>
          <a:p>
            <a:pPr lvl="0"/>
            <a:r>
              <a:rPr lang="en-US" baseline="0" dirty="0"/>
              <a:t>That compares to the 30 MPH value of 19 and the 45 MPH value of 61.   </a:t>
            </a:r>
          </a:p>
          <a:p>
            <a:pPr lvl="0"/>
            <a:endParaRPr lang="en-US" baseline="0" dirty="0"/>
          </a:p>
          <a:p>
            <a:pPr lvl="0"/>
            <a:r>
              <a:rPr lang="en-US" baseline="0" dirty="0"/>
              <a:t>29 is in between those values, which is what we would expect.  </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39</a:t>
            </a:fld>
            <a:endParaRPr lang="en-US"/>
          </a:p>
        </p:txBody>
      </p:sp>
    </p:spTree>
    <p:extLst>
      <p:ext uri="{BB962C8B-B14F-4D97-AF65-F5344CB8AC3E}">
        <p14:creationId xmlns:p14="http://schemas.microsoft.com/office/powerpoint/2010/main" val="161515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a:t>
            </a:r>
            <a:r>
              <a:rPr lang="en-US" baseline="0" dirty="0"/>
              <a:t> first topic is definitions included in the design standards.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In Nebraska, there are 93 counties and over 500 municipalities affected by the design standards.  </a:t>
            </a:r>
            <a:endParaRPr lang="en-US" dirty="0"/>
          </a:p>
          <a:p>
            <a:endParaRPr lang="en-US" dirty="0"/>
          </a:p>
          <a:p>
            <a:r>
              <a:rPr lang="en-US" dirty="0"/>
              <a:t>Because</a:t>
            </a:r>
            <a:r>
              <a:rPr lang="en-US" baseline="0" dirty="0"/>
              <a:t> there are so many entities involved, </a:t>
            </a:r>
          </a:p>
          <a:p>
            <a:endParaRPr lang="en-US" baseline="0" dirty="0"/>
          </a:p>
          <a:p>
            <a:r>
              <a:rPr lang="en-US" baseline="0" dirty="0"/>
              <a:t>the NBCS felt that all those involved need to have a common understanding of the </a:t>
            </a:r>
            <a:r>
              <a:rPr lang="en-US" dirty="0"/>
              <a:t>Terminology</a:t>
            </a:r>
            <a:r>
              <a:rPr lang="en-US" baseline="0" dirty="0"/>
              <a:t> used in the standards.  </a:t>
            </a:r>
          </a:p>
          <a:p>
            <a:endParaRPr lang="en-US" baseline="0" dirty="0"/>
          </a:p>
          <a:p>
            <a:r>
              <a:rPr lang="en-US" dirty="0"/>
              <a:t>There are 39 definitions provided in the County Road and Municipal Street standards. </a:t>
            </a:r>
          </a:p>
          <a:p>
            <a:endParaRPr lang="en-US" dirty="0"/>
          </a:p>
          <a:p>
            <a:r>
              <a:rPr lang="en-US" dirty="0"/>
              <a:t>They are</a:t>
            </a:r>
            <a:r>
              <a:rPr lang="en-US" baseline="0" dirty="0"/>
              <a:t> found on pages 37-46.  </a:t>
            </a:r>
            <a:endParaRPr lang="en-US" dirty="0"/>
          </a:p>
          <a:p>
            <a:endParaRPr lang="en-US" dirty="0"/>
          </a:p>
          <a:p>
            <a:r>
              <a:rPr lang="en-US" dirty="0"/>
              <a:t>This video discusses</a:t>
            </a:r>
            <a:r>
              <a:rPr lang="en-US" baseline="0" dirty="0"/>
              <a:t> several key definitions but </a:t>
            </a:r>
            <a:r>
              <a:rPr lang="en-US" dirty="0"/>
              <a:t>does not cover all 39.  </a:t>
            </a:r>
          </a:p>
          <a:p>
            <a:endParaRPr lang="en-US" dirty="0"/>
          </a:p>
          <a:p>
            <a:r>
              <a:rPr lang="en-US" dirty="0"/>
              <a:t>Those</a:t>
            </a:r>
            <a:r>
              <a:rPr lang="en-US" baseline="0" dirty="0"/>
              <a:t> who use these design standards should review all of the definitions on pages 37-46 </a:t>
            </a:r>
          </a:p>
          <a:p>
            <a:endParaRPr lang="en-US" baseline="0" dirty="0"/>
          </a:p>
          <a:p>
            <a:r>
              <a:rPr lang="en-US" baseline="0" dirty="0"/>
              <a:t>To get an understanding of which terms are defined, the meaning of each term, and how they fit together.  </a:t>
            </a:r>
          </a:p>
          <a:p>
            <a:endParaRPr lang="en-US" baseline="0" dirty="0"/>
          </a:p>
          <a:p>
            <a:r>
              <a:rPr lang="en-US" baseline="0" dirty="0"/>
              <a:t>The types of work – New, Reconstructed, 3R and Maintenance are good examples of how terms complement one another and fit together.  </a:t>
            </a:r>
            <a:endParaRPr lang="en-US" dirty="0"/>
          </a:p>
          <a:p>
            <a:endParaRPr lang="en-US" dirty="0"/>
          </a:p>
          <a:p>
            <a:r>
              <a:rPr lang="en-US" baseline="0" dirty="0"/>
              <a:t>.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7821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baseline="0" dirty="0"/>
              <a:t>For Sag Vertical Curves  .      .       .     </a:t>
            </a:r>
          </a:p>
          <a:p>
            <a:pPr lvl="0"/>
            <a:endParaRPr lang="en-US" baseline="0" dirty="0"/>
          </a:p>
          <a:p>
            <a:pPr lvl="0"/>
            <a:r>
              <a:rPr lang="en-US" baseline="0" dirty="0"/>
              <a:t>The designer could refer to Table 3-36 of the AASHTO Green Book, 6</a:t>
            </a:r>
            <a:r>
              <a:rPr lang="en-US" baseline="30000" dirty="0"/>
              <a:t>th</a:t>
            </a:r>
            <a:r>
              <a:rPr lang="en-US" baseline="0" dirty="0"/>
              <a:t> Edition, Design Controls for Sag Vertical Curves.  </a:t>
            </a:r>
          </a:p>
          <a:p>
            <a:pPr lvl="0"/>
            <a:endParaRPr lang="en-US" baseline="0" dirty="0"/>
          </a:p>
          <a:p>
            <a:pPr lvl="0"/>
            <a:r>
              <a:rPr lang="en-US" baseline="0" dirty="0"/>
              <a:t>It sets the minimum K value at </a:t>
            </a:r>
            <a:r>
              <a:rPr lang="en-US" b="1" baseline="0" dirty="0"/>
              <a:t>49</a:t>
            </a:r>
            <a:r>
              <a:rPr lang="en-US" baseline="0" dirty="0"/>
              <a:t>.  </a:t>
            </a:r>
          </a:p>
          <a:p>
            <a:pPr lvl="0"/>
            <a:endParaRPr lang="en-US" baseline="0" dirty="0"/>
          </a:p>
          <a:p>
            <a:pPr lvl="0"/>
            <a:r>
              <a:rPr lang="en-US" baseline="0" dirty="0"/>
              <a:t>That compares to the 30 MPH value of 37 and the 45 MPH value of 79.   </a:t>
            </a:r>
          </a:p>
          <a:p>
            <a:pPr lvl="0"/>
            <a:endParaRPr lang="en-US" baseline="0" dirty="0"/>
          </a:p>
          <a:p>
            <a:pPr lvl="0"/>
            <a:r>
              <a:rPr lang="en-US" baseline="0" dirty="0"/>
              <a:t>49 is in between those values, which is what we would expect.  </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40</a:t>
            </a:fld>
            <a:endParaRPr lang="en-US"/>
          </a:p>
        </p:txBody>
      </p:sp>
    </p:spTree>
    <p:extLst>
      <p:ext uri="{BB962C8B-B14F-4D97-AF65-F5344CB8AC3E}">
        <p14:creationId xmlns:p14="http://schemas.microsoft.com/office/powerpoint/2010/main" val="39279956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baseline="0" dirty="0"/>
              <a:t>For maximum grade   .      .       .     </a:t>
            </a:r>
          </a:p>
          <a:p>
            <a:pPr lvl="0"/>
            <a:endParaRPr lang="en-US" baseline="0" dirty="0"/>
          </a:p>
          <a:p>
            <a:pPr lvl="0"/>
            <a:r>
              <a:rPr lang="en-US" baseline="0" dirty="0"/>
              <a:t>The designer could refer to Table 6-8 of the AASHTO Green Book, 6</a:t>
            </a:r>
            <a:r>
              <a:rPr lang="en-US" baseline="30000" dirty="0"/>
              <a:t>th</a:t>
            </a:r>
            <a:r>
              <a:rPr lang="en-US" baseline="0" dirty="0"/>
              <a:t> Edition Maximum Grade for Urban Collectors.  </a:t>
            </a:r>
          </a:p>
          <a:p>
            <a:pPr lvl="0"/>
            <a:endParaRPr lang="en-US" baseline="0" dirty="0"/>
          </a:p>
          <a:p>
            <a:pPr lvl="0"/>
            <a:r>
              <a:rPr lang="en-US" baseline="0" dirty="0"/>
              <a:t>It sets the maximum grade at 9% for level terrain and 10% for rolling terrain.  </a:t>
            </a:r>
          </a:p>
          <a:p>
            <a:pPr lvl="0"/>
            <a:endParaRPr lang="en-US" baseline="0" dirty="0"/>
          </a:p>
          <a:p>
            <a:pPr lvl="0"/>
            <a:r>
              <a:rPr lang="en-US" baseline="0" dirty="0"/>
              <a:t>That compares to the 30 MPH values of 9% for level terrain, and 11% for rolling terrain, and to the 45 MPH values of 8% for level terrain and 9% for rolling terrain.  </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41</a:t>
            </a:fld>
            <a:endParaRPr lang="en-US"/>
          </a:p>
        </p:txBody>
      </p:sp>
    </p:spTree>
    <p:extLst>
      <p:ext uri="{BB962C8B-B14F-4D97-AF65-F5344CB8AC3E}">
        <p14:creationId xmlns:p14="http://schemas.microsoft.com/office/powerpoint/2010/main" val="2779632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baseline="0" dirty="0"/>
              <a:t>For Stopping Sight Distance .      .       .     </a:t>
            </a:r>
          </a:p>
          <a:p>
            <a:pPr lvl="0"/>
            <a:endParaRPr lang="en-US" baseline="0" dirty="0"/>
          </a:p>
          <a:p>
            <a:pPr lvl="0"/>
            <a:r>
              <a:rPr lang="en-US" baseline="0" dirty="0"/>
              <a:t>The designer could refer to Table 3-1 or Table 6-3 of the AASHTO Green Book, 6</a:t>
            </a:r>
            <a:r>
              <a:rPr lang="en-US" baseline="30000" dirty="0"/>
              <a:t>th</a:t>
            </a:r>
            <a:r>
              <a:rPr lang="en-US" baseline="0" dirty="0"/>
              <a:t> Edition, Stopping Sight Distance on Level Roadways.  </a:t>
            </a:r>
          </a:p>
          <a:p>
            <a:pPr lvl="0"/>
            <a:endParaRPr lang="en-US" baseline="0" dirty="0"/>
          </a:p>
          <a:p>
            <a:pPr lvl="0"/>
            <a:r>
              <a:rPr lang="en-US" baseline="0" dirty="0"/>
              <a:t>It sets the minimum SSD value at </a:t>
            </a:r>
            <a:r>
              <a:rPr lang="en-US" b="1" baseline="0" dirty="0"/>
              <a:t>250</a:t>
            </a:r>
            <a:r>
              <a:rPr lang="en-US" baseline="0" dirty="0"/>
              <a:t>.  </a:t>
            </a:r>
          </a:p>
          <a:p>
            <a:pPr lvl="0"/>
            <a:endParaRPr lang="en-US" baseline="0" dirty="0"/>
          </a:p>
          <a:p>
            <a:pPr lvl="0"/>
            <a:r>
              <a:rPr lang="en-US" baseline="0" dirty="0"/>
              <a:t>That compares to the 30 MPH value of 200 and the 45 MPH value of 360.   </a:t>
            </a:r>
          </a:p>
          <a:p>
            <a:pPr lvl="0"/>
            <a:endParaRPr lang="en-US" baseline="0" dirty="0"/>
          </a:p>
          <a:p>
            <a:pPr lvl="0"/>
            <a:r>
              <a:rPr lang="en-US" baseline="0" dirty="0"/>
              <a:t>250 is in between those values, which is what we would expect.  </a:t>
            </a:r>
          </a:p>
          <a:p>
            <a:pPr lvl="0"/>
            <a:endParaRPr lang="en-US" baseline="0" dirty="0"/>
          </a:p>
          <a:p>
            <a:pPr lvl="0"/>
            <a:endParaRPr lang="en-US" baseline="0"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42</a:t>
            </a:fld>
            <a:endParaRPr lang="en-US"/>
          </a:p>
        </p:txBody>
      </p:sp>
    </p:spTree>
    <p:extLst>
      <p:ext uri="{BB962C8B-B14F-4D97-AF65-F5344CB8AC3E}">
        <p14:creationId xmlns:p14="http://schemas.microsoft.com/office/powerpoint/2010/main" val="2887333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sz="1200" kern="1200" baseline="0" dirty="0">
                <a:solidFill>
                  <a:schemeClr val="tx1"/>
                </a:solidFill>
                <a:effectLst/>
                <a:latin typeface="+mn-lt"/>
                <a:ea typeface="+mn-ea"/>
                <a:cs typeface="+mn-cs"/>
              </a:rPr>
              <a:t>The second sentence of the second paragraph says that Rural Area and Scenic-Recreation design standards tables have 50 MPH design speed for </a:t>
            </a:r>
            <a:r>
              <a:rPr lang="en-US" sz="1200" b="1" kern="1200" baseline="0" dirty="0">
                <a:solidFill>
                  <a:schemeClr val="tx1"/>
                </a:solidFill>
                <a:effectLst/>
                <a:latin typeface="+mn-lt"/>
                <a:ea typeface="+mn-ea"/>
                <a:cs typeface="+mn-cs"/>
              </a:rPr>
              <a:t>unpaved roads </a:t>
            </a:r>
            <a:r>
              <a:rPr lang="en-US" sz="1200" kern="1200" baseline="0" dirty="0">
                <a:solidFill>
                  <a:schemeClr val="tx1"/>
                </a:solidFill>
                <a:effectLst/>
                <a:latin typeface="+mn-lt"/>
                <a:ea typeface="+mn-ea"/>
                <a:cs typeface="+mn-cs"/>
              </a:rPr>
              <a:t>and 55 MPH design speed for </a:t>
            </a:r>
            <a:r>
              <a:rPr lang="en-US" sz="1200" b="1" kern="1200" baseline="0" dirty="0">
                <a:solidFill>
                  <a:schemeClr val="tx1"/>
                </a:solidFill>
                <a:effectLst/>
                <a:latin typeface="+mn-lt"/>
                <a:ea typeface="+mn-ea"/>
                <a:cs typeface="+mn-cs"/>
              </a:rPr>
              <a:t>paved roads</a:t>
            </a:r>
            <a:r>
              <a:rPr lang="en-US" sz="1200" kern="1200" baseline="0" dirty="0">
                <a:solidFill>
                  <a:schemeClr val="tx1"/>
                </a:solidFill>
                <a:effectLst/>
                <a:latin typeface="+mn-lt"/>
                <a:ea typeface="+mn-ea"/>
                <a:cs typeface="+mn-cs"/>
              </a:rPr>
              <a:t>.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Values associated with the 55 MPH design speed are in italics font in those tables, similar to the 45 MPH values in the Urban Area standards tables.  </a:t>
            </a:r>
          </a:p>
          <a:p>
            <a:pPr lvl="0"/>
            <a:endParaRPr lang="en-US" sz="1200" kern="1200" baseline="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NOT FOR AUDIO</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Same requirements, with additional information and guidance.  Stopping sight distance is included as a criteria in the proposed tables.  Like 001.16(4), Note 8 refers to Neb. Rev. Stat. §60-6,190. </a:t>
            </a:r>
          </a:p>
          <a:p>
            <a:pPr lvl="0"/>
            <a:endParaRPr lang="en-US" sz="1200" kern="1200" dirty="0">
              <a:solidFill>
                <a:schemeClr val="tx1"/>
              </a:solidFill>
              <a:effectLst/>
              <a:latin typeface="+mn-lt"/>
              <a:ea typeface="+mn-ea"/>
              <a:cs typeface="+mn-cs"/>
            </a:endParaRPr>
          </a:p>
          <a:p>
            <a:pPr lvl="0" algn="l">
              <a:buChar char="•"/>
            </a:pPr>
            <a:r>
              <a:rPr lang="en-US" dirty="0">
                <a:latin typeface="+mn-lt"/>
              </a:rPr>
              <a:t>Key Controlling Criteria</a:t>
            </a:r>
          </a:p>
          <a:p>
            <a:pPr marL="914388" lvl="1" indent="-457200">
              <a:buFont typeface="Wingdings" panose="05000000000000000000" pitchFamily="2" charset="2"/>
              <a:buChar char="Ø"/>
            </a:pPr>
            <a:r>
              <a:rPr lang="en-US" dirty="0">
                <a:latin typeface="+mn-lt"/>
              </a:rPr>
              <a:t>Many criteria calculated based on design speed</a:t>
            </a:r>
          </a:p>
          <a:p>
            <a:pPr lvl="0" algn="l">
              <a:buChar char="•"/>
            </a:pPr>
            <a:r>
              <a:rPr lang="en-US" dirty="0">
                <a:latin typeface="+mn-lt"/>
              </a:rPr>
              <a:t>Urban Tables</a:t>
            </a:r>
          </a:p>
          <a:p>
            <a:pPr lvl="1" algn="l">
              <a:buChar char="•"/>
            </a:pPr>
            <a:r>
              <a:rPr lang="en-US" dirty="0">
                <a:latin typeface="+mn-lt"/>
              </a:rPr>
              <a:t>Design speed between values shown in table</a:t>
            </a:r>
          </a:p>
          <a:p>
            <a:r>
              <a:rPr lang="en-US" dirty="0">
                <a:latin typeface="+mn-lt"/>
              </a:rPr>
              <a:t>Rural and Scenic-Recreation Tables</a:t>
            </a:r>
          </a:p>
          <a:p>
            <a:pPr marL="914377" lvl="1" indent="-457189">
              <a:buFont typeface="Arial" panose="020B0604020202020204" pitchFamily="34" charset="0"/>
              <a:buChar char="•"/>
            </a:pPr>
            <a:r>
              <a:rPr lang="en-US" dirty="0">
                <a:latin typeface="+mn-lt"/>
              </a:rPr>
              <a:t>50 MPH and 55 MPH</a:t>
            </a:r>
          </a:p>
          <a:p>
            <a:pPr marL="914377" lvl="1" indent="-457189">
              <a:buFont typeface="Arial" panose="020B0604020202020204" pitchFamily="34" charset="0"/>
              <a:buChar char="•"/>
            </a:pPr>
            <a:r>
              <a:rPr lang="en-US" dirty="0">
                <a:latin typeface="+mn-lt"/>
              </a:rPr>
              <a:t>ADT &lt; 50 VPD, Constrained Situations</a:t>
            </a:r>
          </a:p>
          <a:p>
            <a:pPr marL="1314418" lvl="2" indent="-457189">
              <a:buFont typeface="Arial" panose="020B0604020202020204" pitchFamily="34" charset="0"/>
              <a:buChar char="•"/>
            </a:pPr>
            <a:r>
              <a:rPr lang="en-US" dirty="0">
                <a:latin typeface="+mn-lt"/>
              </a:rPr>
              <a:t>ROW and Environmental Impacts, Terrain and Costs </a:t>
            </a:r>
          </a:p>
          <a:p>
            <a:pPr marL="1314418" lvl="2" indent="-457189">
              <a:buFont typeface="Arial" panose="020B0604020202020204" pitchFamily="34" charset="0"/>
              <a:buChar char="•"/>
            </a:pPr>
            <a:r>
              <a:rPr lang="en-US" dirty="0">
                <a:latin typeface="+mn-lt"/>
              </a:rPr>
              <a:t>Refer to notes 12, 13 and 14</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43</a:t>
            </a:fld>
            <a:endParaRPr lang="en-US"/>
          </a:p>
        </p:txBody>
      </p:sp>
    </p:spTree>
    <p:extLst>
      <p:ext uri="{BB962C8B-B14F-4D97-AF65-F5344CB8AC3E}">
        <p14:creationId xmlns:p14="http://schemas.microsoft.com/office/powerpoint/2010/main" val="3567500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789317" y="5198852"/>
            <a:ext cx="5525219" cy="994913"/>
          </a:xfrm>
          <a:prstGeom prst="rect">
            <a:avLst/>
          </a:prstGeom>
          <a:noFill/>
        </p:spPr>
        <p:txBody>
          <a:bodyPr wrap="square" anchor="t"/>
          <a:lstStyle>
            <a:lvl1pPr lvl="0">
              <a:defRPr/>
            </a:lvl1pPr>
          </a:lstStyle>
          <a:p>
            <a:pPr lvl="0"/>
            <a:r>
              <a:rPr lang="en-US" sz="1200" kern="1200" baseline="0" dirty="0">
                <a:solidFill>
                  <a:schemeClr val="tx1"/>
                </a:solidFill>
                <a:effectLst/>
                <a:latin typeface="+mn-lt"/>
                <a:ea typeface="+mn-ea"/>
                <a:cs typeface="+mn-cs"/>
              </a:rPr>
              <a:t>Finally, Note 8 allows roads functionally classified as Scenic-Recreation, and are roads internal to a recreation area, to have a minimum design speed of 20 MPH.  </a:t>
            </a:r>
          </a:p>
          <a:p>
            <a:pPr lvl="0"/>
            <a:endParaRPr lang="en-US" sz="1200" kern="1200" baseline="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NOT FOR AUDIO</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Same requirements, with additional information and guidance.  Stopping sight distance is included as a criteria in the proposed tables.  Like 001.16(4), Note 8 refers to Neb. Rev. Stat. §60-6,190. </a:t>
            </a:r>
          </a:p>
          <a:p>
            <a:pPr lvl="0"/>
            <a:endParaRPr lang="en-US" sz="1200" kern="1200" dirty="0">
              <a:solidFill>
                <a:schemeClr val="tx1"/>
              </a:solidFill>
              <a:effectLst/>
              <a:latin typeface="+mn-lt"/>
              <a:ea typeface="+mn-ea"/>
              <a:cs typeface="+mn-cs"/>
            </a:endParaRPr>
          </a:p>
          <a:p>
            <a:pPr lvl="0" algn="l">
              <a:buChar char="•"/>
            </a:pPr>
            <a:r>
              <a:rPr lang="en-US" dirty="0">
                <a:latin typeface="+mn-lt"/>
              </a:rPr>
              <a:t>Key Controlling Criteria</a:t>
            </a:r>
          </a:p>
          <a:p>
            <a:pPr marL="914388" lvl="1" indent="-457200">
              <a:buFont typeface="Wingdings" panose="05000000000000000000" pitchFamily="2" charset="2"/>
              <a:buChar char="Ø"/>
            </a:pPr>
            <a:r>
              <a:rPr lang="en-US" dirty="0">
                <a:latin typeface="+mn-lt"/>
              </a:rPr>
              <a:t>Many criteria calculated based on design speed</a:t>
            </a:r>
          </a:p>
          <a:p>
            <a:pPr lvl="0" algn="l">
              <a:buChar char="•"/>
            </a:pPr>
            <a:r>
              <a:rPr lang="en-US" dirty="0">
                <a:latin typeface="+mn-lt"/>
              </a:rPr>
              <a:t>Urban Tables</a:t>
            </a:r>
          </a:p>
          <a:p>
            <a:pPr lvl="1" algn="l">
              <a:buChar char="•"/>
            </a:pPr>
            <a:r>
              <a:rPr lang="en-US" dirty="0">
                <a:latin typeface="+mn-lt"/>
              </a:rPr>
              <a:t>Design speed between values shown in table</a:t>
            </a:r>
          </a:p>
          <a:p>
            <a:r>
              <a:rPr lang="en-US" dirty="0">
                <a:latin typeface="+mn-lt"/>
              </a:rPr>
              <a:t>Rural and Scenic-Recreation Tables</a:t>
            </a:r>
          </a:p>
          <a:p>
            <a:pPr marL="914377" lvl="1" indent="-457189">
              <a:buFont typeface="Arial" panose="020B0604020202020204" pitchFamily="34" charset="0"/>
              <a:buChar char="•"/>
            </a:pPr>
            <a:r>
              <a:rPr lang="en-US" dirty="0">
                <a:latin typeface="+mn-lt"/>
              </a:rPr>
              <a:t>50 MPH and 55 MPH</a:t>
            </a:r>
          </a:p>
          <a:p>
            <a:pPr marL="914377" lvl="1" indent="-457189">
              <a:buFont typeface="Arial" panose="020B0604020202020204" pitchFamily="34" charset="0"/>
              <a:buChar char="•"/>
            </a:pPr>
            <a:r>
              <a:rPr lang="en-US" dirty="0">
                <a:latin typeface="+mn-lt"/>
              </a:rPr>
              <a:t>ADT &lt; 50 VPD, Constrained Situations</a:t>
            </a:r>
          </a:p>
          <a:p>
            <a:pPr marL="1314418" lvl="2" indent="-457189">
              <a:buFont typeface="Arial" panose="020B0604020202020204" pitchFamily="34" charset="0"/>
              <a:buChar char="•"/>
            </a:pPr>
            <a:r>
              <a:rPr lang="en-US" dirty="0">
                <a:latin typeface="+mn-lt"/>
              </a:rPr>
              <a:t>ROW and Environmental Impacts, Terrain and Costs </a:t>
            </a:r>
          </a:p>
          <a:p>
            <a:pPr marL="1314418" lvl="2" indent="-457189">
              <a:buFont typeface="Arial" panose="020B0604020202020204" pitchFamily="34" charset="0"/>
              <a:buChar char="•"/>
            </a:pPr>
            <a:r>
              <a:rPr lang="en-US" dirty="0">
                <a:latin typeface="+mn-lt"/>
              </a:rPr>
              <a:t>Refer to notes 12, 13 and 14</a:t>
            </a:r>
          </a:p>
          <a:p>
            <a:pPr lvl="0"/>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44</a:t>
            </a:fld>
            <a:endParaRPr lang="en-US"/>
          </a:p>
        </p:txBody>
      </p:sp>
    </p:spTree>
    <p:extLst>
      <p:ext uri="{BB962C8B-B14F-4D97-AF65-F5344CB8AC3E}">
        <p14:creationId xmlns:p14="http://schemas.microsoft.com/office/powerpoint/2010/main" val="2937313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9 was covered earlier in this presentation in the example of a note that provides information, clarification and definition.  </a:t>
            </a:r>
          </a:p>
        </p:txBody>
      </p:sp>
      <p:sp>
        <p:nvSpPr>
          <p:cNvPr id="4" name="Slide Number Placeholder 3"/>
          <p:cNvSpPr>
            <a:spLocks noGrp="1"/>
          </p:cNvSpPr>
          <p:nvPr>
            <p:ph type="sldNum" sz="quarter" idx="10"/>
          </p:nvPr>
        </p:nvSpPr>
        <p:spPr/>
        <p:txBody>
          <a:bodyPr/>
          <a:lstStyle/>
          <a:p>
            <a:fld id="{56DD4794-76E5-4795-95DA-389BBC47F755}" type="slidenum">
              <a:rPr lang="en-US" smtClean="0"/>
              <a:t>45</a:t>
            </a:fld>
            <a:endParaRPr lang="en-US"/>
          </a:p>
        </p:txBody>
      </p:sp>
    </p:spTree>
    <p:extLst>
      <p:ext uri="{BB962C8B-B14F-4D97-AF65-F5344CB8AC3E}">
        <p14:creationId xmlns:p14="http://schemas.microsoft.com/office/powerpoint/2010/main" val="13069680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16788" y="5543908"/>
            <a:ext cx="5697747" cy="908649"/>
          </a:xfrm>
          <a:prstGeom prst="rect">
            <a:avLst/>
          </a:prstGeom>
          <a:noFill/>
        </p:spPr>
        <p:txBody>
          <a:bodyPr wrap="square" anchor="t"/>
          <a:lstStyle>
            <a:lvl1pPr lvl="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screen</a:t>
            </a:r>
            <a:r>
              <a:rPr lang="en-US" sz="1200" kern="1200" baseline="0" dirty="0">
                <a:solidFill>
                  <a:schemeClr val="tx1"/>
                </a:solidFill>
                <a:effectLst/>
                <a:latin typeface="+mn-lt"/>
                <a:ea typeface="+mn-ea"/>
                <a:cs typeface="+mn-cs"/>
              </a:rPr>
              <a:t> depicts the gutter line as defined in Note 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It is one foot from the back-of-curb.  It could be any kind of curb – sloping, barrier or integral.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gutter line, assuming the lane is a through travel lane, is the edge of the Traveled Way     [PAUSE A LITTLE HERE SO THE VIEWER CAN ABSORB IT]</a:t>
            </a: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46</a:t>
            </a:fld>
            <a:endParaRPr lang="en-US"/>
          </a:p>
        </p:txBody>
      </p:sp>
    </p:spTree>
    <p:extLst>
      <p:ext uri="{BB962C8B-B14F-4D97-AF65-F5344CB8AC3E}">
        <p14:creationId xmlns:p14="http://schemas.microsoft.com/office/powerpoint/2010/main" val="31880891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10 recognizes that some roads in the Sandhills</a:t>
            </a:r>
            <a:r>
              <a:rPr lang="en-US" baseline="0" dirty="0"/>
              <a:t> area of Nebraska, generally the north central part of the state,  because of the unique characteristics of Sandhills soils, may require paving in lieu of gravel</a:t>
            </a:r>
            <a:r>
              <a:rPr lang="en-US" dirty="0"/>
              <a:t>.  </a:t>
            </a:r>
          </a:p>
          <a:p>
            <a:endParaRPr lang="en-US" dirty="0"/>
          </a:p>
          <a:p>
            <a:r>
              <a:rPr lang="en-US" dirty="0"/>
              <a:t>The note allows a</a:t>
            </a:r>
            <a:r>
              <a:rPr lang="en-US" baseline="0" dirty="0"/>
              <a:t> design speed of 50 MPH for such paved roads, under the following conditions: </a:t>
            </a:r>
          </a:p>
          <a:p>
            <a:pPr marL="171450" indent="-171450">
              <a:buFont typeface="Arial" panose="020B0604020202020204" pitchFamily="34" charset="0"/>
              <a:buChar char="•"/>
            </a:pPr>
            <a:r>
              <a:rPr lang="en-US" baseline="0" dirty="0"/>
              <a:t>Rural Area standards are applied, </a:t>
            </a:r>
            <a:r>
              <a:rPr lang="en-US" b="1" baseline="0" dirty="0"/>
              <a:t>and</a:t>
            </a:r>
            <a:r>
              <a:rPr lang="en-US" baseline="0" dirty="0"/>
              <a:t> </a:t>
            </a:r>
          </a:p>
          <a:p>
            <a:pPr marL="171450" indent="-171450">
              <a:buFont typeface="Arial" panose="020B0604020202020204" pitchFamily="34" charset="0"/>
              <a:buChar char="•"/>
            </a:pPr>
            <a:r>
              <a:rPr lang="en-US" baseline="0" dirty="0"/>
              <a:t>The ADT is fewer than 50 VPD (or, in the case of Scenic-Recreation roads, 250 VPD), </a:t>
            </a:r>
            <a:r>
              <a:rPr lang="en-US" b="1" baseline="0" dirty="0"/>
              <a:t>and</a:t>
            </a:r>
            <a:r>
              <a:rPr lang="en-US" baseline="0" dirty="0"/>
              <a:t> </a:t>
            </a:r>
          </a:p>
          <a:p>
            <a:pPr marL="171450" indent="-171450">
              <a:buFont typeface="Arial" panose="020B0604020202020204" pitchFamily="34" charset="0"/>
              <a:buChar char="•"/>
            </a:pPr>
            <a:r>
              <a:rPr lang="en-US" baseline="0" dirty="0"/>
              <a:t>The national functional classification is Minor Collector or Local (not including those that have the optional SFC of Minimum Maintenance or Remote Residential).  </a:t>
            </a:r>
          </a:p>
          <a:p>
            <a:r>
              <a:rPr lang="en-US" baseline="0" dirty="0"/>
              <a:t>Notes 12, 13 and 14 allow lower design speeds, under certain conditions.  </a:t>
            </a:r>
          </a:p>
          <a:p>
            <a:endParaRPr lang="en-US" baseline="0" dirty="0"/>
          </a:p>
          <a:p>
            <a:r>
              <a:rPr lang="en-US" baseline="0" dirty="0"/>
              <a:t>Note 10 also allows one shared 12 ft wide lane – with paving or crushed aggregate surfacing – in the Sandhills area of Nebraska.  But it still needs to be a full two-lane cross section and bridges and structures still must meet the minimum design standards.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47</a:t>
            </a:fld>
            <a:endParaRPr lang="en-US"/>
          </a:p>
        </p:txBody>
      </p:sp>
    </p:spTree>
    <p:extLst>
      <p:ext uri="{BB962C8B-B14F-4D97-AF65-F5344CB8AC3E}">
        <p14:creationId xmlns:p14="http://schemas.microsoft.com/office/powerpoint/2010/main" val="2286728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11</a:t>
            </a:r>
            <a:r>
              <a:rPr lang="en-US" baseline="0" dirty="0"/>
              <a:t> informs the user that shoulder width values in the tables are for non-divided roads and streets only, </a:t>
            </a:r>
          </a:p>
          <a:p>
            <a:endParaRPr lang="en-US" baseline="0" dirty="0"/>
          </a:p>
          <a:p>
            <a:r>
              <a:rPr lang="en-US" baseline="0" dirty="0"/>
              <a:t>The note provides minimum shoulder width requirements for non-curbed divided roads and streets, for both New &amp; Reconstructed work and 3R work.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last sentence clarifies that paint striping does not determine shoulder width.  You may recall a similar sentence in Note 9 for Lane Width.  </a:t>
            </a:r>
            <a:endParaRPr lang="en-US" dirty="0"/>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48</a:t>
            </a:fld>
            <a:endParaRPr lang="en-US"/>
          </a:p>
        </p:txBody>
      </p:sp>
    </p:spTree>
    <p:extLst>
      <p:ext uri="{BB962C8B-B14F-4D97-AF65-F5344CB8AC3E}">
        <p14:creationId xmlns:p14="http://schemas.microsoft.com/office/powerpoint/2010/main" val="21477939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12 addresses Horizontal Alignment and Superelevation standards for roads and streets.  </a:t>
            </a:r>
          </a:p>
          <a:p>
            <a:endParaRPr lang="en-US" dirty="0"/>
          </a:p>
          <a:p>
            <a:r>
              <a:rPr lang="en-US" dirty="0"/>
              <a:t>The first sentence</a:t>
            </a:r>
            <a:r>
              <a:rPr lang="en-US" baseline="0" dirty="0"/>
              <a:t> says that, for 3R work, a cost effective analysis is not a minimum requirement </a:t>
            </a:r>
            <a:r>
              <a:rPr lang="en-US" b="1" baseline="0" dirty="0"/>
              <a:t>if </a:t>
            </a:r>
            <a:r>
              <a:rPr lang="en-US" baseline="0" dirty="0"/>
              <a:t>the traffic volume is less than 750 VPD.  </a:t>
            </a:r>
            <a:endParaRPr lang="en-US" dirty="0"/>
          </a:p>
          <a:p>
            <a:endParaRPr lang="en-US" baseline="0" dirty="0"/>
          </a:p>
          <a:p>
            <a:r>
              <a:rPr lang="en-US" baseline="0" dirty="0"/>
              <a:t>Where </a:t>
            </a:r>
            <a:r>
              <a:rPr lang="en-US" b="1" baseline="0" dirty="0"/>
              <a:t>Urban</a:t>
            </a:r>
            <a:r>
              <a:rPr lang="en-US" baseline="0" dirty="0"/>
              <a:t> Area standards apply, the </a:t>
            </a:r>
            <a:r>
              <a:rPr lang="en-US" b="1" baseline="0" dirty="0"/>
              <a:t>second </a:t>
            </a:r>
            <a:r>
              <a:rPr lang="en-US" baseline="0" dirty="0"/>
              <a:t>sentence allows a minimum horizontal radius of </a:t>
            </a:r>
            <a:r>
              <a:rPr lang="en-US" b="1" baseline="0" dirty="0"/>
              <a:t>100 ft </a:t>
            </a:r>
            <a:r>
              <a:rPr lang="en-US" baseline="0" dirty="0"/>
              <a:t>under the following conditions:</a:t>
            </a:r>
          </a:p>
          <a:p>
            <a:pPr marL="171450" indent="-171450">
              <a:buFont typeface="Arial" panose="020B0604020202020204" pitchFamily="34" charset="0"/>
              <a:buChar char="•"/>
            </a:pPr>
            <a:r>
              <a:rPr lang="en-US" baseline="0" dirty="0"/>
              <a:t>The National Functional Classification is Local, and </a:t>
            </a:r>
          </a:p>
          <a:p>
            <a:pPr marL="171450" indent="-171450">
              <a:buFont typeface="Arial" panose="020B0604020202020204" pitchFamily="34" charset="0"/>
              <a:buChar char="•"/>
            </a:pPr>
            <a:r>
              <a:rPr lang="en-US" baseline="0" dirty="0"/>
              <a:t>The design speed is 30 MPH or less. </a:t>
            </a:r>
          </a:p>
          <a:p>
            <a:endParaRPr lang="en-US" baseline="0" dirty="0"/>
          </a:p>
          <a:p>
            <a:r>
              <a:rPr lang="en-US" baseline="0" dirty="0"/>
              <a:t>The bottom part of the note allows some design flexibility, under certain conditions, if a </a:t>
            </a:r>
            <a:r>
              <a:rPr lang="en-US" b="1" baseline="0" dirty="0"/>
              <a:t>constrained situation </a:t>
            </a:r>
            <a:r>
              <a:rPr lang="en-US" baseline="0" dirty="0"/>
              <a:t>occurs when and where </a:t>
            </a:r>
            <a:r>
              <a:rPr lang="en-US" b="1" baseline="0" dirty="0"/>
              <a:t>Rural</a:t>
            </a:r>
            <a:r>
              <a:rPr lang="en-US" baseline="0" dirty="0"/>
              <a:t> Area standards are applied.  </a:t>
            </a:r>
          </a:p>
          <a:p>
            <a:endParaRPr lang="en-US" baseline="0" dirty="0"/>
          </a:p>
          <a:p>
            <a:r>
              <a:rPr lang="en-US" baseline="0" dirty="0"/>
              <a:t>A </a:t>
            </a:r>
            <a:r>
              <a:rPr lang="en-US" b="1" baseline="0" dirty="0"/>
              <a:t>Constrained Situation </a:t>
            </a:r>
            <a:r>
              <a:rPr lang="en-US" baseline="0" dirty="0"/>
              <a:t>is defined on page 42 as a site-specific condition such as terrain, right-of-way, social impact, environmental impacts, and/or cost that may make meeting a design standard impractical.  </a:t>
            </a:r>
          </a:p>
          <a:p>
            <a:endParaRPr lang="en-US" baseline="0" dirty="0"/>
          </a:p>
          <a:p>
            <a:r>
              <a:rPr lang="en-US" baseline="0" dirty="0"/>
              <a:t>A horizontal curve is allowed a design speed </a:t>
            </a:r>
            <a:r>
              <a:rPr lang="en-US" b="1" baseline="0" dirty="0"/>
              <a:t>as low as</a:t>
            </a:r>
            <a:r>
              <a:rPr lang="en-US" baseline="0" dirty="0"/>
              <a:t> </a:t>
            </a:r>
            <a:r>
              <a:rPr lang="en-US" b="1" baseline="0" dirty="0"/>
              <a:t>40 MPH </a:t>
            </a:r>
            <a:r>
              <a:rPr lang="en-US" baseline="0" dirty="0"/>
              <a:t>under these conditions:</a:t>
            </a:r>
          </a:p>
          <a:p>
            <a:pPr marL="228600" indent="-228600">
              <a:buFont typeface="+mj-lt"/>
              <a:buAutoNum type="arabicPeriod"/>
            </a:pPr>
            <a:r>
              <a:rPr lang="en-US" b="1" baseline="0" dirty="0"/>
              <a:t>Rural </a:t>
            </a:r>
            <a:r>
              <a:rPr lang="en-US" baseline="0" dirty="0"/>
              <a:t>Area standards apply, and </a:t>
            </a:r>
          </a:p>
          <a:p>
            <a:pPr marL="228600" indent="-228600">
              <a:buFont typeface="+mj-lt"/>
              <a:buAutoNum type="arabicPeriod"/>
            </a:pPr>
            <a:r>
              <a:rPr lang="en-US" baseline="0" dirty="0"/>
              <a:t>The road is </a:t>
            </a:r>
            <a:r>
              <a:rPr lang="en-US" b="1" baseline="0" dirty="0"/>
              <a:t>not paved </a:t>
            </a:r>
            <a:r>
              <a:rPr lang="en-US" baseline="0" dirty="0"/>
              <a:t>(or paved because Note 10 allowed it), and </a:t>
            </a:r>
          </a:p>
          <a:p>
            <a:pPr marL="228600" indent="-228600">
              <a:buFont typeface="+mj-lt"/>
              <a:buAutoNum type="arabicPeriod"/>
            </a:pPr>
            <a:r>
              <a:rPr lang="en-US" baseline="0" dirty="0"/>
              <a:t>National Functional Classification of </a:t>
            </a:r>
            <a:r>
              <a:rPr lang="en-US" b="1" baseline="0" dirty="0"/>
              <a:t>Minor Collector </a:t>
            </a:r>
            <a:r>
              <a:rPr lang="en-US" baseline="0" dirty="0"/>
              <a:t>or </a:t>
            </a:r>
            <a:r>
              <a:rPr lang="en-US" b="1" baseline="0" dirty="0"/>
              <a:t>Local</a:t>
            </a:r>
            <a:r>
              <a:rPr lang="en-US" baseline="0" dirty="0"/>
              <a:t> (</a:t>
            </a:r>
            <a:r>
              <a:rPr lang="en-US" b="1" baseline="0" dirty="0"/>
              <a:t>not</a:t>
            </a:r>
            <a:r>
              <a:rPr lang="en-US" baseline="0" dirty="0"/>
              <a:t> including those that have the optional SFC of Minimum Maintenance or Remote Residential), and </a:t>
            </a:r>
          </a:p>
          <a:p>
            <a:pPr marL="228600" indent="-228600">
              <a:buFont typeface="+mj-lt"/>
              <a:buAutoNum type="arabicPeriod"/>
            </a:pPr>
            <a:r>
              <a:rPr lang="en-US" baseline="0" dirty="0"/>
              <a:t>The traffic volume is less than </a:t>
            </a:r>
            <a:r>
              <a:rPr lang="en-US" b="1" baseline="0" dirty="0"/>
              <a:t>50</a:t>
            </a:r>
            <a:r>
              <a:rPr lang="en-US" baseline="0" dirty="0"/>
              <a:t> VPD (or, in the case of Scenic-Recreation roads, 250 VPD).  </a:t>
            </a:r>
          </a:p>
          <a:p>
            <a:r>
              <a:rPr lang="en-US" baseline="0" dirty="0"/>
              <a:t>The lower design speed applies also to </a:t>
            </a:r>
            <a:r>
              <a:rPr lang="en-US" b="1" baseline="0" dirty="0"/>
              <a:t>stopping sight distance</a:t>
            </a:r>
            <a:r>
              <a:rPr lang="en-US" baseline="0"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49</a:t>
            </a:fld>
            <a:endParaRPr lang="en-US"/>
          </a:p>
        </p:txBody>
      </p:sp>
    </p:spTree>
    <p:extLst>
      <p:ext uri="{BB962C8B-B14F-4D97-AF65-F5344CB8AC3E}">
        <p14:creationId xmlns:p14="http://schemas.microsoft.com/office/powerpoint/2010/main" val="3106579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screen shows how definitions are grouped int</a:t>
            </a:r>
            <a:r>
              <a:rPr lang="en-US" dirty="0"/>
              <a:t>o six categories.</a:t>
            </a:r>
          </a:p>
          <a:p>
            <a:endParaRPr lang="en-US" dirty="0"/>
          </a:p>
          <a:p>
            <a:r>
              <a:rPr lang="en-US" dirty="0"/>
              <a:t>001.03A1 – pages 37-42</a:t>
            </a:r>
            <a:r>
              <a:rPr lang="en-US" baseline="0" dirty="0"/>
              <a:t> – </a:t>
            </a:r>
            <a:r>
              <a:rPr lang="en-US" b="1" baseline="0" dirty="0"/>
              <a:t>Types of Work </a:t>
            </a:r>
            <a:r>
              <a:rPr lang="en-US" baseline="0" dirty="0"/>
              <a:t>(8): New, Reconstruction, 3R, Thresholds, Work Segments, Safety Conscious Design, Cost-Effective Analysis, Constrained Situation.</a:t>
            </a:r>
          </a:p>
          <a:p>
            <a:r>
              <a:rPr lang="en-US" baseline="0" dirty="0"/>
              <a:t>001.03A2 – page 42 – </a:t>
            </a:r>
            <a:r>
              <a:rPr lang="en-US" b="1" baseline="0" dirty="0"/>
              <a:t>Areas</a:t>
            </a:r>
            <a:r>
              <a:rPr lang="en-US" baseline="0" dirty="0"/>
              <a:t> (2): Urban, Rural areas.</a:t>
            </a:r>
          </a:p>
          <a:p>
            <a:r>
              <a:rPr lang="en-US" baseline="0" dirty="0"/>
              <a:t>001.03A3 – page 42 – </a:t>
            </a:r>
            <a:r>
              <a:rPr lang="en-US" b="1" baseline="0" dirty="0"/>
              <a:t>Traffic Volume </a:t>
            </a:r>
            <a:r>
              <a:rPr lang="en-US" baseline="0" dirty="0"/>
              <a:t>(2): ADT, Heavy Trucks.</a:t>
            </a:r>
          </a:p>
          <a:p>
            <a:r>
              <a:rPr lang="en-US" baseline="0" dirty="0"/>
              <a:t>001.03A4 – page 42 – terms for the</a:t>
            </a:r>
            <a:r>
              <a:rPr lang="en-US" b="1" baseline="0" dirty="0"/>
              <a:t> Roadway </a:t>
            </a:r>
            <a:r>
              <a:rPr lang="en-US" baseline="0" dirty="0"/>
              <a:t>(11): Roadway, Base, Traveled Way, Lane, Auxiliary Lane, Shoulder, Nominal Shoulder Width, Curbed Section, Non-curbed Section, Tangent, Roadside.  </a:t>
            </a:r>
          </a:p>
          <a:p>
            <a:r>
              <a:rPr lang="en-US" dirty="0"/>
              <a:t>001.03A5 – page 44 – </a:t>
            </a:r>
            <a:r>
              <a:rPr lang="en-US" b="1" dirty="0"/>
              <a:t>Structures</a:t>
            </a:r>
            <a:r>
              <a:rPr lang="en-US" b="1" baseline="0" dirty="0"/>
              <a:t> and Crossings </a:t>
            </a:r>
            <a:r>
              <a:rPr lang="en-US" baseline="0" dirty="0"/>
              <a:t>(5): Bridge, Culvert, Non-buried Structure, Low Water stream Crossing, Ford.  </a:t>
            </a:r>
          </a:p>
          <a:p>
            <a:r>
              <a:rPr lang="en-US" baseline="0" dirty="0"/>
              <a:t>001.03A6 – page 45 – </a:t>
            </a:r>
            <a:r>
              <a:rPr lang="en-US" b="1" baseline="0" dirty="0"/>
              <a:t>Design Criteria </a:t>
            </a:r>
            <a:r>
              <a:rPr lang="en-US" baseline="0" dirty="0"/>
              <a:t>(11): Design Speed, Lane Width, etc.  (all 13 are covered but there are 11 definitions because both Superelevation and HC Radius are included under Horizontal Alignment definition and both K-values and Grade are included under Vertical Alignment definition).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127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13 addresses Vertical Alignment standards for roads and streets.  </a:t>
            </a:r>
          </a:p>
          <a:p>
            <a:endParaRPr lang="en-US" dirty="0"/>
          </a:p>
          <a:p>
            <a:r>
              <a:rPr lang="en-US" dirty="0"/>
              <a:t>The first sentence</a:t>
            </a:r>
            <a:r>
              <a:rPr lang="en-US" baseline="0" dirty="0"/>
              <a:t> says that, for 3R work, a cost effective analysis is not a minimum requirement </a:t>
            </a:r>
            <a:r>
              <a:rPr lang="en-US" b="1" baseline="0" dirty="0"/>
              <a:t>if </a:t>
            </a:r>
            <a:r>
              <a:rPr lang="en-US" baseline="0" dirty="0"/>
              <a:t>the traffic volume is less than 1,500 VPD.  </a:t>
            </a:r>
            <a:endParaRPr lang="en-US" dirty="0"/>
          </a:p>
          <a:p>
            <a:endParaRPr lang="en-US" baseline="0" dirty="0"/>
          </a:p>
          <a:p>
            <a:r>
              <a:rPr lang="en-US" baseline="0" dirty="0"/>
              <a:t>The bottom part of the note allows some design flexibility, under certain conditions, if a </a:t>
            </a:r>
            <a:r>
              <a:rPr lang="en-US" b="1" baseline="0" dirty="0"/>
              <a:t>constrained situation</a:t>
            </a:r>
            <a:r>
              <a:rPr lang="en-US" baseline="0" dirty="0"/>
              <a:t> occurs when and where </a:t>
            </a:r>
            <a:r>
              <a:rPr lang="en-US" b="1" baseline="0" dirty="0"/>
              <a:t>Rural</a:t>
            </a:r>
            <a:r>
              <a:rPr lang="en-US" baseline="0" dirty="0"/>
              <a:t> Area standards are applied.  </a:t>
            </a:r>
          </a:p>
          <a:p>
            <a:endParaRPr lang="en-US" baseline="0" dirty="0"/>
          </a:p>
          <a:p>
            <a:r>
              <a:rPr lang="en-US" baseline="0" dirty="0"/>
              <a:t>A vertical curve is allowed lower K values – 44 for a crest curve and 64 for a sag curve</a:t>
            </a:r>
            <a:r>
              <a:rPr lang="en-US" b="1" baseline="0" dirty="0"/>
              <a:t> </a:t>
            </a:r>
            <a:r>
              <a:rPr lang="en-US" baseline="0" dirty="0"/>
              <a:t>under these conditions:</a:t>
            </a:r>
          </a:p>
          <a:p>
            <a:pPr marL="228600" indent="-228600">
              <a:buFont typeface="+mj-lt"/>
              <a:buAutoNum type="arabicPeriod"/>
            </a:pPr>
            <a:r>
              <a:rPr lang="en-US" b="1" baseline="0" dirty="0"/>
              <a:t>Rural </a:t>
            </a:r>
            <a:r>
              <a:rPr lang="en-US" baseline="0" dirty="0"/>
              <a:t>Area standards apply, and </a:t>
            </a:r>
          </a:p>
          <a:p>
            <a:pPr marL="228600" indent="-228600">
              <a:buFont typeface="+mj-lt"/>
              <a:buAutoNum type="arabicPeriod"/>
            </a:pPr>
            <a:r>
              <a:rPr lang="en-US" baseline="0" dirty="0"/>
              <a:t>The road is </a:t>
            </a:r>
            <a:r>
              <a:rPr lang="en-US" b="1" baseline="0" dirty="0"/>
              <a:t>not paved </a:t>
            </a:r>
            <a:r>
              <a:rPr lang="en-US" baseline="0" dirty="0"/>
              <a:t>(or paved because Note 10 allowed it), and </a:t>
            </a:r>
          </a:p>
          <a:p>
            <a:pPr marL="228600" indent="-228600">
              <a:buFont typeface="+mj-lt"/>
              <a:buAutoNum type="arabicPeriod"/>
            </a:pPr>
            <a:r>
              <a:rPr lang="en-US" baseline="0" dirty="0"/>
              <a:t>National Functional Classification of </a:t>
            </a:r>
            <a:r>
              <a:rPr lang="en-US" b="1" baseline="0" dirty="0"/>
              <a:t>Minor Collector </a:t>
            </a:r>
            <a:r>
              <a:rPr lang="en-US" baseline="0" dirty="0"/>
              <a:t>or </a:t>
            </a:r>
            <a:r>
              <a:rPr lang="en-US" b="1" baseline="0" dirty="0"/>
              <a:t>Local</a:t>
            </a:r>
            <a:r>
              <a:rPr lang="en-US" baseline="0" dirty="0"/>
              <a:t> (</a:t>
            </a:r>
            <a:r>
              <a:rPr lang="en-US" b="1" baseline="0" dirty="0"/>
              <a:t>not</a:t>
            </a:r>
            <a:r>
              <a:rPr lang="en-US" baseline="0" dirty="0"/>
              <a:t> including those that have the optional SFC of Minimum Maintenance or Remote Residential), and </a:t>
            </a:r>
          </a:p>
          <a:p>
            <a:pPr marL="228600" indent="-228600">
              <a:buFont typeface="+mj-lt"/>
              <a:buAutoNum type="arabicPeriod"/>
            </a:pPr>
            <a:r>
              <a:rPr lang="en-US" baseline="0" dirty="0"/>
              <a:t>The traffic volume is less than </a:t>
            </a:r>
            <a:r>
              <a:rPr lang="en-US" b="1" baseline="0" dirty="0"/>
              <a:t>50</a:t>
            </a:r>
            <a:r>
              <a:rPr lang="en-US" baseline="0" dirty="0"/>
              <a:t> VPD (or, in the case of Scenic-Recreation roads, 250 VPD).  </a:t>
            </a:r>
          </a:p>
          <a:p>
            <a:r>
              <a:rPr lang="en-US" baseline="0" dirty="0"/>
              <a:t>The lower design speed applies also to </a:t>
            </a:r>
            <a:r>
              <a:rPr lang="en-US" b="1" baseline="0" dirty="0"/>
              <a:t>stopping sight distance</a:t>
            </a:r>
            <a:r>
              <a:rPr lang="en-US" baseline="0" dirty="0"/>
              <a: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50</a:t>
            </a:fld>
            <a:endParaRPr lang="en-US"/>
          </a:p>
        </p:txBody>
      </p:sp>
    </p:spTree>
    <p:extLst>
      <p:ext uri="{BB962C8B-B14F-4D97-AF65-F5344CB8AC3E}">
        <p14:creationId xmlns:p14="http://schemas.microsoft.com/office/powerpoint/2010/main" val="19559621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14 addresses Maximum Grade standards for roads and streets.  </a:t>
            </a:r>
          </a:p>
          <a:p>
            <a:endParaRPr lang="en-US" dirty="0"/>
          </a:p>
          <a:p>
            <a:r>
              <a:rPr lang="en-US" dirty="0"/>
              <a:t>The first paragraph</a:t>
            </a:r>
            <a:r>
              <a:rPr lang="en-US" baseline="0" dirty="0"/>
              <a:t> allows slightly steeper grades for short tangent lengths of a road or street.  </a:t>
            </a:r>
            <a:endParaRPr lang="en-US" dirty="0"/>
          </a:p>
          <a:p>
            <a:endParaRPr lang="en-US" baseline="0" dirty="0"/>
          </a:p>
          <a:p>
            <a:r>
              <a:rPr lang="en-US" baseline="0" dirty="0"/>
              <a:t>The bottom part of the note allows some design flexibility, under certain conditions, if a </a:t>
            </a:r>
            <a:r>
              <a:rPr lang="en-US" b="1" baseline="0" dirty="0"/>
              <a:t>constrained situation</a:t>
            </a:r>
            <a:r>
              <a:rPr lang="en-US" baseline="0" dirty="0"/>
              <a:t> occurs when and where </a:t>
            </a:r>
            <a:r>
              <a:rPr lang="en-US" b="1" baseline="0" dirty="0"/>
              <a:t>Rural</a:t>
            </a:r>
            <a:r>
              <a:rPr lang="en-US" baseline="0" dirty="0"/>
              <a:t> Area standards are applied.  </a:t>
            </a:r>
          </a:p>
          <a:p>
            <a:endParaRPr lang="en-US" baseline="0" dirty="0"/>
          </a:p>
          <a:p>
            <a:r>
              <a:rPr lang="en-US" baseline="0" dirty="0"/>
              <a:t>Steeper grades, as shown, are allowed under these conditions:</a:t>
            </a:r>
          </a:p>
          <a:p>
            <a:pPr marL="228600" indent="-228600">
              <a:buFont typeface="+mj-lt"/>
              <a:buAutoNum type="arabicPeriod"/>
            </a:pPr>
            <a:r>
              <a:rPr lang="en-US" b="1" baseline="0" dirty="0"/>
              <a:t>Rural </a:t>
            </a:r>
            <a:r>
              <a:rPr lang="en-US" baseline="0" dirty="0"/>
              <a:t>Area standards apply, and </a:t>
            </a:r>
          </a:p>
          <a:p>
            <a:pPr marL="228600" indent="-228600">
              <a:buFont typeface="+mj-lt"/>
              <a:buAutoNum type="arabicPeriod"/>
            </a:pPr>
            <a:r>
              <a:rPr lang="en-US" baseline="0" dirty="0"/>
              <a:t>The road is </a:t>
            </a:r>
            <a:r>
              <a:rPr lang="en-US" b="1" baseline="0" dirty="0"/>
              <a:t>not paved </a:t>
            </a:r>
            <a:r>
              <a:rPr lang="en-US" baseline="0" dirty="0"/>
              <a:t>(or paved because Note 10 allowed it), and </a:t>
            </a:r>
          </a:p>
          <a:p>
            <a:pPr marL="228600" indent="-228600">
              <a:buFont typeface="+mj-lt"/>
              <a:buAutoNum type="arabicPeriod"/>
            </a:pPr>
            <a:r>
              <a:rPr lang="en-US" baseline="0" dirty="0"/>
              <a:t>National Functional Classification of </a:t>
            </a:r>
            <a:r>
              <a:rPr lang="en-US" b="1" baseline="0" dirty="0"/>
              <a:t>Minor Collector </a:t>
            </a:r>
            <a:r>
              <a:rPr lang="en-US" baseline="0" dirty="0"/>
              <a:t>or </a:t>
            </a:r>
            <a:r>
              <a:rPr lang="en-US" b="1" baseline="0" dirty="0"/>
              <a:t>Local</a:t>
            </a:r>
            <a:r>
              <a:rPr lang="en-US" baseline="0" dirty="0"/>
              <a:t> (</a:t>
            </a:r>
            <a:r>
              <a:rPr lang="en-US" b="1" baseline="0" dirty="0"/>
              <a:t>not</a:t>
            </a:r>
            <a:r>
              <a:rPr lang="en-US" baseline="0" dirty="0"/>
              <a:t> including those that have the optional SFC of Minimum Maintenance or Remote Residential), and </a:t>
            </a:r>
          </a:p>
          <a:p>
            <a:pPr marL="228600" indent="-228600">
              <a:buFont typeface="+mj-lt"/>
              <a:buAutoNum type="arabicPeriod"/>
            </a:pPr>
            <a:r>
              <a:rPr lang="en-US" baseline="0" dirty="0"/>
              <a:t>The traffic volume is less than </a:t>
            </a:r>
            <a:r>
              <a:rPr lang="en-US" b="1" baseline="0" dirty="0"/>
              <a:t>50</a:t>
            </a:r>
            <a:r>
              <a:rPr lang="en-US" baseline="0" dirty="0"/>
              <a:t> VPD (or, in the case of Scenic-Recreation roads, 250 VPD).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51</a:t>
            </a:fld>
            <a:endParaRPr lang="en-US"/>
          </a:p>
        </p:txBody>
      </p:sp>
    </p:spTree>
    <p:extLst>
      <p:ext uri="{BB962C8B-B14F-4D97-AF65-F5344CB8AC3E}">
        <p14:creationId xmlns:p14="http://schemas.microsoft.com/office/powerpoint/2010/main" val="13348246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15 addresses Cross Slope standards for roads and streets.  </a:t>
            </a:r>
          </a:p>
          <a:p>
            <a:endParaRPr lang="en-US" dirty="0"/>
          </a:p>
          <a:p>
            <a:r>
              <a:rPr lang="en-US" dirty="0"/>
              <a:t>The first </a:t>
            </a:r>
            <a:r>
              <a:rPr lang="en-US" baseline="0" dirty="0"/>
              <a:t>paragraph</a:t>
            </a:r>
            <a:r>
              <a:rPr lang="en-US" dirty="0"/>
              <a:t> is</a:t>
            </a:r>
            <a:r>
              <a:rPr lang="en-US" baseline="0" dirty="0"/>
              <a:t> a clarification that cross slope standards do not apply to superelevated roadway sections.  </a:t>
            </a:r>
          </a:p>
          <a:p>
            <a:endParaRPr lang="en-US" baseline="0" dirty="0"/>
          </a:p>
          <a:p>
            <a:r>
              <a:rPr lang="en-US" baseline="0" dirty="0"/>
              <a:t> The second paragraph allows some design flexibility for lanes that are inclined in the same direction.  </a:t>
            </a:r>
          </a:p>
          <a:p>
            <a:endParaRPr lang="en-US" baseline="0" dirty="0"/>
          </a:p>
          <a:p>
            <a:r>
              <a:rPr lang="en-US" baseline="0" dirty="0"/>
              <a:t>The third paragraph allows a 2 ft turf shoulder next to a paved surface to be the same slope as the paved surface.  </a:t>
            </a:r>
          </a:p>
          <a:p>
            <a:endParaRPr lang="en-US" baseline="0" dirty="0"/>
          </a:p>
          <a:p>
            <a:r>
              <a:rPr lang="en-US" baseline="0" dirty="0"/>
              <a:t>The first sentence in the last paragraph is a </a:t>
            </a:r>
            <a:r>
              <a:rPr lang="en-US" b="1" baseline="0" dirty="0"/>
              <a:t>recommendation</a:t>
            </a:r>
            <a:r>
              <a:rPr lang="en-US" baseline="0" dirty="0"/>
              <a:t>, not a requirement, that cross slope for unpaved roads be in the middle of the range of values listed in the standards table.  </a:t>
            </a:r>
          </a:p>
          <a:p>
            <a:endParaRPr lang="en-US" baseline="0" dirty="0"/>
          </a:p>
          <a:p>
            <a:r>
              <a:rPr lang="en-US" baseline="0" dirty="0"/>
              <a:t>The second sentence in the last paragraph </a:t>
            </a:r>
            <a:r>
              <a:rPr lang="en-US" b="1" baseline="0" dirty="0"/>
              <a:t>allows</a:t>
            </a:r>
            <a:r>
              <a:rPr lang="en-US" baseline="0" dirty="0"/>
              <a:t> design flexibility for cross slopes in front of curb inlet locations.  </a:t>
            </a:r>
          </a:p>
          <a:p>
            <a:endParaRPr lang="en-US"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52</a:t>
            </a:fld>
            <a:endParaRPr lang="en-US"/>
          </a:p>
        </p:txBody>
      </p:sp>
    </p:spTree>
    <p:extLst>
      <p:ext uri="{BB962C8B-B14F-4D97-AF65-F5344CB8AC3E}">
        <p14:creationId xmlns:p14="http://schemas.microsoft.com/office/powerpoint/2010/main" val="2753230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16</a:t>
            </a:r>
            <a:r>
              <a:rPr lang="en-US" baseline="0" dirty="0"/>
              <a:t> on page 52</a:t>
            </a:r>
            <a:r>
              <a:rPr lang="en-US" dirty="0"/>
              <a:t> addresses Horizontal Clear Zone standards for roads and streets.  </a:t>
            </a:r>
          </a:p>
          <a:p>
            <a:endParaRPr lang="en-US" dirty="0"/>
          </a:p>
          <a:p>
            <a:r>
              <a:rPr lang="en-US" dirty="0"/>
              <a:t>It is an extensive note, taking</a:t>
            </a:r>
            <a:r>
              <a:rPr lang="en-US" baseline="0" dirty="0"/>
              <a:t> up the entire page.  </a:t>
            </a:r>
            <a:endParaRPr lang="en-US" dirty="0"/>
          </a:p>
          <a:p>
            <a:endParaRPr lang="en-US" dirty="0"/>
          </a:p>
          <a:p>
            <a:r>
              <a:rPr lang="en-US" dirty="0"/>
              <a:t>It starts by defining where the HCZ is measured from: </a:t>
            </a:r>
          </a:p>
          <a:p>
            <a:r>
              <a:rPr lang="en-US" baseline="0" dirty="0"/>
              <a:t>The Edge of the Traveled Way, or</a:t>
            </a:r>
          </a:p>
          <a:p>
            <a:r>
              <a:rPr lang="en-US" baseline="0" dirty="0"/>
              <a:t>The back-of-curb.  </a:t>
            </a:r>
          </a:p>
          <a:p>
            <a:endParaRPr lang="en-US" baseline="0" dirty="0"/>
          </a:p>
          <a:p>
            <a:r>
              <a:rPr lang="en-US" baseline="0" dirty="0"/>
              <a:t>It also says that there may be crashworthy or break-away obstacles in the HCZ, and must be free of non-shielded obstacles except for what is listed in paragraph (a)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53</a:t>
            </a:fld>
            <a:endParaRPr lang="en-US"/>
          </a:p>
        </p:txBody>
      </p:sp>
    </p:spTree>
    <p:extLst>
      <p:ext uri="{BB962C8B-B14F-4D97-AF65-F5344CB8AC3E}">
        <p14:creationId xmlns:p14="http://schemas.microsoft.com/office/powerpoint/2010/main" val="18721709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Paragraph</a:t>
            </a:r>
            <a:r>
              <a:rPr lang="en-US" baseline="0" dirty="0"/>
              <a:t> (a) of </a:t>
            </a:r>
            <a:r>
              <a:rPr lang="en-US" dirty="0"/>
              <a:t>Note 16</a:t>
            </a:r>
            <a:r>
              <a:rPr lang="en-US" baseline="0" dirty="0"/>
              <a:t> is a list of obstacles allowed by NBCS design standards to be within the </a:t>
            </a:r>
            <a:r>
              <a:rPr lang="en-US" dirty="0"/>
              <a:t>Horizontal Clear Zone for county roads and municipal streets, without coming to the NBCS for a relaxation of standards.  </a:t>
            </a:r>
          </a:p>
          <a:p>
            <a:endParaRPr lang="en-US" dirty="0"/>
          </a:p>
          <a:p>
            <a:r>
              <a:rPr lang="en-US" dirty="0"/>
              <a:t>There are 22 obstacles listed</a:t>
            </a:r>
            <a:r>
              <a:rPr lang="en-US" baseline="0" dirty="0"/>
              <a:t> for all areas – urban and rural.  </a:t>
            </a:r>
          </a:p>
          <a:p>
            <a:endParaRPr lang="en-US" baseline="0" dirty="0"/>
          </a:p>
          <a:p>
            <a:r>
              <a:rPr lang="en-US" baseline="0" dirty="0"/>
              <a:t>There are an additional 5 obstacles listed for Urban areas, or where Urban area standards are allowed by Note 3.  </a:t>
            </a:r>
          </a:p>
          <a:p>
            <a:endParaRPr lang="en-US" baseline="0" dirty="0"/>
          </a:p>
          <a:p>
            <a:r>
              <a:rPr lang="en-US" baseline="0" dirty="0"/>
              <a:t>Side slopes steeper than 1V:3H are considered obstacles.  </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54</a:t>
            </a:fld>
            <a:endParaRPr lang="en-US"/>
          </a:p>
        </p:txBody>
      </p:sp>
    </p:spTree>
    <p:extLst>
      <p:ext uri="{BB962C8B-B14F-4D97-AF65-F5344CB8AC3E}">
        <p14:creationId xmlns:p14="http://schemas.microsoft.com/office/powerpoint/2010/main" val="1002761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Paragraph</a:t>
            </a:r>
            <a:r>
              <a:rPr lang="en-US" baseline="0" dirty="0"/>
              <a:t> (b) of </a:t>
            </a:r>
            <a:r>
              <a:rPr lang="en-US" dirty="0"/>
              <a:t>Note 16</a:t>
            </a:r>
            <a:r>
              <a:rPr lang="en-US" baseline="0" dirty="0"/>
              <a:t> allows some design flexibility in that an obstacle – not included in the paragraph (a) list – may remain in the HCZ if costs to remove or treat it exceed the benefits of removing or treating it, as long as an engineering study is done by a qualified person and that study includes a cost/benefit analysis</a:t>
            </a:r>
            <a:r>
              <a:rPr lang="en-US" dirty="0"/>
              <a:t>.  </a:t>
            </a:r>
          </a:p>
          <a:p>
            <a:endParaRPr lang="en-US" dirty="0"/>
          </a:p>
          <a:p>
            <a:r>
              <a:rPr lang="en-US" dirty="0"/>
              <a:t>It</a:t>
            </a:r>
            <a:r>
              <a:rPr lang="en-US" baseline="0" dirty="0"/>
              <a:t> would </a:t>
            </a:r>
            <a:r>
              <a:rPr lang="en-US" b="1" baseline="0" dirty="0"/>
              <a:t>not</a:t>
            </a:r>
            <a:r>
              <a:rPr lang="en-US" baseline="0" dirty="0"/>
              <a:t> be appropriate to request a relaxation of standards, and engineering studies are not to be submitted to the NBCS, unless the engineering study determines that the benefits of removing or treating the obstacle exceed the costs of removing or treating it, and the county or municipality determines that, for other than cost reasons, the obstacle cannot be removed and there is no other feasible solution.  </a:t>
            </a:r>
            <a:endParaRPr lang="en-US" dirty="0"/>
          </a:p>
          <a:p>
            <a:endParaRPr lang="en-US" dirty="0"/>
          </a:p>
          <a:p>
            <a:r>
              <a:rPr lang="en-US" baseline="0" dirty="0"/>
              <a:t>  </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55</a:t>
            </a:fld>
            <a:endParaRPr lang="en-US"/>
          </a:p>
        </p:txBody>
      </p:sp>
    </p:spTree>
    <p:extLst>
      <p:ext uri="{BB962C8B-B14F-4D97-AF65-F5344CB8AC3E}">
        <p14:creationId xmlns:p14="http://schemas.microsoft.com/office/powerpoint/2010/main" val="37429889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paragraph starting “Values for HCZ width  .    .      .   “  indicates</a:t>
            </a:r>
            <a:r>
              <a:rPr lang="en-US" baseline="0" dirty="0"/>
              <a:t> that only foreslopes 1V:4H and flatter can be credited toward the required horizontal clear zone width.  </a:t>
            </a:r>
          </a:p>
          <a:p>
            <a:endParaRPr lang="en-US" baseline="0" dirty="0"/>
          </a:p>
          <a:p>
            <a:r>
              <a:rPr lang="en-US" baseline="0" dirty="0"/>
              <a:t>These are considered </a:t>
            </a:r>
            <a:r>
              <a:rPr lang="en-US" b="1" baseline="0" dirty="0"/>
              <a:t>traversable</a:t>
            </a:r>
            <a:r>
              <a:rPr lang="en-US" baseline="0" dirty="0"/>
              <a:t> slopes.  </a:t>
            </a:r>
            <a:r>
              <a:rPr lang="en-US" dirty="0"/>
              <a:t>  </a:t>
            </a:r>
          </a:p>
          <a:p>
            <a:endParaRPr lang="en-US" dirty="0"/>
          </a:p>
          <a:p>
            <a:r>
              <a:rPr lang="en-US" baseline="0" dirty="0"/>
              <a:t>  </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56</a:t>
            </a:fld>
            <a:endParaRPr lang="en-US"/>
          </a:p>
        </p:txBody>
      </p:sp>
    </p:spTree>
    <p:extLst>
      <p:ext uri="{BB962C8B-B14F-4D97-AF65-F5344CB8AC3E}">
        <p14:creationId xmlns:p14="http://schemas.microsoft.com/office/powerpoint/2010/main" val="4277000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demonstrate how HCZ</a:t>
            </a:r>
            <a:r>
              <a:rPr lang="en-US" baseline="0" dirty="0"/>
              <a:t> widths are expressed in the tables, </a:t>
            </a:r>
          </a:p>
          <a:p>
            <a:endParaRPr lang="en-US" baseline="0" dirty="0"/>
          </a:p>
          <a:p>
            <a:r>
              <a:rPr lang="en-US" baseline="0" dirty="0"/>
              <a:t>This screen shows two examples, which are excerpts from the standards – </a:t>
            </a:r>
          </a:p>
          <a:p>
            <a:r>
              <a:rPr lang="en-US" baseline="0" dirty="0"/>
              <a:t>the top is Table E, </a:t>
            </a:r>
            <a:r>
              <a:rPr lang="en-US" b="1" baseline="0" dirty="0"/>
              <a:t>Urban </a:t>
            </a:r>
            <a:r>
              <a:rPr lang="en-US" baseline="0" dirty="0"/>
              <a:t>Minor Collector, from page 60</a:t>
            </a:r>
          </a:p>
          <a:p>
            <a:r>
              <a:rPr lang="en-US" baseline="0" dirty="0"/>
              <a:t>The bottom is Table I, </a:t>
            </a:r>
            <a:r>
              <a:rPr lang="en-US" b="1" baseline="0" dirty="0"/>
              <a:t>Rural</a:t>
            </a:r>
            <a:r>
              <a:rPr lang="en-US" baseline="0" dirty="0"/>
              <a:t> Minor Collector, from page 68</a:t>
            </a:r>
          </a:p>
          <a:p>
            <a:endParaRPr lang="en-US" baseline="0" dirty="0"/>
          </a:p>
          <a:p>
            <a:r>
              <a:rPr lang="en-US" baseline="0" dirty="0"/>
              <a:t>In the </a:t>
            </a:r>
            <a:r>
              <a:rPr lang="en-US" sz="1600" b="1" baseline="0" dirty="0"/>
              <a:t>URBAN TABLE</a:t>
            </a:r>
            <a:r>
              <a:rPr lang="en-US" baseline="0" dirty="0"/>
              <a:t>, There are values for </a:t>
            </a:r>
          </a:p>
          <a:p>
            <a:r>
              <a:rPr lang="en-US" baseline="0" dirty="0"/>
              <a:t>A </a:t>
            </a:r>
            <a:r>
              <a:rPr lang="en-US" b="1" baseline="0" dirty="0"/>
              <a:t>Curbed</a:t>
            </a:r>
            <a:r>
              <a:rPr lang="en-US" baseline="0" dirty="0"/>
              <a:t> section: 2 ft from the back-of-curb, or 6 ft from the edge of the traveled way, whichever is greater from the edge of the traveled way. </a:t>
            </a:r>
          </a:p>
          <a:p>
            <a:r>
              <a:rPr lang="en-US" baseline="0" dirty="0"/>
              <a:t>A </a:t>
            </a:r>
            <a:r>
              <a:rPr lang="en-US" b="1" baseline="0" dirty="0"/>
              <a:t>Non-curbed</a:t>
            </a:r>
            <a:r>
              <a:rPr lang="en-US" baseline="0" dirty="0"/>
              <a:t> section: 8 ft. from the edge of the traveled way, for roads and streets with a traffic volume of 400 VPD and greater, </a:t>
            </a:r>
          </a:p>
          <a:p>
            <a:r>
              <a:rPr lang="en-US" baseline="0" dirty="0"/>
              <a:t>and the </a:t>
            </a:r>
            <a:r>
              <a:rPr lang="en-US" b="1" baseline="0" dirty="0"/>
              <a:t>Nominal Shoulder Width </a:t>
            </a:r>
            <a:r>
              <a:rPr lang="en-US" baseline="0" dirty="0"/>
              <a:t>for roads and streets with fewer than 400 VPD.  </a:t>
            </a:r>
          </a:p>
          <a:p>
            <a:endParaRPr lang="en-US" baseline="0" dirty="0"/>
          </a:p>
          <a:p>
            <a:r>
              <a:rPr lang="en-US" b="0" baseline="0" dirty="0"/>
              <a:t>The</a:t>
            </a:r>
            <a:r>
              <a:rPr lang="en-US" b="1" baseline="0" dirty="0"/>
              <a:t> Nominal Shoulder Width </a:t>
            </a:r>
            <a:r>
              <a:rPr lang="en-US" baseline="0" dirty="0"/>
              <a:t>is the shoulder width presented in the standards table for the road or street.  If you turn back one page to page 59, for an ADT less than 400 VPD, you will see that the value for this Urban example is 3 ft.  </a:t>
            </a:r>
          </a:p>
          <a:p>
            <a:endParaRPr lang="en-US" baseline="0" dirty="0"/>
          </a:p>
          <a:p>
            <a:r>
              <a:rPr lang="en-US" baseline="0" dirty="0"/>
              <a:t>Regarding </a:t>
            </a:r>
            <a:r>
              <a:rPr lang="en-US" b="1" baseline="0" dirty="0"/>
              <a:t>curbed</a:t>
            </a:r>
            <a:r>
              <a:rPr lang="en-US" baseline="0" dirty="0"/>
              <a:t> sections, let’s quickly review some relevant information previously mentioned in this video: </a:t>
            </a:r>
          </a:p>
          <a:p>
            <a:r>
              <a:rPr lang="en-US" baseline="0" dirty="0"/>
              <a:t>The </a:t>
            </a:r>
            <a:r>
              <a:rPr lang="en-US" b="1" baseline="0" dirty="0"/>
              <a:t>Traveled Way </a:t>
            </a:r>
            <a:r>
              <a:rPr lang="en-US" baseline="0" dirty="0"/>
              <a:t>is defined on page 43 of the standards, as the portion of the roadway for the movement of vehicles, and it doesn’t include shoulders or bicycle lanes.  You can see the traveled way in the cross section at the upper left.</a:t>
            </a:r>
          </a:p>
          <a:p>
            <a:r>
              <a:rPr lang="en-US" baseline="0" dirty="0"/>
              <a:t>What about Curbed Sections?    </a:t>
            </a:r>
          </a:p>
          <a:p>
            <a:r>
              <a:rPr lang="en-US" b="1" baseline="0" dirty="0"/>
              <a:t>Note 9</a:t>
            </a:r>
            <a:r>
              <a:rPr lang="en-US" baseline="0" dirty="0"/>
              <a:t>, says that </a:t>
            </a:r>
            <a:r>
              <a:rPr lang="en-US" b="1" baseline="0" dirty="0"/>
              <a:t>lane width </a:t>
            </a:r>
            <a:r>
              <a:rPr lang="en-US" baseline="0" dirty="0"/>
              <a:t>is measured from the </a:t>
            </a:r>
            <a:r>
              <a:rPr lang="en-US" b="1" baseline="0" dirty="0"/>
              <a:t>gutter line</a:t>
            </a:r>
            <a:r>
              <a:rPr lang="en-US" baseline="0" dirty="0"/>
              <a:t>, which is defined as </a:t>
            </a:r>
            <a:r>
              <a:rPr lang="en-US" b="1" baseline="0" dirty="0"/>
              <a:t>one ft </a:t>
            </a:r>
            <a:r>
              <a:rPr lang="en-US" baseline="0" dirty="0"/>
              <a:t>inside the </a:t>
            </a:r>
            <a:r>
              <a:rPr lang="en-US" b="1" baseline="0" dirty="0"/>
              <a:t>back-of-curb</a:t>
            </a:r>
            <a:r>
              <a:rPr lang="en-US" baseline="0" dirty="0"/>
              <a:t>.  </a:t>
            </a:r>
          </a:p>
          <a:p>
            <a:r>
              <a:rPr lang="en-US" baseline="0" dirty="0"/>
              <a:t>Assuming the lane adjacent to the curb is a through lane, the gutter line is therefore one ft. inside the back-of-curb, and that </a:t>
            </a:r>
            <a:r>
              <a:rPr lang="en-US" b="1" baseline="0" dirty="0"/>
              <a:t>becomes</a:t>
            </a:r>
            <a:r>
              <a:rPr lang="en-US" baseline="0" dirty="0"/>
              <a:t> the </a:t>
            </a:r>
            <a:r>
              <a:rPr lang="en-US" b="1" baseline="0" dirty="0"/>
              <a:t>Edge of Traveled Way </a:t>
            </a:r>
            <a:r>
              <a:rPr lang="en-US" baseline="0" dirty="0"/>
              <a:t>for a curbed section.  </a:t>
            </a:r>
          </a:p>
          <a:p>
            <a:endParaRPr lang="en-US" baseline="0" dirty="0"/>
          </a:p>
          <a:p>
            <a:r>
              <a:rPr lang="en-US" baseline="0" dirty="0"/>
              <a:t>If there is an </a:t>
            </a:r>
            <a:r>
              <a:rPr lang="en-US" b="1" baseline="0" dirty="0"/>
              <a:t>auxiliary</a:t>
            </a:r>
            <a:r>
              <a:rPr lang="en-US" baseline="0" dirty="0"/>
              <a:t> lane – such as a parking lane or a bicycle lane – adjacent to the curb, the auxiliary lane is </a:t>
            </a:r>
            <a:r>
              <a:rPr lang="en-US" b="1" baseline="0" dirty="0"/>
              <a:t>part</a:t>
            </a:r>
            <a:r>
              <a:rPr lang="en-US" baseline="0" dirty="0"/>
              <a:t> of the horizontal clear zone.  That is a case when the 2 ft back-of-curb requirement may </a:t>
            </a:r>
            <a:r>
              <a:rPr lang="en-US" b="1" baseline="0" dirty="0"/>
              <a:t>govern</a:t>
            </a:r>
            <a:r>
              <a:rPr lang="en-US" baseline="0" dirty="0"/>
              <a:t> HCZ width for a </a:t>
            </a:r>
            <a:r>
              <a:rPr lang="en-US" b="1" baseline="0" dirty="0"/>
              <a:t>curbed</a:t>
            </a:r>
            <a:r>
              <a:rPr lang="en-US" baseline="0" dirty="0"/>
              <a:t> section.  </a:t>
            </a:r>
          </a:p>
          <a:p>
            <a:endParaRPr lang="en-US" baseline="0" dirty="0"/>
          </a:p>
          <a:p>
            <a:r>
              <a:rPr lang="en-US" baseline="0" dirty="0"/>
              <a:t>At the bottom of the screen, In the </a:t>
            </a:r>
            <a:r>
              <a:rPr lang="en-US" sz="1600" b="1" baseline="0" dirty="0"/>
              <a:t>RURAL TABLE</a:t>
            </a:r>
            <a:r>
              <a:rPr lang="en-US" baseline="0" dirty="0"/>
              <a:t>, from page 68 of the design standards, The New &amp; Reconstructed HCZ values are a function of design speed, traffic volume and side slope.  The table provides two values, depending on the design side slope.  </a:t>
            </a:r>
          </a:p>
          <a:p>
            <a:endParaRPr lang="en-US" baseline="0" dirty="0"/>
          </a:p>
          <a:p>
            <a:r>
              <a:rPr lang="en-US" baseline="0" dirty="0"/>
              <a:t>You need to know the traffic volume – refer to Note 7 for details – and the design speed, then enter the table and find the two minimum values for HCZ.  </a:t>
            </a:r>
          </a:p>
          <a:p>
            <a:endParaRPr lang="en-US" baseline="0" dirty="0"/>
          </a:p>
          <a:p>
            <a:r>
              <a:rPr lang="en-US" baseline="0" dirty="0"/>
              <a:t>For example, let’s say the design speed is 50 MPH and the traffic volume is 1,000.  </a:t>
            </a:r>
          </a:p>
          <a:p>
            <a:r>
              <a:rPr lang="en-US" baseline="0" dirty="0"/>
              <a:t>The values provided in the table are 14 ft – in the event the design slope is 1V:6H – and 16 ft – in the event the design slope is 1V:4H.  </a:t>
            </a:r>
          </a:p>
          <a:p>
            <a:endParaRPr lang="en-US" baseline="0" dirty="0"/>
          </a:p>
          <a:p>
            <a:r>
              <a:rPr lang="en-US" baseline="0" dirty="0"/>
              <a:t>In the event the side slope is between 1V:6H and 1V:4H it is recommended to use to the minimum width required for 1V:6H.  </a:t>
            </a:r>
          </a:p>
          <a:p>
            <a:endParaRPr lang="en-US" baseline="0" dirty="0"/>
          </a:p>
          <a:p>
            <a:r>
              <a:rPr lang="en-US" baseline="0" dirty="0"/>
              <a:t>If the design speed is 55 MPH instead of 50 MPH, the standard HCZ width would be wider – 16 ft for 1V:6H or 20 ft for 1V:4H.  </a:t>
            </a:r>
          </a:p>
          <a:p>
            <a:endParaRPr lang="en-US" baseline="0" dirty="0"/>
          </a:p>
          <a:p>
            <a:endParaRPr lang="en-US" baseline="0" dirty="0"/>
          </a:p>
          <a:p>
            <a:endParaRPr lang="en-US" baseline="0" dirty="0"/>
          </a:p>
          <a:p>
            <a:r>
              <a:rPr lang="en-US" baseline="0" dirty="0"/>
              <a:t> </a:t>
            </a:r>
          </a:p>
          <a:p>
            <a:endParaRPr lang="en-US" baseline="0" dirty="0"/>
          </a:p>
          <a:p>
            <a:endParaRPr lang="en-US" baseline="0" dirty="0"/>
          </a:p>
          <a:p>
            <a:endParaRPr lang="en-US" baseline="0" dirty="0"/>
          </a:p>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57</a:t>
            </a:fld>
            <a:endParaRPr lang="en-US"/>
          </a:p>
        </p:txBody>
      </p:sp>
    </p:spTree>
    <p:extLst>
      <p:ext uri="{BB962C8B-B14F-4D97-AF65-F5344CB8AC3E}">
        <p14:creationId xmlns:p14="http://schemas.microsoft.com/office/powerpoint/2010/main" val="3501503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paragraph highlighted on the screen addresses curbed sections on low-speed roads and streets, which are posted 45 MPH or less, </a:t>
            </a:r>
            <a:r>
              <a:rPr lang="en-US" baseline="0" dirty="0"/>
              <a:t>where Rural Area standards apply, </a:t>
            </a:r>
          </a:p>
          <a:p>
            <a:endParaRPr lang="en-US" baseline="0" dirty="0"/>
          </a:p>
          <a:p>
            <a:r>
              <a:rPr lang="en-US" baseline="0" dirty="0"/>
              <a:t>The HCZ width requirement is 2 ft from the back-of-curb or 6 ft from the edge of the traveled way, whichever is farther from the edge of the traveled way.  </a:t>
            </a:r>
          </a:p>
          <a:p>
            <a:r>
              <a:rPr lang="en-US" baseline="0" dirty="0"/>
              <a:t>  </a:t>
            </a:r>
            <a:endParaRPr lang="en-US" dirty="0"/>
          </a:p>
          <a:p>
            <a:endParaRPr lang="en-US" dirty="0"/>
          </a:p>
          <a:p>
            <a:endParaRPr lang="en-US" dirty="0"/>
          </a:p>
          <a:p>
            <a:r>
              <a:rPr lang="en-US" baseline="0" dirty="0"/>
              <a:t>  </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58</a:t>
            </a:fld>
            <a:endParaRPr lang="en-US"/>
          </a:p>
        </p:txBody>
      </p:sp>
    </p:spTree>
    <p:extLst>
      <p:ext uri="{BB962C8B-B14F-4D97-AF65-F5344CB8AC3E}">
        <p14:creationId xmlns:p14="http://schemas.microsoft.com/office/powerpoint/2010/main" val="40163804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last sentence clarifies that paint striping is not necessarily where the horizontal clear zone begins.  You may recall a similar sentence in Note 9 for Lane Width and Note 11 for Shoulder Width.  </a:t>
            </a:r>
            <a:endParaRPr lang="en-US" dirty="0"/>
          </a:p>
          <a:p>
            <a:endParaRPr lang="en-US" dirty="0"/>
          </a:p>
          <a:p>
            <a:endParaRPr lang="en-US" dirty="0"/>
          </a:p>
          <a:p>
            <a:r>
              <a:rPr lang="en-US" baseline="0" dirty="0"/>
              <a:t>  </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59</a:t>
            </a:fld>
            <a:endParaRPr lang="en-US"/>
          </a:p>
        </p:txBody>
      </p:sp>
    </p:spTree>
    <p:extLst>
      <p:ext uri="{BB962C8B-B14F-4D97-AF65-F5344CB8AC3E}">
        <p14:creationId xmlns:p14="http://schemas.microsoft.com/office/powerpoint/2010/main" val="351250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Because</a:t>
            </a:r>
            <a:r>
              <a:rPr lang="en-US" baseline="0" dirty="0"/>
              <a:t> the 2016 Design Standards are the first to include CR and MS standards for 3R work, </a:t>
            </a:r>
          </a:p>
          <a:p>
            <a:endParaRPr lang="en-US" baseline="0" dirty="0"/>
          </a:p>
          <a:p>
            <a:r>
              <a:rPr lang="en-US" baseline="0" dirty="0"/>
              <a:t>There are five pages devoted to defining </a:t>
            </a:r>
            <a:r>
              <a:rPr lang="en-US" b="1" baseline="0" dirty="0"/>
              <a:t>types of work</a:t>
            </a:r>
            <a:r>
              <a:rPr lang="en-US" baseline="0" dirty="0"/>
              <a:t>, how to apply the standards to those types of work, and related terms.  </a:t>
            </a:r>
          </a:p>
          <a:p>
            <a:endParaRPr lang="en-US" baseline="0" dirty="0"/>
          </a:p>
          <a:p>
            <a:r>
              <a:rPr lang="en-US" baseline="0" dirty="0"/>
              <a:t>The NBCS wanted to give as clear a picture as possible for a 3R scope of work, and enable users to get a good sense of what the Board believes is a 3R scope of work compared to New &amp; Reconstructed work and to Maintenance work.  </a:t>
            </a:r>
            <a:endParaRPr lang="en-US" dirty="0"/>
          </a:p>
          <a:p>
            <a:endParaRPr lang="en-US" dirty="0"/>
          </a:p>
          <a:p>
            <a:r>
              <a:rPr lang="en-US" dirty="0"/>
              <a:t>This screen provides a summary of the Types of Work.  </a:t>
            </a:r>
          </a:p>
          <a:p>
            <a:endParaRPr lang="en-US" dirty="0"/>
          </a:p>
          <a:p>
            <a:r>
              <a:rPr lang="en-US" dirty="0"/>
              <a:t>New</a:t>
            </a:r>
            <a:r>
              <a:rPr lang="en-US" baseline="0" dirty="0"/>
              <a:t> construction means building on new alignment, such as across an open field. </a:t>
            </a:r>
          </a:p>
          <a:p>
            <a:endParaRPr lang="en-US" baseline="0" dirty="0"/>
          </a:p>
          <a:p>
            <a:r>
              <a:rPr lang="en-US" baseline="0" dirty="0"/>
              <a:t>Reconstruction is rebuilding a road or street, generally on the existing alignment.  It could be replacing a culvert, even if it is in kind, or it could be armor coating or placing asphalt millings on an existing aggregate surface.  </a:t>
            </a:r>
          </a:p>
          <a:p>
            <a:endParaRPr lang="en-US" baseline="0" dirty="0"/>
          </a:p>
          <a:p>
            <a:r>
              <a:rPr lang="en-US" baseline="0" dirty="0"/>
              <a:t>3R is about preserving the road or street, extending its life, and possibly making some improvements without re-building to the highest standards.</a:t>
            </a:r>
          </a:p>
          <a:p>
            <a:endParaRPr lang="en-US" baseline="0" dirty="0"/>
          </a:p>
          <a:p>
            <a:r>
              <a:rPr lang="en-US" baseline="0" dirty="0"/>
              <a:t>Maintenance is defined in the Minimum Maintenance standards on page 88</a:t>
            </a:r>
          </a:p>
          <a:p>
            <a:endParaRPr lang="en-US" baseline="0" dirty="0"/>
          </a:p>
          <a:p>
            <a:r>
              <a:rPr lang="en-US" dirty="0"/>
              <a:t>For</a:t>
            </a:r>
            <a:r>
              <a:rPr lang="en-US" baseline="0" dirty="0"/>
              <a:t> more details about thresholds between a 3R scope of work and the other types (Reconstructed and Maintenance), as well as terms such as Safety Conscious Design, Cost Effective Analysis, and Constrained Situation, see </a:t>
            </a:r>
            <a:r>
              <a:rPr lang="en-US" dirty="0"/>
              <a:t>the video</a:t>
            </a:r>
            <a:r>
              <a:rPr lang="en-US" baseline="0" dirty="0"/>
              <a:t> on </a:t>
            </a:r>
            <a:r>
              <a:rPr lang="en-US" b="1" baseline="0" dirty="0"/>
              <a:t>3R Standards</a:t>
            </a:r>
            <a:r>
              <a:rPr lang="en-US" baseline="0" dirty="0"/>
              <a:t>, and also the </a:t>
            </a:r>
            <a:r>
              <a:rPr lang="en-US" b="1" baseline="0" dirty="0"/>
              <a:t>Bridges &amp; Structures videos</a:t>
            </a:r>
            <a:r>
              <a:rPr lang="en-US" baseline="0" dirty="0"/>
              <a:t>.   </a:t>
            </a:r>
          </a:p>
          <a:p>
            <a:endParaRPr lang="en-US" baseline="0" dirty="0"/>
          </a:p>
          <a:p>
            <a:r>
              <a:rPr lang="en-US" u="sng" baseline="0" dirty="0"/>
              <a:t>NOT FOR AUDIO</a:t>
            </a:r>
          </a:p>
          <a:p>
            <a:endParaRPr lang="en-US" baseline="0" dirty="0"/>
          </a:p>
          <a:p>
            <a:r>
              <a:rPr lang="en-US" dirty="0"/>
              <a:t>001.03A1a page 37 (New construction)</a:t>
            </a:r>
          </a:p>
          <a:p>
            <a:r>
              <a:rPr lang="en-US" dirty="0"/>
              <a:t>001.03A1b page 37 (Reconstruction)</a:t>
            </a:r>
          </a:p>
          <a:p>
            <a:r>
              <a:rPr lang="en-US" dirty="0"/>
              <a:t>001.03A1c pages 37-38</a:t>
            </a:r>
            <a:r>
              <a:rPr lang="en-US" baseline="0" dirty="0"/>
              <a:t> </a:t>
            </a:r>
            <a:r>
              <a:rPr lang="en-US" dirty="0"/>
              <a:t>(3R)</a:t>
            </a:r>
          </a:p>
          <a:p>
            <a:r>
              <a:rPr lang="en-US" dirty="0"/>
              <a:t>001.03A1d pages</a:t>
            </a:r>
            <a:r>
              <a:rPr lang="en-US" baseline="0" dirty="0"/>
              <a:t> 39-40 </a:t>
            </a:r>
            <a:r>
              <a:rPr lang="en-US" dirty="0"/>
              <a:t>(Thresholds/Boundaries between</a:t>
            </a:r>
            <a:r>
              <a:rPr lang="en-US" baseline="0" dirty="0"/>
              <a:t> 3R and other types of work)</a:t>
            </a:r>
            <a:endParaRPr lang="en-US" dirty="0"/>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3704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last part of Note 16 provides a list of obstacles that may be present beyond the horizontal clear zone.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information only.  Although it may be of service in legal proceedings.  </a:t>
            </a:r>
            <a:endParaRPr lang="en-US" dirty="0"/>
          </a:p>
          <a:p>
            <a:endParaRPr lang="en-US" dirty="0"/>
          </a:p>
          <a:p>
            <a:endParaRPr lang="en-US" dirty="0"/>
          </a:p>
          <a:p>
            <a:r>
              <a:rPr lang="en-US" baseline="0" dirty="0"/>
              <a:t>  </a:t>
            </a:r>
            <a:endParaRPr lang="en-US" dirty="0"/>
          </a:p>
          <a:p>
            <a:endParaRPr lang="en-US" dirty="0"/>
          </a:p>
          <a:p>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6DD4794-76E5-4795-95DA-389BBC47F755}" type="slidenum">
              <a:rPr lang="en-US" smtClean="0"/>
              <a:t>60</a:t>
            </a:fld>
            <a:endParaRPr lang="en-US"/>
          </a:p>
        </p:txBody>
      </p:sp>
    </p:spTree>
    <p:extLst>
      <p:ext uri="{BB962C8B-B14F-4D97-AF65-F5344CB8AC3E}">
        <p14:creationId xmlns:p14="http://schemas.microsoft.com/office/powerpoint/2010/main" val="3902104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17 addresses Vertical Clearance for roads and streets.  </a:t>
            </a:r>
          </a:p>
          <a:p>
            <a:endParaRPr lang="en-US" dirty="0"/>
          </a:p>
          <a:p>
            <a:r>
              <a:rPr lang="en-US" dirty="0"/>
              <a:t>The first sentence </a:t>
            </a:r>
            <a:r>
              <a:rPr lang="en-US" baseline="0" dirty="0"/>
              <a:t>clarifies that the minimum vertical clearance applies to the entire roadway.  Remember, the roadway is the traveled way plus the shoulders.  </a:t>
            </a:r>
            <a:endParaRPr lang="en-US" dirty="0"/>
          </a:p>
          <a:p>
            <a:endParaRPr lang="en-US" dirty="0"/>
          </a:p>
          <a:p>
            <a:r>
              <a:rPr lang="en-US" baseline="0" dirty="0"/>
              <a:t>The second sentence clarifies that the minimum vertical clearance values in the tables pertain to underpasses.  The values do not pertain to such things as overhead tree branches and utility lines.  Those are commonly addressed by ordinances or resolutions.  </a:t>
            </a:r>
          </a:p>
          <a:p>
            <a:endParaRPr lang="en-US" baseline="0" dirty="0"/>
          </a:p>
          <a:p>
            <a:r>
              <a:rPr lang="en-US" baseline="0" dirty="0"/>
              <a:t>The third sentence addresses vertical clearance to pedestrian, bicycle and overhead sign structures, requiring the clearance to be at least one ft greater than the value in the table.  </a:t>
            </a:r>
          </a:p>
          <a:p>
            <a:endParaRPr lang="en-US" baseline="0" dirty="0"/>
          </a:p>
          <a:p>
            <a:r>
              <a:rPr lang="en-US" baseline="0" dirty="0"/>
              <a:t>The last sentence is a cautionary note to account for state statute 60-6,289 when building a new overhead structure or when doing 3R work on or under a structure  </a:t>
            </a:r>
          </a:p>
        </p:txBody>
      </p:sp>
      <p:sp>
        <p:nvSpPr>
          <p:cNvPr id="4" name="Slide Number Placeholder 3"/>
          <p:cNvSpPr>
            <a:spLocks noGrp="1"/>
          </p:cNvSpPr>
          <p:nvPr>
            <p:ph type="sldNum" sz="quarter" idx="10"/>
          </p:nvPr>
        </p:nvSpPr>
        <p:spPr/>
        <p:txBody>
          <a:bodyPr/>
          <a:lstStyle/>
          <a:p>
            <a:fld id="{56DD4794-76E5-4795-95DA-389BBC47F755}" type="slidenum">
              <a:rPr lang="en-US" smtClean="0"/>
              <a:t>61</a:t>
            </a:fld>
            <a:endParaRPr lang="en-US"/>
          </a:p>
        </p:txBody>
      </p:sp>
    </p:spTree>
    <p:extLst>
      <p:ext uri="{BB962C8B-B14F-4D97-AF65-F5344CB8AC3E}">
        <p14:creationId xmlns:p14="http://schemas.microsoft.com/office/powerpoint/2010/main" val="308066777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Notes 18 through 22 are all related to bridges and structures,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And are addressed in the two-part video on Bridges and Structures.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217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806569" y="4784784"/>
            <a:ext cx="5490713" cy="2478657"/>
          </a:xfrm>
          <a:prstGeom prst="rect">
            <a:avLst/>
          </a:prstGeom>
          <a:noFill/>
        </p:spPr>
        <p:txBody>
          <a:bodyPr wrap="square" anchor="t"/>
          <a:lstStyle>
            <a:lvl1pPr lvl="0">
              <a:defRPr/>
            </a:lvl1pPr>
          </a:lstStyle>
          <a:p>
            <a:pPr marL="0" lvl="0" indent="0">
              <a:buFont typeface="Arial" panose="020B0604020202020204" pitchFamily="34" charset="0"/>
              <a:buNone/>
            </a:pPr>
            <a:r>
              <a:rPr lang="en-US" dirty="0"/>
              <a:t>To</a:t>
            </a:r>
            <a:r>
              <a:rPr lang="en-US" baseline="0" dirty="0"/>
              <a:t> summarize Notes in the County Roads and Municipal Streets Standards, </a:t>
            </a:r>
          </a:p>
          <a:p>
            <a:pPr marL="0" lv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first seven notes address broader topics, such as functional classification, 3R work, traffic volumes and which standards to apply.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Notes 2, 3 and 4 were covered in the previous video – finding the correct 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lvl="0" indent="0">
              <a:buFont typeface="Arial" panose="020B0604020202020204" pitchFamily="34" charset="0"/>
              <a:buNone/>
            </a:pPr>
            <a:r>
              <a:rPr lang="en-US" baseline="0" dirty="0"/>
              <a:t>This video addressed notes 1, and 5 through 17.  </a:t>
            </a:r>
          </a:p>
          <a:p>
            <a:pPr marL="0" lvl="0" indent="0">
              <a:buFont typeface="Arial" panose="020B0604020202020204" pitchFamily="34" charset="0"/>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Notes 18 through 22 are covered in the two-part video on Bridges and Structures.  </a:t>
            </a:r>
          </a:p>
          <a:p>
            <a:pPr marL="0" lvl="0" indent="0">
              <a:buFont typeface="Arial" panose="020B0604020202020204" pitchFamily="34" charset="0"/>
              <a:buNone/>
            </a:pPr>
            <a:endParaRPr lang="en-US" baseline="0" dirty="0"/>
          </a:p>
          <a:p>
            <a:pPr marL="0" lvl="0" indent="0">
              <a:buFont typeface="Arial" panose="020B0604020202020204" pitchFamily="34" charset="0"/>
              <a:buNone/>
            </a:pPr>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63</a:t>
            </a:fld>
            <a:endParaRPr lang="en-US"/>
          </a:p>
        </p:txBody>
      </p:sp>
    </p:spTree>
    <p:extLst>
      <p:ext uri="{BB962C8B-B14F-4D97-AF65-F5344CB8AC3E}">
        <p14:creationId xmlns:p14="http://schemas.microsoft.com/office/powerpoint/2010/main" val="40168983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r>
              <a:rPr lang="en-US" baseline="0" dirty="0"/>
              <a:t>This is one of a series of videos on Nebraska’s system of </a:t>
            </a:r>
          </a:p>
          <a:p>
            <a:r>
              <a:rPr lang="en-US" baseline="0" dirty="0"/>
              <a:t>Classifying and applying standards to its highways, roads and streets.</a:t>
            </a:r>
          </a:p>
          <a:p>
            <a:endParaRPr lang="en-US" dirty="0"/>
          </a:p>
          <a:p>
            <a:pPr marL="0" indent="0">
              <a:buNone/>
            </a:pPr>
            <a:r>
              <a:rPr lang="en-US" baseline="0" dirty="0"/>
              <a:t>This video presented key definitions that are used in the design standards, and most of the notes referred to in the design tables.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64</a:t>
            </a:fld>
            <a:endParaRPr lang="en-US"/>
          </a:p>
        </p:txBody>
      </p:sp>
    </p:spTree>
    <p:extLst>
      <p:ext uri="{BB962C8B-B14F-4D97-AF65-F5344CB8AC3E}">
        <p14:creationId xmlns:p14="http://schemas.microsoft.com/office/powerpoint/2010/main" val="64147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Traveled Way is the portion of the roadway for the movement of vehicles, exclusive of shoulders and bicycle lanes.  </a:t>
            </a:r>
          </a:p>
          <a:p>
            <a:endParaRPr lang="en-US" dirty="0"/>
          </a:p>
          <a:p>
            <a:r>
              <a:rPr lang="en-US" dirty="0"/>
              <a:t>It is important to know this for several reasons.</a:t>
            </a:r>
            <a:r>
              <a:rPr lang="en-US" baseline="0" dirty="0"/>
              <a:t>  </a:t>
            </a:r>
          </a:p>
          <a:p>
            <a:endParaRPr lang="en-US" baseline="0" dirty="0"/>
          </a:p>
          <a:p>
            <a:r>
              <a:rPr lang="en-US" baseline="0" dirty="0"/>
              <a:t>Some reasons are:</a:t>
            </a:r>
          </a:p>
          <a:p>
            <a:r>
              <a:rPr lang="en-US" baseline="0" dirty="0"/>
              <a:t>(1) Minimum clear bridge widths is a function of the approach traveled way width </a:t>
            </a:r>
          </a:p>
          <a:p>
            <a:r>
              <a:rPr lang="en-US" baseline="0" dirty="0"/>
              <a:t>And (2) A non-curbed shoulder, starts at the edge of the traveled way  </a:t>
            </a:r>
          </a:p>
          <a:p>
            <a:r>
              <a:rPr lang="en-US" baseline="0" dirty="0"/>
              <a:t>As does the horizontal clear zone</a:t>
            </a:r>
            <a:endParaRPr lang="en-US" dirty="0"/>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9539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Roadway is the portion of a road or street </a:t>
            </a:r>
            <a:r>
              <a:rPr lang="en-US" b="1" dirty="0"/>
              <a:t>including</a:t>
            </a:r>
            <a:r>
              <a:rPr lang="en-US" baseline="0" dirty="0"/>
              <a:t> shoulders, for vehicular use.  </a:t>
            </a:r>
          </a:p>
          <a:p>
            <a:endParaRPr lang="en-US" baseline="0" dirty="0"/>
          </a:p>
          <a:p>
            <a:r>
              <a:rPr lang="en-US" baseline="0" dirty="0"/>
              <a:t>It is the Traveled Way </a:t>
            </a:r>
            <a:r>
              <a:rPr lang="en-US" b="1" baseline="0" dirty="0"/>
              <a:t>plus </a:t>
            </a:r>
            <a:r>
              <a:rPr lang="en-US" baseline="0" dirty="0"/>
              <a:t>the shoulders.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4674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68547" y="4629508"/>
            <a:ext cx="5576977" cy="3358551"/>
          </a:xfrm>
          <a:prstGeom prst="rect">
            <a:avLst/>
          </a:prstGeom>
          <a:noFill/>
        </p:spPr>
        <p:txBody>
          <a:bodyPr wrap="square" anchor="t"/>
          <a:lstStyle>
            <a:lvl1pPr lvl="0">
              <a:defRPr/>
            </a:lvl1pPr>
          </a:lstStyle>
          <a:p>
            <a:pPr lvl="0"/>
            <a:r>
              <a:rPr lang="en-US" dirty="0"/>
              <a:t>The</a:t>
            </a:r>
            <a:r>
              <a:rPr lang="en-US" baseline="0" dirty="0"/>
              <a:t> Nominal Shoulder Width is defined on page 43 as the shoulder width value shown in the design standards table.  </a:t>
            </a:r>
          </a:p>
          <a:p>
            <a:pPr lvl="0"/>
            <a:endParaRPr lang="en-US" baseline="0" dirty="0"/>
          </a:p>
          <a:p>
            <a:pPr lvl="0"/>
            <a:r>
              <a:rPr lang="en-US" baseline="0" dirty="0"/>
              <a:t>For example, if Rural Area standards apply, and the functional classification of the road is Local, with an ADT of 800 VPD, the shoulder width value in Table J on page 69 is 4 ft.  The nominal shoulder width, therefore, is 4 ft.</a:t>
            </a:r>
          </a:p>
          <a:p>
            <a:pPr lvl="0"/>
            <a:endParaRPr lang="en-US" baseline="0" dirty="0"/>
          </a:p>
          <a:p>
            <a:pPr lvl="0"/>
            <a:r>
              <a:rPr lang="en-US" baseline="0" dirty="0"/>
              <a:t>Where this becomes relevant is in the Horizontal Clear Zone width, for some roads and streets with a very low volume of traffic.  </a:t>
            </a:r>
            <a:endParaRPr lang="en-US"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9</a:t>
            </a:fld>
            <a:endParaRPr lang="en-US"/>
          </a:p>
        </p:txBody>
      </p:sp>
    </p:spTree>
    <p:extLst>
      <p:ext uri="{BB962C8B-B14F-4D97-AF65-F5344CB8AC3E}">
        <p14:creationId xmlns:p14="http://schemas.microsoft.com/office/powerpoint/2010/main" val="258280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70249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330110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24155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26519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01483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034651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17422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83918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483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1503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791300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87185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4874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4268276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4324515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23034208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7775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58666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28965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3420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56337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822195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73223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106272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464432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44449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2772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018077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952025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409580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058116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23062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10447796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5.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6.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7.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18.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2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2.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3.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19063475"/>
      </p:ext>
    </p:extLst>
  </p:cSld>
  <p:clrMap bg1="lt1" tx1="dk1" bg2="lt2" tx2="dk2" accent1="accent1" accent2="accent2" accent3="accent3" accent4="accent4" accent5="accent5" accent6="accent6" hlink="hlink" folHlink="folHlink"/>
  <p:sldLayoutIdLst>
    <p:sldLayoutId id="214748385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74321094"/>
      </p:ext>
    </p:extLst>
  </p:cSld>
  <p:clrMap bg1="lt1" tx1="dk1" bg2="lt2" tx2="dk2" accent1="accent1" accent2="accent2" accent3="accent3" accent4="accent4" accent5="accent5" accent6="accent6" hlink="hlink" folHlink="folHlink"/>
  <p:sldLayoutIdLst>
    <p:sldLayoutId id="214748385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9916292"/>
      </p:ext>
    </p:extLst>
  </p:cSld>
  <p:clrMap bg1="lt1" tx1="dk1" bg2="lt2" tx2="dk2" accent1="accent1" accent2="accent2" accent3="accent3" accent4="accent4" accent5="accent5" accent6="accent6" hlink="hlink" folHlink="folHlink"/>
  <p:sldLayoutIdLst>
    <p:sldLayoutId id="2147483857" r:id="rId1"/>
    <p:sldLayoutId id="2147484144" r:id="rId2"/>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8119187"/>
      </p:ext>
    </p:extLst>
  </p:cSld>
  <p:clrMap bg1="lt1" tx1="dk1" bg2="lt2" tx2="dk2" accent1="accent1" accent2="accent2" accent3="accent3" accent4="accent4" accent5="accent5" accent6="accent6" hlink="hlink" folHlink="folHlink"/>
  <p:sldLayoutIdLst>
    <p:sldLayoutId id="214748399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77355338"/>
      </p:ext>
    </p:extLst>
  </p:cSld>
  <p:clrMap bg1="lt1" tx1="dk1" bg2="lt2" tx2="dk2" accent1="accent1" accent2="accent2" accent3="accent3" accent4="accent4" accent5="accent5" accent6="accent6" hlink="hlink" folHlink="folHlink"/>
  <p:sldLayoutIdLst>
    <p:sldLayoutId id="214748411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49451930"/>
      </p:ext>
    </p:extLst>
  </p:cSld>
  <p:clrMap bg1="lt1" tx1="dk1" bg2="lt2" tx2="dk2" accent1="accent1" accent2="accent2" accent3="accent3" accent4="accent4" accent5="accent5" accent6="accent6" hlink="hlink" folHlink="folHlink"/>
  <p:sldLayoutIdLst>
    <p:sldLayoutId id="214748412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8347023"/>
      </p:ext>
    </p:extLst>
  </p:cSld>
  <p:clrMap bg1="lt1" tx1="dk1" bg2="lt2" tx2="dk2" accent1="accent1" accent2="accent2" accent3="accent3" accent4="accent4" accent5="accent5" accent6="accent6" hlink="hlink" folHlink="folHlink"/>
  <p:sldLayoutIdLst>
    <p:sldLayoutId id="214748412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94218443"/>
      </p:ext>
    </p:extLst>
  </p:cSld>
  <p:clrMap bg1="lt1" tx1="dk1" bg2="lt2" tx2="dk2" accent1="accent1" accent2="accent2" accent3="accent3" accent4="accent4" accent5="accent5" accent6="accent6" hlink="hlink" folHlink="folHlink"/>
  <p:sldLayoutIdLst>
    <p:sldLayoutId id="214748412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47144983"/>
      </p:ext>
    </p:extLst>
  </p:cSld>
  <p:clrMap bg1="lt1" tx1="dk1" bg2="lt2" tx2="dk2" accent1="accent1" accent2="accent2" accent3="accent3" accent4="accent4" accent5="accent5" accent6="accent6" hlink="hlink" folHlink="folHlink"/>
  <p:sldLayoutIdLst>
    <p:sldLayoutId id="214748412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17528709"/>
      </p:ext>
    </p:extLst>
  </p:cSld>
  <p:clrMap bg1="lt1" tx1="dk1" bg2="lt2" tx2="dk2" accent1="accent1" accent2="accent2" accent3="accent3" accent4="accent4" accent5="accent5" accent6="accent6" hlink="hlink" folHlink="folHlink"/>
  <p:sldLayoutIdLst>
    <p:sldLayoutId id="214748412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6004868"/>
      </p:ext>
    </p:extLst>
  </p:cSld>
  <p:clrMap bg1="lt1" tx1="dk1" bg2="lt2" tx2="dk2" accent1="accent1" accent2="accent2" accent3="accent3" accent4="accent4" accent5="accent5" accent6="accent6" hlink="hlink" folHlink="folHlink"/>
  <p:sldLayoutIdLst>
    <p:sldLayoutId id="214748414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16994269"/>
      </p:ext>
    </p:extLst>
  </p:cSld>
  <p:clrMap bg1="lt1" tx1="dk1" bg2="lt2" tx2="dk2" accent1="accent1" accent2="accent2" accent3="accent3" accent4="accent4" accent5="accent5" accent6="accent6" hlink="hlink" folHlink="folHlink"/>
  <p:sldLayoutIdLst>
    <p:sldLayoutId id="214748413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97001187"/>
      </p:ext>
    </p:extLst>
  </p:cSld>
  <p:clrMap bg1="lt1" tx1="dk1" bg2="lt2" tx2="dk2" accent1="accent1" accent2="accent2" accent3="accent3" accent4="accent4" accent5="accent5" accent6="accent6" hlink="hlink" folHlink="folHlink"/>
  <p:sldLayoutIdLst>
    <p:sldLayoutId id="214748413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01257740"/>
      </p:ext>
    </p:extLst>
  </p:cSld>
  <p:clrMap bg1="lt1" tx1="dk1" bg2="lt2" tx2="dk2" accent1="accent1" accent2="accent2" accent3="accent3" accent4="accent4" accent5="accent5" accent6="accent6" hlink="hlink" folHlink="folHlink"/>
  <p:sldLayoutIdLst>
    <p:sldLayoutId id="214748414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7819148"/>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22061240"/>
      </p:ext>
    </p:extLst>
  </p:cSld>
  <p:clrMap bg1="lt1" tx1="dk1" bg2="lt2" tx2="dk2" accent1="accent1" accent2="accent2" accent3="accent3" accent4="accent4" accent5="accent5" accent6="accent6" hlink="hlink" folHlink="folHlink"/>
  <p:sldLayoutIdLst>
    <p:sldLayoutId id="2147483819"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5326944"/>
      </p:ext>
    </p:extLst>
  </p:cSld>
  <p:clrMap bg1="lt1" tx1="dk1" bg2="lt2" tx2="dk2" accent1="accent1" accent2="accent2" accent3="accent3" accent4="accent4" accent5="accent5" accent6="accent6" hlink="hlink" folHlink="folHlink"/>
  <p:sldLayoutIdLst>
    <p:sldLayoutId id="214748382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64077776"/>
      </p:ext>
    </p:extLst>
  </p:cSld>
  <p:clrMap bg1="lt1" tx1="dk1" bg2="lt2" tx2="dk2" accent1="accent1" accent2="accent2" accent3="accent3" accent4="accent4" accent5="accent5" accent6="accent6" hlink="hlink" folHlink="folHlink"/>
  <p:sldLayoutIdLst>
    <p:sldLayoutId id="214748382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94994450"/>
      </p:ext>
    </p:extLst>
  </p:cSld>
  <p:clrMap bg1="lt1" tx1="dk1" bg2="lt2" tx2="dk2" accent1="accent1" accent2="accent2" accent3="accent3" accent4="accent4" accent5="accent5" accent6="accent6" hlink="hlink" folHlink="folHlink"/>
  <p:sldLayoutIdLst>
    <p:sldLayoutId id="214748383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10932114"/>
      </p:ext>
    </p:extLst>
  </p:cSld>
  <p:clrMap bg1="lt1" tx1="dk1" bg2="lt2" tx2="dk2" accent1="accent1" accent2="accent2" accent3="accent3" accent4="accent4" accent5="accent5" accent6="accent6" hlink="hlink" folHlink="folHlink"/>
  <p:sldLayoutIdLst>
    <p:sldLayoutId id="214748383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89809411"/>
      </p:ext>
    </p:extLst>
  </p:cSld>
  <p:clrMap bg1="lt1" tx1="dk1" bg2="lt2" tx2="dk2" accent1="accent1" accent2="accent2" accent3="accent3" accent4="accent4" accent5="accent5" accent6="accent6" hlink="hlink" folHlink="folHlink"/>
  <p:sldLayoutIdLst>
    <p:sldLayoutId id="214748384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100684298"/>
      </p:ext>
    </p:extLst>
  </p:cSld>
  <p:clrMap bg1="lt1" tx1="dk1" bg2="lt2" tx2="dk2" accent1="accent1" accent2="accent2" accent3="accent3" accent4="accent4" accent5="accent5" accent6="accent6" hlink="hlink" folHlink="folHlink"/>
  <p:sldLayoutIdLst>
    <p:sldLayoutId id="214748385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dot.nebraska.gov/media/5593/nac-428-rules-regs-nbcs.pd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ile:Irishroadsign.jpg"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51.jp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4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61.JPG"/><Relationship Id="rId4" Type="http://schemas.openxmlformats.org/officeDocument/2006/relationships/image" Target="../media/image60.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63.JP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65.jpe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2.xml"/><Relationship Id="rId1" Type="http://schemas.openxmlformats.org/officeDocument/2006/relationships/slideLayout" Target="../slideLayouts/slideLayout12.xml"/><Relationship Id="rId4" Type="http://schemas.openxmlformats.org/officeDocument/2006/relationships/image" Target="../media/image67.jpg"/></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image" Target="../media/image12.jp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4.xml"/><Relationship Id="rId1"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12.jpg"/></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5.xml"/><Relationship Id="rId1" Type="http://schemas.openxmlformats.org/officeDocument/2006/relationships/slideLayout" Target="../slideLayouts/slideLayout12.xml"/><Relationship Id="rId5" Type="http://schemas.openxmlformats.org/officeDocument/2006/relationships/image" Target="../media/image71.png"/><Relationship Id="rId4" Type="http://schemas.openxmlformats.org/officeDocument/2006/relationships/image" Target="../media/image12.jpg"/></Relationships>
</file>

<file path=ppt/slides/_rels/slide5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6.xml"/><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12.jpg"/></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76.png"/><Relationship Id="rId2" Type="http://schemas.openxmlformats.org/officeDocument/2006/relationships/notesSlide" Target="../notesSlides/notesSlide57.xml"/><Relationship Id="rId1" Type="http://schemas.openxmlformats.org/officeDocument/2006/relationships/slideLayout" Target="../slideLayouts/slideLayout1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12.xml"/><Relationship Id="rId6" Type="http://schemas.openxmlformats.org/officeDocument/2006/relationships/comments" Target="../comments/comment1.xml"/><Relationship Id="rId5" Type="http://schemas.openxmlformats.org/officeDocument/2006/relationships/image" Target="../media/image77.png"/><Relationship Id="rId4" Type="http://schemas.openxmlformats.org/officeDocument/2006/relationships/image" Target="../media/image12.jpg"/></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9.xml"/><Relationship Id="rId1" Type="http://schemas.openxmlformats.org/officeDocument/2006/relationships/slideLayout" Target="../slideLayouts/slideLayout12.xml"/><Relationship Id="rId5" Type="http://schemas.openxmlformats.org/officeDocument/2006/relationships/image" Target="../media/image78.pn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0.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12.jpg"/></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81.JPG"/></Relationships>
</file>

<file path=ppt/slides/_rels/slide6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83.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8" Type="http://schemas.openxmlformats.org/officeDocument/2006/relationships/image" Target="../media/image85.jpeg"/><Relationship Id="rId3" Type="http://schemas.openxmlformats.org/officeDocument/2006/relationships/image" Target="../media/image84.png"/><Relationship Id="rId7"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3.xml"/><Relationship Id="rId6" Type="http://schemas.openxmlformats.org/officeDocument/2006/relationships/hyperlink" Target="https://dot.nebraska.gov/media/5593/nac-428-rules-regs-nbcs.pdf" TargetMode="External"/><Relationship Id="rId5" Type="http://schemas.openxmlformats.org/officeDocument/2006/relationships/hyperlink" Target="http://www.transportation.nebraska.gov/gov-aff/gov-aff-design-standards.html" TargetMode="Externa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2"/>
            <a:ext cx="7772400" cy="1321564"/>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sz="4000" dirty="0">
                <a:latin typeface="+mj-lt"/>
              </a:rPr>
              <a:t>2016 Standards</a:t>
            </a:r>
            <a:r>
              <a:rPr lang="en-US" sz="4000" dirty="0">
                <a:latin typeface="+mj-lt"/>
              </a:rPr>
              <a:t> </a:t>
            </a:r>
            <a:br>
              <a:rPr lang="en-US" sz="4000" dirty="0">
                <a:latin typeface="+mj-lt"/>
              </a:rPr>
            </a:br>
            <a:r>
              <a:rPr lang="en-US" sz="3600" dirty="0">
                <a:solidFill>
                  <a:srgbClr val="7030A0"/>
                </a:solidFill>
                <a:latin typeface="+mj-lt"/>
              </a:rPr>
              <a:t>Definitions and Notes</a:t>
            </a:r>
            <a:endParaRPr sz="3600" dirty="0">
              <a:solidFill>
                <a:srgbClr val="7030A0"/>
              </a:solidFill>
              <a:latin typeface="+mj-lt"/>
            </a:endParaRP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3"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a:t>
            </a:fld>
            <a:endParaRPr lang="en-US" dirty="0">
              <a:solidFill>
                <a:prstClr val="black"/>
              </a:solidFill>
              <a:latin typeface="Calibri"/>
            </a:endParaRPr>
          </a:p>
        </p:txBody>
      </p:sp>
      <p:sp>
        <p:nvSpPr>
          <p:cNvPr id="9" name="TextBox 8"/>
          <p:cNvSpPr txBox="1"/>
          <p:nvPr/>
        </p:nvSpPr>
        <p:spPr>
          <a:xfrm>
            <a:off x="0" y="4086959"/>
            <a:ext cx="9179935" cy="400110"/>
          </a:xfrm>
          <a:prstGeom prst="rect">
            <a:avLst/>
          </a:prstGeom>
          <a:noFill/>
        </p:spPr>
        <p:txBody>
          <a:bodyPr wrap="square" rtlCol="0">
            <a:spAutoFit/>
          </a:bodyPr>
          <a:lstStyle/>
          <a:p>
            <a:pPr algn="ctr"/>
            <a:r>
              <a:rPr lang="en-US" sz="2000" dirty="0">
                <a:hlinkClick r:id="rId4"/>
              </a:rPr>
              <a:t>https://dot.nebraska.gov/media/5593/nac-428-rules-regs-nbcs.pdf</a:t>
            </a:r>
            <a:endParaRPr lang="en-US" sz="2000" dirty="0"/>
          </a:p>
        </p:txBody>
      </p:sp>
      <p:pic>
        <p:nvPicPr>
          <p:cNvPr id="13" name="Picture 12" descr="Nv_m_Extension__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074496" cy="1200329"/>
          </a:xfrm>
          <a:prstGeom prst="rect">
            <a:avLst/>
          </a:prstGeom>
          <a:noFill/>
        </p:spPr>
        <p:txBody>
          <a:bodyPr wrap="square" rtlCol="0">
            <a:spAutoFit/>
          </a:bodyPr>
          <a:lstStyle/>
          <a:p>
            <a:r>
              <a:rPr lang="en-US" dirty="0"/>
              <a:t>Video 06</a:t>
            </a:r>
          </a:p>
          <a:p>
            <a:r>
              <a:rPr lang="en-US" dirty="0"/>
              <a:t>428 NAC 2</a:t>
            </a:r>
          </a:p>
          <a:p>
            <a:r>
              <a:rPr lang="en-US" dirty="0"/>
              <a:t>MDS Definitions and Notes</a:t>
            </a:r>
          </a:p>
        </p:txBody>
      </p:sp>
      <p:sp>
        <p:nvSpPr>
          <p:cNvPr id="16" name="TextBox 15"/>
          <p:cNvSpPr txBox="1"/>
          <p:nvPr/>
        </p:nvSpPr>
        <p:spPr>
          <a:xfrm>
            <a:off x="6226991" y="6483399"/>
            <a:ext cx="1325572" cy="369332"/>
          </a:xfrm>
          <a:prstGeom prst="rect">
            <a:avLst/>
          </a:prstGeom>
          <a:noFill/>
        </p:spPr>
        <p:txBody>
          <a:bodyPr wrap="square" rtlCol="0">
            <a:spAutoFit/>
          </a:bodyPr>
          <a:lstStyle/>
          <a:p>
            <a:r>
              <a:rPr lang="en-US" dirty="0"/>
              <a:t>8/6/2019</a:t>
            </a:r>
          </a:p>
        </p:txBody>
      </p:sp>
      <p:sp>
        <p:nvSpPr>
          <p:cNvPr id="8" name="TextBox 7">
            <a:extLst>
              <a:ext uri="{FF2B5EF4-FFF2-40B4-BE49-F238E27FC236}">
                <a16:creationId xmlns:a16="http://schemas.microsoft.com/office/drawing/2014/main" id="{0C9BEFA7-0B52-4AFD-83C0-6754F70B9BC9}"/>
              </a:ext>
            </a:extLst>
          </p:cNvPr>
          <p:cNvSpPr txBox="1"/>
          <p:nvPr/>
        </p:nvSpPr>
        <p:spPr>
          <a:xfrm>
            <a:off x="506186" y="1186107"/>
            <a:ext cx="8316972" cy="2400657"/>
          </a:xfrm>
          <a:prstGeom prst="rect">
            <a:avLst/>
          </a:prstGeom>
          <a:noFill/>
        </p:spPr>
        <p:txBody>
          <a:bodyPr wrap="square" rtlCol="0">
            <a:spAutoFit/>
          </a:bodyPr>
          <a:lstStyle/>
          <a:p>
            <a:pPr algn="ctr"/>
            <a:r>
              <a:rPr lang="en-US" sz="3200" b="1" dirty="0"/>
              <a:t>Nebraska Administrative Code</a:t>
            </a:r>
          </a:p>
          <a:p>
            <a:pPr algn="ctr">
              <a:spcAft>
                <a:spcPts val="1200"/>
              </a:spcAft>
            </a:pPr>
            <a:r>
              <a:rPr lang="en-US" sz="2800" b="1" dirty="0"/>
              <a:t>Title 428 </a:t>
            </a:r>
          </a:p>
          <a:p>
            <a:pPr algn="ctr"/>
            <a:r>
              <a:rPr lang="en-US" sz="2800" b="1" dirty="0"/>
              <a:t>Rules and Regulations of the </a:t>
            </a:r>
          </a:p>
          <a:p>
            <a:pPr algn="ctr"/>
            <a:r>
              <a:rPr lang="en-US" sz="2800" b="1" dirty="0"/>
              <a:t>Board of Public Roads Classifications and Standards</a:t>
            </a:r>
          </a:p>
          <a:p>
            <a:pPr algn="ctr"/>
            <a:r>
              <a:rPr lang="en-US" sz="2400" b="1" i="1" dirty="0"/>
              <a:t>(Administrative Host: Nebraska Department of Transportation)</a:t>
            </a:r>
          </a:p>
        </p:txBody>
      </p:sp>
      <p:pic>
        <p:nvPicPr>
          <p:cNvPr id="10" name="Picture 9">
            <a:extLst>
              <a:ext uri="{FF2B5EF4-FFF2-40B4-BE49-F238E27FC236}">
                <a16:creationId xmlns:a16="http://schemas.microsoft.com/office/drawing/2014/main" id="{FB91A422-C7B8-4469-8E21-B25B1958DDA4}"/>
              </a:ext>
            </a:extLst>
          </p:cNvPr>
          <p:cNvPicPr>
            <a:picLocks noChangeAspect="1"/>
          </p:cNvPicPr>
          <p:nvPr/>
        </p:nvPicPr>
        <p:blipFill>
          <a:blip r:embed="rId6"/>
          <a:stretch>
            <a:fillRect/>
          </a:stretch>
        </p:blipFill>
        <p:spPr>
          <a:xfrm>
            <a:off x="133011" y="5162748"/>
            <a:ext cx="3003074" cy="1196685"/>
          </a:xfrm>
          <a:prstGeom prst="rect">
            <a:avLst/>
          </a:prstGeom>
        </p:spPr>
      </p:pic>
    </p:spTree>
    <p:extLst>
      <p:ext uri="{BB962C8B-B14F-4D97-AF65-F5344CB8AC3E}">
        <p14:creationId xmlns:p14="http://schemas.microsoft.com/office/powerpoint/2010/main" val="496788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39329"/>
            <a:ext cx="8282226" cy="1228695"/>
          </a:xfrm>
          <a:prstGeom prst="rect">
            <a:avLst/>
          </a:prstGeom>
          <a:noFill/>
        </p:spPr>
        <p:txBody>
          <a:bodyPr wrap="square" anchor="ctr"/>
          <a:lstStyle>
            <a:lvl1pPr lvl="0">
              <a:defRPr/>
            </a:lvl1pPr>
          </a:lstStyle>
          <a:p>
            <a:pPr lvl="0" algn="ctr"/>
            <a:r>
              <a:rPr lang="en-US" dirty="0">
                <a:latin typeface="+mj-lt"/>
              </a:rPr>
              <a:t>Horizontal Clear Zone</a:t>
            </a:r>
            <a:endParaRPr sz="5400" dirty="0">
              <a:latin typeface="+mj-lt"/>
            </a:endParaRPr>
          </a:p>
        </p:txBody>
      </p:sp>
      <p:sp>
        <p:nvSpPr>
          <p:cNvPr id="3" name="Text Placeholder 2"/>
          <p:cNvSpPr txBox="1">
            <a:spLocks noGrp="1"/>
          </p:cNvSpPr>
          <p:nvPr>
            <p:ph type="body" idx="1"/>
          </p:nvPr>
        </p:nvSpPr>
        <p:spPr>
          <a:xfrm>
            <a:off x="564568" y="1268024"/>
            <a:ext cx="8284464" cy="1546568"/>
          </a:xfrm>
          <a:prstGeom prst="rect">
            <a:avLst/>
          </a:prstGeom>
          <a:noFill/>
        </p:spPr>
        <p:txBody>
          <a:bodyPr wrap="square" anchor="t"/>
          <a:lstStyle>
            <a:lvl1pPr lvl="0">
              <a:defRPr/>
            </a:lvl1pPr>
          </a:lstStyle>
          <a:p>
            <a:pPr marL="457188" lvl="1" indent="0" algn="ctr">
              <a:spcBef>
                <a:spcPts val="1200"/>
              </a:spcBef>
            </a:pPr>
            <a:r>
              <a:rPr lang="en-US" sz="3600" dirty="0">
                <a:solidFill>
                  <a:schemeClr val="tx1"/>
                </a:solidFill>
                <a:latin typeface="+mn-lt"/>
              </a:rPr>
              <a:t>Unobstructed, Traversable Area</a:t>
            </a:r>
          </a:p>
          <a:p>
            <a:pPr marL="457188" lvl="1" indent="0" algn="ctr">
              <a:spcBef>
                <a:spcPts val="1200"/>
              </a:spcBef>
            </a:pPr>
            <a:r>
              <a:rPr lang="en-US" sz="3600" dirty="0">
                <a:solidFill>
                  <a:schemeClr val="tx1"/>
                </a:solidFill>
                <a:latin typeface="+mn-lt"/>
              </a:rPr>
              <a:t>Beyond the Edge of Traveled Way</a:t>
            </a:r>
          </a:p>
        </p:txBody>
      </p:sp>
      <p:sp>
        <p:nvSpPr>
          <p:cNvPr id="7" name="Slide Number Placeholder 7"/>
          <p:cNvSpPr txBox="1">
            <a:spLocks/>
          </p:cNvSpPr>
          <p:nvPr/>
        </p:nvSpPr>
        <p:spPr>
          <a:xfrm>
            <a:off x="8125086" y="6423390"/>
            <a:ext cx="1008383" cy="4346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8B1039E5-A7E8-4D8E-B009-5523DE447D9C}" type="slidenum">
              <a:rPr lang="en-US">
                <a:solidFill>
                  <a:prstClr val="black"/>
                </a:solidFill>
                <a:latin typeface="Calibri"/>
              </a:rPr>
              <a:pPr/>
              <a:t>10</a:t>
            </a:fld>
            <a:endParaRPr lang="en-US" dirty="0">
              <a:solidFill>
                <a:prstClr val="black"/>
              </a:solidFill>
              <a:latin typeface="Calibri"/>
            </a:endParaRPr>
          </a:p>
        </p:txBody>
      </p:sp>
      <p:sp>
        <p:nvSpPr>
          <p:cNvPr id="16" name="TextBox 15"/>
          <p:cNvSpPr txBox="1"/>
          <p:nvPr/>
        </p:nvSpPr>
        <p:spPr>
          <a:xfrm rot="16200000">
            <a:off x="-609056" y="3096961"/>
            <a:ext cx="3510643" cy="400110"/>
          </a:xfrm>
          <a:prstGeom prst="rect">
            <a:avLst/>
          </a:prstGeom>
          <a:noFill/>
        </p:spPr>
        <p:txBody>
          <a:bodyPr wrap="square" rtlCol="0">
            <a:spAutoFit/>
          </a:bodyPr>
          <a:lstStyle/>
          <a:p>
            <a:r>
              <a:rPr lang="en-US" sz="2000" dirty="0">
                <a:solidFill>
                  <a:prstClr val="black"/>
                </a:solidFill>
                <a:latin typeface="Calibri"/>
              </a:rPr>
              <a:t>428 NAC 2-001.03A6k, Page 46</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9800" y="2598468"/>
            <a:ext cx="6634786" cy="4259532"/>
          </a:xfrm>
          <a:prstGeom prst="rect">
            <a:avLst/>
          </a:prstGeom>
        </p:spPr>
      </p:pic>
      <p:sp>
        <p:nvSpPr>
          <p:cNvPr id="12" name="Oval 11"/>
          <p:cNvSpPr/>
          <p:nvPr/>
        </p:nvSpPr>
        <p:spPr>
          <a:xfrm>
            <a:off x="2612571" y="5270463"/>
            <a:ext cx="1233716" cy="28850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Oval 16"/>
          <p:cNvSpPr/>
          <p:nvPr/>
        </p:nvSpPr>
        <p:spPr>
          <a:xfrm>
            <a:off x="5528854" y="5282600"/>
            <a:ext cx="1233716" cy="28850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3" name="TextBox 12"/>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Tree>
    <p:extLst>
      <p:ext uri="{BB962C8B-B14F-4D97-AF65-F5344CB8AC3E}">
        <p14:creationId xmlns:p14="http://schemas.microsoft.com/office/powerpoint/2010/main" val="50946158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7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900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100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10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9" y="282335"/>
            <a:ext cx="7623249" cy="1146175"/>
          </a:xfrm>
          <a:prstGeom prst="rect">
            <a:avLst/>
          </a:prstGeom>
          <a:noFill/>
        </p:spPr>
        <p:txBody>
          <a:bodyPr wrap="square" anchor="ctr"/>
          <a:lstStyle>
            <a:lvl1pPr lvl="0">
              <a:defRPr/>
            </a:lvl1pPr>
          </a:lstStyle>
          <a:p>
            <a:pPr lvl="0" algn="ctr"/>
            <a:r>
              <a:rPr lang="en-US" dirty="0">
                <a:latin typeface="+mj-lt"/>
              </a:rPr>
              <a:t>Roadside Design</a:t>
            </a:r>
            <a:endParaRPr dirty="0">
              <a:latin typeface="+mj-lt"/>
            </a:endParaRPr>
          </a:p>
          <a:p>
            <a:pPr lvl="0" algn="ctr"/>
            <a:r>
              <a:rPr sz="3600" dirty="0">
                <a:latin typeface="+mj-lt"/>
              </a:rPr>
              <a:t>County Roads and Municipal Streets </a:t>
            </a:r>
            <a:r>
              <a:rPr dirty="0">
                <a:latin typeface="+mj-lt"/>
              </a:rPr>
              <a:t> </a:t>
            </a:r>
          </a:p>
        </p:txBody>
      </p:sp>
      <p:sp>
        <p:nvSpPr>
          <p:cNvPr id="7" name="TextBox 6"/>
          <p:cNvSpPr txBox="1"/>
          <p:nvPr/>
        </p:nvSpPr>
        <p:spPr>
          <a:xfrm>
            <a:off x="4367617" y="6053052"/>
            <a:ext cx="4115169" cy="707886"/>
          </a:xfrm>
          <a:prstGeom prst="rect">
            <a:avLst/>
          </a:prstGeom>
          <a:no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pic>
        <p:nvPicPr>
          <p:cNvPr id="1026" name="Picture 2" descr="https://encrypted-tbn2.gstatic.com/images?q=tbn:ANd9GcQh9ykMpsJUzJpfVPmbPDDKcLkJ4l4xtSlFvY8aI69hq6tLZT1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9027" y="2253610"/>
            <a:ext cx="6404271" cy="28231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sp>
        <p:nvSpPr>
          <p:cNvPr id="9" name="TextBox 8"/>
          <p:cNvSpPr txBox="1"/>
          <p:nvPr/>
        </p:nvSpPr>
        <p:spPr>
          <a:xfrm>
            <a:off x="1624145" y="6204207"/>
            <a:ext cx="1172196" cy="369332"/>
          </a:xfrm>
          <a:prstGeom prst="rect">
            <a:avLst/>
          </a:prstGeom>
          <a:noFill/>
        </p:spPr>
        <p:txBody>
          <a:bodyPr wrap="square" rtlCol="0">
            <a:spAutoFit/>
          </a:bodyPr>
          <a:lstStyle/>
          <a:p>
            <a:r>
              <a:rPr lang="en-US" dirty="0">
                <a:solidFill>
                  <a:prstClr val="black"/>
                </a:solidFill>
                <a:latin typeface="Calibri"/>
              </a:rPr>
              <a:t>Slide </a:t>
            </a:r>
            <a:fld id="{18864059-AA32-451F-9F8C-FCE674B48EC0}" type="slidenum">
              <a:rPr lang="en-US">
                <a:solidFill>
                  <a:prstClr val="black"/>
                </a:solidFill>
                <a:latin typeface="Calibri"/>
              </a:rPr>
              <a:pPr/>
              <a:t>11</a:t>
            </a:fld>
            <a:endParaRPr lang="en-US" dirty="0">
              <a:solidFill>
                <a:prstClr val="black"/>
              </a:solidFill>
              <a:latin typeface="Calibri"/>
            </a:endParaRPr>
          </a:p>
        </p:txBody>
      </p:sp>
      <p:sp>
        <p:nvSpPr>
          <p:cNvPr id="10" name="TextBox 9"/>
          <p:cNvSpPr txBox="1"/>
          <p:nvPr/>
        </p:nvSpPr>
        <p:spPr>
          <a:xfrm>
            <a:off x="3"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2068384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4055" y="0"/>
            <a:ext cx="4934735" cy="6858000"/>
          </a:xfrm>
          <a:prstGeom prst="rect">
            <a:avLst/>
          </a:prstGeom>
        </p:spPr>
      </p:pic>
      <p:sp>
        <p:nvSpPr>
          <p:cNvPr id="2" name="TextBox 1"/>
          <p:cNvSpPr txBox="1"/>
          <p:nvPr/>
        </p:nvSpPr>
        <p:spPr>
          <a:xfrm>
            <a:off x="6298794" y="218751"/>
            <a:ext cx="1969477" cy="4401205"/>
          </a:xfrm>
          <a:prstGeom prst="rect">
            <a:avLst/>
          </a:prstGeom>
          <a:noFill/>
        </p:spPr>
        <p:txBody>
          <a:bodyPr wrap="square" rtlCol="0">
            <a:spAutoFit/>
          </a:bodyPr>
          <a:lstStyle/>
          <a:p>
            <a:r>
              <a:rPr lang="en-US" sz="2800" dirty="0">
                <a:solidFill>
                  <a:prstClr val="black"/>
                </a:solidFill>
                <a:latin typeface="Calibri"/>
              </a:rPr>
              <a:t>The main reference for establishing a clear roadside recovery area for errant vehicles </a:t>
            </a:r>
          </a:p>
        </p:txBody>
      </p:sp>
      <p:sp>
        <p:nvSpPr>
          <p:cNvPr id="7" name="TextBox 6"/>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 </a:t>
            </a:r>
          </a:p>
        </p:txBody>
      </p:sp>
      <p:sp>
        <p:nvSpPr>
          <p:cNvPr id="8" name="Slide Number Placeholder 7"/>
          <p:cNvSpPr txBox="1">
            <a:spLocks/>
          </p:cNvSpPr>
          <p:nvPr/>
        </p:nvSpPr>
        <p:spPr>
          <a:xfrm>
            <a:off x="6909167" y="6335485"/>
            <a:ext cx="1283615" cy="32520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DB069A0D-2ECD-4109-9C0D-938AECE52244}" type="slidenum">
              <a:rPr lang="en-US">
                <a:solidFill>
                  <a:prstClr val="black"/>
                </a:solidFill>
                <a:latin typeface="Calibri"/>
              </a:rPr>
              <a:pPr/>
              <a:t>12</a:t>
            </a:fld>
            <a:endParaRPr lang="en-US" dirty="0">
              <a:solidFill>
                <a:prstClr val="black"/>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Tree>
    <p:extLst>
      <p:ext uri="{BB962C8B-B14F-4D97-AF65-F5344CB8AC3E}">
        <p14:creationId xmlns:p14="http://schemas.microsoft.com/office/powerpoint/2010/main" val="285311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pic>
        <p:nvPicPr>
          <p:cNvPr id="2" name="Picture 1"/>
          <p:cNvPicPr>
            <a:picLocks noChangeAspect="1"/>
          </p:cNvPicPr>
          <p:nvPr/>
        </p:nvPicPr>
        <p:blipFill>
          <a:blip r:embed="rId3"/>
          <a:stretch>
            <a:fillRect/>
          </a:stretch>
        </p:blipFill>
        <p:spPr>
          <a:xfrm>
            <a:off x="850662" y="718458"/>
            <a:ext cx="7622020" cy="5551715"/>
          </a:xfrm>
          <a:prstGeom prst="rect">
            <a:avLst/>
          </a:prstGeom>
        </p:spPr>
      </p:pic>
      <p:sp>
        <p:nvSpPr>
          <p:cNvPr id="8" name="Slide Number Placeholder 7"/>
          <p:cNvSpPr>
            <a:spLocks noGrp="1"/>
          </p:cNvSpPr>
          <p:nvPr>
            <p:ph type="sldNum" idx="4"/>
          </p:nvPr>
        </p:nvSpPr>
        <p:spPr>
          <a:xfrm>
            <a:off x="1115518" y="6381750"/>
            <a:ext cx="2133600" cy="4762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13</a:t>
            </a:fld>
            <a:endParaRPr lang="en-US" dirty="0">
              <a:solidFill>
                <a:prstClr val="black"/>
              </a:solidFill>
              <a:latin typeface="Calibri"/>
            </a:endParaRPr>
          </a:p>
        </p:txBody>
      </p:sp>
      <p:sp>
        <p:nvSpPr>
          <p:cNvPr id="7" name="TextBox 6"/>
          <p:cNvSpPr txBox="1"/>
          <p:nvPr/>
        </p:nvSpPr>
        <p:spPr>
          <a:xfrm>
            <a:off x="-8874"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3" name="TextBox 2"/>
          <p:cNvSpPr txBox="1"/>
          <p:nvPr/>
        </p:nvSpPr>
        <p:spPr>
          <a:xfrm>
            <a:off x="3478426" y="2057400"/>
            <a:ext cx="4670406" cy="830997"/>
          </a:xfrm>
          <a:prstGeom prst="rect">
            <a:avLst/>
          </a:prstGeom>
          <a:noFill/>
        </p:spPr>
        <p:txBody>
          <a:bodyPr wrap="square" rtlCol="0">
            <a:spAutoFit/>
          </a:bodyPr>
          <a:lstStyle/>
          <a:p>
            <a:r>
              <a:rPr lang="en-US" sz="2400" dirty="0">
                <a:solidFill>
                  <a:schemeClr val="bg1"/>
                </a:solidFill>
              </a:rPr>
              <a:t>Thru Travel Lane (or Auxiliary Lane that functions like a thru travel lane)</a:t>
            </a:r>
          </a:p>
        </p:txBody>
      </p:sp>
      <p:cxnSp>
        <p:nvCxnSpPr>
          <p:cNvPr id="5" name="Curved Connector 4"/>
          <p:cNvCxnSpPr/>
          <p:nvPr/>
        </p:nvCxnSpPr>
        <p:spPr>
          <a:xfrm rot="5400000">
            <a:off x="2573814" y="3793013"/>
            <a:ext cx="2178900" cy="369673"/>
          </a:xfrm>
          <a:prstGeom prst="curved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57513" y="6027807"/>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pic>
        <p:nvPicPr>
          <p:cNvPr id="4" name="Picture 3"/>
          <p:cNvPicPr>
            <a:picLocks noChangeAspect="1"/>
          </p:cNvPicPr>
          <p:nvPr/>
        </p:nvPicPr>
        <p:blipFill>
          <a:blip r:embed="rId4"/>
          <a:stretch>
            <a:fillRect/>
          </a:stretch>
        </p:blipFill>
        <p:spPr>
          <a:xfrm>
            <a:off x="5039114" y="3498621"/>
            <a:ext cx="2000250" cy="447675"/>
          </a:xfrm>
          <a:prstGeom prst="rect">
            <a:avLst/>
          </a:prstGeom>
          <a:solidFill>
            <a:srgbClr val="0F46DF"/>
          </a:solidFill>
        </p:spPr>
      </p:pic>
      <p:sp>
        <p:nvSpPr>
          <p:cNvPr id="10" name="TextBox 9"/>
          <p:cNvSpPr txBox="1"/>
          <p:nvPr/>
        </p:nvSpPr>
        <p:spPr>
          <a:xfrm>
            <a:off x="4984443" y="2844158"/>
            <a:ext cx="2109593" cy="553998"/>
          </a:xfrm>
          <a:prstGeom prst="rect">
            <a:avLst/>
          </a:prstGeom>
          <a:solidFill>
            <a:srgbClr val="0C37AF"/>
          </a:solidFill>
        </p:spPr>
        <p:txBody>
          <a:bodyPr wrap="square" rtlCol="0">
            <a:spAutoFit/>
          </a:bodyPr>
          <a:lstStyle/>
          <a:p>
            <a:pPr algn="ctr"/>
            <a:r>
              <a:rPr lang="en-US" sz="3000" dirty="0">
                <a:solidFill>
                  <a:schemeClr val="bg1"/>
                </a:solidFill>
                <a:latin typeface="Arial" panose="020B0604020202020204" pitchFamily="34" charset="0"/>
                <a:cs typeface="Arial" panose="020B0604020202020204" pitchFamily="34" charset="0"/>
              </a:rPr>
              <a:t>Horizontal</a:t>
            </a:r>
          </a:p>
        </p:txBody>
      </p:sp>
    </p:spTree>
    <p:extLst>
      <p:ext uri="{BB962C8B-B14F-4D97-AF65-F5344CB8AC3E}">
        <p14:creationId xmlns:p14="http://schemas.microsoft.com/office/powerpoint/2010/main" val="266268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1" y="238747"/>
            <a:ext cx="7568385" cy="807916"/>
          </a:xfrm>
          <a:prstGeom prst="rect">
            <a:avLst/>
          </a:prstGeom>
          <a:noFill/>
        </p:spPr>
        <p:txBody>
          <a:bodyPr wrap="square" anchor="ctr"/>
          <a:lstStyle>
            <a:lvl1pPr lvl="0">
              <a:defRPr/>
            </a:lvl1pPr>
          </a:lstStyle>
          <a:p>
            <a:r>
              <a:rPr lang="en-US" sz="3600" dirty="0">
                <a:solidFill>
                  <a:schemeClr val="tx1"/>
                </a:solidFill>
              </a:rPr>
              <a:t>Horizontal Clear Zone (HCZ)</a:t>
            </a:r>
          </a:p>
        </p:txBody>
      </p:sp>
      <p:sp>
        <p:nvSpPr>
          <p:cNvPr id="3" name="Text Placeholder 2"/>
          <p:cNvSpPr txBox="1">
            <a:spLocks noGrp="1"/>
          </p:cNvSpPr>
          <p:nvPr>
            <p:ph type="body" idx="1"/>
          </p:nvPr>
        </p:nvSpPr>
        <p:spPr>
          <a:xfrm>
            <a:off x="1160586" y="1562100"/>
            <a:ext cx="7322200" cy="4321865"/>
          </a:xfrm>
          <a:prstGeom prst="rect">
            <a:avLst/>
          </a:prstGeom>
          <a:noFill/>
        </p:spPr>
        <p:txBody>
          <a:bodyPr wrap="square" anchor="t"/>
          <a:lstStyle>
            <a:lvl1pPr lvl="0">
              <a:defRPr/>
            </a:lvl1pPr>
          </a:lstStyle>
          <a:p>
            <a:r>
              <a:rPr lang="en-US" dirty="0">
                <a:solidFill>
                  <a:schemeClr val="tx1"/>
                </a:solidFill>
                <a:latin typeface="+mn-lt"/>
              </a:rPr>
              <a:t>Purpose: </a:t>
            </a:r>
            <a:r>
              <a:rPr lang="en-US" b="1" dirty="0">
                <a:solidFill>
                  <a:schemeClr val="tx1"/>
                </a:solidFill>
                <a:latin typeface="+mn-lt"/>
              </a:rPr>
              <a:t>Recovery area for errant vehicles</a:t>
            </a:r>
          </a:p>
          <a:p>
            <a:r>
              <a:rPr lang="en-US" dirty="0">
                <a:solidFill>
                  <a:schemeClr val="tx1"/>
                </a:solidFill>
                <a:latin typeface="+mn-lt"/>
              </a:rPr>
              <a:t>Minimum Width in Tables apply to  New and Reconstructed work</a:t>
            </a:r>
          </a:p>
          <a:p>
            <a:r>
              <a:rPr lang="en-US" dirty="0">
                <a:solidFill>
                  <a:schemeClr val="tx1"/>
                </a:solidFill>
                <a:latin typeface="+mn-lt"/>
              </a:rPr>
              <a:t>Width starts at edge of Traveled Way (or auxiliary lane that functions as a thru travel lane)</a:t>
            </a:r>
          </a:p>
          <a:p>
            <a:pPr marL="914388" lvl="1" indent="-457200">
              <a:buFont typeface="Wingdings" panose="05000000000000000000" pitchFamily="2" charset="2"/>
              <a:buChar char="Ø"/>
            </a:pPr>
            <a:r>
              <a:rPr lang="en-US" dirty="0">
                <a:solidFill>
                  <a:schemeClr val="tx1"/>
                </a:solidFill>
                <a:latin typeface="+mn-lt"/>
              </a:rPr>
              <a:t>See Tables - New and Reconstructed Work</a:t>
            </a:r>
          </a:p>
          <a:p>
            <a:pPr lvl="1" algn="l">
              <a:buChar char="•"/>
            </a:pPr>
            <a:endParaRPr dirty="0">
              <a:solidFill>
                <a:schemeClr val="tx1"/>
              </a:solidFill>
              <a:latin typeface="+mn-lt"/>
            </a:endParaRPr>
          </a:p>
        </p:txBody>
      </p:sp>
      <p:sp>
        <p:nvSpPr>
          <p:cNvPr id="8" name="TextBox 7"/>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 </a:t>
            </a:r>
          </a:p>
        </p:txBody>
      </p:sp>
      <p:sp>
        <p:nvSpPr>
          <p:cNvPr id="7" name="Slide Number Placeholder 7"/>
          <p:cNvSpPr txBox="1">
            <a:spLocks/>
          </p:cNvSpPr>
          <p:nvPr/>
        </p:nvSpPr>
        <p:spPr>
          <a:xfrm>
            <a:off x="1655528" y="6343595"/>
            <a:ext cx="1047915" cy="400106"/>
          </a:xfrm>
          <a:prstGeom prst="rect">
            <a:avLst/>
          </a:prstGeom>
          <a:no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E8C44AEA-1CC8-427F-882E-1F729992A042}" type="slidenum">
              <a:rPr lang="en-US">
                <a:solidFill>
                  <a:prstClr val="black"/>
                </a:solidFill>
                <a:latin typeface="Calibri"/>
              </a:rPr>
              <a:pPr/>
              <a:t>14</a:t>
            </a:fld>
            <a:endParaRPr lang="en-US" dirty="0">
              <a:solidFill>
                <a:prstClr val="black"/>
              </a:solidFill>
              <a:latin typeface="Calibri"/>
            </a:endParaRPr>
          </a:p>
        </p:txBody>
      </p:sp>
      <p:sp>
        <p:nvSpPr>
          <p:cNvPr id="10" name="TextBox 9"/>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11" name="TextBox 10"/>
          <p:cNvSpPr txBox="1"/>
          <p:nvPr/>
        </p:nvSpPr>
        <p:spPr>
          <a:xfrm>
            <a:off x="4357513" y="6027807"/>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spTree>
    <p:extLst>
      <p:ext uri="{BB962C8B-B14F-4D97-AF65-F5344CB8AC3E}">
        <p14:creationId xmlns:p14="http://schemas.microsoft.com/office/powerpoint/2010/main" val="12724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6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7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sp>
        <p:nvSpPr>
          <p:cNvPr id="8" name="Slide Number Placeholder 7"/>
          <p:cNvSpPr>
            <a:spLocks noGrp="1"/>
          </p:cNvSpPr>
          <p:nvPr>
            <p:ph type="sldNum" idx="4"/>
          </p:nvPr>
        </p:nvSpPr>
        <p:spPr>
          <a:xfrm>
            <a:off x="1299719" y="6357627"/>
            <a:ext cx="1322142" cy="378066"/>
          </a:xfrm>
          <a:noFill/>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15</a:t>
            </a:fld>
            <a:endParaRPr lang="en-US" dirty="0">
              <a:solidFill>
                <a:prstClr val="black"/>
              </a:solidFill>
              <a:latin typeface="Calibri"/>
            </a:endParaRPr>
          </a:p>
        </p:txBody>
      </p:sp>
      <p:sp>
        <p:nvSpPr>
          <p:cNvPr id="7" name="TextBox 6"/>
          <p:cNvSpPr txBox="1"/>
          <p:nvPr/>
        </p:nvSpPr>
        <p:spPr>
          <a:xfrm>
            <a:off x="5363"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209" y="1059873"/>
            <a:ext cx="7596577" cy="4877002"/>
          </a:xfrm>
          <a:prstGeom prst="rect">
            <a:avLst/>
          </a:prstGeom>
        </p:spPr>
      </p:pic>
      <p:sp>
        <p:nvSpPr>
          <p:cNvPr id="4" name="Oval 3"/>
          <p:cNvSpPr/>
          <p:nvPr/>
        </p:nvSpPr>
        <p:spPr>
          <a:xfrm>
            <a:off x="5682574" y="4102100"/>
            <a:ext cx="125466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19521" y="4102100"/>
            <a:ext cx="1336479"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357513" y="6027807"/>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sp>
        <p:nvSpPr>
          <p:cNvPr id="3" name="TextBox 2"/>
          <p:cNvSpPr txBox="1"/>
          <p:nvPr/>
        </p:nvSpPr>
        <p:spPr>
          <a:xfrm>
            <a:off x="7098376" y="441030"/>
            <a:ext cx="1354665" cy="1754326"/>
          </a:xfrm>
          <a:prstGeom prst="rect">
            <a:avLst/>
          </a:prstGeom>
          <a:noFill/>
        </p:spPr>
        <p:txBody>
          <a:bodyPr wrap="square" rtlCol="0">
            <a:spAutoFit/>
          </a:bodyPr>
          <a:lstStyle/>
          <a:p>
            <a:r>
              <a:rPr lang="en-US" u="sng" dirty="0">
                <a:solidFill>
                  <a:srgbClr val="FF0000"/>
                </a:solidFill>
              </a:rPr>
              <a:t>Obstacles </a:t>
            </a:r>
          </a:p>
          <a:p>
            <a:r>
              <a:rPr lang="en-US" dirty="0">
                <a:solidFill>
                  <a:srgbClr val="FF0000"/>
                </a:solidFill>
              </a:rPr>
              <a:t>Trees</a:t>
            </a:r>
          </a:p>
          <a:p>
            <a:r>
              <a:rPr lang="en-US" dirty="0">
                <a:solidFill>
                  <a:srgbClr val="FF0000"/>
                </a:solidFill>
              </a:rPr>
              <a:t>Utility Poles</a:t>
            </a:r>
          </a:p>
          <a:p>
            <a:r>
              <a:rPr lang="en-US" dirty="0">
                <a:solidFill>
                  <a:srgbClr val="FF0000"/>
                </a:solidFill>
              </a:rPr>
              <a:t>Culverts</a:t>
            </a:r>
          </a:p>
          <a:p>
            <a:r>
              <a:rPr lang="en-US" dirty="0">
                <a:solidFill>
                  <a:srgbClr val="FF0000"/>
                </a:solidFill>
              </a:rPr>
              <a:t>Steep slopes</a:t>
            </a:r>
          </a:p>
          <a:p>
            <a:r>
              <a:rPr lang="en-US" dirty="0">
                <a:solidFill>
                  <a:srgbClr val="FF0000"/>
                </a:solidFill>
              </a:rPr>
              <a:t>etc.</a:t>
            </a:r>
          </a:p>
        </p:txBody>
      </p:sp>
      <p:sp>
        <p:nvSpPr>
          <p:cNvPr id="11" name="Title 1"/>
          <p:cNvSpPr txBox="1">
            <a:spLocks/>
          </p:cNvSpPr>
          <p:nvPr/>
        </p:nvSpPr>
        <p:spPr>
          <a:xfrm>
            <a:off x="914401" y="80317"/>
            <a:ext cx="6213763" cy="807916"/>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600" kern="0" dirty="0">
                <a:solidFill>
                  <a:schemeClr val="tx1"/>
                </a:solidFill>
              </a:rPr>
              <a:t>Horizontal Clear Zone (HCZ)</a:t>
            </a:r>
          </a:p>
        </p:txBody>
      </p:sp>
      <p:sp>
        <p:nvSpPr>
          <p:cNvPr id="12" name="TextBox 11"/>
          <p:cNvSpPr txBox="1"/>
          <p:nvPr/>
        </p:nvSpPr>
        <p:spPr>
          <a:xfrm>
            <a:off x="4357512" y="5739183"/>
            <a:ext cx="1952394" cy="369332"/>
          </a:xfrm>
          <a:prstGeom prst="rect">
            <a:avLst/>
          </a:prstGeom>
          <a:noFill/>
        </p:spPr>
        <p:txBody>
          <a:bodyPr wrap="none" rtlCol="0">
            <a:spAutoFit/>
          </a:bodyPr>
          <a:lstStyle/>
          <a:p>
            <a:r>
              <a:rPr lang="en-US" dirty="0"/>
              <a:t>Tab 14-11 handout</a:t>
            </a:r>
          </a:p>
        </p:txBody>
      </p:sp>
    </p:spTree>
    <p:extLst>
      <p:ext uri="{BB962C8B-B14F-4D97-AF65-F5344CB8AC3E}">
        <p14:creationId xmlns:p14="http://schemas.microsoft.com/office/powerpoint/2010/main" val="373806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10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1200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pic>
        <p:nvPicPr>
          <p:cNvPr id="3" name="Picture 2"/>
          <p:cNvPicPr>
            <a:picLocks noChangeAspect="1"/>
          </p:cNvPicPr>
          <p:nvPr/>
        </p:nvPicPr>
        <p:blipFill>
          <a:blip r:embed="rId3"/>
          <a:stretch>
            <a:fillRect/>
          </a:stretch>
        </p:blipFill>
        <p:spPr>
          <a:xfrm>
            <a:off x="1091348" y="298940"/>
            <a:ext cx="7155839" cy="6204077"/>
          </a:xfrm>
          <a:prstGeom prst="rect">
            <a:avLst/>
          </a:prstGeom>
        </p:spPr>
      </p:pic>
      <p:sp>
        <p:nvSpPr>
          <p:cNvPr id="8" name="Slide Number Placeholder 7"/>
          <p:cNvSpPr>
            <a:spLocks noGrp="1"/>
          </p:cNvSpPr>
          <p:nvPr>
            <p:ph type="sldNum" idx="4"/>
          </p:nvPr>
        </p:nvSpPr>
        <p:spPr>
          <a:xfrm>
            <a:off x="1091348" y="6503013"/>
            <a:ext cx="2133600" cy="354987"/>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16</a:t>
            </a:fld>
            <a:endParaRPr lang="en-US" dirty="0">
              <a:solidFill>
                <a:prstClr val="black"/>
              </a:solidFill>
              <a:latin typeface="Calibri"/>
            </a:endParaRPr>
          </a:p>
        </p:txBody>
      </p:sp>
      <p:sp>
        <p:nvSpPr>
          <p:cNvPr id="7" name="TextBox 6"/>
          <p:cNvSpPr txBox="1"/>
          <p:nvPr/>
        </p:nvSpPr>
        <p:spPr>
          <a:xfrm>
            <a:off x="-3787"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2" name="TextBox 1"/>
          <p:cNvSpPr txBox="1"/>
          <p:nvPr/>
        </p:nvSpPr>
        <p:spPr>
          <a:xfrm>
            <a:off x="2999016" y="1257301"/>
            <a:ext cx="3663041" cy="1107996"/>
          </a:xfrm>
          <a:prstGeom prst="rect">
            <a:avLst/>
          </a:prstGeom>
          <a:noFill/>
        </p:spPr>
        <p:txBody>
          <a:bodyPr wrap="square" rtlCol="0">
            <a:spAutoFit/>
          </a:bodyPr>
          <a:lstStyle/>
          <a:p>
            <a:r>
              <a:rPr lang="en-US" sz="6600" dirty="0">
                <a:solidFill>
                  <a:srgbClr val="FFFF00"/>
                </a:solidFill>
              </a:rPr>
              <a:t>Obstacles</a:t>
            </a:r>
          </a:p>
        </p:txBody>
      </p:sp>
      <p:sp>
        <p:nvSpPr>
          <p:cNvPr id="9" name="TextBox 8"/>
          <p:cNvSpPr txBox="1"/>
          <p:nvPr/>
        </p:nvSpPr>
        <p:spPr>
          <a:xfrm>
            <a:off x="4363830" y="6150114"/>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spTree>
    <p:extLst>
      <p:ext uri="{BB962C8B-B14F-4D97-AF65-F5344CB8AC3E}">
        <p14:creationId xmlns:p14="http://schemas.microsoft.com/office/powerpoint/2010/main" val="3064867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pic>
        <p:nvPicPr>
          <p:cNvPr id="2" name="Picture 1"/>
          <p:cNvPicPr>
            <a:picLocks noChangeAspect="1"/>
          </p:cNvPicPr>
          <p:nvPr/>
        </p:nvPicPr>
        <p:blipFill>
          <a:blip r:embed="rId3"/>
          <a:stretch>
            <a:fillRect/>
          </a:stretch>
        </p:blipFill>
        <p:spPr>
          <a:xfrm>
            <a:off x="859539" y="1191120"/>
            <a:ext cx="7623249" cy="4547695"/>
          </a:xfrm>
          <a:prstGeom prst="rect">
            <a:avLst/>
          </a:prstGeom>
        </p:spPr>
      </p:pic>
      <p:sp>
        <p:nvSpPr>
          <p:cNvPr id="8" name="Slide Number Placeholder 7"/>
          <p:cNvSpPr>
            <a:spLocks noGrp="1"/>
          </p:cNvSpPr>
          <p:nvPr>
            <p:ph type="sldNum" idx="4"/>
          </p:nvPr>
        </p:nvSpPr>
        <p:spPr>
          <a:xfrm>
            <a:off x="1066800" y="6225347"/>
            <a:ext cx="2133600" cy="4762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17</a:t>
            </a:fld>
            <a:endParaRPr lang="en-US" dirty="0">
              <a:solidFill>
                <a:prstClr val="black"/>
              </a:solidFill>
              <a:latin typeface="Calibri"/>
            </a:endParaRPr>
          </a:p>
        </p:txBody>
      </p:sp>
      <p:sp>
        <p:nvSpPr>
          <p:cNvPr id="7" name="TextBox 6"/>
          <p:cNvSpPr txBox="1"/>
          <p:nvPr/>
        </p:nvSpPr>
        <p:spPr>
          <a:xfrm>
            <a:off x="3"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9" name="TextBox 8"/>
          <p:cNvSpPr txBox="1"/>
          <p:nvPr/>
        </p:nvSpPr>
        <p:spPr>
          <a:xfrm>
            <a:off x="4357513" y="6027807"/>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sp>
        <p:nvSpPr>
          <p:cNvPr id="10" name="Title 1"/>
          <p:cNvSpPr txBox="1">
            <a:spLocks/>
          </p:cNvSpPr>
          <p:nvPr/>
        </p:nvSpPr>
        <p:spPr>
          <a:xfrm>
            <a:off x="789159" y="0"/>
            <a:ext cx="8299512" cy="1146175"/>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Slopes</a:t>
            </a:r>
          </a:p>
        </p:txBody>
      </p:sp>
    </p:spTree>
    <p:extLst>
      <p:ext uri="{BB962C8B-B14F-4D97-AF65-F5344CB8AC3E}">
        <p14:creationId xmlns:p14="http://schemas.microsoft.com/office/powerpoint/2010/main" val="315349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6113" y="1143000"/>
            <a:ext cx="7686675" cy="4572000"/>
          </a:xfrm>
          <a:prstGeom prst="rect">
            <a:avLst/>
          </a:prstGeom>
        </p:spPr>
      </p:pic>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sp>
        <p:nvSpPr>
          <p:cNvPr id="8" name="Slide Number Placeholder 7"/>
          <p:cNvSpPr>
            <a:spLocks noGrp="1"/>
          </p:cNvSpPr>
          <p:nvPr>
            <p:ph type="sldNum" idx="4"/>
          </p:nvPr>
        </p:nvSpPr>
        <p:spPr>
          <a:xfrm>
            <a:off x="1126435" y="6225346"/>
            <a:ext cx="2133600" cy="4762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18</a:t>
            </a:fld>
            <a:endParaRPr lang="en-US" dirty="0">
              <a:solidFill>
                <a:prstClr val="black"/>
              </a:solidFill>
              <a:latin typeface="Calibri"/>
            </a:endParaRPr>
          </a:p>
        </p:txBody>
      </p:sp>
      <p:sp>
        <p:nvSpPr>
          <p:cNvPr id="7" name="TextBox 6"/>
          <p:cNvSpPr txBox="1"/>
          <p:nvPr/>
        </p:nvSpPr>
        <p:spPr>
          <a:xfrm>
            <a:off x="787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9" name="TextBox 8"/>
          <p:cNvSpPr txBox="1"/>
          <p:nvPr/>
        </p:nvSpPr>
        <p:spPr>
          <a:xfrm>
            <a:off x="4357513" y="6027807"/>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sp>
        <p:nvSpPr>
          <p:cNvPr id="10" name="Title 1"/>
          <p:cNvSpPr txBox="1">
            <a:spLocks/>
          </p:cNvSpPr>
          <p:nvPr/>
        </p:nvSpPr>
        <p:spPr>
          <a:xfrm>
            <a:off x="789159" y="0"/>
            <a:ext cx="8299512" cy="1146175"/>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Slopes</a:t>
            </a:r>
          </a:p>
        </p:txBody>
      </p:sp>
    </p:spTree>
    <p:extLst>
      <p:ext uri="{BB962C8B-B14F-4D97-AF65-F5344CB8AC3E}">
        <p14:creationId xmlns:p14="http://schemas.microsoft.com/office/powerpoint/2010/main" val="319336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82786" y="0"/>
            <a:ext cx="677108"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Roadside Design</a:t>
            </a:r>
          </a:p>
        </p:txBody>
      </p:sp>
      <p:pic>
        <p:nvPicPr>
          <p:cNvPr id="2" name="Picture 1"/>
          <p:cNvPicPr>
            <a:picLocks noChangeAspect="1"/>
          </p:cNvPicPr>
          <p:nvPr/>
        </p:nvPicPr>
        <p:blipFill>
          <a:blip r:embed="rId3"/>
          <a:stretch>
            <a:fillRect/>
          </a:stretch>
        </p:blipFill>
        <p:spPr>
          <a:xfrm>
            <a:off x="852446" y="1200153"/>
            <a:ext cx="7600143" cy="4479681"/>
          </a:xfrm>
          <a:prstGeom prst="rect">
            <a:avLst/>
          </a:prstGeom>
        </p:spPr>
      </p:pic>
      <p:sp>
        <p:nvSpPr>
          <p:cNvPr id="8" name="Slide Number Placeholder 7"/>
          <p:cNvSpPr>
            <a:spLocks noGrp="1"/>
          </p:cNvSpPr>
          <p:nvPr>
            <p:ph type="sldNum" idx="4"/>
          </p:nvPr>
        </p:nvSpPr>
        <p:spPr>
          <a:xfrm>
            <a:off x="1205947" y="6205468"/>
            <a:ext cx="2133600" cy="476250"/>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19</a:t>
            </a:fld>
            <a:endParaRPr lang="en-US" dirty="0">
              <a:solidFill>
                <a:prstClr val="black"/>
              </a:solidFill>
              <a:latin typeface="Calibri"/>
            </a:endParaRPr>
          </a:p>
        </p:txBody>
      </p:sp>
      <p:sp>
        <p:nvSpPr>
          <p:cNvPr id="7" name="TextBox 6"/>
          <p:cNvSpPr txBox="1"/>
          <p:nvPr/>
        </p:nvSpPr>
        <p:spPr>
          <a:xfrm>
            <a:off x="-12155"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Minimum Design Standards</a:t>
            </a:r>
          </a:p>
        </p:txBody>
      </p:sp>
      <p:sp>
        <p:nvSpPr>
          <p:cNvPr id="9" name="TextBox 8"/>
          <p:cNvSpPr txBox="1"/>
          <p:nvPr/>
        </p:nvSpPr>
        <p:spPr>
          <a:xfrm>
            <a:off x="4357513" y="6027807"/>
            <a:ext cx="4115169" cy="707886"/>
          </a:xfrm>
          <a:prstGeom prst="rect">
            <a:avLst/>
          </a:prstGeom>
          <a:solidFill>
            <a:schemeClr val="bg1"/>
          </a:solidFill>
        </p:spPr>
        <p:txBody>
          <a:bodyPr wrap="square" rtlCol="0">
            <a:spAutoFit/>
          </a:bodyPr>
          <a:lstStyle/>
          <a:p>
            <a:r>
              <a:rPr lang="en-US" sz="2000" dirty="0">
                <a:solidFill>
                  <a:prstClr val="black"/>
                </a:solidFill>
                <a:latin typeface="Calibri"/>
              </a:rPr>
              <a:t>428 NAC 2-001.03A6k, Page 46</a:t>
            </a:r>
          </a:p>
          <a:p>
            <a:r>
              <a:rPr lang="en-US" sz="2000" dirty="0">
                <a:solidFill>
                  <a:prstClr val="black"/>
                </a:solidFill>
              </a:rPr>
              <a:t>428 NAC 2-001.03B Note 16, Page 52</a:t>
            </a:r>
          </a:p>
        </p:txBody>
      </p:sp>
      <p:sp>
        <p:nvSpPr>
          <p:cNvPr id="10" name="Title 1"/>
          <p:cNvSpPr txBox="1">
            <a:spLocks/>
          </p:cNvSpPr>
          <p:nvPr/>
        </p:nvSpPr>
        <p:spPr>
          <a:xfrm>
            <a:off x="789159" y="0"/>
            <a:ext cx="8299512" cy="1146175"/>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kern="0" dirty="0">
                <a:latin typeface="+mj-lt"/>
              </a:rPr>
              <a:t>Slopes</a:t>
            </a:r>
          </a:p>
        </p:txBody>
      </p:sp>
    </p:spTree>
    <p:extLst>
      <p:ext uri="{BB962C8B-B14F-4D97-AF65-F5344CB8AC3E}">
        <p14:creationId xmlns:p14="http://schemas.microsoft.com/office/powerpoint/2010/main" val="1090445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65088"/>
            <a:ext cx="9144000" cy="1104900"/>
          </a:xfrm>
        </p:spPr>
        <p:txBody>
          <a:bodyPr/>
          <a:lstStyle/>
          <a:p>
            <a:pPr algn="ctr"/>
            <a:r>
              <a:rPr lang="en-US" dirty="0"/>
              <a:t>Terminology and Acronyms </a:t>
            </a:r>
            <a:br>
              <a:rPr lang="en-US" dirty="0"/>
            </a:br>
            <a:r>
              <a:rPr lang="en-US" sz="2800" dirty="0"/>
              <a:t>used in this video</a:t>
            </a:r>
          </a:p>
        </p:txBody>
      </p:sp>
      <p:sp>
        <p:nvSpPr>
          <p:cNvPr id="8" name="Slide Number Placeholder 7"/>
          <p:cNvSpPr>
            <a:spLocks noGrp="1"/>
          </p:cNvSpPr>
          <p:nvPr>
            <p:ph type="sldNum"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Subtitle 2"/>
          <p:cNvSpPr>
            <a:spLocks noGrp="1"/>
          </p:cNvSpPr>
          <p:nvPr>
            <p:ph type="subTitle" idx="4294967295"/>
          </p:nvPr>
        </p:nvSpPr>
        <p:spPr>
          <a:xfrm>
            <a:off x="1195388" y="1227138"/>
            <a:ext cx="7948612" cy="5260975"/>
          </a:xfrm>
        </p:spPr>
        <p:txBody>
          <a:bodyPr/>
          <a:lstStyle/>
          <a:p>
            <a:pPr marL="514350" indent="-514350">
              <a:buFont typeface="+mj-lt"/>
              <a:buAutoNum type="alphaLcParenR"/>
            </a:pPr>
            <a:r>
              <a:rPr lang="en-US" sz="2400" dirty="0">
                <a:latin typeface="+mn-lt"/>
              </a:rPr>
              <a:t>NBCS = </a:t>
            </a:r>
            <a:r>
              <a:rPr lang="en-US" sz="2400" b="1" dirty="0">
                <a:latin typeface="Calibri"/>
              </a:rPr>
              <a:t>N</a:t>
            </a:r>
            <a:r>
              <a:rPr lang="en-US" sz="2400" dirty="0">
                <a:latin typeface="Calibri"/>
              </a:rPr>
              <a:t>ebraska </a:t>
            </a:r>
            <a:r>
              <a:rPr lang="en-US" sz="2400" b="1" dirty="0">
                <a:latin typeface="Calibri"/>
              </a:rPr>
              <a:t>B</a:t>
            </a:r>
            <a:r>
              <a:rPr lang="en-US" sz="2400" dirty="0">
                <a:latin typeface="Calibri"/>
              </a:rPr>
              <a:t>oard of Public Roads </a:t>
            </a:r>
            <a:r>
              <a:rPr lang="en-US" sz="2400" b="1" dirty="0">
                <a:latin typeface="Calibri"/>
              </a:rPr>
              <a:t>C</a:t>
            </a:r>
            <a:r>
              <a:rPr lang="en-US" sz="2400" dirty="0">
                <a:latin typeface="Calibri"/>
              </a:rPr>
              <a:t>lassifications and </a:t>
            </a:r>
            <a:r>
              <a:rPr lang="en-US" sz="2400" b="1" dirty="0">
                <a:latin typeface="Calibri"/>
              </a:rPr>
              <a:t>S</a:t>
            </a:r>
            <a:r>
              <a:rPr lang="en-US" sz="2400" dirty="0">
                <a:latin typeface="Calibri"/>
              </a:rPr>
              <a:t>tandards = </a:t>
            </a:r>
            <a:r>
              <a:rPr lang="en-US" sz="2400" dirty="0">
                <a:latin typeface="+mn-lt"/>
              </a:rPr>
              <a:t>“The Board” = “The Board of Public Roads”</a:t>
            </a:r>
          </a:p>
          <a:p>
            <a:pPr marL="514350" indent="-514350">
              <a:buFont typeface="+mj-lt"/>
              <a:buAutoNum type="alphaLcParenR"/>
            </a:pPr>
            <a:r>
              <a:rPr lang="en-US" sz="2400" dirty="0">
                <a:latin typeface="Calibri"/>
              </a:rPr>
              <a:t>NDOT = </a:t>
            </a:r>
            <a:r>
              <a:rPr lang="en-US" sz="2400" b="1" dirty="0">
                <a:latin typeface="Calibri"/>
              </a:rPr>
              <a:t>N</a:t>
            </a:r>
            <a:r>
              <a:rPr lang="en-US" sz="2400" dirty="0">
                <a:latin typeface="Calibri"/>
              </a:rPr>
              <a:t>ebraska </a:t>
            </a:r>
            <a:r>
              <a:rPr lang="en-US" sz="2400" b="1" dirty="0">
                <a:latin typeface="Calibri"/>
              </a:rPr>
              <a:t>D</a:t>
            </a:r>
            <a:r>
              <a:rPr lang="en-US" sz="2400" dirty="0">
                <a:latin typeface="Calibri"/>
              </a:rPr>
              <a:t>epartment </a:t>
            </a:r>
            <a:r>
              <a:rPr lang="en-US" sz="2400" b="1" dirty="0">
                <a:latin typeface="Calibri"/>
              </a:rPr>
              <a:t>o</a:t>
            </a:r>
            <a:r>
              <a:rPr lang="en-US" sz="2400" dirty="0">
                <a:latin typeface="Calibri"/>
              </a:rPr>
              <a:t>f </a:t>
            </a:r>
            <a:r>
              <a:rPr lang="en-US" sz="2400" b="1" dirty="0">
                <a:latin typeface="Calibri"/>
              </a:rPr>
              <a:t>T</a:t>
            </a:r>
            <a:r>
              <a:rPr lang="en-US" sz="2400" dirty="0">
                <a:latin typeface="Calibri"/>
              </a:rPr>
              <a:t>ransportation</a:t>
            </a:r>
            <a:endParaRPr lang="en-US" sz="2400" dirty="0">
              <a:latin typeface="+mn-lt"/>
            </a:endParaRPr>
          </a:p>
          <a:p>
            <a:pPr marL="514350" indent="-514350">
              <a:buFont typeface="+mj-lt"/>
              <a:buAutoNum type="alphaLcParenR"/>
            </a:pPr>
            <a:r>
              <a:rPr lang="en-US" sz="2400" dirty="0">
                <a:latin typeface="+mn-lt"/>
              </a:rPr>
              <a:t>Standards vs. </a:t>
            </a:r>
            <a:r>
              <a:rPr lang="en-US" sz="2400" b="1" dirty="0">
                <a:latin typeface="+mn-lt"/>
              </a:rPr>
              <a:t>M</a:t>
            </a:r>
            <a:r>
              <a:rPr lang="en-US" sz="2400" dirty="0">
                <a:latin typeface="+mn-lt"/>
              </a:rPr>
              <a:t>inimum </a:t>
            </a:r>
            <a:r>
              <a:rPr lang="en-US" sz="2400" b="1" dirty="0">
                <a:latin typeface="+mn-lt"/>
              </a:rPr>
              <a:t>D</a:t>
            </a:r>
            <a:r>
              <a:rPr lang="en-US" sz="2400" dirty="0">
                <a:latin typeface="+mn-lt"/>
              </a:rPr>
              <a:t>esign </a:t>
            </a:r>
            <a:r>
              <a:rPr lang="en-US" sz="2400" b="1" dirty="0">
                <a:latin typeface="+mn-lt"/>
              </a:rPr>
              <a:t>S</a:t>
            </a:r>
            <a:r>
              <a:rPr lang="en-US" sz="2400" dirty="0">
                <a:latin typeface="+mn-lt"/>
              </a:rPr>
              <a:t>tandards (MDS)</a:t>
            </a:r>
          </a:p>
          <a:p>
            <a:pPr marL="514350" indent="-514350">
              <a:buFont typeface="+mj-lt"/>
              <a:buAutoNum type="alphaLcParenR"/>
            </a:pPr>
            <a:r>
              <a:rPr lang="en-US" sz="2400" dirty="0">
                <a:solidFill>
                  <a:prstClr val="black"/>
                </a:solidFill>
                <a:latin typeface="+mn-lt"/>
              </a:rPr>
              <a:t>Neb. Rev. Stat. = </a:t>
            </a:r>
            <a:r>
              <a:rPr lang="en-US" sz="2400" b="1" dirty="0">
                <a:solidFill>
                  <a:prstClr val="black"/>
                </a:solidFill>
                <a:latin typeface="+mn-lt"/>
              </a:rPr>
              <a:t>Neb</a:t>
            </a:r>
            <a:r>
              <a:rPr lang="en-US" sz="2400" dirty="0">
                <a:solidFill>
                  <a:prstClr val="black"/>
                </a:solidFill>
                <a:latin typeface="+mn-lt"/>
              </a:rPr>
              <a:t>raska </a:t>
            </a:r>
            <a:r>
              <a:rPr lang="en-US" sz="2400" b="1" dirty="0">
                <a:solidFill>
                  <a:prstClr val="black"/>
                </a:solidFill>
                <a:latin typeface="+mn-lt"/>
              </a:rPr>
              <a:t>Rev</a:t>
            </a:r>
            <a:r>
              <a:rPr lang="en-US" sz="2400" dirty="0">
                <a:solidFill>
                  <a:prstClr val="black"/>
                </a:solidFill>
                <a:latin typeface="+mn-lt"/>
              </a:rPr>
              <a:t>ised </a:t>
            </a:r>
            <a:r>
              <a:rPr lang="en-US" sz="2400" b="1" dirty="0">
                <a:solidFill>
                  <a:prstClr val="black"/>
                </a:solidFill>
                <a:latin typeface="+mn-lt"/>
              </a:rPr>
              <a:t>Stat</a:t>
            </a:r>
            <a:r>
              <a:rPr lang="en-US" sz="2400" dirty="0">
                <a:solidFill>
                  <a:prstClr val="black"/>
                </a:solidFill>
                <a:latin typeface="+mn-lt"/>
              </a:rPr>
              <a:t>utes</a:t>
            </a:r>
            <a:endParaRPr lang="en-US" sz="2400" dirty="0">
              <a:latin typeface="+mn-lt"/>
            </a:endParaRPr>
          </a:p>
          <a:p>
            <a:pPr marL="514350" indent="-514350">
              <a:buFont typeface="+mj-lt"/>
              <a:buAutoNum type="alphaLcParenR"/>
            </a:pPr>
            <a:r>
              <a:rPr lang="en-US" sz="2400" dirty="0">
                <a:latin typeface="+mn-lt"/>
              </a:rPr>
              <a:t>NAC = </a:t>
            </a:r>
            <a:r>
              <a:rPr lang="en-US" sz="2400" b="1" dirty="0">
                <a:latin typeface="+mn-lt"/>
              </a:rPr>
              <a:t>N</a:t>
            </a:r>
            <a:r>
              <a:rPr lang="en-US" sz="2400" dirty="0">
                <a:latin typeface="+mn-lt"/>
              </a:rPr>
              <a:t>ebraska </a:t>
            </a:r>
            <a:r>
              <a:rPr lang="en-US" sz="2400" b="1" dirty="0">
                <a:latin typeface="+mn-lt"/>
              </a:rPr>
              <a:t>A</a:t>
            </a:r>
            <a:r>
              <a:rPr lang="en-US" sz="2400" dirty="0">
                <a:latin typeface="+mn-lt"/>
              </a:rPr>
              <a:t>dministrative </a:t>
            </a:r>
            <a:r>
              <a:rPr lang="en-US" sz="2400" b="1" dirty="0">
                <a:latin typeface="+mn-lt"/>
              </a:rPr>
              <a:t>C</a:t>
            </a:r>
            <a:r>
              <a:rPr lang="en-US" sz="2400" dirty="0">
                <a:latin typeface="+mn-lt"/>
              </a:rPr>
              <a:t>ode</a:t>
            </a:r>
          </a:p>
          <a:p>
            <a:pPr marL="514350" indent="-514350">
              <a:buFont typeface="+mj-lt"/>
              <a:buAutoNum type="alphaLcParenR"/>
            </a:pPr>
            <a:r>
              <a:rPr lang="en-US" sz="2400" dirty="0">
                <a:latin typeface="+mn-lt"/>
              </a:rPr>
              <a:t>Highways = Roads = Streets (§39-101(3), </a:t>
            </a:r>
            <a:r>
              <a:rPr lang="en-US" sz="2400" dirty="0">
                <a:latin typeface="Calibri"/>
              </a:rPr>
              <a:t>§60-624)</a:t>
            </a:r>
          </a:p>
          <a:p>
            <a:pPr marL="514350" indent="-514350">
              <a:buFont typeface="+mj-lt"/>
              <a:buAutoNum type="alphaLcParenR"/>
            </a:pPr>
            <a:r>
              <a:rPr lang="en-US" sz="2400" dirty="0">
                <a:latin typeface="Calibri"/>
              </a:rPr>
              <a:t>3R = </a:t>
            </a:r>
            <a:r>
              <a:rPr lang="en-US" sz="2400" b="1" dirty="0">
                <a:latin typeface="Calibri"/>
              </a:rPr>
              <a:t>R</a:t>
            </a:r>
            <a:r>
              <a:rPr lang="en-US" sz="2400" dirty="0">
                <a:latin typeface="Calibri"/>
              </a:rPr>
              <a:t>esurfacing, </a:t>
            </a:r>
            <a:r>
              <a:rPr lang="en-US" sz="2400" b="1" dirty="0">
                <a:latin typeface="Calibri"/>
              </a:rPr>
              <a:t>R</a:t>
            </a:r>
            <a:r>
              <a:rPr lang="en-US" sz="2400" dirty="0">
                <a:latin typeface="Calibri"/>
              </a:rPr>
              <a:t>estoration and </a:t>
            </a:r>
            <a:r>
              <a:rPr lang="en-US" sz="2400" b="1" dirty="0">
                <a:latin typeface="Calibri"/>
              </a:rPr>
              <a:t>R</a:t>
            </a:r>
            <a:r>
              <a:rPr lang="en-US" sz="2400" dirty="0">
                <a:latin typeface="Calibri"/>
              </a:rPr>
              <a:t>ehabilitation</a:t>
            </a:r>
          </a:p>
          <a:p>
            <a:pPr marL="514350" indent="-514350">
              <a:buFont typeface="+mj-lt"/>
              <a:buAutoNum type="alphaLcParenR"/>
            </a:pPr>
            <a:r>
              <a:rPr lang="en-US" sz="2400" dirty="0">
                <a:latin typeface="Calibri"/>
              </a:rPr>
              <a:t>FC = </a:t>
            </a:r>
            <a:r>
              <a:rPr lang="en-US" sz="2400" b="1" dirty="0">
                <a:latin typeface="Calibri"/>
              </a:rPr>
              <a:t>F</a:t>
            </a:r>
            <a:r>
              <a:rPr lang="en-US" sz="2400" dirty="0">
                <a:latin typeface="Calibri"/>
              </a:rPr>
              <a:t>unctional </a:t>
            </a:r>
            <a:r>
              <a:rPr lang="en-US" sz="2400" b="1" dirty="0">
                <a:latin typeface="Calibri"/>
              </a:rPr>
              <a:t>C</a:t>
            </a:r>
            <a:r>
              <a:rPr lang="en-US" sz="2400" dirty="0">
                <a:latin typeface="Calibri"/>
              </a:rPr>
              <a:t>lassification</a:t>
            </a:r>
          </a:p>
          <a:p>
            <a:pPr marL="514350" indent="-514350">
              <a:buFont typeface="+mj-lt"/>
              <a:buAutoNum type="alphaLcParenR"/>
            </a:pPr>
            <a:r>
              <a:rPr lang="en-US" sz="2400" dirty="0">
                <a:latin typeface="Calibri"/>
              </a:rPr>
              <a:t>CFR = </a:t>
            </a:r>
            <a:r>
              <a:rPr lang="en-US" sz="2400" b="1" dirty="0">
                <a:latin typeface="Calibri"/>
              </a:rPr>
              <a:t>C</a:t>
            </a:r>
            <a:r>
              <a:rPr lang="en-US" sz="2400" dirty="0">
                <a:latin typeface="Calibri"/>
              </a:rPr>
              <a:t>ode of </a:t>
            </a:r>
            <a:r>
              <a:rPr lang="en-US" sz="2400" b="1" dirty="0">
                <a:latin typeface="Calibri"/>
              </a:rPr>
              <a:t>F</a:t>
            </a:r>
            <a:r>
              <a:rPr lang="en-US" sz="2400" dirty="0">
                <a:latin typeface="Calibri"/>
              </a:rPr>
              <a:t>ederal </a:t>
            </a:r>
            <a:r>
              <a:rPr lang="en-US" sz="2400" b="1" dirty="0">
                <a:latin typeface="Calibri"/>
              </a:rPr>
              <a:t>R</a:t>
            </a:r>
            <a:r>
              <a:rPr lang="en-US" sz="2400" dirty="0">
                <a:latin typeface="Calibri"/>
              </a:rPr>
              <a:t>egulations</a:t>
            </a:r>
          </a:p>
          <a:p>
            <a:pPr marL="514350" indent="-514350">
              <a:buFont typeface="+mj-lt"/>
              <a:buAutoNum type="alphaLcParenR"/>
            </a:pPr>
            <a:r>
              <a:rPr lang="en-US" sz="2400" dirty="0">
                <a:latin typeface="Calibri"/>
              </a:rPr>
              <a:t>AASHTO = </a:t>
            </a:r>
            <a:r>
              <a:rPr lang="en-US" sz="2400" b="1" dirty="0">
                <a:latin typeface="Calibri"/>
              </a:rPr>
              <a:t>A</a:t>
            </a:r>
            <a:r>
              <a:rPr lang="en-US" sz="2400" dirty="0">
                <a:latin typeface="Calibri"/>
              </a:rPr>
              <a:t>merican </a:t>
            </a:r>
            <a:r>
              <a:rPr lang="en-US" sz="2400" b="1" dirty="0">
                <a:latin typeface="Calibri"/>
              </a:rPr>
              <a:t>A</a:t>
            </a:r>
            <a:r>
              <a:rPr lang="en-US" sz="2400" dirty="0">
                <a:latin typeface="Calibri"/>
              </a:rPr>
              <a:t>ssociation of </a:t>
            </a:r>
            <a:r>
              <a:rPr lang="en-US" sz="2400" b="1" dirty="0">
                <a:latin typeface="Calibri"/>
              </a:rPr>
              <a:t>S</a:t>
            </a:r>
            <a:r>
              <a:rPr lang="en-US" sz="2400" dirty="0">
                <a:latin typeface="Calibri"/>
              </a:rPr>
              <a:t>tate </a:t>
            </a:r>
            <a:r>
              <a:rPr lang="en-US" sz="2400" b="1" dirty="0">
                <a:latin typeface="Calibri"/>
              </a:rPr>
              <a:t>H</a:t>
            </a:r>
            <a:r>
              <a:rPr lang="en-US" sz="2400" dirty="0">
                <a:latin typeface="Calibri"/>
              </a:rPr>
              <a:t>ighway </a:t>
            </a:r>
            <a:r>
              <a:rPr lang="en-US" sz="2400" b="1" dirty="0">
                <a:latin typeface="Calibri"/>
              </a:rPr>
              <a:t>T</a:t>
            </a:r>
            <a:r>
              <a:rPr lang="en-US" sz="2400" dirty="0">
                <a:latin typeface="Calibri"/>
              </a:rPr>
              <a:t>ransportation </a:t>
            </a:r>
            <a:r>
              <a:rPr lang="en-US" sz="2400" b="1" dirty="0">
                <a:latin typeface="Calibri"/>
              </a:rPr>
              <a:t>O</a:t>
            </a:r>
            <a:r>
              <a:rPr lang="en-US" sz="2400" dirty="0">
                <a:latin typeface="Calibri"/>
              </a:rPr>
              <a:t>fficials </a:t>
            </a:r>
            <a:endParaRPr lang="en-US" sz="2400" dirty="0">
              <a:latin typeface="+mn-lt"/>
            </a:endParaRPr>
          </a:p>
        </p:txBody>
      </p:sp>
      <p:sp>
        <p:nvSpPr>
          <p:cNvPr id="19" name="Slide Number Placeholder 10">
            <a:extLst>
              <a:ext uri="{FF2B5EF4-FFF2-40B4-BE49-F238E27FC236}">
                <a16:creationId xmlns:a16="http://schemas.microsoft.com/office/drawing/2014/main" id="{BCDB6C9A-F193-422A-9A00-B0B50235039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4364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1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29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585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654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48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9350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9930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10410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904217" y="973798"/>
            <a:ext cx="8239783" cy="4806540"/>
          </a:xfrm>
          <a:prstGeom prst="rect">
            <a:avLst/>
          </a:prstGeom>
        </p:spPr>
      </p:pic>
      <p:sp>
        <p:nvSpPr>
          <p:cNvPr id="22" name="Arrow: Left 21"/>
          <p:cNvSpPr/>
          <p:nvPr/>
        </p:nvSpPr>
        <p:spPr>
          <a:xfrm rot="10800000">
            <a:off x="8036829" y="3162180"/>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p:cNvSpPr/>
          <p:nvPr/>
        </p:nvSpPr>
        <p:spPr>
          <a:xfrm rot="10800000">
            <a:off x="8039729" y="3633231"/>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Left 23"/>
          <p:cNvSpPr/>
          <p:nvPr/>
        </p:nvSpPr>
        <p:spPr>
          <a:xfrm rot="10800000">
            <a:off x="8039730" y="4655046"/>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Left 24"/>
          <p:cNvSpPr/>
          <p:nvPr/>
        </p:nvSpPr>
        <p:spPr>
          <a:xfrm rot="10800000">
            <a:off x="8039731" y="5497880"/>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noGrp="1"/>
          </p:cNvSpPr>
          <p:nvPr>
            <p:ph type="title"/>
          </p:nvPr>
        </p:nvSpPr>
        <p:spPr>
          <a:xfrm>
            <a:off x="789159" y="0"/>
            <a:ext cx="8299512" cy="1146175"/>
          </a:xfrm>
          <a:prstGeom prst="rect">
            <a:avLst/>
          </a:prstGeom>
          <a:noFill/>
        </p:spPr>
        <p:txBody>
          <a:bodyPr wrap="square" anchor="ctr"/>
          <a:lstStyle>
            <a:lvl1pPr lvl="0">
              <a:defRPr/>
            </a:lvl1pPr>
          </a:lstStyle>
          <a:p>
            <a:pPr lvl="0" algn="ctr"/>
            <a:r>
              <a:rPr lang="en-US" dirty="0">
                <a:latin typeface="+mj-lt"/>
              </a:rPr>
              <a:t>“Existing” in the Tables</a:t>
            </a:r>
            <a:endParaRPr dirty="0">
              <a:latin typeface="+mj-lt"/>
            </a:endParaRPr>
          </a:p>
        </p:txBody>
      </p:sp>
      <p:sp>
        <p:nvSpPr>
          <p:cNvPr id="3" name="Text Placeholder 2"/>
          <p:cNvSpPr txBox="1">
            <a:spLocks noGrp="1"/>
          </p:cNvSpPr>
          <p:nvPr>
            <p:ph type="body" idx="1"/>
          </p:nvPr>
        </p:nvSpPr>
        <p:spPr>
          <a:xfrm>
            <a:off x="856239" y="2126181"/>
            <a:ext cx="6343650" cy="3860682"/>
          </a:xfrm>
          <a:prstGeom prst="rect">
            <a:avLst/>
          </a:prstGeom>
          <a:solidFill>
            <a:schemeClr val="bg1"/>
          </a:solidFill>
        </p:spPr>
        <p:txBody>
          <a:bodyPr wrap="square" anchor="t"/>
          <a:lstStyle>
            <a:lvl1pPr lvl="0">
              <a:defRPr/>
            </a:lvl1pPr>
          </a:lstStyle>
          <a:p>
            <a:pPr lvl="0"/>
            <a:r>
              <a:rPr lang="en-US" sz="2800" dirty="0">
                <a:latin typeface="+mn-lt"/>
              </a:rPr>
              <a:t>Means </a:t>
            </a:r>
            <a:r>
              <a:rPr lang="en-US" sz="2800" b="1" dirty="0">
                <a:latin typeface="+mn-lt"/>
              </a:rPr>
              <a:t>Existing Design Feature</a:t>
            </a:r>
          </a:p>
          <a:p>
            <a:pPr lvl="0"/>
            <a:r>
              <a:rPr lang="en-US" sz="2800" dirty="0">
                <a:latin typeface="+mn-lt"/>
              </a:rPr>
              <a:t>Not the same as whatever is out there, and not a free pass</a:t>
            </a:r>
          </a:p>
          <a:p>
            <a:pPr lvl="0" algn="l">
              <a:buChar char="•"/>
            </a:pPr>
            <a:r>
              <a:rPr lang="en-US" sz="2800" dirty="0">
                <a:latin typeface="+mn-lt"/>
              </a:rPr>
              <a:t>Legal Immunity?</a:t>
            </a:r>
          </a:p>
          <a:p>
            <a:pPr lvl="1" algn="l">
              <a:buChar char="•"/>
            </a:pPr>
            <a:r>
              <a:rPr lang="en-US" dirty="0">
                <a:latin typeface="+mn-lt"/>
              </a:rPr>
              <a:t>Likely: Features on previous plan(s) </a:t>
            </a:r>
          </a:p>
          <a:p>
            <a:pPr lvl="1" algn="l">
              <a:buChar char="•"/>
            </a:pPr>
            <a:r>
              <a:rPr lang="en-US" dirty="0">
                <a:latin typeface="+mn-lt"/>
              </a:rPr>
              <a:t>Not Likely: Maintenance work</a:t>
            </a:r>
          </a:p>
          <a:p>
            <a:pPr lvl="0" algn="l">
              <a:buChar char="•"/>
            </a:pPr>
            <a:r>
              <a:rPr lang="en-US" sz="2800" dirty="0">
                <a:latin typeface="+mn-lt"/>
              </a:rPr>
              <a:t>Consider risks </a:t>
            </a:r>
            <a:endParaRPr sz="2800" dirty="0">
              <a:latin typeface="+mn-lt"/>
            </a:endParaRPr>
          </a:p>
        </p:txBody>
      </p:sp>
      <p:sp>
        <p:nvSpPr>
          <p:cNvPr id="5" name="TextBox 4"/>
          <p:cNvSpPr txBox="1"/>
          <p:nvPr/>
        </p:nvSpPr>
        <p:spPr>
          <a:xfrm>
            <a:off x="5176156" y="6022767"/>
            <a:ext cx="3967844" cy="707886"/>
          </a:xfrm>
          <a:prstGeom prst="rect">
            <a:avLst/>
          </a:prstGeom>
          <a:noFill/>
        </p:spPr>
        <p:txBody>
          <a:bodyPr wrap="square" rtlCol="0">
            <a:spAutoFit/>
          </a:bodyPr>
          <a:lstStyle/>
          <a:p>
            <a:r>
              <a:rPr lang="en-US" sz="2000" dirty="0">
                <a:solidFill>
                  <a:prstClr val="black"/>
                </a:solidFill>
                <a:latin typeface="Calibri"/>
              </a:rPr>
              <a:t>428 NAC 2-001.03B Note 6, Page 47</a:t>
            </a:r>
          </a:p>
          <a:p>
            <a:r>
              <a:rPr lang="en-US" sz="2000" dirty="0">
                <a:solidFill>
                  <a:prstClr val="black"/>
                </a:solidFill>
                <a:latin typeface="Calibri"/>
              </a:rPr>
              <a:t>428 NAC 2-001.03C-N, Pages 55-78</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20</a:t>
            </a:fld>
            <a:endParaRPr lang="en-US" dirty="0">
              <a:solidFill>
                <a:prstClr val="black"/>
              </a:solidFill>
              <a:latin typeface="Calibri"/>
            </a:endParaRPr>
          </a:p>
        </p:txBody>
      </p:sp>
      <p:sp>
        <p:nvSpPr>
          <p:cNvPr id="7" name="Title 1"/>
          <p:cNvSpPr txBox="1">
            <a:spLocks/>
          </p:cNvSpPr>
          <p:nvPr/>
        </p:nvSpPr>
        <p:spPr>
          <a:xfrm>
            <a:off x="856239" y="931017"/>
            <a:ext cx="8232432" cy="1209051"/>
          </a:xfrm>
          <a:prstGeom prst="rect">
            <a:avLst/>
          </a:prstGeom>
          <a:solidFill>
            <a:srgbClr val="FFFFFF"/>
          </a:solid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200" kern="0" dirty="0">
                <a:solidFill>
                  <a:schemeClr val="tx1"/>
                </a:solidFill>
              </a:rPr>
              <a:t>Horizontal Clear Zone</a:t>
            </a:r>
            <a:br>
              <a:rPr lang="en-US" sz="3200" kern="0" dirty="0">
                <a:solidFill>
                  <a:schemeClr val="tx1"/>
                </a:solidFill>
              </a:rPr>
            </a:br>
            <a:r>
              <a:rPr lang="en-US" sz="3200" b="1" kern="0" dirty="0">
                <a:solidFill>
                  <a:schemeClr val="tx1"/>
                </a:solidFill>
              </a:rPr>
              <a:t>3R</a:t>
            </a:r>
            <a:r>
              <a:rPr lang="en-US" sz="3200" kern="0" dirty="0">
                <a:solidFill>
                  <a:schemeClr val="tx1"/>
                </a:solidFill>
              </a:rPr>
              <a:t>  Value: Existing</a:t>
            </a:r>
          </a:p>
        </p:txBody>
      </p:sp>
      <p:pic>
        <p:nvPicPr>
          <p:cNvPr id="8" name="Picture 7" descr="tree-25 by jpenrici"/>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09890" y="844880"/>
            <a:ext cx="1778091" cy="1778091"/>
          </a:xfrm>
          <a:prstGeom prst="rect">
            <a:avLst/>
          </a:prstGeom>
        </p:spPr>
      </p:pic>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6 – “Existing”</a:t>
            </a:r>
            <a:endParaRPr lang="en-US" sz="3600" dirty="0">
              <a:solidFill>
                <a:prstClr val="black"/>
              </a:solidFill>
              <a:latin typeface="Calibri"/>
            </a:endParaRPr>
          </a:p>
        </p:txBody>
      </p:sp>
    </p:spTree>
    <p:extLst>
      <p:ext uri="{BB962C8B-B14F-4D97-AF65-F5344CB8AC3E}">
        <p14:creationId xmlns:p14="http://schemas.microsoft.com/office/powerpoint/2010/main" val="1165195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20"/>
                                        </p:tgtEl>
                                        <p:attrNameLst>
                                          <p:attrName>style.visibility</p:attrName>
                                        </p:attrNameLst>
                                      </p:cBhvr>
                                      <p:to>
                                        <p:strVal val="visible"/>
                                      </p:to>
                                    </p:set>
                                  </p:childTnLst>
                                </p:cTn>
                              </p:par>
                              <p:par>
                                <p:cTn id="7" presetID="22" presetClass="entr" presetSubtype="2" fill="hold" grpId="0" nodeType="withEffect">
                                  <p:stCondLst>
                                    <p:cond delay="470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3000"/>
                                        <p:tgtEl>
                                          <p:spTgt spid="22"/>
                                        </p:tgtEl>
                                      </p:cBhvr>
                                    </p:animEffect>
                                  </p:childTnLst>
                                </p:cTn>
                              </p:par>
                              <p:par>
                                <p:cTn id="10" presetID="22" presetClass="entr" presetSubtype="2" fill="hold" grpId="0" nodeType="withEffect">
                                  <p:stCondLst>
                                    <p:cond delay="470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3000"/>
                                        <p:tgtEl>
                                          <p:spTgt spid="23"/>
                                        </p:tgtEl>
                                      </p:cBhvr>
                                    </p:animEffect>
                                  </p:childTnLst>
                                </p:cTn>
                              </p:par>
                              <p:par>
                                <p:cTn id="13" presetID="22" presetClass="entr" presetSubtype="2" fill="hold" grpId="0" nodeType="withEffect">
                                  <p:stCondLst>
                                    <p:cond delay="4700"/>
                                  </p:stCondLst>
                                  <p:childTnLst>
                                    <p:set>
                                      <p:cBhvr>
                                        <p:cTn id="14" dur="1" fill="hold">
                                          <p:stCondLst>
                                            <p:cond delay="0"/>
                                          </p:stCondLst>
                                        </p:cTn>
                                        <p:tgtEl>
                                          <p:spTgt spid="24"/>
                                        </p:tgtEl>
                                        <p:attrNameLst>
                                          <p:attrName>style.visibility</p:attrName>
                                        </p:attrNameLst>
                                      </p:cBhvr>
                                      <p:to>
                                        <p:strVal val="visible"/>
                                      </p:to>
                                    </p:set>
                                    <p:animEffect transition="in" filter="wipe(right)">
                                      <p:cBhvr>
                                        <p:cTn id="15" dur="3000"/>
                                        <p:tgtEl>
                                          <p:spTgt spid="24"/>
                                        </p:tgtEl>
                                      </p:cBhvr>
                                    </p:animEffect>
                                  </p:childTnLst>
                                </p:cTn>
                              </p:par>
                              <p:par>
                                <p:cTn id="16" presetID="22" presetClass="entr" presetSubtype="2" fill="hold" grpId="0" nodeType="withEffect">
                                  <p:stCondLst>
                                    <p:cond delay="4700"/>
                                  </p:stCondLst>
                                  <p:childTnLst>
                                    <p:set>
                                      <p:cBhvr>
                                        <p:cTn id="17" dur="1" fill="hold">
                                          <p:stCondLst>
                                            <p:cond delay="0"/>
                                          </p:stCondLst>
                                        </p:cTn>
                                        <p:tgtEl>
                                          <p:spTgt spid="25"/>
                                        </p:tgtEl>
                                        <p:attrNameLst>
                                          <p:attrName>style.visibility</p:attrName>
                                        </p:attrNameLst>
                                      </p:cBhvr>
                                      <p:to>
                                        <p:strVal val="visible"/>
                                      </p:to>
                                    </p:set>
                                    <p:animEffect transition="in" filter="wipe(right)">
                                      <p:cBhvr>
                                        <p:cTn id="18" dur="3000"/>
                                        <p:tgtEl>
                                          <p:spTgt spid="25"/>
                                        </p:tgtEl>
                                      </p:cBhvr>
                                    </p:animEffect>
                                  </p:childTnLst>
                                </p:cTn>
                              </p:par>
                              <p:par>
                                <p:cTn id="19" presetID="1" presetClass="entr" presetSubtype="0" fill="hold" grpId="0" nodeType="withEffect">
                                  <p:stCondLst>
                                    <p:cond delay="1020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1800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24000"/>
                                  </p:stCondLst>
                                  <p:childTnLst>
                                    <p:set>
                                      <p:cBhvr>
                                        <p:cTn id="24" dur="1" fill="hold">
                                          <p:stCondLst>
                                            <p:cond delay="0"/>
                                          </p:stCondLst>
                                        </p:cTn>
                                        <p:tgtEl>
                                          <p:spTgt spid="3">
                                            <p:bg/>
                                          </p:spTgt>
                                        </p:tgtEl>
                                        <p:attrNameLst>
                                          <p:attrName>style.visibility</p:attrName>
                                        </p:attrNameLst>
                                      </p:cBhvr>
                                      <p:to>
                                        <p:strVal val="visible"/>
                                      </p:to>
                                    </p:set>
                                  </p:childTnLst>
                                </p:cTn>
                              </p:par>
                              <p:par>
                                <p:cTn id="25" presetID="1" presetClass="entr" presetSubtype="0" fill="hold" grpId="0" nodeType="withEffect">
                                  <p:stCondLst>
                                    <p:cond delay="2400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0" nodeType="withEffect">
                                  <p:stCondLst>
                                    <p:cond delay="3690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par>
                                <p:cTn id="29" presetID="1" presetClass="entr" presetSubtype="0" fill="hold" nodeType="withEffect">
                                  <p:stCondLst>
                                    <p:cond delay="4800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5000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6200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0" nodeType="withEffect">
                                  <p:stCondLst>
                                    <p:cond delay="6400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0" nodeType="withEffect">
                                  <p:stCondLst>
                                    <p:cond delay="6600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0" nodeType="withEffect">
                                  <p:stCondLst>
                                    <p:cond delay="6800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 grpId="0"/>
      <p:bldP spid="3" grpId="0" uiExpand="1" build="p"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683" y="334111"/>
            <a:ext cx="8229600" cy="2092569"/>
          </a:xfrm>
          <a:prstGeom prst="rect">
            <a:avLst/>
          </a:prstGeom>
          <a:noFill/>
        </p:spPr>
        <p:txBody>
          <a:bodyPr wrap="square" anchor="ctr"/>
          <a:lstStyle>
            <a:lvl1pPr lvl="0">
              <a:defRPr/>
            </a:lvl1pPr>
          </a:lstStyle>
          <a:p>
            <a:pPr lvl="0" algn="ctr"/>
            <a:r>
              <a:rPr dirty="0">
                <a:latin typeface="+mj-lt"/>
              </a:rPr>
              <a:t>Design Standards</a:t>
            </a:r>
          </a:p>
          <a:p>
            <a:pPr lvl="0" algn="ctr"/>
            <a:r>
              <a:rPr sz="3600" dirty="0">
                <a:latin typeface="+mj-lt"/>
              </a:rPr>
              <a:t>County Roads and Municipal Streets </a:t>
            </a:r>
            <a:r>
              <a:rPr dirty="0">
                <a:latin typeface="+mj-lt"/>
              </a:rPr>
              <a:t> </a:t>
            </a:r>
          </a:p>
          <a:p>
            <a:pPr lvl="0" algn="ctr"/>
            <a:r>
              <a:rPr dirty="0">
                <a:latin typeface="+mj-lt"/>
              </a:rPr>
              <a:t>Main Elements  </a:t>
            </a:r>
          </a:p>
        </p:txBody>
      </p:sp>
      <p:sp>
        <p:nvSpPr>
          <p:cNvPr id="3" name="Text Placeholder 2"/>
          <p:cNvSpPr txBox="1">
            <a:spLocks noGrp="1"/>
          </p:cNvSpPr>
          <p:nvPr>
            <p:ph type="body" idx="1"/>
          </p:nvPr>
        </p:nvSpPr>
        <p:spPr>
          <a:xfrm>
            <a:off x="1386349" y="2778372"/>
            <a:ext cx="7757654" cy="3893893"/>
          </a:xfrm>
          <a:prstGeom prst="rect">
            <a:avLst/>
          </a:prstGeom>
          <a:noFill/>
        </p:spPr>
        <p:txBody>
          <a:bodyPr wrap="square" anchor="t"/>
          <a:lstStyle>
            <a:lvl1pPr lvl="0">
              <a:defRPr/>
            </a:lvl1pPr>
          </a:lstStyle>
          <a:p>
            <a:pPr marL="742932" indent="-742932">
              <a:buFont typeface="+mj-lt"/>
              <a:buAutoNum type="arabicPeriod"/>
            </a:pPr>
            <a:r>
              <a:rPr sz="4400" dirty="0">
                <a:latin typeface="+mn-lt"/>
              </a:rPr>
              <a:t>Definitions</a:t>
            </a:r>
            <a:r>
              <a:rPr lang="en-US" sz="4400" dirty="0">
                <a:latin typeface="+mn-lt"/>
              </a:rPr>
              <a:t> (39) pages 37-46</a:t>
            </a:r>
            <a:endParaRPr sz="4400" dirty="0">
              <a:latin typeface="+mn-lt"/>
            </a:endParaRPr>
          </a:p>
          <a:p>
            <a:pPr marL="742932" indent="-742932">
              <a:buFont typeface="+mj-lt"/>
              <a:buAutoNum type="arabicPeriod"/>
            </a:pPr>
            <a:r>
              <a:rPr sz="4400" dirty="0">
                <a:solidFill>
                  <a:schemeClr val="bg1">
                    <a:lumMod val="75000"/>
                  </a:schemeClr>
                </a:solidFill>
                <a:latin typeface="+mn-lt"/>
              </a:rPr>
              <a:t>Notes</a:t>
            </a:r>
            <a:r>
              <a:rPr lang="en-US" sz="4400" dirty="0">
                <a:solidFill>
                  <a:schemeClr val="bg1">
                    <a:lumMod val="75000"/>
                  </a:schemeClr>
                </a:solidFill>
                <a:latin typeface="+mn-lt"/>
              </a:rPr>
              <a:t> (22)</a:t>
            </a:r>
            <a:endParaRPr sz="4400" dirty="0">
              <a:solidFill>
                <a:schemeClr val="bg1">
                  <a:lumMod val="75000"/>
                </a:schemeClr>
              </a:solidFill>
              <a:latin typeface="+mn-lt"/>
            </a:endParaRPr>
          </a:p>
          <a:p>
            <a:pPr marL="742932" indent="-742932">
              <a:buFont typeface="+mj-lt"/>
              <a:buAutoNum type="arabicPeriod"/>
            </a:pPr>
            <a:r>
              <a:rPr sz="4400" dirty="0">
                <a:solidFill>
                  <a:schemeClr val="bg1">
                    <a:lumMod val="75000"/>
                  </a:schemeClr>
                </a:solidFill>
                <a:latin typeface="+mn-lt"/>
              </a:rPr>
              <a:t>Tables</a:t>
            </a:r>
            <a:r>
              <a:rPr lang="en-US" sz="4400" dirty="0">
                <a:solidFill>
                  <a:schemeClr val="bg1">
                    <a:lumMod val="75000"/>
                  </a:schemeClr>
                </a:solidFill>
                <a:latin typeface="+mn-lt"/>
              </a:rPr>
              <a:t> (15)</a:t>
            </a:r>
            <a:endParaRPr sz="4400" dirty="0">
              <a:solidFill>
                <a:schemeClr val="bg1">
                  <a:lumMod val="75000"/>
                </a:schemeClr>
              </a:solidFill>
              <a:latin typeface="+mn-lt"/>
            </a:endParaRPr>
          </a:p>
        </p:txBody>
      </p:sp>
      <p:sp>
        <p:nvSpPr>
          <p:cNvPr id="7" name="TextBox 6"/>
          <p:cNvSpPr txBox="1"/>
          <p:nvPr/>
        </p:nvSpPr>
        <p:spPr>
          <a:xfrm>
            <a:off x="5332739" y="6351815"/>
            <a:ext cx="3811264" cy="400110"/>
          </a:xfrm>
          <a:prstGeom prst="rect">
            <a:avLst/>
          </a:prstGeom>
          <a:noFill/>
        </p:spPr>
        <p:txBody>
          <a:bodyPr wrap="square" rtlCol="0">
            <a:spAutoFit/>
          </a:bodyPr>
          <a:lstStyle/>
          <a:p>
            <a:r>
              <a:rPr lang="en-US" sz="2000" dirty="0">
                <a:solidFill>
                  <a:prstClr val="black"/>
                </a:solidFill>
                <a:latin typeface="Calibri"/>
              </a:rPr>
              <a:t>428 NAC 2-001.03A, Pages 37-46</a:t>
            </a:r>
          </a:p>
        </p:txBody>
      </p:sp>
      <p:sp>
        <p:nvSpPr>
          <p:cNvPr id="8" name="TextBox 7"/>
          <p:cNvSpPr txBox="1"/>
          <p:nvPr/>
        </p:nvSpPr>
        <p:spPr>
          <a:xfrm>
            <a:off x="1139692" y="6382593"/>
            <a:ext cx="1136077" cy="369332"/>
          </a:xfrm>
          <a:prstGeom prst="rect">
            <a:avLst/>
          </a:prstGeom>
          <a:noFill/>
        </p:spPr>
        <p:txBody>
          <a:bodyPr wrap="square" rtlCol="0">
            <a:spAutoFit/>
          </a:bodyPr>
          <a:lstStyle/>
          <a:p>
            <a:r>
              <a:rPr lang="en-US" dirty="0">
                <a:solidFill>
                  <a:prstClr val="black"/>
                </a:solidFill>
                <a:latin typeface="Calibri"/>
              </a:rPr>
              <a:t>Slide </a:t>
            </a:r>
            <a:fld id="{85C89862-EB52-4336-8DBE-46475EB7803E}" type="slidenum">
              <a:rPr lang="en-US">
                <a:solidFill>
                  <a:prstClr val="black"/>
                </a:solidFill>
                <a:latin typeface="Calibri"/>
              </a:rPr>
              <a:pPr/>
              <a:t>21</a:t>
            </a:fld>
            <a:endParaRPr lang="en-US" dirty="0">
              <a:solidFill>
                <a:prstClr val="black"/>
              </a:solidFill>
              <a:latin typeface="Calibri"/>
            </a:endParaRPr>
          </a:p>
        </p:txBody>
      </p:sp>
      <p:pic>
        <p:nvPicPr>
          <p:cNvPr id="10" name="Picture 4" descr="1 &amp; 6 year plan logoCS1-2.emf"/>
          <p:cNvPicPr>
            <a:picLocks noChangeAspect="1"/>
          </p:cNvPicPr>
          <p:nvPr/>
        </p:nvPicPr>
        <p:blipFill>
          <a:blip r:embed="rId3" cstate="print"/>
          <a:srcRect/>
          <a:stretch>
            <a:fillRect/>
          </a:stretch>
        </p:blipFill>
        <p:spPr bwMode="auto">
          <a:xfrm>
            <a:off x="6573149" y="5262466"/>
            <a:ext cx="2070882" cy="1009690"/>
          </a:xfrm>
          <a:prstGeom prst="rect">
            <a:avLst/>
          </a:prstGeom>
          <a:noFill/>
          <a:ln w="9525">
            <a:noFill/>
            <a:miter lim="800000"/>
            <a:headEnd/>
            <a:tailEnd/>
          </a:ln>
        </p:spPr>
      </p:pic>
      <p:sp>
        <p:nvSpPr>
          <p:cNvPr id="11" name="TextBox 10"/>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Tree>
    <p:extLst>
      <p:ext uri="{BB962C8B-B14F-4D97-AF65-F5344CB8AC3E}">
        <p14:creationId xmlns:p14="http://schemas.microsoft.com/office/powerpoint/2010/main" val="953502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683" y="334111"/>
            <a:ext cx="8229600" cy="2092569"/>
          </a:xfrm>
          <a:prstGeom prst="rect">
            <a:avLst/>
          </a:prstGeom>
          <a:noFill/>
        </p:spPr>
        <p:txBody>
          <a:bodyPr wrap="square" anchor="ctr"/>
          <a:lstStyle>
            <a:lvl1pPr lvl="0">
              <a:defRPr/>
            </a:lvl1pPr>
          </a:lstStyle>
          <a:p>
            <a:pPr lvl="0" algn="ctr"/>
            <a:r>
              <a:rPr dirty="0">
                <a:latin typeface="+mj-lt"/>
              </a:rPr>
              <a:t>Design Standards</a:t>
            </a:r>
          </a:p>
          <a:p>
            <a:pPr lvl="0" algn="ctr"/>
            <a:r>
              <a:rPr sz="3600" dirty="0">
                <a:latin typeface="+mj-lt"/>
              </a:rPr>
              <a:t>County Roads and Municipal Streets </a:t>
            </a:r>
            <a:r>
              <a:rPr dirty="0">
                <a:latin typeface="+mj-lt"/>
              </a:rPr>
              <a:t> </a:t>
            </a:r>
          </a:p>
          <a:p>
            <a:pPr lvl="0" algn="ctr"/>
            <a:r>
              <a:rPr dirty="0">
                <a:latin typeface="+mj-lt"/>
              </a:rPr>
              <a:t>Main Elements  </a:t>
            </a:r>
          </a:p>
        </p:txBody>
      </p:sp>
      <p:sp>
        <p:nvSpPr>
          <p:cNvPr id="3" name="Text Placeholder 2"/>
          <p:cNvSpPr txBox="1">
            <a:spLocks noGrp="1"/>
          </p:cNvSpPr>
          <p:nvPr>
            <p:ph type="body" idx="1"/>
          </p:nvPr>
        </p:nvSpPr>
        <p:spPr>
          <a:xfrm>
            <a:off x="1899047" y="2727300"/>
            <a:ext cx="6594231" cy="3893893"/>
          </a:xfrm>
          <a:prstGeom prst="rect">
            <a:avLst/>
          </a:prstGeom>
          <a:noFill/>
        </p:spPr>
        <p:txBody>
          <a:bodyPr wrap="square" anchor="t"/>
          <a:lstStyle>
            <a:lvl1pPr lvl="0">
              <a:defRPr/>
            </a:lvl1pPr>
          </a:lstStyle>
          <a:p>
            <a:pPr marL="742932" indent="-742932">
              <a:buFont typeface="+mj-lt"/>
              <a:buAutoNum type="arabicPeriod"/>
            </a:pPr>
            <a:r>
              <a:rPr sz="4400" dirty="0">
                <a:solidFill>
                  <a:schemeClr val="bg1">
                    <a:lumMod val="75000"/>
                  </a:schemeClr>
                </a:solidFill>
                <a:latin typeface="+mn-lt"/>
              </a:rPr>
              <a:t>Definitions</a:t>
            </a:r>
            <a:r>
              <a:rPr lang="en-US" sz="4400" dirty="0">
                <a:solidFill>
                  <a:schemeClr val="bg1">
                    <a:lumMod val="75000"/>
                  </a:schemeClr>
                </a:solidFill>
                <a:latin typeface="+mn-lt"/>
              </a:rPr>
              <a:t> (39)</a:t>
            </a:r>
            <a:endParaRPr sz="4400" dirty="0">
              <a:solidFill>
                <a:schemeClr val="bg1">
                  <a:lumMod val="75000"/>
                </a:schemeClr>
              </a:solidFill>
              <a:latin typeface="+mn-lt"/>
            </a:endParaRPr>
          </a:p>
          <a:p>
            <a:pPr marL="742932" indent="-742932">
              <a:buFont typeface="+mj-lt"/>
              <a:buAutoNum type="arabicPeriod"/>
            </a:pPr>
            <a:r>
              <a:rPr sz="4400" dirty="0">
                <a:solidFill>
                  <a:schemeClr val="tx1"/>
                </a:solidFill>
                <a:latin typeface="+mn-lt"/>
              </a:rPr>
              <a:t>Notes</a:t>
            </a:r>
            <a:r>
              <a:rPr lang="en-US" sz="4400" dirty="0">
                <a:solidFill>
                  <a:schemeClr val="tx1"/>
                </a:solidFill>
                <a:latin typeface="+mn-lt"/>
              </a:rPr>
              <a:t> (22) – pages 47-54</a:t>
            </a:r>
            <a:endParaRPr sz="4400" dirty="0">
              <a:solidFill>
                <a:schemeClr val="tx1"/>
              </a:solidFill>
              <a:latin typeface="+mn-lt"/>
            </a:endParaRPr>
          </a:p>
          <a:p>
            <a:pPr marL="742932" indent="-742932">
              <a:buFont typeface="+mj-lt"/>
              <a:buAutoNum type="arabicPeriod"/>
            </a:pPr>
            <a:r>
              <a:rPr sz="4400" dirty="0">
                <a:solidFill>
                  <a:schemeClr val="bg1">
                    <a:lumMod val="75000"/>
                  </a:schemeClr>
                </a:solidFill>
                <a:latin typeface="+mn-lt"/>
              </a:rPr>
              <a:t>Tables</a:t>
            </a:r>
            <a:r>
              <a:rPr lang="en-US" sz="4400" dirty="0">
                <a:solidFill>
                  <a:schemeClr val="bg1">
                    <a:lumMod val="75000"/>
                  </a:schemeClr>
                </a:solidFill>
                <a:latin typeface="+mn-lt"/>
              </a:rPr>
              <a:t> (15)</a:t>
            </a:r>
            <a:endParaRPr sz="4400" dirty="0">
              <a:solidFill>
                <a:schemeClr val="bg1">
                  <a:lumMod val="75000"/>
                </a:schemeClr>
              </a:solidFill>
              <a:latin typeface="+mn-lt"/>
            </a:endParaRPr>
          </a:p>
        </p:txBody>
      </p:sp>
      <p:sp>
        <p:nvSpPr>
          <p:cNvPr id="5" name="TextBox 4"/>
          <p:cNvSpPr txBox="1"/>
          <p:nvPr/>
        </p:nvSpPr>
        <p:spPr>
          <a:xfrm>
            <a:off x="5367128" y="6272155"/>
            <a:ext cx="3776872" cy="400110"/>
          </a:xfrm>
          <a:prstGeom prst="rect">
            <a:avLst/>
          </a:prstGeom>
          <a:noFill/>
        </p:spPr>
        <p:txBody>
          <a:bodyPr wrap="square" rtlCol="0">
            <a:spAutoFit/>
          </a:bodyPr>
          <a:lstStyle/>
          <a:p>
            <a:r>
              <a:rPr lang="en-US" sz="2000" dirty="0">
                <a:solidFill>
                  <a:prstClr val="black"/>
                </a:solidFill>
                <a:latin typeface="Calibri"/>
              </a:rPr>
              <a:t>428 NAC 2-001.03B, Pages 47-54</a:t>
            </a:r>
          </a:p>
        </p:txBody>
      </p:sp>
      <p:sp>
        <p:nvSpPr>
          <p:cNvPr id="7" name="TextBox 6"/>
          <p:cNvSpPr txBox="1"/>
          <p:nvPr/>
        </p:nvSpPr>
        <p:spPr>
          <a:xfrm>
            <a:off x="1136615" y="6159922"/>
            <a:ext cx="1136077" cy="369332"/>
          </a:xfrm>
          <a:prstGeom prst="rect">
            <a:avLst/>
          </a:prstGeom>
          <a:noFill/>
        </p:spPr>
        <p:txBody>
          <a:bodyPr wrap="square" rtlCol="0">
            <a:spAutoFit/>
          </a:bodyPr>
          <a:lstStyle/>
          <a:p>
            <a:r>
              <a:rPr lang="en-US" dirty="0">
                <a:solidFill>
                  <a:prstClr val="black"/>
                </a:solidFill>
                <a:latin typeface="Calibri"/>
              </a:rPr>
              <a:t>Slide </a:t>
            </a:r>
            <a:fld id="{B113C70D-35C1-4FD5-B987-3737B9D498CF}" type="slidenum">
              <a:rPr lang="en-US">
                <a:solidFill>
                  <a:prstClr val="black"/>
                </a:solidFill>
                <a:latin typeface="Calibri"/>
              </a:rPr>
              <a:pPr/>
              <a:t>22</a:t>
            </a:fld>
            <a:endParaRPr lang="en-US" dirty="0">
              <a:solidFill>
                <a:prstClr val="black"/>
              </a:solidFill>
              <a:latin typeface="Calibri"/>
            </a:endParaRPr>
          </a:p>
        </p:txBody>
      </p:sp>
      <p:pic>
        <p:nvPicPr>
          <p:cNvPr id="8" name="Picture 4" descr="1 &amp; 6 year plan logoCS1-2.emf"/>
          <p:cNvPicPr>
            <a:picLocks noChangeAspect="1"/>
          </p:cNvPicPr>
          <p:nvPr/>
        </p:nvPicPr>
        <p:blipFill>
          <a:blip r:embed="rId3" cstate="print"/>
          <a:srcRect/>
          <a:stretch>
            <a:fillRect/>
          </a:stretch>
        </p:blipFill>
        <p:spPr bwMode="auto">
          <a:xfrm>
            <a:off x="6607081" y="5225670"/>
            <a:ext cx="2054143" cy="1001529"/>
          </a:xfrm>
          <a:prstGeom prst="rect">
            <a:avLst/>
          </a:prstGeom>
          <a:noFill/>
          <a:ln w="9525">
            <a:noFill/>
            <a:miter lim="800000"/>
            <a:headEnd/>
            <a:tailEnd/>
          </a:ln>
        </p:spPr>
      </p:pic>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Tree>
    <p:extLst>
      <p:ext uri="{BB962C8B-B14F-4D97-AF65-F5344CB8AC3E}">
        <p14:creationId xmlns:p14="http://schemas.microsoft.com/office/powerpoint/2010/main" val="1438277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78170" y="511995"/>
            <a:ext cx="7689384" cy="5378442"/>
          </a:xfrm>
          <a:prstGeom prst="rect">
            <a:avLst/>
          </a:prstGeom>
        </p:spPr>
      </p:pic>
      <p:sp>
        <p:nvSpPr>
          <p:cNvPr id="3" name="Text Placeholder 2"/>
          <p:cNvSpPr txBox="1">
            <a:spLocks noGrp="1"/>
          </p:cNvSpPr>
          <p:nvPr>
            <p:ph type="body" idx="1"/>
          </p:nvPr>
        </p:nvSpPr>
        <p:spPr>
          <a:xfrm>
            <a:off x="1178170" y="1698308"/>
            <a:ext cx="7689384" cy="4192129"/>
          </a:xfrm>
          <a:prstGeom prst="rect">
            <a:avLst/>
          </a:prstGeom>
          <a:solidFill>
            <a:srgbClr val="FFFFFF"/>
          </a:solidFill>
        </p:spPr>
        <p:txBody>
          <a:bodyPr wrap="square" anchor="t"/>
          <a:lstStyle>
            <a:lvl1pPr lvl="0">
              <a:defRPr/>
            </a:lvl1pPr>
          </a:lstStyle>
          <a:p>
            <a:pPr lvl="1" algn="l">
              <a:spcBef>
                <a:spcPts val="600"/>
              </a:spcBef>
              <a:buChar char="•"/>
            </a:pPr>
            <a:r>
              <a:rPr lang="en-US" sz="3200" dirty="0">
                <a:latin typeface="+mn-lt"/>
              </a:rPr>
              <a:t>Referenced in Standards Tables</a:t>
            </a:r>
          </a:p>
          <a:p>
            <a:pPr lvl="1" algn="l">
              <a:buChar char="•"/>
            </a:pPr>
            <a:endParaRPr lang="en-US" sz="2000" dirty="0">
              <a:latin typeface="+mn-lt"/>
            </a:endParaRPr>
          </a:p>
          <a:p>
            <a:pPr lvl="1" algn="l">
              <a:buChar char="•"/>
            </a:pPr>
            <a:r>
              <a:rPr lang="en-US" sz="3200" dirty="0">
                <a:latin typeface="+mn-lt"/>
              </a:rPr>
              <a:t>Each note addresses one topic or subject</a:t>
            </a:r>
          </a:p>
          <a:p>
            <a:pPr lvl="1" algn="l">
              <a:buChar char="•"/>
            </a:pPr>
            <a:endParaRPr lang="en-US" sz="2000" dirty="0">
              <a:latin typeface="+mn-lt"/>
            </a:endParaRPr>
          </a:p>
          <a:p>
            <a:pPr lvl="1" algn="l">
              <a:buChar char="•"/>
            </a:pPr>
            <a:r>
              <a:rPr lang="en-US" sz="3200" dirty="0">
                <a:latin typeface="+mn-lt"/>
              </a:rPr>
              <a:t>Notes 1 – 7 are general notes</a:t>
            </a:r>
          </a:p>
          <a:p>
            <a:pPr lvl="1" algn="l">
              <a:buChar char="•"/>
            </a:pPr>
            <a:endParaRPr lang="en-US" sz="2000" dirty="0">
              <a:latin typeface="+mn-lt"/>
            </a:endParaRPr>
          </a:p>
          <a:p>
            <a:pPr lvl="1" algn="l">
              <a:buChar char="•"/>
            </a:pPr>
            <a:r>
              <a:rPr lang="en-US" sz="3200" dirty="0">
                <a:latin typeface="+mn-lt"/>
              </a:rPr>
              <a:t>Other Notes are ordered by criteria -  same order as in the tables (mostly)</a:t>
            </a:r>
          </a:p>
          <a:p>
            <a:pPr lvl="1" algn="l">
              <a:buChar char="•"/>
            </a:pPr>
            <a:endParaRPr lang="en-US" sz="3200" dirty="0">
              <a:latin typeface="+mn-lt"/>
            </a:endParaRPr>
          </a:p>
          <a:p>
            <a:pPr lvl="1" algn="l">
              <a:buChar char="•"/>
            </a:pPr>
            <a:endParaRPr sz="2400" dirty="0"/>
          </a:p>
        </p:txBody>
      </p:sp>
      <p:sp>
        <p:nvSpPr>
          <p:cNvPr id="5" name="TextBox 4"/>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a:t>
            </a:r>
          </a:p>
        </p:txBody>
      </p:sp>
      <p:sp>
        <p:nvSpPr>
          <p:cNvPr id="6" name="TextBox 5"/>
          <p:cNvSpPr txBox="1"/>
          <p:nvPr/>
        </p:nvSpPr>
        <p:spPr>
          <a:xfrm>
            <a:off x="1178169" y="6457890"/>
            <a:ext cx="1136077" cy="369332"/>
          </a:xfrm>
          <a:prstGeom prst="rect">
            <a:avLst/>
          </a:prstGeom>
          <a:solidFill>
            <a:srgbClr val="FFFFFF"/>
          </a:solidFill>
        </p:spPr>
        <p:txBody>
          <a:bodyPr wrap="square" rtlCol="0">
            <a:spAutoFit/>
          </a:bodyPr>
          <a:lstStyle/>
          <a:p>
            <a:r>
              <a:rPr lang="en-US" dirty="0">
                <a:solidFill>
                  <a:prstClr val="black"/>
                </a:solidFill>
                <a:latin typeface="Calibri"/>
              </a:rPr>
              <a:t>Slide </a:t>
            </a:r>
            <a:fld id="{158E7E4F-E9E8-413D-AD29-920292D20AF7}" type="slidenum">
              <a:rPr lang="en-US">
                <a:solidFill>
                  <a:prstClr val="black"/>
                </a:solidFill>
                <a:latin typeface="Calibri"/>
              </a:rPr>
              <a:pPr/>
              <a:t>23</a:t>
            </a:fld>
            <a:endParaRPr lang="en-US" dirty="0">
              <a:solidFill>
                <a:prstClr val="black"/>
              </a:solidFill>
              <a:latin typeface="Calibri"/>
            </a:endParaRPr>
          </a:p>
        </p:txBody>
      </p:sp>
      <p:sp>
        <p:nvSpPr>
          <p:cNvPr id="8" name="TextBox 7"/>
          <p:cNvSpPr txBox="1"/>
          <p:nvPr/>
        </p:nvSpPr>
        <p:spPr>
          <a:xfrm>
            <a:off x="5367128" y="6457890"/>
            <a:ext cx="3776872" cy="400110"/>
          </a:xfrm>
          <a:prstGeom prst="rect">
            <a:avLst/>
          </a:prstGeom>
          <a:solidFill>
            <a:srgbClr val="FFFFFF"/>
          </a:solidFill>
        </p:spPr>
        <p:txBody>
          <a:bodyPr wrap="square" rtlCol="0">
            <a:spAutoFit/>
          </a:bodyPr>
          <a:lstStyle/>
          <a:p>
            <a:r>
              <a:rPr lang="en-US" sz="2000" dirty="0">
                <a:solidFill>
                  <a:prstClr val="black"/>
                </a:solidFill>
                <a:latin typeface="Calibri"/>
              </a:rPr>
              <a:t>428 NAC 2-001.03B, Pages 47-54</a:t>
            </a:r>
          </a:p>
        </p:txBody>
      </p:sp>
    </p:spTree>
    <p:extLst>
      <p:ext uri="{BB962C8B-B14F-4D97-AF65-F5344CB8AC3E}">
        <p14:creationId xmlns:p14="http://schemas.microsoft.com/office/powerpoint/2010/main" val="9809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4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2000"/>
                                  </p:stCondLst>
                                  <p:childTnLst>
                                    <p:set>
                                      <p:cBhvr>
                                        <p:cTn id="8" dur="1" fill="hold">
                                          <p:stCondLst>
                                            <p:cond delay="0"/>
                                          </p:stCondLst>
                                        </p:cTn>
                                        <p:tgtEl>
                                          <p:spTgt spid="3">
                                            <p:bg/>
                                          </p:spTgt>
                                        </p:tgtEl>
                                        <p:attrNameLst>
                                          <p:attrName>style.visibility</p:attrName>
                                        </p:attrNameLst>
                                      </p:cBhvr>
                                      <p:to>
                                        <p:strVal val="visible"/>
                                      </p:to>
                                    </p:set>
                                  </p:childTnLst>
                                </p:cTn>
                              </p:par>
                              <p:par>
                                <p:cTn id="9" presetID="1" presetClass="entr" presetSubtype="0" fill="hold" grpId="0" nodeType="withEffect">
                                  <p:stCondLst>
                                    <p:cond delay="27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5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18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2800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MDS Tables - Notes</a:t>
            </a:r>
          </a:p>
        </p:txBody>
      </p:sp>
      <p:pic>
        <p:nvPicPr>
          <p:cNvPr id="3" name="Picture 2"/>
          <p:cNvPicPr>
            <a:picLocks noChangeAspect="1"/>
          </p:cNvPicPr>
          <p:nvPr/>
        </p:nvPicPr>
        <p:blipFill>
          <a:blip r:embed="rId3"/>
          <a:stretch>
            <a:fillRect/>
          </a:stretch>
        </p:blipFill>
        <p:spPr>
          <a:xfrm>
            <a:off x="1650370" y="28397"/>
            <a:ext cx="5862472" cy="6829603"/>
          </a:xfrm>
          <a:prstGeom prst="rect">
            <a:avLst/>
          </a:prstGeom>
        </p:spPr>
      </p:pic>
      <p:sp>
        <p:nvSpPr>
          <p:cNvPr id="4" name="TextBox 3"/>
          <p:cNvSpPr txBox="1"/>
          <p:nvPr/>
        </p:nvSpPr>
        <p:spPr>
          <a:xfrm>
            <a:off x="8144312" y="6488668"/>
            <a:ext cx="1029359" cy="369332"/>
          </a:xfrm>
          <a:prstGeom prst="rect">
            <a:avLst/>
          </a:prstGeom>
          <a:noFill/>
        </p:spPr>
        <p:txBody>
          <a:bodyPr wrap="square" rtlCol="0">
            <a:spAutoFit/>
          </a:bodyPr>
          <a:lstStyle/>
          <a:p>
            <a:r>
              <a:rPr lang="en-US" dirty="0">
                <a:solidFill>
                  <a:prstClr val="black"/>
                </a:solidFill>
                <a:latin typeface="Calibri"/>
              </a:rPr>
              <a:t>Slide </a:t>
            </a:r>
            <a:fld id="{EB9C666B-62D6-43C1-8110-262A54EECF9E}" type="slidenum">
              <a:rPr lang="en-US">
                <a:solidFill>
                  <a:prstClr val="black"/>
                </a:solidFill>
                <a:latin typeface="Calibri"/>
              </a:rPr>
              <a:pPr/>
              <a:t>24</a:t>
            </a:fld>
            <a:endParaRPr lang="en-US" dirty="0">
              <a:solidFill>
                <a:prstClr val="black"/>
              </a:solidFill>
              <a:latin typeface="Calibri"/>
            </a:endParaRPr>
          </a:p>
        </p:txBody>
      </p:sp>
      <p:pic>
        <p:nvPicPr>
          <p:cNvPr id="2" name="Picture 1"/>
          <p:cNvPicPr>
            <a:picLocks noChangeAspect="1"/>
          </p:cNvPicPr>
          <p:nvPr/>
        </p:nvPicPr>
        <p:blipFill>
          <a:blip r:embed="rId4"/>
          <a:stretch>
            <a:fillRect/>
          </a:stretch>
        </p:blipFill>
        <p:spPr>
          <a:xfrm>
            <a:off x="1528843" y="3190461"/>
            <a:ext cx="6105525" cy="2886075"/>
          </a:xfrm>
          <a:prstGeom prst="rect">
            <a:avLst/>
          </a:prstGeom>
        </p:spPr>
      </p:pic>
      <p:sp>
        <p:nvSpPr>
          <p:cNvPr id="15" name="Arrow: Left 14"/>
          <p:cNvSpPr/>
          <p:nvPr/>
        </p:nvSpPr>
        <p:spPr>
          <a:xfrm rot="16200000">
            <a:off x="2017967" y="422863"/>
            <a:ext cx="307403"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Left 36"/>
          <p:cNvSpPr/>
          <p:nvPr/>
        </p:nvSpPr>
        <p:spPr>
          <a:xfrm rot="16200000">
            <a:off x="1906129" y="3644474"/>
            <a:ext cx="307403"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p:cNvSpPr/>
          <p:nvPr/>
        </p:nvSpPr>
        <p:spPr>
          <a:xfrm>
            <a:off x="5423607" y="1572476"/>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p:cNvSpPr/>
          <p:nvPr/>
        </p:nvSpPr>
        <p:spPr>
          <a:xfrm>
            <a:off x="3865854" y="1762547"/>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p:cNvSpPr/>
          <p:nvPr/>
        </p:nvSpPr>
        <p:spPr>
          <a:xfrm>
            <a:off x="6105654" y="1748274"/>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p:cNvSpPr/>
          <p:nvPr/>
        </p:nvSpPr>
        <p:spPr>
          <a:xfrm>
            <a:off x="3161721" y="2108790"/>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Star: 5 Points 52"/>
          <p:cNvSpPr/>
          <p:nvPr/>
        </p:nvSpPr>
        <p:spPr>
          <a:xfrm>
            <a:off x="2753859" y="2573207"/>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Star: 5 Points 53"/>
          <p:cNvSpPr/>
          <p:nvPr/>
        </p:nvSpPr>
        <p:spPr>
          <a:xfrm>
            <a:off x="5440025" y="4808935"/>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Star: 5 Points 54"/>
          <p:cNvSpPr/>
          <p:nvPr/>
        </p:nvSpPr>
        <p:spPr>
          <a:xfrm>
            <a:off x="5432987" y="5016276"/>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Star: 5 Points 55"/>
          <p:cNvSpPr/>
          <p:nvPr/>
        </p:nvSpPr>
        <p:spPr>
          <a:xfrm>
            <a:off x="6324645" y="4941627"/>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tar: 5 Points 56"/>
          <p:cNvSpPr/>
          <p:nvPr/>
        </p:nvSpPr>
        <p:spPr>
          <a:xfrm>
            <a:off x="2883396" y="5273922"/>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Star: 5 Points 57"/>
          <p:cNvSpPr/>
          <p:nvPr/>
        </p:nvSpPr>
        <p:spPr>
          <a:xfrm>
            <a:off x="2699901" y="6204029"/>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Star: 5 Points 58"/>
          <p:cNvSpPr/>
          <p:nvPr/>
        </p:nvSpPr>
        <p:spPr>
          <a:xfrm>
            <a:off x="2313804" y="6533194"/>
            <a:ext cx="303575" cy="25903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31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2"/>
                                        </p:tgtEl>
                                        <p:attrNameLst>
                                          <p:attrName>style.visibility</p:attrName>
                                        </p:attrNameLst>
                                      </p:cBhvr>
                                      <p:to>
                                        <p:strVal val="visible"/>
                                      </p:to>
                                    </p:set>
                                  </p:childTnLst>
                                </p:cTn>
                              </p:par>
                              <p:par>
                                <p:cTn id="9" presetID="22" presetClass="entr" presetSubtype="2" fill="hold" grpId="0" nodeType="withEffect">
                                  <p:stCondLst>
                                    <p:cond delay="300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0"/>
                                        <p:tgtEl>
                                          <p:spTgt spid="15"/>
                                        </p:tgtEl>
                                      </p:cBhvr>
                                    </p:animEffect>
                                  </p:childTnLst>
                                  <p:subTnLst>
                                    <p:set>
                                      <p:cBhvr override="childStyle">
                                        <p:cTn dur="1" fill="hold" display="0" masterRel="sameClick" afterEffect="1">
                                          <p:stCondLst>
                                            <p:cond evt="end" delay="0">
                                              <p:tn val="9"/>
                                            </p:cond>
                                          </p:stCondLst>
                                        </p:cTn>
                                        <p:tgtEl>
                                          <p:spTgt spid="15"/>
                                        </p:tgtEl>
                                        <p:attrNameLst>
                                          <p:attrName>style.visibility</p:attrName>
                                        </p:attrNameLst>
                                      </p:cBhvr>
                                      <p:to>
                                        <p:strVal val="hidden"/>
                                      </p:to>
                                    </p:set>
                                  </p:subTnLst>
                                </p:cTn>
                              </p:par>
                              <p:par>
                                <p:cTn id="12" presetID="22" presetClass="entr" presetSubtype="2" fill="hold" grpId="0" nodeType="withEffect">
                                  <p:stCondLst>
                                    <p:cond delay="3000"/>
                                  </p:stCondLst>
                                  <p:childTnLst>
                                    <p:set>
                                      <p:cBhvr>
                                        <p:cTn id="13" dur="1" fill="hold">
                                          <p:stCondLst>
                                            <p:cond delay="0"/>
                                          </p:stCondLst>
                                        </p:cTn>
                                        <p:tgtEl>
                                          <p:spTgt spid="37"/>
                                        </p:tgtEl>
                                        <p:attrNameLst>
                                          <p:attrName>style.visibility</p:attrName>
                                        </p:attrNameLst>
                                      </p:cBhvr>
                                      <p:to>
                                        <p:strVal val="visible"/>
                                      </p:to>
                                    </p:set>
                                    <p:animEffect transition="in" filter="wipe(right)">
                                      <p:cBhvr>
                                        <p:cTn id="14" dur="5000"/>
                                        <p:tgtEl>
                                          <p:spTgt spid="37"/>
                                        </p:tgtEl>
                                      </p:cBhvr>
                                    </p:animEffect>
                                  </p:childTnLst>
                                  <p:subTnLst>
                                    <p:set>
                                      <p:cBhvr override="childStyle">
                                        <p:cTn dur="1" fill="hold" display="0" masterRel="sameClick" afterEffect="1">
                                          <p:stCondLst>
                                            <p:cond evt="end" delay="0">
                                              <p:tn val="12"/>
                                            </p:cond>
                                          </p:stCondLst>
                                        </p:cTn>
                                        <p:tgtEl>
                                          <p:spTgt spid="37"/>
                                        </p:tgtEl>
                                        <p:attrNameLst>
                                          <p:attrName>style.visibility</p:attrName>
                                        </p:attrNameLst>
                                      </p:cBhvr>
                                      <p:to>
                                        <p:strVal val="hidden"/>
                                      </p:to>
                                    </p:set>
                                  </p:subTnLst>
                                </p:cTn>
                              </p:par>
                              <p:par>
                                <p:cTn id="15" presetID="1" presetClass="entr" presetSubtype="0" fill="hold" grpId="0" nodeType="withEffect">
                                  <p:stCondLst>
                                    <p:cond delay="1300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1350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1400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0" nodeType="withEffect">
                                  <p:stCondLst>
                                    <p:cond delay="2000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2100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27500"/>
                                  </p:stCondLst>
                                  <p:childTnLst>
                                    <p:set>
                                      <p:cBhvr>
                                        <p:cTn id="26" dur="1" fill="hold">
                                          <p:stCondLst>
                                            <p:cond delay="0"/>
                                          </p:stCondLst>
                                        </p:cTn>
                                        <p:tgtEl>
                                          <p:spTgt spid="51"/>
                                        </p:tgtEl>
                                        <p:attrNameLst>
                                          <p:attrName>style.visibility</p:attrName>
                                        </p:attrNameLst>
                                      </p:cBhvr>
                                      <p:to>
                                        <p:strVal val="visible"/>
                                      </p:to>
                                    </p:set>
                                  </p:childTnLst>
                                </p:cTn>
                              </p:par>
                              <p:par>
                                <p:cTn id="27" presetID="1" presetClass="entr" presetSubtype="0" fill="hold" grpId="0" nodeType="withEffect">
                                  <p:stCondLst>
                                    <p:cond delay="2850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3400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4300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4700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4800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7" grpId="0" animBg="1"/>
      <p:bldP spid="8"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69875"/>
            <a:ext cx="8229600" cy="736600"/>
          </a:xfrm>
          <a:prstGeom prst="rect">
            <a:avLst/>
          </a:prstGeom>
          <a:noFill/>
        </p:spPr>
        <p:txBody>
          <a:bodyPr wrap="square" anchor="ctr"/>
          <a:lstStyle>
            <a:lvl1pPr lvl="0">
              <a:defRPr/>
            </a:lvl1pPr>
          </a:lstStyle>
          <a:p>
            <a:pPr lvl="0" algn="ctr"/>
            <a:r>
              <a:rPr lang="en-US" dirty="0">
                <a:latin typeface="+mj-lt"/>
              </a:rPr>
              <a:t>Types of Statements in Notes</a:t>
            </a:r>
            <a:endParaRPr dirty="0">
              <a:latin typeface="+mj-lt"/>
            </a:endParaRPr>
          </a:p>
        </p:txBody>
      </p:sp>
      <p:sp>
        <p:nvSpPr>
          <p:cNvPr id="3" name="Text Placeholder 2"/>
          <p:cNvSpPr txBox="1">
            <a:spLocks noGrp="1"/>
          </p:cNvSpPr>
          <p:nvPr>
            <p:ph type="body" idx="1"/>
          </p:nvPr>
        </p:nvSpPr>
        <p:spPr>
          <a:xfrm>
            <a:off x="1019972" y="1135845"/>
            <a:ext cx="6238077" cy="4954711"/>
          </a:xfrm>
          <a:prstGeom prst="rect">
            <a:avLst/>
          </a:prstGeom>
          <a:noFill/>
        </p:spPr>
        <p:txBody>
          <a:bodyPr wrap="square" anchor="t"/>
          <a:lstStyle>
            <a:lvl1pPr lvl="0">
              <a:defRPr/>
            </a:lvl1pPr>
          </a:lstStyle>
          <a:p>
            <a:pPr marL="514338" indent="-514338">
              <a:buFont typeface="+mj-lt"/>
              <a:buAutoNum type="arabicPeriod"/>
            </a:pPr>
            <a:r>
              <a:rPr lang="en-US" dirty="0">
                <a:latin typeface="+mn-lt"/>
              </a:rPr>
              <a:t>Mandatory</a:t>
            </a:r>
          </a:p>
          <a:p>
            <a:pPr marL="514338" indent="-514338">
              <a:buFont typeface="+mj-lt"/>
              <a:buAutoNum type="arabicPeriod"/>
            </a:pPr>
            <a:r>
              <a:rPr lang="en-US" dirty="0">
                <a:latin typeface="+mn-lt"/>
              </a:rPr>
              <a:t>Lower requirements, with conditions</a:t>
            </a:r>
          </a:p>
          <a:p>
            <a:pPr marL="514338" indent="-514338">
              <a:buFont typeface="+mj-lt"/>
              <a:buAutoNum type="arabicPeriod"/>
            </a:pPr>
            <a:r>
              <a:rPr lang="en-US" dirty="0">
                <a:latin typeface="+mn-lt"/>
              </a:rPr>
              <a:t>Permissive statements (i.e. not required)</a:t>
            </a:r>
          </a:p>
          <a:p>
            <a:pPr marL="514338" indent="-514338">
              <a:buFont typeface="+mj-lt"/>
              <a:buAutoNum type="arabicPeriod"/>
            </a:pPr>
            <a:r>
              <a:rPr lang="en-US" dirty="0">
                <a:latin typeface="+mn-lt"/>
              </a:rPr>
              <a:t>Guidance (recommended or desired but not mandatory)</a:t>
            </a:r>
          </a:p>
          <a:p>
            <a:pPr marL="514338" indent="-514338">
              <a:buFont typeface="+mj-lt"/>
              <a:buAutoNum type="arabicPeriod"/>
            </a:pPr>
            <a:r>
              <a:rPr lang="fr-FR" dirty="0">
                <a:latin typeface="+mn-lt"/>
              </a:rPr>
              <a:t>Information (instructions, clarifications, definition, context) </a:t>
            </a:r>
            <a:r>
              <a:rPr lang="en-US" dirty="0">
                <a:latin typeface="+mn-lt"/>
              </a:rPr>
              <a:t>	</a:t>
            </a:r>
          </a:p>
          <a:p>
            <a:pPr lvl="2" algn="l">
              <a:buChar char="•"/>
            </a:pPr>
            <a:endParaRPr lang="en-US" sz="2000" dirty="0"/>
          </a:p>
          <a:p>
            <a:pPr lvl="0" algn="l">
              <a:buChar char="•"/>
            </a:pPr>
            <a:endParaRPr sz="2800" dirty="0"/>
          </a:p>
        </p:txBody>
      </p:sp>
      <p:sp>
        <p:nvSpPr>
          <p:cNvPr id="5" name="TextBox 4"/>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 General</a:t>
            </a:r>
          </a:p>
        </p:txBody>
      </p:sp>
      <p:sp>
        <p:nvSpPr>
          <p:cNvPr id="6" name="TextBox 5"/>
          <p:cNvSpPr txBox="1"/>
          <p:nvPr/>
        </p:nvSpPr>
        <p:spPr>
          <a:xfrm>
            <a:off x="1019973" y="6237465"/>
            <a:ext cx="1136077" cy="369332"/>
          </a:xfrm>
          <a:prstGeom prst="rect">
            <a:avLst/>
          </a:prstGeom>
          <a:noFill/>
        </p:spPr>
        <p:txBody>
          <a:bodyPr wrap="square" rtlCol="0">
            <a:spAutoFit/>
          </a:bodyPr>
          <a:lstStyle/>
          <a:p>
            <a:r>
              <a:rPr lang="en-US" dirty="0">
                <a:solidFill>
                  <a:prstClr val="black"/>
                </a:solidFill>
                <a:latin typeface="Calibri"/>
              </a:rPr>
              <a:t>Slide </a:t>
            </a:r>
            <a:fld id="{48C8156E-F5FC-4240-827F-AAEC059DB3B2}" type="slidenum">
              <a:rPr lang="en-US">
                <a:solidFill>
                  <a:prstClr val="black"/>
                </a:solidFill>
                <a:latin typeface="Calibri"/>
              </a:rPr>
              <a:pPr/>
              <a:t>25</a:t>
            </a:fld>
            <a:endParaRPr lang="en-US" dirty="0">
              <a:solidFill>
                <a:prstClr val="black"/>
              </a:solidFill>
              <a:latin typeface="Calibri"/>
            </a:endParaRPr>
          </a:p>
        </p:txBody>
      </p:sp>
      <p:pic>
        <p:nvPicPr>
          <p:cNvPr id="8" name="Picture 7" descr="Riesgo real, riesgo percibido. | todo está conectad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7551" y="1135846"/>
            <a:ext cx="1534886" cy="1343025"/>
          </a:xfrm>
          <a:prstGeom prst="rect">
            <a:avLst/>
          </a:prstGeom>
        </p:spPr>
      </p:pic>
      <p:pic>
        <p:nvPicPr>
          <p:cNvPr id="4" name="Picture 3" descr="File:Simple Information.sv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7550" y="3613200"/>
            <a:ext cx="1700892" cy="1700892"/>
          </a:xfrm>
          <a:prstGeom prst="rect">
            <a:avLst/>
          </a:prstGeom>
        </p:spPr>
      </p:pic>
      <p:sp>
        <p:nvSpPr>
          <p:cNvPr id="9" name="TextBox 8"/>
          <p:cNvSpPr txBox="1"/>
          <p:nvPr/>
        </p:nvSpPr>
        <p:spPr>
          <a:xfrm>
            <a:off x="5367128" y="6257610"/>
            <a:ext cx="3776872" cy="400110"/>
          </a:xfrm>
          <a:prstGeom prst="rect">
            <a:avLst/>
          </a:prstGeom>
          <a:noFill/>
        </p:spPr>
        <p:txBody>
          <a:bodyPr wrap="square" rtlCol="0">
            <a:spAutoFit/>
          </a:bodyPr>
          <a:lstStyle/>
          <a:p>
            <a:r>
              <a:rPr lang="en-US" sz="2000" dirty="0">
                <a:solidFill>
                  <a:prstClr val="black"/>
                </a:solidFill>
                <a:latin typeface="Calibri"/>
              </a:rPr>
              <a:t>428 NAC 2-001.03B, Pages 47-54</a:t>
            </a:r>
          </a:p>
        </p:txBody>
      </p:sp>
    </p:spTree>
    <p:extLst>
      <p:ext uri="{BB962C8B-B14F-4D97-AF65-F5344CB8AC3E}">
        <p14:creationId xmlns:p14="http://schemas.microsoft.com/office/powerpoint/2010/main" val="80686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17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21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27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249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259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0"/>
            <a:ext cx="8229600" cy="1259987"/>
          </a:xfrm>
          <a:prstGeom prst="rect">
            <a:avLst/>
          </a:prstGeom>
          <a:noFill/>
        </p:spPr>
        <p:txBody>
          <a:bodyPr wrap="square" anchor="ctr"/>
          <a:lstStyle>
            <a:lvl1pPr lvl="0">
              <a:defRPr/>
            </a:lvl1pPr>
          </a:lstStyle>
          <a:p>
            <a:pPr lvl="0" algn="ctr"/>
            <a:r>
              <a:rPr lang="en-US" dirty="0">
                <a:latin typeface="+mj-lt"/>
              </a:rPr>
              <a:t>Notes</a:t>
            </a:r>
            <a:br>
              <a:rPr lang="en-US" dirty="0">
                <a:latin typeface="+mj-lt"/>
              </a:rPr>
            </a:br>
            <a:r>
              <a:rPr lang="en-US" sz="4000" dirty="0">
                <a:latin typeface="+mj-lt"/>
              </a:rPr>
              <a:t>Appropriate Relaxation Requests </a:t>
            </a:r>
            <a:endParaRPr dirty="0">
              <a:latin typeface="+mj-lt"/>
            </a:endParaRPr>
          </a:p>
        </p:txBody>
      </p:sp>
      <p:sp>
        <p:nvSpPr>
          <p:cNvPr id="3" name="Text Placeholder 2"/>
          <p:cNvSpPr txBox="1">
            <a:spLocks noGrp="1"/>
          </p:cNvSpPr>
          <p:nvPr>
            <p:ph type="body" idx="1"/>
          </p:nvPr>
        </p:nvSpPr>
        <p:spPr>
          <a:xfrm>
            <a:off x="1197223" y="1380391"/>
            <a:ext cx="6466320" cy="4756639"/>
          </a:xfrm>
          <a:prstGeom prst="rect">
            <a:avLst/>
          </a:prstGeom>
          <a:noFill/>
        </p:spPr>
        <p:txBody>
          <a:bodyPr wrap="square" anchor="t"/>
          <a:lstStyle>
            <a:lvl1pPr lvl="0">
              <a:defRPr/>
            </a:lvl1pPr>
          </a:lstStyle>
          <a:p>
            <a:pPr marL="514338" indent="-514338">
              <a:buFont typeface="+mj-lt"/>
              <a:buAutoNum type="arabicPeriod"/>
            </a:pPr>
            <a:r>
              <a:rPr lang="en-US" b="1" dirty="0">
                <a:latin typeface="+mn-lt"/>
              </a:rPr>
              <a:t>Mandatory </a:t>
            </a:r>
          </a:p>
          <a:p>
            <a:pPr marL="514338" indent="-514338">
              <a:buFont typeface="+mj-lt"/>
              <a:buAutoNum type="arabicPeriod"/>
            </a:pPr>
            <a:r>
              <a:rPr lang="en-US" b="1" dirty="0">
                <a:latin typeface="+mn-lt"/>
              </a:rPr>
              <a:t>Less restrictive requirements, with conditions</a:t>
            </a:r>
          </a:p>
          <a:p>
            <a:pPr marL="514338" indent="-514338">
              <a:buFont typeface="+mj-lt"/>
              <a:buAutoNum type="arabicPeriod"/>
            </a:pPr>
            <a:r>
              <a:rPr lang="en-US" dirty="0">
                <a:solidFill>
                  <a:schemeClr val="tx1"/>
                </a:solidFill>
                <a:latin typeface="+mn-lt"/>
              </a:rPr>
              <a:t>Permissive statements (i.e. not required)</a:t>
            </a:r>
          </a:p>
          <a:p>
            <a:pPr marL="514338" indent="-514338">
              <a:buFont typeface="+mj-lt"/>
              <a:buAutoNum type="arabicPeriod"/>
            </a:pPr>
            <a:r>
              <a:rPr lang="en-US" dirty="0">
                <a:solidFill>
                  <a:schemeClr val="tx1"/>
                </a:solidFill>
                <a:latin typeface="+mn-lt"/>
              </a:rPr>
              <a:t>Guidance (recommended or desired but not mandatory)</a:t>
            </a:r>
          </a:p>
          <a:p>
            <a:pPr marL="514338" indent="-514338">
              <a:buFont typeface="+mj-lt"/>
              <a:buAutoNum type="arabicPeriod"/>
            </a:pPr>
            <a:r>
              <a:rPr lang="fr-FR" dirty="0">
                <a:solidFill>
                  <a:schemeClr val="tx1"/>
                </a:solidFill>
                <a:latin typeface="+mn-lt"/>
              </a:rPr>
              <a:t>Information (instructions, clarifications, definition,  context) </a:t>
            </a:r>
            <a:r>
              <a:rPr lang="en-US" dirty="0">
                <a:solidFill>
                  <a:schemeClr val="tx1"/>
                </a:solidFill>
                <a:latin typeface="+mn-lt"/>
              </a:rPr>
              <a:t>	</a:t>
            </a:r>
          </a:p>
          <a:p>
            <a:pPr lvl="2" algn="l">
              <a:buChar char="•"/>
            </a:pPr>
            <a:endParaRPr lang="en-US" sz="2000" dirty="0"/>
          </a:p>
          <a:p>
            <a:pPr lvl="0" algn="l">
              <a:buChar char="•"/>
            </a:pPr>
            <a:endParaRPr sz="2800" dirty="0"/>
          </a:p>
        </p:txBody>
      </p:sp>
      <p:sp>
        <p:nvSpPr>
          <p:cNvPr id="5" name="TextBox 4"/>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 General</a:t>
            </a:r>
          </a:p>
        </p:txBody>
      </p:sp>
      <p:sp>
        <p:nvSpPr>
          <p:cNvPr id="6" name="TextBox 5"/>
          <p:cNvSpPr txBox="1"/>
          <p:nvPr/>
        </p:nvSpPr>
        <p:spPr>
          <a:xfrm>
            <a:off x="1197223" y="6321493"/>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26</a:t>
            </a:fld>
            <a:endParaRPr lang="en-US" dirty="0">
              <a:solidFill>
                <a:prstClr val="black"/>
              </a:solidFill>
              <a:latin typeface="Calibri"/>
            </a:endParaRPr>
          </a:p>
        </p:txBody>
      </p:sp>
      <p:pic>
        <p:nvPicPr>
          <p:cNvPr id="8" name="Picture 7"/>
          <p:cNvPicPr>
            <a:picLocks noChangeAspect="1"/>
          </p:cNvPicPr>
          <p:nvPr/>
        </p:nvPicPr>
        <p:blipFill>
          <a:blip r:embed="rId3"/>
          <a:stretch>
            <a:fillRect/>
          </a:stretch>
        </p:blipFill>
        <p:spPr>
          <a:xfrm>
            <a:off x="7663543" y="1259987"/>
            <a:ext cx="1427831" cy="2884801"/>
          </a:xfrm>
          <a:prstGeom prst="rect">
            <a:avLst/>
          </a:prstGeom>
        </p:spPr>
      </p:pic>
      <p:sp>
        <p:nvSpPr>
          <p:cNvPr id="9" name="TextBox 8"/>
          <p:cNvSpPr txBox="1"/>
          <p:nvPr/>
        </p:nvSpPr>
        <p:spPr>
          <a:xfrm>
            <a:off x="5367128" y="6306001"/>
            <a:ext cx="3776872" cy="400110"/>
          </a:xfrm>
          <a:prstGeom prst="rect">
            <a:avLst/>
          </a:prstGeom>
          <a:noFill/>
        </p:spPr>
        <p:txBody>
          <a:bodyPr wrap="square" rtlCol="0">
            <a:spAutoFit/>
          </a:bodyPr>
          <a:lstStyle/>
          <a:p>
            <a:r>
              <a:rPr lang="en-US" sz="2000" dirty="0">
                <a:solidFill>
                  <a:prstClr val="black"/>
                </a:solidFill>
                <a:latin typeface="Calibri"/>
              </a:rPr>
              <a:t>428 NAC 2-001.03B, Pages 47-54</a:t>
            </a:r>
          </a:p>
        </p:txBody>
      </p:sp>
      <p:pic>
        <p:nvPicPr>
          <p:cNvPr id="10" name="Picture 9">
            <a:hlinkClick r:id="" action="ppaction://noaction"/>
          </p:cNvPr>
          <p:cNvPicPr>
            <a:picLocks noChangeAspect="1"/>
          </p:cNvPicPr>
          <p:nvPr/>
        </p:nvPicPr>
        <p:blipFill>
          <a:blip r:embed="rId4"/>
          <a:stretch>
            <a:fillRect/>
          </a:stretch>
        </p:blipFill>
        <p:spPr>
          <a:xfrm>
            <a:off x="6076591" y="130479"/>
            <a:ext cx="578667" cy="647055"/>
          </a:xfrm>
          <a:prstGeom prst="rect">
            <a:avLst/>
          </a:prstGeom>
        </p:spPr>
      </p:pic>
    </p:spTree>
    <p:extLst>
      <p:ext uri="{BB962C8B-B14F-4D97-AF65-F5344CB8AC3E}">
        <p14:creationId xmlns:p14="http://schemas.microsoft.com/office/powerpoint/2010/main" val="75912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20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30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3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32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826"/>
            <a:ext cx="8229600" cy="1146175"/>
          </a:xfrm>
        </p:spPr>
        <p:txBody>
          <a:bodyPr/>
          <a:lstStyle/>
          <a:p>
            <a:r>
              <a:rPr lang="en-US" dirty="0"/>
              <a:t>Examples</a:t>
            </a:r>
            <a:br>
              <a:rPr lang="en-US" dirty="0"/>
            </a:br>
            <a:r>
              <a:rPr lang="en-US" sz="3200" b="1" dirty="0"/>
              <a:t>Mandatory</a:t>
            </a:r>
            <a:r>
              <a:rPr lang="en-US" sz="3200" dirty="0"/>
              <a:t> versus Permissive </a:t>
            </a:r>
            <a:endParaRPr lang="en-US" dirty="0"/>
          </a:p>
        </p:txBody>
      </p:sp>
      <p:pic>
        <p:nvPicPr>
          <p:cNvPr id="4" name="Picture 3"/>
          <p:cNvPicPr>
            <a:picLocks noChangeAspect="1"/>
          </p:cNvPicPr>
          <p:nvPr/>
        </p:nvPicPr>
        <p:blipFill>
          <a:blip r:embed="rId3"/>
          <a:stretch>
            <a:fillRect/>
          </a:stretch>
        </p:blipFill>
        <p:spPr>
          <a:xfrm>
            <a:off x="164023" y="1419229"/>
            <a:ext cx="8815954" cy="4488317"/>
          </a:xfrm>
          <a:prstGeom prst="rect">
            <a:avLst/>
          </a:prstGeom>
        </p:spPr>
      </p:pic>
      <p:sp>
        <p:nvSpPr>
          <p:cNvPr id="5" name="TextBox 4"/>
          <p:cNvSpPr txBox="1"/>
          <p:nvPr/>
        </p:nvSpPr>
        <p:spPr>
          <a:xfrm>
            <a:off x="164023" y="6321493"/>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27</a:t>
            </a:fld>
            <a:endParaRPr lang="en-US" dirty="0">
              <a:solidFill>
                <a:prstClr val="black"/>
              </a:solidFill>
              <a:latin typeface="Calibri"/>
            </a:endParaRPr>
          </a:p>
        </p:txBody>
      </p:sp>
      <p:sp>
        <p:nvSpPr>
          <p:cNvPr id="6" name="TextBox 5"/>
          <p:cNvSpPr txBox="1"/>
          <p:nvPr/>
        </p:nvSpPr>
        <p:spPr>
          <a:xfrm>
            <a:off x="4767943" y="6306001"/>
            <a:ext cx="4376057" cy="400110"/>
          </a:xfrm>
          <a:prstGeom prst="rect">
            <a:avLst/>
          </a:prstGeom>
          <a:noFill/>
        </p:spPr>
        <p:txBody>
          <a:bodyPr wrap="square" rtlCol="0">
            <a:spAutoFit/>
          </a:bodyPr>
          <a:lstStyle/>
          <a:p>
            <a:r>
              <a:rPr lang="en-US" sz="2000" dirty="0">
                <a:solidFill>
                  <a:prstClr val="black"/>
                </a:solidFill>
                <a:latin typeface="Calibri"/>
              </a:rPr>
              <a:t>428 NAC 2-001.03B, Notes 2-4, Page 47</a:t>
            </a:r>
          </a:p>
        </p:txBody>
      </p:sp>
      <p:cxnSp>
        <p:nvCxnSpPr>
          <p:cNvPr id="8" name="Straight Arrow Connector 7"/>
          <p:cNvCxnSpPr/>
          <p:nvPr/>
        </p:nvCxnSpPr>
        <p:spPr>
          <a:xfrm>
            <a:off x="2743202" y="1220001"/>
            <a:ext cx="936169" cy="411399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47257" y="1220001"/>
            <a:ext cx="195945" cy="36931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074229" y="1220001"/>
            <a:ext cx="184321" cy="1305485"/>
          </a:xfrm>
          <a:prstGeom prst="straightConnector1">
            <a:avLst/>
          </a:prstGeom>
          <a:ln w="38100">
            <a:solidFill>
              <a:srgbClr val="0F46DF"/>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2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15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2200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310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2462" y="1404657"/>
            <a:ext cx="7839075" cy="4829175"/>
          </a:xfrm>
          <a:prstGeom prst="rect">
            <a:avLst/>
          </a:prstGeom>
        </p:spPr>
      </p:pic>
      <p:sp>
        <p:nvSpPr>
          <p:cNvPr id="2" name="Title 1"/>
          <p:cNvSpPr>
            <a:spLocks noGrp="1"/>
          </p:cNvSpPr>
          <p:nvPr>
            <p:ph type="title"/>
          </p:nvPr>
        </p:nvSpPr>
        <p:spPr>
          <a:xfrm>
            <a:off x="0" y="73826"/>
            <a:ext cx="9144000" cy="1146175"/>
          </a:xfrm>
        </p:spPr>
        <p:txBody>
          <a:bodyPr/>
          <a:lstStyle/>
          <a:p>
            <a:r>
              <a:rPr lang="en-US" dirty="0"/>
              <a:t>Example</a:t>
            </a:r>
            <a:br>
              <a:rPr lang="en-US" dirty="0"/>
            </a:br>
            <a:r>
              <a:rPr lang="en-US" sz="3200" b="1" dirty="0"/>
              <a:t>Less Restrictive Requirements (Conditional)</a:t>
            </a:r>
            <a:endParaRPr lang="en-US" dirty="0"/>
          </a:p>
        </p:txBody>
      </p:sp>
      <p:sp>
        <p:nvSpPr>
          <p:cNvPr id="5" name="TextBox 4"/>
          <p:cNvSpPr txBox="1"/>
          <p:nvPr/>
        </p:nvSpPr>
        <p:spPr>
          <a:xfrm>
            <a:off x="164023" y="6321493"/>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28</a:t>
            </a:fld>
            <a:endParaRPr lang="en-US" dirty="0">
              <a:solidFill>
                <a:prstClr val="black"/>
              </a:solidFill>
              <a:latin typeface="Calibri"/>
            </a:endParaRPr>
          </a:p>
        </p:txBody>
      </p:sp>
      <p:sp>
        <p:nvSpPr>
          <p:cNvPr id="6" name="TextBox 5"/>
          <p:cNvSpPr txBox="1"/>
          <p:nvPr/>
        </p:nvSpPr>
        <p:spPr>
          <a:xfrm>
            <a:off x="4767943" y="6306001"/>
            <a:ext cx="4376057" cy="400110"/>
          </a:xfrm>
          <a:prstGeom prst="rect">
            <a:avLst/>
          </a:prstGeom>
          <a:noFill/>
        </p:spPr>
        <p:txBody>
          <a:bodyPr wrap="square" rtlCol="0">
            <a:spAutoFit/>
          </a:bodyPr>
          <a:lstStyle/>
          <a:p>
            <a:r>
              <a:rPr lang="en-US" sz="2000" dirty="0">
                <a:solidFill>
                  <a:prstClr val="black"/>
                </a:solidFill>
                <a:latin typeface="Calibri"/>
              </a:rPr>
              <a:t>428 NAC 2-001.03B, Note 12, Page 50</a:t>
            </a:r>
          </a:p>
        </p:txBody>
      </p:sp>
      <p:sp>
        <p:nvSpPr>
          <p:cNvPr id="10" name="Rectangle 9"/>
          <p:cNvSpPr/>
          <p:nvPr/>
        </p:nvSpPr>
        <p:spPr>
          <a:xfrm>
            <a:off x="1206501" y="3396830"/>
            <a:ext cx="7188200" cy="273726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586512" y="5207001"/>
            <a:ext cx="2312388" cy="355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460006" y="5747257"/>
            <a:ext cx="4940794" cy="486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29714" y="3657600"/>
            <a:ext cx="1014186" cy="215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257300" y="3873500"/>
            <a:ext cx="825500" cy="20955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955970" y="4279900"/>
            <a:ext cx="1387929" cy="215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257299" y="4495800"/>
            <a:ext cx="771525" cy="215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516413" y="4495800"/>
            <a:ext cx="3131912" cy="2159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3810826" y="1220001"/>
            <a:ext cx="88074" cy="469014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189249" y="1220001"/>
            <a:ext cx="621579" cy="415488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514036" y="1220001"/>
            <a:ext cx="135898" cy="2437599"/>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150764" y="1220001"/>
            <a:ext cx="2363272" cy="3275799"/>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223832" y="1220001"/>
            <a:ext cx="290204" cy="3094824"/>
          </a:xfrm>
          <a:prstGeom prst="straightConnector1">
            <a:avLst/>
          </a:prstGeom>
          <a:ln w="381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271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880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98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1170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122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125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1430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1480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1530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1780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1830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2360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2460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7" grpId="0" animBg="1"/>
      <p:bldP spid="18" grpId="0" animBg="1"/>
      <p:bldP spid="19" grpId="0" animBg="1"/>
      <p:bldP spid="20"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9</a:t>
            </a:r>
            <a:endParaRPr lang="en-US" sz="36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64749" y="2428650"/>
            <a:ext cx="9208749" cy="2038920"/>
          </a:xfrm>
          <a:prstGeom prst="rect">
            <a:avLst/>
          </a:prstGeom>
        </p:spPr>
      </p:pic>
      <p:sp>
        <p:nvSpPr>
          <p:cNvPr id="2" name="Title 1"/>
          <p:cNvSpPr>
            <a:spLocks noGrp="1"/>
          </p:cNvSpPr>
          <p:nvPr>
            <p:ph type="title"/>
          </p:nvPr>
        </p:nvSpPr>
        <p:spPr>
          <a:xfrm>
            <a:off x="0" y="363259"/>
            <a:ext cx="9144000" cy="1146175"/>
          </a:xfrm>
        </p:spPr>
        <p:txBody>
          <a:bodyPr/>
          <a:lstStyle/>
          <a:p>
            <a:r>
              <a:rPr lang="en-US" dirty="0"/>
              <a:t>Example</a:t>
            </a:r>
            <a:br>
              <a:rPr lang="en-US" dirty="0"/>
            </a:br>
            <a:r>
              <a:rPr lang="en-US" sz="3200" dirty="0"/>
              <a:t>Information, Clarification, Definition</a:t>
            </a:r>
            <a:endParaRPr lang="en-US" dirty="0"/>
          </a:p>
        </p:txBody>
      </p:sp>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29</a:t>
            </a:fld>
            <a:endParaRPr lang="en-US" dirty="0">
              <a:solidFill>
                <a:prstClr val="black"/>
              </a:solidFill>
              <a:latin typeface="Calibri"/>
            </a:endParaRPr>
          </a:p>
        </p:txBody>
      </p:sp>
      <p:sp>
        <p:nvSpPr>
          <p:cNvPr id="6" name="TextBox 5"/>
          <p:cNvSpPr txBox="1"/>
          <p:nvPr/>
        </p:nvSpPr>
        <p:spPr>
          <a:xfrm>
            <a:off x="4767943" y="6306001"/>
            <a:ext cx="4376057" cy="400110"/>
          </a:xfrm>
          <a:prstGeom prst="rect">
            <a:avLst/>
          </a:prstGeom>
          <a:noFill/>
        </p:spPr>
        <p:txBody>
          <a:bodyPr wrap="square" rtlCol="0">
            <a:spAutoFit/>
          </a:bodyPr>
          <a:lstStyle/>
          <a:p>
            <a:r>
              <a:rPr lang="en-US" sz="2000" dirty="0">
                <a:solidFill>
                  <a:prstClr val="black"/>
                </a:solidFill>
                <a:latin typeface="Calibri"/>
              </a:rPr>
              <a:t>428 NAC 2-001.03B, Note 9, Page 49</a:t>
            </a:r>
          </a:p>
        </p:txBody>
      </p:sp>
      <p:sp>
        <p:nvSpPr>
          <p:cNvPr id="18" name="Rectangle 17"/>
          <p:cNvSpPr/>
          <p:nvPr/>
        </p:nvSpPr>
        <p:spPr>
          <a:xfrm>
            <a:off x="649224" y="3340100"/>
            <a:ext cx="2335275" cy="25467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486400" y="2589004"/>
            <a:ext cx="2933700" cy="2494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10432" y="2838450"/>
            <a:ext cx="6175625" cy="25076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024914" y="3104871"/>
            <a:ext cx="1967598" cy="23522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010432" y="4782253"/>
            <a:ext cx="5979319" cy="1077218"/>
          </a:xfrm>
          <a:prstGeom prst="rect">
            <a:avLst/>
          </a:prstGeom>
          <a:noFill/>
        </p:spPr>
        <p:txBody>
          <a:bodyPr wrap="square" rtlCol="0">
            <a:spAutoFit/>
          </a:bodyPr>
          <a:lstStyle/>
          <a:p>
            <a:pPr algn="ctr"/>
            <a:r>
              <a:rPr lang="en-US" sz="3200" i="1" dirty="0">
                <a:solidFill>
                  <a:srgbClr val="FF0000"/>
                </a:solidFill>
              </a:rPr>
              <a:t>Not appropriate to request a relaxation of standards</a:t>
            </a:r>
          </a:p>
        </p:txBody>
      </p:sp>
    </p:spTree>
    <p:extLst>
      <p:ext uri="{BB962C8B-B14F-4D97-AF65-F5344CB8AC3E}">
        <p14:creationId xmlns:p14="http://schemas.microsoft.com/office/powerpoint/2010/main" val="46803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8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1860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1960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2550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15" grpId="0" animBg="1"/>
      <p:bldP spid="16"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82225"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Chapter 2</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3</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285978" y="1589003"/>
          <a:ext cx="7433819" cy="4619825"/>
        </p:xfrm>
        <a:graphic>
          <a:graphicData uri="http://schemas.openxmlformats.org/presentationml/2006/ole">
            <mc:AlternateContent xmlns:mc="http://schemas.openxmlformats.org/markup-compatibility/2006">
              <mc:Choice xmlns:v="urn:schemas-microsoft-com:vml" Requires="v">
                <p:oleObj spid="_x0000_s3391"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285978" y="1589003"/>
                        <a:ext cx="7433819" cy="4619825"/>
                      </a:xfrm>
                      <a:prstGeom prst="rect">
                        <a:avLst/>
                      </a:prstGeom>
                    </p:spPr>
                  </p:pic>
                </p:oleObj>
              </mc:Fallback>
            </mc:AlternateContent>
          </a:graphicData>
        </a:graphic>
      </p:graphicFrame>
      <p:sp>
        <p:nvSpPr>
          <p:cNvPr id="8" name="Rectangle 7"/>
          <p:cNvSpPr/>
          <p:nvPr/>
        </p:nvSpPr>
        <p:spPr>
          <a:xfrm>
            <a:off x="1285978" y="2042255"/>
            <a:ext cx="7433819" cy="84482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707086" y="6448314"/>
            <a:ext cx="1436914" cy="400110"/>
          </a:xfrm>
          <a:prstGeom prst="rect">
            <a:avLst/>
          </a:prstGeom>
          <a:noFill/>
        </p:spPr>
        <p:txBody>
          <a:bodyPr wrap="square" rtlCol="0">
            <a:spAutoFit/>
          </a:bodyPr>
          <a:lstStyle/>
          <a:p>
            <a:r>
              <a:rPr lang="en-US" sz="2000" dirty="0">
                <a:solidFill>
                  <a:prstClr val="black"/>
                </a:solidFill>
                <a:latin typeface="Calibri"/>
              </a:rPr>
              <a:t>428 NAC 2</a:t>
            </a:r>
          </a:p>
        </p:txBody>
      </p:sp>
    </p:spTree>
    <p:extLst>
      <p:ext uri="{BB962C8B-B14F-4D97-AF65-F5344CB8AC3E}">
        <p14:creationId xmlns:p14="http://schemas.microsoft.com/office/powerpoint/2010/main" val="38082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861777" y="246186"/>
            <a:ext cx="4202595" cy="5996355"/>
          </a:xfrm>
          <a:prstGeom prst="rect">
            <a:avLst/>
          </a:prstGeom>
          <a:noFill/>
        </p:spPr>
        <p:txBody>
          <a:bodyPr wrap="square" anchor="t"/>
          <a:lstStyle>
            <a:lvl1pPr lvl="0">
              <a:defRPr/>
            </a:lvl1pPr>
          </a:lstStyle>
          <a:p>
            <a:pPr marL="457189" indent="-457189">
              <a:spcAft>
                <a:spcPts val="600"/>
              </a:spcAft>
              <a:buFont typeface="+mj-lt"/>
              <a:buAutoNum type="arabicPeriod"/>
            </a:pPr>
            <a:r>
              <a:rPr lang="en-US" sz="2400" dirty="0">
                <a:latin typeface="+mn-lt"/>
              </a:rPr>
              <a:t>Relaxation of Standards</a:t>
            </a:r>
          </a:p>
          <a:p>
            <a:pPr marL="457189" indent="-457189">
              <a:spcAft>
                <a:spcPts val="600"/>
              </a:spcAft>
              <a:buFont typeface="+mj-lt"/>
              <a:buAutoNum type="arabicPeriod"/>
            </a:pPr>
            <a:r>
              <a:rPr lang="en-US" sz="2400" dirty="0">
                <a:latin typeface="+mn-lt"/>
              </a:rPr>
              <a:t>Rural tables (≥ 50 MPH)</a:t>
            </a:r>
          </a:p>
          <a:p>
            <a:pPr marL="457189" indent="-457189">
              <a:spcAft>
                <a:spcPts val="600"/>
              </a:spcAft>
              <a:buFont typeface="+mj-lt"/>
              <a:buAutoNum type="arabicPeriod"/>
            </a:pPr>
            <a:r>
              <a:rPr lang="en-US" sz="2400" dirty="0">
                <a:latin typeface="+mn-lt"/>
              </a:rPr>
              <a:t>Urban tables for Rural areas</a:t>
            </a:r>
          </a:p>
          <a:p>
            <a:pPr marL="457189" indent="-457189">
              <a:spcAft>
                <a:spcPts val="600"/>
              </a:spcAft>
              <a:buFont typeface="+mj-lt"/>
              <a:buAutoNum type="arabicPeriod"/>
            </a:pPr>
            <a:r>
              <a:rPr lang="en-US" sz="2400" dirty="0">
                <a:latin typeface="+mn-lt"/>
              </a:rPr>
              <a:t>Other Principal Arterial </a:t>
            </a:r>
            <a:r>
              <a:rPr lang="en-US" sz="2400" dirty="0">
                <a:latin typeface="+mn-lt"/>
                <a:sym typeface="Wingdings" panose="05000000000000000000" pitchFamily="2" charset="2"/>
              </a:rPr>
              <a:t> State Hwy Standards</a:t>
            </a:r>
          </a:p>
          <a:p>
            <a:pPr marL="457189" indent="-457189">
              <a:spcAft>
                <a:spcPts val="600"/>
              </a:spcAft>
              <a:buFont typeface="+mj-lt"/>
              <a:buAutoNum type="arabicPeriod"/>
            </a:pPr>
            <a:r>
              <a:rPr lang="en-US" sz="2400" dirty="0">
                <a:latin typeface="+mn-lt"/>
                <a:sym typeface="Wingdings" panose="05000000000000000000" pitchFamily="2" charset="2"/>
              </a:rPr>
              <a:t>Functional Classification</a:t>
            </a:r>
          </a:p>
          <a:p>
            <a:pPr marL="457189" indent="-457189">
              <a:spcAft>
                <a:spcPts val="600"/>
              </a:spcAft>
              <a:buFont typeface="+mj-lt"/>
              <a:buAutoNum type="arabicPeriod"/>
            </a:pPr>
            <a:r>
              <a:rPr lang="en-US" sz="2400" dirty="0">
                <a:latin typeface="+mn-lt"/>
                <a:sym typeface="Wingdings" panose="05000000000000000000" pitchFamily="2" charset="2"/>
              </a:rPr>
              <a:t>3R safety conscious design</a:t>
            </a:r>
          </a:p>
          <a:p>
            <a:pPr marL="457189" indent="-457189">
              <a:spcAft>
                <a:spcPts val="600"/>
              </a:spcAft>
              <a:buFont typeface="+mj-lt"/>
              <a:buAutoNum type="arabicPeriod"/>
            </a:pPr>
            <a:r>
              <a:rPr lang="en-US" sz="2400" dirty="0">
                <a:latin typeface="+mn-lt"/>
                <a:sym typeface="Wingdings" panose="05000000000000000000" pitchFamily="2" charset="2"/>
              </a:rPr>
              <a:t>Traffic Volume</a:t>
            </a:r>
          </a:p>
          <a:p>
            <a:pPr marL="457189" indent="-457189">
              <a:spcAft>
                <a:spcPts val="600"/>
              </a:spcAft>
              <a:buFont typeface="+mj-lt"/>
              <a:buAutoNum type="arabicPeriod"/>
            </a:pPr>
            <a:r>
              <a:rPr lang="en-US" sz="2400" b="1" dirty="0">
                <a:solidFill>
                  <a:srgbClr val="FF0000"/>
                </a:solidFill>
                <a:latin typeface="+mn-lt"/>
                <a:sym typeface="Wingdings" panose="05000000000000000000" pitchFamily="2" charset="2"/>
              </a:rPr>
              <a:t>Design Speed</a:t>
            </a:r>
          </a:p>
          <a:p>
            <a:pPr marL="457189" indent="-457189">
              <a:spcAft>
                <a:spcPts val="600"/>
              </a:spcAft>
              <a:buFont typeface="+mj-lt"/>
              <a:buAutoNum type="arabicPeriod"/>
            </a:pPr>
            <a:r>
              <a:rPr lang="en-US" sz="2400" b="1" dirty="0">
                <a:solidFill>
                  <a:srgbClr val="FF0000"/>
                </a:solidFill>
                <a:latin typeface="+mn-lt"/>
                <a:sym typeface="Wingdings" panose="05000000000000000000" pitchFamily="2" charset="2"/>
              </a:rPr>
              <a:t>Lane Width</a:t>
            </a:r>
          </a:p>
          <a:p>
            <a:pPr marL="457189" indent="-457189">
              <a:spcAft>
                <a:spcPts val="600"/>
              </a:spcAft>
              <a:buFont typeface="+mj-lt"/>
              <a:buAutoNum type="arabicPeriod"/>
            </a:pPr>
            <a:r>
              <a:rPr lang="en-US" sz="2400" dirty="0">
                <a:latin typeface="+mn-lt"/>
                <a:sym typeface="Wingdings" panose="05000000000000000000" pitchFamily="2" charset="2"/>
              </a:rPr>
              <a:t>Sandhills Soils</a:t>
            </a:r>
          </a:p>
          <a:p>
            <a:pPr marL="457189" indent="-457189">
              <a:buFont typeface="+mj-lt"/>
              <a:buAutoNum type="arabicPeriod"/>
            </a:pPr>
            <a:r>
              <a:rPr lang="en-US" sz="2400" b="1" dirty="0">
                <a:solidFill>
                  <a:srgbClr val="FF0000"/>
                </a:solidFill>
                <a:latin typeface="+mn-lt"/>
                <a:sym typeface="Wingdings" panose="05000000000000000000" pitchFamily="2" charset="2"/>
              </a:rPr>
              <a:t>Shoulder Width</a:t>
            </a:r>
          </a:p>
          <a:p>
            <a:pPr marL="457189" indent="-457189">
              <a:buFont typeface="+mj-lt"/>
              <a:buAutoNum type="arabicPeriod"/>
            </a:pPr>
            <a:endParaRPr sz="2000" dirty="0">
              <a:latin typeface="+mn-lt"/>
            </a:endParaRPr>
          </a:p>
        </p:txBody>
      </p:sp>
      <p:sp>
        <p:nvSpPr>
          <p:cNvPr id="10" name="TextBox 9"/>
          <p:cNvSpPr txBox="1"/>
          <p:nvPr/>
        </p:nvSpPr>
        <p:spPr>
          <a:xfrm>
            <a:off x="1"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 Index</a:t>
            </a:r>
          </a:p>
        </p:txBody>
      </p:sp>
      <p:sp>
        <p:nvSpPr>
          <p:cNvPr id="7" name="Text Placeholder 2"/>
          <p:cNvSpPr txBox="1">
            <a:spLocks/>
          </p:cNvSpPr>
          <p:nvPr/>
        </p:nvSpPr>
        <p:spPr>
          <a:xfrm>
            <a:off x="5064369" y="123123"/>
            <a:ext cx="4079631" cy="6334767"/>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a:spcAft>
                <a:spcPts val="600"/>
              </a:spcAft>
              <a:buFont typeface="+mj-lt"/>
              <a:buAutoNum type="arabicPeriod" startAt="12"/>
            </a:pPr>
            <a:r>
              <a:rPr lang="en-US" sz="2400" b="1" kern="0" dirty="0">
                <a:solidFill>
                  <a:srgbClr val="FF0000"/>
                </a:solidFill>
                <a:latin typeface="Calibri"/>
              </a:rPr>
              <a:t>Horizontal Alignment</a:t>
            </a:r>
          </a:p>
          <a:p>
            <a:pPr>
              <a:spcAft>
                <a:spcPts val="600"/>
              </a:spcAft>
              <a:buFont typeface="+mj-lt"/>
              <a:buAutoNum type="arabicPeriod" startAt="12"/>
            </a:pPr>
            <a:r>
              <a:rPr lang="en-US" sz="2400" b="1" kern="0" dirty="0">
                <a:solidFill>
                  <a:srgbClr val="FF0000"/>
                </a:solidFill>
                <a:latin typeface="Calibri"/>
              </a:rPr>
              <a:t>Vertical Alignment</a:t>
            </a:r>
          </a:p>
          <a:p>
            <a:pPr>
              <a:spcAft>
                <a:spcPts val="600"/>
              </a:spcAft>
              <a:buFont typeface="+mj-lt"/>
              <a:buAutoNum type="arabicPeriod" startAt="12"/>
            </a:pPr>
            <a:r>
              <a:rPr lang="en-US" sz="2400" b="1" kern="0" dirty="0">
                <a:solidFill>
                  <a:srgbClr val="FF0000"/>
                </a:solidFill>
                <a:latin typeface="Calibri"/>
              </a:rPr>
              <a:t>Grade</a:t>
            </a:r>
          </a:p>
          <a:p>
            <a:pPr>
              <a:spcAft>
                <a:spcPts val="600"/>
              </a:spcAft>
              <a:buFont typeface="+mj-lt"/>
              <a:buAutoNum type="arabicPeriod" startAt="12"/>
            </a:pPr>
            <a:r>
              <a:rPr lang="en-US" sz="2400" b="1" kern="0" dirty="0">
                <a:solidFill>
                  <a:srgbClr val="FF0000"/>
                </a:solidFill>
                <a:latin typeface="Calibri"/>
              </a:rPr>
              <a:t>Cross Slope</a:t>
            </a:r>
            <a:endParaRPr lang="en-US" sz="2400" b="1" kern="0" dirty="0">
              <a:solidFill>
                <a:srgbClr val="FF0000"/>
              </a:solidFill>
              <a:latin typeface="Calibri"/>
              <a:sym typeface="Wingdings" panose="05000000000000000000" pitchFamily="2" charset="2"/>
            </a:endParaRP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Horizontal Clear Zone</a:t>
            </a: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Vertical Clearance</a:t>
            </a: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Clear Bridge Width</a:t>
            </a: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Structural Capacity</a:t>
            </a:r>
          </a:p>
          <a:p>
            <a:pPr>
              <a:spcAft>
                <a:spcPts val="600"/>
              </a:spcAft>
              <a:buFont typeface="+mj-lt"/>
              <a:buAutoNum type="arabicPeriod" startAt="12"/>
            </a:pPr>
            <a:r>
              <a:rPr lang="en-US" sz="2400" kern="0" dirty="0">
                <a:latin typeface="Calibri"/>
                <a:sym typeface="Wingdings" panose="05000000000000000000" pitchFamily="2" charset="2"/>
              </a:rPr>
              <a:t>Timber Bridges</a:t>
            </a:r>
          </a:p>
          <a:p>
            <a:pPr>
              <a:spcAft>
                <a:spcPts val="600"/>
              </a:spcAft>
              <a:buFont typeface="+mj-lt"/>
              <a:buAutoNum type="arabicPeriod" startAt="12"/>
            </a:pPr>
            <a:r>
              <a:rPr lang="en-US" sz="2400" kern="0" dirty="0">
                <a:latin typeface="Calibri"/>
                <a:sym typeface="Wingdings" panose="05000000000000000000" pitchFamily="2" charset="2"/>
              </a:rPr>
              <a:t>Low Water Stream Crossings/Fords</a:t>
            </a:r>
          </a:p>
          <a:p>
            <a:pPr>
              <a:buFont typeface="+mj-lt"/>
              <a:buAutoNum type="arabicPeriod" startAt="12"/>
            </a:pPr>
            <a:r>
              <a:rPr lang="en-US" sz="2400" kern="0" dirty="0">
                <a:latin typeface="Calibri"/>
                <a:sym typeface="Wingdings" panose="05000000000000000000" pitchFamily="2" charset="2"/>
              </a:rPr>
              <a:t>Roadway adjacent to structure replacements</a:t>
            </a:r>
          </a:p>
          <a:p>
            <a:pPr>
              <a:buFont typeface="+mj-lt"/>
              <a:buAutoNum type="arabicPeriod" startAt="12"/>
            </a:pPr>
            <a:endParaRPr lang="en-US" sz="2000" kern="0" dirty="0">
              <a:latin typeface="Calibri"/>
            </a:endParaRPr>
          </a:p>
        </p:txBody>
      </p:sp>
      <p:sp>
        <p:nvSpPr>
          <p:cNvPr id="6" name="TextBox 5"/>
          <p:cNvSpPr txBox="1"/>
          <p:nvPr/>
        </p:nvSpPr>
        <p:spPr>
          <a:xfrm>
            <a:off x="8007923" y="6460828"/>
            <a:ext cx="1136077" cy="369332"/>
          </a:xfrm>
          <a:prstGeom prst="rect">
            <a:avLst/>
          </a:prstGeom>
          <a:noFill/>
        </p:spPr>
        <p:txBody>
          <a:bodyPr wrap="square" rtlCol="0">
            <a:spAutoFit/>
          </a:bodyPr>
          <a:lstStyle/>
          <a:p>
            <a:r>
              <a:rPr lang="en-US" dirty="0">
                <a:solidFill>
                  <a:prstClr val="black"/>
                </a:solidFill>
                <a:latin typeface="Calibri"/>
              </a:rPr>
              <a:t>Slide </a:t>
            </a:r>
            <a:fld id="{D2461864-E349-47AA-B2DD-FD27A561893B}" type="slidenum">
              <a:rPr lang="en-US">
                <a:solidFill>
                  <a:prstClr val="black"/>
                </a:solidFill>
                <a:latin typeface="Calibri"/>
              </a:rPr>
              <a:pPr/>
              <a:t>30</a:t>
            </a:fld>
            <a:endParaRPr lang="en-US" dirty="0">
              <a:solidFill>
                <a:prstClr val="black"/>
              </a:solidFill>
              <a:latin typeface="Calibri"/>
            </a:endParaRPr>
          </a:p>
        </p:txBody>
      </p:sp>
      <p:sp>
        <p:nvSpPr>
          <p:cNvPr id="8" name="TextBox 7"/>
          <p:cNvSpPr txBox="1"/>
          <p:nvPr/>
        </p:nvSpPr>
        <p:spPr>
          <a:xfrm>
            <a:off x="3327312" y="6469617"/>
            <a:ext cx="3776872" cy="400110"/>
          </a:xfrm>
          <a:prstGeom prst="rect">
            <a:avLst/>
          </a:prstGeom>
          <a:noFill/>
        </p:spPr>
        <p:txBody>
          <a:bodyPr wrap="square" rtlCol="0">
            <a:spAutoFit/>
          </a:bodyPr>
          <a:lstStyle/>
          <a:p>
            <a:r>
              <a:rPr lang="en-US" sz="2000" dirty="0">
                <a:solidFill>
                  <a:prstClr val="black"/>
                </a:solidFill>
                <a:latin typeface="Calibri"/>
              </a:rPr>
              <a:t>428 NAC 2-001.03B, Pages 47-54</a:t>
            </a:r>
          </a:p>
        </p:txBody>
      </p:sp>
      <p:sp>
        <p:nvSpPr>
          <p:cNvPr id="2" name="TextBox 1"/>
          <p:cNvSpPr txBox="1"/>
          <p:nvPr/>
        </p:nvSpPr>
        <p:spPr>
          <a:xfrm>
            <a:off x="959021" y="6371399"/>
            <a:ext cx="2228850" cy="461665"/>
          </a:xfrm>
          <a:prstGeom prst="rect">
            <a:avLst/>
          </a:prstGeom>
          <a:noFill/>
        </p:spPr>
        <p:txBody>
          <a:bodyPr wrap="square" rtlCol="0">
            <a:spAutoFit/>
          </a:bodyPr>
          <a:lstStyle/>
          <a:p>
            <a:r>
              <a:rPr lang="en-US" sz="2400" b="1" dirty="0">
                <a:solidFill>
                  <a:srgbClr val="FF0000"/>
                </a:solidFill>
              </a:rPr>
              <a:t>Design</a:t>
            </a:r>
            <a:r>
              <a:rPr lang="en-US" dirty="0"/>
              <a:t> </a:t>
            </a:r>
            <a:r>
              <a:rPr lang="en-US" sz="2400" b="1" dirty="0">
                <a:solidFill>
                  <a:srgbClr val="FF0000"/>
                </a:solidFill>
              </a:rPr>
              <a:t>Criteria</a:t>
            </a:r>
          </a:p>
        </p:txBody>
      </p:sp>
    </p:spTree>
    <p:extLst>
      <p:ext uri="{BB962C8B-B14F-4D97-AF65-F5344CB8AC3E}">
        <p14:creationId xmlns:p14="http://schemas.microsoft.com/office/powerpoint/2010/main" val="141722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7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9159" y="0"/>
            <a:ext cx="8299512" cy="1146175"/>
          </a:xfrm>
          <a:prstGeom prst="rect">
            <a:avLst/>
          </a:prstGeom>
          <a:noFill/>
        </p:spPr>
        <p:txBody>
          <a:bodyPr wrap="square" anchor="ctr"/>
          <a:lstStyle>
            <a:lvl1pPr lvl="0">
              <a:defRPr/>
            </a:lvl1pPr>
          </a:lstStyle>
          <a:p>
            <a:pPr lvl="0" algn="ctr"/>
            <a:r>
              <a:rPr lang="en-US" dirty="0">
                <a:latin typeface="+mj-lt"/>
              </a:rPr>
              <a:t>Relaxation of Standards</a:t>
            </a:r>
            <a:endParaRPr dirty="0">
              <a:latin typeface="+mj-lt"/>
            </a:endParaRPr>
          </a:p>
        </p:txBody>
      </p:sp>
      <p:sp>
        <p:nvSpPr>
          <p:cNvPr id="3" name="Text Placeholder 2"/>
          <p:cNvSpPr txBox="1">
            <a:spLocks noGrp="1"/>
          </p:cNvSpPr>
          <p:nvPr>
            <p:ph type="body" idx="1"/>
          </p:nvPr>
        </p:nvSpPr>
        <p:spPr>
          <a:xfrm>
            <a:off x="1073144" y="1299870"/>
            <a:ext cx="7859486" cy="1530502"/>
          </a:xfrm>
          <a:prstGeom prst="rect">
            <a:avLst/>
          </a:prstGeom>
          <a:noFill/>
        </p:spPr>
        <p:txBody>
          <a:bodyPr wrap="square" anchor="t"/>
          <a:lstStyle>
            <a:lvl1pPr lvl="0">
              <a:defRPr/>
            </a:lvl1pPr>
          </a:lstStyle>
          <a:p>
            <a:pPr lvl="0"/>
            <a:r>
              <a:rPr lang="en-US" sz="2800" dirty="0">
                <a:latin typeface="+mn-lt"/>
              </a:rPr>
              <a:t>Required if a standard value in the applicable table cannot be met</a:t>
            </a:r>
            <a:endParaRPr lang="en-US" sz="2800" b="1" dirty="0">
              <a:latin typeface="+mn-lt"/>
            </a:endParaRPr>
          </a:p>
          <a:p>
            <a:pPr lvl="0"/>
            <a:r>
              <a:rPr lang="en-US" sz="2800" dirty="0">
                <a:latin typeface="+mn-lt"/>
              </a:rPr>
              <a:t>Required if mandatory parts of notes, expressed in </a:t>
            </a:r>
            <a:r>
              <a:rPr lang="en-US" sz="2800" b="1" dirty="0">
                <a:latin typeface="+mn-lt"/>
              </a:rPr>
              <a:t>bold font</a:t>
            </a:r>
            <a:r>
              <a:rPr lang="en-US" sz="2800" dirty="0">
                <a:latin typeface="+mn-lt"/>
              </a:rPr>
              <a:t>, cannot be met</a:t>
            </a:r>
          </a:p>
        </p:txBody>
      </p:sp>
      <p:sp>
        <p:nvSpPr>
          <p:cNvPr id="5" name="TextBox 4"/>
          <p:cNvSpPr txBox="1"/>
          <p:nvPr/>
        </p:nvSpPr>
        <p:spPr>
          <a:xfrm>
            <a:off x="5176156" y="6321784"/>
            <a:ext cx="3967844" cy="400110"/>
          </a:xfrm>
          <a:prstGeom prst="rect">
            <a:avLst/>
          </a:prstGeom>
          <a:noFill/>
        </p:spPr>
        <p:txBody>
          <a:bodyPr wrap="square" rtlCol="0">
            <a:spAutoFit/>
          </a:bodyPr>
          <a:lstStyle/>
          <a:p>
            <a:r>
              <a:rPr lang="en-US" sz="2000" dirty="0">
                <a:solidFill>
                  <a:prstClr val="black"/>
                </a:solidFill>
                <a:latin typeface="Calibri"/>
              </a:rPr>
              <a:t>428 NAC 2-001.03B Note 1, Page 47</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31</a:t>
            </a:fld>
            <a:endParaRPr lang="en-US" dirty="0">
              <a:solidFill>
                <a:prstClr val="black"/>
              </a:solidFill>
              <a:latin typeface="Calibri"/>
            </a:endParaRP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a:t>
            </a:r>
            <a:endParaRPr lang="en-US" sz="36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1" y="4249955"/>
            <a:ext cx="9144000" cy="1303103"/>
          </a:xfrm>
          <a:prstGeom prst="rect">
            <a:avLst/>
          </a:prstGeom>
        </p:spPr>
      </p:pic>
      <p:pic>
        <p:nvPicPr>
          <p:cNvPr id="10" name="Picture 9"/>
          <p:cNvPicPr>
            <a:picLocks noChangeAspect="1"/>
          </p:cNvPicPr>
          <p:nvPr/>
        </p:nvPicPr>
        <p:blipFill>
          <a:blip r:embed="rId4"/>
          <a:stretch>
            <a:fillRect/>
          </a:stretch>
        </p:blipFill>
        <p:spPr>
          <a:xfrm>
            <a:off x="0" y="3456251"/>
            <a:ext cx="9144001" cy="795131"/>
          </a:xfrm>
          <a:prstGeom prst="rect">
            <a:avLst/>
          </a:prstGeom>
        </p:spPr>
      </p:pic>
    </p:spTree>
    <p:extLst>
      <p:ext uri="{BB962C8B-B14F-4D97-AF65-F5344CB8AC3E}">
        <p14:creationId xmlns:p14="http://schemas.microsoft.com/office/powerpoint/2010/main" val="21692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8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1850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20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20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400800" y="1214776"/>
            <a:ext cx="2316480" cy="923330"/>
          </a:xfrm>
          <a:prstGeom prst="rect">
            <a:avLst/>
          </a:prstGeom>
          <a:noFill/>
        </p:spPr>
        <p:txBody>
          <a:bodyPr wrap="square" rtlCol="0">
            <a:spAutoFit/>
          </a:bodyPr>
          <a:lstStyle/>
          <a:p>
            <a:r>
              <a:rPr lang="en-US" dirty="0">
                <a:hlinkClick r:id="rId3"/>
              </a:rPr>
              <a:t>https://en.wikipedia.org/wiki/File:Irishroadsign.jpg</a:t>
            </a:r>
            <a:endParaRPr lang="en-US" dirty="0"/>
          </a:p>
        </p:txBody>
      </p:sp>
      <p:sp>
        <p:nvSpPr>
          <p:cNvPr id="2" name="Title 1"/>
          <p:cNvSpPr txBox="1">
            <a:spLocks noGrp="1"/>
          </p:cNvSpPr>
          <p:nvPr>
            <p:ph type="title"/>
          </p:nvPr>
        </p:nvSpPr>
        <p:spPr>
          <a:xfrm>
            <a:off x="789159" y="530266"/>
            <a:ext cx="5456174" cy="1146175"/>
          </a:xfrm>
          <a:prstGeom prst="rect">
            <a:avLst/>
          </a:prstGeom>
          <a:noFill/>
        </p:spPr>
        <p:txBody>
          <a:bodyPr wrap="square" anchor="ctr"/>
          <a:lstStyle>
            <a:lvl1pPr lvl="0">
              <a:defRPr/>
            </a:lvl1pPr>
          </a:lstStyle>
          <a:p>
            <a:pPr lvl="0" algn="ctr"/>
            <a:r>
              <a:rPr lang="en-US" dirty="0">
                <a:latin typeface="+mj-lt"/>
              </a:rPr>
              <a:t>Which Tables to Use</a:t>
            </a:r>
            <a:endParaRPr dirty="0">
              <a:latin typeface="+mj-lt"/>
            </a:endParaRPr>
          </a:p>
        </p:txBody>
      </p:sp>
      <p:sp>
        <p:nvSpPr>
          <p:cNvPr id="5" name="TextBox 4"/>
          <p:cNvSpPr txBox="1"/>
          <p:nvPr/>
        </p:nvSpPr>
        <p:spPr>
          <a:xfrm>
            <a:off x="4811486" y="6321784"/>
            <a:ext cx="4332514" cy="400110"/>
          </a:xfrm>
          <a:prstGeom prst="rect">
            <a:avLst/>
          </a:prstGeom>
          <a:noFill/>
        </p:spPr>
        <p:txBody>
          <a:bodyPr wrap="square" rtlCol="0">
            <a:spAutoFit/>
          </a:bodyPr>
          <a:lstStyle/>
          <a:p>
            <a:r>
              <a:rPr lang="en-US" sz="2000" dirty="0">
                <a:solidFill>
                  <a:prstClr val="black"/>
                </a:solidFill>
                <a:latin typeface="Calibri"/>
              </a:rPr>
              <a:t>428 NAC 2-001.03B Notes 2-4, Page 47</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32</a:t>
            </a:fld>
            <a:endParaRPr lang="en-US" dirty="0">
              <a:solidFill>
                <a:prstClr val="black"/>
              </a:solidFill>
              <a:latin typeface="Calibri"/>
            </a:endParaRP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Notes 2, 3 and 4 – Page 47</a:t>
            </a:r>
            <a:endParaRPr lang="en-US" sz="3600" dirty="0">
              <a:solidFill>
                <a:prstClr val="black"/>
              </a:solidFill>
              <a:latin typeface="Calibri"/>
            </a:endParaRPr>
          </a:p>
        </p:txBody>
      </p:sp>
      <p:sp>
        <p:nvSpPr>
          <p:cNvPr id="11" name="Text Placeholder 2"/>
          <p:cNvSpPr txBox="1">
            <a:spLocks/>
          </p:cNvSpPr>
          <p:nvPr/>
        </p:nvSpPr>
        <p:spPr>
          <a:xfrm>
            <a:off x="1167054" y="1922853"/>
            <a:ext cx="5810689" cy="4232211"/>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457200" indent="-457200">
              <a:spcAft>
                <a:spcPts val="1800"/>
              </a:spcAft>
              <a:buFont typeface="+mj-lt"/>
              <a:buAutoNum type="arabicPeriod" startAt="2"/>
            </a:pPr>
            <a:r>
              <a:rPr lang="en-US" b="1" kern="0" dirty="0">
                <a:latin typeface="+mn-lt"/>
              </a:rPr>
              <a:t>Rural tables </a:t>
            </a:r>
            <a:r>
              <a:rPr lang="en-US" kern="0" dirty="0">
                <a:latin typeface="+mn-lt"/>
              </a:rPr>
              <a:t>required for posted speeds ≥ 50 MPH</a:t>
            </a:r>
          </a:p>
          <a:p>
            <a:pPr marL="457200" indent="-457200">
              <a:spcAft>
                <a:spcPts val="1800"/>
              </a:spcAft>
              <a:buFont typeface="+mj-lt"/>
              <a:buAutoNum type="arabicPeriod" startAt="2"/>
            </a:pPr>
            <a:r>
              <a:rPr lang="en-US" b="1" kern="0" dirty="0">
                <a:latin typeface="+mn-lt"/>
              </a:rPr>
              <a:t>Urban tables </a:t>
            </a:r>
            <a:r>
              <a:rPr lang="en-US" kern="0" dirty="0">
                <a:latin typeface="+mn-lt"/>
              </a:rPr>
              <a:t>conditional use outside the Urban Boundary, in Rural areas</a:t>
            </a:r>
          </a:p>
          <a:p>
            <a:pPr marL="457200" indent="-457200">
              <a:spcAft>
                <a:spcPts val="1800"/>
              </a:spcAft>
              <a:buFont typeface="+mj-lt"/>
              <a:buAutoNum type="arabicPeriod" startAt="2"/>
            </a:pPr>
            <a:r>
              <a:rPr lang="en-US" kern="0" dirty="0">
                <a:latin typeface="+mn-lt"/>
              </a:rPr>
              <a:t>Other Principal Arterial </a:t>
            </a:r>
            <a:r>
              <a:rPr lang="en-US" kern="0" dirty="0">
                <a:latin typeface="+mn-lt"/>
                <a:sym typeface="Wingdings" panose="05000000000000000000" pitchFamily="2" charset="2"/>
              </a:rPr>
              <a:t> </a:t>
            </a:r>
            <a:r>
              <a:rPr lang="en-US" b="1" kern="0" dirty="0">
                <a:latin typeface="+mn-lt"/>
                <a:sym typeface="Wingdings" panose="05000000000000000000" pitchFamily="2" charset="2"/>
              </a:rPr>
              <a:t>State Hwy Standards</a:t>
            </a:r>
          </a:p>
          <a:p>
            <a:pPr marL="457189" indent="-457189">
              <a:buFont typeface="+mj-lt"/>
              <a:buAutoNum type="arabicPeriod" startAt="2"/>
            </a:pPr>
            <a:endParaRPr lang="en-US" sz="2800" kern="0" dirty="0">
              <a:latin typeface="+mn-lt"/>
            </a:endParaRPr>
          </a:p>
        </p:txBody>
      </p:sp>
      <p:pic>
        <p:nvPicPr>
          <p:cNvPr id="3" name="Picture 2"/>
          <p:cNvPicPr>
            <a:picLocks noChangeAspect="1"/>
          </p:cNvPicPr>
          <p:nvPr/>
        </p:nvPicPr>
        <p:blipFill>
          <a:blip r:embed="rId4"/>
          <a:stretch>
            <a:fillRect/>
          </a:stretch>
        </p:blipFill>
        <p:spPr>
          <a:xfrm>
            <a:off x="6245333" y="225108"/>
            <a:ext cx="2843338" cy="2370772"/>
          </a:xfrm>
          <a:prstGeom prst="rect">
            <a:avLst/>
          </a:prstGeom>
        </p:spPr>
      </p:pic>
      <p:sp>
        <p:nvSpPr>
          <p:cNvPr id="4" name="TextBox 3"/>
          <p:cNvSpPr txBox="1"/>
          <p:nvPr/>
        </p:nvSpPr>
        <p:spPr>
          <a:xfrm>
            <a:off x="6245333" y="2595880"/>
            <a:ext cx="2843338" cy="253916"/>
          </a:xfrm>
          <a:prstGeom prst="rect">
            <a:avLst/>
          </a:prstGeom>
          <a:noFill/>
        </p:spPr>
        <p:txBody>
          <a:bodyPr wrap="square" rtlCol="0">
            <a:spAutoFit/>
          </a:bodyPr>
          <a:lstStyle/>
          <a:p>
            <a:pPr algn="ctr"/>
            <a:r>
              <a:rPr lang="en-US" sz="1050" dirty="0"/>
              <a:t>Attribution: Steve Ford Elliot</a:t>
            </a:r>
          </a:p>
        </p:txBody>
      </p:sp>
    </p:spTree>
    <p:extLst>
      <p:ext uri="{BB962C8B-B14F-4D97-AF65-F5344CB8AC3E}">
        <p14:creationId xmlns:p14="http://schemas.microsoft.com/office/powerpoint/2010/main" val="33018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8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1520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2100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9159" y="0"/>
            <a:ext cx="8299512" cy="1146175"/>
          </a:xfrm>
          <a:prstGeom prst="rect">
            <a:avLst/>
          </a:prstGeom>
          <a:noFill/>
        </p:spPr>
        <p:txBody>
          <a:bodyPr wrap="square" anchor="ctr"/>
          <a:lstStyle>
            <a:lvl1pPr lvl="0">
              <a:defRPr/>
            </a:lvl1pPr>
          </a:lstStyle>
          <a:p>
            <a:pPr lvl="0" algn="ctr"/>
            <a:r>
              <a:rPr lang="en-US" dirty="0">
                <a:latin typeface="+mj-lt"/>
              </a:rPr>
              <a:t>Functional Classification</a:t>
            </a:r>
            <a:endParaRPr dirty="0">
              <a:latin typeface="+mj-lt"/>
            </a:endParaRPr>
          </a:p>
        </p:txBody>
      </p:sp>
      <p:sp>
        <p:nvSpPr>
          <p:cNvPr id="5" name="TextBox 4"/>
          <p:cNvSpPr txBox="1"/>
          <p:nvPr/>
        </p:nvSpPr>
        <p:spPr>
          <a:xfrm>
            <a:off x="5176156" y="6321784"/>
            <a:ext cx="3967844" cy="400110"/>
          </a:xfrm>
          <a:prstGeom prst="rect">
            <a:avLst/>
          </a:prstGeom>
          <a:noFill/>
        </p:spPr>
        <p:txBody>
          <a:bodyPr wrap="square" rtlCol="0">
            <a:spAutoFit/>
          </a:bodyPr>
          <a:lstStyle/>
          <a:p>
            <a:r>
              <a:rPr lang="en-US" sz="2000" dirty="0">
                <a:solidFill>
                  <a:prstClr val="black"/>
                </a:solidFill>
                <a:latin typeface="Calibri"/>
              </a:rPr>
              <a:t>428 NAC 2-001.03B Note 5, Page 47</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33</a:t>
            </a:fld>
            <a:endParaRPr lang="en-US" dirty="0">
              <a:solidFill>
                <a:prstClr val="black"/>
              </a:solidFill>
              <a:latin typeface="Calibri"/>
            </a:endParaRP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5</a:t>
            </a:r>
            <a:endParaRPr lang="en-US" sz="3600" dirty="0">
              <a:solidFill>
                <a:prstClr val="black"/>
              </a:solidFill>
              <a:latin typeface="Calibri"/>
            </a:endParaRPr>
          </a:p>
        </p:txBody>
      </p:sp>
      <p:pic>
        <p:nvPicPr>
          <p:cNvPr id="7" name="Picture 6"/>
          <p:cNvPicPr>
            <a:picLocks noChangeAspect="1"/>
          </p:cNvPicPr>
          <p:nvPr/>
        </p:nvPicPr>
        <p:blipFill>
          <a:blip r:embed="rId3"/>
          <a:stretch>
            <a:fillRect/>
          </a:stretch>
        </p:blipFill>
        <p:spPr>
          <a:xfrm>
            <a:off x="0" y="3306728"/>
            <a:ext cx="9144000" cy="1782022"/>
          </a:xfrm>
          <a:prstGeom prst="rect">
            <a:avLst/>
          </a:prstGeom>
        </p:spPr>
      </p:pic>
      <p:pic>
        <p:nvPicPr>
          <p:cNvPr id="8" name="Picture 7"/>
          <p:cNvPicPr>
            <a:picLocks noChangeAspect="1"/>
          </p:cNvPicPr>
          <p:nvPr/>
        </p:nvPicPr>
        <p:blipFill>
          <a:blip r:embed="rId4"/>
          <a:stretch>
            <a:fillRect/>
          </a:stretch>
        </p:blipFill>
        <p:spPr>
          <a:xfrm>
            <a:off x="1048243" y="1321848"/>
            <a:ext cx="7853958" cy="1417904"/>
          </a:xfrm>
          <a:prstGeom prst="rect">
            <a:avLst/>
          </a:prstGeom>
        </p:spPr>
      </p:pic>
    </p:spTree>
    <p:extLst>
      <p:ext uri="{BB962C8B-B14F-4D97-AF65-F5344CB8AC3E}">
        <p14:creationId xmlns:p14="http://schemas.microsoft.com/office/powerpoint/2010/main" val="83198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750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9159" y="0"/>
            <a:ext cx="8299512" cy="1146175"/>
          </a:xfrm>
          <a:prstGeom prst="rect">
            <a:avLst/>
          </a:prstGeom>
          <a:noFill/>
        </p:spPr>
        <p:txBody>
          <a:bodyPr wrap="square" anchor="ctr"/>
          <a:lstStyle>
            <a:lvl1pPr lvl="0">
              <a:defRPr/>
            </a:lvl1pPr>
          </a:lstStyle>
          <a:p>
            <a:pPr lvl="0" algn="ctr"/>
            <a:r>
              <a:rPr lang="en-US" dirty="0">
                <a:latin typeface="+mj-lt"/>
              </a:rPr>
              <a:t>Safety Conscious Design</a:t>
            </a:r>
            <a:endParaRPr dirty="0">
              <a:latin typeface="+mj-lt"/>
            </a:endParaRPr>
          </a:p>
        </p:txBody>
      </p:sp>
      <p:sp>
        <p:nvSpPr>
          <p:cNvPr id="3" name="Text Placeholder 2"/>
          <p:cNvSpPr txBox="1">
            <a:spLocks noGrp="1"/>
          </p:cNvSpPr>
          <p:nvPr>
            <p:ph type="body" idx="1"/>
          </p:nvPr>
        </p:nvSpPr>
        <p:spPr>
          <a:xfrm>
            <a:off x="1062240" y="1842864"/>
            <a:ext cx="7753350" cy="1360712"/>
          </a:xfrm>
          <a:prstGeom prst="rect">
            <a:avLst/>
          </a:prstGeom>
          <a:noFill/>
        </p:spPr>
        <p:txBody>
          <a:bodyPr wrap="square" anchor="t"/>
          <a:lstStyle>
            <a:lvl1pPr lvl="0">
              <a:defRPr/>
            </a:lvl1pPr>
          </a:lstStyle>
          <a:p>
            <a:pPr marL="0" lvl="0" indent="0">
              <a:buNone/>
            </a:pPr>
            <a:r>
              <a:rPr lang="en-US" sz="2800" dirty="0">
                <a:latin typeface="+mn-lt"/>
              </a:rPr>
              <a:t>Integrates a </a:t>
            </a:r>
            <a:r>
              <a:rPr lang="en-US" sz="2800" b="1" dirty="0">
                <a:latin typeface="+mn-lt"/>
              </a:rPr>
              <a:t>Cost Effective Analysis </a:t>
            </a:r>
            <a:r>
              <a:rPr lang="en-US" sz="2800" dirty="0">
                <a:latin typeface="+mn-lt"/>
              </a:rPr>
              <a:t>and potential </a:t>
            </a:r>
            <a:r>
              <a:rPr lang="en-US" sz="2800" b="1" dirty="0">
                <a:latin typeface="+mn-lt"/>
              </a:rPr>
              <a:t>safety improvements</a:t>
            </a:r>
            <a:r>
              <a:rPr lang="en-US" sz="2800" dirty="0">
                <a:latin typeface="+mn-lt"/>
              </a:rPr>
              <a:t>, along with a work or project to extend the life of the road or street.</a:t>
            </a:r>
            <a:endParaRPr lang="en-US" sz="2800" b="1" dirty="0">
              <a:latin typeface="+mn-lt"/>
            </a:endParaRPr>
          </a:p>
        </p:txBody>
      </p:sp>
      <p:sp>
        <p:nvSpPr>
          <p:cNvPr id="5" name="TextBox 4"/>
          <p:cNvSpPr txBox="1"/>
          <p:nvPr/>
        </p:nvSpPr>
        <p:spPr>
          <a:xfrm>
            <a:off x="3143250" y="5842337"/>
            <a:ext cx="6000750" cy="1015663"/>
          </a:xfrm>
          <a:prstGeom prst="rect">
            <a:avLst/>
          </a:prstGeom>
          <a:noFill/>
        </p:spPr>
        <p:txBody>
          <a:bodyPr wrap="square" rtlCol="0">
            <a:spAutoFit/>
          </a:bodyPr>
          <a:lstStyle/>
          <a:p>
            <a:r>
              <a:rPr lang="en-US" sz="2000" dirty="0">
                <a:solidFill>
                  <a:prstClr val="black"/>
                </a:solidFill>
                <a:latin typeface="Calibri"/>
              </a:rPr>
              <a:t>428 NAC 2-001.03B Note 6, Page 47</a:t>
            </a:r>
          </a:p>
          <a:p>
            <a:r>
              <a:rPr lang="en-US" sz="2000" dirty="0">
                <a:solidFill>
                  <a:prstClr val="black"/>
                </a:solidFill>
                <a:latin typeface="Calibri"/>
              </a:rPr>
              <a:t>428 NAC 2-001.03A1f, Page 41, Safety Conscious Design</a:t>
            </a:r>
          </a:p>
          <a:p>
            <a:r>
              <a:rPr lang="en-US" sz="2000" dirty="0">
                <a:solidFill>
                  <a:prstClr val="black"/>
                </a:solidFill>
                <a:latin typeface="Calibri"/>
              </a:rPr>
              <a:t>428 NAC 2-001.03A1g, Page 41, Cost Effective Analysis</a:t>
            </a:r>
          </a:p>
        </p:txBody>
      </p:sp>
      <p:sp>
        <p:nvSpPr>
          <p:cNvPr id="6" name="TextBox 5"/>
          <p:cNvSpPr txBox="1"/>
          <p:nvPr/>
        </p:nvSpPr>
        <p:spPr>
          <a:xfrm>
            <a:off x="1260671" y="6352562"/>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34</a:t>
            </a:fld>
            <a:endParaRPr lang="en-US" dirty="0">
              <a:solidFill>
                <a:prstClr val="black"/>
              </a:solidFill>
              <a:latin typeface="Calibri"/>
            </a:endParaRPr>
          </a:p>
        </p:txBody>
      </p:sp>
      <p:sp>
        <p:nvSpPr>
          <p:cNvPr id="7" name="Title 1"/>
          <p:cNvSpPr txBox="1">
            <a:spLocks/>
          </p:cNvSpPr>
          <p:nvPr/>
        </p:nvSpPr>
        <p:spPr>
          <a:xfrm>
            <a:off x="856239" y="931017"/>
            <a:ext cx="8232432" cy="802533"/>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3200" b="1" kern="0" dirty="0">
                <a:solidFill>
                  <a:schemeClr val="tx1"/>
                </a:solidFill>
              </a:rPr>
              <a:t>3R</a:t>
            </a:r>
            <a:r>
              <a:rPr lang="en-US" sz="3200" kern="0" dirty="0">
                <a:solidFill>
                  <a:schemeClr val="tx1"/>
                </a:solidFill>
              </a:rPr>
              <a:t>  Standards</a:t>
            </a: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6</a:t>
            </a:r>
            <a:endParaRPr lang="en-US" sz="36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18093" y="3619500"/>
            <a:ext cx="9162093" cy="1785548"/>
          </a:xfrm>
          <a:prstGeom prst="rect">
            <a:avLst/>
          </a:prstGeom>
        </p:spPr>
      </p:pic>
    </p:spTree>
    <p:extLst>
      <p:ext uri="{BB962C8B-B14F-4D97-AF65-F5344CB8AC3E}">
        <p14:creationId xmlns:p14="http://schemas.microsoft.com/office/powerpoint/2010/main" val="20683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8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110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181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2000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89159" y="417417"/>
            <a:ext cx="5681268" cy="1146175"/>
          </a:xfrm>
          <a:prstGeom prst="rect">
            <a:avLst/>
          </a:prstGeom>
          <a:noFill/>
        </p:spPr>
        <p:txBody>
          <a:bodyPr wrap="square" anchor="ctr"/>
          <a:lstStyle>
            <a:lvl1pPr lvl="0">
              <a:defRPr/>
            </a:lvl1pPr>
          </a:lstStyle>
          <a:p>
            <a:pPr lvl="0" algn="ctr"/>
            <a:r>
              <a:rPr lang="en-US" dirty="0">
                <a:latin typeface="+mj-lt"/>
              </a:rPr>
              <a:t>Traffic Volume</a:t>
            </a:r>
            <a:endParaRPr dirty="0">
              <a:latin typeface="+mj-lt"/>
            </a:endParaRPr>
          </a:p>
        </p:txBody>
      </p:sp>
      <p:sp>
        <p:nvSpPr>
          <p:cNvPr id="5" name="TextBox 4"/>
          <p:cNvSpPr txBox="1"/>
          <p:nvPr/>
        </p:nvSpPr>
        <p:spPr>
          <a:xfrm>
            <a:off x="5105400" y="6296781"/>
            <a:ext cx="4038600" cy="415568"/>
          </a:xfrm>
          <a:prstGeom prst="rect">
            <a:avLst/>
          </a:prstGeom>
          <a:noFill/>
        </p:spPr>
        <p:txBody>
          <a:bodyPr wrap="square" rtlCol="0">
            <a:spAutoFit/>
          </a:bodyPr>
          <a:lstStyle/>
          <a:p>
            <a:r>
              <a:rPr lang="en-US" sz="2000" dirty="0">
                <a:solidFill>
                  <a:prstClr val="black"/>
                </a:solidFill>
                <a:latin typeface="Calibri"/>
              </a:rPr>
              <a:t>428 NAC 2-001.03B Note 7, Page 48</a:t>
            </a:r>
          </a:p>
        </p:txBody>
      </p:sp>
      <p:sp>
        <p:nvSpPr>
          <p:cNvPr id="6" name="TextBox 5"/>
          <p:cNvSpPr txBox="1"/>
          <p:nvPr/>
        </p:nvSpPr>
        <p:spPr>
          <a:xfrm>
            <a:off x="1225293" y="6343017"/>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35</a:t>
            </a:fld>
            <a:endParaRPr lang="en-US" dirty="0">
              <a:solidFill>
                <a:prstClr val="black"/>
              </a:solidFill>
              <a:latin typeface="Calibri"/>
            </a:endParaRP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7</a:t>
            </a:r>
            <a:endParaRPr lang="en-US" sz="3600" dirty="0">
              <a:solidFill>
                <a:prstClr val="black"/>
              </a:solidFill>
              <a:latin typeface="Calibri"/>
            </a:endParaRPr>
          </a:p>
        </p:txBody>
      </p:sp>
      <p:pic>
        <p:nvPicPr>
          <p:cNvPr id="8" name="Picture 7"/>
          <p:cNvPicPr>
            <a:picLocks noChangeAspect="1"/>
          </p:cNvPicPr>
          <p:nvPr/>
        </p:nvPicPr>
        <p:blipFill>
          <a:blip r:embed="rId3"/>
          <a:stretch>
            <a:fillRect/>
          </a:stretch>
        </p:blipFill>
        <p:spPr>
          <a:xfrm>
            <a:off x="-1" y="2215873"/>
            <a:ext cx="9144001" cy="3559709"/>
          </a:xfrm>
          <a:prstGeom prst="rect">
            <a:avLst/>
          </a:prstGeom>
        </p:spPr>
      </p:pic>
      <p:sp>
        <p:nvSpPr>
          <p:cNvPr id="10" name="Rectangle 9"/>
          <p:cNvSpPr/>
          <p:nvPr/>
        </p:nvSpPr>
        <p:spPr>
          <a:xfrm>
            <a:off x="635001" y="3576585"/>
            <a:ext cx="8366124" cy="2062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35001" y="2803248"/>
            <a:ext cx="8366124" cy="6257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stretch>
            <a:fillRect/>
          </a:stretch>
        </p:blipFill>
        <p:spPr>
          <a:xfrm>
            <a:off x="6470427" y="251319"/>
            <a:ext cx="2655571" cy="1816970"/>
          </a:xfrm>
          <a:prstGeom prst="rect">
            <a:avLst/>
          </a:prstGeom>
        </p:spPr>
      </p:pic>
      <p:sp>
        <p:nvSpPr>
          <p:cNvPr id="21" name="Arrow: Left 20"/>
          <p:cNvSpPr/>
          <p:nvPr/>
        </p:nvSpPr>
        <p:spPr>
          <a:xfrm rot="10800000">
            <a:off x="762299" y="4527632"/>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p:cNvSpPr/>
          <p:nvPr/>
        </p:nvSpPr>
        <p:spPr>
          <a:xfrm rot="10800000">
            <a:off x="762298" y="5096268"/>
            <a:ext cx="332014" cy="352026"/>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5682574" y="4477683"/>
            <a:ext cx="125466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590800" y="5021580"/>
            <a:ext cx="1135380" cy="3657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512368" y="5052402"/>
            <a:ext cx="1135380" cy="36576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25054" y="3127944"/>
            <a:ext cx="3989995" cy="2791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790008" y="4241980"/>
            <a:ext cx="1872343" cy="461665"/>
          </a:xfrm>
          <a:prstGeom prst="rect">
            <a:avLst/>
          </a:prstGeom>
          <a:noFill/>
        </p:spPr>
        <p:txBody>
          <a:bodyPr wrap="square" rtlCol="0">
            <a:spAutoFit/>
          </a:bodyPr>
          <a:lstStyle/>
          <a:p>
            <a:pPr algn="ctr"/>
            <a:r>
              <a:rPr lang="en-US" sz="2400" b="1" u="sng" dirty="0">
                <a:solidFill>
                  <a:srgbClr val="0070C0"/>
                </a:solidFill>
              </a:rPr>
              <a:t>DESIGN YEAR</a:t>
            </a:r>
          </a:p>
        </p:txBody>
      </p:sp>
      <p:sp>
        <p:nvSpPr>
          <p:cNvPr id="41" name="Rectangle 40"/>
          <p:cNvSpPr/>
          <p:nvPr/>
        </p:nvSpPr>
        <p:spPr>
          <a:xfrm>
            <a:off x="1012891" y="2856411"/>
            <a:ext cx="2816159" cy="25971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746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1400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698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728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95100"/>
                                  </p:stCondLst>
                                  <p:childTnLst>
                                    <p:set>
                                      <p:cBhvr>
                                        <p:cTn id="14" dur="1" fill="hold">
                                          <p:stCondLst>
                                            <p:cond delay="0"/>
                                          </p:stCondLst>
                                        </p:cTn>
                                        <p:tgtEl>
                                          <p:spTgt spid="24"/>
                                        </p:tgtEl>
                                        <p:attrNameLst>
                                          <p:attrName>style.visibility</p:attrName>
                                        </p:attrNameLst>
                                      </p:cBhvr>
                                      <p:to>
                                        <p:strVal val="visible"/>
                                      </p:to>
                                    </p:set>
                                  </p:childTnLst>
                                </p:cTn>
                              </p:par>
                              <p:par>
                                <p:cTn id="15" presetID="22" presetClass="entr" presetSubtype="2" fill="hold" grpId="0" nodeType="withEffect">
                                  <p:stCondLst>
                                    <p:cond delay="9510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3000"/>
                                        <p:tgtEl>
                                          <p:spTgt spid="21"/>
                                        </p:tgtEl>
                                      </p:cBhvr>
                                    </p:animEffect>
                                  </p:childTnLst>
                                </p:cTn>
                              </p:par>
                              <p:par>
                                <p:cTn id="18" presetID="22" presetClass="entr" presetSubtype="2" fill="hold" grpId="0" nodeType="withEffect">
                                  <p:stCondLst>
                                    <p:cond delay="98000"/>
                                  </p:stCondLst>
                                  <p:childTnLst>
                                    <p:set>
                                      <p:cBhvr>
                                        <p:cTn id="19" dur="1" fill="hold">
                                          <p:stCondLst>
                                            <p:cond delay="0"/>
                                          </p:stCondLst>
                                        </p:cTn>
                                        <p:tgtEl>
                                          <p:spTgt spid="23"/>
                                        </p:tgtEl>
                                        <p:attrNameLst>
                                          <p:attrName>style.visibility</p:attrName>
                                        </p:attrNameLst>
                                      </p:cBhvr>
                                      <p:to>
                                        <p:strVal val="visible"/>
                                      </p:to>
                                    </p:set>
                                    <p:animEffect transition="in" filter="wipe(right)">
                                      <p:cBhvr>
                                        <p:cTn id="20" dur="3000"/>
                                        <p:tgtEl>
                                          <p:spTgt spid="23"/>
                                        </p:tgtEl>
                                      </p:cBhvr>
                                    </p:animEffect>
                                  </p:childTnLst>
                                </p:cTn>
                              </p:par>
                              <p:par>
                                <p:cTn id="21" presetID="1" presetClass="entr" presetSubtype="0" fill="hold" grpId="0" nodeType="withEffect">
                                  <p:stCondLst>
                                    <p:cond delay="9900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10100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12230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14510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1" grpId="0" animBg="1"/>
      <p:bldP spid="23" grpId="0" animBg="1"/>
      <p:bldP spid="24" grpId="0" animBg="1"/>
      <p:bldP spid="25" grpId="0" animBg="1"/>
      <p:bldP spid="26" grpId="0" animBg="1"/>
      <p:bldP spid="7" grpId="0" animBg="1"/>
      <p:bldP spid="12" grpId="0"/>
      <p:bldP spid="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Design Speed</a:t>
            </a:r>
            <a:endParaRPr dirty="0">
              <a:latin typeface="+mj-lt"/>
            </a:endParaRP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8</a:t>
            </a:r>
            <a:endParaRPr lang="en-US" sz="3600" dirty="0">
              <a:solidFill>
                <a:prstClr val="black"/>
              </a:solidFill>
              <a:latin typeface="Calibri"/>
            </a:endParaRP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36</a:t>
            </a:fld>
            <a:endParaRPr lang="en-US" dirty="0">
              <a:solidFill>
                <a:prstClr val="black"/>
              </a:solidFill>
              <a:latin typeface="Calibri"/>
            </a:endParaRPr>
          </a:p>
        </p:txBody>
      </p:sp>
      <p:sp>
        <p:nvSpPr>
          <p:cNvPr id="7" name="TextBox 6"/>
          <p:cNvSpPr txBox="1"/>
          <p:nvPr/>
        </p:nvSpPr>
        <p:spPr>
          <a:xfrm>
            <a:off x="5105400" y="6296781"/>
            <a:ext cx="4038600" cy="415568"/>
          </a:xfrm>
          <a:prstGeom prst="rect">
            <a:avLst/>
          </a:prstGeom>
          <a:noFill/>
        </p:spPr>
        <p:txBody>
          <a:bodyPr wrap="square" rtlCol="0">
            <a:spAutoFit/>
          </a:bodyPr>
          <a:lstStyle/>
          <a:p>
            <a:r>
              <a:rPr lang="en-US" sz="2000" dirty="0">
                <a:solidFill>
                  <a:prstClr val="black"/>
                </a:solidFill>
                <a:latin typeface="Calibri"/>
              </a:rPr>
              <a:t>428 NAC 2-001.03B Note 8, Page 48</a:t>
            </a:r>
          </a:p>
        </p:txBody>
      </p:sp>
      <p:pic>
        <p:nvPicPr>
          <p:cNvPr id="4" name="Picture 3"/>
          <p:cNvPicPr>
            <a:picLocks noChangeAspect="1"/>
          </p:cNvPicPr>
          <p:nvPr/>
        </p:nvPicPr>
        <p:blipFill>
          <a:blip r:embed="rId3"/>
          <a:stretch>
            <a:fillRect/>
          </a:stretch>
        </p:blipFill>
        <p:spPr>
          <a:xfrm>
            <a:off x="861774" y="1173625"/>
            <a:ext cx="8301378" cy="4742200"/>
          </a:xfrm>
          <a:prstGeom prst="rect">
            <a:avLst/>
          </a:prstGeom>
        </p:spPr>
      </p:pic>
      <p:sp>
        <p:nvSpPr>
          <p:cNvPr id="8" name="Rectangle 7"/>
          <p:cNvSpPr/>
          <p:nvPr/>
        </p:nvSpPr>
        <p:spPr>
          <a:xfrm>
            <a:off x="1438275" y="3767138"/>
            <a:ext cx="7596188" cy="919162"/>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1047750" y="2646449"/>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0" y="231450"/>
            <a:ext cx="1115229" cy="1390650"/>
          </a:xfrm>
          <a:prstGeom prst="rect">
            <a:avLst/>
          </a:prstGeom>
        </p:spPr>
      </p:pic>
    </p:spTree>
    <p:extLst>
      <p:ext uri="{BB962C8B-B14F-4D97-AF65-F5344CB8AC3E}">
        <p14:creationId xmlns:p14="http://schemas.microsoft.com/office/powerpoint/2010/main" val="146709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900"/>
                                  </p:stCondLst>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2" fill="hold" grpId="0" nodeType="withEffect">
                                  <p:stCondLst>
                                    <p:cond delay="37100"/>
                                  </p:stCondLst>
                                  <p:childTnLst>
                                    <p:set>
                                      <p:cBhvr>
                                        <p:cTn id="8" dur="1" fill="hold">
                                          <p:stCondLst>
                                            <p:cond delay="0"/>
                                          </p:stCondLst>
                                        </p:cTn>
                                        <p:tgtEl>
                                          <p:spTgt spid="11"/>
                                        </p:tgtEl>
                                        <p:attrNameLst>
                                          <p:attrName>style.visibility</p:attrName>
                                        </p:attrNameLst>
                                      </p:cBhvr>
                                      <p:to>
                                        <p:strVal val="visible"/>
                                      </p:to>
                                    </p:set>
                                    <p:animEffect transition="in" filter="wipe(right)">
                                      <p:cBhvr>
                                        <p:cTn id="9" dur="5000"/>
                                        <p:tgtEl>
                                          <p:spTgt spid="11"/>
                                        </p:tgtEl>
                                      </p:cBhvr>
                                    </p:animEffect>
                                  </p:childTnLst>
                                  <p:subTnLst>
                                    <p:set>
                                      <p:cBhvr override="childStyle">
                                        <p:cTn dur="1" fill="hold" display="0" masterRel="sameClick" afterEffect="1">
                                          <p:stCondLst>
                                            <p:cond evt="end" delay="0">
                                              <p:tn val="7"/>
                                            </p:cond>
                                          </p:stCondLst>
                                        </p:cTn>
                                        <p:tgtEl>
                                          <p:spTgt spid="11"/>
                                        </p:tgtEl>
                                        <p:attrNameLst>
                                          <p:attrName>style.visibility</p:attrName>
                                        </p:attrNameLst>
                                      </p:cBhvr>
                                      <p:to>
                                        <p:strVal val="hidden"/>
                                      </p:to>
                                    </p:set>
                                  </p:subTnLst>
                                </p:cTn>
                              </p:par>
                              <p:par>
                                <p:cTn id="10" presetID="1" presetClass="entr" presetSubtype="0" fill="hold" grpId="0" nodeType="withEffect">
                                  <p:stCondLst>
                                    <p:cond delay="4980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Design Speed</a:t>
            </a:r>
            <a:endParaRPr dirty="0">
              <a:latin typeface="+mj-lt"/>
            </a:endParaRP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8 – Example – Table D</a:t>
            </a:r>
            <a:endParaRPr lang="en-US" sz="3600" dirty="0">
              <a:solidFill>
                <a:prstClr val="black"/>
              </a:solidFill>
              <a:latin typeface="Calibri"/>
            </a:endParaRP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37</a:t>
            </a:fld>
            <a:endParaRPr lang="en-US" dirty="0">
              <a:solidFill>
                <a:prstClr val="black"/>
              </a:solidFill>
              <a:latin typeface="Calibri"/>
            </a:endParaRPr>
          </a:p>
        </p:txBody>
      </p:sp>
      <p:sp>
        <p:nvSpPr>
          <p:cNvPr id="7" name="TextBox 6"/>
          <p:cNvSpPr txBox="1"/>
          <p:nvPr/>
        </p:nvSpPr>
        <p:spPr>
          <a:xfrm>
            <a:off x="5105400" y="6122664"/>
            <a:ext cx="4038600" cy="707886"/>
          </a:xfrm>
          <a:prstGeom prst="rect">
            <a:avLst/>
          </a:prstGeom>
          <a:noFill/>
        </p:spPr>
        <p:txBody>
          <a:bodyPr wrap="square" rtlCol="0">
            <a:spAutoFit/>
          </a:bodyPr>
          <a:lstStyle/>
          <a:p>
            <a:r>
              <a:rPr lang="en-US" sz="2000" dirty="0">
                <a:solidFill>
                  <a:prstClr val="black"/>
                </a:solidFill>
                <a:latin typeface="Calibri"/>
              </a:rPr>
              <a:t>428 NAC 2-001.03B Note 8, Page 48</a:t>
            </a:r>
          </a:p>
          <a:p>
            <a:r>
              <a:rPr lang="en-US" sz="2000" dirty="0">
                <a:solidFill>
                  <a:prstClr val="black"/>
                </a:solidFill>
                <a:latin typeface="Calibri"/>
              </a:rPr>
              <a:t>428 NAC 2-001.03D, Pages 57-58</a:t>
            </a:r>
          </a:p>
        </p:txBody>
      </p:sp>
      <p:pic>
        <p:nvPicPr>
          <p:cNvPr id="3" name="Picture 2"/>
          <p:cNvPicPr>
            <a:picLocks noChangeAspect="1"/>
          </p:cNvPicPr>
          <p:nvPr/>
        </p:nvPicPr>
        <p:blipFill>
          <a:blip r:embed="rId3"/>
          <a:stretch>
            <a:fillRect/>
          </a:stretch>
        </p:blipFill>
        <p:spPr>
          <a:xfrm>
            <a:off x="1552643" y="27450"/>
            <a:ext cx="6847862" cy="6095214"/>
          </a:xfrm>
          <a:prstGeom prst="rect">
            <a:avLst/>
          </a:prstGeom>
        </p:spPr>
      </p:pic>
      <p:sp>
        <p:nvSpPr>
          <p:cNvPr id="8" name="Arrow: Left 7"/>
          <p:cNvSpPr/>
          <p:nvPr/>
        </p:nvSpPr>
        <p:spPr>
          <a:xfrm rot="10800000">
            <a:off x="1114493" y="1673992"/>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989533" y="1663700"/>
            <a:ext cx="1425203" cy="23396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1131718" y="4214899"/>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Left 11"/>
          <p:cNvSpPr/>
          <p:nvPr/>
        </p:nvSpPr>
        <p:spPr>
          <a:xfrm rot="10800000">
            <a:off x="1146995" y="4864710"/>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p:cNvSpPr/>
          <p:nvPr/>
        </p:nvSpPr>
        <p:spPr>
          <a:xfrm rot="10800000">
            <a:off x="1146995" y="5161049"/>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p:cNvSpPr/>
          <p:nvPr/>
        </p:nvSpPr>
        <p:spPr>
          <a:xfrm rot="10800000">
            <a:off x="1146995" y="5485509"/>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Left 14"/>
          <p:cNvSpPr/>
          <p:nvPr/>
        </p:nvSpPr>
        <p:spPr>
          <a:xfrm rot="10800000">
            <a:off x="1146995" y="5798032"/>
            <a:ext cx="438150" cy="223675"/>
          </a:xfrm>
          <a:prstGeom prst="leftArrow">
            <a:avLst/>
          </a:prstGeom>
          <a:solidFill>
            <a:srgbClr val="2B0B7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01029" y="4043363"/>
            <a:ext cx="1190171" cy="147637"/>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01029" y="4360560"/>
            <a:ext cx="1190171" cy="144766"/>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818856" y="4831781"/>
            <a:ext cx="1000125"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818856" y="5146107"/>
            <a:ext cx="1000125"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681413" y="5460433"/>
            <a:ext cx="2109787"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601029" y="5767219"/>
            <a:ext cx="1190171" cy="142650"/>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01029" y="4188884"/>
            <a:ext cx="1190171" cy="1476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601028" y="4502935"/>
            <a:ext cx="1190171" cy="14763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18856" y="4979128"/>
            <a:ext cx="1000125"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4818855" y="5299306"/>
            <a:ext cx="1000125"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4601028" y="5920005"/>
            <a:ext cx="1190171"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681412" y="5605679"/>
            <a:ext cx="2109787" cy="1426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1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1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0"/>
                                        <p:tgtEl>
                                          <p:spTgt spid="8"/>
                                        </p:tgtEl>
                                      </p:cBhvr>
                                    </p:animEffect>
                                  </p:childTnLst>
                                  <p:subTnLst>
                                    <p:set>
                                      <p:cBhvr override="childStyle">
                                        <p:cTn dur="1" fill="hold" display="0" masterRel="sameClick" afterEffect="1">
                                          <p:stCondLst>
                                            <p:cond evt="end" delay="0">
                                              <p:tn val="5"/>
                                            </p:cond>
                                          </p:stCondLst>
                                        </p:cTn>
                                        <p:tgtEl>
                                          <p:spTgt spid="8"/>
                                        </p:tgtEl>
                                        <p:attrNameLst>
                                          <p:attrName>style.visibility</p:attrName>
                                        </p:attrNameLst>
                                      </p:cBhvr>
                                      <p:to>
                                        <p:strVal val="hidden"/>
                                      </p:to>
                                    </p:set>
                                  </p:subTnLst>
                                </p:cTn>
                              </p:par>
                              <p:par>
                                <p:cTn id="8" presetID="1" presetClass="entr" presetSubtype="0" fill="hold" grpId="0" nodeType="withEffect">
                                  <p:stCondLst>
                                    <p:cond delay="13100"/>
                                  </p:stCondLst>
                                  <p:childTnLst>
                                    <p:set>
                                      <p:cBhvr>
                                        <p:cTn id="9" dur="1" fill="hold">
                                          <p:stCondLst>
                                            <p:cond delay="0"/>
                                          </p:stCondLst>
                                        </p:cTn>
                                        <p:tgtEl>
                                          <p:spTgt spid="9"/>
                                        </p:tgtEl>
                                        <p:attrNameLst>
                                          <p:attrName>style.visibility</p:attrName>
                                        </p:attrNameLst>
                                      </p:cBhvr>
                                      <p:to>
                                        <p:strVal val="visible"/>
                                      </p:to>
                                    </p:set>
                                  </p:childTnLst>
                                </p:cTn>
                              </p:par>
                              <p:par>
                                <p:cTn id="10" presetID="22" presetClass="entr" presetSubtype="2" fill="hold" grpId="0" nodeType="withEffect">
                                  <p:stCondLst>
                                    <p:cond delay="26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3000"/>
                                        <p:tgtEl>
                                          <p:spTgt spid="11"/>
                                        </p:tgtEl>
                                      </p:cBhvr>
                                    </p:animEffect>
                                  </p:childTnLst>
                                  <p:subTnLst>
                                    <p:set>
                                      <p:cBhvr override="childStyle">
                                        <p:cTn dur="1" fill="hold" display="0" masterRel="sameClick" afterEffect="1">
                                          <p:stCondLst>
                                            <p:cond evt="end" delay="0">
                                              <p:tn val="10"/>
                                            </p:cond>
                                          </p:stCondLst>
                                        </p:cTn>
                                        <p:tgtEl>
                                          <p:spTgt spid="11"/>
                                        </p:tgtEl>
                                        <p:attrNameLst>
                                          <p:attrName>style.visibility</p:attrName>
                                        </p:attrNameLst>
                                      </p:cBhvr>
                                      <p:to>
                                        <p:strVal val="hidden"/>
                                      </p:to>
                                    </p:set>
                                  </p:subTnLst>
                                </p:cTn>
                              </p:par>
                              <p:par>
                                <p:cTn id="13" presetID="22" presetClass="entr" presetSubtype="2" fill="hold" grpId="0" nodeType="withEffect">
                                  <p:stCondLst>
                                    <p:cond delay="26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3000"/>
                                        <p:tgtEl>
                                          <p:spTgt spid="12"/>
                                        </p:tgtEl>
                                      </p:cBhvr>
                                    </p:animEffect>
                                  </p:childTnLst>
                                  <p:subTnLst>
                                    <p:set>
                                      <p:cBhvr override="childStyle">
                                        <p:cTn dur="1" fill="hold" display="0" masterRel="sameClick" afterEffect="1">
                                          <p:stCondLst>
                                            <p:cond evt="end" delay="0">
                                              <p:tn val="13"/>
                                            </p:cond>
                                          </p:stCondLst>
                                        </p:cTn>
                                        <p:tgtEl>
                                          <p:spTgt spid="12"/>
                                        </p:tgtEl>
                                        <p:attrNameLst>
                                          <p:attrName>style.visibility</p:attrName>
                                        </p:attrNameLst>
                                      </p:cBhvr>
                                      <p:to>
                                        <p:strVal val="hidden"/>
                                      </p:to>
                                    </p:set>
                                  </p:subTnLst>
                                </p:cTn>
                              </p:par>
                              <p:par>
                                <p:cTn id="16" presetID="22" presetClass="entr" presetSubtype="2" fill="hold" grpId="0" nodeType="withEffect">
                                  <p:stCondLst>
                                    <p:cond delay="26000"/>
                                  </p:stCondLst>
                                  <p:childTnLst>
                                    <p:set>
                                      <p:cBhvr>
                                        <p:cTn id="17" dur="1" fill="hold">
                                          <p:stCondLst>
                                            <p:cond delay="0"/>
                                          </p:stCondLst>
                                        </p:cTn>
                                        <p:tgtEl>
                                          <p:spTgt spid="13"/>
                                        </p:tgtEl>
                                        <p:attrNameLst>
                                          <p:attrName>style.visibility</p:attrName>
                                        </p:attrNameLst>
                                      </p:cBhvr>
                                      <p:to>
                                        <p:strVal val="visible"/>
                                      </p:to>
                                    </p:set>
                                    <p:animEffect transition="in" filter="wipe(right)">
                                      <p:cBhvr>
                                        <p:cTn id="18" dur="3000"/>
                                        <p:tgtEl>
                                          <p:spTgt spid="13"/>
                                        </p:tgtEl>
                                      </p:cBhvr>
                                    </p:animEffect>
                                  </p:childTnLst>
                                  <p:subTnLst>
                                    <p:set>
                                      <p:cBhvr override="childStyle">
                                        <p:cTn dur="1" fill="hold" display="0" masterRel="sameClick" afterEffect="1">
                                          <p:stCondLst>
                                            <p:cond evt="end" delay="0">
                                              <p:tn val="16"/>
                                            </p:cond>
                                          </p:stCondLst>
                                        </p:cTn>
                                        <p:tgtEl>
                                          <p:spTgt spid="13"/>
                                        </p:tgtEl>
                                        <p:attrNameLst>
                                          <p:attrName>style.visibility</p:attrName>
                                        </p:attrNameLst>
                                      </p:cBhvr>
                                      <p:to>
                                        <p:strVal val="hidden"/>
                                      </p:to>
                                    </p:set>
                                  </p:subTnLst>
                                </p:cTn>
                              </p:par>
                              <p:par>
                                <p:cTn id="19" presetID="22" presetClass="entr" presetSubtype="2" fill="hold" grpId="0" nodeType="withEffect">
                                  <p:stCondLst>
                                    <p:cond delay="2600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3000"/>
                                        <p:tgtEl>
                                          <p:spTgt spid="14"/>
                                        </p:tgtEl>
                                      </p:cBhvr>
                                    </p:animEffect>
                                  </p:childTnLst>
                                  <p:subTnLst>
                                    <p:set>
                                      <p:cBhvr override="childStyle">
                                        <p:cTn dur="1" fill="hold" display="0" masterRel="sameClick" afterEffect="1">
                                          <p:stCondLst>
                                            <p:cond evt="end" delay="0">
                                              <p:tn val="19"/>
                                            </p:cond>
                                          </p:stCondLst>
                                        </p:cTn>
                                        <p:tgtEl>
                                          <p:spTgt spid="14"/>
                                        </p:tgtEl>
                                        <p:attrNameLst>
                                          <p:attrName>style.visibility</p:attrName>
                                        </p:attrNameLst>
                                      </p:cBhvr>
                                      <p:to>
                                        <p:strVal val="hidden"/>
                                      </p:to>
                                    </p:set>
                                  </p:subTnLst>
                                </p:cTn>
                              </p:par>
                              <p:par>
                                <p:cTn id="22" presetID="22" presetClass="entr" presetSubtype="2" fill="hold" grpId="0" nodeType="withEffect">
                                  <p:stCondLst>
                                    <p:cond delay="2600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3000"/>
                                        <p:tgtEl>
                                          <p:spTgt spid="15"/>
                                        </p:tgtEl>
                                      </p:cBhvr>
                                    </p:animEffect>
                                  </p:childTnLst>
                                  <p:subTnLst>
                                    <p:set>
                                      <p:cBhvr override="childStyle">
                                        <p:cTn dur="1" fill="hold" display="0" masterRel="sameClick" afterEffect="1">
                                          <p:stCondLst>
                                            <p:cond evt="end" delay="0">
                                              <p:tn val="22"/>
                                            </p:cond>
                                          </p:stCondLst>
                                        </p:cTn>
                                        <p:tgtEl>
                                          <p:spTgt spid="15"/>
                                        </p:tgtEl>
                                        <p:attrNameLst>
                                          <p:attrName>style.visibility</p:attrName>
                                        </p:attrNameLst>
                                      </p:cBhvr>
                                      <p:to>
                                        <p:strVal val="hidden"/>
                                      </p:to>
                                    </p:set>
                                  </p:subTnLst>
                                </p:cTn>
                              </p:par>
                              <p:par>
                                <p:cTn id="25" presetID="1" presetClass="entr" presetSubtype="0" fill="hold" grpId="0" nodeType="withEffect">
                                  <p:stCondLst>
                                    <p:cond delay="3000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3050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3100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3150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3200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3250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3400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3450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3500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grpId="0" nodeType="withEffect">
                                  <p:stCondLst>
                                    <p:cond delay="3550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3610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3650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57250" y="1397244"/>
            <a:ext cx="8286750" cy="1234197"/>
          </a:xfrm>
          <a:prstGeom prst="rect">
            <a:avLst/>
          </a:prstGeom>
        </p:spPr>
      </p:pic>
      <p:sp>
        <p:nvSpPr>
          <p:cNvPr id="2" name="Title 1"/>
          <p:cNvSpPr txBox="1">
            <a:spLocks noGrp="1"/>
          </p:cNvSpPr>
          <p:nvPr>
            <p:ph type="title"/>
          </p:nvPr>
        </p:nvSpPr>
        <p:spPr>
          <a:xfrm>
            <a:off x="861774" y="27450"/>
            <a:ext cx="8282226" cy="1146175"/>
          </a:xfrm>
          <a:prstGeom prst="rect">
            <a:avLst/>
          </a:prstGeom>
          <a:noFill/>
        </p:spPr>
        <p:txBody>
          <a:bodyPr wrap="square" anchor="ctr"/>
          <a:lstStyle>
            <a:lvl1pPr lvl="0">
              <a:defRPr/>
            </a:lvl1pPr>
          </a:lstStyle>
          <a:p>
            <a:pPr lvl="0" algn="ctr"/>
            <a:r>
              <a:rPr lang="en-US" sz="4000" dirty="0">
                <a:latin typeface="+mj-lt"/>
              </a:rPr>
              <a:t>Criteria that Depend on Design Speed</a:t>
            </a:r>
            <a:endParaRPr sz="4000" dirty="0">
              <a:latin typeface="+mj-lt"/>
            </a:endParaRPr>
          </a:p>
        </p:txBody>
      </p:sp>
      <p:sp>
        <p:nvSpPr>
          <p:cNvPr id="10" name="TextBox 9"/>
          <p:cNvSpPr txBox="1"/>
          <p:nvPr/>
        </p:nvSpPr>
        <p:spPr>
          <a:xfrm>
            <a:off x="0" y="0"/>
            <a:ext cx="738664" cy="6858000"/>
          </a:xfrm>
          <a:prstGeom prst="rect">
            <a:avLst/>
          </a:prstGeom>
          <a:solidFill>
            <a:schemeClr val="accent6">
              <a:lumMod val="40000"/>
              <a:lumOff val="60000"/>
            </a:schemeClr>
          </a:solidFill>
        </p:spPr>
        <p:txBody>
          <a:bodyPr vert="vert270" wrap="square" rtlCol="0">
            <a:spAutoFit/>
          </a:bodyPr>
          <a:lstStyle/>
          <a:p>
            <a:pPr algn="ctr"/>
            <a:r>
              <a:rPr lang="en-US" sz="3600" dirty="0">
                <a:solidFill>
                  <a:prstClr val="black"/>
                </a:solidFill>
                <a:latin typeface="Calibri"/>
              </a:rPr>
              <a:t>Note 8 – Example – Urban, 35 MPH</a:t>
            </a:r>
            <a:endParaRPr lang="en-US" sz="2800" dirty="0">
              <a:solidFill>
                <a:prstClr val="black"/>
              </a:solidFill>
              <a:latin typeface="Calibri"/>
            </a:endParaRP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38</a:t>
            </a:fld>
            <a:endParaRPr lang="en-US" dirty="0">
              <a:solidFill>
                <a:prstClr val="black"/>
              </a:solidFill>
              <a:latin typeface="Calibri"/>
            </a:endParaRPr>
          </a:p>
        </p:txBody>
      </p:sp>
      <p:sp>
        <p:nvSpPr>
          <p:cNvPr id="9" name="Arrow: Left 8"/>
          <p:cNvSpPr/>
          <p:nvPr/>
        </p:nvSpPr>
        <p:spPr>
          <a:xfrm rot="16200000">
            <a:off x="6181353" y="1902504"/>
            <a:ext cx="27463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stretch>
            <a:fillRect/>
          </a:stretch>
        </p:blipFill>
        <p:spPr>
          <a:xfrm>
            <a:off x="857250" y="2637022"/>
            <a:ext cx="8286750" cy="2594332"/>
          </a:xfrm>
          <a:prstGeom prst="rect">
            <a:avLst/>
          </a:prstGeom>
        </p:spPr>
      </p:pic>
      <p:sp>
        <p:nvSpPr>
          <p:cNvPr id="13" name="Oval 12"/>
          <p:cNvSpPr/>
          <p:nvPr/>
        </p:nvSpPr>
        <p:spPr>
          <a:xfrm>
            <a:off x="6072188" y="4846516"/>
            <a:ext cx="580590" cy="30174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995625" y="4919714"/>
            <a:ext cx="503476" cy="160285"/>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31200" y="4920507"/>
            <a:ext cx="441325" cy="16028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40015" y="6133428"/>
            <a:ext cx="5503985" cy="707886"/>
          </a:xfrm>
          <a:prstGeom prst="rect">
            <a:avLst/>
          </a:prstGeom>
          <a:noFill/>
        </p:spPr>
        <p:txBody>
          <a:bodyPr wrap="square" rtlCol="0">
            <a:spAutoFit/>
          </a:bodyPr>
          <a:lstStyle/>
          <a:p>
            <a:r>
              <a:rPr lang="en-US" sz="2000" dirty="0">
                <a:solidFill>
                  <a:prstClr val="black"/>
                </a:solidFill>
                <a:latin typeface="Calibri"/>
              </a:rPr>
              <a:t>428 NAC 2-001.03B Note 8, Page 48</a:t>
            </a:r>
          </a:p>
          <a:p>
            <a:r>
              <a:rPr lang="en-US" sz="2000" dirty="0">
                <a:solidFill>
                  <a:prstClr val="black"/>
                </a:solidFill>
                <a:latin typeface="Calibri"/>
              </a:rPr>
              <a:t>AASHTO Green Book, 6</a:t>
            </a:r>
            <a:r>
              <a:rPr lang="en-US" sz="2000" baseline="30000" dirty="0">
                <a:solidFill>
                  <a:prstClr val="black"/>
                </a:solidFill>
                <a:latin typeface="Calibri"/>
              </a:rPr>
              <a:t>th</a:t>
            </a:r>
            <a:r>
              <a:rPr lang="en-US" sz="2000" dirty="0">
                <a:solidFill>
                  <a:prstClr val="black"/>
                </a:solidFill>
                <a:latin typeface="Calibri"/>
              </a:rPr>
              <a:t> Edition, 2011, Table 3-13b</a:t>
            </a:r>
          </a:p>
        </p:txBody>
      </p:sp>
      <p:sp>
        <p:nvSpPr>
          <p:cNvPr id="17" name="Oval 16"/>
          <p:cNvSpPr/>
          <p:nvPr/>
        </p:nvSpPr>
        <p:spPr>
          <a:xfrm>
            <a:off x="857250" y="4781490"/>
            <a:ext cx="577103" cy="431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0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700"/>
                                  </p:stCondLst>
                                  <p:childTnLst>
                                    <p:set>
                                      <p:cBhvr>
                                        <p:cTn id="6" dur="1" fill="hold">
                                          <p:stCondLst>
                                            <p:cond delay="0"/>
                                          </p:stCondLst>
                                        </p:cTn>
                                        <p:tgtEl>
                                          <p:spTgt spid="17"/>
                                        </p:tgtEl>
                                        <p:attrNameLst>
                                          <p:attrName>style.visibility</p:attrName>
                                        </p:attrNameLst>
                                      </p:cBhvr>
                                      <p:to>
                                        <p:strVal val="visible"/>
                                      </p:to>
                                    </p:set>
                                  </p:childTnLst>
                                </p:cTn>
                              </p:par>
                              <p:par>
                                <p:cTn id="7" presetID="22" presetClass="entr" presetSubtype="2" fill="hold" grpId="0" nodeType="withEffect">
                                  <p:stCondLst>
                                    <p:cond delay="15000"/>
                                  </p:stCondLst>
                                  <p:childTnLst>
                                    <p:set>
                                      <p:cBhvr>
                                        <p:cTn id="8" dur="1" fill="hold">
                                          <p:stCondLst>
                                            <p:cond delay="0"/>
                                          </p:stCondLst>
                                        </p:cTn>
                                        <p:tgtEl>
                                          <p:spTgt spid="9"/>
                                        </p:tgtEl>
                                        <p:attrNameLst>
                                          <p:attrName>style.visibility</p:attrName>
                                        </p:attrNameLst>
                                      </p:cBhvr>
                                      <p:to>
                                        <p:strVal val="visible"/>
                                      </p:to>
                                    </p:set>
                                    <p:animEffect transition="in" filter="wipe(right)">
                                      <p:cBhvr>
                                        <p:cTn id="9" dur="3000"/>
                                        <p:tgtEl>
                                          <p:spTgt spid="9"/>
                                        </p:tgtEl>
                                      </p:cBhvr>
                                    </p:animEffect>
                                  </p:childTnLst>
                                </p:cTn>
                              </p:par>
                              <p:par>
                                <p:cTn id="10" presetID="1" presetClass="entr" presetSubtype="0" fill="hold" grpId="0" nodeType="withEffect">
                                  <p:stCondLst>
                                    <p:cond delay="1760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2330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2630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1774" y="3070862"/>
            <a:ext cx="8229600" cy="2588947"/>
          </a:xfrm>
          <a:prstGeom prst="rect">
            <a:avLst/>
          </a:prstGeom>
        </p:spPr>
      </p:pic>
      <p:pic>
        <p:nvPicPr>
          <p:cNvPr id="3" name="Picture 2"/>
          <p:cNvPicPr>
            <a:picLocks noChangeAspect="1"/>
          </p:cNvPicPr>
          <p:nvPr/>
        </p:nvPicPr>
        <p:blipFill>
          <a:blip r:embed="rId4"/>
          <a:stretch>
            <a:fillRect/>
          </a:stretch>
        </p:blipFill>
        <p:spPr>
          <a:xfrm>
            <a:off x="861774" y="1053110"/>
            <a:ext cx="8229600" cy="2163709"/>
          </a:xfrm>
          <a:prstGeom prst="rect">
            <a:avLst/>
          </a:prstGeom>
        </p:spPr>
      </p:pic>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39</a:t>
            </a:fld>
            <a:endParaRPr lang="en-US" dirty="0">
              <a:solidFill>
                <a:prstClr val="black"/>
              </a:solidFill>
              <a:latin typeface="Calibri"/>
            </a:endParaRPr>
          </a:p>
        </p:txBody>
      </p:sp>
      <p:sp>
        <p:nvSpPr>
          <p:cNvPr id="9" name="Arrow: Left 8"/>
          <p:cNvSpPr/>
          <p:nvPr/>
        </p:nvSpPr>
        <p:spPr>
          <a:xfrm rot="10800000">
            <a:off x="5105400" y="4448643"/>
            <a:ext cx="27463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587961" y="4417723"/>
            <a:ext cx="282930" cy="2855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87960" y="4044984"/>
            <a:ext cx="282931" cy="206951"/>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87961" y="5340211"/>
            <a:ext cx="282930" cy="177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noGrp="1"/>
          </p:cNvSpPr>
          <p:nvPr>
            <p:ph type="title"/>
          </p:nvPr>
        </p:nvSpPr>
        <p:spPr>
          <a:xfrm>
            <a:off x="861774" y="27450"/>
            <a:ext cx="8282226" cy="1146175"/>
          </a:xfrm>
          <a:prstGeom prst="rect">
            <a:avLst/>
          </a:prstGeom>
          <a:noFill/>
        </p:spPr>
        <p:txBody>
          <a:bodyPr wrap="square" anchor="ctr"/>
          <a:lstStyle>
            <a:lvl1pPr lvl="0">
              <a:defRPr/>
            </a:lvl1pPr>
          </a:lstStyle>
          <a:p>
            <a:pPr lvl="0" algn="ctr"/>
            <a:r>
              <a:rPr lang="en-US" sz="4000" dirty="0">
                <a:latin typeface="+mj-lt"/>
              </a:rPr>
              <a:t>Criteria that Depend on Design Speed</a:t>
            </a:r>
            <a:endParaRPr sz="4000" dirty="0">
              <a:latin typeface="+mj-lt"/>
            </a:endParaRPr>
          </a:p>
        </p:txBody>
      </p:sp>
      <p:sp>
        <p:nvSpPr>
          <p:cNvPr id="19" name="TextBox 18"/>
          <p:cNvSpPr txBox="1"/>
          <p:nvPr/>
        </p:nvSpPr>
        <p:spPr>
          <a:xfrm>
            <a:off x="3727938" y="6133428"/>
            <a:ext cx="5416062" cy="707886"/>
          </a:xfrm>
          <a:prstGeom prst="rect">
            <a:avLst/>
          </a:prstGeom>
          <a:noFill/>
        </p:spPr>
        <p:txBody>
          <a:bodyPr wrap="square" rtlCol="0">
            <a:spAutoFit/>
          </a:bodyPr>
          <a:lstStyle/>
          <a:p>
            <a:r>
              <a:rPr lang="en-US" sz="2000" dirty="0">
                <a:solidFill>
                  <a:prstClr val="black"/>
                </a:solidFill>
                <a:latin typeface="Calibri"/>
              </a:rPr>
              <a:t>428 NAC 2-001.03B Note 8, Page 48</a:t>
            </a:r>
          </a:p>
          <a:p>
            <a:r>
              <a:rPr lang="en-US" sz="2000" dirty="0">
                <a:solidFill>
                  <a:prstClr val="black"/>
                </a:solidFill>
                <a:latin typeface="Calibri"/>
              </a:rPr>
              <a:t>AASHTO Green Book, 6</a:t>
            </a:r>
            <a:r>
              <a:rPr lang="en-US" sz="2000" baseline="30000" dirty="0">
                <a:solidFill>
                  <a:prstClr val="black"/>
                </a:solidFill>
                <a:latin typeface="Calibri"/>
              </a:rPr>
              <a:t>th</a:t>
            </a:r>
            <a:r>
              <a:rPr lang="en-US" sz="2000" dirty="0">
                <a:solidFill>
                  <a:prstClr val="black"/>
                </a:solidFill>
                <a:latin typeface="Calibri"/>
              </a:rPr>
              <a:t> Edition, 2011, Table 3-34</a:t>
            </a:r>
          </a:p>
        </p:txBody>
      </p:sp>
      <p:sp>
        <p:nvSpPr>
          <p:cNvPr id="20" name="TextBox 19"/>
          <p:cNvSpPr txBox="1"/>
          <p:nvPr/>
        </p:nvSpPr>
        <p:spPr>
          <a:xfrm>
            <a:off x="0" y="0"/>
            <a:ext cx="738664" cy="6858000"/>
          </a:xfrm>
          <a:prstGeom prst="rect">
            <a:avLst/>
          </a:prstGeom>
          <a:solidFill>
            <a:schemeClr val="accent6">
              <a:lumMod val="40000"/>
              <a:lumOff val="60000"/>
            </a:schemeClr>
          </a:solidFill>
        </p:spPr>
        <p:txBody>
          <a:bodyPr vert="vert270" wrap="square" rtlCol="0">
            <a:spAutoFit/>
          </a:bodyPr>
          <a:lstStyle/>
          <a:p>
            <a:pPr algn="ctr"/>
            <a:r>
              <a:rPr lang="en-US" sz="3600" dirty="0">
                <a:solidFill>
                  <a:prstClr val="black"/>
                </a:solidFill>
                <a:latin typeface="Calibri"/>
              </a:rPr>
              <a:t>Note 8 – Example – Urban, 35 MPH</a:t>
            </a:r>
            <a:endParaRPr lang="en-US" sz="2800" dirty="0">
              <a:solidFill>
                <a:prstClr val="black"/>
              </a:solidFill>
              <a:latin typeface="Calibri"/>
            </a:endParaRPr>
          </a:p>
        </p:txBody>
      </p:sp>
    </p:spTree>
    <p:extLst>
      <p:ext uri="{BB962C8B-B14F-4D97-AF65-F5344CB8AC3E}">
        <p14:creationId xmlns:p14="http://schemas.microsoft.com/office/powerpoint/2010/main" val="48398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28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0"/>
                                        <p:tgtEl>
                                          <p:spTgt spid="9"/>
                                        </p:tgtEl>
                                      </p:cBhvr>
                                    </p:animEffect>
                                  </p:childTnLst>
                                </p:cTn>
                              </p:par>
                              <p:par>
                                <p:cTn id="8" presetID="1" presetClass="entr" presetSubtype="0" fill="hold" grpId="0" nodeType="withEffect">
                                  <p:stCondLst>
                                    <p:cond delay="159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2030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2380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738683" y="334111"/>
            <a:ext cx="8229600" cy="2092569"/>
          </a:xfrm>
          <a:prstGeom prst="rect">
            <a:avLst/>
          </a:prstGeom>
          <a:noFill/>
        </p:spPr>
        <p:txBody>
          <a:bodyPr wrap="square" anchor="ctr"/>
          <a:lstStyle>
            <a:lvl1pPr lvl="0">
              <a:defRPr/>
            </a:lvl1pPr>
          </a:lstStyle>
          <a:p>
            <a:pPr lvl="0" algn="ctr"/>
            <a:r>
              <a:rPr dirty="0">
                <a:latin typeface="+mj-lt"/>
              </a:rPr>
              <a:t>Design Standards</a:t>
            </a:r>
          </a:p>
          <a:p>
            <a:pPr lvl="0" algn="ctr"/>
            <a:r>
              <a:rPr sz="3600" dirty="0">
                <a:latin typeface="+mj-lt"/>
              </a:rPr>
              <a:t>County Roads and Municipal Streets </a:t>
            </a:r>
            <a:r>
              <a:rPr dirty="0">
                <a:latin typeface="+mj-lt"/>
              </a:rPr>
              <a:t> </a:t>
            </a:r>
          </a:p>
          <a:p>
            <a:pPr lvl="0" algn="ctr"/>
            <a:r>
              <a:rPr dirty="0">
                <a:latin typeface="+mj-lt"/>
              </a:rPr>
              <a:t>Main Elements  </a:t>
            </a:r>
          </a:p>
        </p:txBody>
      </p:sp>
      <p:sp>
        <p:nvSpPr>
          <p:cNvPr id="3" name="Text Placeholder 2"/>
          <p:cNvSpPr txBox="1">
            <a:spLocks noGrp="1"/>
          </p:cNvSpPr>
          <p:nvPr>
            <p:ph type="body" idx="1"/>
          </p:nvPr>
        </p:nvSpPr>
        <p:spPr>
          <a:xfrm>
            <a:off x="1386349" y="2778372"/>
            <a:ext cx="7757654" cy="3893893"/>
          </a:xfrm>
          <a:prstGeom prst="rect">
            <a:avLst/>
          </a:prstGeom>
          <a:noFill/>
        </p:spPr>
        <p:txBody>
          <a:bodyPr wrap="square" anchor="t"/>
          <a:lstStyle>
            <a:lvl1pPr lvl="0">
              <a:defRPr/>
            </a:lvl1pPr>
          </a:lstStyle>
          <a:p>
            <a:pPr marL="742932" indent="-742932">
              <a:buFont typeface="+mj-lt"/>
              <a:buAutoNum type="arabicPeriod"/>
            </a:pPr>
            <a:r>
              <a:rPr sz="4400" dirty="0">
                <a:latin typeface="+mn-lt"/>
              </a:rPr>
              <a:t>Definitions</a:t>
            </a:r>
            <a:r>
              <a:rPr lang="en-US" sz="4400" dirty="0">
                <a:latin typeface="+mn-lt"/>
              </a:rPr>
              <a:t> (39) pages 37-46</a:t>
            </a:r>
            <a:endParaRPr sz="4400" dirty="0">
              <a:latin typeface="+mn-lt"/>
            </a:endParaRPr>
          </a:p>
          <a:p>
            <a:pPr marL="742932" indent="-742932">
              <a:buFont typeface="+mj-lt"/>
              <a:buAutoNum type="arabicPeriod"/>
            </a:pPr>
            <a:r>
              <a:rPr sz="4400" dirty="0">
                <a:solidFill>
                  <a:schemeClr val="bg1">
                    <a:lumMod val="75000"/>
                  </a:schemeClr>
                </a:solidFill>
                <a:latin typeface="+mn-lt"/>
              </a:rPr>
              <a:t>Notes</a:t>
            </a:r>
            <a:r>
              <a:rPr lang="en-US" sz="4400" dirty="0">
                <a:solidFill>
                  <a:schemeClr val="bg1">
                    <a:lumMod val="75000"/>
                  </a:schemeClr>
                </a:solidFill>
                <a:latin typeface="+mn-lt"/>
              </a:rPr>
              <a:t> (22)</a:t>
            </a:r>
            <a:endParaRPr sz="4400" dirty="0">
              <a:solidFill>
                <a:schemeClr val="bg1">
                  <a:lumMod val="75000"/>
                </a:schemeClr>
              </a:solidFill>
              <a:latin typeface="+mn-lt"/>
            </a:endParaRPr>
          </a:p>
          <a:p>
            <a:pPr marL="742932" indent="-742932">
              <a:buFont typeface="+mj-lt"/>
              <a:buAutoNum type="arabicPeriod"/>
            </a:pPr>
            <a:r>
              <a:rPr sz="4400" dirty="0">
                <a:solidFill>
                  <a:schemeClr val="bg1">
                    <a:lumMod val="75000"/>
                  </a:schemeClr>
                </a:solidFill>
                <a:latin typeface="+mn-lt"/>
              </a:rPr>
              <a:t>Tables</a:t>
            </a:r>
            <a:r>
              <a:rPr lang="en-US" sz="4400" dirty="0">
                <a:solidFill>
                  <a:schemeClr val="bg1">
                    <a:lumMod val="75000"/>
                  </a:schemeClr>
                </a:solidFill>
                <a:latin typeface="+mn-lt"/>
              </a:rPr>
              <a:t> (15)</a:t>
            </a:r>
            <a:endParaRPr sz="4400" dirty="0">
              <a:solidFill>
                <a:schemeClr val="bg1">
                  <a:lumMod val="75000"/>
                </a:schemeClr>
              </a:solidFill>
              <a:latin typeface="+mn-lt"/>
            </a:endParaRPr>
          </a:p>
        </p:txBody>
      </p:sp>
      <p:sp>
        <p:nvSpPr>
          <p:cNvPr id="7" name="TextBox 6"/>
          <p:cNvSpPr txBox="1"/>
          <p:nvPr/>
        </p:nvSpPr>
        <p:spPr>
          <a:xfrm>
            <a:off x="5332739" y="6351815"/>
            <a:ext cx="3811264" cy="400110"/>
          </a:xfrm>
          <a:prstGeom prst="rect">
            <a:avLst/>
          </a:prstGeom>
          <a:noFill/>
        </p:spPr>
        <p:txBody>
          <a:bodyPr wrap="square" rtlCol="0">
            <a:spAutoFit/>
          </a:bodyPr>
          <a:lstStyle/>
          <a:p>
            <a:r>
              <a:rPr lang="en-US" sz="2000" dirty="0">
                <a:solidFill>
                  <a:prstClr val="black"/>
                </a:solidFill>
                <a:latin typeface="Calibri"/>
              </a:rPr>
              <a:t>428 NAC 2-001.03A, Pages 37-46</a:t>
            </a:r>
          </a:p>
        </p:txBody>
      </p:sp>
      <p:sp>
        <p:nvSpPr>
          <p:cNvPr id="8" name="TextBox 7"/>
          <p:cNvSpPr txBox="1"/>
          <p:nvPr/>
        </p:nvSpPr>
        <p:spPr>
          <a:xfrm>
            <a:off x="1139692" y="6382593"/>
            <a:ext cx="1136077" cy="369332"/>
          </a:xfrm>
          <a:prstGeom prst="rect">
            <a:avLst/>
          </a:prstGeom>
          <a:noFill/>
        </p:spPr>
        <p:txBody>
          <a:bodyPr wrap="square" rtlCol="0">
            <a:spAutoFit/>
          </a:bodyPr>
          <a:lstStyle/>
          <a:p>
            <a:r>
              <a:rPr lang="en-US" dirty="0">
                <a:solidFill>
                  <a:prstClr val="black"/>
                </a:solidFill>
                <a:latin typeface="Calibri"/>
              </a:rPr>
              <a:t>Slide </a:t>
            </a:r>
            <a:fld id="{85C89862-EB52-4336-8DBE-46475EB7803E}" type="slidenum">
              <a:rPr lang="en-US">
                <a:solidFill>
                  <a:prstClr val="black"/>
                </a:solidFill>
                <a:latin typeface="Calibri"/>
              </a:rPr>
              <a:pPr/>
              <a:t>4</a:t>
            </a:fld>
            <a:endParaRPr lang="en-US" dirty="0">
              <a:solidFill>
                <a:prstClr val="black"/>
              </a:solidFill>
              <a:latin typeface="Calibri"/>
            </a:endParaRPr>
          </a:p>
        </p:txBody>
      </p:sp>
      <p:sp>
        <p:nvSpPr>
          <p:cNvPr id="9" name="TextBox 8"/>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pic>
        <p:nvPicPr>
          <p:cNvPr id="10" name="Picture 4" descr="1 &amp; 6 year plan logoCS1-2.emf"/>
          <p:cNvPicPr>
            <a:picLocks noChangeAspect="1"/>
          </p:cNvPicPr>
          <p:nvPr/>
        </p:nvPicPr>
        <p:blipFill>
          <a:blip r:embed="rId3" cstate="print"/>
          <a:srcRect/>
          <a:stretch>
            <a:fillRect/>
          </a:stretch>
        </p:blipFill>
        <p:spPr bwMode="auto">
          <a:xfrm>
            <a:off x="6573149" y="5262466"/>
            <a:ext cx="2070882" cy="1009690"/>
          </a:xfrm>
          <a:prstGeom prst="rect">
            <a:avLst/>
          </a:prstGeom>
          <a:noFill/>
          <a:ln w="9525">
            <a:noFill/>
            <a:miter lim="800000"/>
            <a:headEnd/>
            <a:tailEnd/>
          </a:ln>
        </p:spPr>
      </p:pic>
    </p:spTree>
    <p:extLst>
      <p:ext uri="{BB962C8B-B14F-4D97-AF65-F5344CB8AC3E}">
        <p14:creationId xmlns:p14="http://schemas.microsoft.com/office/powerpoint/2010/main" val="38474014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1774" y="1038719"/>
            <a:ext cx="8282226" cy="829479"/>
          </a:xfrm>
          <a:prstGeom prst="rect">
            <a:avLst/>
          </a:prstGeom>
        </p:spPr>
      </p:pic>
      <p:pic>
        <p:nvPicPr>
          <p:cNvPr id="8" name="Picture 7"/>
          <p:cNvPicPr>
            <a:picLocks noChangeAspect="1"/>
          </p:cNvPicPr>
          <p:nvPr/>
        </p:nvPicPr>
        <p:blipFill>
          <a:blip r:embed="rId4"/>
          <a:stretch>
            <a:fillRect/>
          </a:stretch>
        </p:blipFill>
        <p:spPr>
          <a:xfrm>
            <a:off x="861774" y="1868198"/>
            <a:ext cx="8276901" cy="4031692"/>
          </a:xfrm>
          <a:prstGeom prst="rect">
            <a:avLst/>
          </a:prstGeom>
        </p:spPr>
      </p:pic>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40</a:t>
            </a:fld>
            <a:endParaRPr lang="en-US" dirty="0">
              <a:solidFill>
                <a:prstClr val="black"/>
              </a:solidFill>
              <a:latin typeface="Calibri"/>
            </a:endParaRPr>
          </a:p>
        </p:txBody>
      </p:sp>
      <p:sp>
        <p:nvSpPr>
          <p:cNvPr id="9" name="Arrow: Left 8"/>
          <p:cNvSpPr/>
          <p:nvPr/>
        </p:nvSpPr>
        <p:spPr>
          <a:xfrm rot="10800000">
            <a:off x="5143071" y="4699917"/>
            <a:ext cx="27463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30823" y="4668997"/>
            <a:ext cx="282930" cy="2855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28204" y="4278625"/>
            <a:ext cx="282931" cy="206951"/>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28205" y="5581549"/>
            <a:ext cx="282930" cy="177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noGrp="1"/>
          </p:cNvSpPr>
          <p:nvPr>
            <p:ph type="title"/>
          </p:nvPr>
        </p:nvSpPr>
        <p:spPr>
          <a:xfrm>
            <a:off x="861774" y="27450"/>
            <a:ext cx="8282226" cy="1146175"/>
          </a:xfrm>
          <a:prstGeom prst="rect">
            <a:avLst/>
          </a:prstGeom>
          <a:noFill/>
        </p:spPr>
        <p:txBody>
          <a:bodyPr wrap="square" anchor="ctr"/>
          <a:lstStyle>
            <a:lvl1pPr lvl="0">
              <a:defRPr/>
            </a:lvl1pPr>
          </a:lstStyle>
          <a:p>
            <a:pPr lvl="0" algn="ctr"/>
            <a:r>
              <a:rPr lang="en-US" sz="4000" dirty="0">
                <a:latin typeface="+mj-lt"/>
              </a:rPr>
              <a:t>Criteria that Depend on Design Speed</a:t>
            </a:r>
            <a:endParaRPr sz="4000" dirty="0">
              <a:latin typeface="+mj-lt"/>
            </a:endParaRPr>
          </a:p>
        </p:txBody>
      </p:sp>
      <p:sp>
        <p:nvSpPr>
          <p:cNvPr id="18" name="TextBox 17"/>
          <p:cNvSpPr txBox="1"/>
          <p:nvPr/>
        </p:nvSpPr>
        <p:spPr>
          <a:xfrm>
            <a:off x="3727938" y="6133428"/>
            <a:ext cx="5416062" cy="707886"/>
          </a:xfrm>
          <a:prstGeom prst="rect">
            <a:avLst/>
          </a:prstGeom>
          <a:noFill/>
        </p:spPr>
        <p:txBody>
          <a:bodyPr wrap="square" rtlCol="0">
            <a:spAutoFit/>
          </a:bodyPr>
          <a:lstStyle/>
          <a:p>
            <a:r>
              <a:rPr lang="en-US" sz="2000" dirty="0">
                <a:solidFill>
                  <a:prstClr val="black"/>
                </a:solidFill>
                <a:latin typeface="Calibri"/>
              </a:rPr>
              <a:t>428 NAC 2-001.03B Note 8, Page 48</a:t>
            </a:r>
          </a:p>
          <a:p>
            <a:r>
              <a:rPr lang="en-US" sz="2000" dirty="0">
                <a:solidFill>
                  <a:prstClr val="black"/>
                </a:solidFill>
                <a:latin typeface="Calibri"/>
              </a:rPr>
              <a:t>AASHTO Green Book, 6</a:t>
            </a:r>
            <a:r>
              <a:rPr lang="en-US" sz="2000" baseline="30000" dirty="0">
                <a:solidFill>
                  <a:prstClr val="black"/>
                </a:solidFill>
                <a:latin typeface="Calibri"/>
              </a:rPr>
              <a:t>th</a:t>
            </a:r>
            <a:r>
              <a:rPr lang="en-US" sz="2000" dirty="0">
                <a:solidFill>
                  <a:prstClr val="black"/>
                </a:solidFill>
                <a:latin typeface="Calibri"/>
              </a:rPr>
              <a:t> Edition, 2011, Table 3-36</a:t>
            </a:r>
          </a:p>
        </p:txBody>
      </p:sp>
      <p:sp>
        <p:nvSpPr>
          <p:cNvPr id="19" name="TextBox 18"/>
          <p:cNvSpPr txBox="1"/>
          <p:nvPr/>
        </p:nvSpPr>
        <p:spPr>
          <a:xfrm>
            <a:off x="0" y="0"/>
            <a:ext cx="738664" cy="6858000"/>
          </a:xfrm>
          <a:prstGeom prst="rect">
            <a:avLst/>
          </a:prstGeom>
          <a:solidFill>
            <a:schemeClr val="accent6">
              <a:lumMod val="40000"/>
              <a:lumOff val="60000"/>
            </a:schemeClr>
          </a:solidFill>
        </p:spPr>
        <p:txBody>
          <a:bodyPr vert="vert270" wrap="square" rtlCol="0">
            <a:spAutoFit/>
          </a:bodyPr>
          <a:lstStyle/>
          <a:p>
            <a:pPr algn="ctr"/>
            <a:r>
              <a:rPr lang="en-US" sz="3600" dirty="0">
                <a:solidFill>
                  <a:prstClr val="black"/>
                </a:solidFill>
                <a:latin typeface="Calibri"/>
              </a:rPr>
              <a:t>Note 8 – Example – Urban, 35 MPH</a:t>
            </a:r>
            <a:endParaRPr lang="en-US" sz="2800" dirty="0">
              <a:solidFill>
                <a:prstClr val="black"/>
              </a:solidFill>
              <a:latin typeface="Calibri"/>
            </a:endParaRPr>
          </a:p>
        </p:txBody>
      </p:sp>
    </p:spTree>
    <p:extLst>
      <p:ext uri="{BB962C8B-B14F-4D97-AF65-F5344CB8AC3E}">
        <p14:creationId xmlns:p14="http://schemas.microsoft.com/office/powerpoint/2010/main" val="105841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0"/>
                                        <p:tgtEl>
                                          <p:spTgt spid="9"/>
                                        </p:tgtEl>
                                      </p:cBhvr>
                                    </p:animEffect>
                                  </p:childTnLst>
                                </p:cTn>
                              </p:par>
                              <p:par>
                                <p:cTn id="8" presetID="1" presetClass="entr" presetSubtype="0" fill="hold" grpId="0" nodeType="withEffect">
                                  <p:stCondLst>
                                    <p:cond delay="134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1700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2000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41</a:t>
            </a:fld>
            <a:endParaRPr lang="en-US" dirty="0">
              <a:solidFill>
                <a:prstClr val="black"/>
              </a:solidFill>
              <a:latin typeface="Calibri"/>
            </a:endParaRPr>
          </a:p>
        </p:txBody>
      </p:sp>
      <p:pic>
        <p:nvPicPr>
          <p:cNvPr id="5" name="Picture 4"/>
          <p:cNvPicPr>
            <a:picLocks noChangeAspect="1"/>
          </p:cNvPicPr>
          <p:nvPr/>
        </p:nvPicPr>
        <p:blipFill>
          <a:blip r:embed="rId3"/>
          <a:stretch>
            <a:fillRect/>
          </a:stretch>
        </p:blipFill>
        <p:spPr>
          <a:xfrm>
            <a:off x="1011481" y="1344856"/>
            <a:ext cx="7950890" cy="3631590"/>
          </a:xfrm>
          <a:prstGeom prst="rect">
            <a:avLst/>
          </a:prstGeom>
        </p:spPr>
      </p:pic>
      <p:sp>
        <p:nvSpPr>
          <p:cNvPr id="9" name="Arrow: Left 8"/>
          <p:cNvSpPr/>
          <p:nvPr/>
        </p:nvSpPr>
        <p:spPr>
          <a:xfrm rot="16200000">
            <a:off x="6647484" y="2573418"/>
            <a:ext cx="27463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38926" y="3197225"/>
            <a:ext cx="282930" cy="2855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38926" y="3592445"/>
            <a:ext cx="282930" cy="2855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4430" y="3197225"/>
            <a:ext cx="212245" cy="680736"/>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446480" y="3197225"/>
            <a:ext cx="212245" cy="68073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txBox="1">
            <a:spLocks noGrp="1"/>
          </p:cNvSpPr>
          <p:nvPr>
            <p:ph type="title"/>
          </p:nvPr>
        </p:nvSpPr>
        <p:spPr>
          <a:xfrm>
            <a:off x="861774" y="27450"/>
            <a:ext cx="8282226" cy="1146175"/>
          </a:xfrm>
          <a:prstGeom prst="rect">
            <a:avLst/>
          </a:prstGeom>
          <a:noFill/>
        </p:spPr>
        <p:txBody>
          <a:bodyPr wrap="square" anchor="ctr"/>
          <a:lstStyle>
            <a:lvl1pPr lvl="0">
              <a:defRPr/>
            </a:lvl1pPr>
          </a:lstStyle>
          <a:p>
            <a:pPr lvl="0" algn="ctr"/>
            <a:r>
              <a:rPr lang="en-US" sz="4000" dirty="0">
                <a:latin typeface="+mj-lt"/>
              </a:rPr>
              <a:t>Criteria that Depend on Design Speed</a:t>
            </a:r>
            <a:endParaRPr sz="4000" dirty="0">
              <a:latin typeface="+mj-lt"/>
            </a:endParaRPr>
          </a:p>
        </p:txBody>
      </p:sp>
      <p:sp>
        <p:nvSpPr>
          <p:cNvPr id="17" name="TextBox 16"/>
          <p:cNvSpPr txBox="1"/>
          <p:nvPr/>
        </p:nvSpPr>
        <p:spPr>
          <a:xfrm>
            <a:off x="3727938" y="6133428"/>
            <a:ext cx="5416062" cy="707886"/>
          </a:xfrm>
          <a:prstGeom prst="rect">
            <a:avLst/>
          </a:prstGeom>
          <a:noFill/>
        </p:spPr>
        <p:txBody>
          <a:bodyPr wrap="square" rtlCol="0">
            <a:spAutoFit/>
          </a:bodyPr>
          <a:lstStyle/>
          <a:p>
            <a:r>
              <a:rPr lang="en-US" sz="2000" dirty="0">
                <a:solidFill>
                  <a:prstClr val="black"/>
                </a:solidFill>
                <a:latin typeface="Calibri"/>
              </a:rPr>
              <a:t>428 NAC 2-001.03B Note 8, Page 48</a:t>
            </a:r>
          </a:p>
          <a:p>
            <a:r>
              <a:rPr lang="en-US" sz="2000" dirty="0">
                <a:solidFill>
                  <a:prstClr val="black"/>
                </a:solidFill>
                <a:latin typeface="Calibri"/>
              </a:rPr>
              <a:t>AASHTO Green Book, 6</a:t>
            </a:r>
            <a:r>
              <a:rPr lang="en-US" sz="2000" baseline="30000" dirty="0">
                <a:solidFill>
                  <a:prstClr val="black"/>
                </a:solidFill>
                <a:latin typeface="Calibri"/>
              </a:rPr>
              <a:t>th</a:t>
            </a:r>
            <a:r>
              <a:rPr lang="en-US" sz="2000" dirty="0">
                <a:solidFill>
                  <a:prstClr val="black"/>
                </a:solidFill>
                <a:latin typeface="Calibri"/>
              </a:rPr>
              <a:t> Edition, 2011, Table 6-8</a:t>
            </a:r>
          </a:p>
        </p:txBody>
      </p:sp>
      <p:sp>
        <p:nvSpPr>
          <p:cNvPr id="18" name="TextBox 17"/>
          <p:cNvSpPr txBox="1"/>
          <p:nvPr/>
        </p:nvSpPr>
        <p:spPr>
          <a:xfrm>
            <a:off x="0" y="0"/>
            <a:ext cx="738664" cy="6858000"/>
          </a:xfrm>
          <a:prstGeom prst="rect">
            <a:avLst/>
          </a:prstGeom>
          <a:solidFill>
            <a:schemeClr val="accent6">
              <a:lumMod val="40000"/>
              <a:lumOff val="60000"/>
            </a:schemeClr>
          </a:solidFill>
        </p:spPr>
        <p:txBody>
          <a:bodyPr vert="vert270" wrap="square" rtlCol="0">
            <a:spAutoFit/>
          </a:bodyPr>
          <a:lstStyle/>
          <a:p>
            <a:pPr algn="ctr"/>
            <a:r>
              <a:rPr lang="en-US" sz="3600" dirty="0">
                <a:solidFill>
                  <a:prstClr val="black"/>
                </a:solidFill>
                <a:latin typeface="Calibri"/>
              </a:rPr>
              <a:t>Note 8 – Example – Urban, 35 MPH</a:t>
            </a:r>
            <a:endParaRPr lang="en-US" sz="2800" dirty="0">
              <a:solidFill>
                <a:prstClr val="black"/>
              </a:solidFill>
              <a:latin typeface="Calibri"/>
            </a:endParaRPr>
          </a:p>
        </p:txBody>
      </p:sp>
    </p:spTree>
    <p:extLst>
      <p:ext uri="{BB962C8B-B14F-4D97-AF65-F5344CB8AC3E}">
        <p14:creationId xmlns:p14="http://schemas.microsoft.com/office/powerpoint/2010/main" val="70425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9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0"/>
                                        <p:tgtEl>
                                          <p:spTgt spid="9"/>
                                        </p:tgtEl>
                                      </p:cBhvr>
                                    </p:animEffect>
                                  </p:childTnLst>
                                </p:cTn>
                              </p:par>
                              <p:par>
                                <p:cTn id="8" presetID="1" presetClass="entr" presetSubtype="0" fill="hold" grpId="0" nodeType="withEffect">
                                  <p:stCondLst>
                                    <p:cond delay="10700"/>
                                  </p:stCondLst>
                                  <p:childTnLst>
                                    <p:set>
                                      <p:cBhvr>
                                        <p:cTn id="9" dur="1" fill="hold">
                                          <p:stCondLst>
                                            <p:cond delay="0"/>
                                          </p:stCondLst>
                                        </p:cTn>
                                        <p:tgtEl>
                                          <p:spTgt spid="8"/>
                                        </p:tgtEl>
                                        <p:attrNameLst>
                                          <p:attrName>style.visibility</p:attrName>
                                        </p:attrNameLst>
                                      </p:cBhvr>
                                      <p:to>
                                        <p:strVal val="visible"/>
                                      </p:to>
                                    </p:set>
                                  </p:childTnLst>
                                </p:cTn>
                              </p:par>
                              <p:par>
                                <p:cTn id="10" presetID="1" presetClass="entr" presetSubtype="0" fill="hold" grpId="0" nodeType="withEffect">
                                  <p:stCondLst>
                                    <p:cond delay="1340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grpId="0" nodeType="withEffect">
                                  <p:stCondLst>
                                    <p:cond delay="1850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grpId="0" nodeType="withEffect">
                                  <p:stCondLst>
                                    <p:cond delay="2450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1" grpId="0" animBg="1"/>
      <p:bldP spid="12" grpId="0" animBg="1"/>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57250" y="899442"/>
            <a:ext cx="8289436" cy="5026573"/>
          </a:xfrm>
          <a:prstGeom prst="rect">
            <a:avLst/>
          </a:prstGeom>
        </p:spPr>
      </p:pic>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42</a:t>
            </a:fld>
            <a:endParaRPr lang="en-US" dirty="0">
              <a:solidFill>
                <a:prstClr val="black"/>
              </a:solidFill>
              <a:latin typeface="Calibri"/>
            </a:endParaRPr>
          </a:p>
        </p:txBody>
      </p:sp>
      <p:sp>
        <p:nvSpPr>
          <p:cNvPr id="7" name="TextBox 6"/>
          <p:cNvSpPr txBox="1"/>
          <p:nvPr/>
        </p:nvSpPr>
        <p:spPr>
          <a:xfrm>
            <a:off x="3727938" y="6133428"/>
            <a:ext cx="5416062" cy="707886"/>
          </a:xfrm>
          <a:prstGeom prst="rect">
            <a:avLst/>
          </a:prstGeom>
          <a:noFill/>
        </p:spPr>
        <p:txBody>
          <a:bodyPr wrap="square" rtlCol="0">
            <a:spAutoFit/>
          </a:bodyPr>
          <a:lstStyle/>
          <a:p>
            <a:r>
              <a:rPr lang="en-US" sz="2000" dirty="0">
                <a:solidFill>
                  <a:prstClr val="black"/>
                </a:solidFill>
                <a:latin typeface="Calibri"/>
              </a:rPr>
              <a:t>428 NAC 2-001.03B Note 8, Page 48</a:t>
            </a:r>
          </a:p>
          <a:p>
            <a:r>
              <a:rPr lang="en-US" sz="2000" dirty="0">
                <a:solidFill>
                  <a:prstClr val="black"/>
                </a:solidFill>
                <a:latin typeface="Calibri"/>
              </a:rPr>
              <a:t>AASHTO Green Book, 6</a:t>
            </a:r>
            <a:r>
              <a:rPr lang="en-US" sz="2000" baseline="30000" dirty="0">
                <a:solidFill>
                  <a:prstClr val="black"/>
                </a:solidFill>
                <a:latin typeface="Calibri"/>
              </a:rPr>
              <a:t>th</a:t>
            </a:r>
            <a:r>
              <a:rPr lang="en-US" sz="2000" dirty="0">
                <a:solidFill>
                  <a:prstClr val="black"/>
                </a:solidFill>
                <a:latin typeface="Calibri"/>
              </a:rPr>
              <a:t> Edition, 2011, Table 3-1</a:t>
            </a:r>
          </a:p>
        </p:txBody>
      </p:sp>
      <p:sp>
        <p:nvSpPr>
          <p:cNvPr id="9" name="Arrow: Left 8"/>
          <p:cNvSpPr/>
          <p:nvPr/>
        </p:nvSpPr>
        <p:spPr>
          <a:xfrm rot="10800000">
            <a:off x="5040068" y="4730838"/>
            <a:ext cx="274636"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650430" y="4703554"/>
            <a:ext cx="282930" cy="2855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650430" y="4298231"/>
            <a:ext cx="282931" cy="206951"/>
          </a:xfrm>
          <a:prstGeom prst="rect">
            <a:avLst/>
          </a:prstGeom>
          <a:noFill/>
          <a:ln>
            <a:solidFill>
              <a:srgbClr val="2B0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650430" y="5606949"/>
            <a:ext cx="282930" cy="17793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noGrp="1"/>
          </p:cNvSpPr>
          <p:nvPr>
            <p:ph type="title"/>
          </p:nvPr>
        </p:nvSpPr>
        <p:spPr>
          <a:xfrm>
            <a:off x="861774" y="27450"/>
            <a:ext cx="8282226" cy="1146175"/>
          </a:xfrm>
          <a:prstGeom prst="rect">
            <a:avLst/>
          </a:prstGeom>
          <a:noFill/>
        </p:spPr>
        <p:txBody>
          <a:bodyPr wrap="square" anchor="ctr"/>
          <a:lstStyle>
            <a:lvl1pPr lvl="0">
              <a:defRPr/>
            </a:lvl1pPr>
          </a:lstStyle>
          <a:p>
            <a:pPr lvl="0" algn="ctr"/>
            <a:r>
              <a:rPr lang="en-US" sz="4000" dirty="0">
                <a:latin typeface="+mj-lt"/>
              </a:rPr>
              <a:t>Criteria that Depend on Design Speed</a:t>
            </a:r>
            <a:endParaRPr sz="4000" dirty="0">
              <a:latin typeface="+mj-lt"/>
            </a:endParaRPr>
          </a:p>
        </p:txBody>
      </p:sp>
      <p:sp>
        <p:nvSpPr>
          <p:cNvPr id="13" name="TextBox 12"/>
          <p:cNvSpPr txBox="1"/>
          <p:nvPr/>
        </p:nvSpPr>
        <p:spPr>
          <a:xfrm>
            <a:off x="0" y="0"/>
            <a:ext cx="738664" cy="6858000"/>
          </a:xfrm>
          <a:prstGeom prst="rect">
            <a:avLst/>
          </a:prstGeom>
          <a:solidFill>
            <a:schemeClr val="accent6">
              <a:lumMod val="40000"/>
              <a:lumOff val="60000"/>
            </a:schemeClr>
          </a:solidFill>
        </p:spPr>
        <p:txBody>
          <a:bodyPr vert="vert270" wrap="square" rtlCol="0">
            <a:spAutoFit/>
          </a:bodyPr>
          <a:lstStyle/>
          <a:p>
            <a:pPr algn="ctr"/>
            <a:r>
              <a:rPr lang="en-US" sz="3600" dirty="0">
                <a:solidFill>
                  <a:prstClr val="black"/>
                </a:solidFill>
                <a:latin typeface="Calibri"/>
              </a:rPr>
              <a:t>Note 8 – Example – Urban, 35 MPH</a:t>
            </a:r>
            <a:endParaRPr lang="en-US" sz="2800" dirty="0">
              <a:solidFill>
                <a:prstClr val="black"/>
              </a:solidFill>
              <a:latin typeface="Calibri"/>
            </a:endParaRPr>
          </a:p>
        </p:txBody>
      </p:sp>
    </p:spTree>
    <p:extLst>
      <p:ext uri="{BB962C8B-B14F-4D97-AF65-F5344CB8AC3E}">
        <p14:creationId xmlns:p14="http://schemas.microsoft.com/office/powerpoint/2010/main" val="15000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7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3000"/>
                                        <p:tgtEl>
                                          <p:spTgt spid="9"/>
                                        </p:tgtEl>
                                      </p:cBhvr>
                                    </p:animEffect>
                                  </p:childTnLst>
                                </p:cTn>
                              </p:par>
                              <p:par>
                                <p:cTn id="8" presetID="1" presetClass="entr" presetSubtype="0" fill="hold" grpId="0" nodeType="withEffect">
                                  <p:stCondLst>
                                    <p:cond delay="137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1790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2090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Design Speed</a:t>
            </a:r>
            <a:endParaRPr dirty="0">
              <a:latin typeface="+mj-lt"/>
            </a:endParaRP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8</a:t>
            </a:r>
            <a:endParaRPr lang="en-US" sz="3600" dirty="0">
              <a:solidFill>
                <a:prstClr val="black"/>
              </a:solidFill>
              <a:latin typeface="Calibri"/>
            </a:endParaRP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43</a:t>
            </a:fld>
            <a:endParaRPr lang="en-US" dirty="0">
              <a:solidFill>
                <a:prstClr val="black"/>
              </a:solidFill>
              <a:latin typeface="Calibri"/>
            </a:endParaRPr>
          </a:p>
        </p:txBody>
      </p:sp>
      <p:sp>
        <p:nvSpPr>
          <p:cNvPr id="7" name="TextBox 6"/>
          <p:cNvSpPr txBox="1"/>
          <p:nvPr/>
        </p:nvSpPr>
        <p:spPr>
          <a:xfrm>
            <a:off x="5105400" y="6296781"/>
            <a:ext cx="4038600" cy="415568"/>
          </a:xfrm>
          <a:prstGeom prst="rect">
            <a:avLst/>
          </a:prstGeom>
          <a:noFill/>
        </p:spPr>
        <p:txBody>
          <a:bodyPr wrap="square" rtlCol="0">
            <a:spAutoFit/>
          </a:bodyPr>
          <a:lstStyle/>
          <a:p>
            <a:r>
              <a:rPr lang="en-US" sz="2000" dirty="0">
                <a:solidFill>
                  <a:prstClr val="black"/>
                </a:solidFill>
                <a:latin typeface="Calibri"/>
              </a:rPr>
              <a:t>428 NAC 2-001.03B Note 8, Page 48</a:t>
            </a:r>
          </a:p>
        </p:txBody>
      </p:sp>
      <p:pic>
        <p:nvPicPr>
          <p:cNvPr id="4" name="Picture 3"/>
          <p:cNvPicPr>
            <a:picLocks noChangeAspect="1"/>
          </p:cNvPicPr>
          <p:nvPr/>
        </p:nvPicPr>
        <p:blipFill>
          <a:blip r:embed="rId3"/>
          <a:stretch>
            <a:fillRect/>
          </a:stretch>
        </p:blipFill>
        <p:spPr>
          <a:xfrm>
            <a:off x="861774" y="1173625"/>
            <a:ext cx="8301378" cy="4742200"/>
          </a:xfrm>
          <a:prstGeom prst="rect">
            <a:avLst/>
          </a:prstGeom>
        </p:spPr>
      </p:pic>
      <p:sp>
        <p:nvSpPr>
          <p:cNvPr id="11" name="Arrow: Left 10"/>
          <p:cNvSpPr/>
          <p:nvPr/>
        </p:nvSpPr>
        <p:spPr>
          <a:xfrm rot="10800000">
            <a:off x="5373565" y="2858538"/>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30" y="39069"/>
            <a:ext cx="1115229" cy="1390650"/>
          </a:xfrm>
          <a:prstGeom prst="rect">
            <a:avLst/>
          </a:prstGeom>
        </p:spPr>
      </p:pic>
      <p:sp>
        <p:nvSpPr>
          <p:cNvPr id="13" name="Rectangle 12"/>
          <p:cNvSpPr/>
          <p:nvPr/>
        </p:nvSpPr>
        <p:spPr>
          <a:xfrm>
            <a:off x="1457325" y="3555205"/>
            <a:ext cx="2083594" cy="22621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74569" y="3319462"/>
            <a:ext cx="2232696"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73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0"/>
                                        <p:tgtEl>
                                          <p:spTgt spid="11"/>
                                        </p:tgtEl>
                                      </p:cBhvr>
                                    </p:animEffect>
                                  </p:childTnLst>
                                </p:cTn>
                              </p:par>
                              <p:par>
                                <p:cTn id="8" presetID="1" presetClass="entr" presetSubtype="0" fill="hold" grpId="0" nodeType="withEffect">
                                  <p:stCondLst>
                                    <p:cond delay="880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1200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Design Speed</a:t>
            </a:r>
            <a:endParaRPr dirty="0">
              <a:latin typeface="+mj-lt"/>
            </a:endParaRPr>
          </a:p>
        </p:txBody>
      </p:sp>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8</a:t>
            </a:r>
            <a:endParaRPr lang="en-US" sz="3600" dirty="0">
              <a:solidFill>
                <a:prstClr val="black"/>
              </a:solidFill>
              <a:latin typeface="Calibri"/>
            </a:endParaRPr>
          </a:p>
        </p:txBody>
      </p:sp>
      <p:sp>
        <p:nvSpPr>
          <p:cNvPr id="6" name="TextBox 5"/>
          <p:cNvSpPr txBox="1"/>
          <p:nvPr/>
        </p:nvSpPr>
        <p:spPr>
          <a:xfrm>
            <a:off x="1585145" y="6323350"/>
            <a:ext cx="1136077" cy="369332"/>
          </a:xfrm>
          <a:prstGeom prst="rect">
            <a:avLst/>
          </a:prstGeom>
          <a:noFill/>
        </p:spPr>
        <p:txBody>
          <a:bodyPr wrap="square" rtlCol="0">
            <a:spAutoFit/>
          </a:bodyPr>
          <a:lstStyle/>
          <a:p>
            <a:r>
              <a:rPr lang="en-US" dirty="0">
                <a:solidFill>
                  <a:prstClr val="black"/>
                </a:solidFill>
                <a:latin typeface="Calibri"/>
              </a:rPr>
              <a:t>Slide </a:t>
            </a:r>
            <a:fld id="{C44EE562-1D0D-4F53-9309-B1C86A102E3C}" type="slidenum">
              <a:rPr lang="en-US">
                <a:solidFill>
                  <a:prstClr val="black"/>
                </a:solidFill>
                <a:latin typeface="Calibri"/>
              </a:rPr>
              <a:pPr/>
              <a:t>44</a:t>
            </a:fld>
            <a:endParaRPr lang="en-US" dirty="0">
              <a:solidFill>
                <a:prstClr val="black"/>
              </a:solidFill>
              <a:latin typeface="Calibri"/>
            </a:endParaRPr>
          </a:p>
        </p:txBody>
      </p:sp>
      <p:sp>
        <p:nvSpPr>
          <p:cNvPr id="7" name="TextBox 6"/>
          <p:cNvSpPr txBox="1"/>
          <p:nvPr/>
        </p:nvSpPr>
        <p:spPr>
          <a:xfrm>
            <a:off x="5105400" y="6296781"/>
            <a:ext cx="4038600" cy="415568"/>
          </a:xfrm>
          <a:prstGeom prst="rect">
            <a:avLst/>
          </a:prstGeom>
          <a:noFill/>
        </p:spPr>
        <p:txBody>
          <a:bodyPr wrap="square" rtlCol="0">
            <a:spAutoFit/>
          </a:bodyPr>
          <a:lstStyle/>
          <a:p>
            <a:r>
              <a:rPr lang="en-US" sz="2000" dirty="0">
                <a:solidFill>
                  <a:prstClr val="black"/>
                </a:solidFill>
                <a:latin typeface="Calibri"/>
              </a:rPr>
              <a:t>428 NAC 2-001.03B Note 8, Page 48</a:t>
            </a:r>
          </a:p>
        </p:txBody>
      </p:sp>
      <p:pic>
        <p:nvPicPr>
          <p:cNvPr id="4" name="Picture 3"/>
          <p:cNvPicPr>
            <a:picLocks noChangeAspect="1"/>
          </p:cNvPicPr>
          <p:nvPr/>
        </p:nvPicPr>
        <p:blipFill>
          <a:blip r:embed="rId3"/>
          <a:stretch>
            <a:fillRect/>
          </a:stretch>
        </p:blipFill>
        <p:spPr>
          <a:xfrm>
            <a:off x="861774" y="1173625"/>
            <a:ext cx="8301378" cy="4742200"/>
          </a:xfrm>
          <a:prstGeom prst="rect">
            <a:avLst/>
          </a:prstGeom>
        </p:spPr>
      </p:pic>
      <p:sp>
        <p:nvSpPr>
          <p:cNvPr id="11" name="Arrow: Left 10"/>
          <p:cNvSpPr/>
          <p:nvPr/>
        </p:nvSpPr>
        <p:spPr>
          <a:xfrm rot="10800000">
            <a:off x="1004384" y="4880769"/>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9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0"/>
                                        <p:tgtEl>
                                          <p:spTgt spid="11"/>
                                        </p:tgtEl>
                                      </p:cBhvr>
                                    </p:animEffect>
                                  </p:childTnLst>
                                  <p:subTnLst>
                                    <p:set>
                                      <p:cBhvr override="childStyle">
                                        <p:cTn dur="1" fill="hold" display="0" masterRel="sameClick" afterEffect="1">
                                          <p:stCondLst>
                                            <p:cond evt="end" delay="0">
                                              <p:tn val="5"/>
                                            </p:cond>
                                          </p:stCondLst>
                                        </p:cTn>
                                        <p:tgtEl>
                                          <p:spTgt spid="1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9</a:t>
            </a:r>
            <a:endParaRPr lang="en-US" sz="3600" dirty="0">
              <a:solidFill>
                <a:prstClr val="black"/>
              </a:solidFill>
              <a:latin typeface="Calibri"/>
            </a:endParaRPr>
          </a:p>
        </p:txBody>
      </p:sp>
      <p:pic>
        <p:nvPicPr>
          <p:cNvPr id="4" name="Picture 3"/>
          <p:cNvPicPr>
            <a:picLocks noChangeAspect="1"/>
          </p:cNvPicPr>
          <p:nvPr/>
        </p:nvPicPr>
        <p:blipFill>
          <a:blip r:embed="rId3"/>
          <a:stretch>
            <a:fillRect/>
          </a:stretch>
        </p:blipFill>
        <p:spPr>
          <a:xfrm>
            <a:off x="-64749" y="2428650"/>
            <a:ext cx="9208749" cy="2038920"/>
          </a:xfrm>
          <a:prstGeom prst="rect">
            <a:avLst/>
          </a:prstGeom>
        </p:spPr>
      </p:pic>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45</a:t>
            </a:fld>
            <a:endParaRPr lang="en-US" dirty="0">
              <a:solidFill>
                <a:prstClr val="black"/>
              </a:solidFill>
              <a:latin typeface="Calibri"/>
            </a:endParaRPr>
          </a:p>
        </p:txBody>
      </p:sp>
      <p:sp>
        <p:nvSpPr>
          <p:cNvPr id="6" name="TextBox 5"/>
          <p:cNvSpPr txBox="1"/>
          <p:nvPr/>
        </p:nvSpPr>
        <p:spPr>
          <a:xfrm>
            <a:off x="4767943" y="6306001"/>
            <a:ext cx="4376057" cy="400110"/>
          </a:xfrm>
          <a:prstGeom prst="rect">
            <a:avLst/>
          </a:prstGeom>
          <a:noFill/>
        </p:spPr>
        <p:txBody>
          <a:bodyPr wrap="square" rtlCol="0">
            <a:spAutoFit/>
          </a:bodyPr>
          <a:lstStyle/>
          <a:p>
            <a:r>
              <a:rPr lang="en-US" sz="2000" dirty="0">
                <a:solidFill>
                  <a:prstClr val="black"/>
                </a:solidFill>
                <a:latin typeface="Calibri"/>
              </a:rPr>
              <a:t>428 NAC 2-001.03B, Note 9, Page 49</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Lane Width</a:t>
            </a:r>
            <a:endParaRPr dirty="0">
              <a:latin typeface="+mj-lt"/>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6424" y="1005165"/>
            <a:ext cx="2400300" cy="1247775"/>
          </a:xfrm>
          <a:prstGeom prst="rect">
            <a:avLst/>
          </a:prstGeom>
        </p:spPr>
      </p:pic>
    </p:spTree>
    <p:extLst>
      <p:ext uri="{BB962C8B-B14F-4D97-AF65-F5344CB8AC3E}">
        <p14:creationId xmlns:p14="http://schemas.microsoft.com/office/powerpoint/2010/main" val="400122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01874" y="3473867"/>
            <a:ext cx="3823209" cy="2676247"/>
          </a:xfrm>
          <a:prstGeom prst="rect">
            <a:avLst/>
          </a:prstGeom>
        </p:spPr>
      </p:pic>
      <p:pic>
        <p:nvPicPr>
          <p:cNvPr id="5" name="Picture 4"/>
          <p:cNvPicPr>
            <a:picLocks noChangeAspect="1"/>
          </p:cNvPicPr>
          <p:nvPr/>
        </p:nvPicPr>
        <p:blipFill>
          <a:blip r:embed="rId4"/>
          <a:stretch>
            <a:fillRect/>
          </a:stretch>
        </p:blipFill>
        <p:spPr>
          <a:xfrm>
            <a:off x="1201275" y="1039961"/>
            <a:ext cx="4018998" cy="2587394"/>
          </a:xfrm>
          <a:prstGeom prst="rect">
            <a:avLst/>
          </a:prstGeom>
        </p:spPr>
      </p:pic>
      <p:sp>
        <p:nvSpPr>
          <p:cNvPr id="7" name="TextBox 6"/>
          <p:cNvSpPr txBox="1"/>
          <p:nvPr/>
        </p:nvSpPr>
        <p:spPr>
          <a:xfrm>
            <a:off x="933836" y="6319391"/>
            <a:ext cx="1136077" cy="369332"/>
          </a:xfrm>
          <a:prstGeom prst="rect">
            <a:avLst/>
          </a:prstGeom>
          <a:noFill/>
        </p:spPr>
        <p:txBody>
          <a:bodyPr wrap="square" rtlCol="0">
            <a:spAutoFit/>
          </a:bodyPr>
          <a:lstStyle/>
          <a:p>
            <a:r>
              <a:rPr lang="en-US" dirty="0">
                <a:solidFill>
                  <a:prstClr val="black"/>
                </a:solidFill>
                <a:latin typeface="Calibri"/>
              </a:rPr>
              <a:t>Slide </a:t>
            </a:r>
            <a:fld id="{D05C417B-EB52-4EAF-95A4-721AE40B0316}" type="slidenum">
              <a:rPr lang="en-US">
                <a:solidFill>
                  <a:prstClr val="black"/>
                </a:solidFill>
                <a:latin typeface="Calibri"/>
              </a:rPr>
              <a:pPr/>
              <a:t>46</a:t>
            </a:fld>
            <a:endParaRPr lang="en-US" dirty="0">
              <a:solidFill>
                <a:prstClr val="black"/>
              </a:solidFill>
              <a:latin typeface="Calibri"/>
            </a:endParaRPr>
          </a:p>
        </p:txBody>
      </p:sp>
      <p:sp>
        <p:nvSpPr>
          <p:cNvPr id="4" name="TextBox 3"/>
          <p:cNvSpPr txBox="1"/>
          <p:nvPr/>
        </p:nvSpPr>
        <p:spPr>
          <a:xfrm>
            <a:off x="861774" y="150489"/>
            <a:ext cx="8282225" cy="646331"/>
          </a:xfrm>
          <a:prstGeom prst="rect">
            <a:avLst/>
          </a:prstGeom>
          <a:noFill/>
        </p:spPr>
        <p:txBody>
          <a:bodyPr wrap="square" rtlCol="0">
            <a:spAutoFit/>
          </a:bodyPr>
          <a:lstStyle/>
          <a:p>
            <a:pPr algn="ctr"/>
            <a:r>
              <a:rPr lang="en-US" sz="3600" dirty="0"/>
              <a:t>Lane Width – Curbed Sections</a:t>
            </a:r>
          </a:p>
        </p:txBody>
      </p:sp>
      <p:pic>
        <p:nvPicPr>
          <p:cNvPr id="11" name="Picture 10"/>
          <p:cNvPicPr>
            <a:picLocks noChangeAspect="1"/>
          </p:cNvPicPr>
          <p:nvPr/>
        </p:nvPicPr>
        <p:blipFill>
          <a:blip r:embed="rId5"/>
          <a:stretch>
            <a:fillRect/>
          </a:stretch>
        </p:blipFill>
        <p:spPr>
          <a:xfrm>
            <a:off x="5559774" y="1887351"/>
            <a:ext cx="3181209" cy="2568316"/>
          </a:xfrm>
          <a:prstGeom prst="rect">
            <a:avLst/>
          </a:prstGeom>
        </p:spPr>
      </p:pic>
      <p:sp>
        <p:nvSpPr>
          <p:cNvPr id="12" name="TextBox 11"/>
          <p:cNvSpPr txBox="1"/>
          <p:nvPr/>
        </p:nvSpPr>
        <p:spPr>
          <a:xfrm>
            <a:off x="6204858" y="2934058"/>
            <a:ext cx="1825603" cy="707886"/>
          </a:xfrm>
          <a:prstGeom prst="rect">
            <a:avLst/>
          </a:prstGeom>
          <a:noFill/>
        </p:spPr>
        <p:txBody>
          <a:bodyPr wrap="square" rtlCol="0">
            <a:spAutoFit/>
          </a:bodyPr>
          <a:lstStyle/>
          <a:p>
            <a:pPr algn="ctr"/>
            <a:r>
              <a:rPr lang="en-US" sz="2000" dirty="0">
                <a:solidFill>
                  <a:srgbClr val="FF0000"/>
                </a:solidFill>
              </a:rPr>
              <a:t>Could be Curb and Gutter</a:t>
            </a:r>
          </a:p>
        </p:txBody>
      </p:sp>
      <p:sp>
        <p:nvSpPr>
          <p:cNvPr id="13" name="TextBox 12"/>
          <p:cNvSpPr txBox="1"/>
          <p:nvPr/>
        </p:nvSpPr>
        <p:spPr>
          <a:xfrm>
            <a:off x="4090084" y="2927164"/>
            <a:ext cx="1775273" cy="461665"/>
          </a:xfrm>
          <a:prstGeom prst="rect">
            <a:avLst/>
          </a:prstGeom>
          <a:noFill/>
        </p:spPr>
        <p:txBody>
          <a:bodyPr wrap="square" rtlCol="0">
            <a:spAutoFit/>
          </a:bodyPr>
          <a:lstStyle/>
          <a:p>
            <a:pPr algn="ctr"/>
            <a:r>
              <a:rPr lang="en-US" sz="2400" dirty="0">
                <a:solidFill>
                  <a:srgbClr val="FF0000"/>
                </a:solidFill>
              </a:rPr>
              <a:t>Gutter Line</a:t>
            </a:r>
          </a:p>
        </p:txBody>
      </p:sp>
      <p:cxnSp>
        <p:nvCxnSpPr>
          <p:cNvPr id="14" name="Straight Arrow Connector 13"/>
          <p:cNvCxnSpPr/>
          <p:nvPr/>
        </p:nvCxnSpPr>
        <p:spPr>
          <a:xfrm flipV="1">
            <a:off x="5002885" y="2465790"/>
            <a:ext cx="2963732" cy="4751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695700" y="3350965"/>
            <a:ext cx="1013128" cy="8527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507833" y="1975424"/>
            <a:ext cx="1495054" cy="980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9</a:t>
            </a:r>
            <a:endParaRPr lang="en-US" sz="3600" dirty="0">
              <a:solidFill>
                <a:prstClr val="black"/>
              </a:solidFill>
              <a:latin typeface="Calibri"/>
            </a:endParaRPr>
          </a:p>
        </p:txBody>
      </p:sp>
      <p:sp>
        <p:nvSpPr>
          <p:cNvPr id="19" name="TextBox 18"/>
          <p:cNvSpPr txBox="1"/>
          <p:nvPr/>
        </p:nvSpPr>
        <p:spPr>
          <a:xfrm>
            <a:off x="4767943" y="6306001"/>
            <a:ext cx="4376057" cy="400110"/>
          </a:xfrm>
          <a:prstGeom prst="rect">
            <a:avLst/>
          </a:prstGeom>
          <a:noFill/>
        </p:spPr>
        <p:txBody>
          <a:bodyPr wrap="square" rtlCol="0">
            <a:spAutoFit/>
          </a:bodyPr>
          <a:lstStyle/>
          <a:p>
            <a:r>
              <a:rPr lang="en-US" sz="2000" dirty="0">
                <a:solidFill>
                  <a:prstClr val="black"/>
                </a:solidFill>
                <a:latin typeface="Calibri"/>
              </a:rPr>
              <a:t>428 NAC 2-001.03B, Note 9, Page 49</a:t>
            </a:r>
          </a:p>
        </p:txBody>
      </p:sp>
      <p:sp>
        <p:nvSpPr>
          <p:cNvPr id="2" name="TextBox 1"/>
          <p:cNvSpPr txBox="1"/>
          <p:nvPr/>
        </p:nvSpPr>
        <p:spPr>
          <a:xfrm>
            <a:off x="4571736" y="3304389"/>
            <a:ext cx="2007596" cy="830997"/>
          </a:xfrm>
          <a:prstGeom prst="rect">
            <a:avLst/>
          </a:prstGeom>
          <a:noFill/>
        </p:spPr>
        <p:txBody>
          <a:bodyPr wrap="square" rtlCol="0">
            <a:spAutoFit/>
          </a:bodyPr>
          <a:lstStyle/>
          <a:p>
            <a:r>
              <a:rPr lang="en-US" sz="2400" dirty="0">
                <a:solidFill>
                  <a:srgbClr val="0F45DC"/>
                </a:solidFill>
              </a:rPr>
              <a:t>= Edge of Traveled Way</a:t>
            </a:r>
          </a:p>
        </p:txBody>
      </p:sp>
      <p:sp>
        <p:nvSpPr>
          <p:cNvPr id="20" name="TextBox 19"/>
          <p:cNvSpPr txBox="1"/>
          <p:nvPr/>
        </p:nvSpPr>
        <p:spPr>
          <a:xfrm>
            <a:off x="1285353" y="1273701"/>
            <a:ext cx="1175543" cy="338554"/>
          </a:xfrm>
          <a:prstGeom prst="rect">
            <a:avLst/>
          </a:prstGeom>
          <a:noFill/>
        </p:spPr>
        <p:txBody>
          <a:bodyPr wrap="square" rtlCol="0">
            <a:spAutoFit/>
          </a:bodyPr>
          <a:lstStyle/>
          <a:p>
            <a:r>
              <a:rPr lang="en-US" sz="1600" dirty="0">
                <a:solidFill>
                  <a:srgbClr val="0F45DC"/>
                </a:solidFill>
              </a:rPr>
              <a:t>THROUGH</a:t>
            </a:r>
          </a:p>
        </p:txBody>
      </p:sp>
      <p:sp>
        <p:nvSpPr>
          <p:cNvPr id="21" name="TextBox 20"/>
          <p:cNvSpPr txBox="1"/>
          <p:nvPr/>
        </p:nvSpPr>
        <p:spPr>
          <a:xfrm>
            <a:off x="1589709" y="3965737"/>
            <a:ext cx="1175543" cy="338554"/>
          </a:xfrm>
          <a:prstGeom prst="rect">
            <a:avLst/>
          </a:prstGeom>
          <a:noFill/>
        </p:spPr>
        <p:txBody>
          <a:bodyPr wrap="square" rtlCol="0">
            <a:spAutoFit/>
          </a:bodyPr>
          <a:lstStyle/>
          <a:p>
            <a:r>
              <a:rPr lang="en-US" sz="1600" dirty="0">
                <a:solidFill>
                  <a:srgbClr val="0F45DC"/>
                </a:solidFill>
              </a:rPr>
              <a:t>THROUGH</a:t>
            </a:r>
          </a:p>
        </p:txBody>
      </p:sp>
      <p:sp>
        <p:nvSpPr>
          <p:cNvPr id="22" name="TextBox 21"/>
          <p:cNvSpPr txBox="1"/>
          <p:nvPr/>
        </p:nvSpPr>
        <p:spPr>
          <a:xfrm>
            <a:off x="5575534" y="2007294"/>
            <a:ext cx="1175543" cy="338554"/>
          </a:xfrm>
          <a:prstGeom prst="rect">
            <a:avLst/>
          </a:prstGeom>
          <a:noFill/>
        </p:spPr>
        <p:txBody>
          <a:bodyPr wrap="square" rtlCol="0">
            <a:spAutoFit/>
          </a:bodyPr>
          <a:lstStyle/>
          <a:p>
            <a:r>
              <a:rPr lang="en-US" sz="1600" dirty="0">
                <a:solidFill>
                  <a:srgbClr val="0F45DC"/>
                </a:solidFill>
              </a:rPr>
              <a:t>THROUGH</a:t>
            </a:r>
          </a:p>
        </p:txBody>
      </p:sp>
    </p:spTree>
    <p:extLst>
      <p:ext uri="{BB962C8B-B14F-4D97-AF65-F5344CB8AC3E}">
        <p14:creationId xmlns:p14="http://schemas.microsoft.com/office/powerpoint/2010/main" val="1677573445"/>
      </p:ext>
    </p:extLst>
  </p:cSld>
  <p:clrMapOvr>
    <a:masterClrMapping/>
  </p:clrMapOvr>
  <mc:AlternateContent xmlns:mc="http://schemas.openxmlformats.org/markup-compatibility/2006" xmlns:p14="http://schemas.microsoft.com/office/powerpoint/2010/main">
    <mc:Choice Requires="p14">
      <p:transition spd="slow" p14:dur="2000" advClick="0" advTm="29000"/>
    </mc:Choice>
    <mc:Fallback xmlns="">
      <p:transition spd="slow" advClick="0" advTm="29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300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130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1300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143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21" grpId="0"/>
      <p:bldP spid="2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0" y="744448"/>
            <a:ext cx="9144000" cy="4369851"/>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10</a:t>
            </a:r>
            <a:endParaRPr lang="en-US" sz="3600" dirty="0">
              <a:solidFill>
                <a:prstClr val="black"/>
              </a:solidFill>
              <a:latin typeface="Calibri"/>
            </a:endParaRPr>
          </a:p>
        </p:txBody>
      </p:sp>
      <p:pic>
        <p:nvPicPr>
          <p:cNvPr id="2" name="Picture 1"/>
          <p:cNvPicPr>
            <a:picLocks noChangeAspect="1"/>
          </p:cNvPicPr>
          <p:nvPr/>
        </p:nvPicPr>
        <p:blipFill>
          <a:blip r:embed="rId4"/>
          <a:stretch>
            <a:fillRect/>
          </a:stretch>
        </p:blipFill>
        <p:spPr>
          <a:xfrm>
            <a:off x="0" y="2972078"/>
            <a:ext cx="9130393" cy="3419747"/>
          </a:xfrm>
          <a:prstGeom prst="rect">
            <a:avLst/>
          </a:prstGeom>
        </p:spPr>
      </p:pic>
      <p:sp>
        <p:nvSpPr>
          <p:cNvPr id="5" name="TextBox 4"/>
          <p:cNvSpPr txBox="1"/>
          <p:nvPr/>
        </p:nvSpPr>
        <p:spPr>
          <a:xfrm>
            <a:off x="1110743" y="6422603"/>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47</a:t>
            </a:fld>
            <a:endParaRPr lang="en-US" dirty="0">
              <a:solidFill>
                <a:prstClr val="black"/>
              </a:solidFill>
              <a:latin typeface="Calibri"/>
            </a:endParaRPr>
          </a:p>
        </p:txBody>
      </p:sp>
      <p:sp>
        <p:nvSpPr>
          <p:cNvPr id="6" name="TextBox 5"/>
          <p:cNvSpPr txBox="1"/>
          <p:nvPr/>
        </p:nvSpPr>
        <p:spPr>
          <a:xfrm>
            <a:off x="4767943" y="6391825"/>
            <a:ext cx="4376057" cy="400110"/>
          </a:xfrm>
          <a:prstGeom prst="rect">
            <a:avLst/>
          </a:prstGeom>
          <a:noFill/>
        </p:spPr>
        <p:txBody>
          <a:bodyPr wrap="square" rtlCol="0">
            <a:spAutoFit/>
          </a:bodyPr>
          <a:lstStyle/>
          <a:p>
            <a:r>
              <a:rPr lang="en-US" sz="2000" dirty="0">
                <a:solidFill>
                  <a:prstClr val="black"/>
                </a:solidFill>
                <a:latin typeface="Calibri"/>
              </a:rPr>
              <a:t>428 NAC 2-001.03B, Note 10, Page 49</a:t>
            </a:r>
          </a:p>
        </p:txBody>
      </p:sp>
      <p:sp>
        <p:nvSpPr>
          <p:cNvPr id="13" name="Title 1"/>
          <p:cNvSpPr txBox="1">
            <a:spLocks noGrp="1"/>
          </p:cNvSpPr>
          <p:nvPr>
            <p:ph type="title"/>
          </p:nvPr>
        </p:nvSpPr>
        <p:spPr>
          <a:xfrm>
            <a:off x="877205" y="8758"/>
            <a:ext cx="3982720" cy="893900"/>
          </a:xfrm>
          <a:prstGeom prst="rect">
            <a:avLst/>
          </a:prstGeom>
          <a:solidFill>
            <a:srgbClr val="FFFFFF"/>
          </a:solidFill>
        </p:spPr>
        <p:txBody>
          <a:bodyPr wrap="square" anchor="ctr"/>
          <a:lstStyle>
            <a:lvl1pPr lvl="0">
              <a:defRPr/>
            </a:lvl1pPr>
          </a:lstStyle>
          <a:p>
            <a:pPr lvl="0" algn="ctr"/>
            <a:r>
              <a:rPr lang="en-US" dirty="0">
                <a:latin typeface="+mj-lt"/>
              </a:rPr>
              <a:t>Sandhills Soils</a:t>
            </a:r>
            <a:endParaRPr dirty="0">
              <a:latin typeface="+mj-lt"/>
            </a:endParaRPr>
          </a:p>
        </p:txBody>
      </p:sp>
      <p:sp>
        <p:nvSpPr>
          <p:cNvPr id="14" name="Arrow: Left 13"/>
          <p:cNvSpPr/>
          <p:nvPr/>
        </p:nvSpPr>
        <p:spPr>
          <a:xfrm rot="10800000">
            <a:off x="253705" y="3400147"/>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p:cNvSpPr/>
          <p:nvPr/>
        </p:nvSpPr>
        <p:spPr>
          <a:xfrm>
            <a:off x="8858077" y="4878281"/>
            <a:ext cx="233297"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49962" y="3623822"/>
            <a:ext cx="8382119" cy="1038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p:cNvSpPr/>
          <p:nvPr/>
        </p:nvSpPr>
        <p:spPr>
          <a:xfrm rot="10800000">
            <a:off x="767184" y="5135931"/>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505199" y="5605021"/>
            <a:ext cx="5434014"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659464" y="127199"/>
            <a:ext cx="4490720" cy="775459"/>
          </a:xfrm>
          <a:prstGeom prst="rect">
            <a:avLst/>
          </a:prstGeom>
        </p:spPr>
      </p:pic>
      <p:cxnSp>
        <p:nvCxnSpPr>
          <p:cNvPr id="25" name="Straight Connector 24"/>
          <p:cNvCxnSpPr/>
          <p:nvPr/>
        </p:nvCxnSpPr>
        <p:spPr>
          <a:xfrm>
            <a:off x="4767943" y="3859895"/>
            <a:ext cx="246888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132217" y="4604840"/>
            <a:ext cx="201168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341686" y="4357461"/>
            <a:ext cx="210312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939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50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7000"/>
                                  </p:stCondLst>
                                  <p:childTnLst>
                                    <p:set>
                                      <p:cBhvr>
                                        <p:cTn id="10" dur="1" fill="hold">
                                          <p:stCondLst>
                                            <p:cond delay="0"/>
                                          </p:stCondLst>
                                        </p:cTn>
                                        <p:tgtEl>
                                          <p:spTgt spid="3"/>
                                        </p:tgtEl>
                                        <p:attrNameLst>
                                          <p:attrName>style.visibility</p:attrName>
                                        </p:attrNameLst>
                                      </p:cBhvr>
                                      <p:to>
                                        <p:strVal val="visible"/>
                                      </p:to>
                                    </p:set>
                                  </p:childTnLst>
                                </p:cTn>
                              </p:par>
                              <p:par>
                                <p:cTn id="11" presetID="22" presetClass="entr" presetSubtype="2" fill="hold" grpId="0" nodeType="withEffect">
                                  <p:stCondLst>
                                    <p:cond delay="1000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3000"/>
                                        <p:tgtEl>
                                          <p:spTgt spid="14"/>
                                        </p:tgtEl>
                                      </p:cBhvr>
                                    </p:animEffect>
                                  </p:childTnLst>
                                </p:cTn>
                              </p:par>
                              <p:par>
                                <p:cTn id="14" presetID="22" presetClass="entr" presetSubtype="2" fill="hold" grpId="0" nodeType="withEffect">
                                  <p:stCondLst>
                                    <p:cond delay="1600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3000"/>
                                        <p:tgtEl>
                                          <p:spTgt spid="17"/>
                                        </p:tgtEl>
                                      </p:cBhvr>
                                    </p:animEffect>
                                  </p:childTnLst>
                                </p:cTn>
                              </p:par>
                              <p:par>
                                <p:cTn id="17" presetID="1" presetClass="entr" presetSubtype="0" fill="hold" grpId="0" nodeType="withEffect">
                                  <p:stCondLst>
                                    <p:cond delay="1920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2110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2500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34500"/>
                                  </p:stCondLst>
                                  <p:childTnLst>
                                    <p:set>
                                      <p:cBhvr>
                                        <p:cTn id="24" dur="1" fill="hold">
                                          <p:stCondLst>
                                            <p:cond delay="0"/>
                                          </p:stCondLst>
                                        </p:cTn>
                                        <p:tgtEl>
                                          <p:spTgt spid="25"/>
                                        </p:tgtEl>
                                        <p:attrNameLst>
                                          <p:attrName>style.visibility</p:attrName>
                                        </p:attrNameLst>
                                      </p:cBhvr>
                                      <p:to>
                                        <p:strVal val="visible"/>
                                      </p:to>
                                    </p:set>
                                  </p:childTnLst>
                                </p:cTn>
                              </p:par>
                              <p:par>
                                <p:cTn id="25" presetID="22" presetClass="entr" presetSubtype="2" fill="hold" grpId="0" nodeType="withEffect">
                                  <p:stCondLst>
                                    <p:cond delay="4290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0"/>
                                        <p:tgtEl>
                                          <p:spTgt spid="22"/>
                                        </p:tgtEl>
                                      </p:cBhvr>
                                    </p:animEffect>
                                  </p:childTnLst>
                                </p:cTn>
                              </p:par>
                              <p:par>
                                <p:cTn id="28" presetID="1" presetClass="entr" presetSubtype="0" fill="hold" grpId="0" nodeType="withEffect">
                                  <p:stCondLst>
                                    <p:cond delay="5100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11</a:t>
            </a:r>
            <a:endParaRPr lang="en-US" sz="3600" dirty="0">
              <a:solidFill>
                <a:prstClr val="black"/>
              </a:solidFill>
              <a:latin typeface="Calibri"/>
            </a:endParaRPr>
          </a:p>
        </p:txBody>
      </p:sp>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48</a:t>
            </a:fld>
            <a:endParaRPr lang="en-US" dirty="0">
              <a:solidFill>
                <a:prstClr val="black"/>
              </a:solidFill>
              <a:latin typeface="Calibri"/>
            </a:endParaRPr>
          </a:p>
        </p:txBody>
      </p:sp>
      <p:sp>
        <p:nvSpPr>
          <p:cNvPr id="6" name="TextBox 5"/>
          <p:cNvSpPr txBox="1"/>
          <p:nvPr/>
        </p:nvSpPr>
        <p:spPr>
          <a:xfrm>
            <a:off x="4767943" y="6306001"/>
            <a:ext cx="4376057" cy="400110"/>
          </a:xfrm>
          <a:prstGeom prst="rect">
            <a:avLst/>
          </a:prstGeom>
          <a:noFill/>
        </p:spPr>
        <p:txBody>
          <a:bodyPr wrap="square" rtlCol="0">
            <a:spAutoFit/>
          </a:bodyPr>
          <a:lstStyle/>
          <a:p>
            <a:r>
              <a:rPr lang="en-US" sz="2000" dirty="0">
                <a:solidFill>
                  <a:prstClr val="black"/>
                </a:solidFill>
                <a:latin typeface="Calibri"/>
              </a:rPr>
              <a:t>428 NAC 2-001.03B, Note 11, Page 49</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Shoulder Width</a:t>
            </a:r>
            <a:endParaRPr dirty="0">
              <a:latin typeface="+mj-lt"/>
            </a:endParaRPr>
          </a:p>
        </p:txBody>
      </p:sp>
      <p:pic>
        <p:nvPicPr>
          <p:cNvPr id="4" name="Picture 3"/>
          <p:cNvPicPr>
            <a:picLocks noChangeAspect="1"/>
          </p:cNvPicPr>
          <p:nvPr/>
        </p:nvPicPr>
        <p:blipFill>
          <a:blip r:embed="rId3"/>
          <a:stretch>
            <a:fillRect/>
          </a:stretch>
        </p:blipFill>
        <p:spPr>
          <a:xfrm>
            <a:off x="0" y="2312010"/>
            <a:ext cx="9091374" cy="3388603"/>
          </a:xfrm>
          <a:prstGeom prst="rect">
            <a:avLst/>
          </a:prstGeom>
        </p:spPr>
      </p:pic>
      <p:sp>
        <p:nvSpPr>
          <p:cNvPr id="9" name="Arrow: Left 8"/>
          <p:cNvSpPr/>
          <p:nvPr/>
        </p:nvSpPr>
        <p:spPr>
          <a:xfrm rot="10800000">
            <a:off x="211812" y="5059898"/>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743700" y="2312010"/>
            <a:ext cx="1159670" cy="2629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Down 6"/>
          <p:cNvSpPr/>
          <p:nvPr/>
        </p:nvSpPr>
        <p:spPr>
          <a:xfrm>
            <a:off x="3429953" y="2798550"/>
            <a:ext cx="237744" cy="527390"/>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930" y="942898"/>
            <a:ext cx="2486025" cy="1257300"/>
          </a:xfrm>
          <a:prstGeom prst="rect">
            <a:avLst/>
          </a:prstGeom>
        </p:spPr>
      </p:pic>
    </p:spTree>
    <p:extLst>
      <p:ext uri="{BB962C8B-B14F-4D97-AF65-F5344CB8AC3E}">
        <p14:creationId xmlns:p14="http://schemas.microsoft.com/office/powerpoint/2010/main" val="78464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1100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2" fill="hold" grpId="0" nodeType="withEffect">
                                  <p:stCondLst>
                                    <p:cond delay="172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0"/>
                                        <p:tgtEl>
                                          <p:spTgt spid="9"/>
                                        </p:tgtEl>
                                      </p:cBhvr>
                                    </p:animEffect>
                                  </p:childTnLst>
                                  <p:subTnLst>
                                    <p:set>
                                      <p:cBhvr override="childStyle">
                                        <p:cTn dur="1" fill="hold" display="0" masterRel="sameClick" afterEffect="1">
                                          <p:stCondLst>
                                            <p:cond evt="end" delay="0">
                                              <p:tn val="9"/>
                                            </p:cond>
                                          </p:stCondLst>
                                        </p:cTn>
                                        <p:tgtEl>
                                          <p:spTgt spid="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12</a:t>
            </a:r>
            <a:endParaRPr lang="en-US" sz="3600" dirty="0">
              <a:solidFill>
                <a:prstClr val="black"/>
              </a:solidFill>
              <a:latin typeface="Calibri"/>
            </a:endParaRPr>
          </a:p>
        </p:txBody>
      </p:sp>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49</a:t>
            </a:fld>
            <a:endParaRPr lang="en-US" dirty="0">
              <a:solidFill>
                <a:prstClr val="black"/>
              </a:solidFill>
              <a:latin typeface="Calibri"/>
            </a:endParaRPr>
          </a:p>
        </p:txBody>
      </p:sp>
      <p:sp>
        <p:nvSpPr>
          <p:cNvPr id="6" name="TextBox 5"/>
          <p:cNvSpPr txBox="1"/>
          <p:nvPr/>
        </p:nvSpPr>
        <p:spPr>
          <a:xfrm>
            <a:off x="3373120" y="6167502"/>
            <a:ext cx="5770880" cy="707886"/>
          </a:xfrm>
          <a:prstGeom prst="rect">
            <a:avLst/>
          </a:prstGeom>
          <a:noFill/>
        </p:spPr>
        <p:txBody>
          <a:bodyPr wrap="square" rtlCol="0">
            <a:spAutoFit/>
          </a:bodyPr>
          <a:lstStyle/>
          <a:p>
            <a:r>
              <a:rPr lang="en-US" sz="2000" dirty="0">
                <a:solidFill>
                  <a:prstClr val="black"/>
                </a:solidFill>
                <a:latin typeface="Calibri"/>
              </a:rPr>
              <a:t>428 NAC 2-001.03B, Note 12, Page 50</a:t>
            </a:r>
          </a:p>
          <a:p>
            <a:r>
              <a:rPr lang="en-US" sz="2000" dirty="0">
                <a:solidFill>
                  <a:prstClr val="black"/>
                </a:solidFill>
                <a:latin typeface="Calibri"/>
              </a:rPr>
              <a:t>428 NAC 2-001.03A1h, Constrained Situation, Page 42</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Horizontal Alignment</a:t>
            </a:r>
            <a:endParaRPr dirty="0">
              <a:latin typeface="+mj-lt"/>
            </a:endParaRPr>
          </a:p>
        </p:txBody>
      </p:sp>
      <p:pic>
        <p:nvPicPr>
          <p:cNvPr id="2" name="Picture 1"/>
          <p:cNvPicPr>
            <a:picLocks noChangeAspect="1"/>
          </p:cNvPicPr>
          <p:nvPr/>
        </p:nvPicPr>
        <p:blipFill>
          <a:blip r:embed="rId3"/>
          <a:stretch>
            <a:fillRect/>
          </a:stretch>
        </p:blipFill>
        <p:spPr>
          <a:xfrm>
            <a:off x="861775" y="1037818"/>
            <a:ext cx="8229600" cy="5066676"/>
          </a:xfrm>
          <a:prstGeom prst="rect">
            <a:avLst/>
          </a:prstGeom>
        </p:spPr>
      </p:pic>
      <p:sp>
        <p:nvSpPr>
          <p:cNvPr id="9" name="Arrow: Left 8"/>
          <p:cNvSpPr/>
          <p:nvPr/>
        </p:nvSpPr>
        <p:spPr>
          <a:xfrm rot="10800000">
            <a:off x="977393" y="1605247"/>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977393" y="2286195"/>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p:cNvSpPr/>
          <p:nvPr/>
        </p:nvSpPr>
        <p:spPr>
          <a:xfrm rot="10800000">
            <a:off x="1007046" y="3150047"/>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15543" y="3830994"/>
            <a:ext cx="7568437" cy="1167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949246" y="4047686"/>
            <a:ext cx="74295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721" y="3383645"/>
            <a:ext cx="100584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00257" y="4268107"/>
            <a:ext cx="13716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03870" y="4500336"/>
            <a:ext cx="74295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20721" y="4500336"/>
            <a:ext cx="18288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3" name="Arrow: Left 22"/>
          <p:cNvSpPr/>
          <p:nvPr/>
        </p:nvSpPr>
        <p:spPr>
          <a:xfrm rot="10800000">
            <a:off x="1445196" y="5119166"/>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Left 23"/>
          <p:cNvSpPr/>
          <p:nvPr/>
        </p:nvSpPr>
        <p:spPr>
          <a:xfrm rot="10800000">
            <a:off x="1460222" y="5715332"/>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1355" y="295643"/>
            <a:ext cx="1327150" cy="1270124"/>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7392" y="255762"/>
            <a:ext cx="1254939" cy="742623"/>
          </a:xfrm>
          <a:prstGeom prst="rect">
            <a:avLst/>
          </a:prstGeom>
        </p:spPr>
      </p:pic>
      <p:sp>
        <p:nvSpPr>
          <p:cNvPr id="29" name="Rectangle 28"/>
          <p:cNvSpPr/>
          <p:nvPr/>
        </p:nvSpPr>
        <p:spPr>
          <a:xfrm>
            <a:off x="1445196" y="3611880"/>
            <a:ext cx="894144" cy="209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7871459" y="3387930"/>
            <a:ext cx="1104355"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4534726" y="2718995"/>
            <a:ext cx="54864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130142" y="2735973"/>
            <a:ext cx="13716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14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6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0"/>
                                        <p:tgtEl>
                                          <p:spTgt spid="9"/>
                                        </p:tgtEl>
                                      </p:cBhvr>
                                    </p:animEffect>
                                  </p:childTnLst>
                                  <p:subTnLst>
                                    <p:set>
                                      <p:cBhvr override="childStyle">
                                        <p:cTn dur="1" fill="hold" display="0" masterRel="sameClick" afterEffect="1">
                                          <p:stCondLst>
                                            <p:cond evt="end" delay="0">
                                              <p:tn val="5"/>
                                            </p:cond>
                                          </p:stCondLst>
                                        </p:cTn>
                                        <p:tgtEl>
                                          <p:spTgt spid="9"/>
                                        </p:tgtEl>
                                        <p:attrNameLst>
                                          <p:attrName>style.visibility</p:attrName>
                                        </p:attrNameLst>
                                      </p:cBhvr>
                                      <p:to>
                                        <p:strVal val="hidden"/>
                                      </p:to>
                                    </p:set>
                                  </p:subTnLst>
                                </p:cTn>
                              </p:par>
                              <p:par>
                                <p:cTn id="8" presetID="22" presetClass="entr" presetSubtype="2" fill="hold" grpId="0" nodeType="withEffect">
                                  <p:stCondLst>
                                    <p:cond delay="170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0"/>
                                        <p:tgtEl>
                                          <p:spTgt spid="11"/>
                                        </p:tgtEl>
                                      </p:cBhvr>
                                    </p:animEffect>
                                  </p:childTnLst>
                                  <p:subTnLst>
                                    <p:set>
                                      <p:cBhvr override="childStyle">
                                        <p:cTn dur="1" fill="hold" display="0" masterRel="sameClick" afterEffect="1">
                                          <p:stCondLst>
                                            <p:cond evt="end" delay="0">
                                              <p:tn val="8"/>
                                            </p:cond>
                                          </p:stCondLst>
                                        </p:cTn>
                                        <p:tgtEl>
                                          <p:spTgt spid="11"/>
                                        </p:tgtEl>
                                        <p:attrNameLst>
                                          <p:attrName>style.visibility</p:attrName>
                                        </p:attrNameLst>
                                      </p:cBhvr>
                                      <p:to>
                                        <p:strVal val="hidden"/>
                                      </p:to>
                                    </p:set>
                                  </p:subTnLst>
                                </p:cTn>
                              </p:par>
                              <p:par>
                                <p:cTn id="11" presetID="1" presetClass="entr" presetSubtype="0" fill="hold" nodeType="withEffect">
                                  <p:stCondLst>
                                    <p:cond delay="2580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28300"/>
                                  </p:stCondLst>
                                  <p:childTnLst>
                                    <p:set>
                                      <p:cBhvr>
                                        <p:cTn id="14" dur="1" fill="hold">
                                          <p:stCondLst>
                                            <p:cond delay="0"/>
                                          </p:stCondLst>
                                        </p:cTn>
                                        <p:tgtEl>
                                          <p:spTgt spid="32"/>
                                        </p:tgtEl>
                                        <p:attrNameLst>
                                          <p:attrName>style.visibility</p:attrName>
                                        </p:attrNameLst>
                                      </p:cBhvr>
                                      <p:to>
                                        <p:strVal val="visible"/>
                                      </p:to>
                                    </p:set>
                                  </p:childTnLst>
                                </p:cTn>
                              </p:par>
                              <p:par>
                                <p:cTn id="15" presetID="22" presetClass="entr" presetSubtype="2" fill="hold" grpId="0" nodeType="withEffect">
                                  <p:stCondLst>
                                    <p:cond delay="313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0"/>
                                        <p:tgtEl>
                                          <p:spTgt spid="12"/>
                                        </p:tgtEl>
                                      </p:cBhvr>
                                    </p:animEffect>
                                  </p:childTnLst>
                                  <p:subTnLst>
                                    <p:set>
                                      <p:cBhvr override="childStyle">
                                        <p:cTn dur="1" fill="hold" display="0" masterRel="sameClick" afterEffect="1">
                                          <p:stCondLst>
                                            <p:cond evt="end" delay="0">
                                              <p:tn val="15"/>
                                            </p:cond>
                                          </p:stCondLst>
                                        </p:cTn>
                                        <p:tgtEl>
                                          <p:spTgt spid="12"/>
                                        </p:tgtEl>
                                        <p:attrNameLst>
                                          <p:attrName>style.visibility</p:attrName>
                                        </p:attrNameLst>
                                      </p:cBhvr>
                                      <p:to>
                                        <p:strVal val="hidden"/>
                                      </p:to>
                                    </p:set>
                                  </p:subTnLst>
                                </p:cTn>
                              </p:par>
                              <p:par>
                                <p:cTn id="18" presetID="1" presetClass="entr" presetSubtype="0" fill="hold" grpId="0" nodeType="withEffect">
                                  <p:stCondLst>
                                    <p:cond delay="3600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grpId="0" nodeType="withEffect">
                                  <p:stCondLst>
                                    <p:cond delay="36000"/>
                                  </p:stCondLst>
                                  <p:childTnLst>
                                    <p:set>
                                      <p:cBhvr>
                                        <p:cTn id="21" dur="1" fill="hold">
                                          <p:stCondLst>
                                            <p:cond delay="0"/>
                                          </p:stCondLst>
                                        </p:cTn>
                                        <p:tgtEl>
                                          <p:spTgt spid="29"/>
                                        </p:tgtEl>
                                        <p:attrNameLst>
                                          <p:attrName>style.visibility</p:attrName>
                                        </p:attrNameLst>
                                      </p:cBhvr>
                                      <p:to>
                                        <p:strVal val="visible"/>
                                      </p:to>
                                    </p:set>
                                  </p:childTnLst>
                                </p:cTn>
                              </p:par>
                              <p:par>
                                <p:cTn id="22" presetID="22" presetClass="entr" presetSubtype="2" fill="hold" grpId="0" nodeType="withEffect">
                                  <p:stCondLst>
                                    <p:cond delay="5530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0"/>
                                        <p:tgtEl>
                                          <p:spTgt spid="23"/>
                                        </p:tgtEl>
                                      </p:cBhvr>
                                    </p:animEffect>
                                  </p:childTnLst>
                                  <p:subTnLst>
                                    <p:set>
                                      <p:cBhvr override="childStyle">
                                        <p:cTn dur="1" fill="hold" display="0" masterRel="sameClick" afterEffect="1">
                                          <p:stCondLst>
                                            <p:cond evt="end" delay="0">
                                              <p:tn val="22"/>
                                            </p:cond>
                                          </p:stCondLst>
                                        </p:cTn>
                                        <p:tgtEl>
                                          <p:spTgt spid="23"/>
                                        </p:tgtEl>
                                        <p:attrNameLst>
                                          <p:attrName>style.visibility</p:attrName>
                                        </p:attrNameLst>
                                      </p:cBhvr>
                                      <p:to>
                                        <p:strVal val="hidden"/>
                                      </p:to>
                                    </p:set>
                                  </p:subTnLst>
                                </p:cTn>
                              </p:par>
                              <p:par>
                                <p:cTn id="25" presetID="1" presetClass="entr" presetSubtype="0" fill="hold" grpId="0" nodeType="withEffect">
                                  <p:stCondLst>
                                    <p:cond delay="6040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6160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6460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nodeType="withEffect">
                                  <p:stCondLst>
                                    <p:cond delay="7000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7050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80000"/>
                                  </p:stCondLst>
                                  <p:childTnLst>
                                    <p:set>
                                      <p:cBhvr>
                                        <p:cTn id="36" dur="1" fill="hold">
                                          <p:stCondLst>
                                            <p:cond delay="0"/>
                                          </p:stCondLst>
                                        </p:cTn>
                                        <p:tgtEl>
                                          <p:spTgt spid="21"/>
                                        </p:tgtEl>
                                        <p:attrNameLst>
                                          <p:attrName>style.visibility</p:attrName>
                                        </p:attrNameLst>
                                      </p:cBhvr>
                                      <p:to>
                                        <p:strVal val="visible"/>
                                      </p:to>
                                    </p:set>
                                  </p:childTnLst>
                                </p:cTn>
                              </p:par>
                              <p:par>
                                <p:cTn id="37" presetID="22" presetClass="entr" presetSubtype="2" fill="hold" grpId="0" nodeType="withEffect">
                                  <p:stCondLst>
                                    <p:cond delay="86800"/>
                                  </p:stCondLst>
                                  <p:childTnLst>
                                    <p:set>
                                      <p:cBhvr>
                                        <p:cTn id="38" dur="1" fill="hold">
                                          <p:stCondLst>
                                            <p:cond delay="0"/>
                                          </p:stCondLst>
                                        </p:cTn>
                                        <p:tgtEl>
                                          <p:spTgt spid="24"/>
                                        </p:tgtEl>
                                        <p:attrNameLst>
                                          <p:attrName>style.visibility</p:attrName>
                                        </p:attrNameLst>
                                      </p:cBhvr>
                                      <p:to>
                                        <p:strVal val="visible"/>
                                      </p:to>
                                    </p:set>
                                    <p:animEffect transition="in" filter="wipe(right)">
                                      <p:cBhvr>
                                        <p:cTn id="39"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23" grpId="0" animBg="1"/>
      <p:bldP spid="24" grpId="0" animBg="1"/>
      <p:bldP spid="29"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89603"/>
            <a:ext cx="6798602" cy="1477108"/>
          </a:xfrm>
          <a:prstGeom prst="rect">
            <a:avLst/>
          </a:prstGeom>
          <a:noFill/>
        </p:spPr>
        <p:txBody>
          <a:bodyPr wrap="square" anchor="ctr"/>
          <a:lstStyle>
            <a:lvl1pPr lvl="0">
              <a:defRPr/>
            </a:lvl1pPr>
          </a:lstStyle>
          <a:p>
            <a:pPr lvl="0" algn="ctr"/>
            <a:r>
              <a:rPr lang="en-US" dirty="0">
                <a:latin typeface="+mj-lt"/>
              </a:rPr>
              <a:t>Six Groups of Definitions</a:t>
            </a:r>
            <a:endParaRPr dirty="0">
              <a:latin typeface="+mj-lt"/>
            </a:endParaRPr>
          </a:p>
        </p:txBody>
      </p:sp>
      <p:sp>
        <p:nvSpPr>
          <p:cNvPr id="3" name="Text Placeholder 2"/>
          <p:cNvSpPr txBox="1">
            <a:spLocks noGrp="1"/>
          </p:cNvSpPr>
          <p:nvPr>
            <p:ph type="body" idx="1"/>
          </p:nvPr>
        </p:nvSpPr>
        <p:spPr>
          <a:xfrm>
            <a:off x="925508" y="1711848"/>
            <a:ext cx="7902828" cy="4007612"/>
          </a:xfrm>
          <a:prstGeom prst="rect">
            <a:avLst/>
          </a:prstGeom>
          <a:noFill/>
        </p:spPr>
        <p:txBody>
          <a:bodyPr wrap="square" anchor="t"/>
          <a:lstStyle>
            <a:lvl1pPr lvl="0">
              <a:defRPr/>
            </a:lvl1pPr>
          </a:lstStyle>
          <a:p>
            <a:pPr marL="0" indent="0">
              <a:buNone/>
            </a:pPr>
            <a:r>
              <a:rPr lang="en-US" dirty="0">
                <a:solidFill>
                  <a:schemeClr val="tx1"/>
                </a:solidFill>
                <a:latin typeface="+mn-lt"/>
              </a:rPr>
              <a:t>001.03A1 </a:t>
            </a:r>
            <a:r>
              <a:rPr lang="en-US" sz="2000" dirty="0">
                <a:solidFill>
                  <a:schemeClr val="tx1"/>
                </a:solidFill>
                <a:latin typeface="+mn-lt"/>
              </a:rPr>
              <a:t>(Pg 37) </a:t>
            </a:r>
            <a:r>
              <a:rPr lang="en-US" dirty="0">
                <a:solidFill>
                  <a:schemeClr val="tx1"/>
                </a:solidFill>
                <a:latin typeface="+mn-lt"/>
              </a:rPr>
              <a:t>– Types of Work</a:t>
            </a:r>
          </a:p>
          <a:p>
            <a:pPr marL="0" indent="0">
              <a:buNone/>
            </a:pPr>
            <a:r>
              <a:rPr lang="en-US" dirty="0">
                <a:solidFill>
                  <a:schemeClr val="tx1"/>
                </a:solidFill>
                <a:latin typeface="+mn-lt"/>
              </a:rPr>
              <a:t>001.03A2 </a:t>
            </a:r>
            <a:r>
              <a:rPr lang="en-US" sz="2000" dirty="0">
                <a:solidFill>
                  <a:prstClr val="black"/>
                </a:solidFill>
                <a:latin typeface="Calibri"/>
              </a:rPr>
              <a:t>(Pg 42)</a:t>
            </a:r>
            <a:r>
              <a:rPr lang="en-US" dirty="0">
                <a:solidFill>
                  <a:schemeClr val="tx1"/>
                </a:solidFill>
                <a:latin typeface="+mn-lt"/>
              </a:rPr>
              <a:t> – Areas </a:t>
            </a:r>
            <a:endParaRPr lang="en-US" dirty="0">
              <a:solidFill>
                <a:srgbClr val="FF0000"/>
              </a:solidFill>
              <a:latin typeface="+mn-lt"/>
            </a:endParaRPr>
          </a:p>
          <a:p>
            <a:pPr marL="0" indent="0">
              <a:buNone/>
            </a:pPr>
            <a:r>
              <a:rPr lang="en-US" dirty="0">
                <a:solidFill>
                  <a:schemeClr val="tx1"/>
                </a:solidFill>
                <a:latin typeface="+mn-lt"/>
              </a:rPr>
              <a:t>001.03A3 </a:t>
            </a:r>
            <a:r>
              <a:rPr lang="en-US" sz="2000" dirty="0">
                <a:solidFill>
                  <a:prstClr val="black"/>
                </a:solidFill>
                <a:latin typeface="Calibri"/>
              </a:rPr>
              <a:t>(Pg 42)</a:t>
            </a:r>
            <a:r>
              <a:rPr lang="en-US" dirty="0">
                <a:solidFill>
                  <a:schemeClr val="tx1"/>
                </a:solidFill>
                <a:latin typeface="+mn-lt"/>
              </a:rPr>
              <a:t> – Traffic Volume</a:t>
            </a:r>
          </a:p>
          <a:p>
            <a:pPr marL="0" indent="0">
              <a:buNone/>
            </a:pPr>
            <a:r>
              <a:rPr lang="en-US" dirty="0">
                <a:solidFill>
                  <a:schemeClr val="tx1"/>
                </a:solidFill>
                <a:latin typeface="+mn-lt"/>
              </a:rPr>
              <a:t>001.03A4 </a:t>
            </a:r>
            <a:r>
              <a:rPr lang="en-US" sz="2000" dirty="0">
                <a:solidFill>
                  <a:prstClr val="black"/>
                </a:solidFill>
                <a:latin typeface="Calibri"/>
              </a:rPr>
              <a:t>(Pg 42)</a:t>
            </a:r>
            <a:r>
              <a:rPr lang="en-US" dirty="0">
                <a:solidFill>
                  <a:schemeClr val="tx1"/>
                </a:solidFill>
                <a:latin typeface="+mn-lt"/>
              </a:rPr>
              <a:t> – The Roadway</a:t>
            </a:r>
          </a:p>
          <a:p>
            <a:pPr marL="0" indent="0">
              <a:buNone/>
            </a:pPr>
            <a:r>
              <a:rPr lang="en-US" dirty="0">
                <a:solidFill>
                  <a:schemeClr val="tx1"/>
                </a:solidFill>
                <a:latin typeface="+mn-lt"/>
              </a:rPr>
              <a:t>001.03A5 </a:t>
            </a:r>
            <a:r>
              <a:rPr lang="en-US" sz="2000" dirty="0">
                <a:solidFill>
                  <a:prstClr val="black"/>
                </a:solidFill>
                <a:latin typeface="Calibri"/>
              </a:rPr>
              <a:t>(Pg 44)</a:t>
            </a:r>
            <a:r>
              <a:rPr lang="en-US" dirty="0">
                <a:solidFill>
                  <a:schemeClr val="tx1"/>
                </a:solidFill>
                <a:latin typeface="+mn-lt"/>
              </a:rPr>
              <a:t> – Structures and Crossings</a:t>
            </a:r>
          </a:p>
          <a:p>
            <a:pPr marL="0" indent="0">
              <a:buNone/>
            </a:pPr>
            <a:r>
              <a:rPr lang="en-US" dirty="0">
                <a:solidFill>
                  <a:schemeClr val="tx1"/>
                </a:solidFill>
                <a:latin typeface="+mn-lt"/>
              </a:rPr>
              <a:t>001.03A6 </a:t>
            </a:r>
            <a:r>
              <a:rPr lang="en-US" sz="2000" dirty="0">
                <a:solidFill>
                  <a:prstClr val="black"/>
                </a:solidFill>
                <a:latin typeface="Calibri"/>
              </a:rPr>
              <a:t>(Pg 45)</a:t>
            </a:r>
            <a:r>
              <a:rPr lang="en-US" dirty="0">
                <a:solidFill>
                  <a:schemeClr val="tx1"/>
                </a:solidFill>
                <a:latin typeface="+mn-lt"/>
              </a:rPr>
              <a:t> – Design Criteria</a:t>
            </a:r>
          </a:p>
          <a:p>
            <a:pPr marL="0" indent="0">
              <a:buNone/>
            </a:pPr>
            <a:r>
              <a:rPr lang="en-US" sz="2800" dirty="0">
                <a:solidFill>
                  <a:schemeClr val="tx1"/>
                </a:solidFill>
                <a:latin typeface="+mn-lt"/>
              </a:rPr>
              <a:t>   </a:t>
            </a:r>
            <a:endParaRPr sz="2800" dirty="0">
              <a:solidFill>
                <a:schemeClr val="tx1"/>
              </a:solidFill>
              <a:latin typeface="+mn-lt"/>
            </a:endParaRPr>
          </a:p>
        </p:txBody>
      </p:sp>
      <p:sp>
        <p:nvSpPr>
          <p:cNvPr id="7" name="TextBox 6"/>
          <p:cNvSpPr txBox="1"/>
          <p:nvPr/>
        </p:nvSpPr>
        <p:spPr>
          <a:xfrm>
            <a:off x="3771901" y="6302829"/>
            <a:ext cx="5372101" cy="400110"/>
          </a:xfrm>
          <a:prstGeom prst="rect">
            <a:avLst/>
          </a:prstGeom>
          <a:noFill/>
        </p:spPr>
        <p:txBody>
          <a:bodyPr wrap="square" rtlCol="0">
            <a:spAutoFit/>
          </a:bodyPr>
          <a:lstStyle/>
          <a:p>
            <a:r>
              <a:rPr lang="en-US" sz="2000" dirty="0">
                <a:solidFill>
                  <a:prstClr val="black"/>
                </a:solidFill>
                <a:latin typeface="Calibri"/>
              </a:rPr>
              <a:t>428 NAC 2-001.03A1 thru 001.03A6, </a:t>
            </a:r>
            <a:r>
              <a:rPr lang="en-US" sz="2000" b="1" dirty="0">
                <a:solidFill>
                  <a:prstClr val="black"/>
                </a:solidFill>
                <a:latin typeface="Calibri"/>
              </a:rPr>
              <a:t>Pages 37-46</a:t>
            </a:r>
          </a:p>
        </p:txBody>
      </p:sp>
      <p:sp>
        <p:nvSpPr>
          <p:cNvPr id="6" name="TextBox 5"/>
          <p:cNvSpPr txBox="1"/>
          <p:nvPr/>
        </p:nvSpPr>
        <p:spPr>
          <a:xfrm>
            <a:off x="1552757" y="6302830"/>
            <a:ext cx="1136077" cy="369332"/>
          </a:xfrm>
          <a:prstGeom prst="rect">
            <a:avLst/>
          </a:prstGeom>
          <a:noFill/>
        </p:spPr>
        <p:txBody>
          <a:bodyPr wrap="square" rtlCol="0">
            <a:spAutoFit/>
          </a:bodyPr>
          <a:lstStyle/>
          <a:p>
            <a:r>
              <a:rPr lang="en-US" dirty="0">
                <a:solidFill>
                  <a:prstClr val="black"/>
                </a:solidFill>
                <a:latin typeface="Calibri"/>
              </a:rPr>
              <a:t>Slide </a:t>
            </a:r>
            <a:fld id="{7F47D5F9-783E-4620-AD3F-9BAFBD0AB241}" type="slidenum">
              <a:rPr lang="en-US">
                <a:solidFill>
                  <a:prstClr val="black"/>
                </a:solidFill>
                <a:latin typeface="Calibri"/>
              </a:rPr>
              <a:pPr/>
              <a:t>5</a:t>
            </a:fld>
            <a:endParaRPr lang="en-US" dirty="0">
              <a:solidFill>
                <a:prstClr val="black"/>
              </a:solidFill>
              <a:latin typeface="Calibri"/>
            </a:endParaRPr>
          </a:p>
        </p:txBody>
      </p:sp>
      <p:sp>
        <p:nvSpPr>
          <p:cNvPr id="4" name="TextBox 3"/>
          <p:cNvSpPr txBox="1"/>
          <p:nvPr/>
        </p:nvSpPr>
        <p:spPr>
          <a:xfrm>
            <a:off x="6370886" y="1370100"/>
            <a:ext cx="2457450" cy="1200329"/>
          </a:xfrm>
          <a:prstGeom prst="rect">
            <a:avLst/>
          </a:prstGeom>
          <a:noFill/>
        </p:spPr>
        <p:txBody>
          <a:bodyPr wrap="square" rtlCol="0">
            <a:spAutoFit/>
          </a:bodyPr>
          <a:lstStyle/>
          <a:p>
            <a:r>
              <a:rPr lang="en-US" sz="2400" dirty="0">
                <a:solidFill>
                  <a:srgbClr val="FF0000"/>
                </a:solidFill>
              </a:rPr>
              <a:t>New</a:t>
            </a:r>
          </a:p>
          <a:p>
            <a:r>
              <a:rPr lang="en-US" sz="2400" dirty="0">
                <a:solidFill>
                  <a:srgbClr val="FF0000"/>
                </a:solidFill>
              </a:rPr>
              <a:t>Reconstructed</a:t>
            </a:r>
          </a:p>
          <a:p>
            <a:r>
              <a:rPr lang="en-US" sz="2400" dirty="0">
                <a:solidFill>
                  <a:srgbClr val="FF0000"/>
                </a:solidFill>
              </a:rPr>
              <a:t>3R</a:t>
            </a:r>
          </a:p>
        </p:txBody>
      </p:sp>
      <p:sp>
        <p:nvSpPr>
          <p:cNvPr id="5" name="TextBox 4"/>
          <p:cNvSpPr txBox="1"/>
          <p:nvPr/>
        </p:nvSpPr>
        <p:spPr>
          <a:xfrm>
            <a:off x="4831310" y="2182920"/>
            <a:ext cx="1209588" cy="830997"/>
          </a:xfrm>
          <a:prstGeom prst="rect">
            <a:avLst/>
          </a:prstGeom>
          <a:noFill/>
        </p:spPr>
        <p:txBody>
          <a:bodyPr wrap="square" rtlCol="0">
            <a:spAutoFit/>
          </a:bodyPr>
          <a:lstStyle/>
          <a:p>
            <a:r>
              <a:rPr lang="en-US" sz="2400" dirty="0">
                <a:solidFill>
                  <a:srgbClr val="FF0000"/>
                </a:solidFill>
              </a:rPr>
              <a:t>Urban</a:t>
            </a:r>
          </a:p>
          <a:p>
            <a:r>
              <a:rPr lang="en-US" sz="2400" dirty="0">
                <a:solidFill>
                  <a:srgbClr val="FF0000"/>
                </a:solidFill>
              </a:rPr>
              <a:t>Rural</a:t>
            </a:r>
            <a:endParaRPr lang="en-US" sz="2400" dirty="0"/>
          </a:p>
        </p:txBody>
      </p:sp>
      <p:pic>
        <p:nvPicPr>
          <p:cNvPr id="9" name="Picture 8" descr="Owl, Bird, Glasses, Perched, Smart, Spectacles, Wis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2849" y="1"/>
            <a:ext cx="1200968" cy="1711848"/>
          </a:xfrm>
          <a:prstGeom prst="rect">
            <a:avLst/>
          </a:prstGeom>
        </p:spPr>
      </p:pic>
      <p:sp>
        <p:nvSpPr>
          <p:cNvPr id="10" name="TextBox 9"/>
          <p:cNvSpPr txBox="1"/>
          <p:nvPr/>
        </p:nvSpPr>
        <p:spPr>
          <a:xfrm>
            <a:off x="6370885" y="2805041"/>
            <a:ext cx="2081969" cy="830997"/>
          </a:xfrm>
          <a:prstGeom prst="rect">
            <a:avLst/>
          </a:prstGeom>
          <a:noFill/>
        </p:spPr>
        <p:txBody>
          <a:bodyPr wrap="square" rtlCol="0">
            <a:spAutoFit/>
          </a:bodyPr>
          <a:lstStyle/>
          <a:p>
            <a:r>
              <a:rPr lang="en-US" sz="2400" dirty="0">
                <a:solidFill>
                  <a:srgbClr val="FF0000"/>
                </a:solidFill>
              </a:rPr>
              <a:t>ADT</a:t>
            </a:r>
          </a:p>
          <a:p>
            <a:r>
              <a:rPr lang="en-US" sz="2400" dirty="0">
                <a:solidFill>
                  <a:srgbClr val="FF0000"/>
                </a:solidFill>
              </a:rPr>
              <a:t>Heavy Trucks</a:t>
            </a:r>
            <a:endParaRPr lang="en-US" sz="2400" dirty="0"/>
          </a:p>
        </p:txBody>
      </p:sp>
      <p:sp>
        <p:nvSpPr>
          <p:cNvPr id="11" name="Left Brace 10"/>
          <p:cNvSpPr/>
          <p:nvPr/>
        </p:nvSpPr>
        <p:spPr>
          <a:xfrm>
            <a:off x="6322177" y="1440180"/>
            <a:ext cx="135774" cy="102568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a:off x="4738142" y="2286001"/>
            <a:ext cx="93168" cy="59436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a:off x="6271597" y="2847208"/>
            <a:ext cx="198576" cy="759529"/>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Tree>
    <p:extLst>
      <p:ext uri="{BB962C8B-B14F-4D97-AF65-F5344CB8AC3E}">
        <p14:creationId xmlns:p14="http://schemas.microsoft.com/office/powerpoint/2010/main" val="325058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700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204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2140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2240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2510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2610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2710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2970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4320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5020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P spid="10" grpId="0"/>
      <p:bldP spid="11" grpId="0" animBg="1"/>
      <p:bldP spid="12"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61774" y="1363109"/>
            <a:ext cx="8267750" cy="4614908"/>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13</a:t>
            </a:r>
            <a:endParaRPr lang="en-US" sz="3600" dirty="0">
              <a:solidFill>
                <a:prstClr val="black"/>
              </a:solidFill>
              <a:latin typeface="Calibri"/>
            </a:endParaRPr>
          </a:p>
        </p:txBody>
      </p:sp>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50</a:t>
            </a:fld>
            <a:endParaRPr lang="en-US" dirty="0">
              <a:solidFill>
                <a:prstClr val="black"/>
              </a:solidFill>
              <a:latin typeface="Calibri"/>
            </a:endParaRPr>
          </a:p>
        </p:txBody>
      </p:sp>
      <p:sp>
        <p:nvSpPr>
          <p:cNvPr id="6" name="TextBox 5"/>
          <p:cNvSpPr txBox="1"/>
          <p:nvPr/>
        </p:nvSpPr>
        <p:spPr>
          <a:xfrm>
            <a:off x="3373120" y="6167502"/>
            <a:ext cx="5770880" cy="707886"/>
          </a:xfrm>
          <a:prstGeom prst="rect">
            <a:avLst/>
          </a:prstGeom>
          <a:noFill/>
        </p:spPr>
        <p:txBody>
          <a:bodyPr wrap="square" rtlCol="0">
            <a:spAutoFit/>
          </a:bodyPr>
          <a:lstStyle/>
          <a:p>
            <a:r>
              <a:rPr lang="en-US" sz="2000" dirty="0">
                <a:solidFill>
                  <a:prstClr val="black"/>
                </a:solidFill>
                <a:latin typeface="Calibri"/>
              </a:rPr>
              <a:t>428 NAC 2-001.03B, Note 13, Page 50</a:t>
            </a:r>
          </a:p>
          <a:p>
            <a:r>
              <a:rPr lang="en-US" sz="2000" dirty="0">
                <a:solidFill>
                  <a:prstClr val="black"/>
                </a:solidFill>
                <a:latin typeface="Calibri"/>
              </a:rPr>
              <a:t>428 NAC 2-001.03A1h, Constrained Situation, Page 42</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l"/>
            <a:r>
              <a:rPr lang="en-US" dirty="0">
                <a:latin typeface="+mj-lt"/>
              </a:rPr>
              <a:t>      Vertical Alignment</a:t>
            </a:r>
            <a:endParaRPr dirty="0">
              <a:latin typeface="+mj-lt"/>
            </a:endParaRPr>
          </a:p>
        </p:txBody>
      </p:sp>
      <p:sp>
        <p:nvSpPr>
          <p:cNvPr id="9" name="Arrow: Left 8"/>
          <p:cNvSpPr/>
          <p:nvPr/>
        </p:nvSpPr>
        <p:spPr>
          <a:xfrm rot="10800000">
            <a:off x="1022072" y="1938161"/>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977392" y="2619108"/>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15542" y="3272836"/>
            <a:ext cx="7568437" cy="1343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6757306" y="351400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720" y="2825487"/>
            <a:ext cx="100584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706370" y="3949812"/>
            <a:ext cx="22860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17143" y="3945465"/>
            <a:ext cx="17373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3" name="Arrow: Left 22"/>
          <p:cNvSpPr/>
          <p:nvPr/>
        </p:nvSpPr>
        <p:spPr>
          <a:xfrm rot="10800000">
            <a:off x="1516380" y="4793515"/>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Left 23"/>
          <p:cNvSpPr/>
          <p:nvPr/>
        </p:nvSpPr>
        <p:spPr>
          <a:xfrm rot="10800000">
            <a:off x="1504473" y="5578564"/>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Left 21"/>
          <p:cNvSpPr/>
          <p:nvPr/>
        </p:nvSpPr>
        <p:spPr>
          <a:xfrm rot="10800000">
            <a:off x="1504474" y="5175508"/>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8502" y="177121"/>
            <a:ext cx="2403495" cy="1129002"/>
          </a:xfrm>
          <a:prstGeom prst="rect">
            <a:avLst/>
          </a:prstGeom>
        </p:spPr>
      </p:pic>
      <p:sp>
        <p:nvSpPr>
          <p:cNvPr id="27" name="Rectangle 26"/>
          <p:cNvSpPr/>
          <p:nvPr/>
        </p:nvSpPr>
        <p:spPr>
          <a:xfrm>
            <a:off x="1453361" y="3058710"/>
            <a:ext cx="894144" cy="209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79624" y="2834760"/>
            <a:ext cx="1104355"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5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0"/>
                                        <p:tgtEl>
                                          <p:spTgt spid="9"/>
                                        </p:tgtEl>
                                      </p:cBhvr>
                                    </p:animEffect>
                                  </p:childTnLst>
                                  <p:subTnLst>
                                    <p:set>
                                      <p:cBhvr override="childStyle">
                                        <p:cTn dur="1" fill="hold" display="0" masterRel="sameClick" afterEffect="1">
                                          <p:stCondLst>
                                            <p:cond evt="end" delay="0">
                                              <p:tn val="5"/>
                                            </p:cond>
                                          </p:stCondLst>
                                        </p:cTn>
                                        <p:tgtEl>
                                          <p:spTgt spid="9"/>
                                        </p:tgtEl>
                                        <p:attrNameLst>
                                          <p:attrName>style.visibility</p:attrName>
                                        </p:attrNameLst>
                                      </p:cBhvr>
                                      <p:to>
                                        <p:strVal val="hidden"/>
                                      </p:to>
                                    </p:set>
                                  </p:subTnLst>
                                </p:cTn>
                              </p:par>
                              <p:par>
                                <p:cTn id="8" presetID="22" presetClass="entr" presetSubtype="2" fill="hold" grpId="0" nodeType="withEffect">
                                  <p:stCondLst>
                                    <p:cond delay="160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0"/>
                                        <p:tgtEl>
                                          <p:spTgt spid="11"/>
                                        </p:tgtEl>
                                      </p:cBhvr>
                                    </p:animEffect>
                                  </p:childTnLst>
                                  <p:subTnLst>
                                    <p:set>
                                      <p:cBhvr override="childStyle">
                                        <p:cTn dur="1" fill="hold" display="0" masterRel="sameClick" afterEffect="1">
                                          <p:stCondLst>
                                            <p:cond evt="end" delay="0">
                                              <p:tn val="8"/>
                                            </p:cond>
                                          </p:stCondLst>
                                        </p:cTn>
                                        <p:tgtEl>
                                          <p:spTgt spid="11"/>
                                        </p:tgtEl>
                                        <p:attrNameLst>
                                          <p:attrName>style.visibility</p:attrName>
                                        </p:attrNameLst>
                                      </p:cBhvr>
                                      <p:to>
                                        <p:strVal val="hidden"/>
                                      </p:to>
                                    </p:set>
                                  </p:subTnLst>
                                </p:cTn>
                              </p:par>
                              <p:par>
                                <p:cTn id="11" presetID="1" presetClass="entr" presetSubtype="0" fill="hold" grpId="0" nodeType="withEffect">
                                  <p:stCondLst>
                                    <p:cond delay="2110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21600"/>
                                  </p:stCondLst>
                                  <p:childTnLst>
                                    <p:set>
                                      <p:cBhvr>
                                        <p:cTn id="14" dur="1" fill="hold">
                                          <p:stCondLst>
                                            <p:cond delay="0"/>
                                          </p:stCondLst>
                                        </p:cTn>
                                        <p:tgtEl>
                                          <p:spTgt spid="27"/>
                                        </p:tgtEl>
                                        <p:attrNameLst>
                                          <p:attrName>style.visibility</p:attrName>
                                        </p:attrNameLst>
                                      </p:cBhvr>
                                      <p:to>
                                        <p:strVal val="visible"/>
                                      </p:to>
                                    </p:set>
                                  </p:childTnLst>
                                </p:cTn>
                              </p:par>
                              <p:par>
                                <p:cTn id="15" presetID="22" presetClass="entr" presetSubtype="2" fill="hold" grpId="0" nodeType="withEffect">
                                  <p:stCondLst>
                                    <p:cond delay="2950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3000"/>
                                        <p:tgtEl>
                                          <p:spTgt spid="23"/>
                                        </p:tgtEl>
                                      </p:cBhvr>
                                    </p:animEffect>
                                  </p:childTnLst>
                                  <p:subTnLst>
                                    <p:set>
                                      <p:cBhvr override="childStyle">
                                        <p:cTn dur="1" fill="hold" display="0" masterRel="sameClick" afterEffect="1">
                                          <p:stCondLst>
                                            <p:cond evt="end" delay="0">
                                              <p:tn val="15"/>
                                            </p:cond>
                                          </p:stCondLst>
                                        </p:cTn>
                                        <p:tgtEl>
                                          <p:spTgt spid="23"/>
                                        </p:tgtEl>
                                        <p:attrNameLst>
                                          <p:attrName>style.visibility</p:attrName>
                                        </p:attrNameLst>
                                      </p:cBhvr>
                                      <p:to>
                                        <p:strVal val="hidden"/>
                                      </p:to>
                                    </p:set>
                                  </p:subTnLst>
                                </p:cTn>
                              </p:par>
                              <p:par>
                                <p:cTn id="18" presetID="22" presetClass="entr" presetSubtype="2" fill="hold" grpId="0" nodeType="withEffect">
                                  <p:stCondLst>
                                    <p:cond delay="31000"/>
                                  </p:stCondLst>
                                  <p:childTnLst>
                                    <p:set>
                                      <p:cBhvr>
                                        <p:cTn id="19" dur="1" fill="hold">
                                          <p:stCondLst>
                                            <p:cond delay="0"/>
                                          </p:stCondLst>
                                        </p:cTn>
                                        <p:tgtEl>
                                          <p:spTgt spid="22"/>
                                        </p:tgtEl>
                                        <p:attrNameLst>
                                          <p:attrName>style.visibility</p:attrName>
                                        </p:attrNameLst>
                                      </p:cBhvr>
                                      <p:to>
                                        <p:strVal val="visible"/>
                                      </p:to>
                                    </p:set>
                                    <p:animEffect transition="in" filter="wipe(right)">
                                      <p:cBhvr>
                                        <p:cTn id="20" dur="3000"/>
                                        <p:tgtEl>
                                          <p:spTgt spid="22"/>
                                        </p:tgtEl>
                                      </p:cBhvr>
                                    </p:animEffect>
                                  </p:childTnLst>
                                  <p:subTnLst>
                                    <p:set>
                                      <p:cBhvr override="childStyle">
                                        <p:cTn dur="1" fill="hold" display="0" masterRel="sameClick" afterEffect="1">
                                          <p:stCondLst>
                                            <p:cond evt="end" delay="0">
                                              <p:tn val="18"/>
                                            </p:cond>
                                          </p:stCondLst>
                                        </p:cTn>
                                        <p:tgtEl>
                                          <p:spTgt spid="22"/>
                                        </p:tgtEl>
                                        <p:attrNameLst>
                                          <p:attrName>style.visibility</p:attrName>
                                        </p:attrNameLst>
                                      </p:cBhvr>
                                      <p:to>
                                        <p:strVal val="hidden"/>
                                      </p:to>
                                    </p:set>
                                  </p:subTnLst>
                                </p:cTn>
                              </p:par>
                              <p:par>
                                <p:cTn id="21" presetID="1" presetClass="entr" presetSubtype="0" fill="hold" grpId="0" nodeType="withEffect">
                                  <p:stCondLst>
                                    <p:cond delay="3280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3490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3770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4350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53000"/>
                                  </p:stCondLst>
                                  <p:childTnLst>
                                    <p:set>
                                      <p:cBhvr>
                                        <p:cTn id="30" dur="1" fill="hold">
                                          <p:stCondLst>
                                            <p:cond delay="0"/>
                                          </p:stCondLst>
                                        </p:cTn>
                                        <p:tgtEl>
                                          <p:spTgt spid="21"/>
                                        </p:tgtEl>
                                        <p:attrNameLst>
                                          <p:attrName>style.visibility</p:attrName>
                                        </p:attrNameLst>
                                      </p:cBhvr>
                                      <p:to>
                                        <p:strVal val="visible"/>
                                      </p:to>
                                    </p:set>
                                  </p:childTnLst>
                                </p:cTn>
                              </p:par>
                              <p:par>
                                <p:cTn id="31" presetID="22" presetClass="entr" presetSubtype="2" fill="hold" grpId="0" nodeType="withEffect">
                                  <p:stCondLst>
                                    <p:cond delay="5920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3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23" grpId="0" animBg="1"/>
      <p:bldP spid="24" grpId="0" animBg="1"/>
      <p:bldP spid="22" grpId="0" animBg="1"/>
      <p:bldP spid="27" grpId="0" animBg="1"/>
      <p:bldP spid="2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5461" y="901340"/>
            <a:ext cx="8282226" cy="5225332"/>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14</a:t>
            </a:r>
            <a:endParaRPr lang="en-US" sz="3600" dirty="0">
              <a:solidFill>
                <a:prstClr val="black"/>
              </a:solidFill>
              <a:latin typeface="Calibri"/>
            </a:endParaRPr>
          </a:p>
        </p:txBody>
      </p:sp>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51</a:t>
            </a:fld>
            <a:endParaRPr lang="en-US" dirty="0">
              <a:solidFill>
                <a:prstClr val="black"/>
              </a:solidFill>
              <a:latin typeface="Calibri"/>
            </a:endParaRPr>
          </a:p>
        </p:txBody>
      </p:sp>
      <p:sp>
        <p:nvSpPr>
          <p:cNvPr id="6" name="TextBox 5"/>
          <p:cNvSpPr txBox="1"/>
          <p:nvPr/>
        </p:nvSpPr>
        <p:spPr>
          <a:xfrm>
            <a:off x="3373120" y="6167502"/>
            <a:ext cx="5770880" cy="707886"/>
          </a:xfrm>
          <a:prstGeom prst="rect">
            <a:avLst/>
          </a:prstGeom>
          <a:noFill/>
        </p:spPr>
        <p:txBody>
          <a:bodyPr wrap="square" rtlCol="0">
            <a:spAutoFit/>
          </a:bodyPr>
          <a:lstStyle/>
          <a:p>
            <a:r>
              <a:rPr lang="en-US" sz="2000" dirty="0">
                <a:solidFill>
                  <a:prstClr val="black"/>
                </a:solidFill>
                <a:latin typeface="Calibri"/>
              </a:rPr>
              <a:t>428 NAC 2-001.03B, Note 14, Page 51</a:t>
            </a:r>
          </a:p>
          <a:p>
            <a:r>
              <a:rPr lang="en-US" sz="2000" dirty="0">
                <a:solidFill>
                  <a:prstClr val="black"/>
                </a:solidFill>
                <a:latin typeface="Calibri"/>
              </a:rPr>
              <a:t>428 NAC 2-001.03A1h, Constrained Situation, Page 42</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Maximum Grade</a:t>
            </a:r>
            <a:endParaRPr dirty="0">
              <a:latin typeface="+mj-lt"/>
            </a:endParaRPr>
          </a:p>
        </p:txBody>
      </p:sp>
      <p:sp>
        <p:nvSpPr>
          <p:cNvPr id="9" name="Arrow: Left 8"/>
          <p:cNvSpPr/>
          <p:nvPr/>
        </p:nvSpPr>
        <p:spPr>
          <a:xfrm rot="10800000">
            <a:off x="987034" y="1491840"/>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987034" y="2834514"/>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15542" y="3272836"/>
            <a:ext cx="7568437" cy="13431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3887106" y="371720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4720" y="3051576"/>
            <a:ext cx="100584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331720" y="4167866"/>
            <a:ext cx="17373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523162" y="3928381"/>
            <a:ext cx="13716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3" name="Arrow: Left 22"/>
          <p:cNvSpPr/>
          <p:nvPr/>
        </p:nvSpPr>
        <p:spPr>
          <a:xfrm rot="10800000">
            <a:off x="1459706" y="4867843"/>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Left 23"/>
          <p:cNvSpPr/>
          <p:nvPr/>
        </p:nvSpPr>
        <p:spPr>
          <a:xfrm rot="10800000">
            <a:off x="1459707" y="5549827"/>
            <a:ext cx="438150"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1459706" y="416786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5653" y="249253"/>
            <a:ext cx="1209109" cy="1222514"/>
          </a:xfrm>
          <a:prstGeom prst="rect">
            <a:avLst/>
          </a:prstGeom>
        </p:spPr>
      </p:pic>
      <p:sp>
        <p:nvSpPr>
          <p:cNvPr id="27" name="Rectangle 26"/>
          <p:cNvSpPr/>
          <p:nvPr/>
        </p:nvSpPr>
        <p:spPr>
          <a:xfrm>
            <a:off x="1453361" y="3272997"/>
            <a:ext cx="894144" cy="20919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879624" y="3049047"/>
            <a:ext cx="1104355" cy="2357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453919" y="1694254"/>
            <a:ext cx="1351194" cy="26291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97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0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0"/>
                                        <p:tgtEl>
                                          <p:spTgt spid="9"/>
                                        </p:tgtEl>
                                      </p:cBhvr>
                                    </p:animEffect>
                                  </p:childTnLst>
                                  <p:subTnLst>
                                    <p:set>
                                      <p:cBhvr override="childStyle">
                                        <p:cTn dur="1" fill="hold" display="0" masterRel="sameClick" afterEffect="1">
                                          <p:stCondLst>
                                            <p:cond evt="end" delay="0">
                                              <p:tn val="5"/>
                                            </p:cond>
                                          </p:stCondLst>
                                        </p:cTn>
                                        <p:tgtEl>
                                          <p:spTgt spid="9"/>
                                        </p:tgtEl>
                                        <p:attrNameLst>
                                          <p:attrName>style.visibility</p:attrName>
                                        </p:attrNameLst>
                                      </p:cBhvr>
                                      <p:to>
                                        <p:strVal val="hidden"/>
                                      </p:to>
                                    </p:set>
                                  </p:subTnLst>
                                </p:cTn>
                              </p:par>
                              <p:par>
                                <p:cTn id="8" presetID="1" presetClass="entr" presetSubtype="0" fill="hold" grpId="0" nodeType="withEffect">
                                  <p:stCondLst>
                                    <p:cond delay="11000"/>
                                  </p:stCondLst>
                                  <p:childTnLst>
                                    <p:set>
                                      <p:cBhvr>
                                        <p:cTn id="9" dur="1" fill="hold">
                                          <p:stCondLst>
                                            <p:cond delay="0"/>
                                          </p:stCondLst>
                                        </p:cTn>
                                        <p:tgtEl>
                                          <p:spTgt spid="29"/>
                                        </p:tgtEl>
                                        <p:attrNameLst>
                                          <p:attrName>style.visibility</p:attrName>
                                        </p:attrNameLst>
                                      </p:cBhvr>
                                      <p:to>
                                        <p:strVal val="visible"/>
                                      </p:to>
                                    </p:set>
                                  </p:childTnLst>
                                </p:cTn>
                              </p:par>
                              <p:par>
                                <p:cTn id="10" presetID="22" presetClass="entr" presetSubtype="2" fill="hold" grpId="0" nodeType="withEffect">
                                  <p:stCondLst>
                                    <p:cond delay="1300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0"/>
                                        <p:tgtEl>
                                          <p:spTgt spid="11"/>
                                        </p:tgtEl>
                                      </p:cBhvr>
                                    </p:animEffect>
                                  </p:childTnLst>
                                  <p:subTnLst>
                                    <p:set>
                                      <p:cBhvr override="childStyle">
                                        <p:cTn dur="1" fill="hold" display="0" masterRel="sameClick" afterEffect="1">
                                          <p:stCondLst>
                                            <p:cond evt="end" delay="0">
                                              <p:tn val="10"/>
                                            </p:cond>
                                          </p:stCondLst>
                                        </p:cTn>
                                        <p:tgtEl>
                                          <p:spTgt spid="11"/>
                                        </p:tgtEl>
                                        <p:attrNameLst>
                                          <p:attrName>style.visibility</p:attrName>
                                        </p:attrNameLst>
                                      </p:cBhvr>
                                      <p:to>
                                        <p:strVal val="hidden"/>
                                      </p:to>
                                    </p:set>
                                  </p:subTnLst>
                                </p:cTn>
                              </p:par>
                              <p:par>
                                <p:cTn id="13" presetID="1" presetClass="entr" presetSubtype="0" fill="hold" grpId="0" nodeType="withEffect">
                                  <p:stCondLst>
                                    <p:cond delay="1800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18500"/>
                                  </p:stCondLst>
                                  <p:childTnLst>
                                    <p:set>
                                      <p:cBhvr>
                                        <p:cTn id="16" dur="1" fill="hold">
                                          <p:stCondLst>
                                            <p:cond delay="0"/>
                                          </p:stCondLst>
                                        </p:cTn>
                                        <p:tgtEl>
                                          <p:spTgt spid="27"/>
                                        </p:tgtEl>
                                        <p:attrNameLst>
                                          <p:attrName>style.visibility</p:attrName>
                                        </p:attrNameLst>
                                      </p:cBhvr>
                                      <p:to>
                                        <p:strVal val="visible"/>
                                      </p:to>
                                    </p:set>
                                  </p:childTnLst>
                                </p:cTn>
                              </p:par>
                              <p:par>
                                <p:cTn id="17" presetID="22" presetClass="entr" presetSubtype="2" fill="hold" grpId="0" nodeType="withEffect">
                                  <p:stCondLst>
                                    <p:cond delay="2270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3000"/>
                                        <p:tgtEl>
                                          <p:spTgt spid="23"/>
                                        </p:tgtEl>
                                      </p:cBhvr>
                                    </p:animEffect>
                                  </p:childTnLst>
                                  <p:subTnLst>
                                    <p:set>
                                      <p:cBhvr override="childStyle">
                                        <p:cTn dur="1" fill="hold" display="0" masterRel="sameClick" afterEffect="1">
                                          <p:stCondLst>
                                            <p:cond evt="end" delay="0">
                                              <p:tn val="17"/>
                                            </p:cond>
                                          </p:stCondLst>
                                        </p:cTn>
                                        <p:tgtEl>
                                          <p:spTgt spid="23"/>
                                        </p:tgtEl>
                                        <p:attrNameLst>
                                          <p:attrName>style.visibility</p:attrName>
                                        </p:attrNameLst>
                                      </p:cBhvr>
                                      <p:to>
                                        <p:strVal val="hidden"/>
                                      </p:to>
                                    </p:set>
                                  </p:subTnLst>
                                </p:cTn>
                              </p:par>
                              <p:par>
                                <p:cTn id="20" presetID="22" presetClass="entr" presetSubtype="2" fill="hold" grpId="0" nodeType="withEffect">
                                  <p:stCondLst>
                                    <p:cond delay="2270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3000"/>
                                        <p:tgtEl>
                                          <p:spTgt spid="24"/>
                                        </p:tgtEl>
                                      </p:cBhvr>
                                    </p:animEffect>
                                  </p:childTnLst>
                                  <p:subTnLst>
                                    <p:set>
                                      <p:cBhvr override="childStyle">
                                        <p:cTn dur="1" fill="hold" display="0" masterRel="sameClick" afterEffect="1">
                                          <p:stCondLst>
                                            <p:cond evt="end" delay="0">
                                              <p:tn val="20"/>
                                            </p:cond>
                                          </p:stCondLst>
                                        </p:cTn>
                                        <p:tgtEl>
                                          <p:spTgt spid="24"/>
                                        </p:tgtEl>
                                        <p:attrNameLst>
                                          <p:attrName>style.visibility</p:attrName>
                                        </p:attrNameLst>
                                      </p:cBhvr>
                                      <p:to>
                                        <p:strVal val="hidden"/>
                                      </p:to>
                                    </p:set>
                                  </p:subTnLst>
                                </p:cTn>
                              </p:par>
                              <p:par>
                                <p:cTn id="23" presetID="1" presetClass="entr" presetSubtype="0" fill="hold" grpId="0" nodeType="withEffect">
                                  <p:stCondLst>
                                    <p:cond delay="2600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272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3020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3570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3620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4510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23" grpId="0" animBg="1"/>
      <p:bldP spid="24" grpId="0" animBg="1"/>
      <p:bldP spid="27" grpId="0" animBg="1"/>
      <p:bldP spid="28" grpId="0" animBg="1"/>
      <p:bldP spid="2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15</a:t>
            </a:r>
            <a:endParaRPr lang="en-US" sz="3600" dirty="0">
              <a:solidFill>
                <a:prstClr val="black"/>
              </a:solidFill>
              <a:latin typeface="Calibri"/>
            </a:endParaRPr>
          </a:p>
        </p:txBody>
      </p:sp>
      <p:pic>
        <p:nvPicPr>
          <p:cNvPr id="3" name="Picture 2"/>
          <p:cNvPicPr>
            <a:picLocks noChangeAspect="1"/>
          </p:cNvPicPr>
          <p:nvPr/>
        </p:nvPicPr>
        <p:blipFill>
          <a:blip r:embed="rId3"/>
          <a:stretch>
            <a:fillRect/>
          </a:stretch>
        </p:blipFill>
        <p:spPr>
          <a:xfrm>
            <a:off x="0" y="2399953"/>
            <a:ext cx="9144000" cy="3524597"/>
          </a:xfrm>
          <a:prstGeom prst="rect">
            <a:avLst/>
          </a:prstGeom>
        </p:spPr>
      </p:pic>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52</a:t>
            </a:fld>
            <a:endParaRPr lang="en-US" dirty="0">
              <a:solidFill>
                <a:prstClr val="black"/>
              </a:solidFill>
              <a:latin typeface="Calibri"/>
            </a:endParaRPr>
          </a:p>
        </p:txBody>
      </p:sp>
      <p:sp>
        <p:nvSpPr>
          <p:cNvPr id="6" name="TextBox 5"/>
          <p:cNvSpPr txBox="1"/>
          <p:nvPr/>
        </p:nvSpPr>
        <p:spPr>
          <a:xfrm>
            <a:off x="4972050" y="6310388"/>
            <a:ext cx="4171950" cy="400110"/>
          </a:xfrm>
          <a:prstGeom prst="rect">
            <a:avLst/>
          </a:prstGeom>
          <a:noFill/>
        </p:spPr>
        <p:txBody>
          <a:bodyPr wrap="square" rtlCol="0">
            <a:spAutoFit/>
          </a:bodyPr>
          <a:lstStyle/>
          <a:p>
            <a:r>
              <a:rPr lang="en-US" sz="2000" dirty="0">
                <a:solidFill>
                  <a:prstClr val="black"/>
                </a:solidFill>
                <a:latin typeface="Calibri"/>
              </a:rPr>
              <a:t>428 NAC 2-001.03B, Note 15, Page 51</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Cross Slope</a:t>
            </a:r>
            <a:endParaRPr dirty="0">
              <a:latin typeface="+mj-lt"/>
            </a:endParaRPr>
          </a:p>
        </p:txBody>
      </p:sp>
      <p:sp>
        <p:nvSpPr>
          <p:cNvPr id="9" name="Arrow: Left 8"/>
          <p:cNvSpPr/>
          <p:nvPr/>
        </p:nvSpPr>
        <p:spPr>
          <a:xfrm rot="10800000">
            <a:off x="204549" y="2539590"/>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204549" y="3317162"/>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Left 22"/>
          <p:cNvSpPr/>
          <p:nvPr/>
        </p:nvSpPr>
        <p:spPr>
          <a:xfrm rot="10800000">
            <a:off x="4502149" y="5247250"/>
            <a:ext cx="248999"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2606335" y="5764437"/>
            <a:ext cx="182880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781" y="998402"/>
            <a:ext cx="6834166" cy="762675"/>
          </a:xfrm>
          <a:prstGeom prst="rect">
            <a:avLst/>
          </a:prstGeom>
        </p:spPr>
      </p:pic>
      <p:sp>
        <p:nvSpPr>
          <p:cNvPr id="20" name="Arrow: Left 19"/>
          <p:cNvSpPr/>
          <p:nvPr/>
        </p:nvSpPr>
        <p:spPr>
          <a:xfrm rot="10800000">
            <a:off x="204549" y="4308216"/>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Arrow: Left 21"/>
          <p:cNvSpPr/>
          <p:nvPr/>
        </p:nvSpPr>
        <p:spPr>
          <a:xfrm rot="10800000">
            <a:off x="476250" y="5023574"/>
            <a:ext cx="214074" cy="223675"/>
          </a:xfrm>
          <a:prstGeom prst="leftArrow">
            <a:avLst/>
          </a:prstGeom>
          <a:solidFill>
            <a:srgbClr val="0F45DC"/>
          </a:solidFill>
          <a:ln>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929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3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0"/>
                                        <p:tgtEl>
                                          <p:spTgt spid="9"/>
                                        </p:tgtEl>
                                      </p:cBhvr>
                                    </p:animEffect>
                                  </p:childTnLst>
                                  <p:subTnLst>
                                    <p:set>
                                      <p:cBhvr override="childStyle">
                                        <p:cTn dur="1" fill="hold" display="0" masterRel="sameClick" afterEffect="1">
                                          <p:stCondLst>
                                            <p:cond evt="end" delay="0">
                                              <p:tn val="5"/>
                                            </p:cond>
                                          </p:stCondLst>
                                        </p:cTn>
                                        <p:tgtEl>
                                          <p:spTgt spid="9"/>
                                        </p:tgtEl>
                                        <p:attrNameLst>
                                          <p:attrName>style.visibility</p:attrName>
                                        </p:attrNameLst>
                                      </p:cBhvr>
                                      <p:to>
                                        <p:strVal val="hidden"/>
                                      </p:to>
                                    </p:set>
                                  </p:subTnLst>
                                </p:cTn>
                              </p:par>
                              <p:par>
                                <p:cTn id="8" presetID="22" presetClass="entr" presetSubtype="2" fill="hold" grpId="0" nodeType="withEffect">
                                  <p:stCondLst>
                                    <p:cond delay="109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0"/>
                                        <p:tgtEl>
                                          <p:spTgt spid="11"/>
                                        </p:tgtEl>
                                      </p:cBhvr>
                                    </p:animEffect>
                                  </p:childTnLst>
                                  <p:subTnLst>
                                    <p:set>
                                      <p:cBhvr override="childStyle">
                                        <p:cTn dur="1" fill="hold" display="0" masterRel="sameClick" afterEffect="1">
                                          <p:stCondLst>
                                            <p:cond evt="end" delay="0">
                                              <p:tn val="8"/>
                                            </p:cond>
                                          </p:stCondLst>
                                        </p:cTn>
                                        <p:tgtEl>
                                          <p:spTgt spid="11"/>
                                        </p:tgtEl>
                                        <p:attrNameLst>
                                          <p:attrName>style.visibility</p:attrName>
                                        </p:attrNameLst>
                                      </p:cBhvr>
                                      <p:to>
                                        <p:strVal val="hidden"/>
                                      </p:to>
                                    </p:set>
                                  </p:subTnLst>
                                </p:cTn>
                              </p:par>
                              <p:par>
                                <p:cTn id="11" presetID="22" presetClass="entr" presetSubtype="2" fill="hold" grpId="0" nodeType="withEffect">
                                  <p:stCondLst>
                                    <p:cond delay="16900"/>
                                  </p:stCondLst>
                                  <p:childTnLst>
                                    <p:set>
                                      <p:cBhvr>
                                        <p:cTn id="12" dur="1" fill="hold">
                                          <p:stCondLst>
                                            <p:cond delay="0"/>
                                          </p:stCondLst>
                                        </p:cTn>
                                        <p:tgtEl>
                                          <p:spTgt spid="20"/>
                                        </p:tgtEl>
                                        <p:attrNameLst>
                                          <p:attrName>style.visibility</p:attrName>
                                        </p:attrNameLst>
                                      </p:cBhvr>
                                      <p:to>
                                        <p:strVal val="visible"/>
                                      </p:to>
                                    </p:set>
                                    <p:animEffect transition="in" filter="wipe(right)">
                                      <p:cBhvr>
                                        <p:cTn id="13" dur="5000"/>
                                        <p:tgtEl>
                                          <p:spTgt spid="20"/>
                                        </p:tgtEl>
                                      </p:cBhvr>
                                    </p:animEffect>
                                  </p:childTnLst>
                                  <p:subTnLst>
                                    <p:set>
                                      <p:cBhvr override="childStyle">
                                        <p:cTn dur="1" fill="hold" display="0" masterRel="sameClick" afterEffect="1">
                                          <p:stCondLst>
                                            <p:cond evt="end" delay="0">
                                              <p:tn val="11"/>
                                            </p:cond>
                                          </p:stCondLst>
                                        </p:cTn>
                                        <p:tgtEl>
                                          <p:spTgt spid="20"/>
                                        </p:tgtEl>
                                        <p:attrNameLst>
                                          <p:attrName>style.visibility</p:attrName>
                                        </p:attrNameLst>
                                      </p:cBhvr>
                                      <p:to>
                                        <p:strVal val="hidden"/>
                                      </p:to>
                                    </p:set>
                                  </p:subTnLst>
                                </p:cTn>
                              </p:par>
                              <p:par>
                                <p:cTn id="14" presetID="22" presetClass="entr" presetSubtype="2" fill="hold" grpId="0" nodeType="withEffect">
                                  <p:stCondLst>
                                    <p:cond delay="2600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5000"/>
                                        <p:tgtEl>
                                          <p:spTgt spid="22"/>
                                        </p:tgtEl>
                                      </p:cBhvr>
                                    </p:animEffect>
                                  </p:childTnLst>
                                  <p:subTnLst>
                                    <p:set>
                                      <p:cBhvr override="childStyle">
                                        <p:cTn dur="1" fill="hold" display="0" masterRel="sameClick" afterEffect="1">
                                          <p:stCondLst>
                                            <p:cond evt="end" delay="0">
                                              <p:tn val="14"/>
                                            </p:cond>
                                          </p:stCondLst>
                                        </p:cTn>
                                        <p:tgtEl>
                                          <p:spTgt spid="22"/>
                                        </p:tgtEl>
                                        <p:attrNameLst>
                                          <p:attrName>style.visibility</p:attrName>
                                        </p:attrNameLst>
                                      </p:cBhvr>
                                      <p:to>
                                        <p:strVal val="hidden"/>
                                      </p:to>
                                    </p:set>
                                  </p:subTnLst>
                                </p:cTn>
                              </p:par>
                              <p:par>
                                <p:cTn id="17" presetID="22" presetClass="entr" presetSubtype="2" fill="hold" grpId="0" nodeType="withEffect">
                                  <p:stCondLst>
                                    <p:cond delay="36000"/>
                                  </p:stCondLst>
                                  <p:childTnLst>
                                    <p:set>
                                      <p:cBhvr>
                                        <p:cTn id="18" dur="1" fill="hold">
                                          <p:stCondLst>
                                            <p:cond delay="0"/>
                                          </p:stCondLst>
                                        </p:cTn>
                                        <p:tgtEl>
                                          <p:spTgt spid="23"/>
                                        </p:tgtEl>
                                        <p:attrNameLst>
                                          <p:attrName>style.visibility</p:attrName>
                                        </p:attrNameLst>
                                      </p:cBhvr>
                                      <p:to>
                                        <p:strVal val="visible"/>
                                      </p:to>
                                    </p:set>
                                    <p:animEffect transition="in" filter="wipe(right)">
                                      <p:cBhvr>
                                        <p:cTn id="19" dur="5000"/>
                                        <p:tgtEl>
                                          <p:spTgt spid="23"/>
                                        </p:tgtEl>
                                      </p:cBhvr>
                                    </p:animEffect>
                                  </p:childTnLst>
                                  <p:subTnLst>
                                    <p:set>
                                      <p:cBhvr override="childStyle">
                                        <p:cTn dur="1" fill="hold" display="0" masterRel="sameClick" afterEffect="1">
                                          <p:stCondLst>
                                            <p:cond evt="end" delay="0">
                                              <p:tn val="17"/>
                                            </p:cond>
                                          </p:stCondLst>
                                        </p:cTn>
                                        <p:tgtEl>
                                          <p:spTgt spid="23"/>
                                        </p:tgtEl>
                                        <p:attrNameLst>
                                          <p:attrName>style.visibility</p:attrName>
                                        </p:attrNameLst>
                                      </p:cBhvr>
                                      <p:to>
                                        <p:strVal val="hidden"/>
                                      </p:to>
                                    </p:set>
                                  </p:subTnLst>
                                </p:cTn>
                              </p:par>
                              <p:par>
                                <p:cTn id="20" presetID="1" presetClass="entr" presetSubtype="0" fill="hold" nodeType="withEffect">
                                  <p:stCondLst>
                                    <p:cond delay="4100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3" grpId="0" animBg="1"/>
      <p:bldP spid="20" grpId="0" animBg="1"/>
      <p:bldP spid="2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53</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12101" y="2235"/>
            <a:ext cx="5415977" cy="5667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1560731" y="2357874"/>
            <a:ext cx="7487867" cy="690126"/>
          </a:xfrm>
          <a:prstGeom prst="rect">
            <a:avLst/>
          </a:prstGeom>
        </p:spPr>
      </p:pic>
      <p:sp>
        <p:nvSpPr>
          <p:cNvPr id="19" name="Rectangle 18"/>
          <p:cNvSpPr/>
          <p:nvPr/>
        </p:nvSpPr>
        <p:spPr>
          <a:xfrm>
            <a:off x="1457619" y="2357874"/>
            <a:ext cx="7631706" cy="690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1457619" y="568960"/>
            <a:ext cx="1654482" cy="178891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8528079" y="568961"/>
            <a:ext cx="561246" cy="17889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85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6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1000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1000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1100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1100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54</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12101" y="605378"/>
            <a:ext cx="5415977" cy="1210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359752" y="2993388"/>
            <a:ext cx="7661616" cy="1635761"/>
          </a:xfrm>
          <a:prstGeom prst="rect">
            <a:avLst/>
          </a:prstGeom>
        </p:spPr>
      </p:pic>
      <p:sp>
        <p:nvSpPr>
          <p:cNvPr id="15" name="Rectangle 14"/>
          <p:cNvSpPr/>
          <p:nvPr/>
        </p:nvSpPr>
        <p:spPr>
          <a:xfrm>
            <a:off x="1359752" y="2985044"/>
            <a:ext cx="7729573" cy="1671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1359752" y="1806413"/>
            <a:ext cx="1742791" cy="1186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518521" y="1806413"/>
            <a:ext cx="570804" cy="11869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994647" y="3215556"/>
            <a:ext cx="82296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58806" y="4158341"/>
            <a:ext cx="118872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1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150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20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200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1720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2250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55</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12101" y="1809114"/>
            <a:ext cx="5415977" cy="12107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369310" y="3528736"/>
            <a:ext cx="7729573" cy="1671914"/>
          </a:xfrm>
          <a:prstGeom prst="rect">
            <a:avLst/>
          </a:prstGeom>
        </p:spPr>
      </p:pic>
      <p:sp>
        <p:nvSpPr>
          <p:cNvPr id="15" name="Rectangle 14"/>
          <p:cNvSpPr/>
          <p:nvPr/>
        </p:nvSpPr>
        <p:spPr>
          <a:xfrm>
            <a:off x="1369310" y="3528736"/>
            <a:ext cx="7729573" cy="16719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V="1">
            <a:off x="1369310" y="3019836"/>
            <a:ext cx="1742791" cy="5088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528078" y="3019837"/>
            <a:ext cx="580363" cy="5088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93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56</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36877" y="3067309"/>
            <a:ext cx="5415977" cy="7715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457619" y="1777483"/>
            <a:ext cx="7600005" cy="922274"/>
          </a:xfrm>
          <a:prstGeom prst="rect">
            <a:avLst/>
          </a:prstGeom>
        </p:spPr>
      </p:pic>
      <p:sp>
        <p:nvSpPr>
          <p:cNvPr id="15" name="Rectangle 14"/>
          <p:cNvSpPr/>
          <p:nvPr/>
        </p:nvSpPr>
        <p:spPr>
          <a:xfrm>
            <a:off x="1359753" y="1767839"/>
            <a:ext cx="7697872" cy="913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1369311" y="2681785"/>
            <a:ext cx="1767565" cy="3855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52854" y="2681786"/>
            <a:ext cx="504770" cy="3855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486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7904148" y="6446245"/>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57</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8"/>
            <a:ext cx="2593182" cy="1664823"/>
          </a:xfrm>
          <a:prstGeom prst="rect">
            <a:avLst/>
          </a:prstGeom>
        </p:spPr>
      </p:pic>
      <p:pic>
        <p:nvPicPr>
          <p:cNvPr id="3" name="Picture 2"/>
          <p:cNvPicPr>
            <a:picLocks noChangeAspect="1"/>
          </p:cNvPicPr>
          <p:nvPr/>
        </p:nvPicPr>
        <p:blipFill>
          <a:blip r:embed="rId4"/>
          <a:stretch>
            <a:fillRect/>
          </a:stretch>
        </p:blipFill>
        <p:spPr>
          <a:xfrm>
            <a:off x="2607410" y="657575"/>
            <a:ext cx="6456983" cy="1550215"/>
          </a:xfrm>
          <a:prstGeom prst="rect">
            <a:avLst/>
          </a:prstGeom>
        </p:spPr>
      </p:pic>
      <p:pic>
        <p:nvPicPr>
          <p:cNvPr id="4" name="Picture 3"/>
          <p:cNvPicPr>
            <a:picLocks noChangeAspect="1"/>
          </p:cNvPicPr>
          <p:nvPr/>
        </p:nvPicPr>
        <p:blipFill>
          <a:blip r:embed="rId5"/>
          <a:stretch>
            <a:fillRect/>
          </a:stretch>
        </p:blipFill>
        <p:spPr>
          <a:xfrm>
            <a:off x="2607410" y="2199990"/>
            <a:ext cx="6456983" cy="1011010"/>
          </a:xfrm>
          <a:prstGeom prst="rect">
            <a:avLst/>
          </a:prstGeom>
        </p:spPr>
      </p:pic>
      <p:pic>
        <p:nvPicPr>
          <p:cNvPr id="8" name="Picture 7"/>
          <p:cNvPicPr>
            <a:picLocks noChangeAspect="1"/>
          </p:cNvPicPr>
          <p:nvPr/>
        </p:nvPicPr>
        <p:blipFill>
          <a:blip r:embed="rId6"/>
          <a:stretch>
            <a:fillRect/>
          </a:stretch>
        </p:blipFill>
        <p:spPr>
          <a:xfrm>
            <a:off x="2593182" y="3532515"/>
            <a:ext cx="6471212" cy="1567141"/>
          </a:xfrm>
          <a:prstGeom prst="rect">
            <a:avLst/>
          </a:prstGeom>
        </p:spPr>
      </p:pic>
      <p:pic>
        <p:nvPicPr>
          <p:cNvPr id="12" name="Picture 11"/>
          <p:cNvPicPr>
            <a:picLocks noChangeAspect="1"/>
          </p:cNvPicPr>
          <p:nvPr/>
        </p:nvPicPr>
        <p:blipFill>
          <a:blip r:embed="rId7"/>
          <a:stretch>
            <a:fillRect/>
          </a:stretch>
        </p:blipFill>
        <p:spPr>
          <a:xfrm>
            <a:off x="2607410" y="5100474"/>
            <a:ext cx="6456983" cy="1256275"/>
          </a:xfrm>
          <a:prstGeom prst="rect">
            <a:avLst/>
          </a:prstGeom>
        </p:spPr>
      </p:pic>
      <p:sp>
        <p:nvSpPr>
          <p:cNvPr id="17" name="Title 1"/>
          <p:cNvSpPr txBox="1">
            <a:spLocks noGrp="1"/>
          </p:cNvSpPr>
          <p:nvPr>
            <p:ph type="title"/>
          </p:nvPr>
        </p:nvSpPr>
        <p:spPr>
          <a:xfrm>
            <a:off x="2607410" y="27450"/>
            <a:ext cx="6483964" cy="629307"/>
          </a:xfrm>
          <a:prstGeom prst="rect">
            <a:avLst/>
          </a:prstGeom>
          <a:noFill/>
        </p:spPr>
        <p:txBody>
          <a:bodyPr wrap="square" anchor="ctr"/>
          <a:lstStyle>
            <a:lvl1pPr lvl="0">
              <a:defRPr/>
            </a:lvl1pPr>
          </a:lstStyle>
          <a:p>
            <a:pPr lvl="0" algn="ctr"/>
            <a:r>
              <a:rPr lang="en-US" sz="3600" dirty="0">
                <a:latin typeface="+mj-lt"/>
              </a:rPr>
              <a:t>Horizontal Clear Zone</a:t>
            </a:r>
            <a:endParaRPr sz="3600" dirty="0">
              <a:latin typeface="+mj-lt"/>
            </a:endParaRPr>
          </a:p>
        </p:txBody>
      </p:sp>
      <p:sp>
        <p:nvSpPr>
          <p:cNvPr id="19" name="Oval 18"/>
          <p:cNvSpPr/>
          <p:nvPr/>
        </p:nvSpPr>
        <p:spPr>
          <a:xfrm>
            <a:off x="959641" y="431800"/>
            <a:ext cx="570710" cy="85726"/>
          </a:xfrm>
          <a:prstGeom prst="ellipse">
            <a:avLst/>
          </a:prstGeom>
          <a:noFill/>
          <a:ln w="12700">
            <a:solidFill>
              <a:srgbClr val="0F45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975" y="1046162"/>
            <a:ext cx="524665" cy="11747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4" name="Oval 23"/>
          <p:cNvSpPr/>
          <p:nvPr/>
        </p:nvSpPr>
        <p:spPr>
          <a:xfrm>
            <a:off x="1553651" y="1046162"/>
            <a:ext cx="555781" cy="11747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9" name="Arrow: Left 8"/>
          <p:cNvSpPr/>
          <p:nvPr/>
        </p:nvSpPr>
        <p:spPr>
          <a:xfrm rot="10800000">
            <a:off x="4000500" y="2323022"/>
            <a:ext cx="20970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 24"/>
          <p:cNvSpPr/>
          <p:nvPr/>
        </p:nvSpPr>
        <p:spPr>
          <a:xfrm rot="10800000">
            <a:off x="4000500" y="2861124"/>
            <a:ext cx="20970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rot="16200000">
            <a:off x="1156878" y="2206886"/>
            <a:ext cx="2264500" cy="707886"/>
          </a:xfrm>
          <a:prstGeom prst="rect">
            <a:avLst/>
          </a:prstGeom>
          <a:noFill/>
        </p:spPr>
        <p:txBody>
          <a:bodyPr wrap="square" rtlCol="0">
            <a:spAutoFit/>
          </a:bodyPr>
          <a:lstStyle/>
          <a:p>
            <a:pPr algn="ctr"/>
            <a:r>
              <a:rPr lang="en-US" sz="2000" dirty="0">
                <a:solidFill>
                  <a:prstClr val="black"/>
                </a:solidFill>
                <a:latin typeface="Calibri"/>
              </a:rPr>
              <a:t>428 NAC 2-001.03E  Pages 59-60</a:t>
            </a:r>
          </a:p>
        </p:txBody>
      </p:sp>
      <p:sp>
        <p:nvSpPr>
          <p:cNvPr id="27" name="TextBox 26"/>
          <p:cNvSpPr txBox="1"/>
          <p:nvPr/>
        </p:nvSpPr>
        <p:spPr>
          <a:xfrm rot="16200000">
            <a:off x="1009450" y="4707958"/>
            <a:ext cx="2473807" cy="707886"/>
          </a:xfrm>
          <a:prstGeom prst="rect">
            <a:avLst/>
          </a:prstGeom>
          <a:noFill/>
        </p:spPr>
        <p:txBody>
          <a:bodyPr wrap="square" rtlCol="0">
            <a:spAutoFit/>
          </a:bodyPr>
          <a:lstStyle/>
          <a:p>
            <a:pPr algn="ctr"/>
            <a:r>
              <a:rPr lang="en-US" sz="2000" dirty="0">
                <a:solidFill>
                  <a:prstClr val="black"/>
                </a:solidFill>
                <a:latin typeface="Calibri"/>
              </a:rPr>
              <a:t>428 NAC 2-001.03I Pages 67-68 </a:t>
            </a:r>
          </a:p>
        </p:txBody>
      </p:sp>
      <p:sp>
        <p:nvSpPr>
          <p:cNvPr id="28" name="Arrow: Left 27"/>
          <p:cNvSpPr/>
          <p:nvPr/>
        </p:nvSpPr>
        <p:spPr>
          <a:xfrm rot="10800000">
            <a:off x="4148138" y="5848720"/>
            <a:ext cx="344833" cy="223675"/>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557837" y="5878405"/>
            <a:ext cx="179257" cy="16430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255276" y="5878405"/>
            <a:ext cx="179257" cy="164306"/>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48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50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250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910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910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1010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1360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1360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14600"/>
                                  </p:stCondLst>
                                  <p:childTnLst>
                                    <p:set>
                                      <p:cBhvr>
                                        <p:cTn id="20" dur="1" fill="hold">
                                          <p:stCondLst>
                                            <p:cond delay="0"/>
                                          </p:stCondLst>
                                        </p:cTn>
                                        <p:tgtEl>
                                          <p:spTgt spid="27"/>
                                        </p:tgtEl>
                                        <p:attrNameLst>
                                          <p:attrName>style.visibility</p:attrName>
                                        </p:attrNameLst>
                                      </p:cBhvr>
                                      <p:to>
                                        <p:strVal val="visible"/>
                                      </p:to>
                                    </p:set>
                                  </p:childTnLst>
                                </p:cTn>
                              </p:par>
                              <p:par>
                                <p:cTn id="21" presetID="22" presetClass="entr" presetSubtype="2" fill="hold" grpId="0" nodeType="withEffect">
                                  <p:stCondLst>
                                    <p:cond delay="2000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5000"/>
                                        <p:tgtEl>
                                          <p:spTgt spid="9"/>
                                        </p:tgtEl>
                                      </p:cBhvr>
                                    </p:animEffect>
                                  </p:childTnLst>
                                  <p:subTnLst>
                                    <p:set>
                                      <p:cBhvr override="childStyle">
                                        <p:cTn dur="1" fill="hold" display="0" masterRel="sameClick" afterEffect="1">
                                          <p:stCondLst>
                                            <p:cond evt="end" delay="0">
                                              <p:tn val="21"/>
                                            </p:cond>
                                          </p:stCondLst>
                                        </p:cTn>
                                        <p:tgtEl>
                                          <p:spTgt spid="9"/>
                                        </p:tgtEl>
                                        <p:attrNameLst>
                                          <p:attrName>style.visibility</p:attrName>
                                        </p:attrNameLst>
                                      </p:cBhvr>
                                      <p:to>
                                        <p:strVal val="hidden"/>
                                      </p:to>
                                    </p:set>
                                  </p:subTnLst>
                                </p:cTn>
                              </p:par>
                              <p:par>
                                <p:cTn id="24" presetID="22" presetClass="entr" presetSubtype="2" fill="hold" grpId="0" nodeType="withEffect">
                                  <p:stCondLst>
                                    <p:cond delay="26000"/>
                                  </p:stCondLst>
                                  <p:childTnLst>
                                    <p:set>
                                      <p:cBhvr>
                                        <p:cTn id="25" dur="1" fill="hold">
                                          <p:stCondLst>
                                            <p:cond delay="0"/>
                                          </p:stCondLst>
                                        </p:cTn>
                                        <p:tgtEl>
                                          <p:spTgt spid="25"/>
                                        </p:tgtEl>
                                        <p:attrNameLst>
                                          <p:attrName>style.visibility</p:attrName>
                                        </p:attrNameLst>
                                      </p:cBhvr>
                                      <p:to>
                                        <p:strVal val="visible"/>
                                      </p:to>
                                    </p:set>
                                    <p:animEffect transition="in" filter="wipe(right)">
                                      <p:cBhvr>
                                        <p:cTn id="26" dur="5000"/>
                                        <p:tgtEl>
                                          <p:spTgt spid="25"/>
                                        </p:tgtEl>
                                      </p:cBhvr>
                                    </p:animEffect>
                                  </p:childTnLst>
                                  <p:subTnLst>
                                    <p:set>
                                      <p:cBhvr override="childStyle">
                                        <p:cTn dur="1" fill="hold" display="0" masterRel="sameClick" afterEffect="1">
                                          <p:stCondLst>
                                            <p:cond evt="end" delay="0">
                                              <p:tn val="24"/>
                                            </p:cond>
                                          </p:stCondLst>
                                        </p:cTn>
                                        <p:tgtEl>
                                          <p:spTgt spid="25"/>
                                        </p:tgtEl>
                                        <p:attrNameLst>
                                          <p:attrName>style.visibility</p:attrName>
                                        </p:attrNameLst>
                                      </p:cBhvr>
                                      <p:to>
                                        <p:strVal val="hidden"/>
                                      </p:to>
                                    </p:set>
                                  </p:subTnLst>
                                </p:cTn>
                              </p:par>
                              <p:par>
                                <p:cTn id="27" presetID="1" presetClass="entr" presetSubtype="0" fill="hold" grpId="0" nodeType="withEffect">
                                  <p:stCondLst>
                                    <p:cond delay="74800"/>
                                  </p:stCondLst>
                                  <p:childTnLst>
                                    <p:set>
                                      <p:cBhvr>
                                        <p:cTn id="28" dur="1" fill="hold">
                                          <p:stCondLst>
                                            <p:cond delay="0"/>
                                          </p:stCondLst>
                                        </p:cTn>
                                        <p:tgtEl>
                                          <p:spTgt spid="19"/>
                                        </p:tgtEl>
                                        <p:attrNameLst>
                                          <p:attrName>style.visibility</p:attrName>
                                        </p:attrNameLst>
                                      </p:cBhvr>
                                      <p:to>
                                        <p:strVal val="visible"/>
                                      </p:to>
                                    </p:set>
                                  </p:childTnLst>
                                </p:cTn>
                              </p:par>
                              <p:par>
                                <p:cTn id="29" presetID="22" presetClass="entr" presetSubtype="2" fill="hold" grpId="0" nodeType="withEffect">
                                  <p:stCondLst>
                                    <p:cond delay="141800"/>
                                  </p:stCondLst>
                                  <p:childTnLst>
                                    <p:set>
                                      <p:cBhvr>
                                        <p:cTn id="30" dur="1" fill="hold">
                                          <p:stCondLst>
                                            <p:cond delay="0"/>
                                          </p:stCondLst>
                                        </p:cTn>
                                        <p:tgtEl>
                                          <p:spTgt spid="28"/>
                                        </p:tgtEl>
                                        <p:attrNameLst>
                                          <p:attrName>style.visibility</p:attrName>
                                        </p:attrNameLst>
                                      </p:cBhvr>
                                      <p:to>
                                        <p:strVal val="visible"/>
                                      </p:to>
                                    </p:set>
                                    <p:animEffect transition="in" filter="wipe(right)">
                                      <p:cBhvr>
                                        <p:cTn id="31" dur="5000"/>
                                        <p:tgtEl>
                                          <p:spTgt spid="28"/>
                                        </p:tgtEl>
                                      </p:cBhvr>
                                    </p:animEffect>
                                  </p:childTnLst>
                                </p:cTn>
                              </p:par>
                              <p:par>
                                <p:cTn id="32" presetID="1" presetClass="entr" presetSubtype="0" fill="hold" grpId="0" nodeType="withEffect">
                                  <p:stCondLst>
                                    <p:cond delay="14680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ntr" presetSubtype="0" fill="hold" grpId="0" nodeType="withEffect">
                                  <p:stCondLst>
                                    <p:cond delay="151800"/>
                                  </p:stCondLst>
                                  <p:childTnLst>
                                    <p:set>
                                      <p:cBhvr>
                                        <p:cTn id="35"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4" grpId="0" animBg="1"/>
      <p:bldP spid="9" grpId="0" animBg="1"/>
      <p:bldP spid="25" grpId="0" animBg="1"/>
      <p:bldP spid="26" grpId="0"/>
      <p:bldP spid="27" grpId="0"/>
      <p:bldP spid="28" grpId="0" animBg="1"/>
      <p:bldP spid="29" grpId="0" animBg="1"/>
      <p:bldP spid="30"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58</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17827" y="3898900"/>
            <a:ext cx="5415977" cy="6985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457618" y="2123772"/>
            <a:ext cx="7580127" cy="895199"/>
          </a:xfrm>
          <a:prstGeom prst="rect">
            <a:avLst/>
          </a:prstGeom>
        </p:spPr>
      </p:pic>
      <p:sp>
        <p:nvSpPr>
          <p:cNvPr id="15" name="Rectangle 14"/>
          <p:cNvSpPr/>
          <p:nvPr/>
        </p:nvSpPr>
        <p:spPr>
          <a:xfrm>
            <a:off x="1438275" y="2105025"/>
            <a:ext cx="7589931" cy="913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1457620" y="3018972"/>
            <a:ext cx="1660207" cy="8783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33804" y="3018972"/>
            <a:ext cx="494402" cy="87992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293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300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59</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21002" y="4664753"/>
            <a:ext cx="5415977" cy="4267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457619" y="3324542"/>
            <a:ext cx="7582967" cy="454978"/>
          </a:xfrm>
          <a:prstGeom prst="rect">
            <a:avLst/>
          </a:prstGeom>
        </p:spPr>
      </p:pic>
      <p:sp>
        <p:nvSpPr>
          <p:cNvPr id="15" name="Rectangle 14"/>
          <p:cNvSpPr/>
          <p:nvPr/>
        </p:nvSpPr>
        <p:spPr>
          <a:xfrm>
            <a:off x="1437208" y="3324541"/>
            <a:ext cx="7649641" cy="4935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flipH="1" flipV="1">
            <a:off x="1457619" y="3818092"/>
            <a:ext cx="1672414" cy="8598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36979" y="3818092"/>
            <a:ext cx="549870" cy="84666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7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914400" y="27662"/>
            <a:ext cx="8229600" cy="1012637"/>
          </a:xfrm>
          <a:prstGeom prst="rect">
            <a:avLst/>
          </a:prstGeom>
          <a:noFill/>
        </p:spPr>
        <p:txBody>
          <a:bodyPr wrap="square" anchor="ctr"/>
          <a:lstStyle>
            <a:lvl1pPr lvl="0">
              <a:defRPr/>
            </a:lvl1pPr>
          </a:lstStyle>
          <a:p>
            <a:pPr lvl="0" algn="ctr"/>
            <a:r>
              <a:rPr lang="en-US" sz="4000" dirty="0">
                <a:latin typeface="+mj-lt"/>
              </a:rPr>
              <a:t>Types of Work</a:t>
            </a:r>
            <a:endParaRPr sz="4000" dirty="0">
              <a:latin typeface="+mj-lt"/>
            </a:endParaRPr>
          </a:p>
        </p:txBody>
      </p:sp>
      <p:sp>
        <p:nvSpPr>
          <p:cNvPr id="3" name="Text Placeholder 2"/>
          <p:cNvSpPr txBox="1">
            <a:spLocks noGrp="1"/>
          </p:cNvSpPr>
          <p:nvPr>
            <p:ph type="body" idx="1"/>
          </p:nvPr>
        </p:nvSpPr>
        <p:spPr>
          <a:xfrm>
            <a:off x="1337200" y="954778"/>
            <a:ext cx="7335292" cy="2653221"/>
          </a:xfrm>
          <a:prstGeom prst="rect">
            <a:avLst/>
          </a:prstGeom>
          <a:noFill/>
        </p:spPr>
        <p:txBody>
          <a:bodyPr wrap="square" anchor="t"/>
          <a:lstStyle>
            <a:lvl1pPr lvl="0">
              <a:defRPr/>
            </a:lvl1pPr>
          </a:lstStyle>
          <a:p>
            <a:pPr marL="0" indent="0">
              <a:buNone/>
            </a:pPr>
            <a:r>
              <a:rPr lang="en-US" sz="2800" dirty="0">
                <a:solidFill>
                  <a:schemeClr val="tx1"/>
                </a:solidFill>
                <a:latin typeface="+mn-lt"/>
              </a:rPr>
              <a:t>New – build on new alignment, e.g. across an open field</a:t>
            </a:r>
          </a:p>
          <a:p>
            <a:pPr marL="0" indent="0">
              <a:spcAft>
                <a:spcPts val="1800"/>
              </a:spcAft>
              <a:buNone/>
            </a:pPr>
            <a:r>
              <a:rPr lang="en-US" sz="2800" dirty="0">
                <a:solidFill>
                  <a:schemeClr val="tx1"/>
                </a:solidFill>
                <a:latin typeface="+mn-lt"/>
              </a:rPr>
              <a:t>Reconstruction – rebuild on existing alignment</a:t>
            </a:r>
          </a:p>
          <a:p>
            <a:pPr marL="0" indent="0">
              <a:buNone/>
            </a:pPr>
            <a:r>
              <a:rPr lang="en-US" sz="2800" dirty="0">
                <a:solidFill>
                  <a:schemeClr val="tx1"/>
                </a:solidFill>
                <a:latin typeface="+mn-lt"/>
              </a:rPr>
              <a:t>3R – asset preservation </a:t>
            </a:r>
          </a:p>
          <a:p>
            <a:pPr marL="0" indent="0">
              <a:buNone/>
            </a:pPr>
            <a:r>
              <a:rPr lang="en-US" sz="2800" dirty="0">
                <a:solidFill>
                  <a:schemeClr val="tx1"/>
                </a:solidFill>
                <a:latin typeface="+mn-lt"/>
              </a:rPr>
              <a:t>Maintenance – definition is on Page 88</a:t>
            </a:r>
          </a:p>
          <a:p>
            <a:pPr marL="0" indent="0">
              <a:buNone/>
            </a:pPr>
            <a:endParaRPr lang="en-US" sz="2800" dirty="0">
              <a:solidFill>
                <a:schemeClr val="tx1"/>
              </a:solidFill>
              <a:latin typeface="+mn-lt"/>
            </a:endParaRPr>
          </a:p>
        </p:txBody>
      </p:sp>
      <p:sp>
        <p:nvSpPr>
          <p:cNvPr id="7" name="TextBox 6"/>
          <p:cNvSpPr txBox="1"/>
          <p:nvPr/>
        </p:nvSpPr>
        <p:spPr>
          <a:xfrm>
            <a:off x="3383256" y="1397451"/>
            <a:ext cx="3788229" cy="400110"/>
          </a:xfrm>
          <a:prstGeom prst="rect">
            <a:avLst/>
          </a:prstGeom>
          <a:noFill/>
        </p:spPr>
        <p:txBody>
          <a:bodyPr wrap="square" rtlCol="0">
            <a:spAutoFit/>
          </a:bodyPr>
          <a:lstStyle/>
          <a:p>
            <a:r>
              <a:rPr lang="en-US" sz="2000" dirty="0">
                <a:solidFill>
                  <a:prstClr val="black"/>
                </a:solidFill>
                <a:latin typeface="Calibri"/>
              </a:rPr>
              <a:t>(428 NAC 2-001.03A1a, Page 37)</a:t>
            </a:r>
          </a:p>
        </p:txBody>
      </p:sp>
      <p:sp>
        <p:nvSpPr>
          <p:cNvPr id="6" name="TextBox 5"/>
          <p:cNvSpPr txBox="1"/>
          <p:nvPr/>
        </p:nvSpPr>
        <p:spPr>
          <a:xfrm>
            <a:off x="1289857" y="6284622"/>
            <a:ext cx="1136077" cy="369332"/>
          </a:xfrm>
          <a:prstGeom prst="rect">
            <a:avLst/>
          </a:prstGeom>
          <a:noFill/>
        </p:spPr>
        <p:txBody>
          <a:bodyPr wrap="square" rtlCol="0">
            <a:spAutoFit/>
          </a:bodyPr>
          <a:lstStyle/>
          <a:p>
            <a:r>
              <a:rPr lang="en-US" dirty="0">
                <a:solidFill>
                  <a:prstClr val="black"/>
                </a:solidFill>
                <a:latin typeface="Calibri"/>
              </a:rPr>
              <a:t>Slide </a:t>
            </a:r>
            <a:fld id="{617D61CC-9F1C-4D1B-8433-F2957B9D4662}" type="slidenum">
              <a:rPr lang="en-US">
                <a:solidFill>
                  <a:prstClr val="black"/>
                </a:solidFill>
                <a:latin typeface="Calibri"/>
              </a:rPr>
              <a:pPr/>
              <a:t>6</a:t>
            </a:fld>
            <a:endParaRPr lang="en-US" dirty="0">
              <a:solidFill>
                <a:prstClr val="black"/>
              </a:solidFill>
              <a:latin typeface="Calibri"/>
            </a:endParaRPr>
          </a:p>
        </p:txBody>
      </p:sp>
      <p:sp>
        <p:nvSpPr>
          <p:cNvPr id="4" name="TextBox 3"/>
          <p:cNvSpPr txBox="1"/>
          <p:nvPr/>
        </p:nvSpPr>
        <p:spPr>
          <a:xfrm>
            <a:off x="2073049" y="4674730"/>
            <a:ext cx="5912302" cy="1446550"/>
          </a:xfrm>
          <a:prstGeom prst="rect">
            <a:avLst/>
          </a:prstGeom>
          <a:noFill/>
          <a:ln>
            <a:solidFill>
              <a:srgbClr val="C00000"/>
            </a:solidFill>
          </a:ln>
        </p:spPr>
        <p:txBody>
          <a:bodyPr wrap="square" rtlCol="0">
            <a:spAutoFit/>
          </a:bodyPr>
          <a:lstStyle/>
          <a:p>
            <a:pPr marL="214313" indent="-214313">
              <a:lnSpc>
                <a:spcPct val="110000"/>
              </a:lnSpc>
              <a:spcBef>
                <a:spcPts val="450"/>
              </a:spcBef>
              <a:defRPr/>
            </a:pPr>
            <a:r>
              <a:rPr lang="en-US" sz="2000" dirty="0">
                <a:solidFill>
                  <a:srgbClr val="C00000"/>
                </a:solidFill>
                <a:latin typeface="Arial" pitchFamily="34" charset="0"/>
                <a:cs typeface="Arial" pitchFamily="34" charset="0"/>
              </a:rPr>
              <a:t>Armor coating of, or placing asphalt millings on, an existing aggregate surface </a:t>
            </a:r>
            <a:r>
              <a:rPr lang="en-US" sz="2000" i="1" dirty="0">
                <a:solidFill>
                  <a:srgbClr val="C00000"/>
                </a:solidFill>
                <a:latin typeface="Arial" pitchFamily="34" charset="0"/>
                <a:cs typeface="Arial" pitchFamily="34" charset="0"/>
              </a:rPr>
              <a:t>is paving  </a:t>
            </a:r>
            <a:br>
              <a:rPr lang="en-US" sz="2000" i="1" dirty="0">
                <a:solidFill>
                  <a:srgbClr val="C00000"/>
                </a:solidFill>
                <a:latin typeface="Arial" pitchFamily="34" charset="0"/>
                <a:cs typeface="Arial" pitchFamily="34" charset="0"/>
              </a:rPr>
            </a:br>
            <a:r>
              <a:rPr lang="en-US" sz="2000" i="1" dirty="0">
                <a:solidFill>
                  <a:srgbClr val="C00000"/>
                </a:solidFill>
                <a:latin typeface="Arial" pitchFamily="34" charset="0"/>
                <a:cs typeface="Arial" pitchFamily="34" charset="0"/>
              </a:rPr>
              <a:t>- </a:t>
            </a:r>
            <a:r>
              <a:rPr lang="en-US" sz="2000" dirty="0">
                <a:solidFill>
                  <a:srgbClr val="C00000"/>
                </a:solidFill>
                <a:latin typeface="Arial" pitchFamily="34" charset="0"/>
                <a:cs typeface="Arial" pitchFamily="34" charset="0"/>
              </a:rPr>
              <a:t>That’s </a:t>
            </a:r>
            <a:r>
              <a:rPr lang="en-US" sz="2000" i="1" dirty="0">
                <a:solidFill>
                  <a:srgbClr val="C00000"/>
                </a:solidFill>
                <a:latin typeface="Arial" pitchFamily="34" charset="0"/>
                <a:cs typeface="Arial" pitchFamily="34" charset="0"/>
              </a:rPr>
              <a:t>reconstruction</a:t>
            </a:r>
            <a:br>
              <a:rPr lang="en-US" sz="2000" i="1" dirty="0">
                <a:solidFill>
                  <a:srgbClr val="C00000"/>
                </a:solidFill>
                <a:latin typeface="Arial" pitchFamily="34" charset="0"/>
                <a:cs typeface="Arial" pitchFamily="34" charset="0"/>
              </a:rPr>
            </a:br>
            <a:r>
              <a:rPr lang="en-US" sz="2000" i="1" dirty="0">
                <a:solidFill>
                  <a:srgbClr val="C00000"/>
                </a:solidFill>
                <a:latin typeface="Arial" pitchFamily="34" charset="0"/>
                <a:cs typeface="Arial" pitchFamily="34" charset="0"/>
              </a:rPr>
              <a:t>- </a:t>
            </a:r>
            <a:r>
              <a:rPr lang="en-US" sz="2000" dirty="0">
                <a:solidFill>
                  <a:srgbClr val="C00000"/>
                </a:solidFill>
                <a:latin typeface="Arial" pitchFamily="34" charset="0"/>
                <a:cs typeface="Arial" pitchFamily="34" charset="0"/>
              </a:rPr>
              <a:t>Must be to </a:t>
            </a:r>
            <a:r>
              <a:rPr lang="en-US" sz="2000" i="1" dirty="0">
                <a:solidFill>
                  <a:srgbClr val="C00000"/>
                </a:solidFill>
                <a:latin typeface="Arial" pitchFamily="34" charset="0"/>
                <a:cs typeface="Arial" pitchFamily="34" charset="0"/>
              </a:rPr>
              <a:t>N&amp;R standards </a:t>
            </a:r>
            <a:r>
              <a:rPr lang="en-US" sz="2000" dirty="0">
                <a:solidFill>
                  <a:srgbClr val="C00000"/>
                </a:solidFill>
                <a:latin typeface="Arial" pitchFamily="34" charset="0"/>
                <a:cs typeface="Arial" pitchFamily="34" charset="0"/>
              </a:rPr>
              <a:t>(or get a </a:t>
            </a:r>
            <a:r>
              <a:rPr lang="en-US" sz="2000" i="1" dirty="0">
                <a:solidFill>
                  <a:srgbClr val="C00000"/>
                </a:solidFill>
                <a:latin typeface="Arial" pitchFamily="34" charset="0"/>
                <a:cs typeface="Arial" pitchFamily="34" charset="0"/>
              </a:rPr>
              <a:t>relaxation)</a:t>
            </a:r>
          </a:p>
        </p:txBody>
      </p:sp>
      <p:sp>
        <p:nvSpPr>
          <p:cNvPr id="5" name="TextBox 4"/>
          <p:cNvSpPr txBox="1"/>
          <p:nvPr/>
        </p:nvSpPr>
        <p:spPr>
          <a:xfrm>
            <a:off x="1857896" y="4030261"/>
            <a:ext cx="6838950" cy="523220"/>
          </a:xfrm>
          <a:prstGeom prst="rect">
            <a:avLst/>
          </a:prstGeom>
          <a:noFill/>
        </p:spPr>
        <p:txBody>
          <a:bodyPr wrap="square" rtlCol="0">
            <a:spAutoFit/>
          </a:bodyPr>
          <a:lstStyle/>
          <a:p>
            <a:r>
              <a:rPr lang="en-US" sz="2800" dirty="0">
                <a:solidFill>
                  <a:srgbClr val="FF0000"/>
                </a:solidFill>
              </a:rPr>
              <a:t>Boundaries between each – see other videos</a:t>
            </a:r>
          </a:p>
        </p:txBody>
      </p:sp>
      <p:sp>
        <p:nvSpPr>
          <p:cNvPr id="9" name="Left Brace 8"/>
          <p:cNvSpPr/>
          <p:nvPr/>
        </p:nvSpPr>
        <p:spPr>
          <a:xfrm>
            <a:off x="1176076" y="1397451"/>
            <a:ext cx="401110" cy="2387146"/>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1176076" y="2549715"/>
            <a:ext cx="0" cy="1749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176076" y="4299351"/>
            <a:ext cx="681820"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3" idx="3"/>
          </p:cNvCxnSpPr>
          <p:nvPr/>
        </p:nvCxnSpPr>
        <p:spPr>
          <a:xfrm>
            <a:off x="8672492" y="2281389"/>
            <a:ext cx="24354" cy="311661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4" idx="3"/>
          </p:cNvCxnSpPr>
          <p:nvPr/>
        </p:nvCxnSpPr>
        <p:spPr>
          <a:xfrm flipH="1">
            <a:off x="7985351" y="5398004"/>
            <a:ext cx="711495" cy="1"/>
          </a:xfrm>
          <a:prstGeom prst="straightConnector1">
            <a:avLst/>
          </a:prstGeom>
          <a:ln w="25400">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316744" y="2281388"/>
            <a:ext cx="355748"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073049" y="3611332"/>
            <a:ext cx="6289057" cy="400110"/>
          </a:xfrm>
          <a:prstGeom prst="rect">
            <a:avLst/>
          </a:prstGeom>
        </p:spPr>
        <p:txBody>
          <a:bodyPr wrap="square">
            <a:spAutoFit/>
          </a:bodyPr>
          <a:lstStyle/>
          <a:p>
            <a:r>
              <a:rPr lang="en-US" sz="2000" dirty="0">
                <a:cs typeface="Arial" pitchFamily="34" charset="0"/>
              </a:rPr>
              <a:t>(428 NAC 2-003 </a:t>
            </a:r>
            <a:r>
              <a:rPr lang="en-US" sz="2000" b="1" dirty="0">
                <a:cs typeface="Arial" pitchFamily="34" charset="0"/>
              </a:rPr>
              <a:t>Pg 88</a:t>
            </a:r>
            <a:r>
              <a:rPr lang="en-US" sz="2000" dirty="0">
                <a:cs typeface="Arial" pitchFamily="34" charset="0"/>
              </a:rPr>
              <a:t>, Neb Rev Stat §39-101 and §60-630) </a:t>
            </a:r>
            <a:endParaRPr lang="en-US" sz="2000" dirty="0"/>
          </a:p>
        </p:txBody>
      </p:sp>
      <p:sp>
        <p:nvSpPr>
          <p:cNvPr id="16" name="TextBox 15"/>
          <p:cNvSpPr txBox="1"/>
          <p:nvPr/>
        </p:nvSpPr>
        <p:spPr>
          <a:xfrm>
            <a:off x="4488475" y="2281388"/>
            <a:ext cx="3822349" cy="400110"/>
          </a:xfrm>
          <a:prstGeom prst="rect">
            <a:avLst/>
          </a:prstGeom>
          <a:noFill/>
        </p:spPr>
        <p:txBody>
          <a:bodyPr wrap="square" rtlCol="0">
            <a:spAutoFit/>
          </a:bodyPr>
          <a:lstStyle/>
          <a:p>
            <a:r>
              <a:rPr lang="en-US" sz="2000" dirty="0">
                <a:solidFill>
                  <a:prstClr val="black"/>
                </a:solidFill>
                <a:latin typeface="Calibri"/>
              </a:rPr>
              <a:t>(428 NAC 2-001.03A1b, Page 37)</a:t>
            </a:r>
          </a:p>
        </p:txBody>
      </p:sp>
      <p:sp>
        <p:nvSpPr>
          <p:cNvPr id="17" name="TextBox 16"/>
          <p:cNvSpPr txBox="1"/>
          <p:nvPr/>
        </p:nvSpPr>
        <p:spPr>
          <a:xfrm>
            <a:off x="4921042" y="2713767"/>
            <a:ext cx="3912573" cy="400110"/>
          </a:xfrm>
          <a:prstGeom prst="rect">
            <a:avLst/>
          </a:prstGeom>
          <a:noFill/>
        </p:spPr>
        <p:txBody>
          <a:bodyPr wrap="square" rtlCol="0">
            <a:spAutoFit/>
          </a:bodyPr>
          <a:lstStyle/>
          <a:p>
            <a:r>
              <a:rPr lang="en-US" sz="2000" dirty="0">
                <a:solidFill>
                  <a:prstClr val="black"/>
                </a:solidFill>
                <a:latin typeface="Calibri"/>
              </a:rPr>
              <a:t>(428 NAC 2-001.03A1c, Pgs 37-38)</a:t>
            </a:r>
          </a:p>
        </p:txBody>
      </p:sp>
      <p:pic>
        <p:nvPicPr>
          <p:cNvPr id="19" name="Picture 18">
            <a:hlinkClick r:id="" action="ppaction://noaction"/>
          </p:cNvPr>
          <p:cNvPicPr>
            <a:picLocks noChangeAspect="1"/>
          </p:cNvPicPr>
          <p:nvPr/>
        </p:nvPicPr>
        <p:blipFill>
          <a:blip r:embed="rId3"/>
          <a:stretch>
            <a:fillRect/>
          </a:stretch>
        </p:blipFill>
        <p:spPr>
          <a:xfrm>
            <a:off x="8062039" y="5679222"/>
            <a:ext cx="578667" cy="647055"/>
          </a:xfrm>
          <a:prstGeom prst="rect">
            <a:avLst/>
          </a:prstGeom>
        </p:spPr>
      </p:pic>
      <p:sp>
        <p:nvSpPr>
          <p:cNvPr id="20" name="TextBox 19"/>
          <p:cNvSpPr txBox="1"/>
          <p:nvPr/>
        </p:nvSpPr>
        <p:spPr>
          <a:xfrm>
            <a:off x="5203369" y="6402497"/>
            <a:ext cx="3940631" cy="400110"/>
          </a:xfrm>
          <a:prstGeom prst="rect">
            <a:avLst/>
          </a:prstGeom>
          <a:noFill/>
        </p:spPr>
        <p:txBody>
          <a:bodyPr wrap="square" rtlCol="0">
            <a:spAutoFit/>
          </a:bodyPr>
          <a:lstStyle/>
          <a:p>
            <a:r>
              <a:rPr lang="en-US" sz="2000" dirty="0">
                <a:solidFill>
                  <a:prstClr val="black"/>
                </a:solidFill>
                <a:latin typeface="Calibri"/>
              </a:rPr>
              <a:t>428 NAC 2-001.03A1, </a:t>
            </a:r>
            <a:r>
              <a:rPr lang="en-US" sz="2000" b="1" dirty="0">
                <a:solidFill>
                  <a:prstClr val="black"/>
                </a:solidFill>
                <a:latin typeface="Calibri"/>
              </a:rPr>
              <a:t>Pages 37-42</a:t>
            </a:r>
          </a:p>
        </p:txBody>
      </p:sp>
      <p:sp>
        <p:nvSpPr>
          <p:cNvPr id="29" name="TextBox 28"/>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Tree>
    <p:extLst>
      <p:ext uri="{BB962C8B-B14F-4D97-AF65-F5344CB8AC3E}">
        <p14:creationId xmlns:p14="http://schemas.microsoft.com/office/powerpoint/2010/main" val="19887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26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3360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378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4000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4280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4380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4480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4580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5140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5350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6050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6250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7400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7450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7500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7600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4" grpId="0" animBg="1"/>
      <p:bldP spid="5" grpId="0"/>
      <p:bldP spid="9" grpId="0" animBg="1"/>
      <p:bldP spid="10" grpId="0"/>
      <p:bldP spid="16"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704203" y="48217"/>
            <a:ext cx="5910842" cy="6809783"/>
          </a:xfrm>
          <a:prstGeom prst="rect">
            <a:avLst/>
          </a:prstGeom>
        </p:spPr>
      </p:pic>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r>
              <a:rPr lang="en-US" sz="4400" dirty="0">
                <a:solidFill>
                  <a:prstClr val="black"/>
                </a:solidFill>
                <a:latin typeface="Calibri"/>
              </a:rPr>
              <a:t>      Note 16  - HCZ</a:t>
            </a:r>
            <a:endParaRPr lang="en-US" sz="3600" dirty="0">
              <a:solidFill>
                <a:prstClr val="black"/>
              </a:solidFill>
              <a:latin typeface="Calibri"/>
            </a:endParaRPr>
          </a:p>
        </p:txBody>
      </p:sp>
      <p:sp>
        <p:nvSpPr>
          <p:cNvPr id="5" name="TextBox 4"/>
          <p:cNvSpPr txBox="1"/>
          <p:nvPr/>
        </p:nvSpPr>
        <p:spPr>
          <a:xfrm>
            <a:off x="992693" y="6488668"/>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60</a:t>
            </a:fld>
            <a:endParaRPr lang="en-US" dirty="0">
              <a:solidFill>
                <a:prstClr val="black"/>
              </a:solidFill>
              <a:latin typeface="Calibri"/>
            </a:endParaRPr>
          </a:p>
        </p:txBody>
      </p:sp>
      <p:sp>
        <p:nvSpPr>
          <p:cNvPr id="6" name="TextBox 5"/>
          <p:cNvSpPr txBox="1"/>
          <p:nvPr/>
        </p:nvSpPr>
        <p:spPr>
          <a:xfrm rot="16200000">
            <a:off x="-926278" y="3846705"/>
            <a:ext cx="4171950" cy="400110"/>
          </a:xfrm>
          <a:prstGeom prst="rect">
            <a:avLst/>
          </a:prstGeom>
          <a:noFill/>
        </p:spPr>
        <p:txBody>
          <a:bodyPr wrap="square" rtlCol="0">
            <a:spAutoFit/>
          </a:bodyPr>
          <a:lstStyle/>
          <a:p>
            <a:r>
              <a:rPr lang="en-US" sz="2000" dirty="0">
                <a:solidFill>
                  <a:prstClr val="black"/>
                </a:solidFill>
                <a:latin typeface="Calibri"/>
              </a:rPr>
              <a:t>428 NAC 2-001.03B, Note 16, Page 52</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644"/>
            <a:ext cx="2738622" cy="1758195"/>
          </a:xfrm>
          <a:prstGeom prst="rect">
            <a:avLst/>
          </a:prstGeom>
        </p:spPr>
      </p:pic>
      <p:sp>
        <p:nvSpPr>
          <p:cNvPr id="17" name="Rectangle 16"/>
          <p:cNvSpPr/>
          <p:nvPr/>
        </p:nvSpPr>
        <p:spPr>
          <a:xfrm>
            <a:off x="3103496" y="5135412"/>
            <a:ext cx="5415977" cy="16638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1457619" y="2453640"/>
            <a:ext cx="7550176" cy="2219960"/>
          </a:xfrm>
          <a:prstGeom prst="rect">
            <a:avLst/>
          </a:prstGeom>
        </p:spPr>
      </p:pic>
      <p:sp>
        <p:nvSpPr>
          <p:cNvPr id="15" name="Rectangle 14"/>
          <p:cNvSpPr/>
          <p:nvPr/>
        </p:nvSpPr>
        <p:spPr>
          <a:xfrm>
            <a:off x="1437207" y="2464364"/>
            <a:ext cx="7570588" cy="22092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flipV="1">
            <a:off x="1437207" y="4673600"/>
            <a:ext cx="1666289" cy="4618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19474" y="4673600"/>
            <a:ext cx="488321" cy="4425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300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 17</a:t>
            </a:r>
            <a:endParaRPr lang="en-US" sz="3600" dirty="0">
              <a:solidFill>
                <a:prstClr val="black"/>
              </a:solidFill>
              <a:latin typeface="Calibri"/>
            </a:endParaRPr>
          </a:p>
        </p:txBody>
      </p:sp>
      <p:pic>
        <p:nvPicPr>
          <p:cNvPr id="2" name="Picture 1"/>
          <p:cNvPicPr>
            <a:picLocks noChangeAspect="1"/>
          </p:cNvPicPr>
          <p:nvPr/>
        </p:nvPicPr>
        <p:blipFill>
          <a:blip r:embed="rId3"/>
          <a:stretch>
            <a:fillRect/>
          </a:stretch>
        </p:blipFill>
        <p:spPr>
          <a:xfrm>
            <a:off x="-8278" y="3401721"/>
            <a:ext cx="9152278" cy="1783777"/>
          </a:xfrm>
          <a:prstGeom prst="rect">
            <a:avLst/>
          </a:prstGeom>
        </p:spPr>
      </p:pic>
      <p:sp>
        <p:nvSpPr>
          <p:cNvPr id="5" name="TextBox 4"/>
          <p:cNvSpPr txBox="1"/>
          <p:nvPr/>
        </p:nvSpPr>
        <p:spPr>
          <a:xfrm>
            <a:off x="1110743" y="6336779"/>
            <a:ext cx="1136077" cy="369332"/>
          </a:xfrm>
          <a:prstGeom prst="rect">
            <a:avLst/>
          </a:prstGeom>
          <a:noFill/>
        </p:spPr>
        <p:txBody>
          <a:bodyPr wrap="square" rtlCol="0">
            <a:spAutoFit/>
          </a:bodyPr>
          <a:lstStyle/>
          <a:p>
            <a:r>
              <a:rPr lang="en-US" dirty="0">
                <a:solidFill>
                  <a:prstClr val="black"/>
                </a:solidFill>
                <a:latin typeface="Calibri"/>
              </a:rPr>
              <a:t>Slide </a:t>
            </a:r>
            <a:fld id="{C6AF45EA-F17F-4EF6-AB85-B4FEA2A3E1BE}" type="slidenum">
              <a:rPr lang="en-US">
                <a:solidFill>
                  <a:prstClr val="black"/>
                </a:solidFill>
                <a:latin typeface="Calibri"/>
              </a:rPr>
              <a:pPr/>
              <a:t>61</a:t>
            </a:fld>
            <a:endParaRPr lang="en-US" dirty="0">
              <a:solidFill>
                <a:prstClr val="black"/>
              </a:solidFill>
              <a:latin typeface="Calibri"/>
            </a:endParaRPr>
          </a:p>
        </p:txBody>
      </p:sp>
      <p:sp>
        <p:nvSpPr>
          <p:cNvPr id="6" name="TextBox 5"/>
          <p:cNvSpPr txBox="1"/>
          <p:nvPr/>
        </p:nvSpPr>
        <p:spPr>
          <a:xfrm>
            <a:off x="4972050" y="6310388"/>
            <a:ext cx="4171950" cy="400110"/>
          </a:xfrm>
          <a:prstGeom prst="rect">
            <a:avLst/>
          </a:prstGeom>
          <a:noFill/>
        </p:spPr>
        <p:txBody>
          <a:bodyPr wrap="square" rtlCol="0">
            <a:spAutoFit/>
          </a:bodyPr>
          <a:lstStyle/>
          <a:p>
            <a:r>
              <a:rPr lang="en-US" sz="2000" dirty="0">
                <a:solidFill>
                  <a:prstClr val="black"/>
                </a:solidFill>
                <a:latin typeface="Calibri"/>
              </a:rPr>
              <a:t>428 NAC 2-001.03B, Note 17, Page 53</a:t>
            </a:r>
          </a:p>
        </p:txBody>
      </p:sp>
      <p:sp>
        <p:nvSpPr>
          <p:cNvPr id="13" name="Title 1"/>
          <p:cNvSpPr txBox="1">
            <a:spLocks noGrp="1"/>
          </p:cNvSpPr>
          <p:nvPr>
            <p:ph type="title"/>
          </p:nvPr>
        </p:nvSpPr>
        <p:spPr>
          <a:xfrm>
            <a:off x="861774" y="27450"/>
            <a:ext cx="8229600" cy="1146175"/>
          </a:xfrm>
          <a:prstGeom prst="rect">
            <a:avLst/>
          </a:prstGeom>
          <a:noFill/>
        </p:spPr>
        <p:txBody>
          <a:bodyPr wrap="square" anchor="ctr"/>
          <a:lstStyle>
            <a:lvl1pPr lvl="0">
              <a:defRPr/>
            </a:lvl1pPr>
          </a:lstStyle>
          <a:p>
            <a:pPr lvl="0" algn="ctr"/>
            <a:r>
              <a:rPr lang="en-US" dirty="0">
                <a:latin typeface="+mj-lt"/>
              </a:rPr>
              <a:t>Vertical Clearance</a:t>
            </a:r>
            <a:endParaRPr dirty="0">
              <a:latin typeface="+mj-lt"/>
            </a:endParaRPr>
          </a:p>
        </p:txBody>
      </p:sp>
      <p:sp>
        <p:nvSpPr>
          <p:cNvPr id="9" name="Arrow: Left 8"/>
          <p:cNvSpPr/>
          <p:nvPr/>
        </p:nvSpPr>
        <p:spPr>
          <a:xfrm rot="10800000">
            <a:off x="180077" y="3574104"/>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p:cNvSpPr/>
          <p:nvPr/>
        </p:nvSpPr>
        <p:spPr>
          <a:xfrm rot="10800000">
            <a:off x="6838950" y="3574104"/>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p:nvCxnSpPr>
        <p:spPr>
          <a:xfrm>
            <a:off x="2235480" y="4062374"/>
            <a:ext cx="1188720" cy="0"/>
          </a:xfrm>
          <a:prstGeom prst="line">
            <a:avLst/>
          </a:prstGeom>
          <a:ln w="38100">
            <a:solidFill>
              <a:srgbClr val="2B0B7B"/>
            </a:solidFill>
          </a:ln>
        </p:spPr>
        <p:style>
          <a:lnRef idx="1">
            <a:schemeClr val="accent1"/>
          </a:lnRef>
          <a:fillRef idx="0">
            <a:schemeClr val="accent1"/>
          </a:fillRef>
          <a:effectRef idx="0">
            <a:schemeClr val="accent1"/>
          </a:effectRef>
          <a:fontRef idx="minor">
            <a:schemeClr val="tx1"/>
          </a:fontRef>
        </p:style>
      </p:cxnSp>
      <p:sp>
        <p:nvSpPr>
          <p:cNvPr id="20" name="Arrow: Left 19"/>
          <p:cNvSpPr/>
          <p:nvPr/>
        </p:nvSpPr>
        <p:spPr>
          <a:xfrm rot="10800000">
            <a:off x="6247049" y="3838699"/>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930" y="1028978"/>
            <a:ext cx="4404065" cy="2288184"/>
          </a:xfrm>
          <a:prstGeom prst="rect">
            <a:avLst/>
          </a:prstGeom>
        </p:spPr>
      </p:pic>
      <p:sp>
        <p:nvSpPr>
          <p:cNvPr id="4" name="TextBox 3"/>
          <p:cNvSpPr txBox="1"/>
          <p:nvPr/>
        </p:nvSpPr>
        <p:spPr>
          <a:xfrm>
            <a:off x="1337094" y="5240388"/>
            <a:ext cx="7511143" cy="1077218"/>
          </a:xfrm>
          <a:prstGeom prst="rect">
            <a:avLst/>
          </a:prstGeom>
          <a:noFill/>
        </p:spPr>
        <p:txBody>
          <a:bodyPr wrap="square" rtlCol="0">
            <a:spAutoFit/>
          </a:bodyPr>
          <a:lstStyle/>
          <a:p>
            <a:r>
              <a:rPr lang="en-US" sz="3200" b="1" dirty="0"/>
              <a:t>60-6,289. Vehicles; height; limit; height of structure; damages. </a:t>
            </a:r>
            <a:endParaRPr lang="en-US" sz="3200" dirty="0"/>
          </a:p>
        </p:txBody>
      </p:sp>
      <p:sp>
        <p:nvSpPr>
          <p:cNvPr id="21" name="Arrow: Left 20"/>
          <p:cNvSpPr/>
          <p:nvPr/>
        </p:nvSpPr>
        <p:spPr>
          <a:xfrm rot="10800000">
            <a:off x="4650887" y="4308216"/>
            <a:ext cx="438150" cy="223675"/>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6848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450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0"/>
                                        <p:tgtEl>
                                          <p:spTgt spid="9"/>
                                        </p:tgtEl>
                                      </p:cBhvr>
                                    </p:animEffect>
                                  </p:childTnLst>
                                  <p:subTnLst>
                                    <p:set>
                                      <p:cBhvr override="childStyle">
                                        <p:cTn dur="1" fill="hold" display="0" masterRel="sameClick" afterEffect="1">
                                          <p:stCondLst>
                                            <p:cond evt="end" delay="0">
                                              <p:tn val="5"/>
                                            </p:cond>
                                          </p:stCondLst>
                                        </p:cTn>
                                        <p:tgtEl>
                                          <p:spTgt spid="9"/>
                                        </p:tgtEl>
                                        <p:attrNameLst>
                                          <p:attrName>style.visibility</p:attrName>
                                        </p:attrNameLst>
                                      </p:cBhvr>
                                      <p:to>
                                        <p:strVal val="hidden"/>
                                      </p:to>
                                    </p:set>
                                  </p:subTnLst>
                                </p:cTn>
                              </p:par>
                              <p:par>
                                <p:cTn id="8" presetID="22" presetClass="entr" presetSubtype="2" fill="hold" grpId="0" nodeType="withEffect">
                                  <p:stCondLst>
                                    <p:cond delay="1500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0"/>
                                        <p:tgtEl>
                                          <p:spTgt spid="11"/>
                                        </p:tgtEl>
                                      </p:cBhvr>
                                    </p:animEffect>
                                  </p:childTnLst>
                                  <p:subTnLst>
                                    <p:set>
                                      <p:cBhvr override="childStyle">
                                        <p:cTn dur="1" fill="hold" display="0" masterRel="sameClick" afterEffect="1">
                                          <p:stCondLst>
                                            <p:cond evt="end" delay="0">
                                              <p:tn val="8"/>
                                            </p:cond>
                                          </p:stCondLst>
                                        </p:cTn>
                                        <p:tgtEl>
                                          <p:spTgt spid="11"/>
                                        </p:tgtEl>
                                        <p:attrNameLst>
                                          <p:attrName>style.visibility</p:attrName>
                                        </p:attrNameLst>
                                      </p:cBhvr>
                                      <p:to>
                                        <p:strVal val="hidden"/>
                                      </p:to>
                                    </p:set>
                                  </p:subTnLst>
                                </p:cTn>
                              </p:par>
                              <p:par>
                                <p:cTn id="11" presetID="1" presetClass="entr" presetSubtype="0" fill="hold" nodeType="withEffect">
                                  <p:stCondLst>
                                    <p:cond delay="18800"/>
                                  </p:stCondLst>
                                  <p:childTnLst>
                                    <p:set>
                                      <p:cBhvr>
                                        <p:cTn id="12" dur="1" fill="hold">
                                          <p:stCondLst>
                                            <p:cond delay="0"/>
                                          </p:stCondLst>
                                        </p:cTn>
                                        <p:tgtEl>
                                          <p:spTgt spid="18"/>
                                        </p:tgtEl>
                                        <p:attrNameLst>
                                          <p:attrName>style.visibility</p:attrName>
                                        </p:attrNameLst>
                                      </p:cBhvr>
                                      <p:to>
                                        <p:strVal val="visible"/>
                                      </p:to>
                                    </p:set>
                                  </p:childTnLst>
                                </p:cTn>
                              </p:par>
                              <p:par>
                                <p:cTn id="13" presetID="22" presetClass="entr" presetSubtype="2" fill="hold" grpId="0" nodeType="withEffect">
                                  <p:stCondLst>
                                    <p:cond delay="3010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0"/>
                                        <p:tgtEl>
                                          <p:spTgt spid="20"/>
                                        </p:tgtEl>
                                      </p:cBhvr>
                                    </p:animEffect>
                                  </p:childTnLst>
                                  <p:subTnLst>
                                    <p:set>
                                      <p:cBhvr override="childStyle">
                                        <p:cTn dur="1" fill="hold" display="0" masterRel="sameClick" afterEffect="1">
                                          <p:stCondLst>
                                            <p:cond evt="end" delay="0">
                                              <p:tn val="13"/>
                                            </p:cond>
                                          </p:stCondLst>
                                        </p:cTn>
                                        <p:tgtEl>
                                          <p:spTgt spid="20"/>
                                        </p:tgtEl>
                                        <p:attrNameLst>
                                          <p:attrName>style.visibility</p:attrName>
                                        </p:attrNameLst>
                                      </p:cBhvr>
                                      <p:to>
                                        <p:strVal val="hidden"/>
                                      </p:to>
                                    </p:set>
                                  </p:subTnLst>
                                </p:cTn>
                              </p:par>
                              <p:par>
                                <p:cTn id="16" presetID="22" presetClass="entr" presetSubtype="2" fill="hold" grpId="0" nodeType="withEffect">
                                  <p:stCondLst>
                                    <p:cond delay="40000"/>
                                  </p:stCondLst>
                                  <p:childTnLst>
                                    <p:set>
                                      <p:cBhvr>
                                        <p:cTn id="17" dur="1" fill="hold">
                                          <p:stCondLst>
                                            <p:cond delay="0"/>
                                          </p:stCondLst>
                                        </p:cTn>
                                        <p:tgtEl>
                                          <p:spTgt spid="21"/>
                                        </p:tgtEl>
                                        <p:attrNameLst>
                                          <p:attrName>style.visibility</p:attrName>
                                        </p:attrNameLst>
                                      </p:cBhvr>
                                      <p:to>
                                        <p:strVal val="visible"/>
                                      </p:to>
                                    </p:set>
                                    <p:animEffect transition="in" filter="wipe(right)">
                                      <p:cBhvr>
                                        <p:cTn id="18" dur="5000"/>
                                        <p:tgtEl>
                                          <p:spTgt spid="21"/>
                                        </p:tgtEl>
                                      </p:cBhvr>
                                    </p:animEffect>
                                  </p:childTnLst>
                                  <p:subTnLst>
                                    <p:set>
                                      <p:cBhvr override="childStyle">
                                        <p:cTn dur="1" fill="hold" display="0" masterRel="sameClick" afterEffect="1">
                                          <p:stCondLst>
                                            <p:cond evt="end" delay="0">
                                              <p:tn val="16"/>
                                            </p:cond>
                                          </p:stCondLst>
                                        </p:cTn>
                                        <p:tgtEl>
                                          <p:spTgt spid="21"/>
                                        </p:tgtEl>
                                        <p:attrNameLst>
                                          <p:attrName>style.visibility</p:attrName>
                                        </p:attrNameLst>
                                      </p:cBhvr>
                                      <p:to>
                                        <p:strVal val="hidden"/>
                                      </p:to>
                                    </p:set>
                                  </p:subTnLst>
                                </p:cTn>
                              </p:par>
                              <p:par>
                                <p:cTn id="19" presetID="1" presetClass="entr" presetSubtype="0" fill="hold" grpId="0" nodeType="withEffect">
                                  <p:stCondLst>
                                    <p:cond delay="4270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20" grpId="0" animBg="1"/>
      <p:bldP spid="4" grpId="0"/>
      <p:bldP spid="2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861774" y="5736139"/>
            <a:ext cx="2486707" cy="1121861"/>
          </a:xfrm>
          <a:prstGeom prst="rect">
            <a:avLst/>
          </a:prstGeom>
        </p:spPr>
      </p:pic>
      <p:sp>
        <p:nvSpPr>
          <p:cNvPr id="2" name="Title 1"/>
          <p:cNvSpPr txBox="1">
            <a:spLocks noGrp="1"/>
          </p:cNvSpPr>
          <p:nvPr>
            <p:ph type="title"/>
          </p:nvPr>
        </p:nvSpPr>
        <p:spPr>
          <a:xfrm>
            <a:off x="861774" y="118979"/>
            <a:ext cx="8354841" cy="1146175"/>
          </a:xfrm>
          <a:prstGeom prst="rect">
            <a:avLst/>
          </a:prstGeom>
          <a:noFill/>
        </p:spPr>
        <p:txBody>
          <a:bodyPr wrap="square" anchor="ctr"/>
          <a:lstStyle>
            <a:lvl1pPr lvl="0">
              <a:defRPr/>
            </a:lvl1pPr>
          </a:lstStyle>
          <a:p>
            <a:pPr lvl="0" algn="ctr"/>
            <a:r>
              <a:rPr lang="en-US" dirty="0">
                <a:latin typeface="+mj-lt"/>
              </a:rPr>
              <a:t>Bridges and Structures Notes</a:t>
            </a:r>
            <a:endParaRPr dirty="0">
              <a:latin typeface="+mj-lt"/>
            </a:endParaRPr>
          </a:p>
        </p:txBody>
      </p:sp>
      <p:sp>
        <p:nvSpPr>
          <p:cNvPr id="5" name="TextBox 4"/>
          <p:cNvSpPr txBox="1"/>
          <p:nvPr/>
        </p:nvSpPr>
        <p:spPr>
          <a:xfrm>
            <a:off x="4076700" y="6352562"/>
            <a:ext cx="5067300" cy="400110"/>
          </a:xfrm>
          <a:prstGeom prst="rect">
            <a:avLst/>
          </a:prstGeom>
          <a:noFill/>
        </p:spPr>
        <p:txBody>
          <a:bodyPr wrap="square" rtlCol="0">
            <a:spAutoFit/>
          </a:bodyPr>
          <a:lstStyle/>
          <a:p>
            <a:r>
              <a:rPr lang="en-US" sz="2000" dirty="0">
                <a:solidFill>
                  <a:prstClr val="black"/>
                </a:solidFill>
                <a:latin typeface="Calibri"/>
              </a:rPr>
              <a:t>428 NAC 2-001.03B Notes 18-22, Pages 53-54</a:t>
            </a:r>
          </a:p>
        </p:txBody>
      </p:sp>
      <p:sp>
        <p:nvSpPr>
          <p:cNvPr id="6" name="TextBox 5"/>
          <p:cNvSpPr txBox="1"/>
          <p:nvPr/>
        </p:nvSpPr>
        <p:spPr>
          <a:xfrm>
            <a:off x="1572108" y="6344081"/>
            <a:ext cx="1172196" cy="369332"/>
          </a:xfrm>
          <a:prstGeom prst="rect">
            <a:avLst/>
          </a:prstGeom>
          <a:noFill/>
        </p:spPr>
        <p:txBody>
          <a:bodyPr wrap="square" rtlCol="0">
            <a:spAutoFit/>
          </a:bodyPr>
          <a:lstStyle/>
          <a:p>
            <a:r>
              <a:rPr lang="en-US" dirty="0">
                <a:solidFill>
                  <a:prstClr val="black"/>
                </a:solidFill>
                <a:latin typeface="Calibri"/>
              </a:rPr>
              <a:t>Slide </a:t>
            </a:r>
            <a:fld id="{C5C35A58-D313-466C-A764-F760CBB239C7}" type="slidenum">
              <a:rPr lang="en-US">
                <a:solidFill>
                  <a:prstClr val="black"/>
                </a:solidFill>
                <a:latin typeface="Calibri"/>
              </a:rPr>
              <a:pPr/>
              <a:t>62</a:t>
            </a:fld>
            <a:endParaRPr lang="en-US" dirty="0">
              <a:solidFill>
                <a:prstClr val="black"/>
              </a:solidFill>
              <a:latin typeface="Calibri"/>
            </a:endParaRPr>
          </a:p>
        </p:txBody>
      </p:sp>
      <p:sp>
        <p:nvSpPr>
          <p:cNvPr id="9" name="TextBox 8"/>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 Notes 18 - 22</a:t>
            </a:r>
            <a:endParaRPr lang="en-US" sz="3600" dirty="0">
              <a:solidFill>
                <a:prstClr val="black"/>
              </a:solidFill>
              <a:latin typeface="Calibri"/>
            </a:endParaRPr>
          </a:p>
        </p:txBody>
      </p:sp>
      <p:sp>
        <p:nvSpPr>
          <p:cNvPr id="11" name="Text Placeholder 2"/>
          <p:cNvSpPr txBox="1">
            <a:spLocks/>
          </p:cNvSpPr>
          <p:nvPr/>
        </p:nvSpPr>
        <p:spPr>
          <a:xfrm>
            <a:off x="1850020" y="3689388"/>
            <a:ext cx="6624396" cy="1742780"/>
          </a:xfrm>
          <a:prstGeom prst="rect">
            <a:avLst/>
          </a:prstGeom>
          <a:noFill/>
          <a:ln>
            <a:noFill/>
          </a:ln>
        </p:spPr>
        <p:txBody>
          <a:bodyPr wrap="square" anchor="t"/>
          <a:lst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a:lstStyle>
          <a:p>
            <a:pPr marL="0" indent="0">
              <a:spcAft>
                <a:spcPts val="1800"/>
              </a:spcAft>
              <a:buNone/>
            </a:pPr>
            <a:r>
              <a:rPr lang="en-US" kern="0" dirty="0">
                <a:latin typeface="+mn-lt"/>
              </a:rPr>
              <a:t>For notes 18 through 22</a:t>
            </a:r>
          </a:p>
          <a:p>
            <a:pPr marL="0" indent="0">
              <a:spcAft>
                <a:spcPts val="1800"/>
              </a:spcAft>
              <a:buNone/>
            </a:pPr>
            <a:r>
              <a:rPr lang="en-US" kern="0" dirty="0">
                <a:latin typeface="+mn-lt"/>
                <a:sym typeface="Wingdings" panose="05000000000000000000" pitchFamily="2" charset="2"/>
              </a:rPr>
              <a:t>See the video “Bridges and Structures” </a:t>
            </a:r>
          </a:p>
          <a:p>
            <a:pPr marL="457189" indent="-457189">
              <a:buFont typeface="+mj-lt"/>
              <a:buAutoNum type="arabicPeriod" startAt="2"/>
            </a:pPr>
            <a:endParaRPr lang="en-US" sz="2800" kern="0" dirty="0">
              <a:latin typeface="+mn-lt"/>
            </a:endParaRPr>
          </a:p>
        </p:txBody>
      </p:sp>
      <p:pic>
        <p:nvPicPr>
          <p:cNvPr id="12" name="Picture 11"/>
          <p:cNvPicPr>
            <a:picLocks noChangeAspect="1"/>
          </p:cNvPicPr>
          <p:nvPr/>
        </p:nvPicPr>
        <p:blipFill>
          <a:blip r:embed="rId4"/>
          <a:stretch>
            <a:fillRect/>
          </a:stretch>
        </p:blipFill>
        <p:spPr>
          <a:xfrm>
            <a:off x="3010715" y="1105229"/>
            <a:ext cx="4056958" cy="2280188"/>
          </a:xfrm>
          <a:prstGeom prst="rect">
            <a:avLst/>
          </a:prstGeom>
        </p:spPr>
      </p:pic>
    </p:spTree>
    <p:extLst>
      <p:ext uri="{BB962C8B-B14F-4D97-AF65-F5344CB8AC3E}">
        <p14:creationId xmlns:p14="http://schemas.microsoft.com/office/powerpoint/2010/main" val="93821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300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noGrp="1"/>
          </p:cNvSpPr>
          <p:nvPr>
            <p:ph type="body" idx="1"/>
          </p:nvPr>
        </p:nvSpPr>
        <p:spPr>
          <a:xfrm>
            <a:off x="861777" y="246186"/>
            <a:ext cx="4202595" cy="5996355"/>
          </a:xfrm>
          <a:prstGeom prst="rect">
            <a:avLst/>
          </a:prstGeom>
          <a:noFill/>
        </p:spPr>
        <p:txBody>
          <a:bodyPr wrap="square" anchor="t"/>
          <a:lstStyle>
            <a:lvl1pPr lvl="0">
              <a:defRPr/>
            </a:lvl1pPr>
          </a:lstStyle>
          <a:p>
            <a:pPr marL="457189" indent="-457189">
              <a:spcAft>
                <a:spcPts val="600"/>
              </a:spcAft>
              <a:buFont typeface="+mj-lt"/>
              <a:buAutoNum type="arabicPeriod"/>
            </a:pPr>
            <a:r>
              <a:rPr lang="en-US" sz="2400" dirty="0">
                <a:latin typeface="+mn-lt"/>
              </a:rPr>
              <a:t>Relaxation of Standards</a:t>
            </a:r>
          </a:p>
          <a:p>
            <a:pPr marL="457189" indent="-457189">
              <a:spcAft>
                <a:spcPts val="600"/>
              </a:spcAft>
              <a:buFont typeface="+mj-lt"/>
              <a:buAutoNum type="arabicPeriod"/>
            </a:pPr>
            <a:r>
              <a:rPr lang="en-US" sz="2400" dirty="0">
                <a:latin typeface="+mn-lt"/>
              </a:rPr>
              <a:t>Rural tables (≥ 50 MPH)</a:t>
            </a:r>
          </a:p>
          <a:p>
            <a:pPr marL="457189" indent="-457189">
              <a:spcAft>
                <a:spcPts val="600"/>
              </a:spcAft>
              <a:buFont typeface="+mj-lt"/>
              <a:buAutoNum type="arabicPeriod"/>
            </a:pPr>
            <a:r>
              <a:rPr lang="en-US" sz="2400" dirty="0">
                <a:latin typeface="+mn-lt"/>
              </a:rPr>
              <a:t>Urban tables for Rural areas</a:t>
            </a:r>
          </a:p>
          <a:p>
            <a:pPr marL="457189" indent="-457189">
              <a:spcAft>
                <a:spcPts val="600"/>
              </a:spcAft>
              <a:buFont typeface="+mj-lt"/>
              <a:buAutoNum type="arabicPeriod"/>
            </a:pPr>
            <a:r>
              <a:rPr lang="en-US" sz="2400" dirty="0">
                <a:latin typeface="+mn-lt"/>
              </a:rPr>
              <a:t>Other Principal Arterial </a:t>
            </a:r>
            <a:r>
              <a:rPr lang="en-US" sz="2400" dirty="0">
                <a:latin typeface="+mn-lt"/>
                <a:sym typeface="Wingdings" panose="05000000000000000000" pitchFamily="2" charset="2"/>
              </a:rPr>
              <a:t> State Hwy Standards</a:t>
            </a:r>
          </a:p>
          <a:p>
            <a:pPr marL="457189" indent="-457189">
              <a:spcAft>
                <a:spcPts val="600"/>
              </a:spcAft>
              <a:buFont typeface="+mj-lt"/>
              <a:buAutoNum type="arabicPeriod"/>
            </a:pPr>
            <a:r>
              <a:rPr lang="en-US" sz="2400" dirty="0">
                <a:latin typeface="+mn-lt"/>
                <a:sym typeface="Wingdings" panose="05000000000000000000" pitchFamily="2" charset="2"/>
              </a:rPr>
              <a:t>Functional Classification</a:t>
            </a:r>
          </a:p>
          <a:p>
            <a:pPr marL="457189" indent="-457189">
              <a:spcAft>
                <a:spcPts val="600"/>
              </a:spcAft>
              <a:buFont typeface="+mj-lt"/>
              <a:buAutoNum type="arabicPeriod"/>
            </a:pPr>
            <a:r>
              <a:rPr lang="en-US" sz="2400" dirty="0">
                <a:latin typeface="+mn-lt"/>
                <a:sym typeface="Wingdings" panose="05000000000000000000" pitchFamily="2" charset="2"/>
              </a:rPr>
              <a:t>3R safety conscious design</a:t>
            </a:r>
          </a:p>
          <a:p>
            <a:pPr marL="457189" indent="-457189">
              <a:spcAft>
                <a:spcPts val="600"/>
              </a:spcAft>
              <a:buFont typeface="+mj-lt"/>
              <a:buAutoNum type="arabicPeriod"/>
            </a:pPr>
            <a:r>
              <a:rPr lang="en-US" sz="2400" dirty="0">
                <a:latin typeface="+mn-lt"/>
                <a:sym typeface="Wingdings" panose="05000000000000000000" pitchFamily="2" charset="2"/>
              </a:rPr>
              <a:t>Traffic Volume</a:t>
            </a:r>
          </a:p>
          <a:p>
            <a:pPr marL="457189" indent="-457189">
              <a:spcAft>
                <a:spcPts val="600"/>
              </a:spcAft>
              <a:buFont typeface="+mj-lt"/>
              <a:buAutoNum type="arabicPeriod"/>
            </a:pPr>
            <a:r>
              <a:rPr lang="en-US" sz="2400" b="1" dirty="0">
                <a:solidFill>
                  <a:srgbClr val="FF0000"/>
                </a:solidFill>
                <a:latin typeface="+mn-lt"/>
                <a:sym typeface="Wingdings" panose="05000000000000000000" pitchFamily="2" charset="2"/>
              </a:rPr>
              <a:t>Design Speed</a:t>
            </a:r>
          </a:p>
          <a:p>
            <a:pPr marL="457189" indent="-457189">
              <a:spcAft>
                <a:spcPts val="600"/>
              </a:spcAft>
              <a:buFont typeface="+mj-lt"/>
              <a:buAutoNum type="arabicPeriod"/>
            </a:pPr>
            <a:r>
              <a:rPr lang="en-US" sz="2400" b="1" dirty="0">
                <a:solidFill>
                  <a:srgbClr val="FF0000"/>
                </a:solidFill>
                <a:latin typeface="+mn-lt"/>
                <a:sym typeface="Wingdings" panose="05000000000000000000" pitchFamily="2" charset="2"/>
              </a:rPr>
              <a:t>Lane Width</a:t>
            </a:r>
          </a:p>
          <a:p>
            <a:pPr marL="457189" indent="-457189">
              <a:spcAft>
                <a:spcPts val="600"/>
              </a:spcAft>
              <a:buFont typeface="+mj-lt"/>
              <a:buAutoNum type="arabicPeriod"/>
            </a:pPr>
            <a:r>
              <a:rPr lang="en-US" sz="2400" dirty="0">
                <a:latin typeface="+mn-lt"/>
                <a:sym typeface="Wingdings" panose="05000000000000000000" pitchFamily="2" charset="2"/>
              </a:rPr>
              <a:t>Sandhills Soils</a:t>
            </a:r>
          </a:p>
          <a:p>
            <a:pPr marL="457189" indent="-457189">
              <a:buFont typeface="+mj-lt"/>
              <a:buAutoNum type="arabicPeriod"/>
            </a:pPr>
            <a:r>
              <a:rPr lang="en-US" sz="2400" b="1" dirty="0">
                <a:solidFill>
                  <a:srgbClr val="FF0000"/>
                </a:solidFill>
                <a:latin typeface="+mn-lt"/>
                <a:sym typeface="Wingdings" panose="05000000000000000000" pitchFamily="2" charset="2"/>
              </a:rPr>
              <a:t>Shoulder Width</a:t>
            </a:r>
          </a:p>
          <a:p>
            <a:pPr marL="457189" indent="-457189">
              <a:buFont typeface="+mj-lt"/>
              <a:buAutoNum type="arabicPeriod"/>
            </a:pPr>
            <a:endParaRPr sz="2000" dirty="0">
              <a:latin typeface="+mn-lt"/>
            </a:endParaRPr>
          </a:p>
        </p:txBody>
      </p:sp>
      <p:sp>
        <p:nvSpPr>
          <p:cNvPr id="10" name="TextBox 9"/>
          <p:cNvSpPr txBox="1"/>
          <p:nvPr/>
        </p:nvSpPr>
        <p:spPr>
          <a:xfrm>
            <a:off x="1"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Notes – Index</a:t>
            </a:r>
          </a:p>
        </p:txBody>
      </p:sp>
      <p:sp>
        <p:nvSpPr>
          <p:cNvPr id="7" name="Text Placeholder 2"/>
          <p:cNvSpPr txBox="1">
            <a:spLocks/>
          </p:cNvSpPr>
          <p:nvPr/>
        </p:nvSpPr>
        <p:spPr>
          <a:xfrm>
            <a:off x="5064369" y="123123"/>
            <a:ext cx="4079631" cy="6334767"/>
          </a:xfrm>
          <a:prstGeom prst="rect">
            <a:avLst/>
          </a:prstGeom>
          <a:noFill/>
          <a:ln>
            <a:noFill/>
          </a:ln>
        </p:spPr>
        <p:txBody>
          <a:bodyPr wrap="square" anchor="t"/>
          <a:lstStyle>
            <a:lvl1pPr marL="342900" lvl="0" indent="-342900" algn="l">
              <a:lnSpc>
                <a:spcPct val="100000"/>
              </a:lnSpc>
              <a:spcBef>
                <a:spcPct val="20000"/>
              </a:spcBef>
              <a:buChar char="•"/>
              <a:defRPr sz="3200" b="0" i="0" u="none" strike="noStrike" baseline="0">
                <a:solidFill>
                  <a:srgbClr val="000000"/>
                </a:solidFill>
                <a:latin typeface="Arial"/>
              </a:defRPr>
            </a:lvl1pPr>
            <a:lvl2pPr marL="742950" lvl="0" indent="-285750">
              <a:defRPr sz="2800"/>
            </a:lvl2pPr>
            <a:lvl3pPr marL="1143000" lvl="0" indent="-228600">
              <a:defRPr sz="2400"/>
            </a:lvl3pPr>
            <a:lvl4pPr marL="1600200" lvl="0" indent="-228600">
              <a:defRPr sz="2000"/>
            </a:lvl4pPr>
            <a:lvl5pPr marL="2057400" lvl="0" indent="-228600">
              <a:defRPr/>
            </a:lvl5pPr>
            <a:lvl6pPr lvl="0">
              <a:defRPr/>
            </a:lvl6pPr>
            <a:lvl7pPr lvl="0">
              <a:defRPr/>
            </a:lvl7pPr>
            <a:lvl8pPr lvl="0">
              <a:defRPr/>
            </a:lvl8pPr>
            <a:lvl9pPr lvl="0">
              <a:defRPr/>
            </a:lvl9pPr>
          </a:lstStyle>
          <a:p>
            <a:pPr>
              <a:spcAft>
                <a:spcPts val="600"/>
              </a:spcAft>
              <a:buFont typeface="+mj-lt"/>
              <a:buAutoNum type="arabicPeriod" startAt="12"/>
            </a:pPr>
            <a:r>
              <a:rPr lang="en-US" sz="2400" b="1" kern="0" dirty="0">
                <a:solidFill>
                  <a:srgbClr val="FF0000"/>
                </a:solidFill>
                <a:latin typeface="Calibri"/>
              </a:rPr>
              <a:t>Horizontal Alignment</a:t>
            </a:r>
          </a:p>
          <a:p>
            <a:pPr>
              <a:spcAft>
                <a:spcPts val="600"/>
              </a:spcAft>
              <a:buFont typeface="+mj-lt"/>
              <a:buAutoNum type="arabicPeriod" startAt="12"/>
            </a:pPr>
            <a:r>
              <a:rPr lang="en-US" sz="2400" b="1" kern="0" dirty="0">
                <a:solidFill>
                  <a:srgbClr val="FF0000"/>
                </a:solidFill>
                <a:latin typeface="Calibri"/>
              </a:rPr>
              <a:t>Vertical Alignment</a:t>
            </a:r>
          </a:p>
          <a:p>
            <a:pPr>
              <a:spcAft>
                <a:spcPts val="600"/>
              </a:spcAft>
              <a:buFont typeface="+mj-lt"/>
              <a:buAutoNum type="arabicPeriod" startAt="12"/>
            </a:pPr>
            <a:r>
              <a:rPr lang="en-US" sz="2400" b="1" kern="0" dirty="0">
                <a:solidFill>
                  <a:srgbClr val="FF0000"/>
                </a:solidFill>
                <a:latin typeface="Calibri"/>
              </a:rPr>
              <a:t>Grade</a:t>
            </a:r>
          </a:p>
          <a:p>
            <a:pPr>
              <a:spcAft>
                <a:spcPts val="600"/>
              </a:spcAft>
              <a:buFont typeface="+mj-lt"/>
              <a:buAutoNum type="arabicPeriod" startAt="12"/>
            </a:pPr>
            <a:r>
              <a:rPr lang="en-US" sz="2400" b="1" kern="0" dirty="0">
                <a:solidFill>
                  <a:srgbClr val="FF0000"/>
                </a:solidFill>
                <a:latin typeface="Calibri"/>
              </a:rPr>
              <a:t>Cross Slope</a:t>
            </a:r>
            <a:endParaRPr lang="en-US" sz="2400" b="1" kern="0" dirty="0">
              <a:solidFill>
                <a:srgbClr val="FF0000"/>
              </a:solidFill>
              <a:latin typeface="Calibri"/>
              <a:sym typeface="Wingdings" panose="05000000000000000000" pitchFamily="2" charset="2"/>
            </a:endParaRP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Horizontal Clear Zone</a:t>
            </a: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Vertical Clearance</a:t>
            </a: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Clear Bridge Width</a:t>
            </a:r>
          </a:p>
          <a:p>
            <a:pPr>
              <a:spcAft>
                <a:spcPts val="600"/>
              </a:spcAft>
              <a:buFont typeface="+mj-lt"/>
              <a:buAutoNum type="arabicPeriod" startAt="12"/>
            </a:pPr>
            <a:r>
              <a:rPr lang="en-US" sz="2400" b="1" kern="0" dirty="0">
                <a:solidFill>
                  <a:srgbClr val="FF0000"/>
                </a:solidFill>
                <a:latin typeface="Calibri"/>
                <a:sym typeface="Wingdings" panose="05000000000000000000" pitchFamily="2" charset="2"/>
              </a:rPr>
              <a:t>Structural Capacity</a:t>
            </a:r>
          </a:p>
          <a:p>
            <a:pPr>
              <a:spcAft>
                <a:spcPts val="600"/>
              </a:spcAft>
              <a:buFont typeface="+mj-lt"/>
              <a:buAutoNum type="arabicPeriod" startAt="12"/>
            </a:pPr>
            <a:r>
              <a:rPr lang="en-US" sz="2400" kern="0" dirty="0">
                <a:latin typeface="Calibri"/>
                <a:sym typeface="Wingdings" panose="05000000000000000000" pitchFamily="2" charset="2"/>
              </a:rPr>
              <a:t>Timber Bridges</a:t>
            </a:r>
          </a:p>
          <a:p>
            <a:pPr>
              <a:spcAft>
                <a:spcPts val="600"/>
              </a:spcAft>
              <a:buFont typeface="+mj-lt"/>
              <a:buAutoNum type="arabicPeriod" startAt="12"/>
            </a:pPr>
            <a:r>
              <a:rPr lang="en-US" sz="2400" kern="0" dirty="0">
                <a:latin typeface="Calibri"/>
                <a:sym typeface="Wingdings" panose="05000000000000000000" pitchFamily="2" charset="2"/>
              </a:rPr>
              <a:t>Low Water Stream Crossings/Fords</a:t>
            </a:r>
          </a:p>
          <a:p>
            <a:pPr>
              <a:buFont typeface="+mj-lt"/>
              <a:buAutoNum type="arabicPeriod" startAt="12"/>
            </a:pPr>
            <a:r>
              <a:rPr lang="en-US" sz="2400" kern="0" dirty="0">
                <a:latin typeface="Calibri"/>
                <a:sym typeface="Wingdings" panose="05000000000000000000" pitchFamily="2" charset="2"/>
              </a:rPr>
              <a:t>Roadway adjacent to structure replacements</a:t>
            </a:r>
          </a:p>
          <a:p>
            <a:pPr>
              <a:buFont typeface="+mj-lt"/>
              <a:buAutoNum type="arabicPeriod" startAt="12"/>
            </a:pPr>
            <a:endParaRPr lang="en-US" sz="2000" kern="0" dirty="0">
              <a:latin typeface="Calibri"/>
            </a:endParaRPr>
          </a:p>
        </p:txBody>
      </p:sp>
      <p:sp>
        <p:nvSpPr>
          <p:cNvPr id="6" name="TextBox 5"/>
          <p:cNvSpPr txBox="1"/>
          <p:nvPr/>
        </p:nvSpPr>
        <p:spPr>
          <a:xfrm>
            <a:off x="8007923" y="6460828"/>
            <a:ext cx="1136077" cy="369332"/>
          </a:xfrm>
          <a:prstGeom prst="rect">
            <a:avLst/>
          </a:prstGeom>
          <a:noFill/>
        </p:spPr>
        <p:txBody>
          <a:bodyPr wrap="square" rtlCol="0">
            <a:spAutoFit/>
          </a:bodyPr>
          <a:lstStyle/>
          <a:p>
            <a:r>
              <a:rPr lang="en-US" dirty="0">
                <a:solidFill>
                  <a:prstClr val="black"/>
                </a:solidFill>
                <a:latin typeface="Calibri"/>
              </a:rPr>
              <a:t>Slide </a:t>
            </a:r>
            <a:fld id="{D2461864-E349-47AA-B2DD-FD27A561893B}" type="slidenum">
              <a:rPr lang="en-US">
                <a:solidFill>
                  <a:prstClr val="black"/>
                </a:solidFill>
                <a:latin typeface="Calibri"/>
              </a:rPr>
              <a:pPr/>
              <a:t>63</a:t>
            </a:fld>
            <a:endParaRPr lang="en-US" dirty="0">
              <a:solidFill>
                <a:prstClr val="black"/>
              </a:solidFill>
              <a:latin typeface="Calibri"/>
            </a:endParaRPr>
          </a:p>
        </p:txBody>
      </p:sp>
      <p:sp>
        <p:nvSpPr>
          <p:cNvPr id="8" name="TextBox 7"/>
          <p:cNvSpPr txBox="1"/>
          <p:nvPr/>
        </p:nvSpPr>
        <p:spPr>
          <a:xfrm>
            <a:off x="3327312" y="6469617"/>
            <a:ext cx="3776872" cy="400110"/>
          </a:xfrm>
          <a:prstGeom prst="rect">
            <a:avLst/>
          </a:prstGeom>
          <a:noFill/>
        </p:spPr>
        <p:txBody>
          <a:bodyPr wrap="square" rtlCol="0">
            <a:spAutoFit/>
          </a:bodyPr>
          <a:lstStyle/>
          <a:p>
            <a:r>
              <a:rPr lang="en-US" sz="2000" dirty="0">
                <a:solidFill>
                  <a:prstClr val="black"/>
                </a:solidFill>
                <a:latin typeface="Calibri"/>
              </a:rPr>
              <a:t>428 NAC 2-001.03B, Pages 47-54</a:t>
            </a:r>
          </a:p>
        </p:txBody>
      </p:sp>
      <p:sp>
        <p:nvSpPr>
          <p:cNvPr id="2" name="TextBox 1"/>
          <p:cNvSpPr txBox="1"/>
          <p:nvPr/>
        </p:nvSpPr>
        <p:spPr>
          <a:xfrm>
            <a:off x="959021" y="6371399"/>
            <a:ext cx="2228850" cy="461665"/>
          </a:xfrm>
          <a:prstGeom prst="rect">
            <a:avLst/>
          </a:prstGeom>
          <a:noFill/>
        </p:spPr>
        <p:txBody>
          <a:bodyPr wrap="square" rtlCol="0">
            <a:spAutoFit/>
          </a:bodyPr>
          <a:lstStyle/>
          <a:p>
            <a:r>
              <a:rPr lang="en-US" sz="2400" b="1" dirty="0">
                <a:solidFill>
                  <a:srgbClr val="FF0000"/>
                </a:solidFill>
              </a:rPr>
              <a:t>Design</a:t>
            </a:r>
            <a:r>
              <a:rPr lang="en-US" dirty="0"/>
              <a:t> </a:t>
            </a:r>
            <a:r>
              <a:rPr lang="en-US" sz="2400" b="1" dirty="0">
                <a:solidFill>
                  <a:srgbClr val="FF0000"/>
                </a:solidFill>
              </a:rPr>
              <a:t>Criteria</a:t>
            </a:r>
          </a:p>
        </p:txBody>
      </p:sp>
    </p:spTree>
    <p:extLst>
      <p:ext uri="{BB962C8B-B14F-4D97-AF65-F5344CB8AC3E}">
        <p14:creationId xmlns:p14="http://schemas.microsoft.com/office/powerpoint/2010/main" val="33000508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777240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dirty="0">
                <a:latin typeface="+mj-lt"/>
              </a:rPr>
              <a:t>2016 Standards</a:t>
            </a: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rPr>
              <a:t>39</a:t>
            </a:r>
            <a:r>
              <a:rPr sz="2400" dirty="0">
                <a:latin typeface="+mn-lt"/>
              </a:rPr>
              <a:t>-2113</a:t>
            </a:r>
          </a:p>
        </p:txBody>
      </p:sp>
      <p:pic>
        <p:nvPicPr>
          <p:cNvPr id="4" name="Picture 3"/>
          <p:cNvPicPr>
            <a:picLocks noChangeAspect="1"/>
          </p:cNvPicPr>
          <p:nvPr/>
        </p:nvPicPr>
        <p:blipFill>
          <a:blip r:embed="rId3"/>
          <a:stretch>
            <a:fillRect/>
          </a:stretch>
        </p:blipFill>
        <p:spPr>
          <a:xfrm>
            <a:off x="685803" y="927950"/>
            <a:ext cx="7887423" cy="2662848"/>
          </a:xfrm>
          <a:prstGeom prst="rect">
            <a:avLst/>
          </a:prstGeom>
        </p:spPr>
      </p:pic>
      <p:sp>
        <p:nvSpPr>
          <p:cNvPr id="6" name="TextBox 5"/>
          <p:cNvSpPr txBox="1"/>
          <p:nvPr/>
        </p:nvSpPr>
        <p:spPr>
          <a:xfrm>
            <a:off x="189733" y="6391067"/>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4"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64</a:t>
            </a:fld>
            <a:endParaRPr lang="en-US" dirty="0">
              <a:solidFill>
                <a:prstClr val="black"/>
              </a:solidFill>
              <a:latin typeface="Calibri"/>
            </a:endParaRPr>
          </a:p>
        </p:txBody>
      </p:sp>
      <p:sp>
        <p:nvSpPr>
          <p:cNvPr id="9" name="TextBox 8"/>
          <p:cNvSpPr txBox="1"/>
          <p:nvPr/>
        </p:nvSpPr>
        <p:spPr>
          <a:xfrm>
            <a:off x="0" y="4086959"/>
            <a:ext cx="9179935" cy="400110"/>
          </a:xfrm>
          <a:prstGeom prst="rect">
            <a:avLst/>
          </a:prstGeom>
          <a:noFill/>
        </p:spPr>
        <p:txBody>
          <a:bodyPr wrap="square" rtlCol="0">
            <a:spAutoFit/>
          </a:bodyPr>
          <a:lstStyle/>
          <a:p>
            <a:pPr algn="ctr"/>
            <a:r>
              <a:rPr lang="en-US" sz="2000" dirty="0">
                <a:hlinkClick r:id="rId5"/>
              </a:rPr>
              <a:t> </a:t>
            </a:r>
            <a:r>
              <a:rPr lang="en-US" sz="2000" dirty="0">
                <a:hlinkClick r:id="rId6"/>
              </a:rPr>
              <a:t>https://dot.nebraska.gov/media/5593/nac-428-rules-regs-nbcs.pdf</a:t>
            </a:r>
            <a:endParaRPr lang="en-US" sz="2000" dirty="0"/>
          </a:p>
        </p:txBody>
      </p:sp>
      <p:pic>
        <p:nvPicPr>
          <p:cNvPr id="13" name="Picture 12" descr="Nv_m_Extension__4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15" name="TextBox 14"/>
          <p:cNvSpPr txBox="1"/>
          <p:nvPr/>
        </p:nvSpPr>
        <p:spPr>
          <a:xfrm>
            <a:off x="189733" y="161408"/>
            <a:ext cx="2074496" cy="923330"/>
          </a:xfrm>
          <a:prstGeom prst="rect">
            <a:avLst/>
          </a:prstGeom>
          <a:noFill/>
        </p:spPr>
        <p:txBody>
          <a:bodyPr wrap="square" rtlCol="0">
            <a:spAutoFit/>
          </a:bodyPr>
          <a:lstStyle/>
          <a:p>
            <a:r>
              <a:rPr lang="en-US" dirty="0"/>
              <a:t>Video 06</a:t>
            </a:r>
          </a:p>
          <a:p>
            <a:r>
              <a:rPr lang="en-US" dirty="0"/>
              <a:t>MDS Definitions and Notes</a:t>
            </a:r>
          </a:p>
        </p:txBody>
      </p:sp>
      <p:sp>
        <p:nvSpPr>
          <p:cNvPr id="16" name="TextBox 15"/>
          <p:cNvSpPr txBox="1"/>
          <p:nvPr/>
        </p:nvSpPr>
        <p:spPr>
          <a:xfrm>
            <a:off x="6150791" y="6460658"/>
            <a:ext cx="1325572" cy="369332"/>
          </a:xfrm>
          <a:prstGeom prst="rect">
            <a:avLst/>
          </a:prstGeom>
          <a:noFill/>
        </p:spPr>
        <p:txBody>
          <a:bodyPr wrap="square" rtlCol="0">
            <a:spAutoFit/>
          </a:bodyPr>
          <a:lstStyle/>
          <a:p>
            <a:r>
              <a:rPr lang="en-US" dirty="0"/>
              <a:t>8/6/2019</a:t>
            </a:r>
          </a:p>
        </p:txBody>
      </p:sp>
      <p:pic>
        <p:nvPicPr>
          <p:cNvPr id="10" name="Picture 9">
            <a:extLst>
              <a:ext uri="{FF2B5EF4-FFF2-40B4-BE49-F238E27FC236}">
                <a16:creationId xmlns:a16="http://schemas.microsoft.com/office/drawing/2014/main" id="{58CC482B-4E75-415B-8D4A-0B780065713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9733" y="5231493"/>
            <a:ext cx="2743199" cy="1093128"/>
          </a:xfrm>
          <a:prstGeom prst="rect">
            <a:avLst/>
          </a:prstGeom>
        </p:spPr>
      </p:pic>
    </p:spTree>
    <p:extLst>
      <p:ext uri="{BB962C8B-B14F-4D97-AF65-F5344CB8AC3E}">
        <p14:creationId xmlns:p14="http://schemas.microsoft.com/office/powerpoint/2010/main" val="299622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59536" y="35234"/>
            <a:ext cx="8284464" cy="1155455"/>
          </a:xfrm>
          <a:prstGeom prst="rect">
            <a:avLst/>
          </a:prstGeom>
          <a:noFill/>
        </p:spPr>
        <p:txBody>
          <a:bodyPr wrap="square" anchor="ctr"/>
          <a:lstStyle>
            <a:lvl1pPr lvl="0">
              <a:defRPr/>
            </a:lvl1pPr>
          </a:lstStyle>
          <a:p>
            <a:pPr lvl="0" algn="ctr"/>
            <a:r>
              <a:rPr lang="en-US" dirty="0">
                <a:latin typeface="+mj-lt"/>
              </a:rPr>
              <a:t>Traveled Way</a:t>
            </a:r>
            <a:endParaRPr dirty="0">
              <a:latin typeface="+mj-lt"/>
            </a:endParaRPr>
          </a:p>
        </p:txBody>
      </p:sp>
      <p:sp>
        <p:nvSpPr>
          <p:cNvPr id="3" name="Text Placeholder 2"/>
          <p:cNvSpPr txBox="1">
            <a:spLocks noGrp="1"/>
          </p:cNvSpPr>
          <p:nvPr>
            <p:ph type="body" idx="1"/>
          </p:nvPr>
        </p:nvSpPr>
        <p:spPr>
          <a:xfrm>
            <a:off x="1117879" y="1010324"/>
            <a:ext cx="7846508" cy="1357021"/>
          </a:xfrm>
          <a:prstGeom prst="rect">
            <a:avLst/>
          </a:prstGeom>
          <a:noFill/>
        </p:spPr>
        <p:txBody>
          <a:bodyPr wrap="square" anchor="t"/>
          <a:lstStyle>
            <a:lvl1pPr lvl="0">
              <a:defRPr/>
            </a:lvl1pPr>
          </a:lstStyle>
          <a:p>
            <a:pPr lvl="0" algn="l">
              <a:buChar char="•"/>
            </a:pPr>
            <a:r>
              <a:rPr lang="en-US" dirty="0">
                <a:solidFill>
                  <a:schemeClr val="tx1"/>
                </a:solidFill>
                <a:latin typeface="+mn-lt"/>
              </a:rPr>
              <a:t>For the thru </a:t>
            </a:r>
            <a:r>
              <a:rPr lang="en-US" u="sng" dirty="0">
                <a:solidFill>
                  <a:schemeClr val="tx1"/>
                </a:solidFill>
                <a:latin typeface="+mn-lt"/>
              </a:rPr>
              <a:t>movement</a:t>
            </a:r>
            <a:r>
              <a:rPr lang="en-US" dirty="0">
                <a:solidFill>
                  <a:schemeClr val="tx1"/>
                </a:solidFill>
                <a:latin typeface="+mn-lt"/>
              </a:rPr>
              <a:t> of vehicles</a:t>
            </a:r>
          </a:p>
          <a:p>
            <a:pPr lvl="0" algn="l">
              <a:buChar char="•"/>
            </a:pPr>
            <a:r>
              <a:rPr lang="en-US" dirty="0">
                <a:solidFill>
                  <a:schemeClr val="tx1"/>
                </a:solidFill>
                <a:latin typeface="+mn-lt"/>
              </a:rPr>
              <a:t>Does not include shoulders or bicycle lanes</a:t>
            </a:r>
          </a:p>
          <a:p>
            <a:pPr lvl="1" algn="l">
              <a:buChar char="•"/>
            </a:pPr>
            <a:endParaRPr dirty="0">
              <a:solidFill>
                <a:schemeClr val="tx1"/>
              </a:solidFill>
              <a:latin typeface="+mn-lt"/>
            </a:endParaRPr>
          </a:p>
        </p:txBody>
      </p:sp>
      <p:sp>
        <p:nvSpPr>
          <p:cNvPr id="7" name="TextBox 6"/>
          <p:cNvSpPr txBox="1"/>
          <p:nvPr/>
        </p:nvSpPr>
        <p:spPr>
          <a:xfrm>
            <a:off x="5453746" y="6343591"/>
            <a:ext cx="3510643" cy="400110"/>
          </a:xfrm>
          <a:prstGeom prst="rect">
            <a:avLst/>
          </a:prstGeom>
          <a:noFill/>
        </p:spPr>
        <p:txBody>
          <a:bodyPr wrap="square" rtlCol="0">
            <a:spAutoFit/>
          </a:bodyPr>
          <a:lstStyle/>
          <a:p>
            <a:r>
              <a:rPr lang="en-US" sz="2000" dirty="0">
                <a:solidFill>
                  <a:prstClr val="black"/>
                </a:solidFill>
                <a:latin typeface="Calibri"/>
              </a:rPr>
              <a:t>428 NAC 2-001.03A4c, Page 43</a:t>
            </a:r>
          </a:p>
        </p:txBody>
      </p:sp>
      <p:sp>
        <p:nvSpPr>
          <p:cNvPr id="11" name="TextBox 10"/>
          <p:cNvSpPr txBox="1"/>
          <p:nvPr/>
        </p:nvSpPr>
        <p:spPr>
          <a:xfrm>
            <a:off x="1117879" y="6343591"/>
            <a:ext cx="1136077" cy="369332"/>
          </a:xfrm>
          <a:prstGeom prst="rect">
            <a:avLst/>
          </a:prstGeom>
          <a:noFill/>
        </p:spPr>
        <p:txBody>
          <a:bodyPr wrap="square" rtlCol="0">
            <a:spAutoFit/>
          </a:bodyPr>
          <a:lstStyle/>
          <a:p>
            <a:r>
              <a:rPr lang="en-US" dirty="0">
                <a:solidFill>
                  <a:prstClr val="black"/>
                </a:solidFill>
                <a:latin typeface="Calibri"/>
              </a:rPr>
              <a:t>Slide </a:t>
            </a:r>
            <a:fld id="{B257F7FB-2656-4222-B679-00334E78CB97}" type="slidenum">
              <a:rPr lang="en-US">
                <a:solidFill>
                  <a:prstClr val="black"/>
                </a:solidFill>
                <a:latin typeface="Calibri"/>
              </a:rPr>
              <a:pPr/>
              <a:t>7</a:t>
            </a:fld>
            <a:endParaRPr lang="en-US" dirty="0">
              <a:solidFill>
                <a:prstClr val="black"/>
              </a:solidFill>
              <a:latin typeface="Calibri"/>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2768" y="2228792"/>
            <a:ext cx="6858000" cy="4114799"/>
          </a:xfrm>
          <a:prstGeom prst="rect">
            <a:avLst/>
          </a:prstGeom>
        </p:spPr>
      </p:pic>
      <p:cxnSp>
        <p:nvCxnSpPr>
          <p:cNvPr id="15" name="Straight Arrow Connector 14"/>
          <p:cNvCxnSpPr/>
          <p:nvPr/>
        </p:nvCxnSpPr>
        <p:spPr>
          <a:xfrm>
            <a:off x="2253975" y="4938769"/>
            <a:ext cx="4955092" cy="20093"/>
          </a:xfrm>
          <a:prstGeom prst="straightConnector1">
            <a:avLst/>
          </a:prstGeom>
          <a:ln w="5080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Tree>
    <p:extLst>
      <p:ext uri="{BB962C8B-B14F-4D97-AF65-F5344CB8AC3E}">
        <p14:creationId xmlns:p14="http://schemas.microsoft.com/office/powerpoint/2010/main" val="74827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600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650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4546" b="27152"/>
          <a:stretch/>
        </p:blipFill>
        <p:spPr>
          <a:xfrm>
            <a:off x="1572768" y="2346859"/>
            <a:ext cx="6858000" cy="3996732"/>
          </a:xfrm>
          <a:prstGeom prst="rect">
            <a:avLst/>
          </a:prstGeom>
        </p:spPr>
      </p:pic>
      <p:sp>
        <p:nvSpPr>
          <p:cNvPr id="2" name="Title 1"/>
          <p:cNvSpPr txBox="1">
            <a:spLocks noGrp="1"/>
          </p:cNvSpPr>
          <p:nvPr>
            <p:ph type="title"/>
          </p:nvPr>
        </p:nvSpPr>
        <p:spPr>
          <a:xfrm>
            <a:off x="859536" y="35234"/>
            <a:ext cx="8284464" cy="1155455"/>
          </a:xfrm>
          <a:prstGeom prst="rect">
            <a:avLst/>
          </a:prstGeom>
          <a:noFill/>
        </p:spPr>
        <p:txBody>
          <a:bodyPr wrap="square" anchor="ctr"/>
          <a:lstStyle>
            <a:lvl1pPr lvl="0">
              <a:defRPr/>
            </a:lvl1pPr>
          </a:lstStyle>
          <a:p>
            <a:pPr lvl="0" algn="ctr"/>
            <a:r>
              <a:rPr lang="en-US" dirty="0">
                <a:latin typeface="+mj-lt"/>
              </a:rPr>
              <a:t>Roadway</a:t>
            </a:r>
            <a:endParaRPr dirty="0">
              <a:latin typeface="+mj-lt"/>
            </a:endParaRPr>
          </a:p>
        </p:txBody>
      </p:sp>
      <p:sp>
        <p:nvSpPr>
          <p:cNvPr id="3" name="Text Placeholder 2"/>
          <p:cNvSpPr txBox="1">
            <a:spLocks noGrp="1"/>
          </p:cNvSpPr>
          <p:nvPr>
            <p:ph type="body" idx="1"/>
          </p:nvPr>
        </p:nvSpPr>
        <p:spPr>
          <a:xfrm>
            <a:off x="2547259" y="1225918"/>
            <a:ext cx="6417129" cy="720833"/>
          </a:xfrm>
          <a:prstGeom prst="rect">
            <a:avLst/>
          </a:prstGeom>
          <a:noFill/>
        </p:spPr>
        <p:txBody>
          <a:bodyPr wrap="square" anchor="t"/>
          <a:lstStyle>
            <a:lvl1pPr lvl="0">
              <a:defRPr/>
            </a:lvl1pPr>
          </a:lstStyle>
          <a:p>
            <a:pPr marL="0" indent="0">
              <a:buNone/>
            </a:pPr>
            <a:r>
              <a:rPr lang="en-US" dirty="0">
                <a:solidFill>
                  <a:schemeClr val="tx1"/>
                </a:solidFill>
                <a:latin typeface="+mn-lt"/>
              </a:rPr>
              <a:t>Traveled Way Plus Shoulders</a:t>
            </a:r>
          </a:p>
        </p:txBody>
      </p:sp>
      <p:sp>
        <p:nvSpPr>
          <p:cNvPr id="7" name="TextBox 6"/>
          <p:cNvSpPr txBox="1"/>
          <p:nvPr/>
        </p:nvSpPr>
        <p:spPr>
          <a:xfrm>
            <a:off x="5453746" y="6343591"/>
            <a:ext cx="3510643" cy="400110"/>
          </a:xfrm>
          <a:prstGeom prst="rect">
            <a:avLst/>
          </a:prstGeom>
          <a:noFill/>
        </p:spPr>
        <p:txBody>
          <a:bodyPr wrap="square" rtlCol="0">
            <a:spAutoFit/>
          </a:bodyPr>
          <a:lstStyle/>
          <a:p>
            <a:r>
              <a:rPr lang="en-US" sz="2000" dirty="0">
                <a:solidFill>
                  <a:prstClr val="black"/>
                </a:solidFill>
                <a:latin typeface="Calibri"/>
              </a:rPr>
              <a:t>428 NAC 2-001.03A4a, Page 42</a:t>
            </a:r>
          </a:p>
        </p:txBody>
      </p:sp>
      <p:cxnSp>
        <p:nvCxnSpPr>
          <p:cNvPr id="6" name="Straight Arrow Connector 5"/>
          <p:cNvCxnSpPr/>
          <p:nvPr/>
        </p:nvCxnSpPr>
        <p:spPr>
          <a:xfrm>
            <a:off x="1894117" y="2743200"/>
            <a:ext cx="5404757"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138436" y="6368640"/>
            <a:ext cx="1136077" cy="369332"/>
          </a:xfrm>
          <a:prstGeom prst="rect">
            <a:avLst/>
          </a:prstGeom>
          <a:noFill/>
        </p:spPr>
        <p:txBody>
          <a:bodyPr wrap="square" rtlCol="0">
            <a:spAutoFit/>
          </a:bodyPr>
          <a:lstStyle/>
          <a:p>
            <a:r>
              <a:rPr lang="en-US" dirty="0">
                <a:solidFill>
                  <a:prstClr val="black"/>
                </a:solidFill>
                <a:latin typeface="Calibri"/>
              </a:rPr>
              <a:t>Slide </a:t>
            </a:r>
            <a:fld id="{6CD49B67-89FF-4842-BD91-D948EBFEFA48}" type="slidenum">
              <a:rPr lang="en-US">
                <a:solidFill>
                  <a:prstClr val="black"/>
                </a:solidFill>
                <a:latin typeface="Calibri"/>
              </a:rPr>
              <a:pPr/>
              <a:t>8</a:t>
            </a:fld>
            <a:endParaRPr lang="en-US" dirty="0">
              <a:solidFill>
                <a:prstClr val="black"/>
              </a:solidFill>
              <a:latin typeface="Calibri"/>
            </a:endParaRPr>
          </a:p>
        </p:txBody>
      </p:sp>
      <p:sp>
        <p:nvSpPr>
          <p:cNvPr id="13" name="TextBox 12"/>
          <p:cNvSpPr txBox="1"/>
          <p:nvPr/>
        </p:nvSpPr>
        <p:spPr>
          <a:xfrm>
            <a:off x="3875097" y="2793800"/>
            <a:ext cx="1624696" cy="338554"/>
          </a:xfrm>
          <a:prstGeom prst="rect">
            <a:avLst/>
          </a:prstGeom>
          <a:solidFill>
            <a:schemeClr val="bg1"/>
          </a:solidFill>
        </p:spPr>
        <p:txBody>
          <a:bodyPr wrap="square" rtlCol="0">
            <a:spAutoFit/>
          </a:bodyPr>
          <a:lstStyle/>
          <a:p>
            <a:r>
              <a:rPr lang="en-US" sz="1600" dirty="0"/>
              <a:t>TRAVELED WAY</a:t>
            </a:r>
          </a:p>
        </p:txBody>
      </p:sp>
      <p:sp>
        <p:nvSpPr>
          <p:cNvPr id="14" name="TextBox 13"/>
          <p:cNvSpPr txBox="1"/>
          <p:nvPr/>
        </p:nvSpPr>
        <p:spPr>
          <a:xfrm>
            <a:off x="3715324" y="2372409"/>
            <a:ext cx="1944242" cy="338554"/>
          </a:xfrm>
          <a:prstGeom prst="rect">
            <a:avLst/>
          </a:prstGeom>
          <a:solidFill>
            <a:schemeClr val="bg1"/>
          </a:solidFill>
        </p:spPr>
        <p:txBody>
          <a:bodyPr wrap="square" rtlCol="0">
            <a:spAutoFit/>
          </a:bodyPr>
          <a:lstStyle/>
          <a:p>
            <a:r>
              <a:rPr lang="en-US" sz="1600" b="1" dirty="0"/>
              <a:t>ROADWAY WIDTH</a:t>
            </a:r>
          </a:p>
        </p:txBody>
      </p:sp>
      <p:sp>
        <p:nvSpPr>
          <p:cNvPr id="10" name="Oval 9"/>
          <p:cNvSpPr/>
          <p:nvPr/>
        </p:nvSpPr>
        <p:spPr>
          <a:xfrm>
            <a:off x="3507844" y="2321810"/>
            <a:ext cx="2177301" cy="38317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5" name="Picture 4" descr="1 &amp; 6 year plan logoCS1-2.emf"/>
          <p:cNvPicPr>
            <a:picLocks noChangeAspect="1"/>
          </p:cNvPicPr>
          <p:nvPr/>
        </p:nvPicPr>
        <p:blipFill>
          <a:blip r:embed="rId4" cstate="print"/>
          <a:srcRect/>
          <a:stretch>
            <a:fillRect/>
          </a:stretch>
        </p:blipFill>
        <p:spPr bwMode="auto">
          <a:xfrm>
            <a:off x="3507844" y="6013440"/>
            <a:ext cx="1405660" cy="685351"/>
          </a:xfrm>
          <a:prstGeom prst="rect">
            <a:avLst/>
          </a:prstGeom>
          <a:noFill/>
          <a:ln w="9525">
            <a:noFill/>
            <a:miter lim="800000"/>
            <a:headEnd/>
            <a:tailEnd/>
          </a:ln>
        </p:spPr>
      </p:pic>
      <p:sp>
        <p:nvSpPr>
          <p:cNvPr id="16" name="TextBox 15"/>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
        <p:nvSpPr>
          <p:cNvPr id="17" name="Oval 16"/>
          <p:cNvSpPr/>
          <p:nvPr/>
        </p:nvSpPr>
        <p:spPr>
          <a:xfrm>
            <a:off x="6251574" y="3347864"/>
            <a:ext cx="876301" cy="79868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080534" y="3347603"/>
            <a:ext cx="897616" cy="79868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964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350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67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4" y="39329"/>
            <a:ext cx="8282226" cy="1228695"/>
          </a:xfrm>
          <a:prstGeom prst="rect">
            <a:avLst/>
          </a:prstGeom>
          <a:noFill/>
        </p:spPr>
        <p:txBody>
          <a:bodyPr wrap="square" anchor="ctr"/>
          <a:lstStyle>
            <a:lvl1pPr lvl="0">
              <a:defRPr/>
            </a:lvl1pPr>
          </a:lstStyle>
          <a:p>
            <a:pPr lvl="0" algn="ctr"/>
            <a:r>
              <a:rPr lang="en-US" dirty="0">
                <a:latin typeface="+mj-lt"/>
              </a:rPr>
              <a:t>Nominal Shoulder Width  </a:t>
            </a:r>
            <a:endParaRPr sz="5400" dirty="0">
              <a:latin typeface="+mj-lt"/>
            </a:endParaRPr>
          </a:p>
        </p:txBody>
      </p:sp>
      <p:sp>
        <p:nvSpPr>
          <p:cNvPr id="3" name="Text Placeholder 2"/>
          <p:cNvSpPr txBox="1">
            <a:spLocks noGrp="1"/>
          </p:cNvSpPr>
          <p:nvPr>
            <p:ph type="body" idx="1"/>
          </p:nvPr>
        </p:nvSpPr>
        <p:spPr>
          <a:xfrm>
            <a:off x="859537" y="2376503"/>
            <a:ext cx="8284464" cy="1546568"/>
          </a:xfrm>
          <a:prstGeom prst="rect">
            <a:avLst/>
          </a:prstGeom>
          <a:noFill/>
        </p:spPr>
        <p:txBody>
          <a:bodyPr wrap="square" anchor="t"/>
          <a:lstStyle>
            <a:lvl1pPr lvl="0">
              <a:defRPr/>
            </a:lvl1pPr>
          </a:lstStyle>
          <a:p>
            <a:pPr marL="457188" lvl="1" indent="0" algn="ctr">
              <a:spcBef>
                <a:spcPts val="1200"/>
              </a:spcBef>
            </a:pPr>
            <a:r>
              <a:rPr lang="en-US" sz="3600" dirty="0">
                <a:solidFill>
                  <a:schemeClr val="tx1"/>
                </a:solidFill>
                <a:latin typeface="+mn-lt"/>
              </a:rPr>
              <a:t>= </a:t>
            </a:r>
          </a:p>
          <a:p>
            <a:pPr marL="457188" lvl="1" indent="0" algn="ctr">
              <a:spcBef>
                <a:spcPts val="1200"/>
              </a:spcBef>
            </a:pPr>
            <a:r>
              <a:rPr lang="en-US" sz="3600" dirty="0">
                <a:solidFill>
                  <a:schemeClr val="tx1"/>
                </a:solidFill>
                <a:latin typeface="+mn-lt"/>
              </a:rPr>
              <a:t>Shoulder width indicated in the table</a:t>
            </a:r>
            <a:endParaRPr sz="3600" dirty="0">
              <a:solidFill>
                <a:schemeClr val="tx1"/>
              </a:solidFill>
              <a:latin typeface="+mn-lt"/>
            </a:endParaRPr>
          </a:p>
        </p:txBody>
      </p:sp>
      <p:sp>
        <p:nvSpPr>
          <p:cNvPr id="7" name="Slide Number Placeholder 7"/>
          <p:cNvSpPr txBox="1">
            <a:spLocks/>
          </p:cNvSpPr>
          <p:nvPr/>
        </p:nvSpPr>
        <p:spPr>
          <a:xfrm>
            <a:off x="1218206" y="6242989"/>
            <a:ext cx="2133600" cy="3660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8B1039E5-A7E8-4D8E-B009-5523DE447D9C}" type="slidenum">
              <a:rPr lang="en-US">
                <a:solidFill>
                  <a:prstClr val="black"/>
                </a:solidFill>
                <a:latin typeface="Calibri"/>
              </a:rPr>
              <a:pPr/>
              <a:t>9</a:t>
            </a:fld>
            <a:endParaRPr lang="en-US" dirty="0">
              <a:solidFill>
                <a:prstClr val="black"/>
              </a:solidFill>
              <a:latin typeface="Calibri"/>
            </a:endParaRPr>
          </a:p>
        </p:txBody>
      </p:sp>
      <p:sp>
        <p:nvSpPr>
          <p:cNvPr id="16" name="TextBox 15"/>
          <p:cNvSpPr txBox="1"/>
          <p:nvPr/>
        </p:nvSpPr>
        <p:spPr>
          <a:xfrm>
            <a:off x="5453746" y="6343591"/>
            <a:ext cx="3510643" cy="400110"/>
          </a:xfrm>
          <a:prstGeom prst="rect">
            <a:avLst/>
          </a:prstGeom>
          <a:noFill/>
        </p:spPr>
        <p:txBody>
          <a:bodyPr wrap="square" rtlCol="0">
            <a:spAutoFit/>
          </a:bodyPr>
          <a:lstStyle/>
          <a:p>
            <a:r>
              <a:rPr lang="en-US" sz="2000" dirty="0">
                <a:solidFill>
                  <a:prstClr val="black"/>
                </a:solidFill>
                <a:latin typeface="Calibri"/>
              </a:rPr>
              <a:t>428 NAC 2-001.03A4g, Page 43</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9199" y="1085855"/>
            <a:ext cx="3580458" cy="181080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349" y="3572084"/>
            <a:ext cx="4316989" cy="2771507"/>
          </a:xfrm>
          <a:prstGeom prst="rect">
            <a:avLst/>
          </a:prstGeom>
        </p:spPr>
      </p:pic>
      <p:sp>
        <p:nvSpPr>
          <p:cNvPr id="13" name="Oval 12"/>
          <p:cNvSpPr/>
          <p:nvPr/>
        </p:nvSpPr>
        <p:spPr>
          <a:xfrm>
            <a:off x="5453746" y="5280217"/>
            <a:ext cx="681470" cy="24332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563695" y="5289003"/>
            <a:ext cx="681470" cy="24332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8317" y="0"/>
            <a:ext cx="859536" cy="6858000"/>
          </a:xfrm>
          <a:prstGeom prst="rect">
            <a:avLst/>
          </a:prstGeom>
          <a:solidFill>
            <a:srgbClr val="002060"/>
          </a:solidFill>
        </p:spPr>
        <p:txBody>
          <a:bodyPr vert="vert270" wrap="square" lIns="0" tIns="0" rIns="0" bIns="0" rtlCol="0" anchor="ctr" anchorCtr="1">
            <a:spAutoFit/>
          </a:bodyPr>
          <a:lstStyle/>
          <a:p>
            <a:pPr algn="ctr"/>
            <a:r>
              <a:rPr lang="en-US" sz="4400" dirty="0">
                <a:solidFill>
                  <a:prstClr val="white"/>
                </a:solidFill>
                <a:latin typeface="Calibri"/>
              </a:rPr>
              <a:t>Definitions</a:t>
            </a:r>
          </a:p>
        </p:txBody>
      </p:sp>
    </p:spTree>
    <p:extLst>
      <p:ext uri="{BB962C8B-B14F-4D97-AF65-F5344CB8AC3E}">
        <p14:creationId xmlns:p14="http://schemas.microsoft.com/office/powerpoint/2010/main" val="89440325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23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3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2600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2700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2700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4" grpId="0" animBg="1"/>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2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2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2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2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2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2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23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9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5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55898</TotalTime>
  <Words>10222</Words>
  <Application>Microsoft Office PowerPoint</Application>
  <PresentationFormat>On-screen Show (4:3)</PresentationFormat>
  <Paragraphs>1188</Paragraphs>
  <Slides>64</Slides>
  <Notes>64</Notes>
  <HiddenSlides>0</HiddenSlides>
  <MMClips>0</MMClips>
  <ScaleCrop>false</ScaleCrop>
  <HeadingPairs>
    <vt:vector size="8" baseType="variant">
      <vt:variant>
        <vt:lpstr>Fonts Used</vt:lpstr>
      </vt:variant>
      <vt:variant>
        <vt:i4>5</vt:i4>
      </vt:variant>
      <vt:variant>
        <vt:lpstr>Theme</vt:lpstr>
      </vt:variant>
      <vt:variant>
        <vt:i4>23</vt:i4>
      </vt:variant>
      <vt:variant>
        <vt:lpstr>Embedded OLE Servers</vt:lpstr>
      </vt:variant>
      <vt:variant>
        <vt:i4>1</vt:i4>
      </vt:variant>
      <vt:variant>
        <vt:lpstr>Slide Titles</vt:lpstr>
      </vt:variant>
      <vt:variant>
        <vt:i4>64</vt:i4>
      </vt:variant>
    </vt:vector>
  </HeadingPairs>
  <TitlesOfParts>
    <vt:vector size="93" baseType="lpstr">
      <vt:lpstr>Arial</vt:lpstr>
      <vt:lpstr>Calibri</vt:lpstr>
      <vt:lpstr>Montserrat</vt:lpstr>
      <vt:lpstr>Roboto Light</vt:lpstr>
      <vt:lpstr>Wingdings</vt:lpstr>
      <vt:lpstr>Default Design</vt:lpstr>
      <vt:lpstr>11_Default Design</vt:lpstr>
      <vt:lpstr>79_Default Design</vt:lpstr>
      <vt:lpstr>81_Default Design</vt:lpstr>
      <vt:lpstr>82_Default Design</vt:lpstr>
      <vt:lpstr>85_Default Design</vt:lpstr>
      <vt:lpstr>87_Default Design</vt:lpstr>
      <vt:lpstr>92_Default Design</vt:lpstr>
      <vt:lpstr>95_Default Design</vt:lpstr>
      <vt:lpstr>96_Default Design</vt:lpstr>
      <vt:lpstr>97_Default Design</vt:lpstr>
      <vt:lpstr>98_Default Design</vt:lpstr>
      <vt:lpstr>163_Default Design</vt:lpstr>
      <vt:lpstr>222_Default Design</vt:lpstr>
      <vt:lpstr>225_Default Design</vt:lpstr>
      <vt:lpstr>226_Default Design</vt:lpstr>
      <vt:lpstr>227_Default Design</vt:lpstr>
      <vt:lpstr>228_Default Design</vt:lpstr>
      <vt:lpstr>229_Default Design</vt:lpstr>
      <vt:lpstr>230_Default Design</vt:lpstr>
      <vt:lpstr>233_Default Design</vt:lpstr>
      <vt:lpstr>236_Default Design</vt:lpstr>
      <vt:lpstr>4_NDOT Theme - Standard Size</vt:lpstr>
      <vt:lpstr>Worksheet</vt:lpstr>
      <vt:lpstr>2016 Standards  Definitions and Notes</vt:lpstr>
      <vt:lpstr>Terminology and Acronyms  used in this video</vt:lpstr>
      <vt:lpstr>Chapter 2 (428 NAC 2) Procedures for Standards</vt:lpstr>
      <vt:lpstr>Design Standards County Roads and Municipal Streets   Main Elements  </vt:lpstr>
      <vt:lpstr>Six Groups of Definitions</vt:lpstr>
      <vt:lpstr>Types of Work</vt:lpstr>
      <vt:lpstr>Traveled Way</vt:lpstr>
      <vt:lpstr>Roadway</vt:lpstr>
      <vt:lpstr>Nominal Shoulder Width  </vt:lpstr>
      <vt:lpstr>Horizontal Clear Zone</vt:lpstr>
      <vt:lpstr>Roadside Design County Roads and Municipal Streets  </vt:lpstr>
      <vt:lpstr>PowerPoint Presentation</vt:lpstr>
      <vt:lpstr>PowerPoint Presentation</vt:lpstr>
      <vt:lpstr>Horizontal Clear Zone (HCZ)</vt:lpstr>
      <vt:lpstr>PowerPoint Presentation</vt:lpstr>
      <vt:lpstr>PowerPoint Presentation</vt:lpstr>
      <vt:lpstr>PowerPoint Presentation</vt:lpstr>
      <vt:lpstr>PowerPoint Presentation</vt:lpstr>
      <vt:lpstr>PowerPoint Presentation</vt:lpstr>
      <vt:lpstr>“Existing” in the Tables</vt:lpstr>
      <vt:lpstr>Design Standards County Roads and Municipal Streets   Main Elements  </vt:lpstr>
      <vt:lpstr>Design Standards County Roads and Municipal Streets   Main Elements  </vt:lpstr>
      <vt:lpstr>PowerPoint Presentation</vt:lpstr>
      <vt:lpstr>PowerPoint Presentation</vt:lpstr>
      <vt:lpstr>Types of Statements in Notes</vt:lpstr>
      <vt:lpstr>Notes Appropriate Relaxation Requests </vt:lpstr>
      <vt:lpstr>Examples Mandatory versus Permissive </vt:lpstr>
      <vt:lpstr>Example Less Restrictive Requirements (Conditional)</vt:lpstr>
      <vt:lpstr>Example Information, Clarification, Definition</vt:lpstr>
      <vt:lpstr>PowerPoint Presentation</vt:lpstr>
      <vt:lpstr>Relaxation of Standards</vt:lpstr>
      <vt:lpstr>Which Tables to Use</vt:lpstr>
      <vt:lpstr>Functional Classification</vt:lpstr>
      <vt:lpstr>Safety Conscious Design</vt:lpstr>
      <vt:lpstr>Traffic Volume</vt:lpstr>
      <vt:lpstr>Design Speed</vt:lpstr>
      <vt:lpstr>Design Speed</vt:lpstr>
      <vt:lpstr>Criteria that Depend on Design Speed</vt:lpstr>
      <vt:lpstr>Criteria that Depend on Design Speed</vt:lpstr>
      <vt:lpstr>Criteria that Depend on Design Speed</vt:lpstr>
      <vt:lpstr>Criteria that Depend on Design Speed</vt:lpstr>
      <vt:lpstr>Criteria that Depend on Design Speed</vt:lpstr>
      <vt:lpstr>Design Speed</vt:lpstr>
      <vt:lpstr>Design Speed</vt:lpstr>
      <vt:lpstr>Lane Width</vt:lpstr>
      <vt:lpstr>PowerPoint Presentation</vt:lpstr>
      <vt:lpstr>Sandhills Soils</vt:lpstr>
      <vt:lpstr>Shoulder Width</vt:lpstr>
      <vt:lpstr>Horizontal Alignment</vt:lpstr>
      <vt:lpstr>      Vertical Alignment</vt:lpstr>
      <vt:lpstr>Maximum Grade</vt:lpstr>
      <vt:lpstr>Cross Slope</vt:lpstr>
      <vt:lpstr>PowerPoint Presentation</vt:lpstr>
      <vt:lpstr>PowerPoint Presentation</vt:lpstr>
      <vt:lpstr>PowerPoint Presentation</vt:lpstr>
      <vt:lpstr>PowerPoint Presentation</vt:lpstr>
      <vt:lpstr>Horizontal Clear Zone</vt:lpstr>
      <vt:lpstr>PowerPoint Presentation</vt:lpstr>
      <vt:lpstr>PowerPoint Presentation</vt:lpstr>
      <vt:lpstr>PowerPoint Presentation</vt:lpstr>
      <vt:lpstr>Vertical Clearance</vt:lpstr>
      <vt:lpstr>Bridges and Structures Notes</vt:lpstr>
      <vt:lpstr>PowerPoint Presentation</vt:lpstr>
      <vt:lpstr>2016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06_MDS_Defs+Notes_RevADTSlide41</dc:title>
  <dc:subject>NBCS Standards</dc:subject>
  <dc:creator>jwilk8284</dc:creator>
  <cp:keywords>Standards, Training, Video, Superintendents</cp:keywords>
  <dc:description>2016 Standards approval imminent, eliminating comparisons to 2010 standards.</dc:description>
  <cp:lastModifiedBy>James Wilkinson</cp:lastModifiedBy>
  <cp:revision>1994</cp:revision>
  <dcterms:created xsi:type="dcterms:W3CDTF">2015-12-13T17:10:08Z</dcterms:created>
  <dcterms:modified xsi:type="dcterms:W3CDTF">2019-08-07T00:07:04Z</dcterms:modified>
  <cp:category>Superintendents Training</cp:category>
</cp:coreProperties>
</file>