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9"/>
  </p:notesMasterIdLst>
  <p:sldIdLst>
    <p:sldId id="324" r:id="rId4"/>
    <p:sldId id="292" r:id="rId5"/>
    <p:sldId id="325" r:id="rId6"/>
    <p:sldId id="289" r:id="rId7"/>
    <p:sldId id="291" r:id="rId8"/>
    <p:sldId id="333" r:id="rId9"/>
    <p:sldId id="340" r:id="rId10"/>
    <p:sldId id="331" r:id="rId11"/>
    <p:sldId id="309" r:id="rId12"/>
    <p:sldId id="337" r:id="rId13"/>
    <p:sldId id="338" r:id="rId14"/>
    <p:sldId id="336" r:id="rId15"/>
    <p:sldId id="339" r:id="rId16"/>
    <p:sldId id="299" r:id="rId17"/>
    <p:sldId id="341"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028"/>
    <a:srgbClr val="BA0C28"/>
    <a:srgbClr val="BE0B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78" autoAdjust="0"/>
    <p:restoredTop sz="65373" autoAdjust="0"/>
  </p:normalViewPr>
  <p:slideViewPr>
    <p:cSldViewPr snapToGrid="0" snapToObjects="1">
      <p:cViewPr varScale="1">
        <p:scale>
          <a:sx n="83" d="100"/>
          <a:sy n="83" d="100"/>
        </p:scale>
        <p:origin x="4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1B144-5CB1-4498-AB98-1D19F6A36BA3}" type="datetimeFigureOut">
              <a:rPr lang="en-US" smtClean="0"/>
              <a:t>10/13/2021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FE0C9-0D04-43A0-A9E3-539C0C781CAD}" type="slidenum">
              <a:rPr lang="en-US" smtClean="0"/>
              <a:t>‹#›</a:t>
            </a:fld>
            <a:endParaRPr lang="en-US"/>
          </a:p>
        </p:txBody>
      </p:sp>
    </p:spTree>
    <p:extLst>
      <p:ext uri="{BB962C8B-B14F-4D97-AF65-F5344CB8AC3E}">
        <p14:creationId xmlns:p14="http://schemas.microsoft.com/office/powerpoint/2010/main" val="84815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10/13/2021 Updated – added weblinks to </a:t>
            </a:r>
            <a:r>
              <a:rPr lang="en-US" i="1"/>
              <a:t>slides 4 (TAM definition), 10 </a:t>
            </a:r>
            <a:r>
              <a:rPr lang="en-US" i="1" dirty="0"/>
              <a:t>(the Ten Commandments) and 14 (TAM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4/24/2021 Updated – added notes to slides 6 and 7 regarding disasters and emergency relief funds.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1/31/2020 Updated.  Slide 7 deleted notes because they were repeated from an earlier slide.  Switched slides 12 and 13 around.  Slide 15 (last slide) added “Your Experience?” to possibly generate some real-life discussion.  Previous version dated 2/1/2019.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8/14/2019 Updated, minor changes.  Previous version dated 2/1/2019.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Handouts – describe to audience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one of local government’s </a:t>
            </a:r>
            <a:r>
              <a:rPr lang="en-US" b="1" dirty="0"/>
              <a:t>main reasons for existing </a:t>
            </a:r>
            <a:r>
              <a:rPr lang="en-US" dirty="0"/>
              <a:t>is to provide constituents with services – streets and roads, water, possibly others such as electricity – how assets for those services are managed has a tremendous effect on the </a:t>
            </a:r>
            <a:r>
              <a:rPr lang="en-US" b="1" dirty="0"/>
              <a:t>budget</a:t>
            </a:r>
            <a:r>
              <a:rPr lang="en-US" dirty="0"/>
              <a:t>, the good will of </a:t>
            </a:r>
            <a:r>
              <a:rPr lang="en-US" b="1" dirty="0"/>
              <a:t>constituents</a:t>
            </a:r>
            <a:r>
              <a:rPr lang="en-US" dirty="0"/>
              <a:t>, and the overall health and </a:t>
            </a:r>
            <a:r>
              <a:rPr lang="en-US" b="1" dirty="0"/>
              <a:t>well-being</a:t>
            </a:r>
            <a:r>
              <a:rPr lang="en-US" dirty="0"/>
              <a:t> of the community!  </a:t>
            </a:r>
          </a:p>
          <a:p>
            <a:endParaRPr lang="en-US" dirty="0"/>
          </a:p>
          <a:p>
            <a:r>
              <a:rPr lang="en-US" dirty="0"/>
              <a:t>Transportation Asset Management is not required by statute, rule or regulation in Nebraska.  However, state statutes emphasize good management of roads and streets, and this video is offered in that light.  </a:t>
            </a:r>
          </a:p>
          <a:p>
            <a:endParaRPr lang="en-US" dirty="0"/>
          </a:p>
          <a:p>
            <a:pPr marL="0" indent="0">
              <a:buNone/>
            </a:pPr>
            <a:r>
              <a:rPr lang="en-US" dirty="0"/>
              <a:t>TAM is important for many reasons.  </a:t>
            </a:r>
          </a:p>
          <a:p>
            <a:pPr marL="0" indent="0">
              <a:buNone/>
            </a:pPr>
            <a:endParaRPr lang="en-US" dirty="0"/>
          </a:p>
          <a:p>
            <a:pPr marL="0" indent="0">
              <a:buNone/>
            </a:pPr>
            <a:r>
              <a:rPr lang="en-US" dirty="0"/>
              <a:t>One example – disaster hits – your political jurisdiction can claim emergency funding – it really helps to know what you have so that you can claim as much of that funding as you can.  </a:t>
            </a:r>
          </a:p>
          <a:p>
            <a:endParaRPr lang="en-US" dirty="0"/>
          </a:p>
          <a:p>
            <a:endParaRPr lang="en-US" dirty="0"/>
          </a:p>
          <a:p>
            <a:endParaRPr lang="en-US" dirty="0"/>
          </a:p>
          <a:p>
            <a:endParaRPr lang="en-US" dirty="0"/>
          </a:p>
          <a:p>
            <a:r>
              <a:rPr lang="en-US" u="sng" dirty="0"/>
              <a:t>NOT FOR AUDIO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Slide source material: </a:t>
            </a:r>
            <a:r>
              <a:rPr lang="en-US" altLang="en-US" sz="1200" i="1" dirty="0"/>
              <a:t>NHI Executive Summary presentation</a:t>
            </a:r>
          </a:p>
          <a:p>
            <a:endParaRPr lang="en-US" dirty="0"/>
          </a:p>
          <a:p>
            <a:r>
              <a:rPr lang="en-US" dirty="0"/>
              <a:t>There is a life-cycle to everything, even signs!  Which signs are critical, in terms of risk?  How often will you check their condition?  When will they need to be replaced?  How much will it cost to replace them?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77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228600" indent="-228600">
              <a:buFont typeface="+mj-lt"/>
              <a:buAutoNum type="alphaUcPeriod"/>
            </a:pPr>
            <a:r>
              <a:rPr lang="en-US" b="1" dirty="0"/>
              <a:t>Puddles mean problems.  </a:t>
            </a:r>
            <a:r>
              <a:rPr lang="en-US" b="0" dirty="0"/>
              <a:t>Avoid building a flat road or street!  (</a:t>
            </a:r>
            <a:r>
              <a:rPr lang="en-US" b="0" i="1" dirty="0"/>
              <a:t>I-18</a:t>
            </a:r>
            <a:r>
              <a:rPr lang="en-US" b="0" dirty="0"/>
              <a:t>)</a:t>
            </a:r>
            <a:endParaRPr lang="en-US" b="1" dirty="0"/>
          </a:p>
          <a:p>
            <a:pPr marL="228600" indent="-228600">
              <a:buFont typeface="+mj-lt"/>
              <a:buAutoNum type="alphaUcPeriod"/>
            </a:pPr>
            <a:r>
              <a:rPr lang="en-US" i="1" dirty="0"/>
              <a:t>A road wears out from the top but </a:t>
            </a:r>
            <a:r>
              <a:rPr lang="en-US" i="1" u="sng" dirty="0"/>
              <a:t>falls apart </a:t>
            </a:r>
            <a:r>
              <a:rPr lang="en-US" i="1" dirty="0"/>
              <a:t>from the bottom. </a:t>
            </a:r>
          </a:p>
          <a:p>
            <a:pPr marL="228600" indent="-228600">
              <a:buFont typeface="+mj-lt"/>
              <a:buAutoNum type="alphaUcPeriod"/>
            </a:pPr>
            <a:r>
              <a:rPr lang="en-US" b="1" dirty="0"/>
              <a:t>Pay me  now or pay me later.</a:t>
            </a:r>
          </a:p>
          <a:p>
            <a:pPr marL="228600" indent="-228600">
              <a:buFont typeface="+mj-lt"/>
              <a:buAutoNum type="alphaUcPeriod"/>
            </a:pPr>
            <a:r>
              <a:rPr lang="en-US" i="1" dirty="0"/>
              <a:t>Loose soils lead to a loose wallet.</a:t>
            </a:r>
          </a:p>
          <a:p>
            <a:pPr marL="228600" indent="-228600">
              <a:buFont typeface="+mj-lt"/>
              <a:buAutoNum type="alphaUcPeriod"/>
            </a:pPr>
            <a:r>
              <a:rPr lang="en-US" b="1" dirty="0"/>
              <a:t>Snow is just another form of water – keep it away also.</a:t>
            </a:r>
          </a:p>
          <a:p>
            <a:pPr marL="228600" indent="-228600">
              <a:buFont typeface="+mj-lt"/>
              <a:buAutoNum type="alphaUcPeriod"/>
            </a:pPr>
            <a:r>
              <a:rPr lang="en-US" i="1" dirty="0"/>
              <a:t>Don’t skate on thin ice.</a:t>
            </a:r>
          </a:p>
          <a:p>
            <a:pPr marL="228600" indent="-228600">
              <a:buFont typeface="+mj-lt"/>
              <a:buAutoNum type="alphaUcPeriod"/>
            </a:pPr>
            <a:r>
              <a:rPr lang="en-US" b="1" dirty="0"/>
              <a:t>Don’t build a new house on a crumbling foundation.</a:t>
            </a:r>
          </a:p>
          <a:p>
            <a:pPr marL="228600" indent="-228600">
              <a:buFont typeface="+mj-lt"/>
              <a:buAutoNum type="alphaUcPeriod"/>
            </a:pPr>
            <a:r>
              <a:rPr lang="en-US" i="1" dirty="0"/>
              <a:t>A layer of makeup doesn’t change the wrinkles underneath. </a:t>
            </a:r>
          </a:p>
          <a:p>
            <a:pPr marL="228600" indent="-228600">
              <a:buFont typeface="+mj-lt"/>
              <a:buAutoNum type="alphaUcPeriod"/>
            </a:pPr>
            <a:r>
              <a:rPr lang="en-US" b="1" dirty="0"/>
              <a:t>We may have a throw-away society, but don’t include roads and streets!  </a:t>
            </a:r>
          </a:p>
          <a:p>
            <a:pPr marL="228600" indent="-228600">
              <a:buFont typeface="+mj-lt"/>
              <a:buAutoNum type="alphaUcPeriod"/>
            </a:pPr>
            <a:r>
              <a:rPr lang="en-US" dirty="0"/>
              <a:t>The </a:t>
            </a:r>
            <a:r>
              <a:rPr lang="en-US" i="1" dirty="0"/>
              <a:t>superintendent</a:t>
            </a:r>
            <a:r>
              <a:rPr lang="en-US" dirty="0"/>
              <a:t> is God of the Road, but a god that doesn’t liver forever.  </a:t>
            </a:r>
          </a:p>
          <a:p>
            <a:pPr marL="228600" indent="-228600">
              <a:buAutoNum type="arabicPeriod"/>
            </a:pPr>
            <a:endParaRPr lang="en-US" dirty="0"/>
          </a:p>
          <a:p>
            <a:pPr marL="228600" indent="-228600">
              <a:buAutoNum type="arabicPeriod"/>
            </a:pPr>
            <a:endParaRPr lang="en-US" dirty="0"/>
          </a:p>
          <a:p>
            <a:pPr marL="228600" indent="-228600">
              <a:buAutoNum type="arabicPeriod"/>
            </a:pPr>
            <a:r>
              <a:rPr lang="en-US" dirty="0"/>
              <a:t>Water is the arch-enemy (the devil himself).</a:t>
            </a:r>
            <a:r>
              <a:rPr lang="en-US" baseline="0" dirty="0"/>
              <a:t>  </a:t>
            </a:r>
            <a:r>
              <a:rPr lang="en-US" dirty="0"/>
              <a:t>Water on and underneath weakens the base and subgrade, causing cracks,</a:t>
            </a:r>
            <a:r>
              <a:rPr lang="en-US" baseline="0" dirty="0"/>
              <a:t> potholes, etc.</a:t>
            </a:r>
            <a:r>
              <a:rPr lang="en-US" dirty="0"/>
              <a:t>  Surface</a:t>
            </a:r>
            <a:r>
              <a:rPr lang="en-US" baseline="0" dirty="0"/>
              <a:t> drainage system has 4 components: crown, shoulders, ditches, culverts. Grades should be at least 1% (</a:t>
            </a:r>
            <a:r>
              <a:rPr lang="en-US" b="1" baseline="0" dirty="0"/>
              <a:t>should not build a flat road</a:t>
            </a:r>
            <a:r>
              <a:rPr lang="en-US" baseline="0" dirty="0"/>
              <a:t>!) to allow drainage but not greater than 10%.   </a:t>
            </a:r>
            <a:r>
              <a:rPr lang="en-US" b="1" baseline="0" dirty="0"/>
              <a:t>Puddles mean problems</a:t>
            </a:r>
            <a:r>
              <a:rPr lang="en-US" baseline="0" dirty="0"/>
              <a:t>.  </a:t>
            </a:r>
          </a:p>
          <a:p>
            <a:pPr marL="228600" indent="-228600">
              <a:buAutoNum type="arabicPeriod"/>
            </a:pPr>
            <a:r>
              <a:rPr lang="en-US" baseline="0" dirty="0"/>
              <a:t>The base determines the service life of a road or street. </a:t>
            </a:r>
            <a:r>
              <a:rPr lang="en-US" b="1" baseline="0" dirty="0"/>
              <a:t>A road </a:t>
            </a:r>
            <a:r>
              <a:rPr lang="en-US" b="1" i="1" baseline="0" dirty="0"/>
              <a:t>wears out </a:t>
            </a:r>
            <a:r>
              <a:rPr lang="en-US" b="1" baseline="0" dirty="0"/>
              <a:t>from the top, but </a:t>
            </a:r>
            <a:r>
              <a:rPr lang="en-US" b="1" i="1" baseline="0" dirty="0"/>
              <a:t>falls apart </a:t>
            </a:r>
            <a:r>
              <a:rPr lang="en-US" b="1" baseline="0" dirty="0"/>
              <a:t>from the bottom</a:t>
            </a:r>
            <a:r>
              <a:rPr lang="en-US" baseline="0" dirty="0"/>
              <a:t>. </a:t>
            </a:r>
          </a:p>
          <a:p>
            <a:pPr marL="228600" indent="-228600">
              <a:buAutoNum type="arabicPeriod"/>
            </a:pPr>
            <a:r>
              <a:rPr lang="en-US" baseline="0" dirty="0"/>
              <a:t>Use well-graded soils, good quality aggregates, and blended or crushed gravel.  </a:t>
            </a:r>
            <a:r>
              <a:rPr lang="en-US" b="1" baseline="0" dirty="0"/>
              <a:t>Pay me now or pay me later</a:t>
            </a:r>
            <a:r>
              <a:rPr lang="en-US" baseline="0" dirty="0"/>
              <a:t>.  </a:t>
            </a:r>
          </a:p>
          <a:p>
            <a:pPr marL="228600" indent="-228600">
              <a:buAutoNum type="arabicPeriod"/>
            </a:pPr>
            <a:r>
              <a:rPr lang="en-US" baseline="0" dirty="0"/>
              <a:t>The </a:t>
            </a:r>
            <a:r>
              <a:rPr lang="en-US" i="1" baseline="0" dirty="0"/>
              <a:t>denser</a:t>
            </a:r>
            <a:r>
              <a:rPr lang="en-US" baseline="0" dirty="0"/>
              <a:t> the soils, the </a:t>
            </a:r>
            <a:r>
              <a:rPr lang="en-US" i="1" baseline="0" dirty="0"/>
              <a:t>stronger</a:t>
            </a:r>
            <a:r>
              <a:rPr lang="en-US" baseline="0" dirty="0"/>
              <a:t> the soils. Achieve optimum moisture and good compaction during construction. </a:t>
            </a:r>
            <a:r>
              <a:rPr lang="en-US" b="1" baseline="0" dirty="0"/>
              <a:t>Loose soils lead to a loose wallet</a:t>
            </a:r>
            <a:r>
              <a:rPr lang="en-US" baseline="0" dirty="0"/>
              <a:t>. </a:t>
            </a:r>
          </a:p>
          <a:p>
            <a:pPr marL="228600" indent="-228600">
              <a:buAutoNum type="arabicPeriod"/>
            </a:pPr>
            <a:r>
              <a:rPr lang="en-US" baseline="0" dirty="0"/>
              <a:t>Wider ditches allow for more snow storage and higher water flows.  Cut down backslopes on the north and west sides.  </a:t>
            </a:r>
            <a:r>
              <a:rPr lang="en-US" dirty="0"/>
              <a:t>Design for winter maintenance.  Good width for roads</a:t>
            </a:r>
            <a:r>
              <a:rPr lang="en-US" baseline="0" dirty="0"/>
              <a:t> allow plows on the road with oncoming traffic. Good sight distance should be available (75 to 100 feet for each 10 MPH.  Meet minimum standards for sure, but also see if you need a little extra width.  </a:t>
            </a:r>
            <a:r>
              <a:rPr lang="en-US" b="1" baseline="0" dirty="0"/>
              <a:t>Snow is another form of water (see #1) – keep it away too.  </a:t>
            </a:r>
          </a:p>
          <a:p>
            <a:pPr marL="228600" indent="-228600">
              <a:buAutoNum type="arabicPeriod"/>
            </a:pPr>
            <a:r>
              <a:rPr lang="en-US" dirty="0"/>
              <a:t>Design a road to handle anticipated</a:t>
            </a:r>
            <a:r>
              <a:rPr lang="en-US" baseline="0" dirty="0"/>
              <a:t> loads – whether its gravel, a chip seal, cold mix asphalt, hot mix asphalt or Portland cement concrete.</a:t>
            </a:r>
            <a:r>
              <a:rPr lang="en-US" dirty="0"/>
              <a:t>  </a:t>
            </a:r>
            <a:r>
              <a:rPr lang="en-US" b="1" dirty="0"/>
              <a:t>Don’t skate</a:t>
            </a:r>
            <a:r>
              <a:rPr lang="en-US" b="1" baseline="0" dirty="0"/>
              <a:t> on thin ice!</a:t>
            </a:r>
          </a:p>
          <a:p>
            <a:pPr marL="228600" indent="-228600">
              <a:buAutoNum type="arabicPeriod"/>
            </a:pPr>
            <a:r>
              <a:rPr lang="en-US" baseline="0" dirty="0"/>
              <a:t>It is likely a mistake and a huge waste of money to simply apply paving on top of a gravel road.  The subgrade and base must be designed and built properly before applying pavement.  </a:t>
            </a:r>
            <a:r>
              <a:rPr lang="en-US" b="1" baseline="0" dirty="0"/>
              <a:t>It is foolhardy to build a new house on a crumbling foundation</a:t>
            </a:r>
            <a:r>
              <a:rPr lang="en-US" baseline="0" dirty="0"/>
              <a:t>.  </a:t>
            </a:r>
          </a:p>
          <a:p>
            <a:pPr marL="228600" indent="-228600">
              <a:buAutoNum type="arabicPeriod"/>
            </a:pPr>
            <a:r>
              <a:rPr lang="en-US" baseline="0" dirty="0"/>
              <a:t>Again, it could be a waste of money to simply re-surface.  The real problem might be water getting into the base or subgrade, a base that is too thin, or poor materials used in the base or subgrade. </a:t>
            </a:r>
            <a:r>
              <a:rPr lang="en-US" b="1" baseline="0" dirty="0"/>
              <a:t>A layer of makeup doesn’t change the wrinkles underneath</a:t>
            </a:r>
            <a:r>
              <a:rPr lang="en-US" baseline="0" dirty="0"/>
              <a:t>. </a:t>
            </a:r>
          </a:p>
          <a:p>
            <a:pPr marL="228600" indent="-228600">
              <a:buAutoNum type="arabicPeriod"/>
            </a:pPr>
            <a:r>
              <a:rPr lang="en-US" baseline="0" dirty="0"/>
              <a:t>Regular maintenance preserves your investment and prevents or delays major costly rehabilitation work.  For example, cutting brush, trees and grass, cleaning ditches and culverts, and keeping channels at bridges clear of debris will allow water to get away and stay away.  </a:t>
            </a:r>
            <a:r>
              <a:rPr lang="en-US" b="1" baseline="0" dirty="0"/>
              <a:t>In our throw-away society, roads and streets cannot be thrown away!</a:t>
            </a:r>
            <a:r>
              <a:rPr lang="en-US" baseline="0" dirty="0"/>
              <a:t>  </a:t>
            </a:r>
          </a:p>
          <a:p>
            <a:pPr marL="228600" indent="-228600">
              <a:buAutoNum type="arabicPeriod"/>
            </a:pPr>
            <a:r>
              <a:rPr lang="en-US" baseline="0" dirty="0"/>
              <a:t>Good record keeping is vital to planning, communicating facts to elected officials and constituents, and succession from one superintendent to the next.  </a:t>
            </a:r>
            <a:r>
              <a:rPr lang="en-US" b="1" baseline="0" dirty="0"/>
              <a:t>A</a:t>
            </a:r>
            <a:r>
              <a:rPr lang="en-US" baseline="0" dirty="0"/>
              <a:t> </a:t>
            </a:r>
            <a:r>
              <a:rPr lang="en-US" b="1" baseline="0" dirty="0"/>
              <a:t>Superintendent is “the god of the road” but a god who doesn’t live forever!</a:t>
            </a:r>
            <a:r>
              <a:rPr lang="en-US" baseline="0" dirty="0"/>
              <a:t>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458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712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five basic reasons you can give to help explain the size of a culvert pipe to a citizen.  Saying that the pipe must be at least equal to the pipe upstream can also be helpful.  </a:t>
            </a:r>
          </a:p>
          <a:p>
            <a:endParaRPr lang="en-US" dirty="0"/>
          </a:p>
          <a:p>
            <a:r>
              <a:rPr lang="en-US" i="1" dirty="0"/>
              <a:t>III-6</a:t>
            </a:r>
          </a:p>
          <a:p>
            <a:endParaRPr lang="en-US" dirty="0"/>
          </a:p>
          <a:p>
            <a:r>
              <a:rPr lang="en-US" dirty="0"/>
              <a:t>Area: more area means more flow</a:t>
            </a:r>
          </a:p>
          <a:p>
            <a:endParaRPr lang="en-US" dirty="0"/>
          </a:p>
          <a:p>
            <a:r>
              <a:rPr lang="en-US" dirty="0"/>
              <a:t>Topography: map of a land’s surface features – mountains, hills, creeks, , lakes, bumps/lumps, roads, streets, etc.) COUNTOURS OF THE LAND</a:t>
            </a:r>
          </a:p>
          <a:p>
            <a:endParaRPr lang="en-US" dirty="0"/>
          </a:p>
          <a:p>
            <a:r>
              <a:rPr lang="en-US" dirty="0"/>
              <a:t>Soil Type: clayey, sandy, silty, loess, etc.  </a:t>
            </a:r>
          </a:p>
          <a:p>
            <a:endParaRPr lang="en-US" dirty="0"/>
          </a:p>
          <a:p>
            <a:r>
              <a:rPr lang="en-US" dirty="0"/>
              <a:t>Rainfall: duration and intensity</a:t>
            </a:r>
          </a:p>
        </p:txBody>
      </p:sp>
      <p:sp>
        <p:nvSpPr>
          <p:cNvPr id="4" name="Slide Number Placeholder 3"/>
          <p:cNvSpPr>
            <a:spLocks noGrp="1"/>
          </p:cNvSpPr>
          <p:nvPr>
            <p:ph type="sldNum" sz="quarter" idx="10"/>
          </p:nvPr>
        </p:nvSpPr>
        <p:spPr/>
        <p:txBody>
          <a:bodyPr/>
          <a:lstStyle/>
          <a:p>
            <a:fld id="{9CEFE0C9-0D04-43A0-A9E3-539C0C781CAD}" type="slidenum">
              <a:rPr lang="en-US" smtClean="0"/>
              <a:t>13</a:t>
            </a:fld>
            <a:endParaRPr lang="en-US"/>
          </a:p>
        </p:txBody>
      </p:sp>
    </p:spTree>
    <p:extLst>
      <p:ext uri="{BB962C8B-B14F-4D97-AF65-F5344CB8AC3E}">
        <p14:creationId xmlns:p14="http://schemas.microsoft.com/office/powerpoint/2010/main" val="3655004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10/13/2021 Updated – added weblinks to slides 10 and 14 </a:t>
            </a:r>
          </a:p>
          <a:p>
            <a:endParaRPr lang="en-US" dirty="0"/>
          </a:p>
          <a:p>
            <a:r>
              <a:rPr lang="en-US" dirty="0"/>
              <a:t>These are some additional resources for AM</a:t>
            </a:r>
          </a:p>
          <a:p>
            <a:endParaRPr lang="en-US" dirty="0"/>
          </a:p>
          <a:p>
            <a:r>
              <a:rPr lang="en-US" dirty="0"/>
              <a:t>The first bullet shows the Federal Highway Administration’s asset management website, which has a lot of resources.</a:t>
            </a:r>
          </a:p>
          <a:p>
            <a:endParaRPr lang="en-US" dirty="0"/>
          </a:p>
          <a:p>
            <a:r>
              <a:rPr lang="en-US" dirty="0"/>
              <a:t>The second reference is to a Michigan Tech University webinar which introduces Transportation Asset Management concepts and provides a good introduction to the topic.  </a:t>
            </a:r>
          </a:p>
          <a:p>
            <a:endParaRPr lang="en-US" dirty="0"/>
          </a:p>
          <a:p>
            <a:r>
              <a:rPr lang="en-US" dirty="0"/>
              <a:t>The third bullet is the Environmental Protection Agency’s asset management website, which comes more from the viewpoint of the water and wastewater side of public works.  </a:t>
            </a:r>
          </a:p>
          <a:p>
            <a:endParaRPr lang="en-US" dirty="0"/>
          </a:p>
          <a:p>
            <a:r>
              <a:rPr lang="en-US" dirty="0"/>
              <a:t>The last bullet is for resources on Nebraska LTAP’s website.  </a:t>
            </a:r>
          </a:p>
          <a:p>
            <a:endParaRPr lang="en-US" dirty="0"/>
          </a:p>
          <a:p>
            <a:r>
              <a:rPr lang="en-US" dirty="0"/>
              <a:t>https://www.publicworkstraining.com/</a:t>
            </a:r>
          </a:p>
          <a:p>
            <a:endParaRPr lang="en-US" dirty="0"/>
          </a:p>
          <a:p>
            <a:r>
              <a:rPr lang="en-US" altLang="en-US" u="sng" dirty="0"/>
              <a:t>NOT FOR AUDIO</a:t>
            </a:r>
          </a:p>
          <a:p>
            <a:endParaRPr lang="en-US" altLang="en-US" dirty="0"/>
          </a:p>
          <a:p>
            <a:r>
              <a:rPr lang="en-US" altLang="en-US" dirty="0"/>
              <a:t>Slide source material: </a:t>
            </a:r>
            <a:r>
              <a:rPr lang="en-US" altLang="en-US" i="1" dirty="0"/>
              <a:t>NE-LTAP (Megan), Community Signing, 2/20/2017 draft version</a:t>
            </a:r>
          </a:p>
          <a:p>
            <a:endParaRPr lang="en-US" alt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https://upload.wikimedia.org/wikipedia/commons/6/65/David_City,_Nebraska_E_from_5th.JPG</a:t>
            </a:r>
          </a:p>
          <a:p>
            <a:endParaRPr lang="en-US" altLang="en-US" i="1" dirty="0"/>
          </a:p>
          <a:p>
            <a:endParaRPr lang="en-US" dirty="0"/>
          </a:p>
        </p:txBody>
      </p:sp>
      <p:sp>
        <p:nvSpPr>
          <p:cNvPr id="4" name="Header Placeholder 3"/>
          <p:cNvSpPr>
            <a:spLocks noGrp="1"/>
          </p:cNvSpPr>
          <p:nvPr>
            <p:ph type="hdr" sz="quarter" idx="10"/>
          </p:nvPr>
        </p:nvSpPr>
        <p:spPr/>
        <p:txBody>
          <a:bodyPr/>
          <a:lstStyle/>
          <a:p>
            <a:r>
              <a:rPr lang="en-US"/>
              <a:t>Draft - Community Signing Course - 07.11.16</a:t>
            </a:r>
          </a:p>
        </p:txBody>
      </p:sp>
      <p:sp>
        <p:nvSpPr>
          <p:cNvPr id="5" name="Slide Number Placeholder 4"/>
          <p:cNvSpPr>
            <a:spLocks noGrp="1"/>
          </p:cNvSpPr>
          <p:nvPr>
            <p:ph type="sldNum" sz="quarter" idx="11"/>
          </p:nvPr>
        </p:nvSpPr>
        <p:spPr/>
        <p:txBody>
          <a:bodyPr/>
          <a:lstStyle/>
          <a:p>
            <a:fld id="{3C25802F-6A33-F140-B416-A3B8CBEFDD8B}" type="slidenum">
              <a:rPr lang="en-US" smtClean="0"/>
              <a:t>14</a:t>
            </a:fld>
            <a:endParaRPr lang="en-US"/>
          </a:p>
        </p:txBody>
      </p:sp>
    </p:spTree>
    <p:extLst>
      <p:ext uri="{BB962C8B-B14F-4D97-AF65-F5344CB8AC3E}">
        <p14:creationId xmlns:p14="http://schemas.microsoft.com/office/powerpoint/2010/main" val="1752405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250775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What is an asset?  </a:t>
            </a:r>
          </a:p>
          <a:p>
            <a:r>
              <a:rPr lang="en-US" sz="1200" kern="1200" dirty="0">
                <a:solidFill>
                  <a:schemeClr val="tx1"/>
                </a:solidFill>
                <a:latin typeface="+mn-lt"/>
                <a:ea typeface="+mn-ea"/>
                <a:cs typeface="+mn-cs"/>
              </a:rPr>
              <a:t>Generally, in the context of your agency, assets include people, equipment, buildings, land, and other components needed to provide a function or to deliver a service or a product to residents and taxpayers.  The emphasis of this video is on physical assets – things.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Transportation Assets range from minor, low-cost, low-risk things such as street identification signs, to higher-cost, higher-risk assets like stop signs and traffic signals, to high-cost assets – pavement, for example.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This picture shows a typical small Nebraska town in which you can see several assets (street signs, stop sign, streetlights, pavement and curbs, curb ramps, and so on).  You can go beyond transportation assets and include storm sewer, water and sanitary, electric lines, and more.  Some of these are under ground.  And some of these you </a:t>
            </a:r>
            <a:r>
              <a:rPr lang="en-US" sz="1200" b="1" kern="1200" dirty="0">
                <a:solidFill>
                  <a:schemeClr val="tx1"/>
                </a:solidFill>
                <a:latin typeface="+mn-lt"/>
                <a:ea typeface="+mn-ea"/>
                <a:cs typeface="+mn-cs"/>
              </a:rPr>
              <a:t>may not even know where they are located</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Assets are essential to protecting </a:t>
            </a:r>
            <a:r>
              <a:rPr lang="en-US" sz="1200" b="1" kern="1200" dirty="0">
                <a:solidFill>
                  <a:schemeClr val="tx1"/>
                </a:solidFill>
                <a:latin typeface="+mn-lt"/>
                <a:ea typeface="+mn-ea"/>
                <a:cs typeface="+mn-cs"/>
              </a:rPr>
              <a:t>public health </a:t>
            </a:r>
            <a:r>
              <a:rPr lang="en-US" sz="1200" kern="1200" dirty="0">
                <a:solidFill>
                  <a:schemeClr val="tx1"/>
                </a:solidFill>
                <a:latin typeface="+mn-lt"/>
                <a:ea typeface="+mn-ea"/>
                <a:cs typeface="+mn-cs"/>
              </a:rPr>
              <a:t>as well as for </a:t>
            </a:r>
            <a:r>
              <a:rPr lang="en-US" sz="1200" b="1" kern="1200" dirty="0">
                <a:solidFill>
                  <a:schemeClr val="tx1"/>
                </a:solidFill>
                <a:latin typeface="+mn-lt"/>
                <a:ea typeface="+mn-ea"/>
                <a:cs typeface="+mn-cs"/>
              </a:rPr>
              <a:t>economic development</a:t>
            </a:r>
            <a:r>
              <a:rPr lang="en-US" sz="1200"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It’s a lot to keep track of but </a:t>
            </a:r>
            <a:r>
              <a:rPr lang="en-US" sz="1200" i="1" dirty="0">
                <a:solidFill>
                  <a:srgbClr val="FF0000"/>
                </a:solidFill>
              </a:rPr>
              <a:t>You can’t manage what you don’t know you own</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b="1" dirty="0"/>
              <a:t>Who manages all of this?  </a:t>
            </a:r>
          </a:p>
          <a:p>
            <a:r>
              <a:rPr lang="en-US" dirty="0"/>
              <a:t>Ultimately, the council or board, the mayor and administration, employees and extended staff – contractors and consultants.  </a:t>
            </a:r>
          </a:p>
          <a:p>
            <a:endParaRPr lang="en-US" dirty="0"/>
          </a:p>
          <a:p>
            <a:endParaRPr lang="en-US" dirty="0"/>
          </a:p>
          <a:p>
            <a:r>
              <a:rPr lang="en-US" altLang="en-US" u="sng" dirty="0"/>
              <a:t>NOT FOR AUDIO</a:t>
            </a:r>
          </a:p>
          <a:p>
            <a:endParaRPr lang="en-US" altLang="en-US" dirty="0"/>
          </a:p>
          <a:p>
            <a:r>
              <a:rPr lang="en-US" altLang="en-US" dirty="0"/>
              <a:t>Slide source material: </a:t>
            </a:r>
            <a:r>
              <a:rPr lang="en-US" altLang="en-US" i="1" dirty="0"/>
              <a:t>NE-LTAP (Megan), Community Signing, 2/20/2017 draft 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https://upload.wikimedia.org/wikipedia/commons/0/08/Rising_City,_Nebraska_Main_Street_4.JPG</a:t>
            </a:r>
          </a:p>
          <a:p>
            <a:endParaRPr lang="en-US" dirty="0"/>
          </a:p>
        </p:txBody>
      </p:sp>
      <p:sp>
        <p:nvSpPr>
          <p:cNvPr id="4" name="Header Placeholder 3"/>
          <p:cNvSpPr>
            <a:spLocks noGrp="1"/>
          </p:cNvSpPr>
          <p:nvPr>
            <p:ph type="hdr" sz="quarter" idx="10"/>
          </p:nvPr>
        </p:nvSpPr>
        <p:spPr/>
        <p:txBody>
          <a:bodyPr/>
          <a:lstStyle/>
          <a:p>
            <a:r>
              <a:rPr lang="en-US"/>
              <a:t>Draft - Community Signing Course - 07.11.16</a:t>
            </a:r>
          </a:p>
        </p:txBody>
      </p:sp>
      <p:sp>
        <p:nvSpPr>
          <p:cNvPr id="5" name="Slide Number Placeholder 4"/>
          <p:cNvSpPr>
            <a:spLocks noGrp="1"/>
          </p:cNvSpPr>
          <p:nvPr>
            <p:ph type="sldNum" sz="quarter" idx="11"/>
          </p:nvPr>
        </p:nvSpPr>
        <p:spPr/>
        <p:txBody>
          <a:bodyPr/>
          <a:lstStyle/>
          <a:p>
            <a:fld id="{3C25802F-6A33-F140-B416-A3B8CBEFDD8B}" type="slidenum">
              <a:rPr lang="en-US" smtClean="0"/>
              <a:t>2</a:t>
            </a:fld>
            <a:endParaRPr lang="en-US"/>
          </a:p>
        </p:txBody>
      </p:sp>
    </p:spTree>
    <p:extLst>
      <p:ext uri="{BB962C8B-B14F-4D97-AF65-F5344CB8AC3E}">
        <p14:creationId xmlns:p14="http://schemas.microsoft.com/office/powerpoint/2010/main" val="253912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Lack of good Asset Management programs can result in disastrous situations.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screen shows an example where a county that did not have an Asset Management program was involved in a million dollar lawsuit due to a culvert washout.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Asset that wasn’t managed properly was a minimum maintenance road that wasn’t inspected, then vacated with the county retaining ownership.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Neither the culvert nor the ROW were inspected for condition nor were the signs installed correctly at the time of the crash.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Tens of thousands of dollars were spent defending the county in this case. This could have been prevented by turning public rights-of-way back to the adjacent landowners. Similar liability situations could occur with equipment, pavement management, structures, culverts, and other assets if not managed properly.</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3</a:t>
            </a:fld>
            <a:endParaRPr lang="en-US"/>
          </a:p>
        </p:txBody>
      </p:sp>
    </p:spTree>
    <p:extLst>
      <p:ext uri="{BB962C8B-B14F-4D97-AF65-F5344CB8AC3E}">
        <p14:creationId xmlns:p14="http://schemas.microsoft.com/office/powerpoint/2010/main" val="386321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Another way of saying it is ‘</a:t>
            </a:r>
            <a:r>
              <a:rPr lang="en-US" b="1" dirty="0"/>
              <a:t>a process for maintaining a desired level of customer service at the lowest appropriate cost</a:t>
            </a:r>
            <a:r>
              <a:rPr lang="en-US" dirty="0"/>
              <a:t>.”  (Ref: EPA AM presentation)</a:t>
            </a:r>
          </a:p>
          <a:p>
            <a:endParaRPr lang="en-US" dirty="0"/>
          </a:p>
          <a:p>
            <a:endParaRPr lang="en-US" dirty="0"/>
          </a:p>
          <a:p>
            <a:r>
              <a:rPr lang="en-US" altLang="en-US" u="sng" dirty="0"/>
              <a:t>NOT FOR AUDIO</a:t>
            </a:r>
          </a:p>
          <a:p>
            <a:endParaRPr lang="en-US" altLang="en-US" dirty="0"/>
          </a:p>
          <a:p>
            <a:r>
              <a:rPr lang="en-US" altLang="en-US" dirty="0"/>
              <a:t>Slide source material: </a:t>
            </a:r>
            <a:r>
              <a:rPr lang="en-US" altLang="en-US" i="1" dirty="0"/>
              <a:t>NE-LTAP (Megan), Community Signing, 2/20/2017 draft version</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4</a:t>
            </a:fld>
            <a:endParaRPr lang="en-US"/>
          </a:p>
        </p:txBody>
      </p:sp>
    </p:spTree>
    <p:extLst>
      <p:ext uri="{BB962C8B-B14F-4D97-AF65-F5344CB8AC3E}">
        <p14:creationId xmlns:p14="http://schemas.microsoft.com/office/powerpoint/2010/main" val="1533470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 provides a big picture view for an asset, say street surfacing, or for a group of assets, say transportation or public works, enabling performance to be tracked and improved continually.  </a:t>
            </a:r>
          </a:p>
          <a:p>
            <a:endParaRPr lang="en-US" dirty="0"/>
          </a:p>
          <a:p>
            <a:r>
              <a:rPr lang="en-US" altLang="en-US" u="sng" dirty="0"/>
              <a:t>NOT FOR AUDIO</a:t>
            </a:r>
          </a:p>
          <a:p>
            <a:endParaRPr lang="en-US" altLang="en-US" dirty="0"/>
          </a:p>
          <a:p>
            <a:r>
              <a:rPr lang="en-US" altLang="en-US" dirty="0"/>
              <a:t>Slide source material: </a:t>
            </a:r>
            <a:r>
              <a:rPr lang="en-US" altLang="en-US" i="1" dirty="0"/>
              <a:t>NE-LTAP (Megan), Community Signing, 2/20/2017 draft version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https://upload.wikimedia.org/wikipedia/commons/thumb/c/cb/Aerial_View_of_Falls_City,_Nebraska_9-2-2013.JPG/1280px-Aerial_View_of_Falls_City,_Nebraska_9-2-2013.JPG</a:t>
            </a:r>
          </a:p>
          <a:p>
            <a:endParaRPr lang="en-US" dirty="0"/>
          </a:p>
        </p:txBody>
      </p:sp>
      <p:sp>
        <p:nvSpPr>
          <p:cNvPr id="4" name="Header Placeholder 3"/>
          <p:cNvSpPr>
            <a:spLocks noGrp="1"/>
          </p:cNvSpPr>
          <p:nvPr>
            <p:ph type="hdr" sz="quarter" idx="10"/>
          </p:nvPr>
        </p:nvSpPr>
        <p:spPr/>
        <p:txBody>
          <a:bodyPr/>
          <a:lstStyle/>
          <a:p>
            <a:r>
              <a:rPr lang="en-US"/>
              <a:t>Draft - Community Signing Course - 07.11.16</a:t>
            </a:r>
          </a:p>
        </p:txBody>
      </p:sp>
      <p:sp>
        <p:nvSpPr>
          <p:cNvPr id="5" name="Slide Number Placeholder 4"/>
          <p:cNvSpPr>
            <a:spLocks noGrp="1"/>
          </p:cNvSpPr>
          <p:nvPr>
            <p:ph type="sldNum" sz="quarter" idx="11"/>
          </p:nvPr>
        </p:nvSpPr>
        <p:spPr/>
        <p:txBody>
          <a:bodyPr/>
          <a:lstStyle/>
          <a:p>
            <a:fld id="{3C25802F-6A33-F140-B416-A3B8CBEFDD8B}" type="slidenum">
              <a:rPr lang="en-US" smtClean="0"/>
              <a:t>5</a:t>
            </a:fld>
            <a:endParaRPr lang="en-US"/>
          </a:p>
        </p:txBody>
      </p:sp>
    </p:spTree>
    <p:extLst>
      <p:ext uri="{BB962C8B-B14F-4D97-AF65-F5344CB8AC3E}">
        <p14:creationId xmlns:p14="http://schemas.microsoft.com/office/powerpoint/2010/main" val="382464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this video is describing </a:t>
            </a:r>
            <a:r>
              <a:rPr lang="en-US" b="1" dirty="0"/>
              <a:t>what </a:t>
            </a:r>
            <a:r>
              <a:rPr lang="en-US" dirty="0"/>
              <a:t>is TAM, and </a:t>
            </a:r>
            <a:r>
              <a:rPr lang="en-US" b="1" dirty="0"/>
              <a:t>why</a:t>
            </a:r>
            <a:r>
              <a:rPr lang="en-US" dirty="0"/>
              <a:t> use this approach?  The </a:t>
            </a:r>
            <a:r>
              <a:rPr lang="en-US" b="1" dirty="0"/>
              <a:t>When</a:t>
            </a:r>
            <a:r>
              <a:rPr lang="en-US" dirty="0"/>
              <a:t> , well, it is a continual process.  As far as the </a:t>
            </a:r>
            <a:r>
              <a:rPr lang="en-US" b="1" dirty="0"/>
              <a:t>who</a:t>
            </a:r>
            <a:r>
              <a:rPr lang="en-US" dirty="0"/>
              <a:t> does it, and the </a:t>
            </a:r>
            <a:r>
              <a:rPr lang="en-US" b="1" dirty="0"/>
              <a:t>how</a:t>
            </a:r>
            <a:r>
              <a:rPr lang="en-US" dirty="0"/>
              <a:t>, it must be a sustainable effort done by the agency’s staff and must be supported at the highest levels of the organization.  </a:t>
            </a:r>
          </a:p>
          <a:p>
            <a:endParaRPr lang="en-US" dirty="0"/>
          </a:p>
          <a:p>
            <a:r>
              <a:rPr lang="en-US" dirty="0"/>
              <a:t>Your agency may already be doing some elements of a full-fledged TAM system.    </a:t>
            </a:r>
          </a:p>
          <a:p>
            <a:endParaRPr lang="en-US" dirty="0"/>
          </a:p>
          <a:p>
            <a:r>
              <a:rPr lang="en-US" dirty="0"/>
              <a:t>The intent of this presentation is certainly not to be critical if your agency does not currently have an Asset Management program, only to introduce its concepts and let you decide if it is an approach that could help improve the performance of your road or street department.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Thinking of your infrastructure, do you </a:t>
            </a:r>
            <a:r>
              <a:rPr lang="en-US" b="0" u="sng" dirty="0"/>
              <a:t>know</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Exactly what assets your local government owns, where they are all located, their condition, when they need to be repaired or replaced, how much money you will need to pay the bills?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 documentation showing all of that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that is readily accessible</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Have you identified </a:t>
            </a:r>
            <a:r>
              <a:rPr lang="en-US" b="0" u="sng" dirty="0"/>
              <a:t>critical</a:t>
            </a:r>
            <a:r>
              <a:rPr lang="en-US" b="0" dirty="0"/>
              <a:t> assets and thought about how you will manage risks in the event of a failure?   OR A </a:t>
            </a:r>
            <a:r>
              <a:rPr lang="en-US" b="1" dirty="0"/>
              <a:t>DISASTER</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are you concerned about liability created by the failure, or absence, of an asset?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Is your community able to have reasoned and open discussions about spending on your infrastructure   .     .      .     </a:t>
            </a:r>
            <a:r>
              <a:rPr lang="en-US" b="0" u="sng" dirty="0"/>
              <a:t>based on facts</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When you have employee turnover, how much knowledge is lost and how difficult will the transition be?   </a:t>
            </a:r>
          </a:p>
          <a:p>
            <a:endParaRPr lang="en-US" b="0" dirty="0"/>
          </a:p>
          <a:p>
            <a:r>
              <a:rPr lang="en-US" dirty="0"/>
              <a:t>Transportation Asset Management addresses all of these concerns!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6</a:t>
            </a:fld>
            <a:endParaRPr lang="en-US"/>
          </a:p>
        </p:txBody>
      </p:sp>
    </p:spTree>
    <p:extLst>
      <p:ext uri="{BB962C8B-B14F-4D97-AF65-F5344CB8AC3E}">
        <p14:creationId xmlns:p14="http://schemas.microsoft.com/office/powerpoint/2010/main" val="114469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4/24/2021 added note below regarding disasters and emergency relief funds.  </a:t>
            </a:r>
          </a:p>
          <a:p>
            <a:endParaRPr lang="en-US" dirty="0"/>
          </a:p>
          <a:p>
            <a:r>
              <a:rPr lang="en-US" dirty="0"/>
              <a:t>Applying for, and receiving, </a:t>
            </a:r>
            <a:r>
              <a:rPr lang="en-US" b="1" dirty="0"/>
              <a:t>emergency relief funds </a:t>
            </a:r>
            <a:r>
              <a:rPr lang="en-US" dirty="0"/>
              <a:t>for a </a:t>
            </a:r>
            <a:r>
              <a:rPr lang="en-US" b="1" dirty="0"/>
              <a:t>disaster</a:t>
            </a:r>
            <a:r>
              <a:rPr lang="en-US" dirty="0"/>
              <a:t> can be a function of knowing what exactly you have out there, and its condition.  And you never know when a disaster might strike, so this is a constant process!!  </a:t>
            </a:r>
          </a:p>
        </p:txBody>
      </p:sp>
      <p:sp>
        <p:nvSpPr>
          <p:cNvPr id="4" name="Slide Number Placeholder 3"/>
          <p:cNvSpPr>
            <a:spLocks noGrp="1"/>
          </p:cNvSpPr>
          <p:nvPr>
            <p:ph type="sldNum" sz="quarter" idx="10"/>
          </p:nvPr>
        </p:nvSpPr>
        <p:spPr/>
        <p:txBody>
          <a:bodyPr/>
          <a:lstStyle/>
          <a:p>
            <a:fld id="{9CEFE0C9-0D04-43A0-A9E3-539C0C781CAD}" type="slidenum">
              <a:rPr lang="en-US" smtClean="0"/>
              <a:t>7</a:t>
            </a:fld>
            <a:endParaRPr lang="en-US"/>
          </a:p>
        </p:txBody>
      </p:sp>
    </p:spTree>
    <p:extLst>
      <p:ext uri="{BB962C8B-B14F-4D97-AF65-F5344CB8AC3E}">
        <p14:creationId xmlns:p14="http://schemas.microsoft.com/office/powerpoint/2010/main" val="855956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 asset preservation approach, with appropriate lower-cost preservation work done to extend the life of the pavement, usually proves to be much less expensive than a worst-first strategy, which involves a rapidly deteriorating pavement followed by an expensive reconstruction project.  </a:t>
            </a:r>
          </a:p>
          <a:p>
            <a:endParaRPr lang="en-US" dirty="0"/>
          </a:p>
          <a:p>
            <a:r>
              <a:rPr lang="en-US" dirty="0"/>
              <a:t>The key to managing the asset in this case is to know its condition and apply the </a:t>
            </a:r>
            <a:r>
              <a:rPr lang="en-US" b="1" dirty="0"/>
              <a:t>appropriate fix at the right time and right location</a:t>
            </a:r>
            <a:r>
              <a:rPr lang="en-US" dirty="0"/>
              <a:t>.  </a:t>
            </a:r>
          </a:p>
          <a:p>
            <a:endParaRPr lang="en-US" dirty="0"/>
          </a:p>
          <a:p>
            <a:r>
              <a:rPr lang="en-US" altLang="en-US" u="sng" dirty="0"/>
              <a:t>NOT FOR AUDIO</a:t>
            </a:r>
          </a:p>
          <a:p>
            <a:endParaRPr lang="en-US" altLang="en-US" dirty="0"/>
          </a:p>
          <a:p>
            <a:r>
              <a:rPr lang="en-US" altLang="en-US" dirty="0"/>
              <a:t>Slide source material: </a:t>
            </a:r>
            <a:r>
              <a:rPr lang="en-US" altLang="en-US" i="1" dirty="0"/>
              <a:t>NHI Executive Summary presentation</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8</a:t>
            </a:fld>
            <a:endParaRPr lang="en-US"/>
          </a:p>
        </p:txBody>
      </p:sp>
    </p:spTree>
    <p:extLst>
      <p:ext uri="{BB962C8B-B14F-4D97-AF65-F5344CB8AC3E}">
        <p14:creationId xmlns:p14="http://schemas.microsoft.com/office/powerpoint/2010/main" val="203692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Your agency can begin to gradually phase in and implement an asset management program right </a:t>
            </a:r>
            <a:r>
              <a:rPr lang="en-US" altLang="en-US" b="1" dirty="0"/>
              <a:t>now</a:t>
            </a:r>
            <a:r>
              <a:rPr lang="en-US" altLang="en-US" dirty="0"/>
              <a: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It can be tailored for your community and can build on existing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This is not a solution in search of a problem – if your system is running fine, if it’s working for you, then stick with it </a:t>
            </a:r>
            <a:endParaRPr lang="en-US" sz="1200" b="0" i="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r>
              <a:rPr lang="en-US" altLang="en-US" u="sng" dirty="0"/>
              <a:t>NOT FOR AUDIO</a:t>
            </a:r>
          </a:p>
          <a:p>
            <a:endParaRPr lang="en-US" altLang="en-US" dirty="0"/>
          </a:p>
          <a:p>
            <a:r>
              <a:rPr lang="en-US" altLang="en-US" dirty="0"/>
              <a:t>Slide source material: </a:t>
            </a:r>
            <a:r>
              <a:rPr lang="en-US" altLang="en-US" i="1" dirty="0"/>
              <a:t>NHI Executive Summary presentation</a:t>
            </a:r>
          </a:p>
          <a:p>
            <a:endParaRPr lang="en-US" altLang="en-US" dirty="0"/>
          </a:p>
        </p:txBody>
      </p:sp>
    </p:spTree>
    <p:extLst>
      <p:ext uri="{BB962C8B-B14F-4D97-AF65-F5344CB8AC3E}">
        <p14:creationId xmlns:p14="http://schemas.microsoft.com/office/powerpoint/2010/main" val="2689343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03225"/>
            <a:ext cx="7772400" cy="1470025"/>
          </a:xfrm>
        </p:spPr>
        <p:txBody>
          <a:bodyPr/>
          <a:lstStyle>
            <a:lvl1pPr>
              <a:defRPr>
                <a:solidFill>
                  <a:srgbClr val="FFFFFF"/>
                </a:solidFill>
              </a:defRPr>
            </a:lvl1pPr>
          </a:lstStyle>
          <a:p>
            <a:r>
              <a:rPr lang="en-US"/>
              <a:t>Click to edit Master title style</a:t>
            </a:r>
            <a:endParaRPr lang="en-US" dirty="0"/>
          </a:p>
        </p:txBody>
      </p:sp>
      <p:sp>
        <p:nvSpPr>
          <p:cNvPr id="10" name="TextBox 9"/>
          <p:cNvSpPr txBox="1"/>
          <p:nvPr userDrawn="1"/>
        </p:nvSpPr>
        <p:spPr>
          <a:xfrm>
            <a:off x="-139139" y="-1"/>
            <a:ext cx="677108" cy="6858001"/>
          </a:xfrm>
          <a:prstGeom prst="rect">
            <a:avLst/>
          </a:prstGeom>
          <a:solidFill>
            <a:schemeClr val="accent4">
              <a:lumMod val="60000"/>
              <a:lumOff val="40000"/>
            </a:schemeClr>
          </a:solidFill>
        </p:spPr>
        <p:txBody>
          <a:bodyPr vert="vert270" wrap="square" lIns="0" tIns="0" rIns="0" bIns="0" rtlCol="0" anchor="ctr" anchorCtr="1">
            <a:spAutoFit/>
          </a:bodyPr>
          <a:lstStyle/>
          <a:p>
            <a:pPr algn="ctr"/>
            <a:r>
              <a:rPr lang="en-US" sz="4400" dirty="0">
                <a:solidFill>
                  <a:prstClr val="black"/>
                </a:solidFill>
                <a:latin typeface="Calibri"/>
              </a:rPr>
              <a:t>Asset Management</a:t>
            </a:r>
          </a:p>
        </p:txBody>
      </p:sp>
      <p:sp>
        <p:nvSpPr>
          <p:cNvPr id="15" name="Slide Number Placeholder 1"/>
          <p:cNvSpPr>
            <a:spLocks noGrp="1"/>
          </p:cNvSpPr>
          <p:nvPr>
            <p:ph type="sldNum" sz="quarter" idx="12"/>
          </p:nvPr>
        </p:nvSpPr>
        <p:spPr>
          <a:xfrm>
            <a:off x="7975600" y="6350002"/>
            <a:ext cx="819150" cy="396876"/>
          </a:xfrm>
          <a:prstGeom prst="rect">
            <a:avLst/>
          </a:prstGeom>
        </p:spPr>
        <p:txBody>
          <a:bodyPr/>
          <a:lstStyle/>
          <a:p>
            <a:r>
              <a:rPr lang="en-US" sz="1100" dirty="0">
                <a:solidFill>
                  <a:schemeClr val="tx1"/>
                </a:solidFill>
              </a:rPr>
              <a:t>Slide </a:t>
            </a:r>
            <a:fld id="{47B3FEAA-CFAA-4651-8A0C-169FF2507910}" type="slidenum">
              <a:rPr lang="en-US" sz="1100" smtClean="0">
                <a:solidFill>
                  <a:schemeClr val="tx1"/>
                </a:solidFill>
              </a:rPr>
              <a:pPr/>
              <a:t>‹#›</a:t>
            </a:fld>
            <a:endParaRPr lang="en-US" sz="1100" dirty="0">
              <a:solidFill>
                <a:schemeClr val="tx1"/>
              </a:solidFill>
            </a:endParaRPr>
          </a:p>
        </p:txBody>
      </p:sp>
    </p:spTree>
    <p:extLst>
      <p:ext uri="{BB962C8B-B14F-4D97-AF65-F5344CB8AC3E}">
        <p14:creationId xmlns:p14="http://schemas.microsoft.com/office/powerpoint/2010/main" val="177049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4389AB26-7F2E-874F-B54D-76EBE3E6A02F}" type="datetimeFigureOut">
              <a:rPr lang="en-US"/>
              <a:pPr>
                <a:defRPr/>
              </a:pPr>
              <a:t>10/13/2021</a:t>
            </a:fld>
            <a:endParaRPr lang="en-US"/>
          </a:p>
        </p:txBody>
      </p:sp>
      <p:sp>
        <p:nvSpPr>
          <p:cNvPr id="5"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18CF0454-63A7-374C-B905-4FE03A2FFD12}" type="slidenum">
              <a:rPr lang="en-US"/>
              <a:pPr>
                <a:defRPr/>
              </a:pPr>
              <a:t>‹#›</a:t>
            </a:fld>
            <a:endParaRPr lang="en-US"/>
          </a:p>
        </p:txBody>
      </p:sp>
    </p:spTree>
    <p:extLst>
      <p:ext uri="{BB962C8B-B14F-4D97-AF65-F5344CB8AC3E}">
        <p14:creationId xmlns:p14="http://schemas.microsoft.com/office/powerpoint/2010/main" val="418640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EDDE8A83-9C95-0346-8FDC-F486E3B74140}" type="datetimeFigureOut">
              <a:rPr lang="en-US"/>
              <a:pPr>
                <a:defRPr/>
              </a:pPr>
              <a:t>10/13/2021</a:t>
            </a:fld>
            <a:endParaRPr lang="en-US"/>
          </a:p>
        </p:txBody>
      </p:sp>
      <p:sp>
        <p:nvSpPr>
          <p:cNvPr id="5"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942B97EE-07C2-524A-89CA-BE12AB0692F5}" type="slidenum">
              <a:rPr lang="en-US"/>
              <a:pPr>
                <a:defRPr/>
              </a:pPr>
              <a:t>‹#›</a:t>
            </a:fld>
            <a:endParaRPr lang="en-US"/>
          </a:p>
        </p:txBody>
      </p:sp>
    </p:spTree>
    <p:extLst>
      <p:ext uri="{BB962C8B-B14F-4D97-AF65-F5344CB8AC3E}">
        <p14:creationId xmlns:p14="http://schemas.microsoft.com/office/powerpoint/2010/main" val="95668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7263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31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2737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 y="4419600"/>
            <a:ext cx="25527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81300" y="4419600"/>
            <a:ext cx="25527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236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155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0257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941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251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66D64F84-7811-9C4F-BE61-4E98FBEAB6BF}" type="datetimeFigureOut">
              <a:rPr lang="en-US"/>
              <a:pPr>
                <a:defRPr/>
              </a:pPr>
              <a:t>10/13/2021</a:t>
            </a:fld>
            <a:endParaRPr lang="en-US"/>
          </a:p>
        </p:txBody>
      </p:sp>
      <p:sp>
        <p:nvSpPr>
          <p:cNvPr id="5"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9059C78A-94DC-BE40-AE37-7344B79256B1}" type="slidenum">
              <a:rPr lang="en-US"/>
              <a:pPr>
                <a:defRPr/>
              </a:pPr>
              <a:t>‹#›</a:t>
            </a:fld>
            <a:endParaRPr lang="en-US"/>
          </a:p>
        </p:txBody>
      </p:sp>
    </p:spTree>
    <p:extLst>
      <p:ext uri="{BB962C8B-B14F-4D97-AF65-F5344CB8AC3E}">
        <p14:creationId xmlns:p14="http://schemas.microsoft.com/office/powerpoint/2010/main" val="1823528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3683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5348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447800"/>
            <a:ext cx="21526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1447800"/>
            <a:ext cx="63055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7072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103D9B-04B9-4DD2-895C-B93C40FACBF2}"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934271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03D9B-04B9-4DD2-895C-B93C40FACBF2}"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684721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103D9B-04B9-4DD2-895C-B93C40FACBF2}"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505355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103D9B-04B9-4DD2-895C-B93C40FACBF2}"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1751577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103D9B-04B9-4DD2-895C-B93C40FACBF2}"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784200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103D9B-04B9-4DD2-895C-B93C40FACBF2}"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739869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03D9B-04B9-4DD2-895C-B93C40FACBF2}"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174531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07137" y="4406900"/>
            <a:ext cx="6987575"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507137" y="2906713"/>
            <a:ext cx="69875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66E7D961-E76D-3D44-AB8D-B6027931853F}" type="datetimeFigureOut">
              <a:rPr lang="en-US"/>
              <a:pPr>
                <a:defRPr/>
              </a:pPr>
              <a:t>10/13/2021</a:t>
            </a:fld>
            <a:endParaRPr lang="en-US"/>
          </a:p>
        </p:txBody>
      </p:sp>
      <p:sp>
        <p:nvSpPr>
          <p:cNvPr id="5"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02C8ADC3-4618-3C47-ACC9-584AA51EEE8A}" type="slidenum">
              <a:rPr lang="en-US"/>
              <a:pPr>
                <a:defRPr/>
              </a:pPr>
              <a:t>‹#›</a:t>
            </a:fld>
            <a:endParaRPr lang="en-US"/>
          </a:p>
        </p:txBody>
      </p:sp>
    </p:spTree>
    <p:extLst>
      <p:ext uri="{BB962C8B-B14F-4D97-AF65-F5344CB8AC3E}">
        <p14:creationId xmlns:p14="http://schemas.microsoft.com/office/powerpoint/2010/main" val="2790050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103D9B-04B9-4DD2-895C-B93C40FACBF2}"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180096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103D9B-04B9-4DD2-895C-B93C40FACBF2}"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4180585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03D9B-04B9-4DD2-895C-B93C40FACBF2}"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472098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03D9B-04B9-4DD2-895C-B93C40FACBF2}"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161246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07138"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58711"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548941CD-D77B-5845-9CB5-5E3AF5C02B5F}" type="datetimeFigureOut">
              <a:rPr lang="en-US"/>
              <a:pPr>
                <a:defRPr/>
              </a:pPr>
              <a:t>10/13/2021</a:t>
            </a:fld>
            <a:endParaRPr lang="en-US"/>
          </a:p>
        </p:txBody>
      </p:sp>
      <p:sp>
        <p:nvSpPr>
          <p:cNvPr id="6"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6B2C80AB-5AE1-1348-973F-F0F15463023E}" type="slidenum">
              <a:rPr lang="en-US"/>
              <a:pPr>
                <a:defRPr/>
              </a:pPr>
              <a:t>‹#›</a:t>
            </a:fld>
            <a:endParaRPr lang="en-US"/>
          </a:p>
        </p:txBody>
      </p:sp>
    </p:spTree>
    <p:extLst>
      <p:ext uri="{BB962C8B-B14F-4D97-AF65-F5344CB8AC3E}">
        <p14:creationId xmlns:p14="http://schemas.microsoft.com/office/powerpoint/2010/main" val="270168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07138"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07138"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58711"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58711"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B7979380-59F9-4542-A41B-4029C543CE81}" type="datetimeFigureOut">
              <a:rPr lang="en-US"/>
              <a:pPr>
                <a:defRPr/>
              </a:pPr>
              <a:t>10/13/2021</a:t>
            </a:fld>
            <a:endParaRPr lang="en-US"/>
          </a:p>
        </p:txBody>
      </p:sp>
      <p:sp>
        <p:nvSpPr>
          <p:cNvPr id="8"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6EFF6876-A81D-D147-9D79-EA25EF0B378F}" type="slidenum">
              <a:rPr lang="en-US"/>
              <a:pPr>
                <a:defRPr/>
              </a:pPr>
              <a:t>‹#›</a:t>
            </a:fld>
            <a:endParaRPr lang="en-US"/>
          </a:p>
        </p:txBody>
      </p:sp>
    </p:spTree>
    <p:extLst>
      <p:ext uri="{BB962C8B-B14F-4D97-AF65-F5344CB8AC3E}">
        <p14:creationId xmlns:p14="http://schemas.microsoft.com/office/powerpoint/2010/main" val="223915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DAC5DF07-BD88-F641-A198-4DEC08393F70}" type="datetimeFigureOut">
              <a:rPr lang="en-US"/>
              <a:pPr>
                <a:defRPr/>
              </a:pPr>
              <a:t>10/13/2021</a:t>
            </a:fld>
            <a:endParaRPr lang="en-US"/>
          </a:p>
        </p:txBody>
      </p:sp>
      <p:sp>
        <p:nvSpPr>
          <p:cNvPr id="4"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6DF77D12-5F9B-0E48-BFEA-A73386C605D3}" type="slidenum">
              <a:rPr lang="en-US"/>
              <a:pPr>
                <a:defRPr/>
              </a:pPr>
              <a:t>‹#›</a:t>
            </a:fld>
            <a:endParaRPr lang="en-US"/>
          </a:p>
        </p:txBody>
      </p:sp>
    </p:spTree>
    <p:extLst>
      <p:ext uri="{BB962C8B-B14F-4D97-AF65-F5344CB8AC3E}">
        <p14:creationId xmlns:p14="http://schemas.microsoft.com/office/powerpoint/2010/main" val="282453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BA42DB6D-CE82-9645-AC80-D74EAECE3B25}" type="datetimeFigureOut">
              <a:rPr lang="en-US"/>
              <a:pPr>
                <a:defRPr/>
              </a:pPr>
              <a:t>10/13/2021</a:t>
            </a:fld>
            <a:endParaRPr lang="en-US"/>
          </a:p>
        </p:txBody>
      </p:sp>
      <p:sp>
        <p:nvSpPr>
          <p:cNvPr id="3"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5F8AECB8-3BB5-B544-870C-076D2AFD58B0}" type="slidenum">
              <a:rPr lang="en-US"/>
              <a:pPr>
                <a:defRPr/>
              </a:pPr>
              <a:t>‹#›</a:t>
            </a:fld>
            <a:endParaRPr lang="en-US"/>
          </a:p>
        </p:txBody>
      </p:sp>
    </p:spTree>
    <p:extLst>
      <p:ext uri="{BB962C8B-B14F-4D97-AF65-F5344CB8AC3E}">
        <p14:creationId xmlns:p14="http://schemas.microsoft.com/office/powerpoint/2010/main" val="7697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37C85FEE-EF1D-8443-9E7F-F77EBBFA1279}" type="datetimeFigureOut">
              <a:rPr lang="en-US"/>
              <a:pPr>
                <a:defRPr/>
              </a:pPr>
              <a:t>10/13/2021</a:t>
            </a:fld>
            <a:endParaRPr lang="en-US"/>
          </a:p>
        </p:txBody>
      </p:sp>
      <p:sp>
        <p:nvSpPr>
          <p:cNvPr id="6"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C637A571-7DFC-A740-AA1B-0EC7A5D5DBAD}" type="slidenum">
              <a:rPr lang="en-US"/>
              <a:pPr>
                <a:defRPr/>
              </a:pPr>
              <a:t>‹#›</a:t>
            </a:fld>
            <a:endParaRPr lang="en-US"/>
          </a:p>
        </p:txBody>
      </p:sp>
    </p:spTree>
    <p:extLst>
      <p:ext uri="{BB962C8B-B14F-4D97-AF65-F5344CB8AC3E}">
        <p14:creationId xmlns:p14="http://schemas.microsoft.com/office/powerpoint/2010/main" val="364310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E3B5B229-A1DD-A64B-BEC3-5A30D582C2DE}" type="datetimeFigureOut">
              <a:rPr lang="en-US"/>
              <a:pPr>
                <a:defRPr/>
              </a:pPr>
              <a:t>10/13/2021</a:t>
            </a:fld>
            <a:endParaRPr lang="en-US"/>
          </a:p>
        </p:txBody>
      </p:sp>
      <p:sp>
        <p:nvSpPr>
          <p:cNvPr id="6"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2260EE2D-CD9E-D541-A296-0930AA577B41}" type="slidenum">
              <a:rPr lang="en-US"/>
              <a:pPr>
                <a:defRPr/>
              </a:pPr>
              <a:t>‹#›</a:t>
            </a:fld>
            <a:endParaRPr lang="en-US"/>
          </a:p>
        </p:txBody>
      </p:sp>
    </p:spTree>
    <p:extLst>
      <p:ext uri="{BB962C8B-B14F-4D97-AF65-F5344CB8AC3E}">
        <p14:creationId xmlns:p14="http://schemas.microsoft.com/office/powerpoint/2010/main" val="413319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1738" y="295008"/>
            <a:ext cx="8592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75081" y="1746777"/>
            <a:ext cx="7410094" cy="400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139139" y="-1"/>
            <a:ext cx="677108" cy="6858001"/>
          </a:xfrm>
          <a:prstGeom prst="rect">
            <a:avLst/>
          </a:prstGeom>
          <a:solidFill>
            <a:schemeClr val="accent4">
              <a:lumMod val="60000"/>
              <a:lumOff val="40000"/>
            </a:schemeClr>
          </a:solidFill>
        </p:spPr>
        <p:txBody>
          <a:bodyPr vert="vert270" wrap="square" lIns="0" tIns="0" rIns="0" bIns="0" rtlCol="0" anchor="ctr" anchorCtr="1">
            <a:spAutoFit/>
          </a:bodyPr>
          <a:lstStyle/>
          <a:p>
            <a:pPr algn="ctr"/>
            <a:r>
              <a:rPr lang="en-US" sz="4400" dirty="0">
                <a:solidFill>
                  <a:prstClr val="black"/>
                </a:solidFill>
                <a:latin typeface="Calibri"/>
              </a:rPr>
              <a:t>Asset Management</a:t>
            </a:r>
          </a:p>
        </p:txBody>
      </p:sp>
      <p:sp>
        <p:nvSpPr>
          <p:cNvPr id="9" name="Slide Number Placeholder 1"/>
          <p:cNvSpPr>
            <a:spLocks noGrp="1"/>
          </p:cNvSpPr>
          <p:nvPr>
            <p:ph type="sldNum" sz="quarter" idx="4"/>
          </p:nvPr>
        </p:nvSpPr>
        <p:spPr>
          <a:xfrm>
            <a:off x="7975600" y="6350002"/>
            <a:ext cx="819150" cy="396876"/>
          </a:xfrm>
          <a:prstGeom prst="rect">
            <a:avLst/>
          </a:prstGeom>
        </p:spPr>
        <p:txBody>
          <a:bodyPr/>
          <a:lstStyle/>
          <a:p>
            <a:r>
              <a:rPr lang="en-US" sz="1100" dirty="0">
                <a:solidFill>
                  <a:schemeClr val="tx1"/>
                </a:solidFill>
              </a:rPr>
              <a:t>Slide </a:t>
            </a:r>
            <a:fld id="{47B3FEAA-CFAA-4651-8A0C-169FF2507910}" type="slidenum">
              <a:rPr lang="en-US" sz="1100" smtClean="0">
                <a:solidFill>
                  <a:schemeClr val="tx1"/>
                </a:solidFill>
              </a:rPr>
              <a:pPr/>
              <a:t>‹#›</a:t>
            </a:fld>
            <a:endParaRPr lang="en-US" sz="11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17"/>
          <p:cNvSpPr>
            <a:spLocks/>
          </p:cNvSpPr>
          <p:nvPr userDrawn="1"/>
        </p:nvSpPr>
        <p:spPr bwMode="auto">
          <a:xfrm>
            <a:off x="0" y="0"/>
            <a:ext cx="9144000" cy="6858000"/>
          </a:xfrm>
          <a:custGeom>
            <a:avLst/>
            <a:gdLst>
              <a:gd name="T0" fmla="*/ 0 w 5760"/>
              <a:gd name="T1" fmla="*/ 0 h 4320"/>
              <a:gd name="T2" fmla="*/ 0 w 5760"/>
              <a:gd name="T3" fmla="*/ 2592 h 4320"/>
              <a:gd name="T4" fmla="*/ 4032 w 5760"/>
              <a:gd name="T5" fmla="*/ 4320 h 4320"/>
              <a:gd name="T6" fmla="*/ 5760 w 5760"/>
              <a:gd name="T7" fmla="*/ 3216 h 4320"/>
              <a:gd name="T8" fmla="*/ 5760 w 5760"/>
              <a:gd name="T9" fmla="*/ 0 h 4320"/>
              <a:gd name="T10" fmla="*/ 0 w 5760"/>
              <a:gd name="T11" fmla="*/ 0 h 4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4320">
                <a:moveTo>
                  <a:pt x="0" y="0"/>
                </a:moveTo>
                <a:lnTo>
                  <a:pt x="0" y="2592"/>
                </a:lnTo>
                <a:lnTo>
                  <a:pt x="4032" y="4320"/>
                </a:lnTo>
                <a:lnTo>
                  <a:pt x="5760" y="3216"/>
                </a:lnTo>
                <a:lnTo>
                  <a:pt x="5760" y="0"/>
                </a:lnTo>
                <a:lnTo>
                  <a:pt x="0" y="0"/>
                </a:lnTo>
                <a:close/>
              </a:path>
            </a:pathLst>
          </a:custGeom>
          <a:solidFill>
            <a:srgbClr val="002868"/>
          </a:solidFill>
          <a:ln w="9525">
            <a:solidFill>
              <a:schemeClr val="tx1"/>
            </a:solidFill>
            <a:round/>
            <a:headEnd/>
            <a:tailEnd/>
          </a:ln>
        </p:spPr>
        <p:txBody>
          <a:bodyPr/>
          <a:lstStyle/>
          <a:p>
            <a:endParaRPr lang="en-US"/>
          </a:p>
        </p:txBody>
      </p:sp>
      <p:pic>
        <p:nvPicPr>
          <p:cNvPr id="1027" name="Picture 3" descr="LTAP-md-color"/>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5562600"/>
            <a:ext cx="11350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1447800"/>
            <a:ext cx="822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76200" y="4419600"/>
            <a:ext cx="5257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text styles</a:t>
            </a:r>
          </a:p>
        </p:txBody>
      </p:sp>
      <p:sp>
        <p:nvSpPr>
          <p:cNvPr id="1030" name="Freeform 7"/>
          <p:cNvSpPr>
            <a:spLocks/>
          </p:cNvSpPr>
          <p:nvPr userDrawn="1"/>
        </p:nvSpPr>
        <p:spPr bwMode="auto">
          <a:xfrm>
            <a:off x="0" y="4191000"/>
            <a:ext cx="7239000" cy="2743200"/>
          </a:xfrm>
          <a:custGeom>
            <a:avLst/>
            <a:gdLst>
              <a:gd name="T0" fmla="*/ 0 w 4560"/>
              <a:gd name="T1" fmla="*/ 0 h 1728"/>
              <a:gd name="T2" fmla="*/ 4416 w 4560"/>
              <a:gd name="T3" fmla="*/ 1632 h 1728"/>
              <a:gd name="T4" fmla="*/ 4560 w 4560"/>
              <a:gd name="T5" fmla="*/ 1728 h 1728"/>
              <a:gd name="T6" fmla="*/ 0 60000 65536"/>
              <a:gd name="T7" fmla="*/ 0 60000 65536"/>
              <a:gd name="T8" fmla="*/ 0 60000 65536"/>
            </a:gdLst>
            <a:ahLst/>
            <a:cxnLst>
              <a:cxn ang="T6">
                <a:pos x="T0" y="T1"/>
              </a:cxn>
              <a:cxn ang="T7">
                <a:pos x="T2" y="T3"/>
              </a:cxn>
              <a:cxn ang="T8">
                <a:pos x="T4" y="T5"/>
              </a:cxn>
            </a:cxnLst>
            <a:rect l="0" t="0" r="r" b="b"/>
            <a:pathLst>
              <a:path w="4560" h="1728">
                <a:moveTo>
                  <a:pt x="0" y="0"/>
                </a:moveTo>
                <a:lnTo>
                  <a:pt x="4416" y="1632"/>
                </a:lnTo>
                <a:lnTo>
                  <a:pt x="4560" y="17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031" name="Freeform 8"/>
          <p:cNvSpPr>
            <a:spLocks/>
          </p:cNvSpPr>
          <p:nvPr userDrawn="1"/>
        </p:nvSpPr>
        <p:spPr bwMode="auto">
          <a:xfrm>
            <a:off x="0" y="4114800"/>
            <a:ext cx="9144000" cy="2743200"/>
          </a:xfrm>
          <a:custGeom>
            <a:avLst/>
            <a:gdLst>
              <a:gd name="T0" fmla="*/ 0 w 5760"/>
              <a:gd name="T1" fmla="*/ 0 h 1728"/>
              <a:gd name="T2" fmla="*/ 4272 w 5760"/>
              <a:gd name="T3" fmla="*/ 1728 h 1728"/>
              <a:gd name="T4" fmla="*/ 5760 w 5760"/>
              <a:gd name="T5" fmla="*/ 624 h 1728"/>
              <a:gd name="T6" fmla="*/ 0 60000 65536"/>
              <a:gd name="T7" fmla="*/ 0 60000 65536"/>
              <a:gd name="T8" fmla="*/ 0 60000 65536"/>
            </a:gdLst>
            <a:ahLst/>
            <a:cxnLst>
              <a:cxn ang="T6">
                <a:pos x="T0" y="T1"/>
              </a:cxn>
              <a:cxn ang="T7">
                <a:pos x="T2" y="T3"/>
              </a:cxn>
              <a:cxn ang="T8">
                <a:pos x="T4" y="T5"/>
              </a:cxn>
            </a:cxnLst>
            <a:rect l="0" t="0" r="r" b="b"/>
            <a:pathLst>
              <a:path w="5760" h="1728">
                <a:moveTo>
                  <a:pt x="0" y="0"/>
                </a:moveTo>
                <a:lnTo>
                  <a:pt x="4272" y="1728"/>
                </a:lnTo>
                <a:lnTo>
                  <a:pt x="5760" y="6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pic>
        <p:nvPicPr>
          <p:cNvPr id="1032"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9763" y="152400"/>
            <a:ext cx="2787650" cy="18573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userDrawn="1"/>
        </p:nvPicPr>
        <p:blipFill>
          <a:blip r:embed="rId15">
            <a:extLst>
              <a:ext uri="{28A0092B-C50C-407E-A947-70E740481C1C}">
                <a14:useLocalDpi xmlns:a14="http://schemas.microsoft.com/office/drawing/2010/main" val="0"/>
              </a:ext>
            </a:extLst>
          </a:blip>
          <a:srcRect r="19498"/>
          <a:stretch>
            <a:fillRect/>
          </a:stretch>
        </p:blipFill>
        <p:spPr bwMode="auto">
          <a:xfrm>
            <a:off x="969963" y="152400"/>
            <a:ext cx="1992312" cy="18542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l="11998" r="7199"/>
          <a:stretch>
            <a:fillRect/>
          </a:stretch>
        </p:blipFill>
        <p:spPr bwMode="auto">
          <a:xfrm>
            <a:off x="6151563" y="152400"/>
            <a:ext cx="2001837" cy="18573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6" descr="FHWA DOT Black2 TriScallion - Black DOT Lettering (2010 approved)"/>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5715000"/>
            <a:ext cx="10652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46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lnSpc>
          <a:spcPct val="85000"/>
        </a:lnSpc>
        <a:spcBef>
          <a:spcPct val="0"/>
        </a:spcBef>
        <a:spcAft>
          <a:spcPct val="0"/>
        </a:spcAft>
        <a:defRPr sz="3200" b="1">
          <a:solidFill>
            <a:srgbClr val="002868"/>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03D9B-04B9-4DD2-895C-B93C40FACBF2}" type="datetimeFigureOut">
              <a:rPr lang="en-US" smtClean="0"/>
              <a:t>10/13/2021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CD1F1-92D9-4EF6-A324-E724D62AD0CD}" type="slidenum">
              <a:rPr lang="en-US" smtClean="0"/>
              <a:t>‹#›</a:t>
            </a:fld>
            <a:endParaRPr lang="en-US"/>
          </a:p>
        </p:txBody>
      </p:sp>
    </p:spTree>
    <p:extLst>
      <p:ext uri="{BB962C8B-B14F-4D97-AF65-F5344CB8AC3E}">
        <p14:creationId xmlns:p14="http://schemas.microsoft.com/office/powerpoint/2010/main" val="5855951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dot.nebraska.gov/media/10155/basics-of-a-good-road_cornell.pdf" TargetMode="External"/><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hyperlink" Target="https://www.ltap.unl.edu/neltap/default.a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epa.gov/dwcapacity/reference-guide-asset-management-tools" TargetMode="External"/><Relationship Id="rId5" Type="http://schemas.openxmlformats.org/officeDocument/2006/relationships/hyperlink" Target="https://mtu.adobeconnect.com/p8czppjifce" TargetMode="External"/><Relationship Id="rId4" Type="http://schemas.openxmlformats.org/officeDocument/2006/relationships/hyperlink" Target="https://www.fhwa.dot.gov/ass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law.cornell.edu/uscode/text/23/10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84697"/>
            <a:ext cx="9144000" cy="2387600"/>
          </a:xfrm>
        </p:spPr>
        <p:txBody>
          <a:bodyPr>
            <a:normAutofit/>
          </a:bodyPr>
          <a:lstStyle/>
          <a:p>
            <a:r>
              <a:rPr lang="en-US" dirty="0"/>
              <a:t>Managing Nebraska’s </a:t>
            </a:r>
            <a:br>
              <a:rPr lang="en-US" dirty="0"/>
            </a:br>
            <a:r>
              <a:rPr lang="en-US" dirty="0"/>
              <a:t>Public Roads and Streets</a:t>
            </a:r>
          </a:p>
        </p:txBody>
      </p:sp>
      <p:pic>
        <p:nvPicPr>
          <p:cNvPr id="4" name="Picture 3" descr="1 &amp; 6 year plan logoCS1-2.emf"/>
          <p:cNvPicPr>
            <a:picLocks noChangeAspect="1"/>
          </p:cNvPicPr>
          <p:nvPr/>
        </p:nvPicPr>
        <p:blipFill>
          <a:blip r:embed="rId3" cstate="print"/>
          <a:stretch>
            <a:fillRect/>
          </a:stretch>
        </p:blipFill>
        <p:spPr>
          <a:xfrm>
            <a:off x="3734743" y="5210092"/>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0207" y="5202557"/>
            <a:ext cx="3266500" cy="1306600"/>
          </a:xfrm>
          <a:prstGeom prst="rect">
            <a:avLst/>
          </a:prstGeom>
        </p:spPr>
      </p:pic>
      <p:sp>
        <p:nvSpPr>
          <p:cNvPr id="7" name="Slide Number Placeholder 10"/>
          <p:cNvSpPr>
            <a:spLocks noGrp="1"/>
          </p:cNvSpPr>
          <p:nvPr>
            <p:ph type="sldNum" idx="4294967295"/>
          </p:nvPr>
        </p:nvSpPr>
        <p:spPr>
          <a:xfrm>
            <a:off x="8055216" y="6429942"/>
            <a:ext cx="999446" cy="476251"/>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Subtitle 2"/>
          <p:cNvSpPr txBox="1">
            <a:spLocks/>
          </p:cNvSpPr>
          <p:nvPr/>
        </p:nvSpPr>
        <p:spPr>
          <a:xfrm>
            <a:off x="2194441" y="3468247"/>
            <a:ext cx="4755118" cy="971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Transportation Asset Management (TAM)</a:t>
            </a:r>
          </a:p>
        </p:txBody>
      </p:sp>
      <p:sp>
        <p:nvSpPr>
          <p:cNvPr id="26" name="TextBox 25">
            <a:extLst>
              <a:ext uri="{FF2B5EF4-FFF2-40B4-BE49-F238E27FC236}">
                <a16:creationId xmlns:a16="http://schemas.microsoft.com/office/drawing/2014/main" id="{01A41D13-10A9-40F7-8F47-1A63B52D988E}"/>
              </a:ext>
            </a:extLst>
          </p:cNvPr>
          <p:cNvSpPr txBox="1"/>
          <p:nvPr/>
        </p:nvSpPr>
        <p:spPr>
          <a:xfrm>
            <a:off x="197325" y="5996304"/>
            <a:ext cx="27432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28" name="Picture 27">
            <a:extLst>
              <a:ext uri="{FF2B5EF4-FFF2-40B4-BE49-F238E27FC236}">
                <a16:creationId xmlns:a16="http://schemas.microsoft.com/office/drawing/2014/main" id="{34DFE18F-7AA2-49C0-9BCE-2819D08F543C}"/>
              </a:ext>
            </a:extLst>
          </p:cNvPr>
          <p:cNvPicPr>
            <a:picLocks noChangeAspect="1"/>
          </p:cNvPicPr>
          <p:nvPr/>
        </p:nvPicPr>
        <p:blipFill>
          <a:blip r:embed="rId5"/>
          <a:stretch>
            <a:fillRect/>
          </a:stretch>
        </p:blipFill>
        <p:spPr>
          <a:xfrm>
            <a:off x="111600" y="5210092"/>
            <a:ext cx="2914650" cy="723900"/>
          </a:xfrm>
          <a:prstGeom prst="rect">
            <a:avLst/>
          </a:prstGeom>
        </p:spPr>
      </p:pic>
    </p:spTree>
    <p:extLst>
      <p:ext uri="{BB962C8B-B14F-4D97-AF65-F5344CB8AC3E}">
        <p14:creationId xmlns:p14="http://schemas.microsoft.com/office/powerpoint/2010/main" val="401505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570625"/>
            <a:ext cx="9124047" cy="1798984"/>
          </a:xfrm>
          <a:prstGeom prst="rect">
            <a:avLst/>
          </a:prstGeom>
        </p:spPr>
      </p:pic>
      <p:sp>
        <p:nvSpPr>
          <p:cNvPr id="2" name="Title 1"/>
          <p:cNvSpPr txBox="1">
            <a:spLocks noGrp="1"/>
          </p:cNvSpPr>
          <p:nvPr>
            <p:ph type="title" idx="4294967295"/>
          </p:nvPr>
        </p:nvSpPr>
        <p:spPr>
          <a:xfrm>
            <a:off x="0" y="1"/>
            <a:ext cx="6594059" cy="795130"/>
          </a:xfrm>
          <a:prstGeom prst="rect">
            <a:avLst/>
          </a:prstGeom>
          <a:noFill/>
        </p:spPr>
        <p:txBody>
          <a:bodyPr wrap="square" anchor="ctr"/>
          <a:lstStyle>
            <a:lvl1pPr lvl="0">
              <a:defRPr/>
            </a:lvl1pPr>
          </a:lstStyle>
          <a:p>
            <a:pPr lvl="0"/>
            <a:r>
              <a:rPr lang="en-US" sz="3600" dirty="0">
                <a:latin typeface="+mj-lt"/>
              </a:rPr>
              <a:t>The Ten Commandments</a:t>
            </a:r>
            <a:endParaRPr sz="3600" dirty="0">
              <a:latin typeface="+mj-lt"/>
            </a:endParaRPr>
          </a:p>
        </p:txBody>
      </p:sp>
      <p:sp>
        <p:nvSpPr>
          <p:cNvPr id="7" name="TextBox 6"/>
          <p:cNvSpPr txBox="1"/>
          <p:nvPr/>
        </p:nvSpPr>
        <p:spPr>
          <a:xfrm>
            <a:off x="8008027" y="5754598"/>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10</a:t>
            </a:fld>
            <a:endParaRPr lang="en-US" dirty="0">
              <a:solidFill>
                <a:prstClr val="black"/>
              </a:solidFill>
              <a:latin typeface="Calibri"/>
            </a:endParaRPr>
          </a:p>
        </p:txBody>
      </p:sp>
      <p:sp>
        <p:nvSpPr>
          <p:cNvPr id="5" name="Text Placeholder 2"/>
          <p:cNvSpPr txBox="1">
            <a:spLocks/>
          </p:cNvSpPr>
          <p:nvPr/>
        </p:nvSpPr>
        <p:spPr>
          <a:xfrm>
            <a:off x="861774" y="600042"/>
            <a:ext cx="7673009" cy="5967617"/>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742950" indent="-742950">
              <a:spcBef>
                <a:spcPts val="500"/>
              </a:spcBef>
              <a:buFont typeface="+mj-lt"/>
              <a:buAutoNum type="arabicPeriod"/>
            </a:pPr>
            <a:r>
              <a:rPr lang="en-US" sz="2800" kern="0" dirty="0">
                <a:latin typeface="+mn-lt"/>
              </a:rPr>
              <a:t>Get water away and keep it away</a:t>
            </a:r>
          </a:p>
          <a:p>
            <a:pPr marL="742950" indent="-742950">
              <a:spcBef>
                <a:spcPts val="500"/>
              </a:spcBef>
              <a:buFont typeface="+mj-lt"/>
              <a:buAutoNum type="arabicPeriod"/>
            </a:pPr>
            <a:r>
              <a:rPr lang="en-US" sz="2800" kern="0" dirty="0">
                <a:latin typeface="+mn-lt"/>
              </a:rPr>
              <a:t>Build on a firm foundation</a:t>
            </a:r>
          </a:p>
          <a:p>
            <a:pPr marL="742950" indent="-742950">
              <a:spcBef>
                <a:spcPts val="500"/>
              </a:spcBef>
              <a:buFont typeface="+mj-lt"/>
              <a:buAutoNum type="arabicPeriod"/>
            </a:pPr>
            <a:r>
              <a:rPr lang="en-US" sz="2800" kern="0" dirty="0">
                <a:latin typeface="+mn-lt"/>
              </a:rPr>
              <a:t>Use good materials</a:t>
            </a:r>
          </a:p>
          <a:p>
            <a:pPr marL="742950" indent="-742950">
              <a:spcBef>
                <a:spcPts val="500"/>
              </a:spcBef>
              <a:buFont typeface="+mj-lt"/>
              <a:buAutoNum type="arabicPeriod"/>
            </a:pPr>
            <a:r>
              <a:rPr lang="en-US" sz="2800" kern="0" dirty="0">
                <a:latin typeface="+mn-lt"/>
              </a:rPr>
              <a:t>Properly compact the soils underneath</a:t>
            </a:r>
          </a:p>
          <a:p>
            <a:pPr marL="742950" indent="-742950">
              <a:spcBef>
                <a:spcPts val="500"/>
              </a:spcBef>
              <a:buFont typeface="+mj-lt"/>
              <a:buAutoNum type="arabicPeriod"/>
            </a:pPr>
            <a:r>
              <a:rPr lang="en-US" sz="2800" kern="0" dirty="0">
                <a:latin typeface="+mn-lt"/>
              </a:rPr>
              <a:t>Make room for snow</a:t>
            </a:r>
          </a:p>
          <a:p>
            <a:pPr marL="742950" indent="-742950">
              <a:spcBef>
                <a:spcPts val="500"/>
              </a:spcBef>
              <a:buFont typeface="+mj-lt"/>
              <a:buAutoNum type="arabicPeriod"/>
            </a:pPr>
            <a:r>
              <a:rPr lang="en-US" sz="2800" kern="0" dirty="0">
                <a:latin typeface="+mn-lt"/>
              </a:rPr>
              <a:t>Build for traffic loads and traffic volumes</a:t>
            </a:r>
          </a:p>
          <a:p>
            <a:pPr marL="742950" indent="-742950">
              <a:spcBef>
                <a:spcPts val="500"/>
              </a:spcBef>
              <a:buFont typeface="+mj-lt"/>
              <a:buAutoNum type="arabicPeriod"/>
            </a:pPr>
            <a:r>
              <a:rPr lang="en-US" sz="2800" kern="0" dirty="0">
                <a:latin typeface="+mn-lt"/>
              </a:rPr>
              <a:t>Before paving, follow above commandments</a:t>
            </a:r>
          </a:p>
          <a:p>
            <a:pPr marL="742950" indent="-742950">
              <a:spcBef>
                <a:spcPts val="500"/>
              </a:spcBef>
              <a:buFont typeface="+mj-lt"/>
              <a:buAutoNum type="arabicPeriod"/>
            </a:pPr>
            <a:endParaRPr lang="en-US" sz="2800" kern="0" dirty="0">
              <a:latin typeface="+mn-lt"/>
            </a:endParaRPr>
          </a:p>
          <a:p>
            <a:pPr marL="742950" indent="-742950">
              <a:spcBef>
                <a:spcPts val="500"/>
              </a:spcBef>
              <a:buFont typeface="+mj-lt"/>
              <a:buAutoNum type="arabicPeriod"/>
            </a:pPr>
            <a:endParaRPr lang="en-US" sz="2800" kern="0" dirty="0">
              <a:latin typeface="+mn-lt"/>
            </a:endParaRPr>
          </a:p>
          <a:p>
            <a:pPr marL="742950" indent="-742950">
              <a:spcBef>
                <a:spcPts val="500"/>
              </a:spcBef>
              <a:buFont typeface="+mj-lt"/>
              <a:buAutoNum type="arabicPeriod"/>
            </a:pPr>
            <a:r>
              <a:rPr lang="en-US" sz="2800" kern="0" dirty="0">
                <a:latin typeface="+mn-lt"/>
              </a:rPr>
              <a:t>Look underneath a surface problem</a:t>
            </a:r>
          </a:p>
          <a:p>
            <a:pPr marL="742950" indent="-742950">
              <a:spcBef>
                <a:spcPts val="500"/>
              </a:spcBef>
              <a:buFont typeface="+mj-lt"/>
              <a:buAutoNum type="arabicPeriod"/>
            </a:pPr>
            <a:r>
              <a:rPr lang="en-US" sz="2800" kern="0" dirty="0">
                <a:latin typeface="+mn-lt"/>
              </a:rPr>
              <a:t>Maintain, maintain, maintain</a:t>
            </a:r>
          </a:p>
          <a:p>
            <a:pPr marL="742950" indent="-742950">
              <a:spcBef>
                <a:spcPts val="500"/>
              </a:spcBef>
              <a:buFont typeface="+mj-lt"/>
              <a:buAutoNum type="arabicPeriod"/>
            </a:pPr>
            <a:r>
              <a:rPr lang="en-US" sz="2800" kern="0" dirty="0">
                <a:latin typeface="+mn-lt"/>
              </a:rPr>
              <a:t>Keep good records</a:t>
            </a:r>
          </a:p>
          <a:p>
            <a:pPr marL="0" indent="0">
              <a:spcBef>
                <a:spcPts val="500"/>
              </a:spcBef>
              <a:buFontTx/>
              <a:buNone/>
            </a:pPr>
            <a:endParaRPr lang="en-US" sz="2800" kern="0" dirty="0">
              <a:latin typeface="+mn-lt"/>
            </a:endParaRPr>
          </a:p>
          <a:p>
            <a:pPr marL="0" indent="0">
              <a:spcBef>
                <a:spcPts val="500"/>
              </a:spcBef>
              <a:buFontTx/>
              <a:buNone/>
            </a:pPr>
            <a:endParaRPr lang="en-US" sz="2800" kern="0" dirty="0">
              <a:latin typeface="+mn-lt"/>
            </a:endParaRPr>
          </a:p>
          <a:p>
            <a:pPr marL="0" indent="0">
              <a:spcBef>
                <a:spcPts val="500"/>
              </a:spcBef>
              <a:buFontTx/>
              <a:buNone/>
            </a:pPr>
            <a:endParaRPr lang="en-US" sz="2800" kern="0" dirty="0">
              <a:latin typeface="+mn-lt"/>
            </a:endParaRPr>
          </a:p>
          <a:p>
            <a:pPr marL="0" indent="0">
              <a:spcBef>
                <a:spcPts val="500"/>
              </a:spcBef>
              <a:buFontTx/>
              <a:buNone/>
            </a:pPr>
            <a:endParaRPr lang="en-US" sz="2800" kern="0" dirty="0">
              <a:latin typeface="+mn-lt"/>
            </a:endParaRPr>
          </a:p>
          <a:p>
            <a:pPr marL="0" indent="0">
              <a:spcBef>
                <a:spcPts val="500"/>
              </a:spcBef>
              <a:buFontTx/>
              <a:buNone/>
            </a:pPr>
            <a:endParaRPr lang="en-US" sz="2800" kern="0" dirty="0">
              <a:latin typeface="+mn-lt"/>
            </a:endParaRPr>
          </a:p>
        </p:txBody>
      </p:sp>
      <p:pic>
        <p:nvPicPr>
          <p:cNvPr id="4" name="Picture 3" descr="The Origins of the Seventh Day Adventis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820" y="145153"/>
            <a:ext cx="2009775" cy="1876425"/>
          </a:xfrm>
          <a:prstGeom prst="rect">
            <a:avLst/>
          </a:prstGeom>
        </p:spPr>
      </p:pic>
      <p:sp>
        <p:nvSpPr>
          <p:cNvPr id="9" name="TextBox 8"/>
          <p:cNvSpPr txBox="1"/>
          <p:nvPr/>
        </p:nvSpPr>
        <p:spPr>
          <a:xfrm>
            <a:off x="5071954" y="6193345"/>
            <a:ext cx="4787664" cy="707886"/>
          </a:xfrm>
          <a:prstGeom prst="rect">
            <a:avLst/>
          </a:prstGeom>
          <a:noFill/>
        </p:spPr>
        <p:txBody>
          <a:bodyPr wrap="square" rtlCol="0">
            <a:spAutoFit/>
          </a:bodyPr>
          <a:lstStyle/>
          <a:p>
            <a:r>
              <a:rPr lang="en-US" sz="2000" i="1" dirty="0">
                <a:hlinkClick r:id="rId5"/>
              </a:rPr>
              <a:t>Basics of a Good Road</a:t>
            </a:r>
            <a:r>
              <a:rPr lang="en-US" sz="2000" dirty="0"/>
              <a:t>, New York LTAP Center, Cornell Local Roads Program</a:t>
            </a:r>
          </a:p>
        </p:txBody>
      </p:sp>
      <p:sp>
        <p:nvSpPr>
          <p:cNvPr id="10" name="TextBox 9"/>
          <p:cNvSpPr txBox="1"/>
          <p:nvPr/>
        </p:nvSpPr>
        <p:spPr>
          <a:xfrm>
            <a:off x="0" y="0"/>
            <a:ext cx="861774" cy="6858000"/>
          </a:xfrm>
          <a:prstGeom prst="rect">
            <a:avLst/>
          </a:prstGeom>
          <a:solidFill>
            <a:srgbClr val="0070C0"/>
          </a:solidFill>
        </p:spPr>
        <p:txBody>
          <a:bodyPr vert="vert270" wrap="square" rtlCol="0">
            <a:spAutoFit/>
          </a:bodyPr>
          <a:lstStyle/>
          <a:p>
            <a:pPr algn="ctr"/>
            <a:r>
              <a:rPr lang="en-US" sz="4400" dirty="0">
                <a:solidFill>
                  <a:prstClr val="white"/>
                </a:solidFill>
                <a:latin typeface="Calibri"/>
              </a:rPr>
              <a:t>General Information </a:t>
            </a:r>
          </a:p>
        </p:txBody>
      </p:sp>
    </p:spTree>
    <p:extLst>
      <p:ext uri="{BB962C8B-B14F-4D97-AF65-F5344CB8AC3E}">
        <p14:creationId xmlns:p14="http://schemas.microsoft.com/office/powerpoint/2010/main" val="22449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32344" y="0"/>
            <a:ext cx="7861734" cy="1586204"/>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3600" kern="0" dirty="0">
                <a:latin typeface="+mj-lt"/>
              </a:rPr>
              <a:t>Referring to the 1</a:t>
            </a:r>
            <a:r>
              <a:rPr lang="en-US" sz="3600" kern="0" baseline="30000" dirty="0">
                <a:latin typeface="+mj-lt"/>
              </a:rPr>
              <a:t>st</a:t>
            </a:r>
            <a:r>
              <a:rPr lang="en-US" sz="3600" kern="0" dirty="0">
                <a:latin typeface="+mj-lt"/>
              </a:rPr>
              <a:t> Commandment </a:t>
            </a:r>
          </a:p>
          <a:p>
            <a:r>
              <a:rPr lang="en-US" kern="0" dirty="0">
                <a:latin typeface="+mj-lt"/>
              </a:rPr>
              <a:t>Keep Water Away (Drainage)</a:t>
            </a:r>
          </a:p>
        </p:txBody>
      </p:sp>
      <p:sp>
        <p:nvSpPr>
          <p:cNvPr id="3" name="TextBox 2"/>
          <p:cNvSpPr txBox="1"/>
          <p:nvPr/>
        </p:nvSpPr>
        <p:spPr>
          <a:xfrm>
            <a:off x="7978140" y="6309360"/>
            <a:ext cx="1165860" cy="369332"/>
          </a:xfrm>
          <a:prstGeom prst="rect">
            <a:avLst/>
          </a:prstGeom>
          <a:noFill/>
        </p:spPr>
        <p:txBody>
          <a:bodyPr wrap="square" rtlCol="0">
            <a:spAutoFit/>
          </a:bodyPr>
          <a:lstStyle/>
          <a:p>
            <a:r>
              <a:rPr lang="en-US" dirty="0"/>
              <a:t>Slide </a:t>
            </a:r>
            <a:fld id="{43118773-F34C-4A7E-9778-10D32E5DD863}" type="slidenum">
              <a:rPr lang="en-US" smtClean="0"/>
              <a:t>11</a:t>
            </a:fld>
            <a:endParaRPr lang="en-US" dirty="0"/>
          </a:p>
        </p:txBody>
      </p:sp>
      <p:pic>
        <p:nvPicPr>
          <p:cNvPr id="4" name="Picture 3"/>
          <p:cNvPicPr>
            <a:picLocks noChangeAspect="1"/>
          </p:cNvPicPr>
          <p:nvPr/>
        </p:nvPicPr>
        <p:blipFill>
          <a:blip r:embed="rId2"/>
          <a:stretch>
            <a:fillRect/>
          </a:stretch>
        </p:blipFill>
        <p:spPr>
          <a:xfrm>
            <a:off x="3529677" y="5150498"/>
            <a:ext cx="2964430" cy="1586924"/>
          </a:xfrm>
          <a:prstGeom prst="rect">
            <a:avLst/>
          </a:prstGeom>
        </p:spPr>
      </p:pic>
      <p:sp>
        <p:nvSpPr>
          <p:cNvPr id="6" name="TextBox 5"/>
          <p:cNvSpPr txBox="1"/>
          <p:nvPr/>
        </p:nvSpPr>
        <p:spPr>
          <a:xfrm>
            <a:off x="0" y="0"/>
            <a:ext cx="861774" cy="6858000"/>
          </a:xfrm>
          <a:prstGeom prst="rect">
            <a:avLst/>
          </a:prstGeom>
          <a:solidFill>
            <a:srgbClr val="0070C0"/>
          </a:solidFill>
        </p:spPr>
        <p:txBody>
          <a:bodyPr vert="vert270" wrap="square" rtlCol="0">
            <a:spAutoFit/>
          </a:bodyPr>
          <a:lstStyle/>
          <a:p>
            <a:pPr algn="ctr"/>
            <a:r>
              <a:rPr lang="en-US" sz="4400" dirty="0">
                <a:solidFill>
                  <a:prstClr val="white"/>
                </a:solidFill>
                <a:latin typeface="Calibri"/>
              </a:rPr>
              <a:t>General Information </a:t>
            </a:r>
          </a:p>
        </p:txBody>
      </p:sp>
      <p:sp>
        <p:nvSpPr>
          <p:cNvPr id="9" name="Text Placeholder 2"/>
          <p:cNvSpPr txBox="1">
            <a:spLocks/>
          </p:cNvSpPr>
          <p:nvPr/>
        </p:nvSpPr>
        <p:spPr>
          <a:xfrm>
            <a:off x="1260637" y="1586204"/>
            <a:ext cx="7405148" cy="3564294"/>
          </a:xfrm>
          <a:prstGeom prst="rect">
            <a:avLst/>
          </a:prstGeom>
          <a:noFill/>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a:spcAft>
                <a:spcPts val="1200"/>
              </a:spcAft>
            </a:pPr>
            <a:r>
              <a:rPr lang="en-US" sz="2800" kern="0" dirty="0"/>
              <a:t>Adequate cross slope, some grade (level could be a problem), and drainage facilities</a:t>
            </a:r>
          </a:p>
          <a:p>
            <a:pPr>
              <a:spcAft>
                <a:spcPts val="1200"/>
              </a:spcAft>
            </a:pPr>
            <a:r>
              <a:rPr lang="en-US" sz="2800" kern="0" dirty="0"/>
              <a:t>Recommendation: generally, leave design work for drainage (bridge and hydraulic design, sizing culverts) to a professional.  </a:t>
            </a:r>
          </a:p>
          <a:p>
            <a:pPr>
              <a:spcAft>
                <a:spcPts val="1200"/>
              </a:spcAft>
            </a:pPr>
            <a:r>
              <a:rPr lang="en-US" sz="2800" kern="0" dirty="0"/>
              <a:t>Resulting damages may be the responsibility of the county or municipality!</a:t>
            </a:r>
          </a:p>
        </p:txBody>
      </p:sp>
    </p:spTree>
    <p:extLst>
      <p:ext uri="{BB962C8B-B14F-4D97-AF65-F5344CB8AC3E}">
        <p14:creationId xmlns:p14="http://schemas.microsoft.com/office/powerpoint/2010/main" val="306459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027981" y="6312096"/>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12</a:t>
            </a:fld>
            <a:endParaRPr lang="en-US" dirty="0">
              <a:solidFill>
                <a:prstClr val="black"/>
              </a:solidFill>
              <a:latin typeface="Calibri"/>
            </a:endParaRPr>
          </a:p>
        </p:txBody>
      </p:sp>
      <p:pic>
        <p:nvPicPr>
          <p:cNvPr id="10" name="Picture 9"/>
          <p:cNvPicPr>
            <a:picLocks noChangeAspect="1"/>
          </p:cNvPicPr>
          <p:nvPr/>
        </p:nvPicPr>
        <p:blipFill>
          <a:blip r:embed="rId3"/>
          <a:stretch>
            <a:fillRect/>
          </a:stretch>
        </p:blipFill>
        <p:spPr>
          <a:xfrm>
            <a:off x="2305878" y="65089"/>
            <a:ext cx="5015327" cy="6792911"/>
          </a:xfrm>
          <a:prstGeom prst="rect">
            <a:avLst/>
          </a:prstGeom>
        </p:spPr>
      </p:pic>
      <p:sp>
        <p:nvSpPr>
          <p:cNvPr id="11" name="TextBox 10"/>
          <p:cNvSpPr txBox="1"/>
          <p:nvPr/>
        </p:nvSpPr>
        <p:spPr>
          <a:xfrm>
            <a:off x="0" y="0"/>
            <a:ext cx="861774" cy="6858000"/>
          </a:xfrm>
          <a:prstGeom prst="rect">
            <a:avLst/>
          </a:prstGeom>
          <a:solidFill>
            <a:srgbClr val="0070C0"/>
          </a:solidFill>
        </p:spPr>
        <p:txBody>
          <a:bodyPr vert="vert270" wrap="square" rtlCol="0">
            <a:spAutoFit/>
          </a:bodyPr>
          <a:lstStyle/>
          <a:p>
            <a:pPr algn="ctr"/>
            <a:r>
              <a:rPr lang="en-US" sz="4400" dirty="0">
                <a:solidFill>
                  <a:prstClr val="white"/>
                </a:solidFill>
                <a:latin typeface="Calibri"/>
              </a:rPr>
              <a:t>General Information </a:t>
            </a:r>
          </a:p>
        </p:txBody>
      </p:sp>
      <p:sp>
        <p:nvSpPr>
          <p:cNvPr id="5" name="TextBox 4"/>
          <p:cNvSpPr txBox="1"/>
          <p:nvPr/>
        </p:nvSpPr>
        <p:spPr>
          <a:xfrm>
            <a:off x="1068994" y="4752193"/>
            <a:ext cx="1835374" cy="369332"/>
          </a:xfrm>
          <a:prstGeom prst="rect">
            <a:avLst/>
          </a:prstGeom>
          <a:noFill/>
        </p:spPr>
        <p:txBody>
          <a:bodyPr wrap="none" rtlCol="0">
            <a:spAutoFit/>
          </a:bodyPr>
          <a:lstStyle/>
          <a:p>
            <a:r>
              <a:rPr lang="en-US" dirty="0"/>
              <a:t>Tab 14-1 handout</a:t>
            </a:r>
          </a:p>
        </p:txBody>
      </p:sp>
    </p:spTree>
    <p:extLst>
      <p:ext uri="{BB962C8B-B14F-4D97-AF65-F5344CB8AC3E}">
        <p14:creationId xmlns:p14="http://schemas.microsoft.com/office/powerpoint/2010/main" val="53057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61774" y="0"/>
            <a:ext cx="8282226" cy="1188724"/>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3600" kern="0" dirty="0">
                <a:latin typeface="+mj-lt"/>
              </a:rPr>
              <a:t>Drainage – Superintendent May Need to Explain </a:t>
            </a:r>
            <a:r>
              <a:rPr lang="en-US" sz="3600" b="1" kern="0" dirty="0">
                <a:latin typeface="+mj-lt"/>
              </a:rPr>
              <a:t>Size</a:t>
            </a:r>
            <a:r>
              <a:rPr lang="en-US" sz="3600" kern="0" dirty="0">
                <a:latin typeface="+mj-lt"/>
              </a:rPr>
              <a:t> of Structure </a:t>
            </a:r>
          </a:p>
        </p:txBody>
      </p:sp>
      <p:sp>
        <p:nvSpPr>
          <p:cNvPr id="3" name="TextBox 2"/>
          <p:cNvSpPr txBox="1"/>
          <p:nvPr/>
        </p:nvSpPr>
        <p:spPr>
          <a:xfrm>
            <a:off x="7899763" y="6475080"/>
            <a:ext cx="1165860" cy="369332"/>
          </a:xfrm>
          <a:prstGeom prst="rect">
            <a:avLst/>
          </a:prstGeom>
          <a:noFill/>
        </p:spPr>
        <p:txBody>
          <a:bodyPr wrap="square" rtlCol="0">
            <a:spAutoFit/>
          </a:bodyPr>
          <a:lstStyle/>
          <a:p>
            <a:r>
              <a:rPr lang="en-US" dirty="0"/>
              <a:t>Slide </a:t>
            </a:r>
            <a:fld id="{43118773-F34C-4A7E-9778-10D32E5DD863}" type="slidenum">
              <a:rPr lang="en-US" smtClean="0"/>
              <a:t>13</a:t>
            </a:fld>
            <a:endParaRPr lang="en-US" dirty="0"/>
          </a:p>
        </p:txBody>
      </p:sp>
      <p:sp>
        <p:nvSpPr>
          <p:cNvPr id="6" name="TextBox 5"/>
          <p:cNvSpPr txBox="1"/>
          <p:nvPr/>
        </p:nvSpPr>
        <p:spPr>
          <a:xfrm>
            <a:off x="0" y="0"/>
            <a:ext cx="861774" cy="6858000"/>
          </a:xfrm>
          <a:prstGeom prst="rect">
            <a:avLst/>
          </a:prstGeom>
          <a:solidFill>
            <a:srgbClr val="0070C0"/>
          </a:solidFill>
        </p:spPr>
        <p:txBody>
          <a:bodyPr vert="vert270" wrap="square" rtlCol="0">
            <a:spAutoFit/>
          </a:bodyPr>
          <a:lstStyle/>
          <a:p>
            <a:pPr algn="ctr"/>
            <a:r>
              <a:rPr lang="en-US" sz="4400" dirty="0">
                <a:solidFill>
                  <a:prstClr val="white"/>
                </a:solidFill>
                <a:latin typeface="Calibri"/>
              </a:rPr>
              <a:t>General Information </a:t>
            </a:r>
          </a:p>
        </p:txBody>
      </p:sp>
      <p:sp>
        <p:nvSpPr>
          <p:cNvPr id="9" name="Text Placeholder 2"/>
          <p:cNvSpPr txBox="1">
            <a:spLocks/>
          </p:cNvSpPr>
          <p:nvPr/>
        </p:nvSpPr>
        <p:spPr>
          <a:xfrm>
            <a:off x="1160353" y="1375336"/>
            <a:ext cx="7685067" cy="3658887"/>
          </a:xfrm>
          <a:prstGeom prst="rect">
            <a:avLst/>
          </a:prstGeom>
          <a:noFill/>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indent="0">
              <a:spcAft>
                <a:spcPts val="1200"/>
              </a:spcAft>
              <a:buNone/>
            </a:pPr>
            <a:r>
              <a:rPr lang="en-US" sz="2400" kern="0" dirty="0"/>
              <a:t>If asked, “</a:t>
            </a:r>
            <a:r>
              <a:rPr lang="en-US" sz="2400" b="1" kern="0" dirty="0"/>
              <a:t>How did you size that culvert pipe?</a:t>
            </a:r>
            <a:r>
              <a:rPr lang="en-US" sz="2400" kern="0" dirty="0"/>
              <a:t>”   </a:t>
            </a:r>
          </a:p>
          <a:p>
            <a:pPr marL="400047" indent="-342900">
              <a:spcAft>
                <a:spcPts val="1200"/>
              </a:spcAft>
              <a:buFont typeface="Wingdings" panose="05000000000000000000" pitchFamily="2" charset="2"/>
              <a:buChar char="Ø"/>
            </a:pPr>
            <a:r>
              <a:rPr lang="en-US" sz="2400" kern="0" dirty="0"/>
              <a:t>The size of a culvert pipe is based on several factors, such as the </a:t>
            </a:r>
            <a:r>
              <a:rPr lang="en-US" sz="2400" b="1" kern="0" dirty="0"/>
              <a:t>size of the area that drains to it</a:t>
            </a:r>
            <a:r>
              <a:rPr lang="en-US" sz="2400" kern="0" dirty="0"/>
              <a:t>, its </a:t>
            </a:r>
            <a:r>
              <a:rPr lang="en-US" sz="2400" b="1" kern="0" dirty="0"/>
              <a:t>surface characteristics </a:t>
            </a:r>
            <a:r>
              <a:rPr lang="en-US" sz="2400" kern="0" dirty="0"/>
              <a:t>(topography, soil type, etc.), </a:t>
            </a:r>
            <a:r>
              <a:rPr lang="en-US" sz="2400" b="1" kern="0" dirty="0"/>
              <a:t>land use </a:t>
            </a:r>
            <a:r>
              <a:rPr lang="en-US" sz="2400" kern="0" dirty="0"/>
              <a:t>(farmland, urban, etc.) and the </a:t>
            </a:r>
            <a:r>
              <a:rPr lang="en-US" sz="2400" b="1" kern="0" dirty="0"/>
              <a:t>amount of rainfall assumed</a:t>
            </a:r>
            <a:r>
              <a:rPr lang="en-US" sz="2400" kern="0" dirty="0"/>
              <a:t>.  We also have a </a:t>
            </a:r>
            <a:r>
              <a:rPr lang="en-US" sz="2400" b="1" kern="0" dirty="0"/>
              <a:t>policy</a:t>
            </a:r>
            <a:r>
              <a:rPr lang="en-US" sz="2400" kern="0" dirty="0"/>
              <a:t> of a minimum ___ inches diameter pipe for driveways and ___ inches for roads.  </a:t>
            </a:r>
          </a:p>
        </p:txBody>
      </p:sp>
      <p:pic>
        <p:nvPicPr>
          <p:cNvPr id="5" name="Picture 4"/>
          <p:cNvPicPr>
            <a:picLocks noChangeAspect="1"/>
          </p:cNvPicPr>
          <p:nvPr/>
        </p:nvPicPr>
        <p:blipFill>
          <a:blip r:embed="rId3"/>
          <a:stretch>
            <a:fillRect/>
          </a:stretch>
        </p:blipFill>
        <p:spPr>
          <a:xfrm>
            <a:off x="5869377" y="4640107"/>
            <a:ext cx="2758329" cy="1870591"/>
          </a:xfrm>
          <a:prstGeom prst="rect">
            <a:avLst/>
          </a:prstGeom>
        </p:spPr>
      </p:pic>
      <p:pic>
        <p:nvPicPr>
          <p:cNvPr id="4" name="Picture 3"/>
          <p:cNvPicPr>
            <a:picLocks noChangeAspect="1"/>
          </p:cNvPicPr>
          <p:nvPr/>
        </p:nvPicPr>
        <p:blipFill>
          <a:blip r:embed="rId4"/>
          <a:stretch>
            <a:fillRect/>
          </a:stretch>
        </p:blipFill>
        <p:spPr>
          <a:xfrm>
            <a:off x="1029763" y="4640107"/>
            <a:ext cx="4446475" cy="2063369"/>
          </a:xfrm>
          <a:prstGeom prst="rect">
            <a:avLst/>
          </a:prstGeom>
        </p:spPr>
      </p:pic>
    </p:spTree>
    <p:extLst>
      <p:ext uri="{BB962C8B-B14F-4D97-AF65-F5344CB8AC3E}">
        <p14:creationId xmlns:p14="http://schemas.microsoft.com/office/powerpoint/2010/main" val="2464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vid_City,_Nebraska_E_from_5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947"/>
            <a:ext cx="15748813" cy="6964947"/>
          </a:xfrm>
          <a:prstGeom prst="rect">
            <a:avLst/>
          </a:prstGeom>
        </p:spPr>
      </p:pic>
      <p:sp>
        <p:nvSpPr>
          <p:cNvPr id="5" name="Rectangle 4"/>
          <p:cNvSpPr/>
          <p:nvPr/>
        </p:nvSpPr>
        <p:spPr>
          <a:xfrm>
            <a:off x="-1268563" y="0"/>
            <a:ext cx="10412563" cy="6898323"/>
          </a:xfrm>
          <a:prstGeom prst="rect">
            <a:avLst/>
          </a:prstGeom>
          <a:solidFill>
            <a:srgbClr val="FFFFFF">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lstStyle/>
          <a:p>
            <a:r>
              <a:rPr lang="en-US" dirty="0">
                <a:hlinkClick r:id="rId4"/>
              </a:rPr>
              <a:t>www.fhwa.dot.gov/asset</a:t>
            </a:r>
            <a:endParaRPr lang="en-US" dirty="0"/>
          </a:p>
          <a:p>
            <a:r>
              <a:rPr lang="en-US" dirty="0">
                <a:hlinkClick r:id="rId5"/>
              </a:rPr>
              <a:t>mtu.adobeconnect.com/p8czppjifce</a:t>
            </a:r>
            <a:endParaRPr lang="en-US" dirty="0"/>
          </a:p>
          <a:p>
            <a:r>
              <a:rPr lang="en-US" dirty="0">
                <a:hlinkClick r:id="rId6"/>
              </a:rPr>
              <a:t>https://www.epa.gov/dwcapacity/reference-guide-asset-management-tools</a:t>
            </a:r>
            <a:endParaRPr lang="en-US" dirty="0"/>
          </a:p>
          <a:p>
            <a:r>
              <a:rPr lang="en-US" dirty="0">
                <a:hlinkClick r:id="rId7"/>
              </a:rPr>
              <a:t>ltap.unl.edu</a:t>
            </a:r>
            <a:endParaRPr lang="en-US" dirty="0"/>
          </a:p>
        </p:txBody>
      </p:sp>
      <p:sp>
        <p:nvSpPr>
          <p:cNvPr id="6"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14</a:t>
            </a:fld>
            <a:endParaRPr lang="en-US" dirty="0"/>
          </a:p>
        </p:txBody>
      </p:sp>
    </p:spTree>
    <p:extLst>
      <p:ext uri="{BB962C8B-B14F-4D97-AF65-F5344CB8AC3E}">
        <p14:creationId xmlns:p14="http://schemas.microsoft.com/office/powerpoint/2010/main" val="42461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576"/>
            <a:ext cx="9144000" cy="2387600"/>
          </a:xfrm>
        </p:spPr>
        <p:txBody>
          <a:bodyPr>
            <a:normAutofit/>
          </a:bodyPr>
          <a:lstStyle/>
          <a:p>
            <a:r>
              <a:rPr lang="en-US" dirty="0"/>
              <a:t>Managing Nebraska’s </a:t>
            </a:r>
            <a:br>
              <a:rPr lang="en-US" dirty="0"/>
            </a:br>
            <a:r>
              <a:rPr lang="en-US" dirty="0"/>
              <a:t>Public Roads and Streets</a:t>
            </a:r>
          </a:p>
        </p:txBody>
      </p:sp>
      <p:pic>
        <p:nvPicPr>
          <p:cNvPr id="4" name="Picture 3" descr="1 &amp; 6 year plan logoCS1-2.emf"/>
          <p:cNvPicPr>
            <a:picLocks noChangeAspect="1"/>
          </p:cNvPicPr>
          <p:nvPr/>
        </p:nvPicPr>
        <p:blipFill>
          <a:blip r:embed="rId3" cstate="print"/>
          <a:stretch>
            <a:fillRect/>
          </a:stretch>
        </p:blipFill>
        <p:spPr>
          <a:xfrm>
            <a:off x="3734743" y="5210092"/>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0207" y="5202557"/>
            <a:ext cx="3266500" cy="1306600"/>
          </a:xfrm>
          <a:prstGeom prst="rect">
            <a:avLst/>
          </a:prstGeom>
        </p:spPr>
      </p:pic>
      <p:sp>
        <p:nvSpPr>
          <p:cNvPr id="7" name="Slide Number Placeholder 10"/>
          <p:cNvSpPr>
            <a:spLocks noGrp="1"/>
          </p:cNvSpPr>
          <p:nvPr>
            <p:ph type="sldNum" idx="4294967295"/>
          </p:nvPr>
        </p:nvSpPr>
        <p:spPr>
          <a:xfrm>
            <a:off x="8055216" y="6429942"/>
            <a:ext cx="999446" cy="476251"/>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rPr>
              <a:t>Slide </a:t>
            </a:r>
            <a:fld id="{8B38DBA3-52F9-4AF4-A6A4-FA4D7DB2F99C}" type="slidenum">
              <a:rPr kumimoji="0" lang="en-US" sz="12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
        <p:nvSpPr>
          <p:cNvPr id="25" name="Subtitle 2"/>
          <p:cNvSpPr txBox="1">
            <a:spLocks/>
          </p:cNvSpPr>
          <p:nvPr/>
        </p:nvSpPr>
        <p:spPr>
          <a:xfrm>
            <a:off x="2194441" y="2424336"/>
            <a:ext cx="4755118" cy="971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Transportation Asset Management (TAM)</a:t>
            </a:r>
          </a:p>
        </p:txBody>
      </p:sp>
      <p:sp>
        <p:nvSpPr>
          <p:cNvPr id="26" name="TextBox 25">
            <a:extLst>
              <a:ext uri="{FF2B5EF4-FFF2-40B4-BE49-F238E27FC236}">
                <a16:creationId xmlns:a16="http://schemas.microsoft.com/office/drawing/2014/main" id="{01A41D13-10A9-40F7-8F47-1A63B52D988E}"/>
              </a:ext>
            </a:extLst>
          </p:cNvPr>
          <p:cNvSpPr txBox="1"/>
          <p:nvPr/>
        </p:nvSpPr>
        <p:spPr>
          <a:xfrm>
            <a:off x="197325" y="5996304"/>
            <a:ext cx="27432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Boards - Liaison Services Section</a:t>
            </a:r>
          </a:p>
        </p:txBody>
      </p:sp>
      <p:pic>
        <p:nvPicPr>
          <p:cNvPr id="28" name="Picture 27">
            <a:extLst>
              <a:ext uri="{FF2B5EF4-FFF2-40B4-BE49-F238E27FC236}">
                <a16:creationId xmlns:a16="http://schemas.microsoft.com/office/drawing/2014/main" id="{34DFE18F-7AA2-49C0-9BCE-2819D08F543C}"/>
              </a:ext>
            </a:extLst>
          </p:cNvPr>
          <p:cNvPicPr>
            <a:picLocks noChangeAspect="1"/>
          </p:cNvPicPr>
          <p:nvPr/>
        </p:nvPicPr>
        <p:blipFill>
          <a:blip r:embed="rId5"/>
          <a:stretch>
            <a:fillRect/>
          </a:stretch>
        </p:blipFill>
        <p:spPr>
          <a:xfrm>
            <a:off x="111600" y="5210092"/>
            <a:ext cx="2914650" cy="723900"/>
          </a:xfrm>
          <a:prstGeom prst="rect">
            <a:avLst/>
          </a:prstGeom>
        </p:spPr>
      </p:pic>
      <p:sp>
        <p:nvSpPr>
          <p:cNvPr id="3" name="TextBox 2">
            <a:extLst>
              <a:ext uri="{FF2B5EF4-FFF2-40B4-BE49-F238E27FC236}">
                <a16:creationId xmlns:a16="http://schemas.microsoft.com/office/drawing/2014/main" id="{8600CA7B-01B1-4C9D-AB15-C1C9A33995DE}"/>
              </a:ext>
            </a:extLst>
          </p:cNvPr>
          <p:cNvSpPr txBox="1"/>
          <p:nvPr/>
        </p:nvSpPr>
        <p:spPr>
          <a:xfrm>
            <a:off x="627797" y="3182361"/>
            <a:ext cx="7888405" cy="1754326"/>
          </a:xfrm>
          <a:prstGeom prst="rect">
            <a:avLst/>
          </a:prstGeom>
          <a:noFill/>
        </p:spPr>
        <p:txBody>
          <a:bodyPr wrap="square" rtlCol="0">
            <a:spAutoFit/>
          </a:bodyPr>
          <a:lstStyle/>
          <a:p>
            <a:pPr algn="ctr"/>
            <a:r>
              <a:rPr lang="en-US" sz="5400" b="1" dirty="0"/>
              <a:t>QUESTIONS?</a:t>
            </a:r>
          </a:p>
          <a:p>
            <a:pPr algn="ctr"/>
            <a:r>
              <a:rPr lang="en-US" sz="5400" b="1" dirty="0"/>
              <a:t>YOUR EXPERIENCE?</a:t>
            </a:r>
          </a:p>
        </p:txBody>
      </p:sp>
    </p:spTree>
    <p:extLst>
      <p:ext uri="{BB962C8B-B14F-4D97-AF65-F5344CB8AC3E}">
        <p14:creationId xmlns:p14="http://schemas.microsoft.com/office/powerpoint/2010/main" val="357240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ising_City,_Nebraska_Main_Street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340920"/>
            <a:ext cx="17331323" cy="8495605"/>
          </a:xfrm>
          <a:prstGeom prst="rect">
            <a:avLst/>
          </a:prstGeom>
        </p:spPr>
      </p:pic>
      <p:sp>
        <p:nvSpPr>
          <p:cNvPr id="2" name="Title 1"/>
          <p:cNvSpPr>
            <a:spLocks noGrp="1"/>
          </p:cNvSpPr>
          <p:nvPr>
            <p:ph type="title"/>
          </p:nvPr>
        </p:nvSpPr>
        <p:spPr>
          <a:xfrm rot="16200000">
            <a:off x="-3133546" y="1489304"/>
            <a:ext cx="7410093" cy="1143000"/>
          </a:xfrm>
        </p:spPr>
        <p:txBody>
          <a:bodyPr/>
          <a:lstStyle/>
          <a:p>
            <a:r>
              <a:rPr lang="en-US" dirty="0"/>
              <a:t>Physical Assets</a:t>
            </a:r>
          </a:p>
        </p:txBody>
      </p:sp>
      <p:sp>
        <p:nvSpPr>
          <p:cNvPr id="3" name="Content Placeholder 2"/>
          <p:cNvSpPr>
            <a:spLocks noGrp="1"/>
          </p:cNvSpPr>
          <p:nvPr>
            <p:ph idx="1"/>
          </p:nvPr>
        </p:nvSpPr>
        <p:spPr>
          <a:xfrm>
            <a:off x="973764" y="-103142"/>
            <a:ext cx="7032285" cy="4004736"/>
          </a:xfrm>
        </p:spPr>
        <p:txBody>
          <a:bodyPr/>
          <a:lstStyle/>
          <a:p>
            <a:r>
              <a:rPr lang="en-US" sz="2800" dirty="0"/>
              <a:t>Pavement</a:t>
            </a:r>
          </a:p>
          <a:p>
            <a:r>
              <a:rPr lang="en-US" sz="2800" dirty="0"/>
              <a:t>Bridges</a:t>
            </a:r>
          </a:p>
          <a:p>
            <a:r>
              <a:rPr lang="en-US" sz="2800" dirty="0"/>
              <a:t>Culverts</a:t>
            </a:r>
          </a:p>
          <a:p>
            <a:r>
              <a:rPr lang="en-US" sz="2800" dirty="0"/>
              <a:t>Curbs</a:t>
            </a:r>
          </a:p>
          <a:p>
            <a:r>
              <a:rPr lang="en-US" sz="2800" dirty="0"/>
              <a:t>Signs &amp; Signals</a:t>
            </a:r>
          </a:p>
          <a:p>
            <a:r>
              <a:rPr lang="en-US" sz="2800" dirty="0"/>
              <a:t>Pavement Markings</a:t>
            </a:r>
          </a:p>
          <a:p>
            <a:r>
              <a:rPr lang="en-US" sz="2800" dirty="0"/>
              <a:t>Guardrails</a:t>
            </a:r>
          </a:p>
          <a:p>
            <a:r>
              <a:rPr lang="en-US" sz="2800" dirty="0"/>
              <a:t>Sidewalks/Ramps</a:t>
            </a:r>
          </a:p>
          <a:p>
            <a:r>
              <a:rPr lang="en-US" sz="2800" dirty="0"/>
              <a:t>Street Lights</a:t>
            </a:r>
          </a:p>
        </p:txBody>
      </p:sp>
      <p:sp>
        <p:nvSpPr>
          <p:cNvPr id="5"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2</a:t>
            </a:fld>
            <a:endParaRPr lang="en-US" dirty="0"/>
          </a:p>
        </p:txBody>
      </p:sp>
      <p:sp>
        <p:nvSpPr>
          <p:cNvPr id="13" name="TextBox 12">
            <a:extLst>
              <a:ext uri="{FF2B5EF4-FFF2-40B4-BE49-F238E27FC236}">
                <a16:creationId xmlns:a16="http://schemas.microsoft.com/office/drawing/2014/main" id="{425FB6C0-E301-4BA9-B645-376A4FDFB5D0}"/>
              </a:ext>
            </a:extLst>
          </p:cNvPr>
          <p:cNvSpPr txBox="1"/>
          <p:nvPr/>
        </p:nvSpPr>
        <p:spPr>
          <a:xfrm>
            <a:off x="448644" y="6355541"/>
            <a:ext cx="7245927" cy="523220"/>
          </a:xfrm>
          <a:prstGeom prst="rect">
            <a:avLst/>
          </a:prstGeom>
          <a:noFill/>
        </p:spPr>
        <p:txBody>
          <a:bodyPr wrap="square" rtlCol="0">
            <a:spAutoFit/>
          </a:bodyPr>
          <a:lstStyle/>
          <a:p>
            <a:r>
              <a:rPr lang="en-US" sz="2800" i="1" dirty="0"/>
              <a:t>You can’t manage what you don’t know you own</a:t>
            </a:r>
          </a:p>
        </p:txBody>
      </p:sp>
    </p:spTree>
    <p:extLst>
      <p:ext uri="{BB962C8B-B14F-4D97-AF65-F5344CB8AC3E}">
        <p14:creationId xmlns:p14="http://schemas.microsoft.com/office/powerpoint/2010/main" val="238630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5933" y="1038225"/>
            <a:ext cx="7897281" cy="5283009"/>
          </a:xfrm>
          <a:prstGeom prst="rect">
            <a:avLst/>
          </a:prstGeom>
        </p:spPr>
      </p:pic>
      <p:sp>
        <p:nvSpPr>
          <p:cNvPr id="4" name="Slide Number Placeholder 7"/>
          <p:cNvSpPr txBox="1">
            <a:spLocks/>
          </p:cNvSpPr>
          <p:nvPr/>
        </p:nvSpPr>
        <p:spPr>
          <a:xfrm>
            <a:off x="8085020"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3</a:t>
            </a:fld>
            <a:endParaRPr lang="en-US" dirty="0"/>
          </a:p>
        </p:txBody>
      </p:sp>
      <p:sp>
        <p:nvSpPr>
          <p:cNvPr id="5" name="Rectangle 2"/>
          <p:cNvSpPr txBox="1">
            <a:spLocks noChangeArrowheads="1"/>
          </p:cNvSpPr>
          <p:nvPr/>
        </p:nvSpPr>
        <p:spPr bwMode="auto">
          <a:xfrm>
            <a:off x="545766" y="106455"/>
            <a:ext cx="8598234" cy="67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sz="4000" dirty="0"/>
              <a:t>Got Insurance?</a:t>
            </a:r>
          </a:p>
        </p:txBody>
      </p:sp>
    </p:spTree>
    <p:extLst>
      <p:ext uri="{BB962C8B-B14F-4D97-AF65-F5344CB8AC3E}">
        <p14:creationId xmlns:p14="http://schemas.microsoft.com/office/powerpoint/2010/main" val="1351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z="4000" dirty="0">
                <a:hlinkClick r:id="rId3"/>
              </a:rPr>
              <a:t>Transportation Asset Management</a:t>
            </a:r>
            <a:endParaRPr lang="en-US" sz="4000" dirty="0"/>
          </a:p>
        </p:txBody>
      </p:sp>
      <p:sp>
        <p:nvSpPr>
          <p:cNvPr id="5" name="Content Placeholder 4"/>
          <p:cNvSpPr>
            <a:spLocks noGrp="1"/>
          </p:cNvSpPr>
          <p:nvPr>
            <p:ph idx="1"/>
          </p:nvPr>
        </p:nvSpPr>
        <p:spPr>
          <a:xfrm>
            <a:off x="984183" y="2256392"/>
            <a:ext cx="7410094" cy="4004736"/>
          </a:xfrm>
        </p:spPr>
        <p:txBody>
          <a:bodyPr/>
          <a:lstStyle/>
          <a:p>
            <a:pPr marL="0" indent="0" algn="ctr">
              <a:buNone/>
            </a:pPr>
            <a:r>
              <a:rPr lang="en-US" dirty="0"/>
              <a:t>An ongoing systematic process </a:t>
            </a:r>
            <a:br>
              <a:rPr lang="en-US" dirty="0"/>
            </a:br>
            <a:r>
              <a:rPr lang="en-US" dirty="0"/>
              <a:t>of recommending the most timely </a:t>
            </a:r>
            <a:br>
              <a:rPr lang="en-US" dirty="0"/>
            </a:br>
            <a:r>
              <a:rPr lang="en-US" dirty="0"/>
              <a:t>and cost-effective way of preserving, replacing, upgrading and operating </a:t>
            </a:r>
            <a:br>
              <a:rPr lang="en-US" dirty="0"/>
            </a:br>
            <a:r>
              <a:rPr lang="en-US" dirty="0"/>
              <a:t>physical road- and street-assets.</a:t>
            </a:r>
          </a:p>
        </p:txBody>
      </p:sp>
      <p:cxnSp>
        <p:nvCxnSpPr>
          <p:cNvPr id="6" name="Straight Connector 5"/>
          <p:cNvCxnSpPr/>
          <p:nvPr/>
        </p:nvCxnSpPr>
        <p:spPr>
          <a:xfrm>
            <a:off x="2677239" y="2798865"/>
            <a:ext cx="12895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134397" y="2798865"/>
            <a:ext cx="3069595"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ounded Rectangular Callout 9"/>
          <p:cNvSpPr/>
          <p:nvPr/>
        </p:nvSpPr>
        <p:spPr>
          <a:xfrm>
            <a:off x="1728081" y="1643744"/>
            <a:ext cx="1898316" cy="612648"/>
          </a:xfrm>
          <a:prstGeom prst="wedgeRoundRectCallout">
            <a:avLst>
              <a:gd name="adj1" fmla="val 24237"/>
              <a:gd name="adj2" fmla="val 7341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Daily Business</a:t>
            </a:r>
            <a:br>
              <a:rPr lang="en-US" dirty="0"/>
            </a:br>
            <a:r>
              <a:rPr lang="en-US" dirty="0"/>
              <a:t>&amp; </a:t>
            </a:r>
            <a:r>
              <a:rPr lang="en-US" b="1" dirty="0"/>
              <a:t>Long-Term</a:t>
            </a:r>
          </a:p>
        </p:txBody>
      </p:sp>
      <p:sp>
        <p:nvSpPr>
          <p:cNvPr id="11" name="Rounded Rectangular Callout 10"/>
          <p:cNvSpPr/>
          <p:nvPr/>
        </p:nvSpPr>
        <p:spPr>
          <a:xfrm>
            <a:off x="4326696" y="1617008"/>
            <a:ext cx="3866560" cy="612648"/>
          </a:xfrm>
          <a:prstGeom prst="wedgeRoundRectCallout">
            <a:avLst>
              <a:gd name="adj1" fmla="val -22094"/>
              <a:gd name="adj2" fmla="val 7777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Driven: Continuous Inventory &amp; Physical Condition Assessment</a:t>
            </a:r>
          </a:p>
        </p:txBody>
      </p:sp>
      <p:sp>
        <p:nvSpPr>
          <p:cNvPr id="22" name="Double Brace 21"/>
          <p:cNvSpPr/>
          <p:nvPr/>
        </p:nvSpPr>
        <p:spPr>
          <a:xfrm>
            <a:off x="1370220" y="2955690"/>
            <a:ext cx="6604000" cy="1938421"/>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ounded Rectangular Callout 25"/>
          <p:cNvSpPr/>
          <p:nvPr/>
        </p:nvSpPr>
        <p:spPr>
          <a:xfrm>
            <a:off x="2705998" y="5050935"/>
            <a:ext cx="5656400" cy="612648"/>
          </a:xfrm>
          <a:prstGeom prst="wedgeRoundRectCallout">
            <a:avLst>
              <a:gd name="adj1" fmla="val 24772"/>
              <a:gd name="adj2" fmla="val -8579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Result: organized, logical approach to decision-making</a:t>
            </a:r>
          </a:p>
        </p:txBody>
      </p:sp>
      <p:sp>
        <p:nvSpPr>
          <p:cNvPr id="12"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4</a:t>
            </a:fld>
            <a:endParaRPr lang="en-US" dirty="0"/>
          </a:p>
        </p:txBody>
      </p:sp>
    </p:spTree>
    <p:extLst>
      <p:ext uri="{BB962C8B-B14F-4D97-AF65-F5344CB8AC3E}">
        <p14:creationId xmlns:p14="http://schemas.microsoft.com/office/powerpoint/2010/main" val="3475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animBg="1"/>
      <p:bldP spid="11" grpId="0" animBg="1"/>
      <p:bldP spid="22"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_View_of_Falls_City,_Nebraska_9-2-2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563" y="0"/>
            <a:ext cx="10412563" cy="6898323"/>
          </a:xfrm>
          <a:prstGeom prst="rect">
            <a:avLst/>
          </a:prstGeom>
        </p:spPr>
      </p:pic>
      <p:sp>
        <p:nvSpPr>
          <p:cNvPr id="7" name="Rectangle 6"/>
          <p:cNvSpPr/>
          <p:nvPr/>
        </p:nvSpPr>
        <p:spPr>
          <a:xfrm>
            <a:off x="-1268563" y="0"/>
            <a:ext cx="10412563" cy="6898323"/>
          </a:xfrm>
          <a:prstGeom prst="rect">
            <a:avLst/>
          </a:prstGeom>
          <a:solidFill>
            <a:srgbClr val="FFFFFF">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21382" y="846138"/>
            <a:ext cx="9265381" cy="1143000"/>
          </a:xfrm>
        </p:spPr>
        <p:txBody>
          <a:bodyPr/>
          <a:lstStyle/>
          <a:p>
            <a:r>
              <a:rPr lang="en-US" sz="7200" dirty="0"/>
              <a:t>Asset Performance</a:t>
            </a:r>
          </a:p>
        </p:txBody>
      </p:sp>
      <p:sp>
        <p:nvSpPr>
          <p:cNvPr id="6" name="Content Placeholder 5"/>
          <p:cNvSpPr>
            <a:spLocks noGrp="1"/>
          </p:cNvSpPr>
          <p:nvPr>
            <p:ph idx="1"/>
          </p:nvPr>
        </p:nvSpPr>
        <p:spPr>
          <a:xfrm>
            <a:off x="922491" y="2375427"/>
            <a:ext cx="8163451" cy="3423030"/>
          </a:xfrm>
        </p:spPr>
        <p:txBody>
          <a:bodyPr/>
          <a:lstStyle/>
          <a:p>
            <a:pPr marL="0" indent="0">
              <a:buNone/>
            </a:pPr>
            <a:r>
              <a:rPr lang="en-US" sz="5400" dirty="0"/>
              <a:t>Big Picture View:</a:t>
            </a:r>
          </a:p>
          <a:p>
            <a:pPr marL="400050" lvl="1" indent="0">
              <a:buNone/>
            </a:pPr>
            <a:r>
              <a:rPr lang="en-US" sz="4800" dirty="0"/>
              <a:t>How is the whole system performing?</a:t>
            </a:r>
          </a:p>
          <a:p>
            <a:pPr marL="400050" lvl="1" indent="0">
              <a:buNone/>
            </a:pPr>
            <a:r>
              <a:rPr lang="en-US" sz="4800" dirty="0"/>
              <a:t>How can it be improved?</a:t>
            </a:r>
          </a:p>
        </p:txBody>
      </p:sp>
      <p:sp>
        <p:nvSpPr>
          <p:cNvPr id="8"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5</a:t>
            </a:fld>
            <a:endParaRPr lang="en-US" dirty="0"/>
          </a:p>
        </p:txBody>
      </p:sp>
    </p:spTree>
    <p:extLst>
      <p:ext uri="{BB962C8B-B14F-4D97-AF65-F5344CB8AC3E}">
        <p14:creationId xmlns:p14="http://schemas.microsoft.com/office/powerpoint/2010/main" val="287436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8AB9-93AC-4C93-8CF8-031505F4838E}"/>
              </a:ext>
            </a:extLst>
          </p:cNvPr>
          <p:cNvSpPr>
            <a:spLocks noGrp="1"/>
          </p:cNvSpPr>
          <p:nvPr>
            <p:ph type="title"/>
          </p:nvPr>
        </p:nvSpPr>
        <p:spPr>
          <a:xfrm>
            <a:off x="551738" y="295007"/>
            <a:ext cx="8592262" cy="1686881"/>
          </a:xfrm>
        </p:spPr>
        <p:txBody>
          <a:bodyPr/>
          <a:lstStyle/>
          <a:p>
            <a:r>
              <a:rPr lang="en-US" dirty="0"/>
              <a:t>Assets Intelligence</a:t>
            </a:r>
          </a:p>
        </p:txBody>
      </p:sp>
      <p:sp>
        <p:nvSpPr>
          <p:cNvPr id="3" name="Content Placeholder 2">
            <a:extLst>
              <a:ext uri="{FF2B5EF4-FFF2-40B4-BE49-F238E27FC236}">
                <a16:creationId xmlns:a16="http://schemas.microsoft.com/office/drawing/2014/main" id="{13019573-9A8F-4369-B3F4-D876A374A3C9}"/>
              </a:ext>
            </a:extLst>
          </p:cNvPr>
          <p:cNvSpPr>
            <a:spLocks noGrp="1"/>
          </p:cNvSpPr>
          <p:nvPr>
            <p:ph idx="1"/>
          </p:nvPr>
        </p:nvSpPr>
        <p:spPr>
          <a:xfrm>
            <a:off x="2333065" y="1981888"/>
            <a:ext cx="6473126" cy="2994866"/>
          </a:xfrm>
        </p:spPr>
        <p:txBody>
          <a:bodyPr/>
          <a:lstStyle/>
          <a:p>
            <a:r>
              <a:rPr lang="en-US" dirty="0"/>
              <a:t>Location (maps, spreadsheet, GIS)</a:t>
            </a:r>
          </a:p>
          <a:p>
            <a:r>
              <a:rPr lang="en-US" dirty="0"/>
              <a:t>Condition</a:t>
            </a:r>
          </a:p>
          <a:p>
            <a:r>
              <a:rPr lang="en-US" dirty="0"/>
              <a:t>Risk/Liability</a:t>
            </a:r>
          </a:p>
          <a:p>
            <a:r>
              <a:rPr lang="en-US" dirty="0"/>
              <a:t>Repair/replace costs</a:t>
            </a:r>
          </a:p>
        </p:txBody>
      </p:sp>
      <p:sp>
        <p:nvSpPr>
          <p:cNvPr id="12" name="Slide Number Placeholder 7">
            <a:extLst>
              <a:ext uri="{FF2B5EF4-FFF2-40B4-BE49-F238E27FC236}">
                <a16:creationId xmlns:a16="http://schemas.microsoft.com/office/drawing/2014/main" id="{A5698BEE-1E2D-4C8F-8E0C-405E31E14FBB}"/>
              </a:ext>
            </a:extLst>
          </p:cNvPr>
          <p:cNvSpPr txBox="1">
            <a:spLocks/>
          </p:cNvSpPr>
          <p:nvPr/>
        </p:nvSpPr>
        <p:spPr>
          <a:xfrm>
            <a:off x="7936882" y="6417924"/>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6</a:t>
            </a:fld>
            <a:endParaRPr lang="en-US" dirty="0"/>
          </a:p>
        </p:txBody>
      </p:sp>
      <p:sp>
        <p:nvSpPr>
          <p:cNvPr id="4" name="TextBox 3">
            <a:extLst>
              <a:ext uri="{FF2B5EF4-FFF2-40B4-BE49-F238E27FC236}">
                <a16:creationId xmlns:a16="http://schemas.microsoft.com/office/drawing/2014/main" id="{F30D2933-1CFB-4AE9-9A22-C5A49EC314C3}"/>
              </a:ext>
            </a:extLst>
          </p:cNvPr>
          <p:cNvSpPr txBox="1"/>
          <p:nvPr/>
        </p:nvSpPr>
        <p:spPr>
          <a:xfrm>
            <a:off x="3146612" y="4893806"/>
            <a:ext cx="2850776" cy="1323439"/>
          </a:xfrm>
          <a:prstGeom prst="rect">
            <a:avLst/>
          </a:prstGeom>
          <a:noFill/>
        </p:spPr>
        <p:txBody>
          <a:bodyPr wrap="square" rtlCol="0">
            <a:spAutoFit/>
          </a:bodyPr>
          <a:lstStyle/>
          <a:p>
            <a:r>
              <a:rPr lang="en-US" sz="8000" dirty="0"/>
              <a:t>FACTS</a:t>
            </a:r>
          </a:p>
        </p:txBody>
      </p:sp>
    </p:spTree>
    <p:extLst>
      <p:ext uri="{BB962C8B-B14F-4D97-AF65-F5344CB8AC3E}">
        <p14:creationId xmlns:p14="http://schemas.microsoft.com/office/powerpoint/2010/main" val="284816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8AB9-93AC-4C93-8CF8-031505F4838E}"/>
              </a:ext>
            </a:extLst>
          </p:cNvPr>
          <p:cNvSpPr>
            <a:spLocks noGrp="1"/>
          </p:cNvSpPr>
          <p:nvPr>
            <p:ph type="title"/>
          </p:nvPr>
        </p:nvSpPr>
        <p:spPr>
          <a:xfrm>
            <a:off x="551738" y="19343"/>
            <a:ext cx="8592262" cy="847992"/>
          </a:xfrm>
        </p:spPr>
        <p:txBody>
          <a:bodyPr/>
          <a:lstStyle/>
          <a:p>
            <a:r>
              <a:rPr lang="en-US" dirty="0"/>
              <a:t>TAM Improves</a:t>
            </a:r>
          </a:p>
        </p:txBody>
      </p:sp>
      <p:sp>
        <p:nvSpPr>
          <p:cNvPr id="3" name="Content Placeholder 2">
            <a:extLst>
              <a:ext uri="{FF2B5EF4-FFF2-40B4-BE49-F238E27FC236}">
                <a16:creationId xmlns:a16="http://schemas.microsoft.com/office/drawing/2014/main" id="{13019573-9A8F-4369-B3F4-D876A374A3C9}"/>
              </a:ext>
            </a:extLst>
          </p:cNvPr>
          <p:cNvSpPr>
            <a:spLocks noGrp="1"/>
          </p:cNvSpPr>
          <p:nvPr>
            <p:ph idx="1"/>
          </p:nvPr>
        </p:nvSpPr>
        <p:spPr>
          <a:xfrm>
            <a:off x="652182" y="731311"/>
            <a:ext cx="8491818" cy="4916453"/>
          </a:xfrm>
        </p:spPr>
        <p:txBody>
          <a:bodyPr/>
          <a:lstStyle/>
          <a:p>
            <a:pPr marL="514350" indent="-514350">
              <a:buFont typeface="+mj-lt"/>
              <a:buAutoNum type="arabicPeriod"/>
            </a:pPr>
            <a:r>
              <a:rPr lang="en-US" b="1" dirty="0"/>
              <a:t>Decision-making</a:t>
            </a:r>
            <a:r>
              <a:rPr lang="en-US" dirty="0"/>
              <a:t> (planning based on documented facts, reasonable options when to replace, where to replace)</a:t>
            </a:r>
          </a:p>
          <a:p>
            <a:pPr marL="514350" indent="-514350">
              <a:buFont typeface="+mj-lt"/>
              <a:buAutoNum type="arabicPeriod"/>
            </a:pPr>
            <a:r>
              <a:rPr lang="en-US" b="1" dirty="0"/>
              <a:t>Risk management </a:t>
            </a:r>
            <a:r>
              <a:rPr lang="en-US" dirty="0"/>
              <a:t>(critical assets)</a:t>
            </a:r>
          </a:p>
          <a:p>
            <a:pPr marL="514350" indent="-514350">
              <a:buFont typeface="+mj-lt"/>
              <a:buAutoNum type="arabicPeriod"/>
            </a:pPr>
            <a:r>
              <a:rPr lang="en-US" b="1" dirty="0"/>
              <a:t>Accountability</a:t>
            </a:r>
          </a:p>
          <a:p>
            <a:pPr marL="514350" indent="-514350">
              <a:buFont typeface="+mj-lt"/>
              <a:buAutoNum type="arabicPeriod"/>
            </a:pPr>
            <a:r>
              <a:rPr lang="en-US" b="1" dirty="0"/>
              <a:t>The bottom line </a:t>
            </a:r>
            <a:r>
              <a:rPr lang="en-US" dirty="0"/>
              <a:t>(contain costs, network approach, proactive, long-term thinking) </a:t>
            </a:r>
          </a:p>
          <a:p>
            <a:pPr marL="514350" indent="-514350">
              <a:buFont typeface="+mj-lt"/>
              <a:buAutoNum type="arabicPeriod"/>
            </a:pPr>
            <a:r>
              <a:rPr lang="en-US" b="1" dirty="0"/>
              <a:t>Succession</a:t>
            </a:r>
            <a:r>
              <a:rPr lang="en-US" dirty="0"/>
              <a:t> (transitions, documented info)</a:t>
            </a:r>
          </a:p>
          <a:p>
            <a:pPr marL="514350" indent="-514350">
              <a:buFont typeface="+mj-lt"/>
              <a:buAutoNum type="arabicPeriod"/>
            </a:pPr>
            <a:r>
              <a:rPr lang="en-US" b="1" dirty="0"/>
              <a:t>Public Confidence </a:t>
            </a:r>
            <a:r>
              <a:rPr lang="en-US" dirty="0"/>
              <a:t>(expectations, taxes)</a:t>
            </a:r>
          </a:p>
          <a:p>
            <a:endParaRPr lang="en-US" b="1" dirty="0"/>
          </a:p>
        </p:txBody>
      </p:sp>
      <p:sp>
        <p:nvSpPr>
          <p:cNvPr id="12" name="Slide Number Placeholder 7">
            <a:extLst>
              <a:ext uri="{FF2B5EF4-FFF2-40B4-BE49-F238E27FC236}">
                <a16:creationId xmlns:a16="http://schemas.microsoft.com/office/drawing/2014/main" id="{A5698BEE-1E2D-4C8F-8E0C-405E31E14FBB}"/>
              </a:ext>
            </a:extLst>
          </p:cNvPr>
          <p:cNvSpPr txBox="1">
            <a:spLocks/>
          </p:cNvSpPr>
          <p:nvPr/>
        </p:nvSpPr>
        <p:spPr>
          <a:xfrm>
            <a:off x="7936882" y="6417924"/>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7</a:t>
            </a:fld>
            <a:endParaRPr lang="en-US" dirty="0"/>
          </a:p>
        </p:txBody>
      </p:sp>
      <p:sp>
        <p:nvSpPr>
          <p:cNvPr id="4" name="TextBox 3">
            <a:extLst>
              <a:ext uri="{FF2B5EF4-FFF2-40B4-BE49-F238E27FC236}">
                <a16:creationId xmlns:a16="http://schemas.microsoft.com/office/drawing/2014/main" id="{F30D2933-1CFB-4AE9-9A22-C5A49EC314C3}"/>
              </a:ext>
            </a:extLst>
          </p:cNvPr>
          <p:cNvSpPr txBox="1"/>
          <p:nvPr/>
        </p:nvSpPr>
        <p:spPr>
          <a:xfrm>
            <a:off x="551738" y="5543373"/>
            <a:ext cx="7866530" cy="1323439"/>
          </a:xfrm>
          <a:prstGeom prst="rect">
            <a:avLst/>
          </a:prstGeom>
          <a:noFill/>
        </p:spPr>
        <p:txBody>
          <a:bodyPr wrap="square" rtlCol="0">
            <a:spAutoFit/>
          </a:bodyPr>
          <a:lstStyle/>
          <a:p>
            <a:pPr algn="ctr"/>
            <a:r>
              <a:rPr lang="en-US" sz="8000" dirty="0"/>
              <a:t>MANAGEMENT</a:t>
            </a:r>
          </a:p>
        </p:txBody>
      </p:sp>
    </p:spTree>
    <p:extLst>
      <p:ext uri="{BB962C8B-B14F-4D97-AF65-F5344CB8AC3E}">
        <p14:creationId xmlns:p14="http://schemas.microsoft.com/office/powerpoint/2010/main" val="377428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rot="10800000" flipH="1">
            <a:off x="785019" y="2359025"/>
            <a:ext cx="8413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SzTx/>
              <a:buFontTx/>
              <a:buNone/>
            </a:pPr>
            <a:r>
              <a:rPr lang="en-US" altLang="en-US" sz="2400" b="1">
                <a:solidFill>
                  <a:srgbClr val="000000"/>
                </a:solidFill>
              </a:rPr>
              <a:t>Pavement Condition</a:t>
            </a:r>
          </a:p>
        </p:txBody>
      </p:sp>
      <p:sp>
        <p:nvSpPr>
          <p:cNvPr id="14339" name="Line 5"/>
          <p:cNvSpPr>
            <a:spLocks noChangeShapeType="1"/>
          </p:cNvSpPr>
          <p:nvPr/>
        </p:nvSpPr>
        <p:spPr bwMode="auto">
          <a:xfrm>
            <a:off x="1754982" y="5711825"/>
            <a:ext cx="656113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0" name="Freeform 7"/>
          <p:cNvSpPr>
            <a:spLocks/>
          </p:cNvSpPr>
          <p:nvPr/>
        </p:nvSpPr>
        <p:spPr bwMode="auto">
          <a:xfrm>
            <a:off x="1754982" y="2282825"/>
            <a:ext cx="6096000" cy="3352800"/>
          </a:xfrm>
          <a:custGeom>
            <a:avLst/>
            <a:gdLst>
              <a:gd name="T0" fmla="*/ 0 w 3072"/>
              <a:gd name="T1" fmla="*/ 2147483646 h 1304"/>
              <a:gd name="T2" fmla="*/ 2147483646 w 3072"/>
              <a:gd name="T3" fmla="*/ 2147483646 h 1304"/>
              <a:gd name="T4" fmla="*/ 2147483646 w 3072"/>
              <a:gd name="T5" fmla="*/ 2147483646 h 1304"/>
              <a:gd name="T6" fmla="*/ 2147483646 w 3072"/>
              <a:gd name="T7" fmla="*/ 2147483646 h 1304"/>
              <a:gd name="T8" fmla="*/ 2147483646 w 3072"/>
              <a:gd name="T9" fmla="*/ 2147483646 h 1304"/>
              <a:gd name="T10" fmla="*/ 2147483646 w 3072"/>
              <a:gd name="T11" fmla="*/ 2147483646 h 1304"/>
              <a:gd name="T12" fmla="*/ 2147483646 w 3072"/>
              <a:gd name="T13" fmla="*/ 2147483646 h 1304"/>
              <a:gd name="T14" fmla="*/ 2147483646 w 3072"/>
              <a:gd name="T15" fmla="*/ 2147483646 h 1304"/>
              <a:gd name="T16" fmla="*/ 2147483646 w 3072"/>
              <a:gd name="T17" fmla="*/ 2147483646 h 1304"/>
              <a:gd name="T18" fmla="*/ 2147483646 w 3072"/>
              <a:gd name="T19" fmla="*/ 2147483646 h 1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72"/>
              <a:gd name="T31" fmla="*/ 0 h 1304"/>
              <a:gd name="T32" fmla="*/ 3072 w 3072"/>
              <a:gd name="T33" fmla="*/ 1304 h 1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72" h="1304">
                <a:moveTo>
                  <a:pt x="0" y="8"/>
                </a:moveTo>
                <a:cubicBezTo>
                  <a:pt x="76" y="4"/>
                  <a:pt x="152" y="0"/>
                  <a:pt x="240" y="8"/>
                </a:cubicBezTo>
                <a:cubicBezTo>
                  <a:pt x="328" y="16"/>
                  <a:pt x="416" y="24"/>
                  <a:pt x="528" y="56"/>
                </a:cubicBezTo>
                <a:cubicBezTo>
                  <a:pt x="640" y="88"/>
                  <a:pt x="792" y="136"/>
                  <a:pt x="912" y="200"/>
                </a:cubicBezTo>
                <a:cubicBezTo>
                  <a:pt x="1032" y="264"/>
                  <a:pt x="1136" y="352"/>
                  <a:pt x="1248" y="440"/>
                </a:cubicBezTo>
                <a:cubicBezTo>
                  <a:pt x="1360" y="528"/>
                  <a:pt x="1480" y="640"/>
                  <a:pt x="1584" y="728"/>
                </a:cubicBezTo>
                <a:cubicBezTo>
                  <a:pt x="1688" y="816"/>
                  <a:pt x="1760" y="896"/>
                  <a:pt x="1872" y="968"/>
                </a:cubicBezTo>
                <a:cubicBezTo>
                  <a:pt x="1984" y="1040"/>
                  <a:pt x="2120" y="1112"/>
                  <a:pt x="2256" y="1160"/>
                </a:cubicBezTo>
                <a:cubicBezTo>
                  <a:pt x="2392" y="1208"/>
                  <a:pt x="2552" y="1232"/>
                  <a:pt x="2688" y="1256"/>
                </a:cubicBezTo>
                <a:cubicBezTo>
                  <a:pt x="2824" y="1280"/>
                  <a:pt x="2948" y="1292"/>
                  <a:pt x="3072" y="1304"/>
                </a:cubicBezTo>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1" name="Text Box 15"/>
          <p:cNvSpPr txBox="1">
            <a:spLocks noChangeArrowheads="1"/>
          </p:cNvSpPr>
          <p:nvPr/>
        </p:nvSpPr>
        <p:spPr bwMode="auto">
          <a:xfrm>
            <a:off x="767557" y="2130425"/>
            <a:ext cx="1062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US" altLang="en-US" sz="2400" b="1" i="1">
                <a:solidFill>
                  <a:schemeClr val="folHlink"/>
                </a:solidFill>
              </a:rPr>
              <a:t>Good</a:t>
            </a:r>
            <a:r>
              <a:rPr lang="en-US" altLang="en-US" sz="2400" b="1">
                <a:solidFill>
                  <a:schemeClr val="folHlink"/>
                </a:solidFill>
              </a:rPr>
              <a:t> </a:t>
            </a:r>
          </a:p>
        </p:txBody>
      </p:sp>
      <p:sp>
        <p:nvSpPr>
          <p:cNvPr id="14342" name="Text Box 16"/>
          <p:cNvSpPr txBox="1">
            <a:spLocks noChangeArrowheads="1"/>
          </p:cNvSpPr>
          <p:nvPr/>
        </p:nvSpPr>
        <p:spPr bwMode="auto">
          <a:xfrm>
            <a:off x="767557" y="5178425"/>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US" altLang="en-US" sz="2400" b="1" i="1">
                <a:solidFill>
                  <a:schemeClr val="folHlink"/>
                </a:solidFill>
              </a:rPr>
              <a:t>Poor</a:t>
            </a:r>
            <a:r>
              <a:rPr lang="en-US" altLang="en-US" sz="2400" b="1">
                <a:solidFill>
                  <a:schemeClr val="folHlink"/>
                </a:solidFill>
              </a:rPr>
              <a:t> </a:t>
            </a:r>
          </a:p>
        </p:txBody>
      </p:sp>
      <p:sp>
        <p:nvSpPr>
          <p:cNvPr id="14343" name="Line 17"/>
          <p:cNvSpPr>
            <a:spLocks noChangeShapeType="1"/>
          </p:cNvSpPr>
          <p:nvPr/>
        </p:nvSpPr>
        <p:spPr bwMode="auto">
          <a:xfrm>
            <a:off x="1727994" y="1558925"/>
            <a:ext cx="20638" cy="4152900"/>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cxnSp>
        <p:nvCxnSpPr>
          <p:cNvPr id="34" name="Straight Connector 33"/>
          <p:cNvCxnSpPr/>
          <p:nvPr/>
        </p:nvCxnSpPr>
        <p:spPr>
          <a:xfrm rot="5400000" flipH="1" flipV="1">
            <a:off x="4048920" y="3273425"/>
            <a:ext cx="2286000" cy="3175"/>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5" name="Freeform 7"/>
          <p:cNvSpPr>
            <a:spLocks/>
          </p:cNvSpPr>
          <p:nvPr/>
        </p:nvSpPr>
        <p:spPr bwMode="auto">
          <a:xfrm>
            <a:off x="5191919" y="2130425"/>
            <a:ext cx="3505200" cy="2590800"/>
          </a:xfrm>
          <a:custGeom>
            <a:avLst/>
            <a:gdLst>
              <a:gd name="T0" fmla="*/ 0 w 3072"/>
              <a:gd name="T1" fmla="*/ 2147483646 h 1304"/>
              <a:gd name="T2" fmla="*/ 2147483646 w 3072"/>
              <a:gd name="T3" fmla="*/ 2147483646 h 1304"/>
              <a:gd name="T4" fmla="*/ 2147483646 w 3072"/>
              <a:gd name="T5" fmla="*/ 2147483646 h 1304"/>
              <a:gd name="T6" fmla="*/ 2147483646 w 3072"/>
              <a:gd name="T7" fmla="*/ 2147483646 h 1304"/>
              <a:gd name="T8" fmla="*/ 2147483646 w 3072"/>
              <a:gd name="T9" fmla="*/ 2147483646 h 1304"/>
              <a:gd name="T10" fmla="*/ 2147483646 w 3072"/>
              <a:gd name="T11" fmla="*/ 2147483646 h 1304"/>
              <a:gd name="T12" fmla="*/ 2147483646 w 3072"/>
              <a:gd name="T13" fmla="*/ 2147483646 h 1304"/>
              <a:gd name="T14" fmla="*/ 2147483646 w 3072"/>
              <a:gd name="T15" fmla="*/ 2147483646 h 1304"/>
              <a:gd name="T16" fmla="*/ 2147483646 w 3072"/>
              <a:gd name="T17" fmla="*/ 2147483646 h 1304"/>
              <a:gd name="T18" fmla="*/ 2147483646 w 3072"/>
              <a:gd name="T19" fmla="*/ 2147483646 h 1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72"/>
              <a:gd name="T31" fmla="*/ 0 h 1304"/>
              <a:gd name="T32" fmla="*/ 3072 w 3072"/>
              <a:gd name="T33" fmla="*/ 1304 h 1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72" h="1304">
                <a:moveTo>
                  <a:pt x="0" y="8"/>
                </a:moveTo>
                <a:cubicBezTo>
                  <a:pt x="76" y="4"/>
                  <a:pt x="152" y="0"/>
                  <a:pt x="240" y="8"/>
                </a:cubicBezTo>
                <a:cubicBezTo>
                  <a:pt x="328" y="16"/>
                  <a:pt x="416" y="24"/>
                  <a:pt x="528" y="56"/>
                </a:cubicBezTo>
                <a:cubicBezTo>
                  <a:pt x="640" y="88"/>
                  <a:pt x="792" y="136"/>
                  <a:pt x="912" y="200"/>
                </a:cubicBezTo>
                <a:cubicBezTo>
                  <a:pt x="1032" y="264"/>
                  <a:pt x="1136" y="352"/>
                  <a:pt x="1248" y="440"/>
                </a:cubicBezTo>
                <a:cubicBezTo>
                  <a:pt x="1360" y="528"/>
                  <a:pt x="1480" y="640"/>
                  <a:pt x="1584" y="728"/>
                </a:cubicBezTo>
                <a:cubicBezTo>
                  <a:pt x="1688" y="816"/>
                  <a:pt x="1760" y="896"/>
                  <a:pt x="1872" y="968"/>
                </a:cubicBezTo>
                <a:cubicBezTo>
                  <a:pt x="1984" y="1040"/>
                  <a:pt x="2120" y="1112"/>
                  <a:pt x="2256" y="1160"/>
                </a:cubicBezTo>
                <a:cubicBezTo>
                  <a:pt x="2392" y="1208"/>
                  <a:pt x="2552" y="1232"/>
                  <a:pt x="2688" y="1256"/>
                </a:cubicBezTo>
                <a:cubicBezTo>
                  <a:pt x="2824" y="1280"/>
                  <a:pt x="2948" y="1292"/>
                  <a:pt x="3072" y="1304"/>
                </a:cubicBezTo>
              </a:path>
            </a:pathLst>
          </a:custGeom>
          <a:noFill/>
          <a:ln w="38100">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TextBox 35"/>
          <p:cNvSpPr txBox="1">
            <a:spLocks noChangeArrowheads="1"/>
          </p:cNvSpPr>
          <p:nvPr/>
        </p:nvSpPr>
        <p:spPr bwMode="auto">
          <a:xfrm>
            <a:off x="6224050" y="872144"/>
            <a:ext cx="1555633" cy="119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US" altLang="en-US" sz="1800" b="1" dirty="0">
                <a:solidFill>
                  <a:srgbClr val="0070C0"/>
                </a:solidFill>
              </a:rPr>
              <a:t>Traditional Worst-First Strategy (expensive!)</a:t>
            </a:r>
          </a:p>
        </p:txBody>
      </p:sp>
      <p:cxnSp>
        <p:nvCxnSpPr>
          <p:cNvPr id="39" name="Straight Connector 38"/>
          <p:cNvCxnSpPr/>
          <p:nvPr/>
        </p:nvCxnSpPr>
        <p:spPr>
          <a:xfrm rot="5400000" flipH="1" flipV="1">
            <a:off x="3590926" y="2739231"/>
            <a:ext cx="914400" cy="1587"/>
          </a:xfrm>
          <a:prstGeom prst="line">
            <a:avLst/>
          </a:prstGeom>
          <a:ln w="38100">
            <a:solidFill>
              <a:srgbClr val="9966FF"/>
            </a:solidFill>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a:off x="2978944" y="2282825"/>
            <a:ext cx="2590800" cy="990600"/>
          </a:xfrm>
          <a:prstGeom prst="arc">
            <a:avLst>
              <a:gd name="adj1" fmla="val 14718596"/>
              <a:gd name="adj2" fmla="val 21497379"/>
            </a:avLst>
          </a:prstGeom>
          <a:ln w="38100">
            <a:solidFill>
              <a:srgbClr val="9966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b="1"/>
          </a:p>
        </p:txBody>
      </p:sp>
      <p:cxnSp>
        <p:nvCxnSpPr>
          <p:cNvPr id="43" name="Straight Connector 42"/>
          <p:cNvCxnSpPr/>
          <p:nvPr/>
        </p:nvCxnSpPr>
        <p:spPr>
          <a:xfrm rot="16200000" flipV="1">
            <a:off x="5374482" y="2549525"/>
            <a:ext cx="381000" cy="0"/>
          </a:xfrm>
          <a:prstGeom prst="line">
            <a:avLst/>
          </a:prstGeom>
          <a:ln w="38100">
            <a:solidFill>
              <a:srgbClr val="9966FF"/>
            </a:solidFill>
          </a:ln>
        </p:spPr>
        <p:style>
          <a:lnRef idx="1">
            <a:schemeClr val="accent1"/>
          </a:lnRef>
          <a:fillRef idx="0">
            <a:schemeClr val="accent1"/>
          </a:fillRef>
          <a:effectRef idx="0">
            <a:schemeClr val="accent1"/>
          </a:effectRef>
          <a:fontRef idx="minor">
            <a:schemeClr val="tx1"/>
          </a:fontRef>
        </p:style>
      </p:cxnSp>
      <p:sp>
        <p:nvSpPr>
          <p:cNvPr id="49" name="Arc 48"/>
          <p:cNvSpPr/>
          <p:nvPr/>
        </p:nvSpPr>
        <p:spPr>
          <a:xfrm>
            <a:off x="4506119" y="2359025"/>
            <a:ext cx="2590800" cy="990600"/>
          </a:xfrm>
          <a:prstGeom prst="arc">
            <a:avLst>
              <a:gd name="adj1" fmla="val 14718596"/>
              <a:gd name="adj2" fmla="val 21497379"/>
            </a:avLst>
          </a:prstGeom>
          <a:ln w="38100">
            <a:solidFill>
              <a:srgbClr val="9966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b="1"/>
          </a:p>
        </p:txBody>
      </p:sp>
      <p:cxnSp>
        <p:nvCxnSpPr>
          <p:cNvPr id="53" name="Straight Arrow Connector 52"/>
          <p:cNvCxnSpPr>
            <a:cxnSpLocks/>
          </p:cNvCxnSpPr>
          <p:nvPr/>
        </p:nvCxnSpPr>
        <p:spPr>
          <a:xfrm flipH="1">
            <a:off x="5676459" y="1730927"/>
            <a:ext cx="336527" cy="450889"/>
          </a:xfrm>
          <a:prstGeom prst="straightConnector1">
            <a:avLst/>
          </a:prstGeom>
          <a:ln w="381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a:spLocks noChangeArrowheads="1"/>
          </p:cNvSpPr>
          <p:nvPr/>
        </p:nvSpPr>
        <p:spPr bwMode="auto">
          <a:xfrm>
            <a:off x="2083595" y="858883"/>
            <a:ext cx="34813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US" altLang="en-US" sz="1800" b="1" dirty="0">
                <a:solidFill>
                  <a:srgbClr val="9966FF"/>
                </a:solidFill>
              </a:rPr>
              <a:t>Asset Preservation Approach – Extend the Life!</a:t>
            </a:r>
          </a:p>
          <a:p>
            <a:pPr algn="ctr" eaLnBrk="1" hangingPunct="1">
              <a:spcBef>
                <a:spcPct val="0"/>
              </a:spcBef>
              <a:buSzTx/>
              <a:buFontTx/>
              <a:buNone/>
            </a:pPr>
            <a:r>
              <a:rPr lang="en-US" altLang="en-US" sz="1800" b="1" dirty="0">
                <a:solidFill>
                  <a:srgbClr val="9966FF"/>
                </a:solidFill>
              </a:rPr>
              <a:t>(much less expensive fixes)</a:t>
            </a:r>
          </a:p>
        </p:txBody>
      </p:sp>
      <p:cxnSp>
        <p:nvCxnSpPr>
          <p:cNvPr id="56" name="Straight Arrow Connector 55"/>
          <p:cNvCxnSpPr>
            <a:cxnSpLocks/>
          </p:cNvCxnSpPr>
          <p:nvPr/>
        </p:nvCxnSpPr>
        <p:spPr>
          <a:xfrm>
            <a:off x="4200426" y="1730927"/>
            <a:ext cx="39148" cy="501394"/>
          </a:xfrm>
          <a:prstGeom prst="straightConnector1">
            <a:avLst/>
          </a:prstGeom>
          <a:ln w="38100">
            <a:solidFill>
              <a:srgbClr val="9966FF"/>
            </a:solidFill>
            <a:tailEnd type="arrow"/>
          </a:ln>
        </p:spPr>
        <p:style>
          <a:lnRef idx="1">
            <a:schemeClr val="accent1"/>
          </a:lnRef>
          <a:fillRef idx="0">
            <a:schemeClr val="accent1"/>
          </a:fillRef>
          <a:effectRef idx="0">
            <a:schemeClr val="accent1"/>
          </a:effectRef>
          <a:fontRef idx="minor">
            <a:schemeClr val="tx1"/>
          </a:fontRef>
        </p:style>
      </p:cxnSp>
      <p:pic>
        <p:nvPicPr>
          <p:cNvPr id="59" name="Picture 4" descr="C:\Documents and Settings\kzimmerman\Local Settings\Temporary Internet Files\Content.IE5\2QK3TCPG\MPj044238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153" y="1793518"/>
            <a:ext cx="938648" cy="62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2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5051" y="1997644"/>
            <a:ext cx="1758599" cy="146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itle 1"/>
          <p:cNvSpPr>
            <a:spLocks/>
          </p:cNvSpPr>
          <p:nvPr/>
        </p:nvSpPr>
        <p:spPr bwMode="auto">
          <a:xfrm>
            <a:off x="569628" y="37199"/>
            <a:ext cx="859262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US" altLang="en-US" sz="4000" b="1" dirty="0"/>
              <a:t>Managing an Asset</a:t>
            </a:r>
          </a:p>
        </p:txBody>
      </p:sp>
      <p:sp>
        <p:nvSpPr>
          <p:cNvPr id="21" name="Slide Number Placeholder 7"/>
          <p:cNvSpPr txBox="1">
            <a:spLocks/>
          </p:cNvSpPr>
          <p:nvPr/>
        </p:nvSpPr>
        <p:spPr>
          <a:xfrm>
            <a:off x="8063964"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8</a:t>
            </a:fld>
            <a:endParaRPr lang="en-US" dirty="0"/>
          </a:p>
        </p:txBody>
      </p:sp>
      <p:sp>
        <p:nvSpPr>
          <p:cNvPr id="24" name="Text Box 16">
            <a:extLst>
              <a:ext uri="{FF2B5EF4-FFF2-40B4-BE49-F238E27FC236}">
                <a16:creationId xmlns:a16="http://schemas.microsoft.com/office/drawing/2014/main" id="{684ECCA5-DB59-44DE-89F2-2321A51877B4}"/>
              </a:ext>
            </a:extLst>
          </p:cNvPr>
          <p:cNvSpPr txBox="1">
            <a:spLocks noChangeArrowheads="1"/>
          </p:cNvSpPr>
          <p:nvPr/>
        </p:nvSpPr>
        <p:spPr bwMode="auto">
          <a:xfrm>
            <a:off x="3682207" y="5844607"/>
            <a:ext cx="1890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US" altLang="en-US" sz="2400" b="1" i="1" dirty="0">
                <a:solidFill>
                  <a:schemeClr val="folHlink"/>
                </a:solidFill>
              </a:rPr>
              <a:t>Time, Years</a:t>
            </a:r>
            <a:endParaRPr lang="en-US" altLang="en-US" sz="2400" b="1" dirty="0">
              <a:solidFill>
                <a:schemeClr val="folHlink"/>
              </a:solidFill>
            </a:endParaRPr>
          </a:p>
        </p:txBody>
      </p:sp>
    </p:spTree>
    <p:extLst>
      <p:ext uri="{BB962C8B-B14F-4D97-AF65-F5344CB8AC3E}">
        <p14:creationId xmlns:p14="http://schemas.microsoft.com/office/powerpoint/2010/main" val="3311212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9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809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507013" y="152400"/>
            <a:ext cx="8636987" cy="1482801"/>
          </a:xfrm>
        </p:spPr>
        <p:txBody>
          <a:bodyPr anchor="b"/>
          <a:lstStyle/>
          <a:p>
            <a:pPr eaLnBrk="1" hangingPunct="1"/>
            <a:r>
              <a:rPr lang="en-US" altLang="en-US" dirty="0"/>
              <a:t>Implementation of Asset Management Principles</a:t>
            </a:r>
          </a:p>
        </p:txBody>
      </p:sp>
      <p:sp>
        <p:nvSpPr>
          <p:cNvPr id="31747" name="Rectangle 3"/>
          <p:cNvSpPr>
            <a:spLocks noGrp="1" noChangeArrowheads="1"/>
          </p:cNvSpPr>
          <p:nvPr>
            <p:ph type="body" idx="4294967295"/>
          </p:nvPr>
        </p:nvSpPr>
        <p:spPr>
          <a:xfrm>
            <a:off x="1120459" y="2028822"/>
            <a:ext cx="7410094" cy="4004736"/>
          </a:xfrm>
        </p:spPr>
        <p:txBody>
          <a:bodyPr/>
          <a:lstStyle/>
          <a:p>
            <a:pPr eaLnBrk="1" hangingPunct="1"/>
            <a:r>
              <a:rPr lang="en-US" altLang="en-US" dirty="0"/>
              <a:t>Any agency can implement asset management, regardless of:</a:t>
            </a:r>
          </a:p>
          <a:p>
            <a:pPr lvl="1" eaLnBrk="1" hangingPunct="1"/>
            <a:r>
              <a:rPr lang="en-US" altLang="en-US" dirty="0"/>
              <a:t>Asset condition</a:t>
            </a:r>
          </a:p>
          <a:p>
            <a:pPr lvl="1" eaLnBrk="1" hangingPunct="1"/>
            <a:r>
              <a:rPr lang="en-US" altLang="en-US" dirty="0"/>
              <a:t>Available funding</a:t>
            </a:r>
          </a:p>
          <a:p>
            <a:pPr lvl="1" eaLnBrk="1" hangingPunct="1"/>
            <a:r>
              <a:rPr lang="en-US" altLang="en-US" dirty="0"/>
              <a:t>Technological resources</a:t>
            </a:r>
          </a:p>
          <a:p>
            <a:pPr eaLnBrk="1" hangingPunct="1"/>
            <a:r>
              <a:rPr lang="en-US" altLang="en-US" dirty="0"/>
              <a:t>No one way to implement</a:t>
            </a:r>
          </a:p>
          <a:p>
            <a:pPr eaLnBrk="1" hangingPunct="1"/>
            <a:r>
              <a:rPr lang="en-US" altLang="en-US" dirty="0"/>
              <a:t>Use existing information</a:t>
            </a:r>
          </a:p>
        </p:txBody>
      </p:sp>
      <p:pic>
        <p:nvPicPr>
          <p:cNvPr id="31748" name="Picture 4" descr="C:\Documents and Settings\kzimmerman\Local Settings\Temporary Internet Files\Content.IE5\3RO9GCKT\MCj0432663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2468525"/>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9</a:t>
            </a:fld>
            <a:endParaRPr lang="en-US" dirty="0"/>
          </a:p>
        </p:txBody>
      </p:sp>
    </p:spTree>
    <p:extLst>
      <p:ext uri="{BB962C8B-B14F-4D97-AF65-F5344CB8AC3E}">
        <p14:creationId xmlns:p14="http://schemas.microsoft.com/office/powerpoint/2010/main" val="329965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theme/theme1.xml><?xml version="1.0" encoding="utf-8"?>
<a:theme xmlns:a="http://schemas.openxmlformats.org/drawingml/2006/main" name="LTAP_2016B_1">
  <a:themeElements>
    <a:clrScheme name="Custom 1">
      <a:dk1>
        <a:sysClr val="windowText" lastClr="000000"/>
      </a:dk1>
      <a:lt1>
        <a:sysClr val="window" lastClr="FFFFFF"/>
      </a:lt1>
      <a:dk2>
        <a:srgbClr val="1F497D"/>
      </a:dk2>
      <a:lt2>
        <a:srgbClr val="EEECE1"/>
      </a:lt2>
      <a:accent1>
        <a:srgbClr val="BE0C27"/>
      </a:accent1>
      <a:accent2>
        <a:srgbClr val="8D8E8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TAP_2016B_1_new logo" id="{9CFF2B9C-9A27-4619-AD08-D0257D03BB73}" vid="{18459FEF-0C82-41F5-AC9C-C570F588A3AA}"/>
    </a:ext>
  </a:ext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LTAP_2016B_1_new logo</Template>
  <TotalTime>23578</TotalTime>
  <Words>2798</Words>
  <Application>Microsoft Office PowerPoint</Application>
  <PresentationFormat>On-screen Show (4:3)</PresentationFormat>
  <Paragraphs>279</Paragraphs>
  <Slides>15</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Wingdings</vt:lpstr>
      <vt:lpstr>LTAP_2016B_1</vt:lpstr>
      <vt:lpstr>2_Custom Design</vt:lpstr>
      <vt:lpstr>Office Theme</vt:lpstr>
      <vt:lpstr>Managing Nebraska’s  Public Roads and Streets</vt:lpstr>
      <vt:lpstr>Physical Assets</vt:lpstr>
      <vt:lpstr>PowerPoint Presentation</vt:lpstr>
      <vt:lpstr>Transportation Asset Management</vt:lpstr>
      <vt:lpstr>Asset Performance</vt:lpstr>
      <vt:lpstr>Assets Intelligence</vt:lpstr>
      <vt:lpstr>TAM Improves</vt:lpstr>
      <vt:lpstr>PowerPoint Presentation</vt:lpstr>
      <vt:lpstr>Implementation of Asset Management Principles</vt:lpstr>
      <vt:lpstr>The Ten Commandments</vt:lpstr>
      <vt:lpstr>PowerPoint Presentation</vt:lpstr>
      <vt:lpstr>PowerPoint Presentation</vt:lpstr>
      <vt:lpstr>PowerPoint Presentation</vt:lpstr>
      <vt:lpstr>Additional Resources</vt:lpstr>
      <vt:lpstr>Managing Nebraska’s  Public Roads and Streets</vt:lpstr>
    </vt:vector>
  </TitlesOfParts>
  <Company>UNL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Asset Management</dc:title>
  <dc:creator>James Wilkinson</dc:creator>
  <cp:keywords>Asset, TAM, Transportation, City, Village, STIC, Malcolm, Syracuse, Signs</cp:keywords>
  <cp:lastModifiedBy>James Wilkinson</cp:lastModifiedBy>
  <cp:revision>390</cp:revision>
  <dcterms:created xsi:type="dcterms:W3CDTF">2016-08-04T22:07:43Z</dcterms:created>
  <dcterms:modified xsi:type="dcterms:W3CDTF">2021-10-13T20:22:21Z</dcterms:modified>
  <cp:category>Instructional Videos for Superintendents</cp:category>
</cp:coreProperties>
</file>