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06" r:id="rId3"/>
    <p:sldMasterId id="2147483716" r:id="rId4"/>
    <p:sldMasterId id="2147483718" r:id="rId5"/>
    <p:sldMasterId id="2147483720" r:id="rId6"/>
    <p:sldMasterId id="2147483726" r:id="rId7"/>
    <p:sldMasterId id="2147483728" r:id="rId8"/>
    <p:sldMasterId id="2147483730" r:id="rId9"/>
    <p:sldMasterId id="2147483734" r:id="rId10"/>
    <p:sldMasterId id="2147483746" r:id="rId11"/>
    <p:sldMasterId id="2147484289" r:id="rId12"/>
  </p:sldMasterIdLst>
  <p:notesMasterIdLst>
    <p:notesMasterId r:id="rId38"/>
  </p:notesMasterIdLst>
  <p:handoutMasterIdLst>
    <p:handoutMasterId r:id="rId39"/>
  </p:handoutMasterIdLst>
  <p:sldIdLst>
    <p:sldId id="902" r:id="rId13"/>
    <p:sldId id="874" r:id="rId14"/>
    <p:sldId id="793" r:id="rId15"/>
    <p:sldId id="285" r:id="rId16"/>
    <p:sldId id="796" r:id="rId17"/>
    <p:sldId id="797" r:id="rId18"/>
    <p:sldId id="900" r:id="rId19"/>
    <p:sldId id="799" r:id="rId20"/>
    <p:sldId id="660" r:id="rId21"/>
    <p:sldId id="286" r:id="rId22"/>
    <p:sldId id="265" r:id="rId23"/>
    <p:sldId id="294" r:id="rId24"/>
    <p:sldId id="287" r:id="rId25"/>
    <p:sldId id="290" r:id="rId26"/>
    <p:sldId id="291" r:id="rId27"/>
    <p:sldId id="292" r:id="rId28"/>
    <p:sldId id="803" r:id="rId29"/>
    <p:sldId id="663" r:id="rId30"/>
    <p:sldId id="662" r:id="rId31"/>
    <p:sldId id="300" r:id="rId32"/>
    <p:sldId id="786" r:id="rId33"/>
    <p:sldId id="808" r:id="rId34"/>
    <p:sldId id="794" r:id="rId35"/>
    <p:sldId id="804" r:id="rId36"/>
    <p:sldId id="9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DC"/>
    <a:srgbClr val="0C37AF"/>
    <a:srgbClr val="0F46DF"/>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202" autoAdjust="0"/>
  </p:normalViewPr>
  <p:slideViewPr>
    <p:cSldViewPr snapToGrid="0">
      <p:cViewPr varScale="1">
        <p:scale>
          <a:sx n="75" d="100"/>
          <a:sy n="75" d="100"/>
        </p:scale>
        <p:origin x="888" y="60"/>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8/8/2019 Updated first and last slides – Administrative Host: Nebraska Department of Transportation, not Nebraska Department of Roads.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8/4/2019 Updated to reflect changes per LB82 (2019).  The previous version was dated12/22/2016.  Slides 3 thru 8 (of the 12/22/2016 version) deleted.  First and Last slides changed logo from NDOR to NDOT logo.  Slide 2 updated NDOR to NDOT.  Slide 7  (slide 13 in the12/22/2016 version) changed NDOR to NDOT and update web links.  Slide 12 (slide 18 in the (12/22/2016 version) changed NDOR to NDOT.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introduces Nebraska’s Minimum Design Standards for County Roads and Municipal Streets, </a:t>
            </a:r>
          </a:p>
          <a:p>
            <a:pPr marL="0" indent="0">
              <a:buNone/>
            </a:pPr>
            <a:r>
              <a:rPr lang="en-US" baseline="0" dirty="0"/>
              <a:t>identifies the required design criteria, </a:t>
            </a:r>
          </a:p>
          <a:p>
            <a:pPr marL="0" indent="0">
              <a:buNone/>
            </a:pPr>
            <a:r>
              <a:rPr lang="en-US" baseline="0" dirty="0"/>
              <a:t>And shows how the tables of criteria are set up</a:t>
            </a:r>
          </a:p>
          <a:p>
            <a:pPr marL="0" indent="0">
              <a:buNone/>
            </a:pPr>
            <a:r>
              <a:rPr lang="en-US" baseline="0" dirty="0"/>
              <a:t>For those design standards.    </a:t>
            </a:r>
          </a:p>
          <a:p>
            <a:pPr marL="0" indent="0">
              <a:buNone/>
            </a:pPr>
            <a:endParaRPr lang="en-US" baseline="0" dirty="0"/>
          </a:p>
          <a:p>
            <a:pPr marL="0" indent="0">
              <a:buNone/>
            </a:pPr>
            <a:endParaRPr lang="en-US" baseline="0" dirty="0"/>
          </a:p>
          <a:p>
            <a:pPr marL="0" indent="0">
              <a:buNone/>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There</a:t>
            </a:r>
            <a:r>
              <a:rPr lang="en-US" baseline="0" dirty="0"/>
              <a:t> are 3 main elements the make up the minimum design standards:</a:t>
            </a:r>
          </a:p>
          <a:p>
            <a:pPr marL="228600" indent="-228600">
              <a:buFont typeface="+mj-lt"/>
              <a:buAutoNum type="arabicPeriod"/>
            </a:pPr>
            <a:r>
              <a:rPr lang="en-US" baseline="0" dirty="0"/>
              <a:t>Definitions</a:t>
            </a:r>
          </a:p>
          <a:p>
            <a:pPr marL="228600" indent="-228600">
              <a:buFont typeface="+mj-lt"/>
              <a:buAutoNum type="arabicPeriod"/>
            </a:pPr>
            <a:r>
              <a:rPr lang="en-US" baseline="0" dirty="0"/>
              <a:t>Notes</a:t>
            </a:r>
          </a:p>
          <a:p>
            <a:pPr marL="228600" indent="-228600">
              <a:buFont typeface="+mj-lt"/>
              <a:buAutoNum type="arabicPeriod"/>
            </a:pPr>
            <a:r>
              <a:rPr lang="en-US" baseline="0" dirty="0"/>
              <a:t>And Tables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rule includes</a:t>
            </a:r>
            <a:r>
              <a:rPr lang="en-US" baseline="0" dirty="0"/>
              <a:t> </a:t>
            </a:r>
            <a:r>
              <a:rPr lang="en-US" b="1" baseline="0" dirty="0"/>
              <a:t>39</a:t>
            </a:r>
            <a:r>
              <a:rPr lang="en-US" baseline="0" dirty="0"/>
              <a:t> definitions, on pages 37-46.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NBCS wanted to define the types of work (to distinguish 3R work from Reconstructed work and Maintenance work), and other terms that are used throughout the standards in order to be clear and to avoid confusion.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rule includes 22 notes, on pages 47-54.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15 tables, which have required criteria -    and values associated with each criterion.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Definitions and Notes are addressed in another video in this series.  </a:t>
            </a:r>
          </a:p>
          <a:p>
            <a:endParaRPr lang="en-US" baseline="0" dirty="0"/>
          </a:p>
          <a:p>
            <a:endParaRPr lang="en-US" dirty="0"/>
          </a:p>
          <a:p>
            <a:r>
              <a:rPr lang="en-US" u="sng" dirty="0"/>
              <a:t>NOT FOR AUDIO</a:t>
            </a:r>
          </a:p>
          <a:p>
            <a:endParaRPr lang="en-US" dirty="0"/>
          </a:p>
          <a:p>
            <a:r>
              <a:rPr lang="en-US" dirty="0"/>
              <a:t>There</a:t>
            </a:r>
            <a:r>
              <a:rPr lang="en-US" baseline="0" dirty="0"/>
              <a:t> are </a:t>
            </a:r>
            <a:r>
              <a:rPr lang="en-US" b="1" baseline="0" dirty="0"/>
              <a:t>39</a:t>
            </a:r>
            <a:r>
              <a:rPr lang="en-US" baseline="0" dirty="0"/>
              <a:t> definitions (there were </a:t>
            </a:r>
            <a:r>
              <a:rPr lang="en-US" b="1" baseline="0" dirty="0"/>
              <a:t>none</a:t>
            </a:r>
            <a:r>
              <a:rPr lang="en-US" baseline="0" dirty="0"/>
              <a:t> in the 2010 standards).  Needed definitions for the types of work (to distinguish 3R from the others), bridge, roadway and traveled way, and others that are used throughout standards in order to bring some clarity and avoid confusion.  </a:t>
            </a:r>
          </a:p>
          <a:p>
            <a:endParaRPr lang="en-US" baseline="0" dirty="0"/>
          </a:p>
          <a:p>
            <a:r>
              <a:rPr lang="en-US" b="1" baseline="0" dirty="0"/>
              <a:t>22</a:t>
            </a:r>
            <a:r>
              <a:rPr lang="en-US" baseline="0" dirty="0"/>
              <a:t> notes (there were </a:t>
            </a:r>
            <a:r>
              <a:rPr lang="en-US" b="1" baseline="0" dirty="0"/>
              <a:t>26</a:t>
            </a:r>
            <a:r>
              <a:rPr lang="en-US" baseline="0" dirty="0"/>
              <a:t> notes in the 2010 standards – 9 municipal and 17 rural).  Some 2010 notes eliminated, and there are several new notes.  </a:t>
            </a:r>
          </a:p>
          <a:p>
            <a:endParaRPr lang="en-US" baseline="0" dirty="0"/>
          </a:p>
          <a:p>
            <a:r>
              <a:rPr lang="en-US" b="1" baseline="0" dirty="0"/>
              <a:t>15</a:t>
            </a:r>
            <a:r>
              <a:rPr lang="en-US" baseline="0" dirty="0"/>
              <a:t> tables (there were </a:t>
            </a:r>
            <a:r>
              <a:rPr lang="en-US" b="1" baseline="0" dirty="0"/>
              <a:t>3</a:t>
            </a:r>
            <a:r>
              <a:rPr lang="en-US" baseline="0" dirty="0"/>
              <a:t> tables in the 2010 standards)  - 2016 standards have 4 urban, 4 rural, 4 Scenic-Recreation, LWC, Min Maintenance, and Remote Residential.  Each table is its own functional classification, so once you get to the correct table, all of the criteria is right there.  You just lay the notes right along side and you have all of the requirements right in front of you.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24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County</a:t>
            </a:r>
            <a:r>
              <a:rPr lang="en-US" baseline="0" dirty="0"/>
              <a:t> Roads and Municipal Streets design standards include 13 criteria: </a:t>
            </a:r>
          </a:p>
          <a:p>
            <a:r>
              <a:rPr lang="en-US" baseline="0" dirty="0"/>
              <a:t>READ THEM</a:t>
            </a:r>
          </a:p>
          <a:p>
            <a:endParaRPr lang="en-US" baseline="0" dirty="0"/>
          </a:p>
          <a:p>
            <a:r>
              <a:rPr lang="en-US" baseline="0" dirty="0"/>
              <a:t>Definitions for each criterion are found on pages 45 and 46 of the rule.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12 criteria may be referred to as “controlling criteria.”  This will be discussed on the next screen.  </a:t>
            </a:r>
          </a:p>
          <a:p>
            <a:endParaRPr lang="en-US" dirty="0"/>
          </a:p>
          <a:p>
            <a:endParaRPr lang="en-US" u="sng" dirty="0"/>
          </a:p>
          <a:p>
            <a:r>
              <a:rPr lang="en-US" u="sng" dirty="0"/>
              <a:t>NOT FOR AUDIO</a:t>
            </a:r>
          </a:p>
          <a:p>
            <a:endParaRPr lang="en-US" dirty="0"/>
          </a:p>
          <a:p>
            <a:r>
              <a:rPr lang="en-US" dirty="0"/>
              <a:t>All of these criteria are in the first 12 tables – the Urban Areas,</a:t>
            </a:r>
            <a:r>
              <a:rPr lang="en-US" baseline="0" dirty="0"/>
              <a:t> Rural Areas and Scenic-Recreation tables.  </a:t>
            </a:r>
          </a:p>
          <a:p>
            <a:endParaRPr lang="en-US" baseline="0" dirty="0"/>
          </a:p>
          <a:p>
            <a:r>
              <a:rPr lang="en-US" baseline="0" dirty="0"/>
              <a:t>Not all of them are in Low Water Stream Crossings and Fords, Minimum Maintenance and Remote Residential tables.  </a:t>
            </a:r>
          </a:p>
          <a:p>
            <a:endParaRPr lang="en-US" dirty="0"/>
          </a:p>
          <a:p>
            <a:r>
              <a:rPr lang="en-US" dirty="0"/>
              <a:t>The criteria are the same for New and Reconstructed work, </a:t>
            </a:r>
            <a:r>
              <a:rPr lang="en-US" b="1" dirty="0"/>
              <a:t>and</a:t>
            </a:r>
            <a:r>
              <a:rPr lang="en-US" dirty="0"/>
              <a:t> for 3R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values for each criterion in the 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Each</a:t>
            </a:r>
            <a:r>
              <a:rPr lang="en-US" baseline="0" dirty="0"/>
              <a:t> value is</a:t>
            </a:r>
            <a:r>
              <a:rPr lang="en-US" dirty="0"/>
              <a:t> expressed as a minimum, a maximum or a range.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 criterion</a:t>
            </a:r>
            <a:r>
              <a:rPr lang="en-US" baseline="0" dirty="0"/>
              <a:t> is covered in a note.  The notes are on pages 47-54 of the rule.</a:t>
            </a:r>
            <a:endParaRPr lang="en-US" dirty="0"/>
          </a:p>
          <a:p>
            <a:endParaRPr lang="en-US" dirty="0"/>
          </a:p>
          <a:p>
            <a:endParaRPr lang="en-US" dirty="0"/>
          </a:p>
          <a:p>
            <a:r>
              <a:rPr lang="en-US" dirty="0"/>
              <a:t>Fundamental criteria for road building.  </a:t>
            </a:r>
            <a:r>
              <a:rPr lang="en-US" b="1" dirty="0"/>
              <a:t>Bold font </a:t>
            </a:r>
            <a:r>
              <a:rPr lang="en-US" dirty="0"/>
              <a:t>indicates criteria now in the tables that were not in the 2010 standards.  </a:t>
            </a:r>
          </a:p>
          <a:p>
            <a:r>
              <a:rPr lang="en-US" baseline="0" dirty="0"/>
              <a:t>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94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341313"/>
            <a:ext cx="3616325" cy="2713037"/>
          </a:xfrm>
          <a:prstGeom prst="rect">
            <a:avLst/>
          </a:prstGeom>
        </p:spPr>
      </p:sp>
      <p:sp>
        <p:nvSpPr>
          <p:cNvPr id="3" name="Notes Placeholder 2"/>
          <p:cNvSpPr>
            <a:spLocks noGrp="1"/>
          </p:cNvSpPr>
          <p:nvPr>
            <p:ph type="body" idx="1"/>
          </p:nvPr>
        </p:nvSpPr>
        <p:spPr>
          <a:xfrm>
            <a:off x="571499" y="3054829"/>
            <a:ext cx="5486400" cy="5951148"/>
          </a:xfrm>
          <a:prstGeom prst="rect">
            <a:avLst/>
          </a:prstGeom>
        </p:spPr>
        <p:txBody>
          <a:bodyPr/>
          <a:lstStyle/>
          <a:p>
            <a:r>
              <a:rPr lang="en-US" i="1" dirty="0"/>
              <a:t>8/4/2019 Updated to change NDOR to NDOT.  </a:t>
            </a:r>
          </a:p>
          <a:p>
            <a:endParaRPr lang="en-US" dirty="0"/>
          </a:p>
          <a:p>
            <a:r>
              <a:rPr lang="en-US" dirty="0"/>
              <a:t>A</a:t>
            </a:r>
            <a:r>
              <a:rPr lang="en-US" baseline="0" dirty="0"/>
              <a:t> resource for background information on design criteria is FHWA’s publication </a:t>
            </a:r>
            <a:r>
              <a:rPr lang="en-US" i="1" dirty="0"/>
              <a:t>Mitigation Strategies for Design Exceptions</a:t>
            </a:r>
            <a:r>
              <a:rPr lang="en-US" dirty="0"/>
              <a:t>, July 2007</a:t>
            </a:r>
            <a:r>
              <a:rPr lang="en-US" baseline="0" dirty="0"/>
              <a:t>.   </a:t>
            </a:r>
          </a:p>
          <a:p>
            <a:endParaRPr lang="en-US" baseline="0" dirty="0"/>
          </a:p>
          <a:p>
            <a:r>
              <a:rPr lang="en-US" sz="1200" b="0" i="0" u="none" strike="noStrike" kern="1200" baseline="0" dirty="0">
                <a:solidFill>
                  <a:schemeClr val="tx1"/>
                </a:solidFill>
                <a:latin typeface="+mn-lt"/>
                <a:ea typeface="+mn-ea"/>
                <a:cs typeface="+mn-cs"/>
              </a:rPr>
              <a:t>This publication identifies 13 design criteria as having substantial importance for the </a:t>
            </a:r>
            <a:r>
              <a:rPr lang="en-US" sz="1200" b="1" i="0" u="none" strike="noStrike" kern="1200" baseline="0" dirty="0">
                <a:solidFill>
                  <a:schemeClr val="tx1"/>
                </a:solidFill>
                <a:latin typeface="+mn-lt"/>
                <a:ea typeface="+mn-ea"/>
                <a:cs typeface="+mn-cs"/>
              </a:rPr>
              <a:t>safe</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efficient operation</a:t>
            </a:r>
            <a:r>
              <a:rPr lang="en-US" sz="1200" b="0" i="0" u="none" strike="noStrike" kern="1200" baseline="0" dirty="0">
                <a:solidFill>
                  <a:schemeClr val="tx1"/>
                </a:solidFill>
                <a:latin typeface="+mn-lt"/>
                <a:ea typeface="+mn-ea"/>
                <a:cs typeface="+mn-cs"/>
              </a:rPr>
              <a:t> of highways, roads and streets.  These are called </a:t>
            </a:r>
            <a:r>
              <a:rPr lang="en-US" sz="1200" b="1" i="0" u="none" strike="noStrike" kern="1200" baseline="0" dirty="0">
                <a:solidFill>
                  <a:schemeClr val="tx1"/>
                </a:solidFill>
                <a:latin typeface="+mn-lt"/>
                <a:ea typeface="+mn-ea"/>
                <a:cs typeface="+mn-cs"/>
              </a:rPr>
              <a:t>controlling criteria</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May, 2016, the FHWA reduced this to 10 controlling criteria.  This </a:t>
            </a:r>
            <a:r>
              <a:rPr lang="en-US" sz="1200" b="0" i="0" u="none" strike="sngStrike" kern="1200" baseline="0" dirty="0">
                <a:solidFill>
                  <a:schemeClr val="tx1"/>
                </a:solidFill>
                <a:latin typeface="+mn-lt"/>
                <a:ea typeface="+mn-ea"/>
                <a:cs typeface="+mn-cs"/>
              </a:rPr>
              <a:t>will</a:t>
            </a:r>
            <a:r>
              <a:rPr lang="en-US" sz="1200" b="0" i="0" u="none" strike="noStrike" kern="1200" baseline="0" dirty="0">
                <a:solidFill>
                  <a:schemeClr val="tx1"/>
                </a:solidFill>
                <a:latin typeface="+mn-lt"/>
                <a:ea typeface="+mn-ea"/>
                <a:cs typeface="+mn-cs"/>
              </a:rPr>
              <a:t> would have consequences only on Federal-aid projects; for further questions, discuss this with </a:t>
            </a:r>
            <a:r>
              <a:rPr lang="en-US" sz="1200" b="0" i="0" u="none" strike="sngStrike" kern="1200" baseline="0" dirty="0">
                <a:solidFill>
                  <a:schemeClr val="tx1"/>
                </a:solidFill>
                <a:latin typeface="+mn-lt"/>
                <a:ea typeface="+mn-ea"/>
                <a:cs typeface="+mn-cs"/>
              </a:rPr>
              <a:t>NDOR’s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NDOT’s</a:t>
            </a:r>
            <a:r>
              <a:rPr lang="en-US" sz="1200" b="0" i="0" u="none" strike="noStrike" kern="1200" baseline="0" dirty="0">
                <a:solidFill>
                  <a:schemeClr val="tx1"/>
                </a:solidFill>
                <a:latin typeface="+mn-lt"/>
                <a:ea typeface="+mn-ea"/>
                <a:cs typeface="+mn-cs"/>
              </a:rPr>
              <a:t> Local Projects Section as needed.  [NOT FOR AUDIO: Vertical Alignment, Lateral Offset to Obstruction and Clear Bridge eliminated.  On low-speed facilities, only Design Speed and Design Loading Structural Capacity apply.  Reference: FHWA Mooney’s 5/5/2016 letter HIPA-20. ] </a:t>
            </a:r>
            <a:endParaRPr lang="en-US" baseline="0" dirty="0"/>
          </a:p>
          <a:p>
            <a:endParaRPr lang="en-US" baseline="0" dirty="0"/>
          </a:p>
          <a:p>
            <a:r>
              <a:rPr lang="en-US" sz="1200" b="1" i="0" u="none" strike="noStrike" kern="1200" baseline="0" dirty="0">
                <a:solidFill>
                  <a:schemeClr val="tx1"/>
                </a:solidFill>
                <a:latin typeface="+mn-lt"/>
                <a:ea typeface="+mn-ea"/>
                <a:cs typeface="+mn-cs"/>
              </a:rPr>
              <a:t>Highway design criteria</a:t>
            </a:r>
            <a:r>
              <a:rPr lang="en-US" sz="1200" b="0" i="0" u="none" strike="noStrike" kern="1200" baseline="0" dirty="0">
                <a:solidFill>
                  <a:schemeClr val="tx1"/>
                </a:solidFill>
                <a:latin typeface="+mn-lt"/>
                <a:ea typeface="+mn-ea"/>
                <a:cs typeface="+mn-cs"/>
              </a:rPr>
              <a:t> have been established through years of practice and research, and form the basis by which roadway designers achieve a balanced design. The criteria </a:t>
            </a:r>
            <a:r>
              <a:rPr lang="en-US" sz="1200" b="1" i="0" u="none" strike="noStrike" kern="1200" baseline="0" dirty="0">
                <a:solidFill>
                  <a:schemeClr val="tx1"/>
                </a:solidFill>
                <a:latin typeface="+mn-lt"/>
                <a:ea typeface="+mn-ea"/>
                <a:cs typeface="+mn-cs"/>
              </a:rPr>
              <a:t>are intended to deliver an acceptable, generally cost-effective level of performance (traffic operations, safety, maintainability, and constructability). </a:t>
            </a:r>
            <a:r>
              <a:rPr lang="en-US" sz="1200" b="0" i="0" u="none" strike="noStrike" kern="1200" baseline="0" dirty="0">
                <a:solidFill>
                  <a:schemeClr val="tx1"/>
                </a:solidFill>
                <a:latin typeface="+mn-lt"/>
                <a:ea typeface="+mn-ea"/>
                <a:cs typeface="+mn-cs"/>
              </a:rPr>
              <a:t>The criteria are updated and refined as research and experience increase knowledge in the field of highway engineering, traffic operations, and safety.</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endParaRPr lang="en-US" dirty="0"/>
          </a:p>
          <a:p>
            <a:r>
              <a:rPr lang="en-US" dirty="0"/>
              <a:t>Resources for Controlling Criteria; these may change per recently proposed rulemaking (Federal Register Vol 80 No 194, also see NCHRP  Report 783)</a:t>
            </a:r>
          </a:p>
          <a:p>
            <a:pPr lvl="0"/>
            <a:r>
              <a:rPr lang="en-US" dirty="0"/>
              <a:t>From FHWA’s </a:t>
            </a:r>
            <a:r>
              <a:rPr lang="en-US" i="1" dirty="0"/>
              <a:t>Mitigation Strategies for Design Exceptions</a:t>
            </a:r>
            <a:r>
              <a:rPr lang="en-US" dirty="0"/>
              <a:t>, July 2007</a:t>
            </a:r>
            <a:r>
              <a:rPr lang="en-US" baseline="0" dirty="0"/>
              <a:t> publication</a:t>
            </a:r>
            <a:r>
              <a:rPr lang="en-US" dirty="0"/>
              <a:t>:</a:t>
            </a:r>
          </a:p>
          <a:p>
            <a:pPr lvl="0"/>
            <a:endParaRPr lang="en-US" dirty="0"/>
          </a:p>
          <a:p>
            <a:r>
              <a:rPr lang="en-US" sz="1200" b="1" i="0" u="none" strike="noStrike" kern="1200" baseline="0" dirty="0">
                <a:solidFill>
                  <a:schemeClr val="tx1"/>
                </a:solidFill>
                <a:latin typeface="+mn-lt"/>
                <a:ea typeface="+mn-ea"/>
                <a:cs typeface="+mn-cs"/>
              </a:rPr>
              <a:t>Highway design criteria</a:t>
            </a:r>
            <a:r>
              <a:rPr lang="en-US" sz="1200" b="0" i="0" u="none" strike="noStrike" kern="1200" baseline="0" dirty="0">
                <a:solidFill>
                  <a:schemeClr val="tx1"/>
                </a:solidFill>
                <a:latin typeface="+mn-lt"/>
                <a:ea typeface="+mn-ea"/>
                <a:cs typeface="+mn-cs"/>
              </a:rPr>
              <a:t> have been established through years of practice and research, and form the basis by which roadway designers achieve a balanced design. The criteria </a:t>
            </a:r>
            <a:r>
              <a:rPr lang="en-US" sz="1200" b="1" i="0" u="none" strike="noStrike" kern="1200" baseline="0" dirty="0">
                <a:solidFill>
                  <a:schemeClr val="tx1"/>
                </a:solidFill>
                <a:latin typeface="+mn-lt"/>
                <a:ea typeface="+mn-ea"/>
                <a:cs typeface="+mn-cs"/>
              </a:rPr>
              <a:t>are intended to deliver an acceptable, generally cost-effective level of performance (traffic operations, safety, maintainability, and constructability). </a:t>
            </a:r>
            <a:r>
              <a:rPr lang="en-US" sz="1200" b="0" i="0" u="none" strike="noStrike" kern="1200" baseline="0" dirty="0">
                <a:solidFill>
                  <a:schemeClr val="tx1"/>
                </a:solidFill>
                <a:latin typeface="+mn-lt"/>
                <a:ea typeface="+mn-ea"/>
                <a:cs typeface="+mn-cs"/>
              </a:rPr>
              <a:t>The criteria are updated and refined as research and experience increase knowledge in the field of highway engineering, traffic operations, and safety.</a:t>
            </a:r>
          </a:p>
          <a:p>
            <a:endParaRPr lang="en-US" sz="1200" b="0" i="0" u="none" strike="noStrike" kern="1200" baseline="0" dirty="0">
              <a:solidFill>
                <a:schemeClr val="tx1"/>
              </a:solidFill>
              <a:latin typeface="+mn-lt"/>
              <a:ea typeface="+mn-ea"/>
              <a:cs typeface="+mn-cs"/>
            </a:endParaRPr>
          </a:p>
          <a:p>
            <a:endParaRPr lang="en-US" dirty="0"/>
          </a:p>
          <a:p>
            <a:endParaRPr lang="en-US" sz="1200" b="0" i="0" u="none" strike="noStrike" kern="1200" baseline="0" dirty="0">
              <a:solidFill>
                <a:schemeClr val="tx1"/>
              </a:solidFill>
              <a:latin typeface="+mn-lt"/>
              <a:ea typeface="+mn-ea"/>
              <a:cs typeface="+mn-cs"/>
            </a:endParaRPr>
          </a:p>
          <a:p>
            <a:endParaRPr lang="en-US" dirty="0"/>
          </a:p>
          <a:p>
            <a:endParaRPr lang="en-US" sz="1200" b="0" i="0" u="none" strike="noStrike" kern="1200" baseline="0" dirty="0">
              <a:solidFill>
                <a:schemeClr val="tx1"/>
              </a:solidFill>
              <a:latin typeface="+mn-lt"/>
              <a:ea typeface="+mn-ea"/>
              <a:cs typeface="+mn-cs"/>
            </a:endParaRPr>
          </a:p>
          <a:p>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50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The next screens introduce the Tables in the County Road and Municipal Street system minimum design standards.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50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There</a:t>
            </a:r>
            <a:r>
              <a:rPr lang="en-US" baseline="0" dirty="0"/>
              <a:t> are 15 tables.</a:t>
            </a:r>
          </a:p>
          <a:p>
            <a:endParaRPr lang="en-US" baseline="0" dirty="0"/>
          </a:p>
          <a:p>
            <a:r>
              <a:rPr lang="en-US" baseline="0" dirty="0"/>
              <a:t>READ THE SLIDE</a:t>
            </a:r>
          </a:p>
          <a:p>
            <a:endParaRPr lang="en-US" baseline="0" dirty="0"/>
          </a:p>
          <a:p>
            <a:r>
              <a:rPr lang="en-US" baseline="0" dirty="0"/>
              <a:t>In the rule, they are in the order shown on the screen, starting on page 55, with the last table (Remote Residential Roads)  on page 86</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are wondering why there are four tables each for urban, rural and scenic-recreation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2016 standards have 4 urban tables, 4 rural, 4 Scenic-Recreation, LWSC&amp; Fords, Min Maintenance, and Remote Residential.  Each table is its own functional classification, except for LWSC &amp; Rods, so once you get to the correct table, all of the criteria is right there.  You can lay the associated notes right along side and you have all of the minimum design standards right in front of you.   This video will briefly introduce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1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03053" y="5509404"/>
            <a:ext cx="5611483" cy="1633268"/>
          </a:xfrm>
          <a:prstGeom prst="rect">
            <a:avLst/>
          </a:prstGeom>
          <a:noFill/>
        </p:spPr>
        <p:txBody>
          <a:bodyPr wrap="square" anchor="t"/>
          <a:lstStyle>
            <a:lvl1pPr lvl="0">
              <a:defRPr/>
            </a:lvl1pPr>
          </a:lstStyle>
          <a:p>
            <a:pPr lvl="0"/>
            <a:endParaRPr lang="en-US" dirty="0"/>
          </a:p>
          <a:p>
            <a:pPr lvl="0"/>
            <a:r>
              <a:rPr lang="en-US" dirty="0"/>
              <a:t>County Road and Municipal Street design</a:t>
            </a:r>
            <a:r>
              <a:rPr lang="en-US" baseline="0" dirty="0"/>
              <a:t> standards are </a:t>
            </a:r>
            <a:r>
              <a:rPr dirty="0"/>
              <a:t>keyed off of </a:t>
            </a:r>
            <a:r>
              <a:rPr lang="en-US" dirty="0"/>
              <a:t>the </a:t>
            </a:r>
            <a:r>
              <a:rPr lang="en-US" b="1" dirty="0"/>
              <a:t>N</a:t>
            </a:r>
            <a:r>
              <a:rPr b="1" dirty="0"/>
              <a:t>ational </a:t>
            </a:r>
            <a:r>
              <a:rPr dirty="0"/>
              <a:t>functional classification </a:t>
            </a:r>
            <a:endParaRPr lang="en-US" dirty="0"/>
          </a:p>
          <a:p>
            <a:pPr lvl="0"/>
            <a:endParaRPr lang="en-US" dirty="0"/>
          </a:p>
          <a:p>
            <a:pPr lvl="0"/>
            <a:r>
              <a:rPr dirty="0"/>
              <a:t>the AASHTO green book and other industry references </a:t>
            </a:r>
            <a:r>
              <a:rPr lang="en-US" dirty="0"/>
              <a:t>are</a:t>
            </a:r>
            <a:r>
              <a:rPr dirty="0"/>
              <a:t> organized</a:t>
            </a:r>
            <a:r>
              <a:rPr lang="en-US" dirty="0"/>
              <a:t> the same way</a:t>
            </a:r>
          </a:p>
          <a:p>
            <a:pPr lvl="0"/>
            <a:endParaRPr lang="en-US" dirty="0"/>
          </a:p>
          <a:p>
            <a:pPr lvl="0"/>
            <a:r>
              <a:rPr lang="en-US" dirty="0"/>
              <a:t>Recall from </a:t>
            </a:r>
            <a:r>
              <a:rPr lang="en-US" baseline="0" dirty="0"/>
              <a:t>the video on the basics of functional classification, </a:t>
            </a:r>
          </a:p>
          <a:p>
            <a:pPr lvl="0"/>
            <a:endParaRPr lang="en-US" baseline="0" dirty="0"/>
          </a:p>
          <a:p>
            <a:pPr lvl="0"/>
            <a:r>
              <a:rPr lang="en-US" baseline="0" dirty="0"/>
              <a:t>that the National Highway System has seven functional classifications</a:t>
            </a:r>
          </a:p>
          <a:p>
            <a:pPr lvl="0"/>
            <a:endParaRPr lang="en-US" baseline="0" dirty="0"/>
          </a:p>
          <a:p>
            <a:pPr lvl="0"/>
            <a:r>
              <a:rPr lang="en-US" baseline="0" dirty="0"/>
              <a:t>The four listed on this slide, plus three higher classifications: Other Principal Arterials, Other Freeways and Expressways, and Interstate.  </a:t>
            </a:r>
          </a:p>
          <a:p>
            <a:pPr lvl="0"/>
            <a:endParaRPr lang="en-US" baseline="0" dirty="0"/>
          </a:p>
          <a:p>
            <a:pPr lvl="0"/>
            <a:r>
              <a:rPr lang="en-US" baseline="0" dirty="0"/>
              <a:t>Those higher classifications, except for some of the Other Principal Arterials, are on the </a:t>
            </a:r>
            <a:r>
              <a:rPr lang="en-US" b="1" baseline="0" dirty="0"/>
              <a:t>State</a:t>
            </a:r>
            <a:r>
              <a:rPr lang="en-US" baseline="0" dirty="0"/>
              <a:t> Highway System; sub-section 002 of the MDS, pages 5-34, apply to those classifications.  This video series does not address sub-section 002.  </a:t>
            </a:r>
          </a:p>
          <a:p>
            <a:pPr lvl="0"/>
            <a:endParaRPr lang="en-US" baseline="0" dirty="0"/>
          </a:p>
          <a:p>
            <a:pPr lvl="0"/>
            <a:r>
              <a:rPr lang="en-US" baseline="0" dirty="0"/>
              <a:t>County roads and municipal streets generally have one of the four national functional classifications shown on this screen.   </a:t>
            </a:r>
          </a:p>
          <a:p>
            <a:pPr lvl="0"/>
            <a:endParaRPr lang="en-US" baseline="0" dirty="0"/>
          </a:p>
          <a:p>
            <a:pPr lvl="0"/>
            <a:r>
              <a:rPr lang="en-US" baseline="0" dirty="0"/>
              <a:t>Remember also from the video on Functional Classification basics that Scenic-Recreation is the only classification that goes with another classification, thus any rural road with one of the classifications shown on this screen can also have the dual classification of Scenic-Recreation.  </a:t>
            </a:r>
            <a:endParaRPr lang="en-US" dirty="0"/>
          </a:p>
          <a:p>
            <a:pPr lvl="0"/>
            <a:endParaRPr lang="en-US" dirty="0"/>
          </a:p>
          <a:p>
            <a:pPr lvl="0"/>
            <a:r>
              <a:rPr lang="en-US" dirty="0"/>
              <a:t>Because</a:t>
            </a:r>
            <a:r>
              <a:rPr lang="en-US" baseline="0" dirty="0"/>
              <a:t> there are four functional classifications covered in the MDS for county roads and municipal streets, and each functional classification has its own set of design standards, there are four tables for Urban Areas, four for Rural Areas, and four for Scenic-Recreation.  Refer to pages 55-78.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15</a:t>
            </a:fld>
            <a:endParaRPr lang="en-US"/>
          </a:p>
        </p:txBody>
      </p:sp>
    </p:spTree>
    <p:extLst>
      <p:ext uri="{BB962C8B-B14F-4D97-AF65-F5344CB8AC3E}">
        <p14:creationId xmlns:p14="http://schemas.microsoft.com/office/powerpoint/2010/main" val="313027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screen shows the format of the 12 tables for Municipal,</a:t>
            </a:r>
            <a:r>
              <a:rPr lang="en-US" baseline="0" dirty="0"/>
              <a:t> Rural and Scenic-Recreation, pages 55-78.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of the characteristics of these tables are as follows: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Each is two pages.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Each has its own part letter.  The table on the slide is part C.   It is the first table in sub-section 03.  The tables following are D, E, F and on up to N on pages 77-78.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Each table is identified at the top.  Since the 12 tables have criteria and values for New &amp; Reconstructed work and 3R work, and all of them apply to county road and municipal street systems, the key identifier at the top is, in this example “Urban Areas”.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National Functional Classification is identified above the table.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State Functional Classification is also identified above the table.  As discussed in the Functional Classification basics video, there is not always a one-to-one correlation between the National FC system and the State FC system.  Therefore, in these 12 tables, all of the State FC’s that could apply are listed.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As for the table itself, the area is always identified – Urban Areas for the Urban tables, and Rural Areas for the Rural and Scenic-Recreation tables (roads classified as Scenic-Recreation are located in Rural areas).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Notes that apply are called out in parentheses throughout each table.  Notes 1, 2, 3, 4 and 7 – in parentheses at the top of the table just after the words “Urban Areas” - apply to the entire table shown on the screen.  Note 6, positioned at the head of the 3R column, applies to the all of the </a:t>
            </a:r>
            <a:r>
              <a:rPr lang="en-US" b="1" baseline="0" dirty="0"/>
              <a:t>3R</a:t>
            </a:r>
            <a:r>
              <a:rPr lang="en-US" baseline="0" dirty="0"/>
              <a:t> criteria.  Note (8), positioned next to Design Speed, applies only to the Design Speed criterion, for both New &amp; Reconstructed and 3R criteria.  Note (9) works the same way, only for Lane Width.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left column lists the criteria.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middle column has values for those criteria, for New &amp; Reconstructed work.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right column has values for those criteria, for 3R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That is the general layout of the first 12 tables in the CR and MS MDS.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County</a:t>
            </a:r>
            <a:r>
              <a:rPr lang="en-US" baseline="0" dirty="0"/>
              <a:t> Roads and Municipal Streets tables 03C-03O are two pages long.  03P (Min Maint) is 5 pages long.  03Q Remote Residential is one page.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Once you determine </a:t>
            </a:r>
            <a:r>
              <a:rPr lang="en-US" baseline="0" dirty="0"/>
              <a:t>standards you need (area and national functional classification) for your segment of road or street, you find the table that you need.  On that table are the criteria and standards that apply, and only those that apply (other than what is in the Notes).  </a:t>
            </a:r>
            <a:r>
              <a:rPr lang="en-US" b="1" baseline="0" dirty="0"/>
              <a:t>Less confusion, fewer mistakes, and easier to document relaxation of standards requests.</a:t>
            </a:r>
            <a:r>
              <a:rPr lang="en-US" baseline="0" dirty="0"/>
              <a:t>  </a:t>
            </a:r>
            <a:endParaRPr lang="en-US" dirty="0"/>
          </a:p>
          <a:p>
            <a:endParaRPr lang="en-US"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89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lvl="0"/>
            <a:r>
              <a:rPr lang="en-US" dirty="0"/>
              <a:t>The other three tables</a:t>
            </a:r>
            <a:r>
              <a:rPr lang="en-US" baseline="0" dirty="0"/>
              <a:t> begin on page 79 and end on page 86.  When you look at these, you will realize that they are a different format than the first twelve tables.   There are not as many design criteria, and the presence of signage requirements make them very different from the other tables.  </a:t>
            </a:r>
          </a:p>
          <a:p>
            <a:pPr lvl="0"/>
            <a:endParaRPr lang="en-US" baseline="0" dirty="0"/>
          </a:p>
          <a:p>
            <a:pPr lvl="0"/>
            <a:r>
              <a:rPr lang="en-US" baseline="0" dirty="0"/>
              <a:t>Low-Water Stream Crossings and Fords is the only table that is </a:t>
            </a:r>
            <a:r>
              <a:rPr lang="en-US" b="1" baseline="0" dirty="0"/>
              <a:t>not a functional classification</a:t>
            </a:r>
            <a:r>
              <a:rPr lang="en-US" baseline="0" dirty="0"/>
              <a:t>.  However, it needs its own table in order to establish </a:t>
            </a:r>
            <a:r>
              <a:rPr lang="en-US" b="1" baseline="0" dirty="0"/>
              <a:t>minimum standards</a:t>
            </a:r>
            <a:r>
              <a:rPr lang="en-US" baseline="0" dirty="0"/>
              <a:t> requirements for such crossings.  </a:t>
            </a:r>
          </a:p>
          <a:p>
            <a:pPr lvl="0"/>
            <a:endParaRPr lang="en-US" baseline="0" dirty="0"/>
          </a:p>
          <a:p>
            <a:pPr lvl="0"/>
            <a:r>
              <a:rPr lang="en-US" baseline="0" dirty="0"/>
              <a:t>Minimum Maintenance and Remote Residential are two of the optional </a:t>
            </a:r>
            <a:r>
              <a:rPr lang="en-US" b="1" baseline="0" dirty="0"/>
              <a:t>state</a:t>
            </a:r>
            <a:r>
              <a:rPr lang="en-US" baseline="0" dirty="0"/>
              <a:t> functional classifications.  If you have a road with either of these classifications, the applicable minimum standards would be either </a:t>
            </a:r>
            <a:r>
              <a:rPr lang="en-US" b="1" baseline="0" dirty="0"/>
              <a:t>Table P or Q depending on if the road is classified as Minimum Maintenance or Remote Residential</a:t>
            </a:r>
            <a:r>
              <a:rPr lang="en-US" baseline="0" dirty="0"/>
              <a:t>; on the </a:t>
            </a:r>
            <a:r>
              <a:rPr lang="en-US" b="1" baseline="0" dirty="0"/>
              <a:t>National</a:t>
            </a:r>
            <a:r>
              <a:rPr lang="en-US" baseline="0" dirty="0"/>
              <a:t> system the same road is likely to have a functional classification of </a:t>
            </a:r>
            <a:r>
              <a:rPr lang="en-US" b="1" baseline="0" dirty="0"/>
              <a:t>Local</a:t>
            </a:r>
            <a:r>
              <a:rPr lang="en-US" baseline="0" dirty="0"/>
              <a:t>, but the minimum standards in Table 03J on pages 69-70 would </a:t>
            </a:r>
            <a:r>
              <a:rPr lang="en-US" b="1" baseline="0" dirty="0"/>
              <a:t>not</a:t>
            </a:r>
            <a:r>
              <a:rPr lang="en-US" baseline="0" dirty="0"/>
              <a:t> apply to that road.  </a:t>
            </a:r>
          </a:p>
          <a:p>
            <a:pPr lvl="0"/>
            <a:endParaRPr lang="en-US" baseline="0" dirty="0"/>
          </a:p>
          <a:p>
            <a:pPr lvl="0"/>
            <a:r>
              <a:rPr lang="en-US" baseline="0" dirty="0"/>
              <a:t>However, for that same road, if the county </a:t>
            </a:r>
            <a:r>
              <a:rPr lang="en-US" b="1" baseline="0" dirty="0"/>
              <a:t>chooses</a:t>
            </a:r>
            <a:r>
              <a:rPr lang="en-US" baseline="0" dirty="0"/>
              <a:t> to meet or exceed the </a:t>
            </a:r>
            <a:r>
              <a:rPr lang="en-US" b="1" baseline="0" dirty="0"/>
              <a:t>minimum</a:t>
            </a:r>
            <a:r>
              <a:rPr lang="en-US" baseline="0" dirty="0"/>
              <a:t> </a:t>
            </a:r>
            <a:r>
              <a:rPr lang="en-US" b="1" baseline="0" dirty="0"/>
              <a:t>design standards</a:t>
            </a:r>
            <a:r>
              <a:rPr lang="en-US" baseline="0" dirty="0"/>
              <a:t> for National Functional Classification </a:t>
            </a:r>
            <a:r>
              <a:rPr lang="en-US" b="1" baseline="0" dirty="0"/>
              <a:t>Local</a:t>
            </a:r>
            <a:r>
              <a:rPr lang="en-US" baseline="0" dirty="0"/>
              <a:t>, Table 03J on pages 69-70, a relaxation of standards request is </a:t>
            </a:r>
            <a:r>
              <a:rPr lang="en-US" b="1" baseline="0" dirty="0"/>
              <a:t>not</a:t>
            </a:r>
            <a:r>
              <a:rPr lang="en-US" baseline="0" dirty="0"/>
              <a:t> required.  This does not apply, however, to low-water stream crossings or fords. </a:t>
            </a:r>
          </a:p>
          <a:p>
            <a:pPr lvl="0"/>
            <a:endParaRPr lang="en-US" baseline="0" dirty="0"/>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17</a:t>
            </a:fld>
            <a:endParaRPr lang="en-US"/>
          </a:p>
        </p:txBody>
      </p:sp>
    </p:spTree>
    <p:extLst>
      <p:ext uri="{BB962C8B-B14F-4D97-AF65-F5344CB8AC3E}">
        <p14:creationId xmlns:p14="http://schemas.microsoft.com/office/powerpoint/2010/main" val="412328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a:t>
            </a:r>
            <a:r>
              <a:rPr lang="en-US" baseline="0" dirty="0"/>
              <a:t> law requires Minimum Maintenance County Roads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a:t>
            </a:r>
            <a:r>
              <a:rPr lang="en-US" sz="1200" kern="1200" dirty="0">
                <a:solidFill>
                  <a:schemeClr val="tx1"/>
                </a:solidFill>
                <a:effectLst/>
                <a:latin typeface="+mn-lt"/>
                <a:ea typeface="+mn-ea"/>
                <a:cs typeface="+mn-cs"/>
              </a:rPr>
              <a:t>provide for a level of minimum maintenance sufficient to serve farm machinery and the occasional or intermittent use by passenger and commercial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signs at</a:t>
            </a:r>
            <a:r>
              <a:rPr lang="en-US" sz="1200" kern="1200" baseline="0" dirty="0">
                <a:solidFill>
                  <a:schemeClr val="tx1"/>
                </a:solidFill>
                <a:effectLst/>
                <a:latin typeface="+mn-lt"/>
                <a:ea typeface="+mn-ea"/>
                <a:cs typeface="+mn-cs"/>
              </a:rPr>
              <a:t> entry points and regular intervals to adequately warn drivers of the lower level of maintenance effort relative to other public roads.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also allows the County to remove a defective bridge, culvert or structure, and, if appropriate, not have to replace it.  </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a:t>
            </a:r>
            <a:r>
              <a:rPr lang="en-US" u="sng" baseline="0" dirty="0"/>
              <a:t> FOR AUDIO</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The </a:t>
            </a:r>
            <a:r>
              <a:rPr lang="en-US" sz="1200" i="1" kern="1200" dirty="0">
                <a:solidFill>
                  <a:schemeClr val="tx1"/>
                </a:solidFill>
                <a:effectLst/>
                <a:latin typeface="+mn-lt"/>
                <a:ea typeface="+mn-ea"/>
                <a:cs typeface="+mn-cs"/>
              </a:rPr>
              <a:t>standards developed for a minimum maintenance road and highway classification</a:t>
            </a:r>
            <a:r>
              <a:rPr lang="en-US" sz="1200" kern="1200" dirty="0">
                <a:solidFill>
                  <a:schemeClr val="tx1"/>
                </a:solidFill>
                <a:effectLst/>
                <a:latin typeface="+mn-lt"/>
                <a:ea typeface="+mn-ea"/>
                <a:cs typeface="+mn-cs"/>
              </a:rPr>
              <a:t> shall provide for a level of minimum maintenance sufficient to serve farm machinery and the occasional or intermittent use by passenger and commercial vehicles. The standards shall provide that any defective bridges, culverts, or other such structures on, in, over, under, or part of the minimum maintenance road may be removed by the county in order to protect the public safety and need not be replaced by equivalent structures except when deemed by the county board to be essential for public safety or for the present or future transportation needs of the county. The standards for such minimum maintenance roads shall include the installation and maintenance by the county at entry points to minimum maintenance roads and at regular intervals thereon of appropriate signs to adequately warn the public that the designated section of road has a lower level of maintenance effort than other public roads and thoroughfares. Such signs shall conform to the requirements in the Manual on Uniform Traffic Control Devices adopted pursuant to section 60-6,118.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18</a:t>
            </a:fld>
            <a:endParaRPr lang="en-US" dirty="0"/>
          </a:p>
        </p:txBody>
      </p:sp>
    </p:spTree>
    <p:extLst>
      <p:ext uri="{BB962C8B-B14F-4D97-AF65-F5344CB8AC3E}">
        <p14:creationId xmlns:p14="http://schemas.microsoft.com/office/powerpoint/2010/main" val="54960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a:t>
            </a:r>
            <a:r>
              <a:rPr lang="en-US" baseline="0" dirty="0"/>
              <a:t> law requires Remote Residential County Roads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have a level of maintenance sufficient to provide access to remote residences, farms and ranches by passenger and commercial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allow for one-lane traffic as long as there is adequate sight distance and signs that warn the traveling public that it is a one-lane road.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a:t>
            </a:r>
            <a:r>
              <a:rPr lang="en-US" u="sng" baseline="0" dirty="0"/>
              <a:t> FOR AUDIO</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The </a:t>
            </a:r>
            <a:r>
              <a:rPr lang="en-US" sz="1200" i="1" kern="1200" dirty="0">
                <a:solidFill>
                  <a:schemeClr val="tx1"/>
                </a:solidFill>
                <a:effectLst/>
                <a:latin typeface="+mn-lt"/>
                <a:ea typeface="+mn-ea"/>
                <a:cs typeface="+mn-cs"/>
              </a:rPr>
              <a:t>standards developed for a remote residential road classification</a:t>
            </a:r>
            <a:r>
              <a:rPr lang="en-US" sz="1200" kern="1200" dirty="0">
                <a:solidFill>
                  <a:schemeClr val="tx1"/>
                </a:solidFill>
                <a:effectLst/>
                <a:latin typeface="+mn-lt"/>
                <a:ea typeface="+mn-ea"/>
                <a:cs typeface="+mn-cs"/>
              </a:rPr>
              <a:t> shall provide for a level of maintenance sufficient to provide access to remote residences, farms, and ranches by passenger and commercial vehicles. The standards shall allow for one-lane traffic where sight distance is adequate to warn motorists of oncoming traffic. The standards for remote residential roads shall include the installation and maintenance by the county at entry points to remote residential roads of appropriate signs to adequately warn members of the public that they are traveling on a one-lane road. Such signs shall conform to the requirements in the Manual on Uniform Traffic Control Devices adopted pursuant to section 60-6,118.</a:t>
            </a:r>
          </a:p>
          <a:p>
            <a:endParaRPr lang="en-US" sz="120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19</a:t>
            </a:fld>
            <a:endParaRPr lang="en-US" dirty="0"/>
          </a:p>
        </p:txBody>
      </p:sp>
    </p:spTree>
    <p:extLst>
      <p:ext uri="{BB962C8B-B14F-4D97-AF65-F5344CB8AC3E}">
        <p14:creationId xmlns:p14="http://schemas.microsoft.com/office/powerpoint/2010/main" val="99292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i="1" dirty="0"/>
              <a:t>8/4/2019 Updated to change NDOR to NDOT</a:t>
            </a:r>
          </a:p>
          <a:p>
            <a:endParaRPr lang="en-US" b="0" dirty="0"/>
          </a:p>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37559" y="5267863"/>
            <a:ext cx="5663242" cy="1823049"/>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screen, and the next, present</a:t>
            </a:r>
            <a:r>
              <a:rPr lang="en-US" baseline="0" dirty="0"/>
              <a:t> important design considerations that county roads and municipal streets design standards do </a:t>
            </a:r>
            <a:r>
              <a:rPr lang="en-US" b="1" baseline="0" dirty="0"/>
              <a:t>not</a:t>
            </a:r>
            <a:r>
              <a:rPr lang="en-US" baseline="0" dirty="0"/>
              <a:t>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Lateral Offset to Obstruction – a</a:t>
            </a:r>
            <a:r>
              <a:rPr lang="en-US" baseline="0" dirty="0"/>
              <a:t> distance from the edge of the traveled way to a vertical roadside element such as trees, utility poles, walls, barriers, sign or signal supports, and curbs.  </a:t>
            </a:r>
          </a:p>
          <a:p>
            <a:endParaRPr lang="en-US" dirty="0"/>
          </a:p>
          <a:p>
            <a:r>
              <a:rPr lang="en-US" dirty="0"/>
              <a:t>Design Flood</a:t>
            </a:r>
            <a:r>
              <a:rPr lang="en-US" baseline="0" dirty="0"/>
              <a:t> – Your county or municipality probably has a POLICY dealing with the appropriate level of flooding for various situations or areas. Q is a letter used to denote a design flood, and you will see it on plans expressed as Q2, Q10, Q20, etc.   Quite often it is best to have an engineer licensed in Nebraska size your culverts and bridges.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Barrier Crashworthiness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Pavement Service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Are other important criteria not covered in design standards.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20</a:t>
            </a:fld>
            <a:endParaRPr lang="en-US"/>
          </a:p>
        </p:txBody>
      </p:sp>
    </p:spTree>
    <p:extLst>
      <p:ext uri="{BB962C8B-B14F-4D97-AF65-F5344CB8AC3E}">
        <p14:creationId xmlns:p14="http://schemas.microsoft.com/office/powerpoint/2010/main" val="161528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013604" y="4836543"/>
            <a:ext cx="4628072" cy="1339970"/>
          </a:xfrm>
          <a:prstGeom prst="rect">
            <a:avLst/>
          </a:prstGeom>
          <a:noFill/>
        </p:spPr>
        <p:txBody>
          <a:bodyPr wrap="square" anchor="t"/>
          <a:lstStyle>
            <a:lvl1pPr lvl="0">
              <a:defRPr/>
            </a:lvl1pPr>
          </a:lstStyle>
          <a:p>
            <a:r>
              <a:rPr lang="en-US" dirty="0"/>
              <a:t>The MDS do not include several other requirements</a:t>
            </a:r>
          </a:p>
          <a:p>
            <a:endParaRPr lang="en-US" baseline="0" dirty="0"/>
          </a:p>
          <a:p>
            <a:r>
              <a:rPr lang="en-US" baseline="0" dirty="0"/>
              <a:t>READ THEM </a:t>
            </a:r>
          </a:p>
          <a:p>
            <a:endParaRPr lang="en-US" baseline="0" dirty="0"/>
          </a:p>
          <a:p>
            <a:r>
              <a:rPr lang="en-US" baseline="0" dirty="0"/>
              <a:t>None of these are covered in this video series with the exception of the Americans with Disabilities Act</a:t>
            </a:r>
          </a:p>
          <a:p>
            <a:endParaRPr lang="en-US" baseline="0" dirty="0"/>
          </a:p>
          <a:p>
            <a:r>
              <a:rPr lang="en-US" baseline="0" dirty="0"/>
              <a:t>And </a:t>
            </a:r>
            <a:r>
              <a:rPr lang="en-US" b="1" baseline="0" dirty="0"/>
              <a:t>signing requirements </a:t>
            </a:r>
            <a:r>
              <a:rPr lang="en-US" baseline="0" dirty="0"/>
              <a:t>for Minimum Maintenance Roads, Remote Residential Roads, and Low Water Stream Crossings and Fords</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21</a:t>
            </a:fld>
            <a:endParaRPr lang="en-US"/>
          </a:p>
        </p:txBody>
      </p:sp>
    </p:spTree>
    <p:extLst>
      <p:ext uri="{BB962C8B-B14F-4D97-AF65-F5344CB8AC3E}">
        <p14:creationId xmlns:p14="http://schemas.microsoft.com/office/powerpoint/2010/main" val="291699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Segments of a work or project could have different work scopes.  </a:t>
            </a:r>
          </a:p>
          <a:p>
            <a:endParaRPr lang="en-US" baseline="0" dirty="0"/>
          </a:p>
          <a:p>
            <a:r>
              <a:rPr lang="en-US" baseline="0" dirty="0"/>
              <a:t>The hypothetical project on this screen starting at the bottom shows a maintenance overlay, at the top is a mill and overlay 3R scope of work,  and in the middle is a culvert replacement – a New &amp; Reconstructed type of work.  </a:t>
            </a:r>
          </a:p>
          <a:p>
            <a:endParaRPr lang="en-US" baseline="0" dirty="0"/>
          </a:p>
          <a:p>
            <a:r>
              <a:rPr lang="en-US" baseline="0" dirty="0"/>
              <a:t>This is acceptable; see page 40 of the Minimum Design Standards.</a:t>
            </a:r>
          </a:p>
          <a:p>
            <a:endParaRPr lang="en-US" baseline="0" dirty="0"/>
          </a:p>
          <a:p>
            <a:r>
              <a:rPr lang="en-US" baseline="0" dirty="0"/>
              <a:t>It is not allowable to </a:t>
            </a:r>
            <a:endParaRPr lang="en-US" dirty="0"/>
          </a:p>
          <a:p>
            <a:endParaRPr lang="en-US" dirty="0"/>
          </a:p>
          <a:p>
            <a:r>
              <a:rPr lang="en-US" baseline="0" dirty="0"/>
              <a:t>mix and match different standards within a work segment.  </a:t>
            </a:r>
          </a:p>
          <a:p>
            <a:endParaRPr lang="en-US" baseline="0" dirty="0"/>
          </a:p>
          <a:p>
            <a:r>
              <a:rPr lang="en-US" baseline="0" dirty="0"/>
              <a:t>Or to apply urban standards on one side of the road and rural standards on the other side of the road.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63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r>
              <a:rPr lang="en-US" baseline="0" dirty="0"/>
              <a:t>This final segment is a short review of what was discussed in this video, with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it comes time to answering a review question, you have the option of pausing the video before the answer is given.  </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20784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47778" y="4658264"/>
            <a:ext cx="5784011" cy="3692106"/>
          </a:xfrm>
          <a:prstGeom prst="rect">
            <a:avLst/>
          </a:prstGeom>
          <a:noFill/>
        </p:spPr>
        <p:txBody>
          <a:bodyPr wrap="square" anchor="t"/>
          <a:lstStyle>
            <a:lvl1pPr lvl="0">
              <a:defRPr/>
            </a:lvl1pPr>
          </a:lstStyle>
          <a:p>
            <a:pPr marL="285750" lvl="0" indent="-285750">
              <a:buAutoNum type="romanLcPeriod"/>
            </a:pPr>
            <a:r>
              <a:rPr lang="en-US" baseline="0" dirty="0"/>
              <a:t>False.  Subsection 2, the State Highway Design Standards, are separate from Subsection 3, County Roads and Municipal Streets design standards.  The only connection is that county roads and municipal streets with a national functional classification of other principal arterial must use State Highway design standards.  Other than that, nothing from either subsection applies to the other.  </a:t>
            </a:r>
          </a:p>
          <a:p>
            <a:pPr marL="285750" lvl="0" indent="-285750">
              <a:buAutoNum type="romanLcPeriod"/>
            </a:pPr>
            <a:r>
              <a:rPr lang="en-US" baseline="0" dirty="0"/>
              <a:t>True.  State Statute 39-2101 originally envisioned all roads and streets being brought up to New &amp; Reconstructed standards over a 20 year period.  That was in 1969.  The same statute also recognized that funding is not always available.    </a:t>
            </a:r>
          </a:p>
          <a:p>
            <a:pPr marL="285750" lvl="0" indent="-285750">
              <a:buAutoNum type="romanLcPeriod"/>
            </a:pPr>
            <a:r>
              <a:rPr lang="en-US" baseline="0" dirty="0"/>
              <a:t>There is no minimum design flood requirement in the NBCS MDS.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997698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dirty="0"/>
              <a:t>This concludes the</a:t>
            </a:r>
            <a:r>
              <a:rPr lang="en-US" baseline="0" dirty="0"/>
              <a:t> Minimum Design Standards: its Main Elements and Controlling Criteria.  </a:t>
            </a:r>
            <a:endParaRPr lang="en-US" dirty="0"/>
          </a:p>
          <a:p>
            <a:endParaRPr lang="en-US"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introduced Nebraska’s Minimum Design Standards for County Roads and Municipal Streets, </a:t>
            </a:r>
          </a:p>
          <a:p>
            <a:pPr marL="0" indent="0">
              <a:buNone/>
            </a:pPr>
            <a:r>
              <a:rPr lang="en-US" baseline="0" dirty="0"/>
              <a:t>identified the required design criteria, </a:t>
            </a:r>
          </a:p>
          <a:p>
            <a:pPr marL="0" indent="0">
              <a:buNone/>
            </a:pPr>
            <a:r>
              <a:rPr lang="en-US" baseline="0" dirty="0"/>
              <a:t>And showed how the tables of criteria are set up</a:t>
            </a:r>
          </a:p>
          <a:p>
            <a:pPr marL="0" indent="0">
              <a:buNone/>
            </a:pPr>
            <a:r>
              <a:rPr lang="en-US" baseline="0" dirty="0"/>
              <a:t>For those design standards. </a:t>
            </a:r>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a:p>
          <a:p>
            <a:r>
              <a:rPr lang="en-US" baseline="0" dirty="0"/>
              <a:t>This video, and the following videos, provide more details on the Minimum Design Standards</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55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It is important to understand that State Highway design Standards are</a:t>
            </a:r>
            <a:r>
              <a:rPr lang="en-US" baseline="0" dirty="0"/>
              <a:t> separate and distinct from County Roads and Municipal Streets design standards.  </a:t>
            </a:r>
            <a:endParaRPr lang="en-US" dirty="0"/>
          </a:p>
          <a:p>
            <a:endParaRPr lang="en-US" dirty="0"/>
          </a:p>
          <a:p>
            <a:r>
              <a:rPr lang="en-US" dirty="0"/>
              <a:t>In Section 001 </a:t>
            </a:r>
          </a:p>
          <a:p>
            <a:endParaRPr lang="en-US" dirty="0"/>
          </a:p>
          <a:p>
            <a:r>
              <a:rPr lang="en-US" baseline="0" dirty="0"/>
              <a:t>Subsection 02, pages 5-34, addresses State Highway System design standards.  </a:t>
            </a:r>
          </a:p>
          <a:p>
            <a:endParaRPr lang="en-US" baseline="0" dirty="0"/>
          </a:p>
          <a:p>
            <a:r>
              <a:rPr lang="en-US" baseline="0" dirty="0"/>
              <a:t>Subsection 03, pages 35-86, addresses County Roads and Municipal Streets design standards,.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Which is the focus of this video.</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36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Standard</a:t>
            </a:r>
            <a:r>
              <a:rPr lang="en-US" baseline="0" dirty="0"/>
              <a:t> can be defined as A level of quality, or attainment, </a:t>
            </a:r>
          </a:p>
          <a:p>
            <a:endParaRPr lang="en-US" baseline="0" dirty="0"/>
          </a:p>
          <a:p>
            <a:r>
              <a:rPr lang="en-US" baseline="0" dirty="0"/>
              <a:t>Or an ideal or basis in terms of which something can be evaluated or judged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5</a:t>
            </a:fld>
            <a:endParaRPr lang="en-US"/>
          </a:p>
        </p:txBody>
      </p:sp>
    </p:spTree>
    <p:extLst>
      <p:ext uri="{BB962C8B-B14F-4D97-AF65-F5344CB8AC3E}">
        <p14:creationId xmlns:p14="http://schemas.microsoft.com/office/powerpoint/2010/main" val="395340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baseline="0" dirty="0"/>
              <a:t>The NBCS expresses the level, ideal, or basis, as </a:t>
            </a:r>
            <a:r>
              <a:rPr lang="en-US" b="1" baseline="0" dirty="0"/>
              <a:t>attributes</a:t>
            </a:r>
            <a:r>
              <a:rPr lang="en-US" b="0" baseline="0" dirty="0"/>
              <a:t>, mostly as </a:t>
            </a:r>
            <a:r>
              <a:rPr lang="en-US" b="1" baseline="0" dirty="0"/>
              <a:t>key criteria</a:t>
            </a:r>
            <a:r>
              <a:rPr lang="en-US" b="0" baseline="0" dirty="0"/>
              <a:t>, and sets </a:t>
            </a:r>
            <a:r>
              <a:rPr lang="en-US" b="1" baseline="0" dirty="0"/>
              <a:t>values</a:t>
            </a:r>
            <a:r>
              <a:rPr lang="en-US" b="0" baseline="0" dirty="0"/>
              <a:t> for each criteria depending on the general category (urban or rural), functional classification and other factors</a:t>
            </a:r>
            <a:r>
              <a:rPr lang="en-US" b="1" baseline="0" dirty="0"/>
              <a:t>.  </a:t>
            </a:r>
          </a:p>
          <a:p>
            <a:endParaRPr lang="en-US" b="1" baseline="0" dirty="0"/>
          </a:p>
          <a:p>
            <a:r>
              <a:rPr lang="en-US" b="0" u="sng" baseline="0" dirty="0"/>
              <a:t>NOT FOR AUDIO</a:t>
            </a:r>
          </a:p>
          <a:p>
            <a:endParaRPr lang="en-US" b="1" baseline="0" dirty="0"/>
          </a:p>
          <a:p>
            <a:r>
              <a:rPr lang="en-US" b="1" baseline="0" dirty="0"/>
              <a:t>Standard</a:t>
            </a:r>
            <a:r>
              <a:rPr lang="en-US" baseline="0" dirty="0"/>
              <a:t>: attributes (dimensions, speed and design loading) established as acceptable by an authority (NBCS).  </a:t>
            </a:r>
            <a:r>
              <a:rPr lang="en-US" sz="1050" baseline="0" dirty="0"/>
              <a:t>[A </a:t>
            </a:r>
            <a:r>
              <a:rPr lang="en-US" sz="1050" dirty="0"/>
              <a:t>means of determining what a thing should be.  Etymology: </a:t>
            </a:r>
            <a:r>
              <a:rPr lang="en-US" sz="1050" i="1" dirty="0" err="1"/>
              <a:t>extendere</a:t>
            </a:r>
            <a:r>
              <a:rPr lang="en-US" sz="1050" dirty="0"/>
              <a:t> (Latin), metaphoric, the royal standard coming to stand for royal authority in matters like setting weights and measures. Hence the meaning "authoritative or recognized exemplar of quality or correctness" (late 15c.).   Synonyms: criterion,</a:t>
            </a:r>
            <a:r>
              <a:rPr lang="en-US" sz="1050" baseline="0" dirty="0"/>
              <a:t> gauge, yardstick, touchstone.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07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baseline="0" dirty="0"/>
              <a:t>8/4/2019 updated (see italics below) and, in the slide itself updated the web link to 428 NAC 1 and 428 NAC 2</a:t>
            </a:r>
          </a:p>
          <a:p>
            <a:endParaRPr lang="en-US" baseline="0" dirty="0"/>
          </a:p>
          <a:p>
            <a:r>
              <a:rPr lang="en-US" baseline="0" dirty="0"/>
              <a:t>As it would be impractical to set standards for every design element or every situation that can be encountered, </a:t>
            </a:r>
          </a:p>
          <a:p>
            <a:endParaRPr lang="en-US" baseline="0" dirty="0"/>
          </a:p>
          <a:p>
            <a:r>
              <a:rPr lang="en-US" baseline="0" dirty="0"/>
              <a:t>The NBCS selected only certain, </a:t>
            </a:r>
            <a:r>
              <a:rPr lang="en-US" b="1" baseline="0" dirty="0"/>
              <a:t>key criteria </a:t>
            </a:r>
            <a:r>
              <a:rPr lang="en-US" baseline="0" dirty="0"/>
              <a:t>to include in the minimum design standards.  </a:t>
            </a:r>
          </a:p>
          <a:p>
            <a:endParaRPr lang="en-US" baseline="0" dirty="0"/>
          </a:p>
          <a:p>
            <a:r>
              <a:rPr lang="en-US" baseline="0" dirty="0"/>
              <a:t>These criteria have been shown to affect safe and efficient operation of highways, roads and streets. </a:t>
            </a:r>
          </a:p>
          <a:p>
            <a:endParaRPr lang="en-US" baseline="0" dirty="0"/>
          </a:p>
          <a:p>
            <a:r>
              <a:rPr lang="en-US" baseline="0" dirty="0"/>
              <a:t>The Minimum Design Standards can be found online in two places:</a:t>
            </a:r>
          </a:p>
          <a:p>
            <a:endParaRPr lang="en-US" baseline="0" dirty="0"/>
          </a:p>
          <a:p>
            <a:r>
              <a:rPr lang="en-US" baseline="0" dirty="0"/>
              <a:t>The Secretary of State’s website under Rules and Regulations.  It may be easiest to Browse Rules and Regulations by Agency.  The Agency to select is </a:t>
            </a:r>
            <a:r>
              <a:rPr lang="en-US" strike="sngStrike" baseline="0" dirty="0" err="1"/>
              <a:t>Roads</a:t>
            </a:r>
            <a:r>
              <a:rPr lang="en-US" i="1" strike="noStrike" baseline="0" dirty="0" err="1"/>
              <a:t>Transportation</a:t>
            </a:r>
            <a:r>
              <a:rPr lang="en-US" baseline="0" dirty="0"/>
              <a:t>,  Once you are in the Transportation list, select Title 428.  The MDS are in Chapter 2 of Title 428.  </a:t>
            </a:r>
          </a:p>
          <a:p>
            <a:endParaRPr lang="en-US" baseline="0" dirty="0"/>
          </a:p>
          <a:p>
            <a:r>
              <a:rPr lang="en-US" baseline="0" dirty="0"/>
              <a:t>Another place to find NBCS standards is the Nebraska </a:t>
            </a:r>
            <a:r>
              <a:rPr lang="en-US" strike="sngStrike" baseline="0" dirty="0"/>
              <a:t>Department of Roads</a:t>
            </a:r>
            <a:r>
              <a:rPr lang="en-US" baseline="0" dirty="0"/>
              <a:t> </a:t>
            </a:r>
            <a:r>
              <a:rPr lang="en-US" i="1" baseline="0" dirty="0"/>
              <a:t>DOT’s</a:t>
            </a:r>
            <a:r>
              <a:rPr lang="en-US" baseline="0" dirty="0"/>
              <a:t> </a:t>
            </a:r>
            <a:r>
              <a:rPr lang="en-US" i="1" baseline="0" dirty="0"/>
              <a:t>website using either of the two other web links shown at the bottom of the screen</a:t>
            </a:r>
            <a:r>
              <a:rPr lang="en-US" baseline="0" dirty="0"/>
              <a:t>.  </a:t>
            </a:r>
            <a:r>
              <a:rPr lang="en-US" strike="sngStrike" baseline="0" dirty="0"/>
              <a:t>under Business Center, City/County Information, select Boards-Liaison Services Section, then select Minimum Design Standards.  The link to select is “Adopted Minimum Standards (March 25, 2016)</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video following this one has more detailed information on the NBCS Minimum Design Standards.  </a:t>
            </a:r>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8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5233359"/>
            <a:ext cx="5645989" cy="3375804"/>
          </a:xfrm>
          <a:prstGeom prst="rect">
            <a:avLst/>
          </a:prstGeom>
          <a:noFill/>
        </p:spPr>
        <p:txBody>
          <a:bodyPr wrap="square" anchor="t"/>
          <a:lstStyle>
            <a:lvl1pPr lvl="0">
              <a:defRPr/>
            </a:lvl1pPr>
          </a:lstStyle>
          <a:p>
            <a:r>
              <a:rPr lang="en-US" dirty="0"/>
              <a:t>Minimum</a:t>
            </a:r>
            <a:r>
              <a:rPr lang="en-US" baseline="0" dirty="0"/>
              <a:t> design standards try to achieve</a:t>
            </a:r>
          </a:p>
          <a:p>
            <a:endParaRPr lang="en-US" baseline="0" dirty="0"/>
          </a:p>
          <a:p>
            <a:r>
              <a:rPr lang="en-US" baseline="0" dirty="0"/>
              <a:t>Safer designs,</a:t>
            </a:r>
          </a:p>
          <a:p>
            <a:r>
              <a:rPr lang="en-US" baseline="0" dirty="0"/>
              <a:t>Meet driver expectations</a:t>
            </a:r>
          </a:p>
          <a:p>
            <a:r>
              <a:rPr lang="en-US" dirty="0"/>
              <a:t>And Improve the reliability</a:t>
            </a:r>
            <a:r>
              <a:rPr lang="en-US" baseline="0" dirty="0"/>
              <a:t> of the highway, road and street network</a:t>
            </a:r>
          </a:p>
          <a:p>
            <a:endParaRPr lang="en-US" baseline="0" dirty="0"/>
          </a:p>
          <a:p>
            <a:r>
              <a:rPr lang="en-US" baseline="0" dirty="0"/>
              <a:t>Standards are a </a:t>
            </a:r>
            <a:r>
              <a:rPr lang="en-US" b="1" baseline="0" dirty="0"/>
              <a:t>primary</a:t>
            </a:r>
            <a:r>
              <a:rPr lang="en-US" baseline="0" dirty="0"/>
              <a:t> means of achieving a high-</a:t>
            </a:r>
            <a:r>
              <a:rPr lang="en-US" b="1" baseline="0" dirty="0"/>
              <a:t>quality</a:t>
            </a:r>
            <a:r>
              <a:rPr lang="en-US" baseline="0" dirty="0"/>
              <a:t> product, </a:t>
            </a:r>
          </a:p>
          <a:p>
            <a:r>
              <a:rPr lang="en-US" baseline="0" dirty="0"/>
              <a:t>although there is </a:t>
            </a:r>
            <a:r>
              <a:rPr lang="en-US" b="1" baseline="0" dirty="0"/>
              <a:t>a lot </a:t>
            </a:r>
            <a:r>
              <a:rPr lang="en-US" baseline="0" dirty="0"/>
              <a:t>more to </a:t>
            </a:r>
            <a:r>
              <a:rPr lang="en-US" b="1" baseline="0" dirty="0"/>
              <a:t>designing a road or street</a:t>
            </a:r>
            <a:r>
              <a:rPr lang="en-US" baseline="0" dirty="0"/>
              <a:t> than just meeting minimum standards.  </a:t>
            </a:r>
          </a:p>
          <a:p>
            <a:endParaRPr lang="en-US" baseline="0" dirty="0"/>
          </a:p>
          <a:p>
            <a:r>
              <a:rPr lang="en-US" baseline="0" dirty="0"/>
              <a:t>Standards are a way of benchmarking </a:t>
            </a:r>
            <a:r>
              <a:rPr lang="en-US" b="1" baseline="0" dirty="0"/>
              <a:t>system-wide needs</a:t>
            </a:r>
          </a:p>
          <a:p>
            <a:endParaRPr lang="en-US" baseline="0" dirty="0"/>
          </a:p>
          <a:p>
            <a:r>
              <a:rPr lang="en-US" baseline="0" dirty="0"/>
              <a:t>And standards are required by authority, by </a:t>
            </a:r>
          </a:p>
          <a:p>
            <a:r>
              <a:rPr lang="en-US" baseline="0" dirty="0"/>
              <a:t>The Federal government</a:t>
            </a:r>
          </a:p>
          <a:p>
            <a:r>
              <a:rPr lang="en-US" baseline="0" dirty="0"/>
              <a:t>The Nebraska Legislature</a:t>
            </a:r>
          </a:p>
          <a:p>
            <a:r>
              <a:rPr lang="en-US" baseline="0" dirty="0"/>
              <a:t>And possibly local ordinances and laws as well.  </a:t>
            </a:r>
          </a:p>
          <a:p>
            <a:endParaRPr lang="en-US" dirty="0"/>
          </a:p>
          <a:p>
            <a:r>
              <a:rPr lang="en-US" u="sng" dirty="0"/>
              <a:t>NOT FOR AUDIO</a:t>
            </a:r>
          </a:p>
          <a:p>
            <a:endParaRPr lang="en-US" dirty="0"/>
          </a:p>
          <a:p>
            <a:r>
              <a:rPr lang="en-US" dirty="0"/>
              <a:t>Jim Knott’s 2009 slide</a:t>
            </a:r>
          </a:p>
          <a:p>
            <a:endParaRPr lang="en-US" dirty="0"/>
          </a:p>
          <a:p>
            <a:r>
              <a:rPr lang="en-US" i="1" baseline="0" dirty="0"/>
              <a:t>Meeting standards: </a:t>
            </a:r>
          </a:p>
          <a:p>
            <a:pPr marL="228600" indent="-228600">
              <a:buAutoNum type="arabicParenBoth"/>
            </a:pPr>
            <a:r>
              <a:rPr lang="en-US" sz="1200" b="1" i="0" u="none" strike="noStrike" kern="1200" baseline="0" dirty="0">
                <a:solidFill>
                  <a:schemeClr val="tx1"/>
                </a:solidFill>
                <a:latin typeface="+mn-lt"/>
                <a:ea typeface="+mn-ea"/>
                <a:cs typeface="+mn-cs"/>
              </a:rPr>
              <a:t>is a primary means by which a resultant high-quality roadway will be produced</a:t>
            </a:r>
            <a:r>
              <a:rPr lang="en-US" sz="1200" b="0" i="0" u="none" strike="noStrike" kern="1200" baseline="0" dirty="0">
                <a:solidFill>
                  <a:schemeClr val="tx1"/>
                </a:solidFill>
                <a:latin typeface="+mn-lt"/>
                <a:ea typeface="+mn-ea"/>
                <a:cs typeface="+mn-cs"/>
              </a:rPr>
              <a:t>. [NOT 100% FOOLPROOF AND NOT THE ONLY MEANS! – </a:t>
            </a:r>
            <a:r>
              <a:rPr lang="en-US" sz="1200" b="1" i="0" u="none" strike="noStrike" kern="1200" baseline="0" dirty="0">
                <a:solidFill>
                  <a:schemeClr val="tx1"/>
                </a:solidFill>
                <a:latin typeface="+mn-lt"/>
                <a:ea typeface="+mn-ea"/>
                <a:cs typeface="+mn-cs"/>
              </a:rPr>
              <a:t>GOOD DESIGN WORK IS THE ONLY MEANS</a:t>
            </a:r>
            <a:r>
              <a:rPr lang="en-US" sz="1200" b="0" i="0" u="none" strike="noStrike" kern="1200" baseline="0" dirty="0">
                <a:solidFill>
                  <a:schemeClr val="tx1"/>
                </a:solidFill>
                <a:latin typeface="+mn-lt"/>
                <a:ea typeface="+mn-ea"/>
                <a:cs typeface="+mn-cs"/>
              </a:rPr>
              <a:t>!]  Designers are trained to use accepted controlling criteria throughout the project development process.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decreases the </a:t>
            </a:r>
            <a:r>
              <a:rPr lang="en-US" sz="1200" b="1" i="0" u="sng" strike="noStrike" kern="1200" baseline="0" dirty="0">
                <a:solidFill>
                  <a:schemeClr val="tx1"/>
                </a:solidFill>
                <a:latin typeface="+mn-lt"/>
                <a:ea typeface="+mn-ea"/>
                <a:cs typeface="+mn-cs"/>
              </a:rPr>
              <a:t>probability</a:t>
            </a:r>
            <a:r>
              <a:rPr lang="en-US" sz="1200" b="1" i="0" u="none" strike="noStrike" kern="1200" baseline="0" dirty="0">
                <a:solidFill>
                  <a:schemeClr val="tx1"/>
                </a:solidFill>
                <a:latin typeface="+mn-lt"/>
                <a:ea typeface="+mn-ea"/>
                <a:cs typeface="+mn-cs"/>
              </a:rPr>
              <a:t> that safety or traffic operational problems will develop</a:t>
            </a:r>
            <a:r>
              <a:rPr lang="en-US" sz="1200" b="0" i="0" u="none" strike="noStrike" kern="1200" baseline="0" dirty="0">
                <a:solidFill>
                  <a:schemeClr val="tx1"/>
                </a:solidFill>
                <a:latin typeface="+mn-lt"/>
                <a:ea typeface="+mn-ea"/>
                <a:cs typeface="+mn-cs"/>
              </a:rPr>
              <a:t>. Using design values that lie within typical ranges thus </a:t>
            </a:r>
            <a:r>
              <a:rPr lang="en-US" sz="1200" b="1" i="0" u="none" strike="noStrike" kern="1200" baseline="0" dirty="0">
                <a:solidFill>
                  <a:schemeClr val="tx1"/>
                </a:solidFill>
                <a:latin typeface="+mn-lt"/>
                <a:ea typeface="+mn-ea"/>
                <a:cs typeface="+mn-cs"/>
              </a:rPr>
              <a:t>provides some quality control and a </a:t>
            </a:r>
            <a:r>
              <a:rPr lang="en-US" sz="1200" b="1" i="0" u="sng" strike="noStrike" kern="1200" baseline="0" dirty="0">
                <a:solidFill>
                  <a:schemeClr val="tx1"/>
                </a:solidFill>
                <a:latin typeface="+mn-lt"/>
                <a:ea typeface="+mn-ea"/>
                <a:cs typeface="+mn-cs"/>
              </a:rPr>
              <a:t>reduced</a:t>
            </a:r>
            <a:r>
              <a:rPr lang="en-US" sz="1200" b="1" i="0" u="none" strike="noStrike" kern="1200" baseline="0" dirty="0">
                <a:solidFill>
                  <a:schemeClr val="tx1"/>
                </a:solidFill>
                <a:latin typeface="+mn-lt"/>
                <a:ea typeface="+mn-ea"/>
                <a:cs typeface="+mn-cs"/>
              </a:rPr>
              <a:t> risk</a:t>
            </a:r>
            <a:r>
              <a:rPr lang="en-US" sz="1200" b="0" i="0" u="none" strike="noStrike" kern="1200" baseline="0" dirty="0">
                <a:solidFill>
                  <a:schemeClr val="tx1"/>
                </a:solidFill>
                <a:latin typeface="+mn-lt"/>
                <a:ea typeface="+mn-ea"/>
                <a:cs typeface="+mn-cs"/>
              </a:rPr>
              <a:t>.</a:t>
            </a:r>
          </a:p>
          <a:p>
            <a:endParaRPr lang="en-US" baseline="0" dirty="0"/>
          </a:p>
          <a:p>
            <a:endParaRPr lang="en-US" baseline="0" dirty="0"/>
          </a:p>
          <a:p>
            <a:endParaRPr lang="en-US" baseline="0" dirty="0"/>
          </a:p>
          <a:p>
            <a:endParaRPr lang="en-US" baseline="0"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8</a:t>
            </a:fld>
            <a:endParaRPr lang="en-US"/>
          </a:p>
        </p:txBody>
      </p:sp>
    </p:spTree>
    <p:extLst>
      <p:ext uri="{BB962C8B-B14F-4D97-AF65-F5344CB8AC3E}">
        <p14:creationId xmlns:p14="http://schemas.microsoft.com/office/powerpoint/2010/main" val="60362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The NBCS is responsible, via State Statute 39-2113, for developing minimum design standards for each functional classification.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The </a:t>
            </a:r>
            <a:r>
              <a:rPr lang="en-US" baseline="0" dirty="0"/>
              <a:t>overall goal as expressed in the statute is assuring that each segment on the public system of highways, roads and streets will satisfactorily meet </a:t>
            </a:r>
            <a:r>
              <a:rPr lang="en-US" sz="1200" b="0" i="0" dirty="0">
                <a:latin typeface="Arial" pitchFamily="34" charset="0"/>
                <a:cs typeface="Arial" pitchFamily="34" charset="0"/>
              </a:rPr>
              <a:t>the requirements of the area it serves and the traffic patterns and volumes which it may reasonably be expected to bear.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b="0" i="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b="0" i="0" dirty="0">
                <a:latin typeface="Arial" pitchFamily="34" charset="0"/>
                <a:cs typeface="Arial" pitchFamily="34" charset="0"/>
              </a:rPr>
              <a:t>Design</a:t>
            </a:r>
            <a:r>
              <a:rPr lang="en-US" sz="1200" b="0" i="0" baseline="0" dirty="0">
                <a:latin typeface="Arial" pitchFamily="34" charset="0"/>
                <a:cs typeface="Arial" pitchFamily="34" charset="0"/>
              </a:rPr>
              <a:t> standards for highways, roads and streets apply to works and projects– that are </a:t>
            </a:r>
            <a:r>
              <a:rPr lang="en-US" sz="1200" b="1" i="0" baseline="0" dirty="0">
                <a:latin typeface="Arial" pitchFamily="34" charset="0"/>
                <a:cs typeface="Arial" pitchFamily="34" charset="0"/>
              </a:rPr>
              <a:t>to be done</a:t>
            </a:r>
            <a:r>
              <a:rPr lang="en-US" sz="1200" b="0" i="0" baseline="0" dirty="0">
                <a:latin typeface="Arial" pitchFamily="34" charset="0"/>
                <a:cs typeface="Arial" pitchFamily="34" charset="0"/>
              </a:rPr>
              <a: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200" b="0" i="0" baseline="0" dirty="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sz="1200" b="0" i="0" baseline="0" dirty="0">
                <a:latin typeface="Arial" pitchFamily="34" charset="0"/>
                <a:cs typeface="Arial" pitchFamily="34" charset="0"/>
              </a:rPr>
              <a:t>When a standard becomes effective through the rulemaking process, it is </a:t>
            </a:r>
            <a:r>
              <a:rPr lang="en-US" sz="1200" b="1" i="0" baseline="0" dirty="0">
                <a:latin typeface="Arial" pitchFamily="34" charset="0"/>
                <a:cs typeface="Arial" pitchFamily="34" charset="0"/>
              </a:rPr>
              <a:t>not</a:t>
            </a:r>
            <a:r>
              <a:rPr lang="en-US" sz="1200" b="0" i="0" baseline="0" dirty="0">
                <a:latin typeface="Arial" pitchFamily="34" charset="0"/>
                <a:cs typeface="Arial" pitchFamily="34" charset="0"/>
              </a:rPr>
              <a:t> the intention of the NBCS that all highways, roads and streets </a:t>
            </a:r>
            <a:r>
              <a:rPr lang="en-US" sz="1200" b="1" i="0" baseline="0" dirty="0">
                <a:latin typeface="Arial" pitchFamily="34" charset="0"/>
                <a:cs typeface="Arial" pitchFamily="34" charset="0"/>
              </a:rPr>
              <a:t>immediately</a:t>
            </a:r>
            <a:r>
              <a:rPr lang="en-US" sz="1200" b="0" i="0" baseline="0" dirty="0">
                <a:latin typeface="Arial" pitchFamily="34" charset="0"/>
                <a:cs typeface="Arial" pitchFamily="34" charset="0"/>
              </a:rPr>
              <a:t> meet those standards.  Rather, the design standards must be met </a:t>
            </a:r>
            <a:r>
              <a:rPr lang="en-US" sz="1200" b="1" i="0" baseline="0" dirty="0">
                <a:latin typeface="Arial" pitchFamily="34" charset="0"/>
                <a:cs typeface="Arial" pitchFamily="34" charset="0"/>
              </a:rPr>
              <a:t>whenever</a:t>
            </a:r>
            <a:r>
              <a:rPr lang="en-US" sz="1200" b="0" i="0" baseline="0" dirty="0">
                <a:latin typeface="Arial" pitchFamily="34" charset="0"/>
                <a:cs typeface="Arial" pitchFamily="34" charset="0"/>
              </a:rPr>
              <a:t> work</a:t>
            </a:r>
            <a:r>
              <a:rPr lang="en-US" sz="1200" b="1" i="0" baseline="0" dirty="0">
                <a:latin typeface="Arial" pitchFamily="34" charset="0"/>
                <a:cs typeface="Arial" pitchFamily="34" charset="0"/>
              </a:rPr>
              <a:t> more than maintenance </a:t>
            </a:r>
            <a:r>
              <a:rPr lang="en-US" sz="1200" b="0" i="0" baseline="0" dirty="0">
                <a:latin typeface="Arial" pitchFamily="34" charset="0"/>
                <a:cs typeface="Arial" pitchFamily="34" charset="0"/>
              </a:rPr>
              <a:t>is done.  </a:t>
            </a:r>
            <a:endParaRPr lang="en-US" b="0" i="0" dirty="0"/>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From file </a:t>
            </a:r>
            <a:r>
              <a:rPr lang="en-US" i="1" dirty="0"/>
              <a:t>MDS</a:t>
            </a:r>
            <a:r>
              <a:rPr lang="en-US" i="1" baseline="0" dirty="0"/>
              <a:t> Slides - delete </a:t>
            </a:r>
            <a:r>
              <a:rPr lang="en-US" i="0" baseline="0" dirty="0"/>
              <a:t>Slide.11</a:t>
            </a:r>
            <a:endParaRPr lang="en-US" i="0" dirty="0"/>
          </a:p>
          <a:p>
            <a:pPr lvl="0">
              <a:spcBef>
                <a:spcPct val="20000"/>
              </a:spcBef>
              <a:defRPr/>
            </a:pPr>
            <a:endParaRPr kumimoji="0" lang="en-US" sz="1200" b="1" i="0" u="none" strike="noStrike" kern="1200" cap="none" spc="0" normalizeH="0" baseline="0" noProof="0" dirty="0">
              <a:ln>
                <a:noFill/>
              </a:ln>
              <a:effectLst/>
              <a:uLnTx/>
              <a:uFillTx/>
              <a:latin typeface="Arial" pitchFamily="34" charset="0"/>
              <a:cs typeface="Arial" pitchFamily="34" charset="0"/>
            </a:endParaRPr>
          </a:p>
          <a:p>
            <a:pPr lvl="0">
              <a:spcBef>
                <a:spcPct val="20000"/>
              </a:spcBef>
              <a:defRPr/>
            </a:pPr>
            <a:r>
              <a:rPr kumimoji="0" lang="en-US" sz="1200" b="1" i="0" u="none" strike="noStrike" kern="1200" cap="none" spc="0" normalizeH="0" baseline="0" noProof="0" dirty="0">
                <a:ln>
                  <a:noFill/>
                </a:ln>
                <a:effectLst/>
                <a:uLnTx/>
                <a:uFillTx/>
                <a:latin typeface="Arial" pitchFamily="34" charset="0"/>
                <a:cs typeface="Arial" pitchFamily="34" charset="0"/>
              </a:rPr>
              <a:t>Section 39-2113.  Board of Public Roads Classifications and Standards; minimum standards; rule for relaxing; request for review; decision.</a:t>
            </a:r>
            <a:r>
              <a:rPr kumimoji="0" lang="en-US" sz="1200" b="0" i="0" u="none" strike="noStrike" kern="1200" cap="none" spc="0" normalizeH="0" baseline="0" noProof="0" dirty="0">
                <a:ln>
                  <a:noFill/>
                </a:ln>
                <a:effectLst/>
                <a:uLnTx/>
                <a:uFillTx/>
                <a:latin typeface="Arial" pitchFamily="34" charset="0"/>
                <a:cs typeface="Arial" pitchFamily="34" charset="0"/>
              </a:rPr>
              <a:t> </a:t>
            </a:r>
            <a:r>
              <a:rPr lang="en-US" sz="1200" dirty="0">
                <a:latin typeface="Arial" pitchFamily="34" charset="0"/>
                <a:cs typeface="Arial" pitchFamily="34" charset="0"/>
              </a:rPr>
              <a:t>(1) In addition to the duties imposed upon it by section 39-2109, the </a:t>
            </a:r>
            <a:r>
              <a:rPr lang="en-US" sz="1200" i="1" dirty="0">
                <a:latin typeface="Arial" pitchFamily="34" charset="0"/>
                <a:cs typeface="Arial" pitchFamily="34" charset="0"/>
              </a:rPr>
              <a:t>Board of Public Roads Classifications and Standards shall develop </a:t>
            </a:r>
            <a:r>
              <a:rPr lang="en-US" sz="1200" b="1" i="1" dirty="0">
                <a:latin typeface="Arial" pitchFamily="34" charset="0"/>
                <a:cs typeface="Arial" pitchFamily="34" charset="0"/>
              </a:rPr>
              <a:t>minimum standards </a:t>
            </a:r>
            <a:r>
              <a:rPr lang="en-US" sz="1200" i="1" dirty="0">
                <a:latin typeface="Arial" pitchFamily="34" charset="0"/>
                <a:cs typeface="Arial" pitchFamily="34" charset="0"/>
              </a:rPr>
              <a:t>of design, construction, and maintenance for each functional classification</a:t>
            </a:r>
            <a:r>
              <a:rPr lang="en-US" sz="1200" dirty="0">
                <a:latin typeface="Arial" pitchFamily="34" charset="0"/>
                <a:cs typeface="Arial" pitchFamily="34" charset="0"/>
              </a:rPr>
              <a:t> set forth in sections 39-2103 and 39-2104. Except for scenic-recreation road standards, such standards shall be such as </a:t>
            </a:r>
            <a:r>
              <a:rPr lang="en-US" sz="1200" i="1" dirty="0">
                <a:latin typeface="Arial" pitchFamily="34" charset="0"/>
                <a:cs typeface="Arial" pitchFamily="34" charset="0"/>
              </a:rPr>
              <a:t>to assure that each segment of highway, road, or street will </a:t>
            </a:r>
            <a:r>
              <a:rPr lang="en-US" sz="1200" b="1" i="1" dirty="0">
                <a:latin typeface="Arial" pitchFamily="34" charset="0"/>
                <a:cs typeface="Arial" pitchFamily="34" charset="0"/>
              </a:rPr>
              <a:t>satisfactorily meet the requirements of the area it serves and the traffic patterns and volumes which it may reasonably be expected to bear.</a:t>
            </a:r>
            <a:endParaRPr kumimoji="0" lang="en-US" sz="1200" b="1" i="1" u="none" strike="noStrike" kern="1200" cap="none" spc="0" normalizeH="0" baseline="0" noProof="0" dirty="0">
              <a:ln>
                <a:noFill/>
              </a:ln>
              <a:effectLst/>
              <a:uLnTx/>
              <a:uFillTx/>
              <a:latin typeface="Arial" pitchFamily="34" charset="0"/>
              <a:cs typeface="Arial" pitchFamily="34" charset="0"/>
            </a:endParaRPr>
          </a:p>
          <a:p>
            <a:pPr lvl="0">
              <a:spcBef>
                <a:spcPct val="20000"/>
              </a:spcBef>
              <a:defRPr/>
            </a:pPr>
            <a:r>
              <a:rPr kumimoji="0" lang="en-US" sz="1200" b="0" i="0" u="none" strike="noStrike" kern="1200" cap="none" spc="0" normalizeH="0" baseline="0" noProof="0" dirty="0">
                <a:ln>
                  <a:noFill/>
                </a:ln>
                <a:effectLst/>
                <a:uLnTx/>
                <a:uFillTx/>
                <a:latin typeface="Arial" pitchFamily="34" charset="0"/>
                <a:cs typeface="Arial" pitchFamily="34" charset="0"/>
              </a:rPr>
              <a:t>	(2) </a:t>
            </a:r>
            <a:r>
              <a:rPr lang="en-US" sz="1200" dirty="0">
                <a:latin typeface="Arial" pitchFamily="34" charset="0"/>
                <a:cs typeface="Arial" pitchFamily="34" charset="0"/>
              </a:rPr>
              <a:t>The </a:t>
            </a:r>
            <a:r>
              <a:rPr lang="en-US" sz="1200" i="1" dirty="0">
                <a:latin typeface="Arial" pitchFamily="34" charset="0"/>
                <a:cs typeface="Arial" pitchFamily="34" charset="0"/>
              </a:rPr>
              <a:t>standards for a </a:t>
            </a:r>
            <a:r>
              <a:rPr lang="en-US" sz="1200" b="1" i="1" dirty="0">
                <a:latin typeface="Arial" pitchFamily="34" charset="0"/>
                <a:cs typeface="Arial" pitchFamily="34" charset="0"/>
              </a:rPr>
              <a:t>scenic-recreation road </a:t>
            </a:r>
            <a:r>
              <a:rPr lang="en-US" sz="1200" i="1" dirty="0">
                <a:latin typeface="Arial" pitchFamily="34" charset="0"/>
                <a:cs typeface="Arial" pitchFamily="34" charset="0"/>
              </a:rPr>
              <a:t>and highway</a:t>
            </a:r>
            <a:r>
              <a:rPr lang="en-US" sz="1200" dirty="0">
                <a:latin typeface="Arial" pitchFamily="34" charset="0"/>
                <a:cs typeface="Arial" pitchFamily="34" charset="0"/>
              </a:rPr>
              <a:t> classification shall insure a minimal amount of environmental disruption practicable in the design, construction, and maintenance of such highways, roads, and streets by the use of less restrictive, more flexible design standards than other highway classifications. Design elements of such a road or highway shall incorporate parkway-like features which will allow the user-motorist to maintain a leisurely pace and enjoy the scenic and recreational aspects of the route and include rest areas and scenic overlooks with suitable facilities.</a:t>
            </a:r>
            <a:endParaRPr kumimoji="0" lang="en-US" sz="1200" b="0" i="0" u="none" strike="noStrike" kern="1200" cap="none" spc="0" normalizeH="0" baseline="0" noProof="0" dirty="0">
              <a:ln>
                <a:noFill/>
              </a:ln>
              <a:effectLst/>
              <a:uLnTx/>
              <a:uFillTx/>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9</a:t>
            </a:fld>
            <a:endParaRPr lang="en-US" dirty="0"/>
          </a:p>
        </p:txBody>
      </p:sp>
    </p:spTree>
    <p:extLst>
      <p:ext uri="{BB962C8B-B14F-4D97-AF65-F5344CB8AC3E}">
        <p14:creationId xmlns:p14="http://schemas.microsoft.com/office/powerpoint/2010/main" val="407796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3045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7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51183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70334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239853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89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1842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79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85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02033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AE-DB1E-4F6A-AA4D-12E685E2E50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1328A-64E2-492F-84D4-8DF2F6F26B3D}" type="slidenum">
              <a:rPr lang="en-US" smtClean="0"/>
              <a:t>‹#›</a:t>
            </a:fld>
            <a:endParaRPr lang="en-US"/>
          </a:p>
        </p:txBody>
      </p:sp>
    </p:spTree>
    <p:extLst>
      <p:ext uri="{BB962C8B-B14F-4D97-AF65-F5344CB8AC3E}">
        <p14:creationId xmlns:p14="http://schemas.microsoft.com/office/powerpoint/2010/main" val="106061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161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996724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28848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857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24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07356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9204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71018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95126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87466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84373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253567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 id="2147484287"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622477"/>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3287284"/>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516234"/>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472657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4284434"/>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2365787"/>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8491426"/>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5827759"/>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5630559"/>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201985"/>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6089107"/>
      </p:ext>
    </p:extLst>
  </p:cSld>
  <p:clrMap bg1="lt1" tx1="dk1" bg2="lt2" tx2="dk2" accent1="accent1" accent2="accent2" accent3="accent3" accent4="accent4" accent5="accent5" accent6="accent6" hlink="hlink" folHlink="folHlink"/>
  <p:sldLayoutIdLst>
    <p:sldLayoutId id="2147483731" r:id="rId1"/>
    <p:sldLayoutId id="2147484288"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sos.ne.gov/rules-and-regs/regsearch/Rules/Roads_Dept_of/Title-428/Chapter-2.pdf"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sos.ne.gov/rules-and-regs/regsearch/Rules/Roads_Dept_of/Title-428/Chapter-2.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dot.nebraska.gov/business-center/lpa/boards-liaison/nbcs/downloads/" TargetMode="External"/><Relationship Id="rId4" Type="http://schemas.openxmlformats.org/officeDocument/2006/relationships/hyperlink" Target="https://dot.nebraska.gov/media/5593/nac-428-rules-regs-nbc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nebraskalegislature.gov/laws/browse-chapters.php?chapter=3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2"/>
            <a:ext cx="7772400" cy="1383889"/>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Design </a:t>
            </a:r>
            <a:r>
              <a:rPr dirty="0">
                <a:latin typeface="+mj-lt"/>
              </a:rPr>
              <a:t>S</a:t>
            </a:r>
            <a:r>
              <a:rPr lang="en-US" dirty="0">
                <a:latin typeface="+mj-lt"/>
              </a:rPr>
              <a:t>tandards</a:t>
            </a:r>
            <a:endParaRPr dirty="0">
              <a:latin typeface="+mj-lt"/>
            </a:endParaRP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Minimum Design Standards: Introduction</a:t>
            </a:r>
          </a:p>
        </p:txBody>
      </p:sp>
      <p:sp>
        <p:nvSpPr>
          <p:cNvPr id="16" name="TextBox 15"/>
          <p:cNvSpPr txBox="1"/>
          <p:nvPr/>
        </p:nvSpPr>
        <p:spPr>
          <a:xfrm>
            <a:off x="6124577" y="6481885"/>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17" name="Picture 16">
            <a:extLst>
              <a:ext uri="{FF2B5EF4-FFF2-40B4-BE49-F238E27FC236}">
                <a16:creationId xmlns:a16="http://schemas.microsoft.com/office/drawing/2014/main" id="{6A36D03C-B922-4009-AC7B-E9DD0ED0EF8E}"/>
              </a:ext>
            </a:extLst>
          </p:cNvPr>
          <p:cNvPicPr>
            <a:picLocks noChangeAspect="1"/>
          </p:cNvPicPr>
          <p:nvPr/>
        </p:nvPicPr>
        <p:blipFill>
          <a:blip r:embed="rId7"/>
          <a:stretch>
            <a:fillRect/>
          </a:stretch>
        </p:blipFill>
        <p:spPr>
          <a:xfrm>
            <a:off x="272140" y="5161053"/>
            <a:ext cx="2827623" cy="1126770"/>
          </a:xfrm>
          <a:prstGeom prst="rect">
            <a:avLst/>
          </a:prstGeom>
        </p:spPr>
      </p:pic>
      <p:sp>
        <p:nvSpPr>
          <p:cNvPr id="18" name="TextBox 17">
            <a:extLst>
              <a:ext uri="{FF2B5EF4-FFF2-40B4-BE49-F238E27FC236}">
                <a16:creationId xmlns:a16="http://schemas.microsoft.com/office/drawing/2014/main" id="{B2AAEC03-B640-4F44-9677-0E33ADAA6065}"/>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1470107259"/>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683" y="334111"/>
            <a:ext cx="8229600" cy="2092569"/>
          </a:xfrm>
          <a:prstGeom prst="rect">
            <a:avLst/>
          </a:prstGeom>
          <a:noFill/>
        </p:spPr>
        <p:txBody>
          <a:bodyPr wrap="square" anchor="ctr"/>
          <a:lstStyle>
            <a:lvl1pPr lvl="0">
              <a:defRPr/>
            </a:lvl1pPr>
          </a:lstStyle>
          <a:p>
            <a:pPr lvl="0" algn="ctr"/>
            <a:r>
              <a:rPr dirty="0">
                <a:latin typeface="+mj-lt"/>
              </a:rPr>
              <a:t>Design Standards</a:t>
            </a:r>
          </a:p>
          <a:p>
            <a:pPr lvl="0" algn="ctr"/>
            <a:r>
              <a:rPr sz="3600" dirty="0">
                <a:latin typeface="+mj-lt"/>
              </a:rPr>
              <a:t>County Roads and Municipal Streets </a:t>
            </a:r>
            <a:r>
              <a:rPr dirty="0">
                <a:latin typeface="+mj-lt"/>
              </a:rPr>
              <a:t> </a:t>
            </a:r>
          </a:p>
          <a:p>
            <a:pPr lvl="0" algn="ctr"/>
            <a:r>
              <a:rPr lang="en-US" dirty="0">
                <a:latin typeface="+mj-lt"/>
              </a:rPr>
              <a:t>The 3 </a:t>
            </a:r>
            <a:r>
              <a:rPr dirty="0">
                <a:latin typeface="+mj-lt"/>
              </a:rPr>
              <a:t>Main Elements  </a:t>
            </a:r>
          </a:p>
        </p:txBody>
      </p:sp>
      <p:sp>
        <p:nvSpPr>
          <p:cNvPr id="3" name="Text Placeholder 2"/>
          <p:cNvSpPr txBox="1">
            <a:spLocks noGrp="1"/>
          </p:cNvSpPr>
          <p:nvPr>
            <p:ph type="body" idx="1"/>
          </p:nvPr>
        </p:nvSpPr>
        <p:spPr>
          <a:xfrm>
            <a:off x="1908370" y="2760791"/>
            <a:ext cx="5446587" cy="2584939"/>
          </a:xfrm>
          <a:prstGeom prst="rect">
            <a:avLst/>
          </a:prstGeom>
          <a:noFill/>
        </p:spPr>
        <p:txBody>
          <a:bodyPr wrap="square" anchor="t"/>
          <a:lstStyle>
            <a:lvl1pPr lvl="0">
              <a:defRPr/>
            </a:lvl1pPr>
          </a:lstStyle>
          <a:p>
            <a:pPr marL="742932" indent="-742932">
              <a:buFont typeface="+mj-lt"/>
              <a:buAutoNum type="arabicPeriod"/>
            </a:pPr>
            <a:r>
              <a:rPr sz="4400" dirty="0">
                <a:latin typeface="+mn-lt"/>
              </a:rPr>
              <a:t>Definitions</a:t>
            </a:r>
            <a:r>
              <a:rPr lang="en-US" sz="4400" dirty="0">
                <a:latin typeface="+mn-lt"/>
              </a:rPr>
              <a:t> </a:t>
            </a:r>
            <a:endParaRPr sz="4400" dirty="0">
              <a:latin typeface="+mn-lt"/>
            </a:endParaRPr>
          </a:p>
          <a:p>
            <a:pPr marL="742932" indent="-742932">
              <a:buFont typeface="+mj-lt"/>
              <a:buAutoNum type="arabicPeriod"/>
            </a:pPr>
            <a:r>
              <a:rPr sz="4400" dirty="0">
                <a:latin typeface="+mn-lt"/>
              </a:rPr>
              <a:t>Notes</a:t>
            </a:r>
          </a:p>
          <a:p>
            <a:pPr marL="742932" indent="-742932">
              <a:buFont typeface="+mj-lt"/>
              <a:buAutoNum type="arabicPeriod"/>
            </a:pPr>
            <a:r>
              <a:rPr sz="4400" dirty="0">
                <a:latin typeface="+mn-lt"/>
              </a:rPr>
              <a:t>Tables</a:t>
            </a:r>
          </a:p>
        </p:txBody>
      </p:sp>
      <p:sp>
        <p:nvSpPr>
          <p:cNvPr id="7" name="TextBox 6"/>
          <p:cNvSpPr txBox="1"/>
          <p:nvPr/>
        </p:nvSpPr>
        <p:spPr>
          <a:xfrm>
            <a:off x="1215375" y="6301408"/>
            <a:ext cx="1747157" cy="369332"/>
          </a:xfrm>
          <a:prstGeom prst="rect">
            <a:avLst/>
          </a:prstGeom>
          <a:noFill/>
        </p:spPr>
        <p:txBody>
          <a:bodyPr wrap="square" rtlCol="0">
            <a:spAutoFit/>
          </a:bodyPr>
          <a:lstStyle/>
          <a:p>
            <a:r>
              <a:rPr lang="en-US" dirty="0">
                <a:solidFill>
                  <a:prstClr val="black"/>
                </a:solidFill>
                <a:latin typeface="Calibri"/>
              </a:rPr>
              <a:t>Slide </a:t>
            </a:r>
            <a:fld id="{47A19DF7-9CE3-48CA-B3A0-FFB62F4640ED}" type="slidenum">
              <a:rPr lang="en-US">
                <a:solidFill>
                  <a:prstClr val="black"/>
                </a:solidFill>
                <a:latin typeface="Calibri"/>
              </a:rPr>
              <a:pPr/>
              <a:t>10</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0" name="TextBox 9"/>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35-86</a:t>
            </a:r>
          </a:p>
        </p:txBody>
      </p:sp>
      <p:pic>
        <p:nvPicPr>
          <p:cNvPr id="11" name="Picture 10" descr="1 &amp; 6 year plan logoCS1-2.emf"/>
          <p:cNvPicPr>
            <a:picLocks noChangeAspect="1"/>
          </p:cNvPicPr>
          <p:nvPr/>
        </p:nvPicPr>
        <p:blipFill>
          <a:blip r:embed="rId3" cstate="print"/>
          <a:stretch>
            <a:fillRect/>
          </a:stretch>
        </p:blipFill>
        <p:spPr>
          <a:xfrm>
            <a:off x="6448795" y="5005239"/>
            <a:ext cx="2080866" cy="1106643"/>
          </a:xfrm>
          <a:prstGeom prst="rect">
            <a:avLst/>
          </a:prstGeom>
        </p:spPr>
      </p:pic>
      <p:sp>
        <p:nvSpPr>
          <p:cNvPr id="28" name="Text Placeholder 2"/>
          <p:cNvSpPr txBox="1">
            <a:spLocks/>
          </p:cNvSpPr>
          <p:nvPr/>
        </p:nvSpPr>
        <p:spPr>
          <a:xfrm>
            <a:off x="4101599" y="2760790"/>
            <a:ext cx="3099301" cy="2373185"/>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buNone/>
            </a:pPr>
            <a:r>
              <a:rPr lang="en-US" sz="4400" kern="0" dirty="0">
                <a:latin typeface="+mn-lt"/>
              </a:rPr>
              <a:t>         (39)</a:t>
            </a:r>
          </a:p>
          <a:p>
            <a:pPr marL="0" indent="0">
              <a:buNone/>
            </a:pPr>
            <a:r>
              <a:rPr lang="en-US" sz="4400" kern="0" dirty="0">
                <a:latin typeface="+mn-lt"/>
              </a:rPr>
              <a:t> (22)</a:t>
            </a:r>
          </a:p>
          <a:p>
            <a:pPr marL="0" indent="0">
              <a:buNone/>
            </a:pPr>
            <a:r>
              <a:rPr lang="en-US" sz="4400" kern="0" dirty="0">
                <a:latin typeface="+mn-lt"/>
              </a:rPr>
              <a:t> (15)</a:t>
            </a:r>
          </a:p>
        </p:txBody>
      </p:sp>
    </p:spTree>
    <p:extLst>
      <p:ext uri="{BB962C8B-B14F-4D97-AF65-F5344CB8AC3E}">
        <p14:creationId xmlns:p14="http://schemas.microsoft.com/office/powerpoint/2010/main" val="20413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6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76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91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par>
                                <p:cTn id="15" presetID="1" presetClass="entr" presetSubtype="0" fill="hold" grpId="0" nodeType="withEffect">
                                  <p:stCondLst>
                                    <p:cond delay="31000"/>
                                  </p:stCondLst>
                                  <p:childTnLst>
                                    <p:set>
                                      <p:cBhvr>
                                        <p:cTn id="16" dur="1" fill="hold">
                                          <p:stCondLst>
                                            <p:cond delay="0"/>
                                          </p:stCondLst>
                                        </p:cTn>
                                        <p:tgtEl>
                                          <p:spTgt spid="28">
                                            <p:txEl>
                                              <p:pRg st="1" end="1"/>
                                            </p:txEl>
                                          </p:spTgt>
                                        </p:tgtEl>
                                        <p:attrNameLst>
                                          <p:attrName>style.visibility</p:attrName>
                                        </p:attrNameLst>
                                      </p:cBhvr>
                                      <p:to>
                                        <p:strVal val="visible"/>
                                      </p:to>
                                    </p:set>
                                  </p:childTnLst>
                                </p:cTn>
                              </p:par>
                              <p:par>
                                <p:cTn id="17" presetID="1" presetClass="entr" presetSubtype="0" fill="hold" grpId="0" nodeType="withEffect">
                                  <p:stCondLst>
                                    <p:cond delay="3600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2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17843" y="3"/>
            <a:ext cx="7675047" cy="1322615"/>
          </a:xfrm>
          <a:prstGeom prst="rect">
            <a:avLst/>
          </a:prstGeom>
          <a:noFill/>
        </p:spPr>
        <p:txBody>
          <a:bodyPr wrap="square" anchor="ctr"/>
          <a:lstStyle>
            <a:lvl1pPr lvl="0">
              <a:defRPr/>
            </a:lvl1pPr>
          </a:lstStyle>
          <a:p>
            <a:pPr lvl="0" algn="ctr"/>
            <a:r>
              <a:rPr lang="en-US" sz="3600" dirty="0">
                <a:latin typeface="+mj-lt"/>
              </a:rPr>
              <a:t>Minimum Design Standards Criteria</a:t>
            </a:r>
            <a:r>
              <a:rPr sz="3600" dirty="0">
                <a:latin typeface="+mj-lt"/>
              </a:rPr>
              <a:t> </a:t>
            </a:r>
          </a:p>
        </p:txBody>
      </p:sp>
      <p:sp>
        <p:nvSpPr>
          <p:cNvPr id="3" name="Text Placeholder 2"/>
          <p:cNvSpPr txBox="1">
            <a:spLocks noGrp="1"/>
          </p:cNvSpPr>
          <p:nvPr>
            <p:ph type="body" idx="1"/>
          </p:nvPr>
        </p:nvSpPr>
        <p:spPr>
          <a:xfrm>
            <a:off x="588090" y="1285620"/>
            <a:ext cx="4686914" cy="5572379"/>
          </a:xfrm>
          <a:prstGeom prst="rect">
            <a:avLst/>
          </a:prstGeom>
          <a:noFill/>
        </p:spPr>
        <p:txBody>
          <a:bodyPr wrap="square" anchor="t"/>
          <a:lstStyle>
            <a:lvl1pPr lvl="0">
              <a:defRPr/>
            </a:lvl1pPr>
          </a:lstStyle>
          <a:p>
            <a:pPr marL="0" indent="0">
              <a:buNone/>
            </a:pPr>
            <a:r>
              <a:rPr lang="en-US" sz="2800" dirty="0">
                <a:latin typeface="+mn-lt"/>
              </a:rPr>
              <a:t>13 Design Criteria in the Tables</a:t>
            </a:r>
          </a:p>
          <a:p>
            <a:pPr marL="514338" indent="-514338" rtl="0" fontAlgn="t">
              <a:spcBef>
                <a:spcPts val="0"/>
              </a:spcBef>
              <a:buFont typeface="+mj-lt"/>
              <a:buAutoNum type="arabicPeriod"/>
            </a:pPr>
            <a:r>
              <a:rPr lang="en-US" sz="2400" dirty="0">
                <a:latin typeface="+mn-lt"/>
              </a:rPr>
              <a:t>Design Speed</a:t>
            </a:r>
          </a:p>
          <a:p>
            <a:pPr marL="514338" indent="-514338" rtl="0" fontAlgn="t">
              <a:spcBef>
                <a:spcPts val="0"/>
              </a:spcBef>
              <a:buFont typeface="+mj-lt"/>
              <a:buAutoNum type="arabicPeriod"/>
            </a:pPr>
            <a:r>
              <a:rPr lang="en-US" sz="2400" dirty="0">
                <a:latin typeface="+mn-lt"/>
              </a:rPr>
              <a:t>Lane Width</a:t>
            </a:r>
          </a:p>
          <a:p>
            <a:pPr marL="514338" indent="-514338" rtl="0" fontAlgn="t">
              <a:spcBef>
                <a:spcPts val="0"/>
              </a:spcBef>
              <a:buFont typeface="+mj-lt"/>
              <a:buAutoNum type="arabicPeriod"/>
            </a:pPr>
            <a:r>
              <a:rPr lang="en-US" sz="2400" dirty="0">
                <a:latin typeface="+mn-lt"/>
              </a:rPr>
              <a:t>Shoulder Width</a:t>
            </a:r>
          </a:p>
          <a:p>
            <a:pPr marL="514338" indent="-514338" rtl="0" fontAlgn="t">
              <a:spcBef>
                <a:spcPts val="0"/>
              </a:spcBef>
              <a:buFont typeface="+mj-lt"/>
              <a:buAutoNum type="arabicPeriod"/>
            </a:pPr>
            <a:r>
              <a:rPr lang="en-US" sz="2400" dirty="0">
                <a:latin typeface="+mn-lt"/>
              </a:rPr>
              <a:t>Horizontal Alignment (radius)</a:t>
            </a:r>
          </a:p>
          <a:p>
            <a:pPr marL="514338" indent="-514338" rtl="0" fontAlgn="t">
              <a:spcBef>
                <a:spcPts val="0"/>
              </a:spcBef>
              <a:buFont typeface="+mj-lt"/>
              <a:buAutoNum type="arabicPeriod"/>
            </a:pPr>
            <a:r>
              <a:rPr lang="en-US" sz="2400" dirty="0">
                <a:latin typeface="+mn-lt"/>
              </a:rPr>
              <a:t>Superelevation</a:t>
            </a:r>
          </a:p>
          <a:p>
            <a:pPr marL="514338" indent="-514338" rtl="0" fontAlgn="t">
              <a:spcBef>
                <a:spcPts val="0"/>
              </a:spcBef>
              <a:buFont typeface="+mj-lt"/>
              <a:buAutoNum type="arabicPeriod"/>
            </a:pPr>
            <a:r>
              <a:rPr lang="en-US" sz="2400" dirty="0">
                <a:latin typeface="+mn-lt"/>
              </a:rPr>
              <a:t>Vertical Alignment (K Values)</a:t>
            </a:r>
          </a:p>
          <a:p>
            <a:pPr marL="514338" indent="-514338" rtl="0" fontAlgn="t">
              <a:spcBef>
                <a:spcPts val="0"/>
              </a:spcBef>
              <a:buFont typeface="+mj-lt"/>
              <a:buAutoNum type="arabicPeriod"/>
            </a:pPr>
            <a:r>
              <a:rPr lang="en-US" sz="2400" dirty="0">
                <a:latin typeface="+mn-lt"/>
              </a:rPr>
              <a:t>Maximum Grade</a:t>
            </a:r>
          </a:p>
          <a:p>
            <a:pPr marL="514338" indent="-514338" rtl="0" fontAlgn="t">
              <a:spcBef>
                <a:spcPts val="0"/>
              </a:spcBef>
              <a:buFont typeface="+mj-lt"/>
              <a:buAutoNum type="arabicPeriod"/>
            </a:pPr>
            <a:r>
              <a:rPr lang="en-US" sz="2400" dirty="0">
                <a:latin typeface="+mn-lt"/>
              </a:rPr>
              <a:t>Stopping Sight Distance</a:t>
            </a:r>
          </a:p>
          <a:p>
            <a:pPr marL="514338" indent="-514338" rtl="0" fontAlgn="t">
              <a:spcBef>
                <a:spcPts val="0"/>
              </a:spcBef>
              <a:buFont typeface="+mj-lt"/>
              <a:buAutoNum type="arabicPeriod"/>
            </a:pPr>
            <a:r>
              <a:rPr lang="en-US" sz="2400" dirty="0">
                <a:latin typeface="+mn-lt"/>
              </a:rPr>
              <a:t>Cross Slope</a:t>
            </a:r>
          </a:p>
          <a:p>
            <a:pPr marL="514338" indent="-514338" rtl="0" fontAlgn="t">
              <a:spcBef>
                <a:spcPts val="0"/>
              </a:spcBef>
              <a:buFont typeface="+mj-lt"/>
              <a:buAutoNum type="arabicPeriod"/>
            </a:pPr>
            <a:r>
              <a:rPr lang="en-US" sz="2400" dirty="0">
                <a:latin typeface="+mn-lt"/>
              </a:rPr>
              <a:t>Vertical Clearance</a:t>
            </a:r>
          </a:p>
          <a:p>
            <a:pPr marL="514338" indent="-514338" rtl="0" fontAlgn="t">
              <a:spcBef>
                <a:spcPts val="0"/>
              </a:spcBef>
              <a:buFont typeface="+mj-lt"/>
              <a:buAutoNum type="arabicPeriod"/>
            </a:pPr>
            <a:r>
              <a:rPr lang="en-US" sz="2400" dirty="0">
                <a:latin typeface="+mn-lt"/>
              </a:rPr>
              <a:t>Clear Bridge Width</a:t>
            </a:r>
          </a:p>
          <a:p>
            <a:pPr marL="514338" indent="-514338" rtl="0" fontAlgn="t">
              <a:spcBef>
                <a:spcPts val="0"/>
              </a:spcBef>
              <a:buFont typeface="+mj-lt"/>
              <a:buAutoNum type="arabicPeriod"/>
            </a:pPr>
            <a:r>
              <a:rPr lang="en-US" sz="2400" dirty="0">
                <a:latin typeface="+mn-lt"/>
              </a:rPr>
              <a:t>Structural Capacity</a:t>
            </a:r>
          </a:p>
          <a:p>
            <a:pPr marL="514338" indent="-514338" rtl="0" fontAlgn="t">
              <a:spcBef>
                <a:spcPts val="0"/>
              </a:spcBef>
              <a:buFont typeface="+mj-lt"/>
              <a:buAutoNum type="arabicPeriod"/>
            </a:pPr>
            <a:r>
              <a:rPr lang="en-US" sz="2400" dirty="0">
                <a:latin typeface="+mn-lt"/>
              </a:rPr>
              <a:t>Horizontal Clear Zone</a:t>
            </a:r>
          </a:p>
          <a:p>
            <a:pPr marL="0" indent="0">
              <a:buNone/>
            </a:pPr>
            <a:endParaRPr sz="2400" dirty="0">
              <a:latin typeface="+mn-lt"/>
            </a:endParaRPr>
          </a:p>
        </p:txBody>
      </p:sp>
      <p:sp>
        <p:nvSpPr>
          <p:cNvPr id="6" name="TextBox 5"/>
          <p:cNvSpPr txBox="1"/>
          <p:nvPr/>
        </p:nvSpPr>
        <p:spPr>
          <a:xfrm>
            <a:off x="5255779" y="6130817"/>
            <a:ext cx="3880270" cy="400110"/>
          </a:xfrm>
          <a:prstGeom prst="rect">
            <a:avLst/>
          </a:prstGeom>
          <a:noFill/>
        </p:spPr>
        <p:txBody>
          <a:bodyPr wrap="square" rtlCol="0">
            <a:spAutoFit/>
          </a:bodyPr>
          <a:lstStyle/>
          <a:p>
            <a:r>
              <a:rPr lang="en-US" sz="2000" dirty="0">
                <a:solidFill>
                  <a:prstClr val="black"/>
                </a:solidFill>
                <a:latin typeface="Calibri"/>
              </a:rPr>
              <a:t>428 NAC 2-001.03A6, Pages 45-46</a:t>
            </a:r>
          </a:p>
        </p:txBody>
      </p:sp>
      <p:sp>
        <p:nvSpPr>
          <p:cNvPr id="8" name="TextBox 7"/>
          <p:cNvSpPr txBox="1"/>
          <p:nvPr/>
        </p:nvSpPr>
        <p:spPr>
          <a:xfrm>
            <a:off x="8139698" y="6488668"/>
            <a:ext cx="1194676" cy="369332"/>
          </a:xfrm>
          <a:prstGeom prst="rect">
            <a:avLst/>
          </a:prstGeom>
          <a:noFill/>
        </p:spPr>
        <p:txBody>
          <a:bodyPr wrap="square" rtlCol="0">
            <a:spAutoFit/>
          </a:bodyPr>
          <a:lstStyle/>
          <a:p>
            <a:r>
              <a:rPr lang="en-US" dirty="0">
                <a:solidFill>
                  <a:prstClr val="black"/>
                </a:solidFill>
                <a:latin typeface="Calibri"/>
              </a:rPr>
              <a:t>Slide </a:t>
            </a:r>
            <a:fld id="{4736DA95-7B48-4377-93FA-85545CAF11AE}" type="slidenum">
              <a:rPr lang="en-US">
                <a:solidFill>
                  <a:prstClr val="black"/>
                </a:solidFill>
                <a:latin typeface="Calibri"/>
              </a:rPr>
              <a:pPr/>
              <a:t>11</a:t>
            </a:fld>
            <a:endParaRPr lang="en-US" dirty="0">
              <a:solidFill>
                <a:prstClr val="black"/>
              </a:solidFill>
              <a:latin typeface="Calibri"/>
            </a:endParaRPr>
          </a:p>
        </p:txBody>
      </p:sp>
      <p:pic>
        <p:nvPicPr>
          <p:cNvPr id="9" name="Picture 8" descr="Original file ‎ (SVG file, nominally 600 × 736 pixels, file siz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699" y="959754"/>
            <a:ext cx="2389351" cy="29317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047" y="1789437"/>
            <a:ext cx="4353954" cy="226336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732" y="1952820"/>
            <a:ext cx="4094269" cy="207066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934" y="1732366"/>
            <a:ext cx="3077554" cy="294531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970" y="2204723"/>
            <a:ext cx="4527031" cy="267891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0047" y="2901739"/>
            <a:ext cx="4353953" cy="204519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1442" y="1350959"/>
            <a:ext cx="3647046" cy="3687478"/>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1236" y="2539068"/>
            <a:ext cx="4204813" cy="2471295"/>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3343" y="4607519"/>
            <a:ext cx="4956214" cy="5531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7706" y="2932203"/>
            <a:ext cx="4264562" cy="2215703"/>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7706" y="3170930"/>
            <a:ext cx="4250782" cy="1930306"/>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4323" y="2796587"/>
            <a:ext cx="2390775" cy="3190875"/>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98959" y="3028398"/>
            <a:ext cx="4245041" cy="1998597"/>
          </a:xfrm>
          <a:prstGeom prst="rect">
            <a:avLst/>
          </a:prstGeom>
        </p:spPr>
      </p:pic>
    </p:spTree>
    <p:extLst>
      <p:ext uri="{BB962C8B-B14F-4D97-AF65-F5344CB8AC3E}">
        <p14:creationId xmlns:p14="http://schemas.microsoft.com/office/powerpoint/2010/main" val="4792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9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900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1" presetClass="entr" presetSubtype="0" fill="hold" grpId="0" nodeType="withEffect">
                                  <p:stCondLst>
                                    <p:cond delay="12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1200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150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1500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3" presetID="1" presetClass="entr" presetSubtype="0" fill="hold" grpId="0" nodeType="withEffect">
                                  <p:stCondLst>
                                    <p:cond delay="1800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1800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7" presetID="1" presetClass="entr" presetSubtype="0" fill="hold" grpId="0" nodeType="withEffect">
                                  <p:stCondLst>
                                    <p:cond delay="2100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2100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1" presetID="1" presetClass="entr" presetSubtype="0" fill="hold" grpId="0" nodeType="withEffect">
                                  <p:stCondLst>
                                    <p:cond delay="2400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24000"/>
                                  </p:stCondLst>
                                  <p:childTnLst>
                                    <p:set>
                                      <p:cBhvr>
                                        <p:cTn id="3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35" presetID="1" presetClass="entr" presetSubtype="0" fill="hold" grpId="0" nodeType="withEffect">
                                  <p:stCondLst>
                                    <p:cond delay="2700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2700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9" presetID="1" presetClass="entr" presetSubtype="0" fill="hold" grpId="0" nodeType="withEffect">
                                  <p:stCondLst>
                                    <p:cond delay="3000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30000"/>
                                  </p:stCondLst>
                                  <p:childTnLst>
                                    <p:set>
                                      <p:cBhvr>
                                        <p:cTn id="4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43" presetID="1" presetClass="entr" presetSubtype="0" fill="hold" grpId="0" nodeType="withEffect">
                                  <p:stCondLst>
                                    <p:cond delay="3300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33000"/>
                                  </p:stCondLst>
                                  <p:childTnLst>
                                    <p:set>
                                      <p:cBhvr>
                                        <p:cTn id="4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47" presetID="1" presetClass="entr" presetSubtype="0" fill="hold" grpId="0" nodeType="withEffect">
                                  <p:stCondLst>
                                    <p:cond delay="3600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36000"/>
                                  </p:stCondLst>
                                  <p:childTnLst>
                                    <p:set>
                                      <p:cBhvr>
                                        <p:cTn id="5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51" presetID="1" presetClass="entr" presetSubtype="0" fill="hold" grpId="0" nodeType="withEffect">
                                  <p:stCondLst>
                                    <p:cond delay="3800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par>
                                <p:cTn id="53" presetID="1" presetClass="entr" presetSubtype="0" fill="hold" nodeType="withEffect">
                                  <p:stCondLst>
                                    <p:cond delay="38000"/>
                                  </p:stCondLst>
                                  <p:childTnLst>
                                    <p:set>
                                      <p:cBhvr>
                                        <p:cTn id="5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55" presetID="1" presetClass="entr" presetSubtype="0" fill="hold" grpId="0" nodeType="withEffect">
                                  <p:stCondLst>
                                    <p:cond delay="4150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par>
                                <p:cTn id="57" presetID="1" presetClass="entr" presetSubtype="0" fill="hold" nodeType="withEffect">
                                  <p:stCondLst>
                                    <p:cond delay="4150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461" y="879235"/>
            <a:ext cx="8200824" cy="5697415"/>
          </a:xfrm>
          <a:prstGeom prst="rect">
            <a:avLst/>
          </a:prstGeom>
        </p:spPr>
      </p:pic>
      <p:sp>
        <p:nvSpPr>
          <p:cNvPr id="2" name="Title 1"/>
          <p:cNvSpPr txBox="1">
            <a:spLocks noGrp="1"/>
          </p:cNvSpPr>
          <p:nvPr>
            <p:ph type="title"/>
          </p:nvPr>
        </p:nvSpPr>
        <p:spPr>
          <a:xfrm>
            <a:off x="861775" y="95739"/>
            <a:ext cx="8229600" cy="783495"/>
          </a:xfrm>
          <a:prstGeom prst="rect">
            <a:avLst/>
          </a:prstGeom>
          <a:noFill/>
        </p:spPr>
        <p:txBody>
          <a:bodyPr wrap="square" anchor="ctr"/>
          <a:lstStyle>
            <a:lvl1pPr lvl="0">
              <a:defRPr/>
            </a:lvl1pPr>
          </a:lstStyle>
          <a:p>
            <a:pPr lvl="0" algn="ctr"/>
            <a:r>
              <a:rPr dirty="0">
                <a:latin typeface="Calibri"/>
              </a:rPr>
              <a:t>Controlling Criteria</a:t>
            </a:r>
          </a:p>
        </p:txBody>
      </p:sp>
      <p:sp>
        <p:nvSpPr>
          <p:cNvPr id="3" name="Text Placeholder 2"/>
          <p:cNvSpPr txBox="1">
            <a:spLocks noGrp="1"/>
          </p:cNvSpPr>
          <p:nvPr>
            <p:ph type="body" idx="1"/>
          </p:nvPr>
        </p:nvSpPr>
        <p:spPr>
          <a:xfrm>
            <a:off x="1102012" y="2238743"/>
            <a:ext cx="7846048" cy="1243015"/>
          </a:xfrm>
          <a:prstGeom prst="rect">
            <a:avLst/>
          </a:prstGeom>
          <a:noFill/>
        </p:spPr>
        <p:txBody>
          <a:bodyPr wrap="square" anchor="t"/>
          <a:lstStyle>
            <a:lvl1pPr lvl="0">
              <a:defRPr/>
            </a:lvl1pPr>
          </a:lstStyle>
          <a:p>
            <a:pPr lvl="0"/>
            <a:r>
              <a:rPr dirty="0">
                <a:solidFill>
                  <a:srgbClr val="002060"/>
                </a:solidFill>
                <a:latin typeface="Calibri"/>
              </a:rPr>
              <a:t>Publ</a:t>
            </a:r>
            <a:r>
              <a:rPr lang="en-US" dirty="0">
                <a:solidFill>
                  <a:srgbClr val="002060"/>
                </a:solidFill>
                <a:latin typeface="Calibri"/>
              </a:rPr>
              <a:t>.</a:t>
            </a:r>
            <a:r>
              <a:rPr dirty="0">
                <a:solidFill>
                  <a:srgbClr val="002060"/>
                </a:solidFill>
                <a:latin typeface="Calibri"/>
              </a:rPr>
              <a:t> Number FHWA-SA-07-011</a:t>
            </a:r>
            <a:r>
              <a:rPr lang="en-US" dirty="0">
                <a:solidFill>
                  <a:srgbClr val="002060"/>
                </a:solidFill>
                <a:latin typeface="Calibri"/>
              </a:rPr>
              <a:t>         </a:t>
            </a:r>
          </a:p>
          <a:p>
            <a:pPr lvl="0" algn="l">
              <a:buChar char="•"/>
            </a:pPr>
            <a:r>
              <a:rPr dirty="0">
                <a:solidFill>
                  <a:srgbClr val="002060"/>
                </a:solidFill>
                <a:latin typeface="Calibri"/>
              </a:rPr>
              <a:t>23 US</a:t>
            </a:r>
            <a:r>
              <a:rPr lang="en-US" dirty="0">
                <a:solidFill>
                  <a:srgbClr val="002060"/>
                </a:solidFill>
                <a:latin typeface="Calibri"/>
              </a:rPr>
              <a:t>C</a:t>
            </a:r>
            <a:r>
              <a:rPr dirty="0">
                <a:solidFill>
                  <a:srgbClr val="002060"/>
                </a:solidFill>
                <a:latin typeface="Calibri"/>
              </a:rPr>
              <a:t> 625</a:t>
            </a:r>
            <a:r>
              <a:rPr lang="en-US" dirty="0">
                <a:solidFill>
                  <a:srgbClr val="002060"/>
                </a:solidFill>
                <a:latin typeface="Calibri"/>
              </a:rPr>
              <a:t>: Design Standards for Highways</a:t>
            </a:r>
          </a:p>
        </p:txBody>
      </p:sp>
      <p:sp>
        <p:nvSpPr>
          <p:cNvPr id="6" name="TextBox 5"/>
          <p:cNvSpPr txBox="1"/>
          <p:nvPr/>
        </p:nvSpPr>
        <p:spPr>
          <a:xfrm>
            <a:off x="0" y="0"/>
            <a:ext cx="861774" cy="6858000"/>
          </a:xfrm>
          <a:prstGeom prst="rect">
            <a:avLst/>
          </a:prstGeom>
          <a:solidFill>
            <a:schemeClr val="accent1"/>
          </a:solidFill>
        </p:spPr>
        <p:txBody>
          <a:bodyPr vert="vert270" wrap="square" rtlCol="0">
            <a:spAutoFit/>
          </a:bodyPr>
          <a:lstStyle/>
          <a:p>
            <a:pPr algn="ctr"/>
            <a:r>
              <a:rPr lang="en-US" sz="4400" dirty="0">
                <a:solidFill>
                  <a:prstClr val="white"/>
                </a:solidFill>
                <a:latin typeface="Calibri"/>
              </a:rPr>
              <a:t>General Information </a:t>
            </a:r>
          </a:p>
        </p:txBody>
      </p:sp>
      <p:sp>
        <p:nvSpPr>
          <p:cNvPr id="7" name="TextBox 6"/>
          <p:cNvSpPr txBox="1"/>
          <p:nvPr/>
        </p:nvSpPr>
        <p:spPr>
          <a:xfrm>
            <a:off x="1102012" y="6488668"/>
            <a:ext cx="1136077" cy="369332"/>
          </a:xfrm>
          <a:prstGeom prst="rect">
            <a:avLst/>
          </a:prstGeom>
          <a:noFill/>
        </p:spPr>
        <p:txBody>
          <a:bodyPr wrap="square" rtlCol="0">
            <a:spAutoFit/>
          </a:bodyPr>
          <a:lstStyle/>
          <a:p>
            <a:r>
              <a:rPr lang="en-US" dirty="0">
                <a:solidFill>
                  <a:prstClr val="black"/>
                </a:solidFill>
                <a:latin typeface="Calibri"/>
              </a:rPr>
              <a:t>Slide </a:t>
            </a:r>
            <a:fld id="{FCFD9CE0-4113-422D-A855-79DDECE33967}" type="slidenum">
              <a:rPr lang="en-US">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410289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683" y="334111"/>
            <a:ext cx="8229600" cy="2092569"/>
          </a:xfrm>
          <a:prstGeom prst="rect">
            <a:avLst/>
          </a:prstGeom>
          <a:noFill/>
        </p:spPr>
        <p:txBody>
          <a:bodyPr wrap="square" anchor="ctr"/>
          <a:lstStyle>
            <a:lvl1pPr lvl="0">
              <a:defRPr/>
            </a:lvl1pPr>
          </a:lstStyle>
          <a:p>
            <a:pPr lvl="0" algn="ctr"/>
            <a:r>
              <a:rPr dirty="0">
                <a:latin typeface="+mj-lt"/>
              </a:rPr>
              <a:t>Design Standards</a:t>
            </a:r>
          </a:p>
          <a:p>
            <a:pPr lvl="0" algn="ctr"/>
            <a:r>
              <a:rPr sz="3600" dirty="0">
                <a:latin typeface="+mj-lt"/>
              </a:rPr>
              <a:t>County Roads and Municipal Streets </a:t>
            </a:r>
            <a:r>
              <a:rPr dirty="0">
                <a:latin typeface="+mj-lt"/>
              </a:rPr>
              <a:t> </a:t>
            </a:r>
          </a:p>
          <a:p>
            <a:pPr lvl="0" algn="ctr"/>
            <a:r>
              <a:rPr dirty="0">
                <a:latin typeface="+mj-lt"/>
              </a:rPr>
              <a:t>Main Elements  </a:t>
            </a:r>
          </a:p>
        </p:txBody>
      </p:sp>
      <p:sp>
        <p:nvSpPr>
          <p:cNvPr id="3" name="Text Placeholder 2"/>
          <p:cNvSpPr txBox="1">
            <a:spLocks noGrp="1"/>
          </p:cNvSpPr>
          <p:nvPr>
            <p:ph type="body" idx="1"/>
          </p:nvPr>
        </p:nvSpPr>
        <p:spPr>
          <a:xfrm>
            <a:off x="1902997" y="2760791"/>
            <a:ext cx="6594231" cy="3893893"/>
          </a:xfrm>
          <a:prstGeom prst="rect">
            <a:avLst/>
          </a:prstGeom>
          <a:noFill/>
        </p:spPr>
        <p:txBody>
          <a:bodyPr wrap="square" anchor="t"/>
          <a:lstStyle>
            <a:lvl1pPr lvl="0">
              <a:defRPr/>
            </a:lvl1pPr>
          </a:lstStyle>
          <a:p>
            <a:pPr marL="742932" indent="-742932">
              <a:buFont typeface="+mj-lt"/>
              <a:buAutoNum type="arabicPeriod"/>
            </a:pPr>
            <a:r>
              <a:rPr sz="4400" dirty="0">
                <a:solidFill>
                  <a:schemeClr val="bg1">
                    <a:lumMod val="75000"/>
                  </a:schemeClr>
                </a:solidFill>
                <a:latin typeface="+mn-lt"/>
              </a:rPr>
              <a:t>Definitions</a:t>
            </a:r>
            <a:r>
              <a:rPr lang="en-US" sz="4400" dirty="0">
                <a:solidFill>
                  <a:schemeClr val="bg1">
                    <a:lumMod val="75000"/>
                  </a:schemeClr>
                </a:solidFill>
                <a:latin typeface="+mn-lt"/>
              </a:rPr>
              <a:t> (39)</a:t>
            </a:r>
            <a:endParaRPr sz="4400" dirty="0">
              <a:solidFill>
                <a:schemeClr val="bg1">
                  <a:lumMod val="75000"/>
                </a:schemeClr>
              </a:solidFill>
              <a:latin typeface="+mn-lt"/>
            </a:endParaRPr>
          </a:p>
          <a:p>
            <a:pPr marL="742932" indent="-742932">
              <a:buFont typeface="+mj-lt"/>
              <a:buAutoNum type="arabicPeriod"/>
            </a:pPr>
            <a:r>
              <a:rPr sz="4400" dirty="0">
                <a:solidFill>
                  <a:schemeClr val="bg1">
                    <a:lumMod val="75000"/>
                  </a:schemeClr>
                </a:solidFill>
                <a:latin typeface="+mn-lt"/>
              </a:rPr>
              <a:t>Notes</a:t>
            </a:r>
            <a:r>
              <a:rPr lang="en-US" sz="4400" dirty="0">
                <a:solidFill>
                  <a:schemeClr val="bg1">
                    <a:lumMod val="75000"/>
                  </a:schemeClr>
                </a:solidFill>
                <a:latin typeface="+mn-lt"/>
              </a:rPr>
              <a:t> (22)</a:t>
            </a:r>
            <a:endParaRPr sz="4400" dirty="0">
              <a:solidFill>
                <a:schemeClr val="bg1">
                  <a:lumMod val="75000"/>
                </a:schemeClr>
              </a:solidFill>
              <a:latin typeface="+mn-lt"/>
            </a:endParaRPr>
          </a:p>
          <a:p>
            <a:pPr marL="742932" indent="-742932">
              <a:buFont typeface="+mj-lt"/>
              <a:buAutoNum type="arabicPeriod"/>
            </a:pPr>
            <a:r>
              <a:rPr sz="4400" dirty="0">
                <a:latin typeface="+mn-lt"/>
              </a:rPr>
              <a:t>Tables</a:t>
            </a:r>
            <a:r>
              <a:rPr lang="en-US" sz="4400" dirty="0">
                <a:latin typeface="+mn-lt"/>
              </a:rPr>
              <a:t> (15)</a:t>
            </a:r>
            <a:endParaRPr sz="4400" dirty="0">
              <a:latin typeface="+mn-lt"/>
            </a:endParaRPr>
          </a:p>
        </p:txBody>
      </p:sp>
      <p:sp>
        <p:nvSpPr>
          <p:cNvPr id="8" name="TextBox 7"/>
          <p:cNvSpPr txBox="1"/>
          <p:nvPr/>
        </p:nvSpPr>
        <p:spPr>
          <a:xfrm>
            <a:off x="1384206" y="6299721"/>
            <a:ext cx="1747157" cy="369332"/>
          </a:xfrm>
          <a:prstGeom prst="rect">
            <a:avLst/>
          </a:prstGeom>
          <a:noFill/>
        </p:spPr>
        <p:txBody>
          <a:bodyPr wrap="square" rtlCol="0">
            <a:spAutoFit/>
          </a:bodyPr>
          <a:lstStyle/>
          <a:p>
            <a:r>
              <a:rPr lang="en-US" dirty="0">
                <a:solidFill>
                  <a:prstClr val="black"/>
                </a:solidFill>
                <a:latin typeface="Calibri"/>
              </a:rPr>
              <a:t>Slide </a:t>
            </a:r>
            <a:fld id="{E4D12999-F25E-4F82-95B4-7641FF85FD41}" type="slidenum">
              <a:rPr lang="en-US">
                <a:solidFill>
                  <a:prstClr val="black"/>
                </a:solidFill>
                <a:latin typeface="Calibri"/>
              </a:rPr>
              <a:pPr/>
              <a:t>13</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a:solidFill>
                  <a:prstClr val="black"/>
                </a:solidFill>
                <a:latin typeface="Calibri"/>
              </a:rPr>
              <a:t>Minimum Design Standards</a:t>
            </a:r>
            <a:endParaRPr lang="en-US" sz="4400" dirty="0">
              <a:solidFill>
                <a:prstClr val="black"/>
              </a:solidFill>
              <a:latin typeface="Calibri"/>
            </a:endParaRPr>
          </a:p>
        </p:txBody>
      </p:sp>
      <p:sp>
        <p:nvSpPr>
          <p:cNvPr id="11" name="TextBox 10"/>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55-86</a:t>
            </a:r>
          </a:p>
        </p:txBody>
      </p:sp>
      <p:pic>
        <p:nvPicPr>
          <p:cNvPr id="12" name="Picture 11" descr="1 &amp; 6 year plan logoCS1-2.emf"/>
          <p:cNvPicPr>
            <a:picLocks noChangeAspect="1"/>
          </p:cNvPicPr>
          <p:nvPr/>
        </p:nvPicPr>
        <p:blipFill>
          <a:blip r:embed="rId3" cstate="print"/>
          <a:stretch>
            <a:fillRect/>
          </a:stretch>
        </p:blipFill>
        <p:spPr>
          <a:xfrm>
            <a:off x="6448795" y="5005239"/>
            <a:ext cx="2080866" cy="1106643"/>
          </a:xfrm>
          <a:prstGeom prst="rect">
            <a:avLst/>
          </a:prstGeom>
        </p:spPr>
      </p:pic>
    </p:spTree>
    <p:extLst>
      <p:ext uri="{BB962C8B-B14F-4D97-AF65-F5344CB8AC3E}">
        <p14:creationId xmlns:p14="http://schemas.microsoft.com/office/powerpoint/2010/main" val="87724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prstClr val="black"/>
                </a:solidFill>
                <a:latin typeface="Calibri"/>
              </a:rPr>
              <a:t>4 – Urban Areas</a:t>
            </a:r>
          </a:p>
          <a:p>
            <a:endParaRPr lang="en-US" sz="2000" dirty="0">
              <a:solidFill>
                <a:prstClr val="black"/>
              </a:solidFill>
              <a:latin typeface="Calibri"/>
            </a:endParaRPr>
          </a:p>
          <a:p>
            <a:r>
              <a:rPr lang="en-US" sz="3200" dirty="0">
                <a:solidFill>
                  <a:prstClr val="black"/>
                </a:solidFill>
                <a:latin typeface="Calibri"/>
              </a:rPr>
              <a:t>4 – Rural Areas</a:t>
            </a:r>
          </a:p>
          <a:p>
            <a:endParaRPr lang="en-US" sz="2000" dirty="0">
              <a:solidFill>
                <a:prstClr val="black"/>
              </a:solidFill>
              <a:latin typeface="Calibri"/>
            </a:endParaRPr>
          </a:p>
          <a:p>
            <a:r>
              <a:rPr lang="en-US" sz="3200" dirty="0">
                <a:solidFill>
                  <a:prstClr val="black"/>
                </a:solidFill>
                <a:latin typeface="Calibri"/>
              </a:rPr>
              <a:t>4 – Scenic-Recreation</a:t>
            </a:r>
          </a:p>
          <a:p>
            <a:endParaRPr lang="en-US" sz="2000" dirty="0">
              <a:solidFill>
                <a:prstClr val="black"/>
              </a:solidFill>
              <a:latin typeface="Calibri"/>
            </a:endParaRPr>
          </a:p>
          <a:p>
            <a:r>
              <a:rPr lang="en-US" sz="3200" dirty="0">
                <a:solidFill>
                  <a:prstClr val="black"/>
                </a:solidFill>
                <a:latin typeface="Calibri"/>
              </a:rPr>
              <a:t>1 – Low Water Stream Crossings and Fords</a:t>
            </a:r>
          </a:p>
          <a:p>
            <a:endParaRPr lang="en-US" sz="2000" dirty="0">
              <a:solidFill>
                <a:prstClr val="black"/>
              </a:solidFill>
              <a:latin typeface="Calibri"/>
            </a:endParaRPr>
          </a:p>
          <a:p>
            <a:r>
              <a:rPr lang="en-US" sz="3200" dirty="0">
                <a:solidFill>
                  <a:prstClr val="black"/>
                </a:solidFill>
                <a:latin typeface="Calibri"/>
              </a:rPr>
              <a:t>1 – Minimum Maintenance Roads</a:t>
            </a:r>
          </a:p>
          <a:p>
            <a:endParaRPr lang="en-US" sz="2000" dirty="0">
              <a:solidFill>
                <a:prstClr val="black"/>
              </a:solidFill>
              <a:latin typeface="Calibri"/>
            </a:endParaRPr>
          </a:p>
          <a:p>
            <a:r>
              <a:rPr lang="en-US" sz="3200" dirty="0">
                <a:solidFill>
                  <a:prstClr val="black"/>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14</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55-86</a:t>
            </a:r>
          </a:p>
        </p:txBody>
      </p:sp>
      <p:sp>
        <p:nvSpPr>
          <p:cNvPr id="8" name="TextBox 7"/>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30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51731" y="169938"/>
            <a:ext cx="8229600" cy="1784351"/>
          </a:xfrm>
          <a:prstGeom prst="rect">
            <a:avLst/>
          </a:prstGeom>
          <a:noFill/>
        </p:spPr>
        <p:txBody>
          <a:bodyPr wrap="square" anchor="ctr"/>
          <a:lstStyle>
            <a:lvl1pPr lvl="0">
              <a:defRPr/>
            </a:lvl1pPr>
          </a:lstStyle>
          <a:p>
            <a:pPr lvl="0" algn="ctr"/>
            <a:r>
              <a:rPr lang="en-US" dirty="0">
                <a:latin typeface="+mj-lt"/>
              </a:rPr>
              <a:t>2016 MDS</a:t>
            </a:r>
            <a:endParaRPr dirty="0">
              <a:latin typeface="+mj-lt"/>
            </a:endParaRPr>
          </a:p>
          <a:p>
            <a:pPr lvl="0" algn="ctr"/>
            <a:r>
              <a:rPr sz="3600" dirty="0">
                <a:latin typeface="+mj-lt"/>
              </a:rPr>
              <a:t>County Roads and Municipal Streets </a:t>
            </a:r>
            <a:r>
              <a:rPr dirty="0">
                <a:latin typeface="+mj-lt"/>
              </a:rPr>
              <a:t> </a:t>
            </a:r>
          </a:p>
        </p:txBody>
      </p:sp>
      <p:sp>
        <p:nvSpPr>
          <p:cNvPr id="3" name="Text Placeholder 2"/>
          <p:cNvSpPr txBox="1">
            <a:spLocks noGrp="1"/>
          </p:cNvSpPr>
          <p:nvPr>
            <p:ph type="body" idx="1"/>
          </p:nvPr>
        </p:nvSpPr>
        <p:spPr>
          <a:xfrm>
            <a:off x="859536" y="1926717"/>
            <a:ext cx="8284464" cy="4378569"/>
          </a:xfrm>
          <a:prstGeom prst="rect">
            <a:avLst/>
          </a:prstGeom>
          <a:noFill/>
        </p:spPr>
        <p:txBody>
          <a:bodyPr wrap="square" anchor="t"/>
          <a:lstStyle>
            <a:lvl1pPr lvl="0">
              <a:defRPr/>
            </a:lvl1pPr>
          </a:lstStyle>
          <a:p>
            <a:pPr lvl="0" algn="l">
              <a:buChar char="•"/>
            </a:pPr>
            <a:r>
              <a:rPr dirty="0">
                <a:solidFill>
                  <a:srgbClr val="C0C0C0"/>
                </a:solidFill>
                <a:latin typeface="+mn-lt"/>
              </a:rPr>
              <a:t>4 Tables each for Urban, Rural and Scenic-Recreation</a:t>
            </a:r>
            <a:r>
              <a:rPr dirty="0">
                <a:latin typeface="+mn-lt"/>
              </a:rPr>
              <a:t>  </a:t>
            </a:r>
          </a:p>
          <a:p>
            <a:pPr lvl="1">
              <a:buChar char="•"/>
            </a:pPr>
            <a:r>
              <a:rPr dirty="0">
                <a:latin typeface="+mn-lt"/>
              </a:rPr>
              <a:t>Minor Arterial</a:t>
            </a:r>
          </a:p>
          <a:p>
            <a:pPr lvl="1">
              <a:buChar char="•"/>
            </a:pPr>
            <a:r>
              <a:rPr dirty="0">
                <a:latin typeface="+mn-lt"/>
              </a:rPr>
              <a:t>Major Collector </a:t>
            </a:r>
          </a:p>
          <a:p>
            <a:pPr lvl="1">
              <a:buChar char="•"/>
            </a:pPr>
            <a:r>
              <a:rPr dirty="0">
                <a:latin typeface="+mn-lt"/>
              </a:rPr>
              <a:t>Minor Collector </a:t>
            </a:r>
          </a:p>
          <a:p>
            <a:pPr lvl="1">
              <a:buChar char="•"/>
            </a:pPr>
            <a:r>
              <a:rPr dirty="0">
                <a:latin typeface="+mn-lt"/>
              </a:rPr>
              <a:t>Local</a:t>
            </a:r>
          </a:p>
          <a:p>
            <a:pPr lvl="0" algn="l">
              <a:buChar char="•"/>
            </a:pPr>
            <a:r>
              <a:rPr dirty="0">
                <a:solidFill>
                  <a:srgbClr val="C0C0C0"/>
                </a:solidFill>
                <a:latin typeface="+mn-lt"/>
              </a:rPr>
              <a:t>3 other tables - Low Water</a:t>
            </a:r>
            <a:r>
              <a:rPr lang="en-US" dirty="0">
                <a:solidFill>
                  <a:srgbClr val="C0C0C0"/>
                </a:solidFill>
                <a:latin typeface="+mn-lt"/>
              </a:rPr>
              <a:t> Stream</a:t>
            </a:r>
            <a:r>
              <a:rPr dirty="0">
                <a:solidFill>
                  <a:srgbClr val="C0C0C0"/>
                </a:solidFill>
                <a:latin typeface="+mn-lt"/>
              </a:rPr>
              <a:t> Crossings</a:t>
            </a:r>
            <a:r>
              <a:rPr lang="en-US" dirty="0">
                <a:solidFill>
                  <a:srgbClr val="C0C0C0"/>
                </a:solidFill>
                <a:latin typeface="+mn-lt"/>
              </a:rPr>
              <a:t> and Fords</a:t>
            </a:r>
            <a:r>
              <a:rPr dirty="0">
                <a:solidFill>
                  <a:srgbClr val="C0C0C0"/>
                </a:solidFill>
                <a:latin typeface="+mn-lt"/>
              </a:rPr>
              <a:t>, Remote Residential Roads, and Minimum Maintenance Roads</a:t>
            </a:r>
            <a:r>
              <a:rPr dirty="0">
                <a:latin typeface="+mn-lt"/>
              </a:rPr>
              <a:t>  </a:t>
            </a:r>
          </a:p>
        </p:txBody>
      </p:sp>
      <p:sp>
        <p:nvSpPr>
          <p:cNvPr id="4" name="TextBox 3"/>
          <p:cNvSpPr txBox="1"/>
          <p:nvPr/>
        </p:nvSpPr>
        <p:spPr>
          <a:xfrm>
            <a:off x="5565913" y="2303965"/>
            <a:ext cx="2652895" cy="2623706"/>
          </a:xfrm>
          <a:prstGeom prst="rect">
            <a:avLst/>
          </a:prstGeom>
          <a:noFill/>
        </p:spPr>
        <p:txBody>
          <a:bodyPr wrap="square" anchor="t"/>
          <a:lstStyle>
            <a:lvl1pPr lvl="0">
              <a:defRPr/>
            </a:lvl1pPr>
          </a:lstStyle>
          <a:p>
            <a:pPr algn="ctr"/>
            <a:r>
              <a:rPr lang="en-US" sz="2800" dirty="0">
                <a:solidFill>
                  <a:srgbClr val="FF0000"/>
                </a:solidFill>
                <a:latin typeface="Calibri"/>
              </a:rPr>
              <a:t>2016 MDS  organized by </a:t>
            </a:r>
            <a:r>
              <a:rPr sz="2800" b="1" dirty="0">
                <a:solidFill>
                  <a:srgbClr val="FF0000"/>
                </a:solidFill>
                <a:latin typeface="Calibri"/>
              </a:rPr>
              <a:t>NATIONAL</a:t>
            </a:r>
            <a:r>
              <a:rPr sz="2800" dirty="0">
                <a:solidFill>
                  <a:srgbClr val="FF0000"/>
                </a:solidFill>
                <a:latin typeface="Calibri"/>
              </a:rPr>
              <a:t> FUNCTIONAL CLASSIFICATION</a:t>
            </a:r>
            <a:endParaRPr lang="en-US" sz="2800" dirty="0">
              <a:solidFill>
                <a:srgbClr val="FF0000"/>
              </a:solidFill>
              <a:latin typeface="Calibri"/>
            </a:endParaRPr>
          </a:p>
          <a:p>
            <a:pPr algn="ctr"/>
            <a:r>
              <a:rPr lang="en-US" sz="2800" dirty="0">
                <a:solidFill>
                  <a:srgbClr val="FF0000"/>
                </a:solidFill>
                <a:latin typeface="Calibri"/>
              </a:rPr>
              <a:t>(NFC)</a:t>
            </a:r>
            <a:r>
              <a:rPr sz="2800" dirty="0">
                <a:solidFill>
                  <a:srgbClr val="FF0000"/>
                </a:solidFill>
                <a:latin typeface="Calibri"/>
              </a:rPr>
              <a:t>  </a:t>
            </a:r>
          </a:p>
        </p:txBody>
      </p:sp>
      <p:sp>
        <p:nvSpPr>
          <p:cNvPr id="6" name="TextBox 5"/>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MDS Tables and the NFC</a:t>
            </a:r>
          </a:p>
        </p:txBody>
      </p:sp>
      <p:sp>
        <p:nvSpPr>
          <p:cNvPr id="7" name="TextBox 6"/>
          <p:cNvSpPr txBox="1"/>
          <p:nvPr/>
        </p:nvSpPr>
        <p:spPr>
          <a:xfrm>
            <a:off x="1224645" y="6327326"/>
            <a:ext cx="1747157" cy="369332"/>
          </a:xfrm>
          <a:prstGeom prst="rect">
            <a:avLst/>
          </a:prstGeom>
          <a:noFill/>
        </p:spPr>
        <p:txBody>
          <a:bodyPr wrap="square" rtlCol="0">
            <a:spAutoFit/>
          </a:bodyPr>
          <a:lstStyle/>
          <a:p>
            <a:r>
              <a:rPr lang="en-US" dirty="0">
                <a:solidFill>
                  <a:prstClr val="black"/>
                </a:solidFill>
                <a:latin typeface="Calibri"/>
              </a:rPr>
              <a:t>Slide </a:t>
            </a:r>
            <a:fld id="{B1B76FE2-ACD5-4C08-B326-88656CE6229A}" type="slidenum">
              <a:rPr lang="en-US">
                <a:solidFill>
                  <a:prstClr val="black"/>
                </a:solidFill>
                <a:latin typeface="Calibri"/>
              </a:rPr>
              <a:pPr/>
              <a:t>15</a:t>
            </a:fld>
            <a:endParaRPr lang="en-US" dirty="0">
              <a:solidFill>
                <a:prstClr val="black"/>
              </a:solidFill>
              <a:latin typeface="Calibri"/>
            </a:endParaRPr>
          </a:p>
        </p:txBody>
      </p:sp>
      <p:sp>
        <p:nvSpPr>
          <p:cNvPr id="9" name="TextBox 8"/>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35-86</a:t>
            </a:r>
          </a:p>
        </p:txBody>
      </p:sp>
      <p:pic>
        <p:nvPicPr>
          <p:cNvPr id="10" name="Picture 9" descr="1 &amp; 6 year plan logoCS1-2.emf"/>
          <p:cNvPicPr>
            <a:picLocks noChangeAspect="1"/>
          </p:cNvPicPr>
          <p:nvPr/>
        </p:nvPicPr>
        <p:blipFill>
          <a:blip r:embed="rId3" cstate="print"/>
          <a:stretch>
            <a:fillRect/>
          </a:stretch>
        </p:blipFill>
        <p:spPr>
          <a:xfrm>
            <a:off x="7400874" y="274779"/>
            <a:ext cx="1480457" cy="787334"/>
          </a:xfrm>
          <a:prstGeom prst="rect">
            <a:avLst/>
          </a:prstGeom>
        </p:spPr>
      </p:pic>
    </p:spTree>
    <p:extLst>
      <p:ext uri="{BB962C8B-B14F-4D97-AF65-F5344CB8AC3E}">
        <p14:creationId xmlns:p14="http://schemas.microsoft.com/office/powerpoint/2010/main" val="33330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MDS Tables Format</a:t>
            </a:r>
          </a:p>
        </p:txBody>
      </p:sp>
      <p:pic>
        <p:nvPicPr>
          <p:cNvPr id="3" name="Picture 2"/>
          <p:cNvPicPr>
            <a:picLocks noChangeAspect="1"/>
          </p:cNvPicPr>
          <p:nvPr/>
        </p:nvPicPr>
        <p:blipFill>
          <a:blip r:embed="rId3"/>
          <a:stretch>
            <a:fillRect/>
          </a:stretch>
        </p:blipFill>
        <p:spPr>
          <a:xfrm>
            <a:off x="1650370" y="28397"/>
            <a:ext cx="5862472" cy="6829603"/>
          </a:xfrm>
          <a:prstGeom prst="rect">
            <a:avLst/>
          </a:prstGeom>
        </p:spPr>
      </p:pic>
      <p:sp>
        <p:nvSpPr>
          <p:cNvPr id="4" name="TextBox 3"/>
          <p:cNvSpPr txBox="1"/>
          <p:nvPr/>
        </p:nvSpPr>
        <p:spPr>
          <a:xfrm>
            <a:off x="8144312" y="6488668"/>
            <a:ext cx="1029359" cy="369332"/>
          </a:xfrm>
          <a:prstGeom prst="rect">
            <a:avLst/>
          </a:prstGeom>
          <a:noFill/>
        </p:spPr>
        <p:txBody>
          <a:bodyPr wrap="square" rtlCol="0">
            <a:spAutoFit/>
          </a:bodyPr>
          <a:lstStyle/>
          <a:p>
            <a:r>
              <a:rPr lang="en-US" dirty="0">
                <a:solidFill>
                  <a:prstClr val="black"/>
                </a:solidFill>
                <a:latin typeface="Calibri"/>
              </a:rPr>
              <a:t>Slide </a:t>
            </a:r>
            <a:fld id="{EB9C666B-62D6-43C1-8110-262A54EECF9E}" type="slidenum">
              <a:rPr lang="en-US">
                <a:solidFill>
                  <a:prstClr val="black"/>
                </a:solidFill>
                <a:latin typeface="Calibri"/>
              </a:rPr>
              <a:pPr/>
              <a:t>16</a:t>
            </a:fld>
            <a:endParaRPr lang="en-US" dirty="0">
              <a:solidFill>
                <a:prstClr val="black"/>
              </a:solidFill>
              <a:latin typeface="Calibri"/>
            </a:endParaRPr>
          </a:p>
        </p:txBody>
      </p:sp>
      <p:pic>
        <p:nvPicPr>
          <p:cNvPr id="2" name="Picture 1"/>
          <p:cNvPicPr>
            <a:picLocks noChangeAspect="1"/>
          </p:cNvPicPr>
          <p:nvPr/>
        </p:nvPicPr>
        <p:blipFill>
          <a:blip r:embed="rId4"/>
          <a:stretch>
            <a:fillRect/>
          </a:stretch>
        </p:blipFill>
        <p:spPr>
          <a:xfrm>
            <a:off x="1528843" y="3190461"/>
            <a:ext cx="6105525" cy="2886075"/>
          </a:xfrm>
          <a:prstGeom prst="rect">
            <a:avLst/>
          </a:prstGeom>
        </p:spPr>
      </p:pic>
      <p:sp>
        <p:nvSpPr>
          <p:cNvPr id="32" name="Rectangle 31"/>
          <p:cNvSpPr/>
          <p:nvPr/>
        </p:nvSpPr>
        <p:spPr>
          <a:xfrm>
            <a:off x="3178960" y="2032000"/>
            <a:ext cx="1939139" cy="11584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18647" y="3514725"/>
            <a:ext cx="876300"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p:cNvSpPr/>
          <p:nvPr/>
        </p:nvSpPr>
        <p:spPr>
          <a:xfrm>
            <a:off x="2192642" y="3807853"/>
            <a:ext cx="887805" cy="361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Oval 13"/>
          <p:cNvSpPr/>
          <p:nvPr/>
        </p:nvSpPr>
        <p:spPr>
          <a:xfrm>
            <a:off x="3245986" y="750278"/>
            <a:ext cx="1110811" cy="322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Arrow: Left 14"/>
          <p:cNvSpPr/>
          <p:nvPr/>
        </p:nvSpPr>
        <p:spPr>
          <a:xfrm rot="16200000">
            <a:off x="2017967" y="422863"/>
            <a:ext cx="307403"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p:cNvSpPr/>
          <p:nvPr/>
        </p:nvSpPr>
        <p:spPr>
          <a:xfrm>
            <a:off x="7170057" y="750278"/>
            <a:ext cx="853587" cy="164122"/>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09988" y="1552575"/>
            <a:ext cx="766762" cy="269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Arrow: Left 18"/>
          <p:cNvSpPr/>
          <p:nvPr/>
        </p:nvSpPr>
        <p:spPr>
          <a:xfrm>
            <a:off x="5341256" y="1287045"/>
            <a:ext cx="2682387" cy="164384"/>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p:cNvSpPr/>
          <p:nvPr/>
        </p:nvSpPr>
        <p:spPr>
          <a:xfrm>
            <a:off x="5829300" y="1459483"/>
            <a:ext cx="2194343" cy="16313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55776" y="2032000"/>
            <a:ext cx="1394618" cy="11584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33814" y="5212537"/>
            <a:ext cx="1553157" cy="153771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45986" y="5224770"/>
            <a:ext cx="2095270" cy="152548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61577" y="2047113"/>
            <a:ext cx="2255223" cy="112775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28603" y="5209176"/>
            <a:ext cx="2284239" cy="152548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 36"/>
          <p:cNvSpPr/>
          <p:nvPr/>
        </p:nvSpPr>
        <p:spPr>
          <a:xfrm rot="16200000">
            <a:off x="1906129" y="3644474"/>
            <a:ext cx="307403"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 37"/>
          <p:cNvSpPr/>
          <p:nvPr/>
        </p:nvSpPr>
        <p:spPr>
          <a:xfrm>
            <a:off x="6232412" y="4551011"/>
            <a:ext cx="2682387" cy="164384"/>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 38"/>
          <p:cNvSpPr/>
          <p:nvPr/>
        </p:nvSpPr>
        <p:spPr>
          <a:xfrm>
            <a:off x="6720456" y="4723449"/>
            <a:ext cx="2194343" cy="163136"/>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 39"/>
          <p:cNvSpPr/>
          <p:nvPr/>
        </p:nvSpPr>
        <p:spPr>
          <a:xfrm>
            <a:off x="7592635" y="4005681"/>
            <a:ext cx="853587" cy="164122"/>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p:cNvSpPr/>
          <p:nvPr/>
        </p:nvSpPr>
        <p:spPr>
          <a:xfrm>
            <a:off x="5423607" y="1572476"/>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p:cNvSpPr/>
          <p:nvPr/>
        </p:nvSpPr>
        <p:spPr>
          <a:xfrm>
            <a:off x="3865854" y="176254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p:cNvSpPr/>
          <p:nvPr/>
        </p:nvSpPr>
        <p:spPr>
          <a:xfrm>
            <a:off x="6105654" y="1748274"/>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p:cNvSpPr/>
          <p:nvPr/>
        </p:nvSpPr>
        <p:spPr>
          <a:xfrm>
            <a:off x="3161721" y="2108790"/>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p:cNvSpPr/>
          <p:nvPr/>
        </p:nvSpPr>
        <p:spPr>
          <a:xfrm>
            <a:off x="2753859" y="257320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p:cNvSpPr/>
          <p:nvPr/>
        </p:nvSpPr>
        <p:spPr>
          <a:xfrm>
            <a:off x="5440025" y="4808935"/>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p:cNvSpPr/>
          <p:nvPr/>
        </p:nvSpPr>
        <p:spPr>
          <a:xfrm>
            <a:off x="5432987" y="5016276"/>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p:cNvSpPr/>
          <p:nvPr/>
        </p:nvSpPr>
        <p:spPr>
          <a:xfrm>
            <a:off x="6324645" y="494162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p:cNvSpPr/>
          <p:nvPr/>
        </p:nvSpPr>
        <p:spPr>
          <a:xfrm>
            <a:off x="2883396" y="5273922"/>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p:cNvSpPr/>
          <p:nvPr/>
        </p:nvSpPr>
        <p:spPr>
          <a:xfrm>
            <a:off x="2699901" y="6204029"/>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5 Points 58"/>
          <p:cNvSpPr/>
          <p:nvPr/>
        </p:nvSpPr>
        <p:spPr>
          <a:xfrm>
            <a:off x="2313804" y="6533194"/>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07317" y="1968844"/>
            <a:ext cx="1282423" cy="269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2" name="Oval 61"/>
          <p:cNvSpPr/>
          <p:nvPr/>
        </p:nvSpPr>
        <p:spPr>
          <a:xfrm>
            <a:off x="5829300" y="1974058"/>
            <a:ext cx="495345" cy="269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3" name="Oval 62"/>
          <p:cNvSpPr/>
          <p:nvPr/>
        </p:nvSpPr>
        <p:spPr>
          <a:xfrm>
            <a:off x="3595285" y="5129312"/>
            <a:ext cx="1414865" cy="269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4" name="Oval 63"/>
          <p:cNvSpPr/>
          <p:nvPr/>
        </p:nvSpPr>
        <p:spPr>
          <a:xfrm>
            <a:off x="6105654" y="5134526"/>
            <a:ext cx="297976" cy="269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0543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12500"/>
                                  </p:stCondLst>
                                  <p:childTnLst>
                                    <p:set>
                                      <p:cBhvr>
                                        <p:cTn id="8" dur="1" fill="hold">
                                          <p:stCondLst>
                                            <p:cond delay="0"/>
                                          </p:stCondLst>
                                        </p:cTn>
                                        <p:tgtEl>
                                          <p:spTgt spid="2"/>
                                        </p:tgtEl>
                                        <p:attrNameLst>
                                          <p:attrName>style.visibility</p:attrName>
                                        </p:attrNameLst>
                                      </p:cBhvr>
                                      <p:to>
                                        <p:strVal val="visible"/>
                                      </p:to>
                                    </p:set>
                                  </p:childTnLst>
                                </p:cTn>
                              </p:par>
                              <p:par>
                                <p:cTn id="9" presetID="22" presetClass="entr" presetSubtype="2" fill="hold" grpId="0" nodeType="withEffect">
                                  <p:stCondLst>
                                    <p:cond delay="12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2000"/>
                                        <p:tgtEl>
                                          <p:spTgt spid="11"/>
                                        </p:tgtEl>
                                      </p:cBhvr>
                                    </p:animEffect>
                                  </p:childTnLst>
                                  <p:subTnLst>
                                    <p:set>
                                      <p:cBhvr override="childStyle">
                                        <p:cTn dur="1" fill="hold" display="0" masterRel="sameClick" afterEffect="1">
                                          <p:stCondLst>
                                            <p:cond evt="end" delay="0">
                                              <p:tn val="9"/>
                                            </p:cond>
                                          </p:stCondLst>
                                        </p:cTn>
                                        <p:tgtEl>
                                          <p:spTgt spid="11"/>
                                        </p:tgtEl>
                                        <p:attrNameLst>
                                          <p:attrName>style.visibility</p:attrName>
                                        </p:attrNameLst>
                                      </p:cBhvr>
                                      <p:to>
                                        <p:strVal val="hidden"/>
                                      </p:to>
                                    </p:set>
                                  </p:subTnLst>
                                </p:cTn>
                              </p:par>
                              <p:par>
                                <p:cTn id="12" presetID="22" presetClass="entr" presetSubtype="2" fill="hold" grpId="0" nodeType="withEffect">
                                  <p:stCondLst>
                                    <p:cond delay="1250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2000"/>
                                        <p:tgtEl>
                                          <p:spTgt spid="12"/>
                                        </p:tgtEl>
                                      </p:cBhvr>
                                    </p:animEffect>
                                  </p:childTnLst>
                                  <p:subTnLst>
                                    <p:set>
                                      <p:cBhvr override="childStyle">
                                        <p:cTn dur="1" fill="hold" display="0" masterRel="sameClick" afterEffect="1">
                                          <p:stCondLst>
                                            <p:cond evt="end" delay="0">
                                              <p:tn val="12"/>
                                            </p:cond>
                                          </p:stCondLst>
                                        </p:cTn>
                                        <p:tgtEl>
                                          <p:spTgt spid="12"/>
                                        </p:tgtEl>
                                        <p:attrNameLst>
                                          <p:attrName>style.visibility</p:attrName>
                                        </p:attrNameLst>
                                      </p:cBhvr>
                                      <p:to>
                                        <p:strVal val="hidden"/>
                                      </p:to>
                                    </p:set>
                                  </p:subTnLst>
                                </p:cTn>
                              </p:par>
                              <p:par>
                                <p:cTn id="15" presetID="22" presetClass="entr" presetSubtype="2" fill="hold" grpId="0" nodeType="withEffect">
                                  <p:stCondLst>
                                    <p:cond delay="145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0"/>
                                        <p:tgtEl>
                                          <p:spTgt spid="15"/>
                                        </p:tgtEl>
                                      </p:cBhvr>
                                    </p:animEffect>
                                  </p:childTnLst>
                                  <p:subTnLst>
                                    <p:set>
                                      <p:cBhvr override="childStyle">
                                        <p:cTn dur="1" fill="hold" display="0" masterRel="sameClick" afterEffect="1">
                                          <p:stCondLst>
                                            <p:cond evt="end" delay="0">
                                              <p:tn val="15"/>
                                            </p:cond>
                                          </p:stCondLst>
                                        </p:cTn>
                                        <p:tgtEl>
                                          <p:spTgt spid="15"/>
                                        </p:tgtEl>
                                        <p:attrNameLst>
                                          <p:attrName>style.visibility</p:attrName>
                                        </p:attrNameLst>
                                      </p:cBhvr>
                                      <p:to>
                                        <p:strVal val="hidden"/>
                                      </p:to>
                                    </p:set>
                                  </p:subTnLst>
                                </p:cTn>
                              </p:par>
                              <p:par>
                                <p:cTn id="18" presetID="22" presetClass="entr" presetSubtype="2" fill="hold" grpId="0" nodeType="withEffect">
                                  <p:stCondLst>
                                    <p:cond delay="1450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0"/>
                                        <p:tgtEl>
                                          <p:spTgt spid="37"/>
                                        </p:tgtEl>
                                      </p:cBhvr>
                                    </p:animEffect>
                                  </p:childTnLst>
                                  <p:subTnLst>
                                    <p:set>
                                      <p:cBhvr override="childStyle">
                                        <p:cTn dur="1" fill="hold" display="0" masterRel="sameClick" afterEffect="1">
                                          <p:stCondLst>
                                            <p:cond evt="end" delay="0">
                                              <p:tn val="18"/>
                                            </p:cond>
                                          </p:stCondLst>
                                        </p:cTn>
                                        <p:tgtEl>
                                          <p:spTgt spid="37"/>
                                        </p:tgtEl>
                                        <p:attrNameLst>
                                          <p:attrName>style.visibility</p:attrName>
                                        </p:attrNameLst>
                                      </p:cBhvr>
                                      <p:to>
                                        <p:strVal val="hidden"/>
                                      </p:to>
                                    </p:set>
                                  </p:subTnLst>
                                </p:cTn>
                              </p:par>
                              <p:par>
                                <p:cTn id="21" presetID="22" presetClass="entr" presetSubtype="2" fill="hold" grpId="0" nodeType="withEffect">
                                  <p:stCondLst>
                                    <p:cond delay="3010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0"/>
                                        <p:tgtEl>
                                          <p:spTgt spid="16"/>
                                        </p:tgtEl>
                                      </p:cBhvr>
                                    </p:animEffect>
                                  </p:childTnLst>
                                  <p:subTnLst>
                                    <p:set>
                                      <p:cBhvr override="childStyle">
                                        <p:cTn dur="1" fill="hold" display="0" masterRel="sameClick" afterEffect="1">
                                          <p:stCondLst>
                                            <p:cond evt="end" delay="0">
                                              <p:tn val="21"/>
                                            </p:cond>
                                          </p:stCondLst>
                                        </p:cTn>
                                        <p:tgtEl>
                                          <p:spTgt spid="16"/>
                                        </p:tgtEl>
                                        <p:attrNameLst>
                                          <p:attrName>style.visibility</p:attrName>
                                        </p:attrNameLst>
                                      </p:cBhvr>
                                      <p:to>
                                        <p:strVal val="hidden"/>
                                      </p:to>
                                    </p:set>
                                  </p:subTnLst>
                                </p:cTn>
                              </p:par>
                              <p:par>
                                <p:cTn id="24" presetID="22" presetClass="entr" presetSubtype="2" fill="hold" grpId="0" nodeType="withEffect">
                                  <p:stCondLst>
                                    <p:cond delay="30100"/>
                                  </p:stCondLst>
                                  <p:childTnLst>
                                    <p:set>
                                      <p:cBhvr>
                                        <p:cTn id="25" dur="1" fill="hold">
                                          <p:stCondLst>
                                            <p:cond delay="0"/>
                                          </p:stCondLst>
                                        </p:cTn>
                                        <p:tgtEl>
                                          <p:spTgt spid="40"/>
                                        </p:tgtEl>
                                        <p:attrNameLst>
                                          <p:attrName>style.visibility</p:attrName>
                                        </p:attrNameLst>
                                      </p:cBhvr>
                                      <p:to>
                                        <p:strVal val="visible"/>
                                      </p:to>
                                    </p:set>
                                    <p:animEffect transition="in" filter="wipe(right)">
                                      <p:cBhvr>
                                        <p:cTn id="26" dur="5000"/>
                                        <p:tgtEl>
                                          <p:spTgt spid="40"/>
                                        </p:tgtEl>
                                      </p:cBhvr>
                                    </p:animEffect>
                                  </p:childTnLst>
                                  <p:subTnLst>
                                    <p:set>
                                      <p:cBhvr override="childStyle">
                                        <p:cTn dur="1" fill="hold" display="0" masterRel="sameClick" afterEffect="1">
                                          <p:stCondLst>
                                            <p:cond evt="end" delay="0">
                                              <p:tn val="24"/>
                                            </p:cond>
                                          </p:stCondLst>
                                        </p:cTn>
                                        <p:tgtEl>
                                          <p:spTgt spid="40"/>
                                        </p:tgtEl>
                                        <p:attrNameLst>
                                          <p:attrName>style.visibility</p:attrName>
                                        </p:attrNameLst>
                                      </p:cBhvr>
                                      <p:to>
                                        <p:strVal val="hidden"/>
                                      </p:to>
                                    </p:set>
                                  </p:subTnLst>
                                </p:cTn>
                              </p:par>
                              <p:par>
                                <p:cTn id="27" presetID="22" presetClass="entr" presetSubtype="2" fill="hold" grpId="0" nodeType="withEffect">
                                  <p:stCondLst>
                                    <p:cond delay="36500"/>
                                  </p:stCondLst>
                                  <p:childTnLst>
                                    <p:set>
                                      <p:cBhvr>
                                        <p:cTn id="28" dur="1" fill="hold">
                                          <p:stCondLst>
                                            <p:cond delay="0"/>
                                          </p:stCondLst>
                                        </p:cTn>
                                        <p:tgtEl>
                                          <p:spTgt spid="61"/>
                                        </p:tgtEl>
                                        <p:attrNameLst>
                                          <p:attrName>style.visibility</p:attrName>
                                        </p:attrNameLst>
                                      </p:cBhvr>
                                      <p:to>
                                        <p:strVal val="visible"/>
                                      </p:to>
                                    </p:set>
                                    <p:animEffect transition="in" filter="wipe(right)">
                                      <p:cBhvr>
                                        <p:cTn id="29" dur="3000"/>
                                        <p:tgtEl>
                                          <p:spTgt spid="61"/>
                                        </p:tgtEl>
                                      </p:cBhvr>
                                    </p:animEffect>
                                  </p:childTnLst>
                                  <p:subTnLst>
                                    <p:set>
                                      <p:cBhvr override="childStyle">
                                        <p:cTn dur="1" fill="hold" display="0" masterRel="sameClick" afterEffect="1">
                                          <p:stCondLst>
                                            <p:cond evt="end" delay="0">
                                              <p:tn val="27"/>
                                            </p:cond>
                                          </p:stCondLst>
                                        </p:cTn>
                                        <p:tgtEl>
                                          <p:spTgt spid="61"/>
                                        </p:tgtEl>
                                        <p:attrNameLst>
                                          <p:attrName>style.visibility</p:attrName>
                                        </p:attrNameLst>
                                      </p:cBhvr>
                                      <p:to>
                                        <p:strVal val="hidden"/>
                                      </p:to>
                                    </p:set>
                                  </p:subTnLst>
                                </p:cTn>
                              </p:par>
                              <p:par>
                                <p:cTn id="30" presetID="22" presetClass="entr" presetSubtype="2" fill="hold" grpId="0" nodeType="withEffect">
                                  <p:stCondLst>
                                    <p:cond delay="37500"/>
                                  </p:stCondLst>
                                  <p:childTnLst>
                                    <p:set>
                                      <p:cBhvr>
                                        <p:cTn id="31" dur="1" fill="hold">
                                          <p:stCondLst>
                                            <p:cond delay="0"/>
                                          </p:stCondLst>
                                        </p:cTn>
                                        <p:tgtEl>
                                          <p:spTgt spid="62"/>
                                        </p:tgtEl>
                                        <p:attrNameLst>
                                          <p:attrName>style.visibility</p:attrName>
                                        </p:attrNameLst>
                                      </p:cBhvr>
                                      <p:to>
                                        <p:strVal val="visible"/>
                                      </p:to>
                                    </p:set>
                                    <p:animEffect transition="in" filter="wipe(right)">
                                      <p:cBhvr>
                                        <p:cTn id="32" dur="3000"/>
                                        <p:tgtEl>
                                          <p:spTgt spid="62"/>
                                        </p:tgtEl>
                                      </p:cBhvr>
                                    </p:animEffect>
                                  </p:childTnLst>
                                  <p:subTnLst>
                                    <p:set>
                                      <p:cBhvr override="childStyle">
                                        <p:cTn dur="1" fill="hold" display="0" masterRel="sameClick" afterEffect="1">
                                          <p:stCondLst>
                                            <p:cond evt="end" delay="0">
                                              <p:tn val="30"/>
                                            </p:cond>
                                          </p:stCondLst>
                                        </p:cTn>
                                        <p:tgtEl>
                                          <p:spTgt spid="62"/>
                                        </p:tgtEl>
                                        <p:attrNameLst>
                                          <p:attrName>style.visibility</p:attrName>
                                        </p:attrNameLst>
                                      </p:cBhvr>
                                      <p:to>
                                        <p:strVal val="hidden"/>
                                      </p:to>
                                    </p:set>
                                  </p:subTnLst>
                                </p:cTn>
                              </p:par>
                              <p:par>
                                <p:cTn id="33" presetID="22" presetClass="entr" presetSubtype="2" fill="hold" grpId="0" nodeType="withEffect">
                                  <p:stCondLst>
                                    <p:cond delay="3650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3000"/>
                                        <p:tgtEl>
                                          <p:spTgt spid="63"/>
                                        </p:tgtEl>
                                      </p:cBhvr>
                                    </p:animEffect>
                                  </p:childTnLst>
                                  <p:subTnLst>
                                    <p:set>
                                      <p:cBhvr override="childStyle">
                                        <p:cTn dur="1" fill="hold" display="0" masterRel="sameClick" afterEffect="1">
                                          <p:stCondLst>
                                            <p:cond evt="end" delay="0">
                                              <p:tn val="33"/>
                                            </p:cond>
                                          </p:stCondLst>
                                        </p:cTn>
                                        <p:tgtEl>
                                          <p:spTgt spid="63"/>
                                        </p:tgtEl>
                                        <p:attrNameLst>
                                          <p:attrName>style.visibility</p:attrName>
                                        </p:attrNameLst>
                                      </p:cBhvr>
                                      <p:to>
                                        <p:strVal val="hidden"/>
                                      </p:to>
                                    </p:set>
                                  </p:subTnLst>
                                </p:cTn>
                              </p:par>
                              <p:par>
                                <p:cTn id="36" presetID="22" presetClass="entr" presetSubtype="2" fill="hold" grpId="0" nodeType="withEffect">
                                  <p:stCondLst>
                                    <p:cond delay="37500"/>
                                  </p:stCondLst>
                                  <p:childTnLst>
                                    <p:set>
                                      <p:cBhvr>
                                        <p:cTn id="37" dur="1" fill="hold">
                                          <p:stCondLst>
                                            <p:cond delay="0"/>
                                          </p:stCondLst>
                                        </p:cTn>
                                        <p:tgtEl>
                                          <p:spTgt spid="64"/>
                                        </p:tgtEl>
                                        <p:attrNameLst>
                                          <p:attrName>style.visibility</p:attrName>
                                        </p:attrNameLst>
                                      </p:cBhvr>
                                      <p:to>
                                        <p:strVal val="visible"/>
                                      </p:to>
                                    </p:set>
                                    <p:animEffect transition="in" filter="wipe(right)">
                                      <p:cBhvr>
                                        <p:cTn id="38" dur="3000"/>
                                        <p:tgtEl>
                                          <p:spTgt spid="64"/>
                                        </p:tgtEl>
                                      </p:cBhvr>
                                    </p:animEffect>
                                  </p:childTnLst>
                                  <p:subTnLst>
                                    <p:set>
                                      <p:cBhvr override="childStyle">
                                        <p:cTn dur="1" fill="hold" display="0" masterRel="sameClick" afterEffect="1">
                                          <p:stCondLst>
                                            <p:cond evt="end" delay="0">
                                              <p:tn val="36"/>
                                            </p:cond>
                                          </p:stCondLst>
                                        </p:cTn>
                                        <p:tgtEl>
                                          <p:spTgt spid="64"/>
                                        </p:tgtEl>
                                        <p:attrNameLst>
                                          <p:attrName>style.visibility</p:attrName>
                                        </p:attrNameLst>
                                      </p:cBhvr>
                                      <p:to>
                                        <p:strVal val="hidden"/>
                                      </p:to>
                                    </p:set>
                                  </p:subTnLst>
                                </p:cTn>
                              </p:par>
                              <p:par>
                                <p:cTn id="39" presetID="22" presetClass="entr" presetSubtype="2" fill="hold" grpId="0" nodeType="withEffect">
                                  <p:stCondLst>
                                    <p:cond delay="4460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subTnLst>
                                    <p:set>
                                      <p:cBhvr override="childStyle">
                                        <p:cTn dur="1" fill="hold" display="0" masterRel="sameClick" afterEffect="1">
                                          <p:stCondLst>
                                            <p:cond evt="end" delay="0">
                                              <p:tn val="39"/>
                                            </p:cond>
                                          </p:stCondLst>
                                        </p:cTn>
                                        <p:tgtEl>
                                          <p:spTgt spid="14"/>
                                        </p:tgtEl>
                                        <p:attrNameLst>
                                          <p:attrName>style.visibility</p:attrName>
                                        </p:attrNameLst>
                                      </p:cBhvr>
                                      <p:to>
                                        <p:strVal val="hidden"/>
                                      </p:to>
                                    </p:set>
                                  </p:subTnLst>
                                </p:cTn>
                              </p:par>
                              <p:par>
                                <p:cTn id="42" presetID="22" presetClass="entr" presetSubtype="2" fill="hold" grpId="0" nodeType="withEffect">
                                  <p:stCondLst>
                                    <p:cond delay="475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3000"/>
                                        <p:tgtEl>
                                          <p:spTgt spid="19"/>
                                        </p:tgtEl>
                                      </p:cBhvr>
                                    </p:animEffect>
                                  </p:childTnLst>
                                  <p:subTnLst>
                                    <p:set>
                                      <p:cBhvr override="childStyle">
                                        <p:cTn dur="1" fill="hold" display="0" masterRel="sameClick" afterEffect="1">
                                          <p:stCondLst>
                                            <p:cond evt="end" delay="0">
                                              <p:tn val="42"/>
                                            </p:cond>
                                          </p:stCondLst>
                                        </p:cTn>
                                        <p:tgtEl>
                                          <p:spTgt spid="19"/>
                                        </p:tgtEl>
                                        <p:attrNameLst>
                                          <p:attrName>style.visibility</p:attrName>
                                        </p:attrNameLst>
                                      </p:cBhvr>
                                      <p:to>
                                        <p:strVal val="hidden"/>
                                      </p:to>
                                    </p:set>
                                  </p:subTnLst>
                                </p:cTn>
                              </p:par>
                              <p:par>
                                <p:cTn id="45" presetID="22" presetClass="entr" presetSubtype="2" fill="hold" grpId="0" nodeType="withEffect">
                                  <p:stCondLst>
                                    <p:cond delay="4750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3000"/>
                                        <p:tgtEl>
                                          <p:spTgt spid="38"/>
                                        </p:tgtEl>
                                      </p:cBhvr>
                                    </p:animEffect>
                                  </p:childTnLst>
                                  <p:subTnLst>
                                    <p:set>
                                      <p:cBhvr override="childStyle">
                                        <p:cTn dur="1" fill="hold" display="0" masterRel="sameClick" afterEffect="1">
                                          <p:stCondLst>
                                            <p:cond evt="end" delay="0">
                                              <p:tn val="45"/>
                                            </p:cond>
                                          </p:stCondLst>
                                        </p:cTn>
                                        <p:tgtEl>
                                          <p:spTgt spid="38"/>
                                        </p:tgtEl>
                                        <p:attrNameLst>
                                          <p:attrName>style.visibility</p:attrName>
                                        </p:attrNameLst>
                                      </p:cBhvr>
                                      <p:to>
                                        <p:strVal val="hidden"/>
                                      </p:to>
                                    </p:set>
                                  </p:subTnLst>
                                </p:cTn>
                              </p:par>
                              <p:par>
                                <p:cTn id="48" presetID="22" presetClass="entr" presetSubtype="2" fill="hold" grpId="0" nodeType="withEffect">
                                  <p:stCondLst>
                                    <p:cond delay="513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0"/>
                                        <p:tgtEl>
                                          <p:spTgt spid="20"/>
                                        </p:tgtEl>
                                      </p:cBhvr>
                                    </p:animEffect>
                                  </p:childTnLst>
                                  <p:subTnLst>
                                    <p:set>
                                      <p:cBhvr override="childStyle">
                                        <p:cTn dur="1" fill="hold" display="0" masterRel="sameClick" afterEffect="1">
                                          <p:stCondLst>
                                            <p:cond evt="end" delay="0">
                                              <p:tn val="48"/>
                                            </p:cond>
                                          </p:stCondLst>
                                        </p:cTn>
                                        <p:tgtEl>
                                          <p:spTgt spid="20"/>
                                        </p:tgtEl>
                                        <p:attrNameLst>
                                          <p:attrName>style.visibility</p:attrName>
                                        </p:attrNameLst>
                                      </p:cBhvr>
                                      <p:to>
                                        <p:strVal val="hidden"/>
                                      </p:to>
                                    </p:set>
                                  </p:subTnLst>
                                </p:cTn>
                              </p:par>
                              <p:par>
                                <p:cTn id="51" presetID="22" presetClass="entr" presetSubtype="2" fill="hold" grpId="0" nodeType="withEffect">
                                  <p:stCondLst>
                                    <p:cond delay="51300"/>
                                  </p:stCondLst>
                                  <p:childTnLst>
                                    <p:set>
                                      <p:cBhvr>
                                        <p:cTn id="52" dur="1" fill="hold">
                                          <p:stCondLst>
                                            <p:cond delay="0"/>
                                          </p:stCondLst>
                                        </p:cTn>
                                        <p:tgtEl>
                                          <p:spTgt spid="39"/>
                                        </p:tgtEl>
                                        <p:attrNameLst>
                                          <p:attrName>style.visibility</p:attrName>
                                        </p:attrNameLst>
                                      </p:cBhvr>
                                      <p:to>
                                        <p:strVal val="visible"/>
                                      </p:to>
                                    </p:set>
                                    <p:animEffect transition="in" filter="wipe(right)">
                                      <p:cBhvr>
                                        <p:cTn id="53" dur="5000"/>
                                        <p:tgtEl>
                                          <p:spTgt spid="39"/>
                                        </p:tgtEl>
                                      </p:cBhvr>
                                    </p:animEffect>
                                  </p:childTnLst>
                                  <p:subTnLst>
                                    <p:set>
                                      <p:cBhvr override="childStyle">
                                        <p:cTn dur="1" fill="hold" display="0" masterRel="sameClick" afterEffect="1">
                                          <p:stCondLst>
                                            <p:cond evt="end" delay="0">
                                              <p:tn val="51"/>
                                            </p:cond>
                                          </p:stCondLst>
                                        </p:cTn>
                                        <p:tgtEl>
                                          <p:spTgt spid="39"/>
                                        </p:tgtEl>
                                        <p:attrNameLst>
                                          <p:attrName>style.visibility</p:attrName>
                                        </p:attrNameLst>
                                      </p:cBhvr>
                                      <p:to>
                                        <p:strVal val="hidden"/>
                                      </p:to>
                                    </p:set>
                                  </p:subTnLst>
                                </p:cTn>
                              </p:par>
                              <p:par>
                                <p:cTn id="54" presetID="22" presetClass="entr" presetSubtype="2" fill="hold" grpId="0" nodeType="withEffect">
                                  <p:stCondLst>
                                    <p:cond delay="7750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5000"/>
                                        <p:tgtEl>
                                          <p:spTgt spid="17"/>
                                        </p:tgtEl>
                                      </p:cBhvr>
                                    </p:animEffect>
                                  </p:childTnLst>
                                  <p:subTnLst>
                                    <p:set>
                                      <p:cBhvr override="childStyle">
                                        <p:cTn dur="1" fill="hold" display="0" masterRel="sameClick" afterEffect="1">
                                          <p:stCondLst>
                                            <p:cond evt="end" delay="0">
                                              <p:tn val="54"/>
                                            </p:cond>
                                          </p:stCondLst>
                                        </p:cTn>
                                        <p:tgtEl>
                                          <p:spTgt spid="17"/>
                                        </p:tgtEl>
                                        <p:attrNameLst>
                                          <p:attrName>style.visibility</p:attrName>
                                        </p:attrNameLst>
                                      </p:cBhvr>
                                      <p:to>
                                        <p:strVal val="hidden"/>
                                      </p:to>
                                    </p:set>
                                  </p:subTnLst>
                                </p:cTn>
                              </p:par>
                              <p:par>
                                <p:cTn id="57" presetID="1" presetClass="entr" presetSubtype="0" fill="hold" grpId="0" nodeType="withEffect">
                                  <p:stCondLst>
                                    <p:cond delay="8800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8900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9000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9100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9200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9460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9460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10260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10260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11060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120600"/>
                                  </p:stCondLst>
                                  <p:childTnLst>
                                    <p:set>
                                      <p:cBhvr>
                                        <p:cTn id="78" dur="1" fill="hold">
                                          <p:stCondLst>
                                            <p:cond delay="0"/>
                                          </p:stCondLst>
                                        </p:cTn>
                                        <p:tgtEl>
                                          <p:spTgt spid="53"/>
                                        </p:tgtEl>
                                        <p:attrNameLst>
                                          <p:attrName>style.visibility</p:attrName>
                                        </p:attrNameLst>
                                      </p:cBhvr>
                                      <p:to>
                                        <p:strVal val="visible"/>
                                      </p:to>
                                    </p:set>
                                  </p:childTnLst>
                                </p:cTn>
                              </p:par>
                              <p:par>
                                <p:cTn id="79" presetID="22" presetClass="entr" presetSubtype="1" fill="hold" grpId="0" nodeType="withEffect">
                                  <p:stCondLst>
                                    <p:cond delay="12360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3000"/>
                                        <p:tgtEl>
                                          <p:spTgt spid="30"/>
                                        </p:tgtEl>
                                      </p:cBhvr>
                                    </p:animEffect>
                                  </p:childTnLst>
                                </p:cTn>
                              </p:par>
                              <p:par>
                                <p:cTn id="82" presetID="22" presetClass="entr" presetSubtype="1" fill="hold" grpId="0" nodeType="withEffect">
                                  <p:stCondLst>
                                    <p:cond delay="12360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3000"/>
                                        <p:tgtEl>
                                          <p:spTgt spid="31"/>
                                        </p:tgtEl>
                                      </p:cBhvr>
                                    </p:animEffect>
                                  </p:childTnLst>
                                </p:cTn>
                              </p:par>
                              <p:par>
                                <p:cTn id="85" presetID="22" presetClass="entr" presetSubtype="1" fill="hold" grpId="0" nodeType="withEffect">
                                  <p:stCondLst>
                                    <p:cond delay="12750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3000"/>
                                        <p:tgtEl>
                                          <p:spTgt spid="32"/>
                                        </p:tgtEl>
                                      </p:cBhvr>
                                    </p:animEffect>
                                  </p:childTnLst>
                                </p:cTn>
                              </p:par>
                              <p:par>
                                <p:cTn id="88" presetID="22" presetClass="entr" presetSubtype="1" fill="hold" grpId="0" nodeType="withEffect">
                                  <p:stCondLst>
                                    <p:cond delay="127500"/>
                                  </p:stCondLst>
                                  <p:childTnLst>
                                    <p:set>
                                      <p:cBhvr>
                                        <p:cTn id="89" dur="1" fill="hold">
                                          <p:stCondLst>
                                            <p:cond delay="0"/>
                                          </p:stCondLst>
                                        </p:cTn>
                                        <p:tgtEl>
                                          <p:spTgt spid="33"/>
                                        </p:tgtEl>
                                        <p:attrNameLst>
                                          <p:attrName>style.visibility</p:attrName>
                                        </p:attrNameLst>
                                      </p:cBhvr>
                                      <p:to>
                                        <p:strVal val="visible"/>
                                      </p:to>
                                    </p:set>
                                    <p:animEffect transition="in" filter="wipe(up)">
                                      <p:cBhvr>
                                        <p:cTn id="90" dur="3000"/>
                                        <p:tgtEl>
                                          <p:spTgt spid="33"/>
                                        </p:tgtEl>
                                      </p:cBhvr>
                                    </p:animEffect>
                                  </p:childTnLst>
                                </p:cTn>
                              </p:par>
                              <p:par>
                                <p:cTn id="91" presetID="22" presetClass="entr" presetSubtype="1" fill="hold" grpId="0" nodeType="withEffect">
                                  <p:stCondLst>
                                    <p:cond delay="132300"/>
                                  </p:stCondLst>
                                  <p:childTnLst>
                                    <p:set>
                                      <p:cBhvr>
                                        <p:cTn id="92" dur="1" fill="hold">
                                          <p:stCondLst>
                                            <p:cond delay="0"/>
                                          </p:stCondLst>
                                        </p:cTn>
                                        <p:tgtEl>
                                          <p:spTgt spid="34"/>
                                        </p:tgtEl>
                                        <p:attrNameLst>
                                          <p:attrName>style.visibility</p:attrName>
                                        </p:attrNameLst>
                                      </p:cBhvr>
                                      <p:to>
                                        <p:strVal val="visible"/>
                                      </p:to>
                                    </p:set>
                                    <p:animEffect transition="in" filter="wipe(up)">
                                      <p:cBhvr>
                                        <p:cTn id="93" dur="3000"/>
                                        <p:tgtEl>
                                          <p:spTgt spid="34"/>
                                        </p:tgtEl>
                                      </p:cBhvr>
                                    </p:animEffect>
                                  </p:childTnLst>
                                </p:cTn>
                              </p:par>
                              <p:par>
                                <p:cTn id="94" presetID="22" presetClass="entr" presetSubtype="1" fill="hold" grpId="0" nodeType="withEffect">
                                  <p:stCondLst>
                                    <p:cond delay="132300"/>
                                  </p:stCondLst>
                                  <p:childTnLst>
                                    <p:set>
                                      <p:cBhvr>
                                        <p:cTn id="95" dur="1" fill="hold">
                                          <p:stCondLst>
                                            <p:cond delay="0"/>
                                          </p:stCondLst>
                                        </p:cTn>
                                        <p:tgtEl>
                                          <p:spTgt spid="35"/>
                                        </p:tgtEl>
                                        <p:attrNameLst>
                                          <p:attrName>style.visibility</p:attrName>
                                        </p:attrNameLst>
                                      </p:cBhvr>
                                      <p:to>
                                        <p:strVal val="visible"/>
                                      </p:to>
                                    </p:set>
                                    <p:animEffect transition="in" filter="wipe(up)">
                                      <p:cBhvr>
                                        <p:cTn id="96"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1" grpId="0" animBg="1"/>
      <p:bldP spid="12" grpId="0" animBg="1"/>
      <p:bldP spid="14" grpId="0" animBg="1"/>
      <p:bldP spid="15" grpId="0" animBg="1"/>
      <p:bldP spid="16" grpId="0" animBg="1"/>
      <p:bldP spid="17" grpId="0" animBg="1"/>
      <p:bldP spid="19" grpId="0" animBg="1"/>
      <p:bldP spid="20" grpId="0" animBg="1"/>
      <p:bldP spid="30" grpId="0" animBg="1"/>
      <p:bldP spid="31" grpId="0" animBg="1"/>
      <p:bldP spid="33" grpId="0" animBg="1"/>
      <p:bldP spid="34" grpId="0" animBg="1"/>
      <p:bldP spid="35" grpId="0" animBg="1"/>
      <p:bldP spid="37" grpId="0" animBg="1"/>
      <p:bldP spid="38" grpId="0" animBg="1"/>
      <p:bldP spid="39" grpId="0" animBg="1"/>
      <p:bldP spid="40" grpId="0" animBg="1"/>
      <p:bldP spid="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1" grpId="0" animBg="1"/>
      <p:bldP spid="62" grpId="0" animBg="1"/>
      <p:bldP spid="63"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441120"/>
            <a:ext cx="8282225" cy="765545"/>
          </a:xfrm>
          <a:prstGeom prst="rect">
            <a:avLst/>
          </a:prstGeom>
          <a:noFill/>
        </p:spPr>
        <p:txBody>
          <a:bodyPr wrap="square" anchor="ctr"/>
          <a:lstStyle>
            <a:lvl1pPr lvl="0">
              <a:defRPr/>
            </a:lvl1pPr>
          </a:lstStyle>
          <a:p>
            <a:r>
              <a:rPr lang="en-US" sz="3600" u="sng" dirty="0">
                <a:solidFill>
                  <a:schemeClr val="tx1"/>
                </a:solidFill>
              </a:rPr>
              <a:t>The Other Three (3) Tables</a:t>
            </a:r>
            <a:endParaRPr sz="3600" u="sng" dirty="0">
              <a:latin typeface="+mj-lt"/>
            </a:endParaRPr>
          </a:p>
        </p:txBody>
      </p:sp>
      <p:sp>
        <p:nvSpPr>
          <p:cNvPr id="3" name="Text Placeholder 2"/>
          <p:cNvSpPr txBox="1">
            <a:spLocks noGrp="1"/>
          </p:cNvSpPr>
          <p:nvPr>
            <p:ph type="body" idx="1"/>
          </p:nvPr>
        </p:nvSpPr>
        <p:spPr>
          <a:xfrm>
            <a:off x="1045905" y="1723292"/>
            <a:ext cx="8098095" cy="3101903"/>
          </a:xfrm>
          <a:prstGeom prst="rect">
            <a:avLst/>
          </a:prstGeom>
          <a:noFill/>
        </p:spPr>
        <p:txBody>
          <a:bodyPr wrap="square" anchor="t"/>
          <a:lstStyle>
            <a:lvl1pPr lvl="0">
              <a:defRPr/>
            </a:lvl1pPr>
          </a:lstStyle>
          <a:p>
            <a:r>
              <a:rPr lang="en-US" sz="3600" dirty="0">
                <a:solidFill>
                  <a:schemeClr val="tx1"/>
                </a:solidFill>
                <a:latin typeface="+mn-lt"/>
              </a:rPr>
              <a:t>Low-Water Stream Crossings and Fords, Table 03O, pages 79-80</a:t>
            </a:r>
          </a:p>
          <a:p>
            <a:r>
              <a:rPr lang="en-US" sz="3600" dirty="0">
                <a:solidFill>
                  <a:schemeClr val="tx1"/>
                </a:solidFill>
                <a:latin typeface="+mn-lt"/>
              </a:rPr>
              <a:t>Minimum Maintenance, Table 03P, pages 81-85</a:t>
            </a:r>
          </a:p>
          <a:p>
            <a:r>
              <a:rPr lang="en-US" sz="3600" dirty="0">
                <a:solidFill>
                  <a:schemeClr val="tx1"/>
                </a:solidFill>
                <a:latin typeface="+mn-lt"/>
              </a:rPr>
              <a:t>Remote Residential, Table 03Q, page 86</a:t>
            </a:r>
          </a:p>
        </p:txBody>
      </p:sp>
      <p:sp>
        <p:nvSpPr>
          <p:cNvPr id="8" name="TextBox 7"/>
          <p:cNvSpPr txBox="1"/>
          <p:nvPr/>
        </p:nvSpPr>
        <p:spPr>
          <a:xfrm>
            <a:off x="1740521" y="638887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17</a:t>
            </a:fld>
            <a:endParaRPr lang="en-US" dirty="0">
              <a:solidFill>
                <a:prstClr val="black"/>
              </a:solidFill>
              <a:latin typeface="Calibri"/>
            </a:endParaRPr>
          </a:p>
        </p:txBody>
      </p:sp>
      <p:sp>
        <p:nvSpPr>
          <p:cNvPr id="9" name="TextBox 8"/>
          <p:cNvSpPr txBox="1"/>
          <p:nvPr/>
        </p:nvSpPr>
        <p:spPr>
          <a:xfrm>
            <a:off x="4772067" y="6388873"/>
            <a:ext cx="4371933" cy="400110"/>
          </a:xfrm>
          <a:prstGeom prst="rect">
            <a:avLst/>
          </a:prstGeom>
          <a:noFill/>
        </p:spPr>
        <p:txBody>
          <a:bodyPr wrap="square" rtlCol="0">
            <a:spAutoFit/>
          </a:bodyPr>
          <a:lstStyle/>
          <a:p>
            <a:r>
              <a:rPr lang="en-US" sz="2000" dirty="0">
                <a:solidFill>
                  <a:prstClr val="black"/>
                </a:solidFill>
                <a:latin typeface="Calibri"/>
              </a:rPr>
              <a:t>428 NAC 2-001.03, Tables, Pages 79-86</a:t>
            </a:r>
          </a:p>
        </p:txBody>
      </p:sp>
      <p:sp>
        <p:nvSpPr>
          <p:cNvPr id="19" name="TextBox 18"/>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MDS Tables Format</a:t>
            </a:r>
          </a:p>
        </p:txBody>
      </p:sp>
    </p:spTree>
    <p:extLst>
      <p:ext uri="{BB962C8B-B14F-4D97-AF65-F5344CB8AC3E}">
        <p14:creationId xmlns:p14="http://schemas.microsoft.com/office/powerpoint/2010/main" val="28313094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396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406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536" y="2038806"/>
            <a:ext cx="7542754" cy="4265702"/>
          </a:xfrm>
        </p:spPr>
        <p:txBody>
          <a:bodyPr>
            <a:normAutofit fontScale="92500"/>
          </a:bodyPr>
          <a:lstStyle/>
          <a:p>
            <a:pPr lvl="1">
              <a:spcBef>
                <a:spcPts val="450"/>
              </a:spcBef>
              <a:spcAft>
                <a:spcPts val="1200"/>
              </a:spcAft>
              <a:buFont typeface="Wingdings" panose="05000000000000000000" pitchFamily="2" charset="2"/>
              <a:buChar char="Ø"/>
            </a:pPr>
            <a:r>
              <a:rPr lang="en-US" u="sng" dirty="0">
                <a:latin typeface="Arial" panose="020B0604020202020204" pitchFamily="34" charset="0"/>
                <a:cs typeface="Arial" panose="020B0604020202020204" pitchFamily="34" charset="0"/>
              </a:rPr>
              <a:t>Sufficient for farm machinery</a:t>
            </a:r>
            <a:r>
              <a:rPr lang="en-US" dirty="0">
                <a:latin typeface="Arial" panose="020B0604020202020204" pitchFamily="34" charset="0"/>
                <a:cs typeface="Arial" panose="020B0604020202020204" pitchFamily="34" charset="0"/>
              </a:rPr>
              <a:t> and occasional passenger and commercial vehicles</a:t>
            </a:r>
          </a:p>
          <a:p>
            <a:pPr lvl="1">
              <a:spcBef>
                <a:spcPts val="450"/>
              </a:spcBef>
              <a:buFont typeface="Wingdings" panose="05000000000000000000" pitchFamily="2" charset="2"/>
              <a:buChar char="Ø"/>
            </a:pPr>
            <a:r>
              <a:rPr lang="en-US" sz="2600" u="sng" dirty="0">
                <a:latin typeface="Arial" panose="020B0604020202020204" pitchFamily="34" charset="0"/>
                <a:cs typeface="Arial" panose="020B0604020202020204" pitchFamily="34" charset="0"/>
              </a:rPr>
              <a:t>Must be signed in accordance with NBCS regulations</a:t>
            </a:r>
            <a:r>
              <a:rPr lang="en-US" sz="2600" dirty="0">
                <a:latin typeface="Arial" panose="020B0604020202020204" pitchFamily="34" charset="0"/>
                <a:cs typeface="Arial" panose="020B0604020202020204" pitchFamily="34" charset="0"/>
              </a:rPr>
              <a:t>. Such signs must conform to the requirements of the MUTCD (§60-6,118)</a:t>
            </a:r>
          </a:p>
          <a:p>
            <a:pPr marL="685800" marR="0" lvl="1" indent="-123825" defTabSz="914400" eaLnBrk="1" fontAlgn="auto" latinLnBrk="0" hangingPunct="1">
              <a:lnSpc>
                <a:spcPct val="100000"/>
              </a:lnSpc>
              <a:spcBef>
                <a:spcPts val="450"/>
              </a:spcBef>
              <a:spcAft>
                <a:spcPts val="0"/>
              </a:spcAft>
              <a:buClrTx/>
              <a:buSzTx/>
              <a:buFontTx/>
              <a:buNone/>
              <a:tabLst/>
              <a:defRPr/>
            </a:pPr>
            <a:r>
              <a:rPr lang="en-US" sz="1900" dirty="0">
                <a:solidFill>
                  <a:prstClr val="black"/>
                </a:solidFill>
                <a:latin typeface="Arial" panose="020B0604020202020204" pitchFamily="34" charset="0"/>
                <a:cs typeface="Arial" panose="020B0604020202020204" pitchFamily="34" charset="0"/>
              </a:rPr>
              <a:t>- Warn public of lower maintenance &amp; Low Water Stream Crossings</a:t>
            </a:r>
          </a:p>
          <a:p>
            <a:pPr lvl="1">
              <a:spcBef>
                <a:spcPts val="450"/>
              </a:spcBef>
              <a:spcAft>
                <a:spcPts val="1200"/>
              </a:spcAft>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County may remove defective bridge, culvert or other structure to protect public safety and not replace it</a:t>
            </a:r>
          </a:p>
        </p:txBody>
      </p:sp>
      <p:sp>
        <p:nvSpPr>
          <p:cNvPr id="8" name="Rectangle 4"/>
          <p:cNvSpPr txBox="1">
            <a:spLocks noChangeArrowheads="1"/>
          </p:cNvSpPr>
          <p:nvPr/>
        </p:nvSpPr>
        <p:spPr>
          <a:xfrm>
            <a:off x="1314450" y="1851103"/>
            <a:ext cx="6515100" cy="3486150"/>
          </a:xfrm>
          <a:prstGeom prst="rect">
            <a:avLst/>
          </a:prstGeom>
          <a:effectLst>
            <a:outerShdw dist="17961" dir="2700000" algn="ctr" rotWithShape="0">
              <a:schemeClr val="bg1"/>
            </a:outerShdw>
          </a:effectLst>
        </p:spPr>
        <p:txBody>
          <a:bodyPr vert="horz" lIns="68580" tIns="34290" rIns="68580" bIns="34290" rtlCol="0">
            <a:normAutofit/>
          </a:bodyPr>
          <a:lstStyle/>
          <a:p>
            <a:pPr lvl="0">
              <a:lnSpc>
                <a:spcPct val="80000"/>
              </a:lnSpc>
              <a:spcBef>
                <a:spcPct val="20000"/>
              </a:spcBef>
              <a:defRPr/>
            </a:pPr>
            <a:r>
              <a:rPr lang="en-US" sz="1500" dirty="0">
                <a:latin typeface="Arial" pitchFamily="34" charset="0"/>
                <a:cs typeface="Arial" pitchFamily="34" charset="0"/>
              </a:rPr>
              <a:t>	</a:t>
            </a:r>
            <a:endParaRPr lang="en-US" sz="1500" dirty="0">
              <a:solidFill>
                <a:schemeClr val="tx1">
                  <a:tint val="75000"/>
                </a:schemeClr>
              </a:solidFill>
            </a:endParaRPr>
          </a:p>
        </p:txBody>
      </p:sp>
      <p:sp>
        <p:nvSpPr>
          <p:cNvPr id="11" name="Rectangle 9"/>
          <p:cNvSpPr txBox="1">
            <a:spLocks noChangeArrowheads="1"/>
          </p:cNvSpPr>
          <p:nvPr/>
        </p:nvSpPr>
        <p:spPr>
          <a:xfrm>
            <a:off x="2628900" y="971550"/>
            <a:ext cx="4229100" cy="571500"/>
          </a:xfrm>
          <a:prstGeom prst="rect">
            <a:avLst/>
          </a:prstGeom>
        </p:spPr>
        <p:txBody>
          <a:bodyPr vert="horz" lIns="68580" tIns="34290" rIns="68580" bIns="34290" rtlCol="0" anchor="ctr">
            <a:normAutofit/>
          </a:bodyPr>
          <a:lstStyle/>
          <a:p>
            <a:pPr algn="ctr">
              <a:spcBef>
                <a:spcPct val="0"/>
              </a:spcBef>
              <a:defRPr/>
            </a:pPr>
            <a:endParaRPr lang="en-US" sz="2100" dirty="0">
              <a:latin typeface="Arial Black" pitchFamily="34" charset="0"/>
              <a:ea typeface="+mj-ea"/>
              <a:cs typeface="+mj-cs"/>
            </a:endParaRPr>
          </a:p>
        </p:txBody>
      </p:sp>
      <p:sp>
        <p:nvSpPr>
          <p:cNvPr id="2" name="Title 1"/>
          <p:cNvSpPr>
            <a:spLocks noGrp="1"/>
          </p:cNvSpPr>
          <p:nvPr>
            <p:ph type="title"/>
          </p:nvPr>
        </p:nvSpPr>
        <p:spPr>
          <a:xfrm>
            <a:off x="1574586" y="-138456"/>
            <a:ext cx="5961960" cy="1861147"/>
          </a:xfrm>
        </p:spPr>
        <p:txBody>
          <a:bodyPr>
            <a:noAutofit/>
          </a:bodyPr>
          <a:lstStyle/>
          <a:p>
            <a:r>
              <a:rPr lang="en-US" sz="3200" dirty="0">
                <a:latin typeface="Arial Black" panose="020B0A04020102020204" pitchFamily="34" charset="0"/>
              </a:rPr>
              <a:t>§39-2113 </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Different requirements for </a:t>
            </a:r>
            <a:r>
              <a:rPr lang="en-US" sz="2800" dirty="0">
                <a:solidFill>
                  <a:srgbClr val="002060"/>
                </a:solidFill>
                <a:latin typeface="Arial" panose="020B0604020202020204" pitchFamily="34" charset="0"/>
                <a:cs typeface="Arial" panose="020B0604020202020204" pitchFamily="34" charset="0"/>
              </a:rPr>
              <a:t>Minimum Maintenance</a:t>
            </a: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County Roads</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1314450" y="6463620"/>
            <a:ext cx="1230322" cy="369332"/>
          </a:xfrm>
          <a:prstGeom prst="rect">
            <a:avLst/>
          </a:prstGeom>
          <a:noFill/>
        </p:spPr>
        <p:txBody>
          <a:bodyPr wrap="square" rtlCol="0">
            <a:spAutoFit/>
          </a:bodyPr>
          <a:lstStyle/>
          <a:p>
            <a:r>
              <a:rPr lang="en-US" dirty="0">
                <a:solidFill>
                  <a:prstClr val="black"/>
                </a:solidFill>
                <a:latin typeface="Calibri"/>
              </a:rPr>
              <a:t>Slide </a:t>
            </a:r>
            <a:fld id="{2811665B-426B-4530-9428-E79C059457A0}" type="slidenum">
              <a:rPr lang="en-US" smtClean="0">
                <a:solidFill>
                  <a:prstClr val="black"/>
                </a:solidFill>
                <a:latin typeface="Calibri"/>
              </a:rPr>
              <a:t>18</a:t>
            </a:fld>
            <a:endParaRPr lang="en-US" dirty="0">
              <a:solidFill>
                <a:prstClr val="black"/>
              </a:solidFill>
              <a:latin typeface="Calibri"/>
            </a:endParaRPr>
          </a:p>
        </p:txBody>
      </p:sp>
      <p:sp>
        <p:nvSpPr>
          <p:cNvPr id="7" name="TextBox 6"/>
          <p:cNvSpPr txBox="1"/>
          <p:nvPr/>
        </p:nvSpPr>
        <p:spPr>
          <a:xfrm>
            <a:off x="8457154" y="1489476"/>
            <a:ext cx="677108" cy="5368524"/>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9" name="TextBox 8"/>
          <p:cNvSpPr txBox="1"/>
          <p:nvPr/>
        </p:nvSpPr>
        <p:spPr>
          <a:xfrm>
            <a:off x="1102395" y="1520880"/>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10" name="TextBox 9"/>
          <p:cNvSpPr txBox="1"/>
          <p:nvPr/>
        </p:nvSpPr>
        <p:spPr>
          <a:xfrm>
            <a:off x="0" y="1520880"/>
            <a:ext cx="859536" cy="533712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MDS</a:t>
            </a:r>
          </a:p>
        </p:txBody>
      </p:sp>
      <p:sp>
        <p:nvSpPr>
          <p:cNvPr id="12" name="TextBox 11"/>
          <p:cNvSpPr txBox="1"/>
          <p:nvPr/>
        </p:nvSpPr>
        <p:spPr>
          <a:xfrm>
            <a:off x="4824202" y="6391548"/>
            <a:ext cx="3578088" cy="400110"/>
          </a:xfrm>
          <a:prstGeom prst="rect">
            <a:avLst/>
          </a:prstGeom>
          <a:noFill/>
        </p:spPr>
        <p:txBody>
          <a:bodyPr wrap="square" rtlCol="0">
            <a:spAutoFit/>
          </a:bodyPr>
          <a:lstStyle/>
          <a:p>
            <a:r>
              <a:rPr lang="en-US" sz="2000" dirty="0">
                <a:solidFill>
                  <a:prstClr val="black"/>
                </a:solidFill>
                <a:latin typeface="Calibri"/>
              </a:rPr>
              <a:t>428 NAC 2-001.03P Pages 81-85</a:t>
            </a:r>
          </a:p>
        </p:txBody>
      </p:sp>
      <p:pic>
        <p:nvPicPr>
          <p:cNvPr id="13" name="Picture 12"/>
          <p:cNvPicPr>
            <a:picLocks noChangeAspect="1"/>
          </p:cNvPicPr>
          <p:nvPr/>
        </p:nvPicPr>
        <p:blipFill>
          <a:blip r:embed="rId4"/>
          <a:stretch>
            <a:fillRect/>
          </a:stretch>
        </p:blipFill>
        <p:spPr>
          <a:xfrm>
            <a:off x="7536546" y="0"/>
            <a:ext cx="1607454" cy="1489476"/>
          </a:xfrm>
          <a:prstGeom prst="rect">
            <a:avLst/>
          </a:prstGeom>
        </p:spPr>
      </p:pic>
      <p:pic>
        <p:nvPicPr>
          <p:cNvPr id="14" name="Picture 13"/>
          <p:cNvPicPr>
            <a:picLocks noChangeAspect="1"/>
          </p:cNvPicPr>
          <p:nvPr/>
        </p:nvPicPr>
        <p:blipFill>
          <a:blip r:embed="rId5"/>
          <a:stretch>
            <a:fillRect/>
          </a:stretch>
        </p:blipFill>
        <p:spPr>
          <a:xfrm>
            <a:off x="0" y="-20887"/>
            <a:ext cx="1574586" cy="1531249"/>
          </a:xfrm>
          <a:prstGeom prst="rect">
            <a:avLst/>
          </a:prstGeom>
        </p:spPr>
      </p:pic>
    </p:spTree>
    <p:extLst>
      <p:ext uri="{BB962C8B-B14F-4D97-AF65-F5344CB8AC3E}">
        <p14:creationId xmlns:p14="http://schemas.microsoft.com/office/powerpoint/2010/main" val="3288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44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97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7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87" y="0"/>
            <a:ext cx="5961960" cy="1735494"/>
          </a:xfrm>
        </p:spPr>
        <p:txBody>
          <a:bodyPr>
            <a:noAutofit/>
          </a:bodyPr>
          <a:lstStyle/>
          <a:p>
            <a:r>
              <a:rPr lang="en-US" sz="3200" dirty="0">
                <a:latin typeface="Arial Black" panose="020B0A04020102020204" pitchFamily="34" charset="0"/>
              </a:rPr>
              <a:t>§39-2113 </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Different requirements for </a:t>
            </a:r>
            <a:r>
              <a:rPr lang="en-US" sz="2800" dirty="0">
                <a:solidFill>
                  <a:srgbClr val="002060"/>
                </a:solidFill>
                <a:latin typeface="Arial" panose="020B0604020202020204" pitchFamily="34" charset="0"/>
                <a:cs typeface="Arial" panose="020B0604020202020204" pitchFamily="34" charset="0"/>
              </a:rPr>
              <a:t>Remote Residential</a:t>
            </a:r>
            <a:r>
              <a:rPr lang="en-US" sz="2800" dirty="0">
                <a:latin typeface="Arial" panose="020B0604020202020204" pitchFamily="34" charset="0"/>
                <a:cs typeface="Arial" panose="020B0604020202020204" pitchFamily="34" charset="0"/>
              </a:rPr>
              <a:t> County Roads</a:t>
            </a:r>
            <a:endParaRPr lang="en-US" sz="3200" dirty="0"/>
          </a:p>
        </p:txBody>
      </p:sp>
      <p:sp>
        <p:nvSpPr>
          <p:cNvPr id="3" name="Content Placeholder 2"/>
          <p:cNvSpPr>
            <a:spLocks noGrp="1"/>
          </p:cNvSpPr>
          <p:nvPr>
            <p:ph idx="1"/>
          </p:nvPr>
        </p:nvSpPr>
        <p:spPr>
          <a:xfrm>
            <a:off x="891839" y="2161298"/>
            <a:ext cx="7377320" cy="3672164"/>
          </a:xfrm>
        </p:spPr>
        <p:txBody>
          <a:bodyPr>
            <a:noAutofit/>
          </a:bodyPr>
          <a:lstStyle/>
          <a:p>
            <a:pPr marL="472679" lvl="1">
              <a:spcBef>
                <a:spcPts val="450"/>
              </a:spcBef>
              <a:spcAft>
                <a:spcPts val="1200"/>
              </a:spcAft>
              <a:buFont typeface="Wingdings" panose="05000000000000000000" pitchFamily="2" charset="2"/>
              <a:buChar char="Ø"/>
            </a:pPr>
            <a:r>
              <a:rPr lang="en-US" sz="2400" u="sng" dirty="0">
                <a:latin typeface="Arial" panose="020B0604020202020204" pitchFamily="34" charset="0"/>
                <a:cs typeface="Arial" panose="020B0604020202020204" pitchFamily="34" charset="0"/>
              </a:rPr>
              <a:t>Access to remote residences, farms and ranches</a:t>
            </a:r>
            <a:r>
              <a:rPr lang="en-US" sz="2400" dirty="0">
                <a:latin typeface="Arial" panose="020B0604020202020204" pitchFamily="34" charset="0"/>
                <a:cs typeface="Arial" panose="020B0604020202020204" pitchFamily="34" charset="0"/>
              </a:rPr>
              <a:t> by passenger and commercial Vehicles</a:t>
            </a:r>
          </a:p>
          <a:p>
            <a:pPr marL="472679" lvl="1">
              <a:spcBef>
                <a:spcPts val="450"/>
              </a:spcBef>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Allows for one-lane traffic - where sight distance is adequate to warn motorists of oncoming traffic</a:t>
            </a:r>
          </a:p>
          <a:p>
            <a:pPr marL="472679" lvl="1">
              <a:spcBef>
                <a:spcPts val="450"/>
              </a:spcBef>
              <a:spcAft>
                <a:spcPts val="1200"/>
              </a:spcAft>
              <a:buFont typeface="Wingdings" panose="05000000000000000000" pitchFamily="2" charset="2"/>
              <a:buChar char="Ø"/>
            </a:pPr>
            <a:r>
              <a:rPr lang="en-US" sz="2400" u="sng" dirty="0">
                <a:latin typeface="Arial" panose="020B0604020202020204" pitchFamily="34" charset="0"/>
                <a:cs typeface="Arial" panose="020B0604020202020204" pitchFamily="34" charset="0"/>
              </a:rPr>
              <a:t>Must be signed in accordance with NBCS regulations to warn public of one-lane road</a:t>
            </a:r>
            <a:r>
              <a:rPr lang="en-US" sz="2400" dirty="0">
                <a:latin typeface="Arial" panose="020B0604020202020204" pitchFamily="34" charset="0"/>
                <a:cs typeface="Arial" panose="020B0604020202020204" pitchFamily="34" charset="0"/>
              </a:rPr>
              <a:t>. Such signs must conform to the requirements of the MUTCD (§60-6,118)</a:t>
            </a:r>
          </a:p>
        </p:txBody>
      </p:sp>
      <p:sp>
        <p:nvSpPr>
          <p:cNvPr id="4" name="TextBox 3"/>
          <p:cNvSpPr txBox="1"/>
          <p:nvPr/>
        </p:nvSpPr>
        <p:spPr>
          <a:xfrm>
            <a:off x="1440428" y="6249324"/>
            <a:ext cx="1230322" cy="369332"/>
          </a:xfrm>
          <a:prstGeom prst="rect">
            <a:avLst/>
          </a:prstGeom>
          <a:noFill/>
        </p:spPr>
        <p:txBody>
          <a:bodyPr wrap="square" rtlCol="0">
            <a:spAutoFit/>
          </a:bodyPr>
          <a:lstStyle/>
          <a:p>
            <a:r>
              <a:rPr lang="en-US" dirty="0">
                <a:solidFill>
                  <a:prstClr val="black"/>
                </a:solidFill>
                <a:latin typeface="Calibri"/>
              </a:rPr>
              <a:t>Slide </a:t>
            </a:r>
            <a:fld id="{16BF9F61-5548-41F2-8E0E-91D1BF0F01BD}" type="slidenum">
              <a:rPr lang="en-US" smtClean="0">
                <a:solidFill>
                  <a:prstClr val="black"/>
                </a:solidFill>
                <a:latin typeface="Calibri"/>
              </a:rPr>
              <a:t>19</a:t>
            </a:fld>
            <a:endParaRPr lang="en-US" dirty="0">
              <a:solidFill>
                <a:prstClr val="black"/>
              </a:solidFill>
              <a:latin typeface="Calibri"/>
            </a:endParaRPr>
          </a:p>
        </p:txBody>
      </p:sp>
      <p:sp>
        <p:nvSpPr>
          <p:cNvPr id="5" name="TextBox 4"/>
          <p:cNvSpPr txBox="1"/>
          <p:nvPr/>
        </p:nvSpPr>
        <p:spPr>
          <a:xfrm>
            <a:off x="8458200" y="1489476"/>
            <a:ext cx="677108" cy="5368524"/>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6" name="TextBox 5"/>
          <p:cNvSpPr txBox="1"/>
          <p:nvPr/>
        </p:nvSpPr>
        <p:spPr>
          <a:xfrm>
            <a:off x="1048577" y="1556892"/>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8" name="TextBox 7"/>
          <p:cNvSpPr txBox="1"/>
          <p:nvPr/>
        </p:nvSpPr>
        <p:spPr>
          <a:xfrm>
            <a:off x="5218666" y="6202794"/>
            <a:ext cx="3578088" cy="400110"/>
          </a:xfrm>
          <a:prstGeom prst="rect">
            <a:avLst/>
          </a:prstGeom>
          <a:noFill/>
        </p:spPr>
        <p:txBody>
          <a:bodyPr wrap="square" rtlCol="0">
            <a:spAutoFit/>
          </a:bodyPr>
          <a:lstStyle/>
          <a:p>
            <a:r>
              <a:rPr lang="en-US" sz="2000" dirty="0">
                <a:solidFill>
                  <a:prstClr val="black"/>
                </a:solidFill>
                <a:latin typeface="Calibri"/>
              </a:rPr>
              <a:t>428 NAC 2-001.03Q Page 86</a:t>
            </a:r>
          </a:p>
        </p:txBody>
      </p:sp>
      <p:pic>
        <p:nvPicPr>
          <p:cNvPr id="9" name="Picture 8"/>
          <p:cNvPicPr>
            <a:picLocks noChangeAspect="1"/>
          </p:cNvPicPr>
          <p:nvPr/>
        </p:nvPicPr>
        <p:blipFill>
          <a:blip r:embed="rId4"/>
          <a:stretch>
            <a:fillRect/>
          </a:stretch>
        </p:blipFill>
        <p:spPr>
          <a:xfrm>
            <a:off x="7536546" y="0"/>
            <a:ext cx="1607454" cy="1489476"/>
          </a:xfrm>
          <a:prstGeom prst="rect">
            <a:avLst/>
          </a:prstGeom>
        </p:spPr>
      </p:pic>
      <p:pic>
        <p:nvPicPr>
          <p:cNvPr id="10" name="Picture 9"/>
          <p:cNvPicPr>
            <a:picLocks noChangeAspect="1"/>
          </p:cNvPicPr>
          <p:nvPr/>
        </p:nvPicPr>
        <p:blipFill>
          <a:blip r:embed="rId5"/>
          <a:stretch>
            <a:fillRect/>
          </a:stretch>
        </p:blipFill>
        <p:spPr>
          <a:xfrm>
            <a:off x="0" y="-20887"/>
            <a:ext cx="1574586" cy="1531249"/>
          </a:xfrm>
          <a:prstGeom prst="rect">
            <a:avLst/>
          </a:prstGeom>
        </p:spPr>
      </p:pic>
      <p:sp>
        <p:nvSpPr>
          <p:cNvPr id="11" name="TextBox 10"/>
          <p:cNvSpPr txBox="1"/>
          <p:nvPr/>
        </p:nvSpPr>
        <p:spPr>
          <a:xfrm>
            <a:off x="0" y="1520880"/>
            <a:ext cx="859536" cy="533712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MDS</a:t>
            </a:r>
          </a:p>
        </p:txBody>
      </p:sp>
    </p:spTree>
    <p:extLst>
      <p:ext uri="{BB962C8B-B14F-4D97-AF65-F5344CB8AC3E}">
        <p14:creationId xmlns:p14="http://schemas.microsoft.com/office/powerpoint/2010/main" val="29820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8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4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8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629781" y="742411"/>
            <a:ext cx="1819275" cy="2095500"/>
          </a:xfrm>
          <a:prstGeom prst="rect">
            <a:avLst/>
          </a:prstGeom>
        </p:spPr>
      </p:pic>
      <p:pic>
        <p:nvPicPr>
          <p:cNvPr id="6" name="Picture 5"/>
          <p:cNvPicPr>
            <a:picLocks noChangeAspect="1"/>
          </p:cNvPicPr>
          <p:nvPr/>
        </p:nvPicPr>
        <p:blipFill rotWithShape="1">
          <a:blip r:embed="rId4"/>
          <a:srcRect t="42963" b="25371"/>
          <a:stretch/>
        </p:blipFill>
        <p:spPr>
          <a:xfrm>
            <a:off x="835132" y="5225103"/>
            <a:ext cx="7482007" cy="1645920"/>
          </a:xfrm>
          <a:prstGeom prst="rect">
            <a:avLst/>
          </a:prstGeom>
        </p:spPr>
      </p:pic>
      <p:sp>
        <p:nvSpPr>
          <p:cNvPr id="2" name="Title 1"/>
          <p:cNvSpPr txBox="1">
            <a:spLocks noGrp="1"/>
          </p:cNvSpPr>
          <p:nvPr>
            <p:ph type="title"/>
          </p:nvPr>
        </p:nvSpPr>
        <p:spPr>
          <a:xfrm>
            <a:off x="861774" y="35174"/>
            <a:ext cx="7455365" cy="989776"/>
          </a:xfrm>
          <a:prstGeom prst="rect">
            <a:avLst/>
          </a:prstGeom>
          <a:noFill/>
        </p:spPr>
        <p:txBody>
          <a:bodyPr wrap="square" anchor="ctr"/>
          <a:lstStyle>
            <a:lvl1pPr lvl="0">
              <a:defRPr/>
            </a:lvl1pPr>
          </a:lstStyle>
          <a:p>
            <a:pPr lvl="0" algn="ctr"/>
            <a:r>
              <a:rPr lang="en-US" sz="4800" dirty="0">
                <a:latin typeface="+mj-lt"/>
              </a:rPr>
              <a:t>Criteria MDS do </a:t>
            </a:r>
            <a:r>
              <a:rPr lang="en-US" sz="4800" b="1" dirty="0">
                <a:latin typeface="+mj-lt"/>
              </a:rPr>
              <a:t>not</a:t>
            </a:r>
            <a:r>
              <a:rPr lang="en-US" sz="4800" dirty="0">
                <a:latin typeface="+mj-lt"/>
              </a:rPr>
              <a:t> include: </a:t>
            </a:r>
            <a:endParaRPr sz="4800" dirty="0">
              <a:latin typeface="+mj-lt"/>
            </a:endParaRPr>
          </a:p>
        </p:txBody>
      </p:sp>
      <p:sp>
        <p:nvSpPr>
          <p:cNvPr id="3" name="Text Placeholder 2"/>
          <p:cNvSpPr txBox="1">
            <a:spLocks noGrp="1"/>
          </p:cNvSpPr>
          <p:nvPr>
            <p:ph type="body" idx="1"/>
          </p:nvPr>
        </p:nvSpPr>
        <p:spPr>
          <a:xfrm>
            <a:off x="888419" y="1070472"/>
            <a:ext cx="7652810" cy="4860694"/>
          </a:xfrm>
          <a:prstGeom prst="rect">
            <a:avLst/>
          </a:prstGeom>
          <a:noFill/>
        </p:spPr>
        <p:txBody>
          <a:bodyPr wrap="square" anchor="t"/>
          <a:lstStyle>
            <a:lvl1pPr lvl="0">
              <a:defRPr/>
            </a:lvl1pPr>
          </a:lstStyle>
          <a:p>
            <a:pPr>
              <a:spcBef>
                <a:spcPts val="1200"/>
              </a:spcBef>
            </a:pPr>
            <a:r>
              <a:rPr lang="en-US" sz="4000" dirty="0">
                <a:latin typeface="+mn-lt"/>
              </a:rPr>
              <a:t>Lateral Offset to Obstruction</a:t>
            </a:r>
          </a:p>
          <a:p>
            <a:pPr>
              <a:spcBef>
                <a:spcPts val="1200"/>
              </a:spcBef>
            </a:pPr>
            <a:endParaRPr lang="en-US" sz="1800" dirty="0">
              <a:latin typeface="+mn-lt"/>
            </a:endParaRPr>
          </a:p>
          <a:p>
            <a:pPr>
              <a:spcBef>
                <a:spcPts val="1200"/>
              </a:spcBef>
            </a:pPr>
            <a:r>
              <a:rPr lang="en-US" sz="4000" dirty="0">
                <a:latin typeface="+mn-lt"/>
              </a:rPr>
              <a:t>Design Flood</a:t>
            </a:r>
          </a:p>
          <a:p>
            <a:pPr>
              <a:spcBef>
                <a:spcPts val="1200"/>
              </a:spcBef>
            </a:pPr>
            <a:endParaRPr lang="en-US" sz="2000" dirty="0">
              <a:latin typeface="+mn-lt"/>
            </a:endParaRPr>
          </a:p>
          <a:p>
            <a:pPr>
              <a:spcBef>
                <a:spcPts val="1200"/>
              </a:spcBef>
            </a:pPr>
            <a:r>
              <a:rPr lang="en-US" sz="4000" dirty="0">
                <a:latin typeface="+mn-lt"/>
              </a:rPr>
              <a:t>Barrier Crashworthiness</a:t>
            </a:r>
          </a:p>
          <a:p>
            <a:pPr>
              <a:spcBef>
                <a:spcPts val="1200"/>
              </a:spcBef>
            </a:pPr>
            <a:endParaRPr lang="en-US" sz="1600" dirty="0">
              <a:latin typeface="+mn-lt"/>
            </a:endParaRPr>
          </a:p>
          <a:p>
            <a:pPr>
              <a:spcBef>
                <a:spcPts val="1200"/>
              </a:spcBef>
            </a:pPr>
            <a:r>
              <a:rPr lang="en-US" sz="4000" dirty="0">
                <a:latin typeface="+mn-lt"/>
              </a:rPr>
              <a:t>Pavement Service Life</a:t>
            </a:r>
          </a:p>
          <a:p>
            <a:endParaRPr sz="2400" dirty="0"/>
          </a:p>
        </p:txBody>
      </p:sp>
      <p:sp>
        <p:nvSpPr>
          <p:cNvPr id="5" name="TextBox 4"/>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7" name="TextBox 6"/>
          <p:cNvSpPr txBox="1"/>
          <p:nvPr/>
        </p:nvSpPr>
        <p:spPr>
          <a:xfrm>
            <a:off x="8343784" y="0"/>
            <a:ext cx="800219" cy="6858000"/>
          </a:xfrm>
          <a:prstGeom prst="rect">
            <a:avLst/>
          </a:prstGeom>
          <a:solidFill>
            <a:srgbClr val="0070C0"/>
          </a:solidFill>
        </p:spPr>
        <p:txBody>
          <a:bodyPr vert="vert270" wrap="square" rtlCol="0">
            <a:spAutoFit/>
          </a:bodyPr>
          <a:lstStyle/>
          <a:p>
            <a:pPr algn="ctr"/>
            <a:r>
              <a:rPr lang="en-US" sz="4000" dirty="0">
                <a:solidFill>
                  <a:prstClr val="white"/>
                </a:solidFill>
                <a:latin typeface="Calibri"/>
              </a:rPr>
              <a:t>Design Standards - Limitations</a:t>
            </a:r>
          </a:p>
        </p:txBody>
      </p:sp>
      <p:sp>
        <p:nvSpPr>
          <p:cNvPr id="8" name="TextBox 7"/>
          <p:cNvSpPr txBox="1"/>
          <p:nvPr/>
        </p:nvSpPr>
        <p:spPr>
          <a:xfrm>
            <a:off x="1121123" y="6418420"/>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8972BFF-C4A2-471F-ABD4-75F33F269944}" type="slidenum">
              <a:rPr lang="en-US">
                <a:solidFill>
                  <a:prstClr val="black"/>
                </a:solidFill>
                <a:latin typeface="Calibri"/>
              </a:rPr>
              <a:pPr/>
              <a:t>20</a:t>
            </a:fld>
            <a:endParaRPr lang="en-US" dirty="0">
              <a:solidFill>
                <a:prstClr val="black"/>
              </a:solidFill>
              <a:latin typeface="Calibri"/>
            </a:endParaRPr>
          </a:p>
        </p:txBody>
      </p:sp>
      <p:pic>
        <p:nvPicPr>
          <p:cNvPr id="11" name="Picture 2" descr="https://encrypted-tbn3.gstatic.com/images?q=tbn:ANd9GcRyjMxj3ErAgTfkJK_xaADMX_XLe6N67o7xmSW8gGDCKejlkB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639" y="3412142"/>
            <a:ext cx="1418990" cy="1016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5988700" y="4519405"/>
            <a:ext cx="1698950" cy="1103592"/>
          </a:xfrm>
          <a:prstGeom prst="rect">
            <a:avLst/>
          </a:prstGeom>
        </p:spPr>
      </p:pic>
      <p:pic>
        <p:nvPicPr>
          <p:cNvPr id="9" name="Picture 8"/>
          <p:cNvPicPr>
            <a:picLocks noChangeAspect="1"/>
          </p:cNvPicPr>
          <p:nvPr/>
        </p:nvPicPr>
        <p:blipFill>
          <a:blip r:embed="rId7"/>
          <a:stretch>
            <a:fillRect/>
          </a:stretch>
        </p:blipFill>
        <p:spPr>
          <a:xfrm>
            <a:off x="4112781" y="1830091"/>
            <a:ext cx="2918734" cy="1562462"/>
          </a:xfrm>
          <a:prstGeom prst="rect">
            <a:avLst/>
          </a:prstGeom>
        </p:spPr>
      </p:pic>
      <p:sp>
        <p:nvSpPr>
          <p:cNvPr id="4" name="TextBox 3"/>
          <p:cNvSpPr txBox="1"/>
          <p:nvPr/>
        </p:nvSpPr>
        <p:spPr>
          <a:xfrm>
            <a:off x="1678103" y="2872698"/>
            <a:ext cx="1843889" cy="584775"/>
          </a:xfrm>
          <a:prstGeom prst="rect">
            <a:avLst/>
          </a:prstGeom>
          <a:noFill/>
        </p:spPr>
        <p:txBody>
          <a:bodyPr wrap="square" rtlCol="0">
            <a:spAutoFit/>
          </a:bodyPr>
          <a:lstStyle/>
          <a:p>
            <a:r>
              <a:rPr lang="en-US" sz="3200" dirty="0">
                <a:solidFill>
                  <a:srgbClr val="FF0000"/>
                </a:solidFill>
              </a:rPr>
              <a:t>Q</a:t>
            </a:r>
            <a:r>
              <a:rPr lang="en-US" sz="3200" baseline="-25000" dirty="0">
                <a:solidFill>
                  <a:srgbClr val="FF0000"/>
                </a:solidFill>
              </a:rPr>
              <a:t>100 </a:t>
            </a:r>
            <a:r>
              <a:rPr lang="en-US" sz="3200" dirty="0">
                <a:solidFill>
                  <a:srgbClr val="FF0000"/>
                </a:solidFill>
              </a:rPr>
              <a:t>….Q</a:t>
            </a:r>
            <a:r>
              <a:rPr lang="en-US" sz="3200" baseline="-25000" dirty="0">
                <a:solidFill>
                  <a:srgbClr val="FF0000"/>
                </a:solidFill>
              </a:rPr>
              <a:t>2</a:t>
            </a:r>
            <a:r>
              <a:rPr lang="en-US" sz="3200" dirty="0">
                <a:solidFill>
                  <a:srgbClr val="FF0000"/>
                </a:solidFill>
              </a:rPr>
              <a:t> </a:t>
            </a:r>
          </a:p>
        </p:txBody>
      </p:sp>
    </p:spTree>
    <p:extLst>
      <p:ext uri="{BB962C8B-B14F-4D97-AF65-F5344CB8AC3E}">
        <p14:creationId xmlns:p14="http://schemas.microsoft.com/office/powerpoint/2010/main" val="29598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20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23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244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325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504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514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529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539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915067" y="1250039"/>
            <a:ext cx="7428717" cy="5158283"/>
          </a:xfrm>
          <a:prstGeom prst="rect">
            <a:avLst/>
          </a:prstGeom>
          <a:noFill/>
        </p:spPr>
        <p:txBody>
          <a:bodyPr wrap="square" anchor="t"/>
          <a:lstStyle>
            <a:lvl1pPr lvl="0">
              <a:defRPr/>
            </a:lvl1pPr>
          </a:lstStyle>
          <a:p>
            <a:pPr>
              <a:spcBef>
                <a:spcPts val="400"/>
              </a:spcBef>
            </a:pPr>
            <a:r>
              <a:rPr lang="en-US" dirty="0">
                <a:latin typeface="+mn-lt"/>
              </a:rPr>
              <a:t>Intersections, Roundabouts </a:t>
            </a:r>
            <a:r>
              <a:rPr lang="en-US" sz="1800" dirty="0">
                <a:latin typeface="+mn-lt"/>
              </a:rPr>
              <a:t>(slow approach speeds)</a:t>
            </a:r>
            <a:endParaRPr lang="en-US" dirty="0">
              <a:latin typeface="+mn-lt"/>
            </a:endParaRPr>
          </a:p>
          <a:p>
            <a:pPr>
              <a:spcBef>
                <a:spcPts val="400"/>
              </a:spcBef>
            </a:pPr>
            <a:r>
              <a:rPr lang="en-US" dirty="0">
                <a:latin typeface="+mn-lt"/>
              </a:rPr>
              <a:t>Access Management</a:t>
            </a:r>
          </a:p>
          <a:p>
            <a:pPr>
              <a:spcBef>
                <a:spcPts val="400"/>
              </a:spcBef>
            </a:pPr>
            <a:r>
              <a:rPr lang="en-US" dirty="0">
                <a:latin typeface="+mn-lt"/>
              </a:rPr>
              <a:t>Alleys, driveways</a:t>
            </a:r>
          </a:p>
          <a:p>
            <a:pPr>
              <a:spcBef>
                <a:spcPts val="400"/>
              </a:spcBef>
            </a:pPr>
            <a:r>
              <a:rPr lang="en-US" dirty="0">
                <a:latin typeface="+mn-lt"/>
              </a:rPr>
              <a:t>Lighting, Signing, Marking</a:t>
            </a:r>
            <a:r>
              <a:rPr lang="en-US" baseline="30000" dirty="0">
                <a:latin typeface="+mn-lt"/>
              </a:rPr>
              <a:t> </a:t>
            </a:r>
            <a:r>
              <a:rPr lang="en-US" dirty="0">
                <a:latin typeface="+mn-lt"/>
              </a:rPr>
              <a:t> </a:t>
            </a:r>
          </a:p>
          <a:p>
            <a:pPr>
              <a:spcBef>
                <a:spcPts val="400"/>
              </a:spcBef>
            </a:pPr>
            <a:r>
              <a:rPr lang="en-US" dirty="0">
                <a:latin typeface="+mn-lt"/>
              </a:rPr>
              <a:t>Medians</a:t>
            </a:r>
            <a:r>
              <a:rPr lang="en-US" baseline="30000" dirty="0">
                <a:latin typeface="+mn-lt"/>
              </a:rPr>
              <a:t> </a:t>
            </a:r>
            <a:endParaRPr lang="en-US" dirty="0">
              <a:latin typeface="+mn-lt"/>
            </a:endParaRPr>
          </a:p>
          <a:p>
            <a:pPr>
              <a:spcBef>
                <a:spcPts val="400"/>
              </a:spcBef>
            </a:pPr>
            <a:r>
              <a:rPr lang="en-US" dirty="0">
                <a:latin typeface="+mn-lt"/>
              </a:rPr>
              <a:t>Number of Lanes</a:t>
            </a:r>
            <a:r>
              <a:rPr lang="en-US" baseline="30000" dirty="0">
                <a:latin typeface="+mn-lt"/>
              </a:rPr>
              <a:t> </a:t>
            </a:r>
            <a:endParaRPr lang="en-US" dirty="0">
              <a:latin typeface="+mn-lt"/>
            </a:endParaRPr>
          </a:p>
          <a:p>
            <a:pPr>
              <a:spcBef>
                <a:spcPts val="400"/>
              </a:spcBef>
            </a:pPr>
            <a:r>
              <a:rPr lang="en-US" dirty="0">
                <a:latin typeface="+mn-lt"/>
              </a:rPr>
              <a:t>Surfacing Type</a:t>
            </a:r>
            <a:r>
              <a:rPr lang="en-US" baseline="30000" dirty="0">
                <a:latin typeface="+mn-lt"/>
              </a:rPr>
              <a:t> </a:t>
            </a:r>
            <a:endParaRPr lang="en-US" dirty="0">
              <a:latin typeface="+mn-lt"/>
            </a:endParaRPr>
          </a:p>
          <a:p>
            <a:pPr>
              <a:spcBef>
                <a:spcPts val="400"/>
              </a:spcBef>
            </a:pPr>
            <a:r>
              <a:rPr lang="en-US" dirty="0">
                <a:latin typeface="+mn-lt"/>
              </a:rPr>
              <a:t>Americans with Disabilities Act (ADA)</a:t>
            </a:r>
          </a:p>
          <a:p>
            <a:pPr marL="800080" lvl="1" indent="-342891">
              <a:buFont typeface="Arial" panose="020B0604020202020204" pitchFamily="34" charset="0"/>
              <a:buChar char="•"/>
            </a:pPr>
            <a:r>
              <a:rPr lang="en-US" dirty="0">
                <a:latin typeface="+mn-lt"/>
              </a:rPr>
              <a:t>Curb Ramps</a:t>
            </a:r>
          </a:p>
          <a:p>
            <a:pPr marL="800080" lvl="1" indent="-342891">
              <a:buFont typeface="Arial" panose="020B0604020202020204" pitchFamily="34" charset="0"/>
              <a:buChar char="•"/>
            </a:pPr>
            <a:r>
              <a:rPr lang="en-US" dirty="0">
                <a:latin typeface="+mn-lt"/>
              </a:rPr>
              <a:t>Federal law - must be followed</a:t>
            </a:r>
          </a:p>
        </p:txBody>
      </p:sp>
      <p:sp>
        <p:nvSpPr>
          <p:cNvPr id="10" name="Title 1"/>
          <p:cNvSpPr txBox="1">
            <a:spLocks noGrp="1"/>
          </p:cNvSpPr>
          <p:nvPr>
            <p:ph type="title"/>
          </p:nvPr>
        </p:nvSpPr>
        <p:spPr>
          <a:xfrm>
            <a:off x="861774" y="-6987"/>
            <a:ext cx="7428716" cy="1347200"/>
          </a:xfrm>
          <a:prstGeom prst="rect">
            <a:avLst/>
          </a:prstGeom>
          <a:noFill/>
        </p:spPr>
        <p:txBody>
          <a:bodyPr wrap="square" anchor="ctr"/>
          <a:lstStyle>
            <a:lvl1pPr lvl="0">
              <a:defRPr/>
            </a:lvl1pPr>
          </a:lstStyle>
          <a:p>
            <a:pPr lvl="0" algn="ctr"/>
            <a:r>
              <a:rPr lang="en-US" sz="4000" dirty="0">
                <a:latin typeface="+mj-lt"/>
              </a:rPr>
              <a:t>MDS do </a:t>
            </a:r>
            <a:r>
              <a:rPr lang="en-US" sz="4000" b="1" dirty="0">
                <a:latin typeface="+mj-lt"/>
              </a:rPr>
              <a:t>not</a:t>
            </a:r>
            <a:r>
              <a:rPr lang="en-US" sz="4000" dirty="0">
                <a:latin typeface="+mj-lt"/>
              </a:rPr>
              <a:t> include </a:t>
            </a:r>
            <a:br>
              <a:rPr lang="en-US" sz="4000" dirty="0">
                <a:latin typeface="+mj-lt"/>
              </a:rPr>
            </a:br>
            <a:r>
              <a:rPr lang="en-US" sz="4000" dirty="0">
                <a:latin typeface="+mj-lt"/>
              </a:rPr>
              <a:t>requirements for</a:t>
            </a:r>
            <a:endParaRPr sz="4000" dirty="0">
              <a:latin typeface="+mj-lt"/>
            </a:endParaRPr>
          </a:p>
        </p:txBody>
      </p:sp>
      <p:sp>
        <p:nvSpPr>
          <p:cNvPr id="11" name="TextBox 10"/>
          <p:cNvSpPr txBox="1"/>
          <p:nvPr/>
        </p:nvSpPr>
        <p:spPr>
          <a:xfrm>
            <a:off x="8343784" y="0"/>
            <a:ext cx="800219" cy="6858000"/>
          </a:xfrm>
          <a:prstGeom prst="rect">
            <a:avLst/>
          </a:prstGeom>
          <a:solidFill>
            <a:srgbClr val="0070C0"/>
          </a:solidFill>
        </p:spPr>
        <p:txBody>
          <a:bodyPr vert="vert270" wrap="square" rtlCol="0">
            <a:spAutoFit/>
          </a:bodyPr>
          <a:lstStyle/>
          <a:p>
            <a:pPr algn="ctr"/>
            <a:r>
              <a:rPr lang="en-US" sz="4000" dirty="0">
                <a:solidFill>
                  <a:prstClr val="white"/>
                </a:solidFill>
                <a:latin typeface="Calibri"/>
              </a:rPr>
              <a:t>Design Standards - Limitations</a:t>
            </a:r>
          </a:p>
        </p:txBody>
      </p:sp>
      <p:pic>
        <p:nvPicPr>
          <p:cNvPr id="2" name="Picture 1" descr="If two vehicles arrive at an uncontrolled intersection 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165" y="2042015"/>
            <a:ext cx="2600325" cy="2609851"/>
          </a:xfrm>
          <a:prstGeom prst="rect">
            <a:avLst/>
          </a:prstGeom>
        </p:spPr>
      </p:pic>
      <p:sp>
        <p:nvSpPr>
          <p:cNvPr id="8" name="TextBox 7"/>
          <p:cNvSpPr txBox="1"/>
          <p:nvPr/>
        </p:nvSpPr>
        <p:spPr>
          <a:xfrm>
            <a:off x="1230291" y="6408323"/>
            <a:ext cx="1136077" cy="369332"/>
          </a:xfrm>
          <a:prstGeom prst="rect">
            <a:avLst/>
          </a:prstGeom>
          <a:noFill/>
        </p:spPr>
        <p:txBody>
          <a:bodyPr wrap="square" rtlCol="0">
            <a:spAutoFit/>
          </a:bodyPr>
          <a:lstStyle/>
          <a:p>
            <a:r>
              <a:rPr lang="en-US" dirty="0">
                <a:solidFill>
                  <a:prstClr val="black"/>
                </a:solidFill>
                <a:latin typeface="Calibri"/>
              </a:rPr>
              <a:t>Slide </a:t>
            </a:r>
            <a:fld id="{E9E1CA9B-25BC-4626-B97A-9A0256F1EE55}" type="slidenum">
              <a:rPr lang="en-US">
                <a:solidFill>
                  <a:prstClr val="black"/>
                </a:solidFill>
                <a:latin typeface="Calibri"/>
              </a:rPr>
              <a:pPr/>
              <a:t>21</a:t>
            </a:fld>
            <a:endParaRPr lang="en-US" dirty="0">
              <a:solidFill>
                <a:prstClr val="black"/>
              </a:solidFill>
              <a:latin typeface="Calibri"/>
            </a:endParaRPr>
          </a:p>
        </p:txBody>
      </p:sp>
      <p:pic>
        <p:nvPicPr>
          <p:cNvPr id="12" name="Picture 11" descr="americans-with-disabilities-a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983" y="5584688"/>
            <a:ext cx="1173436" cy="1149967"/>
          </a:xfrm>
          <a:prstGeom prst="rect">
            <a:avLst/>
          </a:prstGeom>
          <a:solidFill>
            <a:srgbClr val="FFFFFF"/>
          </a:solidFill>
        </p:spPr>
      </p:pic>
      <p:sp>
        <p:nvSpPr>
          <p:cNvPr id="13" name="TextBox 12"/>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598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66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74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87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134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147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163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18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186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191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1960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553" y="3"/>
            <a:ext cx="8229600" cy="900967"/>
          </a:xfrm>
          <a:prstGeom prst="rect">
            <a:avLst/>
          </a:prstGeom>
          <a:noFill/>
        </p:spPr>
        <p:txBody>
          <a:bodyPr wrap="square" anchor="ctr"/>
          <a:lstStyle>
            <a:lvl1pPr lvl="0">
              <a:defRPr/>
            </a:lvl1pPr>
          </a:lstStyle>
          <a:p>
            <a:pPr lvl="0" algn="ctr"/>
            <a:r>
              <a:rPr lang="en-US" dirty="0"/>
              <a:t>Application of Design Standards</a:t>
            </a:r>
            <a:endParaRPr dirty="0"/>
          </a:p>
        </p:txBody>
      </p:sp>
      <p:pic>
        <p:nvPicPr>
          <p:cNvPr id="7" name="Picture 6"/>
          <p:cNvPicPr>
            <a:picLocks noChangeAspect="1"/>
          </p:cNvPicPr>
          <p:nvPr/>
        </p:nvPicPr>
        <p:blipFill>
          <a:blip r:embed="rId3"/>
          <a:stretch>
            <a:fillRect/>
          </a:stretch>
        </p:blipFill>
        <p:spPr>
          <a:xfrm>
            <a:off x="1762921" y="865802"/>
            <a:ext cx="2866120" cy="5957033"/>
          </a:xfrm>
          <a:prstGeom prst="rect">
            <a:avLst/>
          </a:prstGeom>
        </p:spPr>
      </p:pic>
      <p:sp>
        <p:nvSpPr>
          <p:cNvPr id="8" name="Rectangle 7"/>
          <p:cNvSpPr/>
          <p:nvPr/>
        </p:nvSpPr>
        <p:spPr>
          <a:xfrm>
            <a:off x="4851211" y="865801"/>
            <a:ext cx="371423" cy="2211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ectangle 8"/>
          <p:cNvSpPr/>
          <p:nvPr/>
        </p:nvSpPr>
        <p:spPr>
          <a:xfrm>
            <a:off x="4851211" y="3077307"/>
            <a:ext cx="371423" cy="5627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p:nvSpPr>
        <p:spPr>
          <a:xfrm>
            <a:off x="4851211" y="3640015"/>
            <a:ext cx="371423" cy="318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0"/>
          <p:cNvSpPr txBox="1"/>
          <p:nvPr/>
        </p:nvSpPr>
        <p:spPr>
          <a:xfrm>
            <a:off x="5444801" y="1617788"/>
            <a:ext cx="2200599" cy="830997"/>
          </a:xfrm>
          <a:prstGeom prst="rect">
            <a:avLst/>
          </a:prstGeom>
          <a:noFill/>
        </p:spPr>
        <p:txBody>
          <a:bodyPr wrap="square" rtlCol="0">
            <a:spAutoFit/>
          </a:bodyPr>
          <a:lstStyle/>
          <a:p>
            <a:r>
              <a:rPr lang="en-US" sz="2400" dirty="0">
                <a:solidFill>
                  <a:prstClr val="black"/>
                </a:solidFill>
                <a:latin typeface="Calibri"/>
              </a:rPr>
              <a:t>Mill 4” Fill 4” </a:t>
            </a:r>
          </a:p>
          <a:p>
            <a:r>
              <a:rPr lang="en-US" sz="2400" dirty="0">
                <a:solidFill>
                  <a:prstClr val="black"/>
                </a:solidFill>
                <a:latin typeface="Calibri"/>
              </a:rPr>
              <a:t>3R Standards</a:t>
            </a:r>
          </a:p>
        </p:txBody>
      </p:sp>
      <p:sp>
        <p:nvSpPr>
          <p:cNvPr id="12" name="TextBox 11"/>
          <p:cNvSpPr txBox="1"/>
          <p:nvPr/>
        </p:nvSpPr>
        <p:spPr>
          <a:xfrm>
            <a:off x="5333717" y="2758496"/>
            <a:ext cx="3810283" cy="1200329"/>
          </a:xfrm>
          <a:prstGeom prst="rect">
            <a:avLst/>
          </a:prstGeom>
          <a:noFill/>
        </p:spPr>
        <p:txBody>
          <a:bodyPr wrap="square" rtlCol="0">
            <a:spAutoFit/>
          </a:bodyPr>
          <a:lstStyle/>
          <a:p>
            <a:r>
              <a:rPr lang="en-US" sz="2400" dirty="0">
                <a:solidFill>
                  <a:prstClr val="black"/>
                </a:solidFill>
                <a:latin typeface="Calibri"/>
              </a:rPr>
              <a:t>Replace Culvert </a:t>
            </a:r>
          </a:p>
          <a:p>
            <a:r>
              <a:rPr lang="en-US" sz="2400" dirty="0">
                <a:solidFill>
                  <a:prstClr val="black"/>
                </a:solidFill>
                <a:latin typeface="Calibri"/>
              </a:rPr>
              <a:t>New &amp; Reconstructed Standards</a:t>
            </a:r>
          </a:p>
        </p:txBody>
      </p:sp>
      <p:sp>
        <p:nvSpPr>
          <p:cNvPr id="13" name="TextBox 12"/>
          <p:cNvSpPr txBox="1"/>
          <p:nvPr/>
        </p:nvSpPr>
        <p:spPr>
          <a:xfrm>
            <a:off x="5333717" y="4754380"/>
            <a:ext cx="3523355" cy="830997"/>
          </a:xfrm>
          <a:prstGeom prst="rect">
            <a:avLst/>
          </a:prstGeom>
          <a:noFill/>
        </p:spPr>
        <p:txBody>
          <a:bodyPr wrap="square" rtlCol="0">
            <a:spAutoFit/>
          </a:bodyPr>
          <a:lstStyle/>
          <a:p>
            <a:r>
              <a:rPr lang="en-US" sz="2400" dirty="0">
                <a:solidFill>
                  <a:prstClr val="black"/>
                </a:solidFill>
                <a:latin typeface="Calibri"/>
              </a:rPr>
              <a:t>Mill 2” Fill 2” </a:t>
            </a:r>
          </a:p>
          <a:p>
            <a:r>
              <a:rPr lang="en-US" sz="2400" dirty="0">
                <a:solidFill>
                  <a:prstClr val="black"/>
                </a:solidFill>
                <a:latin typeface="Calibri"/>
              </a:rPr>
              <a:t>Maintenance Standards</a:t>
            </a:r>
          </a:p>
        </p:txBody>
      </p:sp>
      <p:sp>
        <p:nvSpPr>
          <p:cNvPr id="14" name="TextBox 13"/>
          <p:cNvSpPr txBox="1"/>
          <p:nvPr/>
        </p:nvSpPr>
        <p:spPr>
          <a:xfrm>
            <a:off x="5724940" y="6365537"/>
            <a:ext cx="3419064" cy="400110"/>
          </a:xfrm>
          <a:prstGeom prst="rect">
            <a:avLst/>
          </a:prstGeom>
          <a:noFill/>
        </p:spPr>
        <p:txBody>
          <a:bodyPr wrap="square" rtlCol="0">
            <a:spAutoFit/>
          </a:bodyPr>
          <a:lstStyle/>
          <a:p>
            <a:r>
              <a:rPr lang="en-US" sz="2000" dirty="0">
                <a:solidFill>
                  <a:prstClr val="black"/>
                </a:solidFill>
                <a:latin typeface="Calibri"/>
              </a:rPr>
              <a:t>428 NAC 2-001.03A1e, Page 40</a:t>
            </a:r>
          </a:p>
        </p:txBody>
      </p:sp>
      <p:sp>
        <p:nvSpPr>
          <p:cNvPr id="15" name="TextBox 14"/>
          <p:cNvSpPr txBox="1"/>
          <p:nvPr/>
        </p:nvSpPr>
        <p:spPr>
          <a:xfrm>
            <a:off x="798548" y="6365537"/>
            <a:ext cx="1225063" cy="369332"/>
          </a:xfrm>
          <a:prstGeom prst="rect">
            <a:avLst/>
          </a:prstGeom>
          <a:noFill/>
        </p:spPr>
        <p:txBody>
          <a:bodyPr wrap="square" rtlCol="0">
            <a:spAutoFit/>
          </a:bodyPr>
          <a:lstStyle/>
          <a:p>
            <a:r>
              <a:rPr lang="en-US" dirty="0">
                <a:solidFill>
                  <a:prstClr val="black"/>
                </a:solidFill>
                <a:latin typeface="Calibri"/>
              </a:rPr>
              <a:t>Slide </a:t>
            </a:r>
            <a:fld id="{7EA3327E-3031-43E1-BC1B-E990253B152E}" type="slidenum">
              <a:rPr lang="en-US">
                <a:solidFill>
                  <a:prstClr val="black"/>
                </a:solidFill>
                <a:latin typeface="Calibri"/>
              </a:rPr>
              <a:pPr/>
              <a:t>22</a:t>
            </a:fld>
            <a:endParaRPr lang="en-US" dirty="0">
              <a:solidFill>
                <a:prstClr val="black"/>
              </a:solidFill>
              <a:latin typeface="Calibri"/>
            </a:endParaRPr>
          </a:p>
        </p:txBody>
      </p:sp>
      <p:sp>
        <p:nvSpPr>
          <p:cNvPr id="16" name="Arrow: Left 15"/>
          <p:cNvSpPr/>
          <p:nvPr/>
        </p:nvSpPr>
        <p:spPr>
          <a:xfrm rot="10800000">
            <a:off x="3379618" y="4847358"/>
            <a:ext cx="1360506" cy="223675"/>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p:cNvSpPr/>
          <p:nvPr/>
        </p:nvSpPr>
        <p:spPr>
          <a:xfrm rot="10800000">
            <a:off x="3435164" y="3246822"/>
            <a:ext cx="1360506" cy="2236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p:cNvSpPr/>
          <p:nvPr/>
        </p:nvSpPr>
        <p:spPr>
          <a:xfrm rot="10800000">
            <a:off x="3410714" y="1809611"/>
            <a:ext cx="136050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13607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8" fill="hold" grpId="0" nodeType="withEffect">
                                  <p:stCondLst>
                                    <p:cond delay="60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000"/>
                                        <p:tgtEl>
                                          <p:spTgt spid="16"/>
                                        </p:tgtEl>
                                      </p:cBhvr>
                                    </p:animEffect>
                                  </p:childTnLst>
                                </p:cTn>
                              </p:par>
                              <p:par>
                                <p:cTn id="10" presetID="1" presetClass="entr" presetSubtype="0" fill="hold" grpId="0" nodeType="withEffect">
                                  <p:stCondLst>
                                    <p:cond delay="800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8500"/>
                                  </p:stCondLst>
                                  <p:childTnLst>
                                    <p:set>
                                      <p:cBhvr>
                                        <p:cTn id="13" dur="1" fill="hold">
                                          <p:stCondLst>
                                            <p:cond delay="0"/>
                                          </p:stCondLst>
                                        </p:cTn>
                                        <p:tgtEl>
                                          <p:spTgt spid="13"/>
                                        </p:tgtEl>
                                        <p:attrNameLst>
                                          <p:attrName>style.visibility</p:attrName>
                                        </p:attrNameLst>
                                      </p:cBhvr>
                                      <p:to>
                                        <p:strVal val="visible"/>
                                      </p:to>
                                    </p:set>
                                  </p:childTnLst>
                                </p:cTn>
                              </p:par>
                              <p:par>
                                <p:cTn id="14" presetID="22" presetClass="entr" presetSubtype="8" fill="hold" grpId="0" nodeType="withEffect">
                                  <p:stCondLst>
                                    <p:cond delay="9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par>
                                <p:cTn id="17" presetID="1" presetClass="entr" presetSubtype="0" fill="hold" grpId="0" nodeType="withEffect">
                                  <p:stCondLst>
                                    <p:cond delay="1050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1100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8" fill="hold" grpId="0" nodeType="withEffect">
                                  <p:stCondLst>
                                    <p:cond delay="118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par>
                                <p:cTn id="24" presetID="1" presetClass="entr" presetSubtype="0" fill="hold" grpId="0" nodeType="withEffect">
                                  <p:stCondLst>
                                    <p:cond delay="138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147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2120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 y="3607135"/>
            <a:ext cx="9143999" cy="1927470"/>
          </a:xfrm>
          <a:prstGeom prst="rect">
            <a:avLst/>
          </a:prstGeom>
          <a:noFill/>
        </p:spPr>
        <p:txBody>
          <a:bodyPr wrap="square" anchor="ctr"/>
          <a:lstStyle>
            <a:lvl1pPr lvl="0">
              <a:defRPr/>
            </a:lvl1pPr>
          </a:lstStyle>
          <a:p>
            <a:r>
              <a:rPr lang="en-US" sz="6000" dirty="0">
                <a:latin typeface="+mj-lt"/>
              </a:rPr>
              <a:t>Review and Questions</a:t>
            </a:r>
            <a:endParaRPr sz="4800" dirty="0">
              <a:latin typeface="+mj-lt"/>
            </a:endParaRPr>
          </a:p>
        </p:txBody>
      </p:sp>
      <p:sp>
        <p:nvSpPr>
          <p:cNvPr id="7" name="Subtitle 2"/>
          <p:cNvSpPr txBox="1">
            <a:spLocks/>
          </p:cNvSpPr>
          <p:nvPr/>
        </p:nvSpPr>
        <p:spPr>
          <a:xfrm>
            <a:off x="-1" y="1448723"/>
            <a:ext cx="9143999" cy="2158412"/>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algn="ctr">
              <a:spcBef>
                <a:spcPts val="0"/>
              </a:spcBef>
              <a:buFontTx/>
              <a:buNone/>
            </a:pPr>
            <a:r>
              <a:rPr lang="en-US" sz="4400" b="1" i="1" kern="0" dirty="0">
                <a:solidFill>
                  <a:srgbClr val="0070C0"/>
                </a:solidFill>
                <a:latin typeface="+mj-lt"/>
              </a:rPr>
              <a:t>428 NAC 2-001.03</a:t>
            </a:r>
          </a:p>
          <a:p>
            <a:pPr marL="0" algn="ctr">
              <a:spcBef>
                <a:spcPts val="0"/>
              </a:spcBef>
              <a:buFontTx/>
              <a:buNone/>
            </a:pPr>
            <a:r>
              <a:rPr lang="en-US" sz="4400" b="1" i="1" kern="0" dirty="0">
                <a:solidFill>
                  <a:srgbClr val="0070C0"/>
                </a:solidFill>
                <a:latin typeface="+mj-lt"/>
              </a:rPr>
              <a:t>Procedures for Standards</a:t>
            </a:r>
          </a:p>
          <a:p>
            <a:pPr marL="0" algn="ctr">
              <a:spcBef>
                <a:spcPts val="0"/>
              </a:spcBef>
              <a:buFontTx/>
              <a:buNone/>
            </a:pPr>
            <a:r>
              <a:rPr lang="en-US" sz="4400" b="1" i="1" kern="0" dirty="0">
                <a:solidFill>
                  <a:srgbClr val="0070C0"/>
                </a:solidFill>
                <a:latin typeface="+mj-lt"/>
              </a:rPr>
              <a:t>County Roads and Municipal Streets</a:t>
            </a:r>
            <a:endParaRPr lang="en-US" sz="4000" b="1" i="1" kern="0" dirty="0">
              <a:solidFill>
                <a:srgbClr val="0070C0"/>
              </a:solidFill>
              <a:latin typeface="Calibri"/>
            </a:endParaRPr>
          </a:p>
        </p:txBody>
      </p:sp>
      <p:sp>
        <p:nvSpPr>
          <p:cNvPr id="10" name="Title 1"/>
          <p:cNvSpPr txBox="1">
            <a:spLocks/>
          </p:cNvSpPr>
          <p:nvPr/>
        </p:nvSpPr>
        <p:spPr>
          <a:xfrm>
            <a:off x="0" y="178269"/>
            <a:ext cx="9143998" cy="96881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Classification and Standards</a:t>
            </a:r>
          </a:p>
        </p:txBody>
      </p:sp>
      <p:sp>
        <p:nvSpPr>
          <p:cNvPr id="12" name="TextBox 11"/>
          <p:cNvSpPr txBox="1"/>
          <p:nvPr/>
        </p:nvSpPr>
        <p:spPr>
          <a:xfrm>
            <a:off x="7971804" y="6492510"/>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1369146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21223"/>
            <a:ext cx="9144000" cy="771752"/>
          </a:xfrm>
          <a:prstGeom prst="rect">
            <a:avLst/>
          </a:prstGeom>
          <a:noFill/>
        </p:spPr>
        <p:txBody>
          <a:bodyPr wrap="square" anchor="ctr"/>
          <a:lstStyle>
            <a:lvl1pPr lvl="0">
              <a:defRPr/>
            </a:lvl1pPr>
          </a:lstStyle>
          <a:p>
            <a:r>
              <a:rPr lang="en-US" dirty="0">
                <a:latin typeface="+mj-lt"/>
              </a:rPr>
              <a:t>Review Questions</a:t>
            </a:r>
            <a:endParaRPr sz="3600" dirty="0">
              <a:latin typeface="+mj-lt"/>
            </a:endParaRPr>
          </a:p>
        </p:txBody>
      </p:sp>
      <p:sp>
        <p:nvSpPr>
          <p:cNvPr id="3" name="Text Placeholder 2"/>
          <p:cNvSpPr txBox="1">
            <a:spLocks noGrp="1"/>
          </p:cNvSpPr>
          <p:nvPr>
            <p:ph type="body" idx="1"/>
          </p:nvPr>
        </p:nvSpPr>
        <p:spPr>
          <a:xfrm>
            <a:off x="474866" y="752161"/>
            <a:ext cx="8689813" cy="4710952"/>
          </a:xfrm>
          <a:prstGeom prst="rect">
            <a:avLst/>
          </a:prstGeom>
          <a:noFill/>
        </p:spPr>
        <p:txBody>
          <a:bodyPr wrap="square" anchor="t"/>
          <a:lstStyle>
            <a:lvl1pPr lvl="0">
              <a:defRPr/>
            </a:lvl1pPr>
          </a:lstStyle>
          <a:p>
            <a:pPr marL="571500" indent="-571500">
              <a:buFont typeface="+mj-lt"/>
              <a:buAutoNum type="romanLcPeriod"/>
            </a:pPr>
            <a:endParaRPr lang="en-US" sz="1000" dirty="0">
              <a:solidFill>
                <a:schemeClr val="tx1"/>
              </a:solidFill>
              <a:latin typeface="+mn-lt"/>
            </a:endParaRPr>
          </a:p>
          <a:p>
            <a:pPr marL="571500" lvl="0" indent="-571500">
              <a:buFont typeface="+mj-lt"/>
              <a:buAutoNum type="romanLcPeriod"/>
            </a:pPr>
            <a:r>
              <a:rPr lang="en-US" sz="2800" dirty="0">
                <a:solidFill>
                  <a:prstClr val="black"/>
                </a:solidFill>
                <a:latin typeface="Calibri"/>
              </a:rPr>
              <a:t>Notes from the State Highway System design standards, subsection 2, may also be used for county roads and municipal streets, subsection 3</a:t>
            </a:r>
            <a:r>
              <a:rPr lang="en-US" sz="2800" dirty="0">
                <a:solidFill>
                  <a:schemeClr val="tx1"/>
                </a:solidFill>
                <a:latin typeface="+mn-lt"/>
              </a:rPr>
              <a:t>? </a:t>
            </a:r>
            <a:r>
              <a:rPr lang="en-US" sz="2800" dirty="0">
                <a:solidFill>
                  <a:prstClr val="black"/>
                </a:solidFill>
                <a:latin typeface="Calibri"/>
              </a:rPr>
              <a:t>T or F</a:t>
            </a:r>
            <a:endParaRPr lang="en-US" sz="2800" dirty="0">
              <a:solidFill>
                <a:schemeClr val="tx1"/>
              </a:solidFill>
              <a:latin typeface="+mn-lt"/>
            </a:endParaRPr>
          </a:p>
          <a:p>
            <a:pPr marL="571500" indent="-571500">
              <a:buFont typeface="+mj-lt"/>
              <a:buAutoNum type="romanLcPeriod"/>
            </a:pPr>
            <a:r>
              <a:rPr lang="en-US" sz="2800" dirty="0">
                <a:solidFill>
                  <a:schemeClr val="tx1"/>
                </a:solidFill>
                <a:latin typeface="+mn-lt"/>
              </a:rPr>
              <a:t>All county roads and municipal streets are not required to be brought up to current design standards within the 6-year plan period.   T or F</a:t>
            </a:r>
          </a:p>
          <a:p>
            <a:pPr marL="571500" indent="-571500">
              <a:buFont typeface="+mj-lt"/>
              <a:buAutoNum type="romanLcPeriod"/>
            </a:pPr>
            <a:r>
              <a:rPr lang="en-US" sz="2800" dirty="0">
                <a:solidFill>
                  <a:schemeClr val="tx1"/>
                </a:solidFill>
                <a:latin typeface="+mn-lt"/>
              </a:rPr>
              <a:t>What is the level of design flood required by the NBCS minimum design standards for a city street classified as Local?</a:t>
            </a:r>
          </a:p>
        </p:txBody>
      </p:sp>
      <p:sp>
        <p:nvSpPr>
          <p:cNvPr id="20" name="TextBox 19"/>
          <p:cNvSpPr txBox="1"/>
          <p:nvPr/>
        </p:nvSpPr>
        <p:spPr>
          <a:xfrm>
            <a:off x="779487" y="6356361"/>
            <a:ext cx="916953" cy="369332"/>
          </a:xfrm>
          <a:prstGeom prst="rect">
            <a:avLst/>
          </a:prstGeom>
          <a:noFill/>
        </p:spPr>
        <p:txBody>
          <a:bodyPr wrap="square" rtlCol="0">
            <a:spAutoFit/>
          </a:bodyPr>
          <a:lstStyle/>
          <a:p>
            <a:r>
              <a:rPr lang="en-US" dirty="0">
                <a:solidFill>
                  <a:prstClr val="black"/>
                </a:solidFill>
                <a:latin typeface="Calibri"/>
              </a:rPr>
              <a:t>Slide </a:t>
            </a:r>
            <a:fld id="{BEB80AD9-AEA7-41D8-A8A0-4D2380D63C5D}" type="slidenum">
              <a:rPr lang="en-US">
                <a:solidFill>
                  <a:prstClr val="black"/>
                </a:solidFill>
                <a:latin typeface="Calibri"/>
              </a:rPr>
              <a:pPr/>
              <a:t>24</a:t>
            </a:fld>
            <a:endParaRPr lang="en-US" dirty="0">
              <a:solidFill>
                <a:prstClr val="black"/>
              </a:solidFill>
              <a:latin typeface="Calibri"/>
            </a:endParaRPr>
          </a:p>
        </p:txBody>
      </p:sp>
      <p:sp>
        <p:nvSpPr>
          <p:cNvPr id="13" name="Oval 12"/>
          <p:cNvSpPr/>
          <p:nvPr/>
        </p:nvSpPr>
        <p:spPr>
          <a:xfrm>
            <a:off x="7892919" y="1892420"/>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34531" y="3264085"/>
            <a:ext cx="424061" cy="439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17661" y="4654374"/>
            <a:ext cx="5257800" cy="830997"/>
          </a:xfrm>
          <a:prstGeom prst="rect">
            <a:avLst/>
          </a:prstGeom>
          <a:noFill/>
        </p:spPr>
        <p:txBody>
          <a:bodyPr wrap="square" rtlCol="0">
            <a:spAutoFit/>
          </a:bodyPr>
          <a:lstStyle/>
          <a:p>
            <a:r>
              <a:rPr lang="en-US" sz="2400" dirty="0">
                <a:solidFill>
                  <a:srgbClr val="0F45DC"/>
                </a:solidFill>
              </a:rPr>
              <a:t>There is no design flood requirement in the NBCS minimum design standards </a:t>
            </a:r>
          </a:p>
        </p:txBody>
      </p:sp>
    </p:spTree>
    <p:extLst>
      <p:ext uri="{BB962C8B-B14F-4D97-AF65-F5344CB8AC3E}">
        <p14:creationId xmlns:p14="http://schemas.microsoft.com/office/powerpoint/2010/main" val="14771893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44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82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78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9440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8"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2"/>
            <a:ext cx="7772400" cy="1383890"/>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a:t>
            </a:r>
            <a:r>
              <a:rPr lang="en-US" dirty="0">
                <a:latin typeface="+mj-lt"/>
              </a:rPr>
              <a:t>Design Standards</a:t>
            </a:r>
            <a:endParaRPr dirty="0">
              <a:latin typeface="+mj-lt"/>
            </a:endParaRP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6007916" y="6453011"/>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86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Minimum Design Standards: Introduction</a:t>
            </a:r>
          </a:p>
        </p:txBody>
      </p:sp>
      <p:pic>
        <p:nvPicPr>
          <p:cNvPr id="16" name="Picture 15">
            <a:extLst>
              <a:ext uri="{FF2B5EF4-FFF2-40B4-BE49-F238E27FC236}">
                <a16:creationId xmlns:a16="http://schemas.microsoft.com/office/drawing/2014/main" id="{B72B6245-6921-409D-92F7-212A4F031948}"/>
              </a:ext>
            </a:extLst>
          </p:cNvPr>
          <p:cNvPicPr>
            <a:picLocks noChangeAspect="1"/>
          </p:cNvPicPr>
          <p:nvPr/>
        </p:nvPicPr>
        <p:blipFill>
          <a:blip r:embed="rId7"/>
          <a:stretch>
            <a:fillRect/>
          </a:stretch>
        </p:blipFill>
        <p:spPr>
          <a:xfrm>
            <a:off x="272140" y="5161053"/>
            <a:ext cx="2898381" cy="1154966"/>
          </a:xfrm>
          <a:prstGeom prst="rect">
            <a:avLst/>
          </a:prstGeom>
        </p:spPr>
      </p:pic>
      <p:sp>
        <p:nvSpPr>
          <p:cNvPr id="17" name="TextBox 16">
            <a:extLst>
              <a:ext uri="{FF2B5EF4-FFF2-40B4-BE49-F238E27FC236}">
                <a16:creationId xmlns:a16="http://schemas.microsoft.com/office/drawing/2014/main" id="{80011502-E531-43B1-85A4-E9B4EBAE60D1}"/>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1918393679"/>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4246"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28852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8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0242" y="1609337"/>
            <a:ext cx="8229600" cy="1581513"/>
          </a:xfrm>
          <a:prstGeom prst="rect">
            <a:avLst/>
          </a:prstGeom>
          <a:noFill/>
        </p:spPr>
        <p:txBody>
          <a:bodyPr wrap="square" anchor="ctr"/>
          <a:lstStyle>
            <a:lvl1pPr lvl="0">
              <a:defRPr/>
            </a:lvl1pPr>
          </a:lstStyle>
          <a:p>
            <a:pPr lvl="0" algn="ctr"/>
            <a:r>
              <a:rPr sz="4000" dirty="0">
                <a:latin typeface="+mj-lt"/>
              </a:rPr>
              <a:t>State Highway </a:t>
            </a:r>
            <a:r>
              <a:rPr lang="en-US" sz="4000" dirty="0">
                <a:latin typeface="+mj-lt"/>
              </a:rPr>
              <a:t>Design</a:t>
            </a:r>
            <a:r>
              <a:rPr sz="4000" dirty="0">
                <a:latin typeface="+mj-lt"/>
              </a:rPr>
              <a:t> Standards</a:t>
            </a:r>
            <a:r>
              <a:rPr lang="en-US" sz="4000" dirty="0">
                <a:latin typeface="+mj-lt"/>
              </a:rPr>
              <a:t> </a:t>
            </a:r>
            <a:br>
              <a:rPr lang="en-US" sz="4000" dirty="0">
                <a:latin typeface="+mj-lt"/>
              </a:rPr>
            </a:br>
            <a:r>
              <a:rPr lang="en-US" sz="4000" dirty="0">
                <a:latin typeface="+mj-lt"/>
              </a:rPr>
              <a:t>428 NAC 2-001.02</a:t>
            </a:r>
            <a:r>
              <a:rPr sz="4000" b="1" dirty="0">
                <a:latin typeface="+mj-lt"/>
              </a:rPr>
              <a:t> </a:t>
            </a:r>
            <a:r>
              <a:rPr lang="en-US" sz="4000" dirty="0">
                <a:latin typeface="+mj-lt"/>
              </a:rPr>
              <a:t>(Page 5)</a:t>
            </a:r>
            <a:r>
              <a:rPr sz="4000" dirty="0">
                <a:latin typeface="+mj-lt"/>
              </a:rPr>
              <a:t> </a:t>
            </a:r>
          </a:p>
        </p:txBody>
      </p:sp>
      <p:sp>
        <p:nvSpPr>
          <p:cNvPr id="3" name="Text Placeholder 2"/>
          <p:cNvSpPr txBox="1">
            <a:spLocks noGrp="1"/>
          </p:cNvSpPr>
          <p:nvPr>
            <p:ph type="body" idx="1"/>
          </p:nvPr>
        </p:nvSpPr>
        <p:spPr>
          <a:xfrm>
            <a:off x="347855" y="3810692"/>
            <a:ext cx="6659771" cy="2124933"/>
          </a:xfrm>
          <a:prstGeom prst="rect">
            <a:avLst/>
          </a:prstGeom>
          <a:noFill/>
        </p:spPr>
        <p:txBody>
          <a:bodyPr wrap="square" anchor="t"/>
          <a:lstStyle>
            <a:lvl1pPr lvl="0">
              <a:defRPr/>
            </a:lvl1pPr>
          </a:lstStyle>
          <a:p>
            <a:pPr marL="0" indent="0" algn="ctr">
              <a:buNone/>
            </a:pPr>
            <a:r>
              <a:rPr lang="en-US" sz="4000" dirty="0">
                <a:latin typeface="+mn-lt"/>
              </a:rPr>
              <a:t>County Roads and Municipal Streets Design Standards </a:t>
            </a:r>
            <a:br>
              <a:rPr lang="en-US" sz="4000" dirty="0">
                <a:latin typeface="+mn-lt"/>
              </a:rPr>
            </a:br>
            <a:r>
              <a:rPr lang="en-US" sz="4000" dirty="0">
                <a:latin typeface="+mn-lt"/>
              </a:rPr>
              <a:t>428 NAC 2-001.03 (Page 35)</a:t>
            </a:r>
            <a:r>
              <a:rPr lang="en-US" sz="4000" b="1" dirty="0">
                <a:latin typeface="+mn-lt"/>
              </a:rPr>
              <a:t> </a:t>
            </a:r>
            <a:endParaRPr sz="4000" dirty="0">
              <a:latin typeface="+mn-lt"/>
            </a:endParaRPr>
          </a:p>
        </p:txBody>
      </p:sp>
      <p:pic>
        <p:nvPicPr>
          <p:cNvPr id="5" name="Picture 4" descr="Description N-50.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163" y="1568610"/>
            <a:ext cx="1537851" cy="1537851"/>
          </a:xfrm>
          <a:prstGeom prst="rect">
            <a:avLst/>
          </a:prstGeom>
        </p:spPr>
      </p:pic>
      <p:sp>
        <p:nvSpPr>
          <p:cNvPr id="4" name="TextBox 3"/>
          <p:cNvSpPr txBox="1"/>
          <p:nvPr/>
        </p:nvSpPr>
        <p:spPr>
          <a:xfrm>
            <a:off x="825884" y="19314"/>
            <a:ext cx="7779273" cy="1569660"/>
          </a:xfrm>
          <a:prstGeom prst="rect">
            <a:avLst/>
          </a:prstGeom>
          <a:noFill/>
        </p:spPr>
        <p:txBody>
          <a:bodyPr wrap="square" rtlCol="0">
            <a:spAutoFit/>
          </a:bodyPr>
          <a:lstStyle/>
          <a:p>
            <a:pPr algn="ctr"/>
            <a:r>
              <a:rPr lang="en-US" sz="4800" dirty="0">
                <a:solidFill>
                  <a:prstClr val="black"/>
                </a:solidFill>
                <a:latin typeface="Calibri"/>
              </a:rPr>
              <a:t>Minimum Design Standards</a:t>
            </a:r>
          </a:p>
          <a:p>
            <a:pPr algn="ctr"/>
            <a:r>
              <a:rPr lang="en-US" sz="4800" dirty="0">
                <a:solidFill>
                  <a:prstClr val="black"/>
                </a:solidFill>
                <a:latin typeface="Calibri"/>
              </a:rPr>
              <a:t>Separate Standards </a:t>
            </a:r>
          </a:p>
        </p:txBody>
      </p:sp>
      <p:pic>
        <p:nvPicPr>
          <p:cNvPr id="6" name="Picture 5"/>
          <p:cNvPicPr>
            <a:picLocks noChangeAspect="1"/>
          </p:cNvPicPr>
          <p:nvPr/>
        </p:nvPicPr>
        <p:blipFill>
          <a:blip r:embed="rId4"/>
          <a:stretch>
            <a:fillRect/>
          </a:stretch>
        </p:blipFill>
        <p:spPr>
          <a:xfrm>
            <a:off x="7195409" y="3810693"/>
            <a:ext cx="1773841" cy="2304787"/>
          </a:xfrm>
          <a:prstGeom prst="rect">
            <a:avLst/>
          </a:prstGeom>
        </p:spPr>
      </p:pic>
      <p:cxnSp>
        <p:nvCxnSpPr>
          <p:cNvPr id="8" name="Straight Connector 7"/>
          <p:cNvCxnSpPr/>
          <p:nvPr/>
        </p:nvCxnSpPr>
        <p:spPr>
          <a:xfrm>
            <a:off x="887769" y="3458576"/>
            <a:ext cx="7583332"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996089" y="6444896"/>
            <a:ext cx="973162" cy="374816"/>
          </a:xfrm>
          <a:prstGeom prst="rect">
            <a:avLst/>
          </a:prstGeom>
          <a:noFill/>
        </p:spPr>
        <p:txBody>
          <a:bodyPr wrap="square" rtlCol="0">
            <a:spAutoFit/>
          </a:bodyPr>
          <a:lstStyle/>
          <a:p>
            <a:r>
              <a:rPr lang="en-US" dirty="0">
                <a:solidFill>
                  <a:prstClr val="black"/>
                </a:solidFill>
                <a:latin typeface="Calibri"/>
              </a:rPr>
              <a:t>Slide </a:t>
            </a:r>
            <a:fld id="{58FF0D11-DD85-4C78-9A52-8832428EB34C}" type="slidenum">
              <a:rPr lang="en-US">
                <a:solidFill>
                  <a:prstClr val="black"/>
                </a:solidFill>
                <a:latin typeface="Calibri"/>
              </a:rPr>
              <a:pPr/>
              <a:t>4</a:t>
            </a:fld>
            <a:endParaRPr lang="en-US" dirty="0">
              <a:solidFill>
                <a:prstClr val="black"/>
              </a:solidFill>
              <a:latin typeface="Calibri"/>
            </a:endParaRPr>
          </a:p>
        </p:txBody>
      </p:sp>
      <p:sp>
        <p:nvSpPr>
          <p:cNvPr id="10" name="TextBox 9"/>
          <p:cNvSpPr txBox="1"/>
          <p:nvPr/>
        </p:nvSpPr>
        <p:spPr>
          <a:xfrm>
            <a:off x="654744" y="5993526"/>
            <a:ext cx="6915392" cy="646331"/>
          </a:xfrm>
          <a:prstGeom prst="rect">
            <a:avLst/>
          </a:prstGeom>
          <a:noFill/>
        </p:spPr>
        <p:txBody>
          <a:bodyPr wrap="square" rtlCol="0">
            <a:spAutoFit/>
          </a:bodyPr>
          <a:lstStyle/>
          <a:p>
            <a:r>
              <a:rPr lang="en-US" dirty="0">
                <a:hlinkClick r:id="rId5"/>
              </a:rPr>
              <a:t>http://www.sos.ne.gov/rules-and-regs/regsearch/Rules/Roads_Dept_of/Title-428/Chapter-2.pdf</a:t>
            </a:r>
            <a:endParaRPr lang="en-US" dirty="0"/>
          </a:p>
        </p:txBody>
      </p:sp>
    </p:spTree>
    <p:extLst>
      <p:ext uri="{BB962C8B-B14F-4D97-AF65-F5344CB8AC3E}">
        <p14:creationId xmlns:p14="http://schemas.microsoft.com/office/powerpoint/2010/main" val="212335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Standard?</a:t>
            </a:r>
          </a:p>
        </p:txBody>
      </p:sp>
      <p:sp>
        <p:nvSpPr>
          <p:cNvPr id="3" name="Content Placeholder 2"/>
          <p:cNvSpPr>
            <a:spLocks noGrp="1"/>
          </p:cNvSpPr>
          <p:nvPr>
            <p:ph idx="1"/>
          </p:nvPr>
        </p:nvSpPr>
        <p:spPr>
          <a:xfrm>
            <a:off x="993775" y="1692283"/>
            <a:ext cx="7693025" cy="3374572"/>
          </a:xfrm>
        </p:spPr>
        <p:txBody>
          <a:bodyPr/>
          <a:lstStyle/>
          <a:p>
            <a:pPr marL="914388" lvl="1" indent="-457200">
              <a:spcAft>
                <a:spcPts val="2400"/>
              </a:spcAft>
              <a:buFont typeface="Arial" panose="020B0604020202020204" pitchFamily="34" charset="0"/>
              <a:buChar char="•"/>
            </a:pPr>
            <a:r>
              <a:rPr lang="en-US" sz="3600" dirty="0"/>
              <a:t>a level of quality or attainment</a:t>
            </a:r>
          </a:p>
          <a:p>
            <a:pPr marL="914388" lvl="1" indent="-457200">
              <a:buFont typeface="Arial" panose="020B0604020202020204" pitchFamily="34" charset="0"/>
              <a:buChar char="•"/>
            </a:pPr>
            <a:r>
              <a:rPr lang="en-US" sz="3600" dirty="0"/>
              <a:t>an ideal or a basis in terms of which something can be evaluated or judged</a:t>
            </a:r>
          </a:p>
          <a:p>
            <a:pPr lvl="1"/>
            <a:endParaRPr lang="en-US" dirty="0"/>
          </a:p>
          <a:p>
            <a:pPr lvl="1"/>
            <a:endParaRPr lang="en-US" dirty="0"/>
          </a:p>
          <a:p>
            <a:pPr>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59CE8F-D932-4A1A-8AAA-D52BB029A271}" type="slidenum">
              <a:rPr kumimoji="0" 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2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5"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781800" y="4572000"/>
            <a:ext cx="1712251" cy="1727244"/>
          </a:xfrm>
          <a:prstGeom prst="rect">
            <a:avLst/>
          </a:prstGeom>
          <a:noFill/>
        </p:spPr>
      </p:pic>
      <p:sp>
        <p:nvSpPr>
          <p:cNvPr id="6" name="TextBox 5"/>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Standards</a:t>
            </a:r>
          </a:p>
        </p:txBody>
      </p:sp>
    </p:spTree>
    <p:extLst>
      <p:ext uri="{BB962C8B-B14F-4D97-AF65-F5344CB8AC3E}">
        <p14:creationId xmlns:p14="http://schemas.microsoft.com/office/powerpoint/2010/main" val="27198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98985" y="317611"/>
            <a:ext cx="6910883" cy="1987062"/>
          </a:xfrm>
          <a:prstGeom prst="rect">
            <a:avLst/>
          </a:prstGeom>
          <a:solidFill>
            <a:schemeClr val="bg1"/>
          </a:solidFill>
        </p:spPr>
        <p:txBody>
          <a:bodyPr wrap="square" anchor="ctr"/>
          <a:lstStyle>
            <a:lvl1pPr lvl="0">
              <a:defRPr/>
            </a:lvl1pPr>
          </a:lstStyle>
          <a:p>
            <a:pPr lvl="0" algn="ctr"/>
            <a:r>
              <a:rPr lang="en-US" dirty="0">
                <a:latin typeface="+mj-lt"/>
              </a:rPr>
              <a:t>Minimum Design </a:t>
            </a:r>
            <a:r>
              <a:rPr dirty="0">
                <a:latin typeface="+mj-lt"/>
              </a:rPr>
              <a:t>Standards</a:t>
            </a:r>
            <a:r>
              <a:rPr lang="en-US" dirty="0">
                <a:latin typeface="+mj-lt"/>
              </a:rPr>
              <a:t> </a:t>
            </a:r>
            <a:br>
              <a:rPr lang="en-US" dirty="0">
                <a:latin typeface="+mj-lt"/>
              </a:rPr>
            </a:br>
            <a:r>
              <a:rPr lang="en-US" dirty="0">
                <a:latin typeface="+mj-lt"/>
              </a:rPr>
              <a:t>are</a:t>
            </a:r>
            <a:endParaRPr dirty="0">
              <a:latin typeface="+mj-lt"/>
            </a:endParaRPr>
          </a:p>
        </p:txBody>
      </p:sp>
      <p:sp>
        <p:nvSpPr>
          <p:cNvPr id="3" name="Text Placeholder 2"/>
          <p:cNvSpPr txBox="1">
            <a:spLocks noGrp="1"/>
          </p:cNvSpPr>
          <p:nvPr>
            <p:ph type="body" idx="1"/>
          </p:nvPr>
        </p:nvSpPr>
        <p:spPr>
          <a:xfrm>
            <a:off x="1703101" y="2590844"/>
            <a:ext cx="6302649" cy="1694985"/>
          </a:xfrm>
          <a:prstGeom prst="rect">
            <a:avLst/>
          </a:prstGeom>
          <a:noFill/>
        </p:spPr>
        <p:txBody>
          <a:bodyPr wrap="square" anchor="t"/>
          <a:lstStyle>
            <a:lvl1pPr lvl="0">
              <a:defRPr/>
            </a:lvl1pPr>
          </a:lstStyle>
          <a:p>
            <a:pPr marL="0" indent="0" algn="ctr">
              <a:buNone/>
            </a:pPr>
            <a:r>
              <a:rPr lang="en-US" sz="4400" dirty="0">
                <a:latin typeface="+mn-lt"/>
              </a:rPr>
              <a:t>Attributes established as acceptable by NBCS </a:t>
            </a:r>
          </a:p>
        </p:txBody>
      </p:sp>
      <p:sp>
        <p:nvSpPr>
          <p:cNvPr id="7" name="TextBox 6"/>
          <p:cNvSpPr txBox="1"/>
          <p:nvPr/>
        </p:nvSpPr>
        <p:spPr>
          <a:xfrm>
            <a:off x="3907367" y="6299244"/>
            <a:ext cx="1894115" cy="400110"/>
          </a:xfrm>
          <a:prstGeom prst="rect">
            <a:avLst/>
          </a:prstGeom>
          <a:noFill/>
        </p:spPr>
        <p:txBody>
          <a:bodyPr wrap="square" rtlCol="0">
            <a:spAutoFit/>
          </a:bodyPr>
          <a:lstStyle/>
          <a:p>
            <a:r>
              <a:rPr lang="en-US" sz="2000" dirty="0">
                <a:solidFill>
                  <a:prstClr val="black"/>
                </a:solidFill>
                <a:latin typeface="Calibri"/>
              </a:rPr>
              <a:t>428 NAC 2-001</a:t>
            </a:r>
          </a:p>
        </p:txBody>
      </p:sp>
      <p:sp>
        <p:nvSpPr>
          <p:cNvPr id="8" name="TextBox 7"/>
          <p:cNvSpPr txBox="1"/>
          <p:nvPr/>
        </p:nvSpPr>
        <p:spPr>
          <a:xfrm>
            <a:off x="8005750" y="6400749"/>
            <a:ext cx="1136077" cy="369332"/>
          </a:xfrm>
          <a:prstGeom prst="rect">
            <a:avLst/>
          </a:prstGeom>
          <a:noFill/>
        </p:spPr>
        <p:txBody>
          <a:bodyPr wrap="square" rtlCol="0">
            <a:spAutoFit/>
          </a:bodyPr>
          <a:lstStyle/>
          <a:p>
            <a:r>
              <a:rPr lang="en-US" dirty="0">
                <a:solidFill>
                  <a:prstClr val="black"/>
                </a:solidFill>
                <a:latin typeface="Calibri"/>
              </a:rPr>
              <a:t>Slide </a:t>
            </a:r>
            <a:fld id="{CB0D33FE-ECBF-4ADE-BD04-7DAA7D3B50F2}" type="slidenum">
              <a:rPr lang="en-US">
                <a:solidFill>
                  <a:prstClr val="black"/>
                </a:solidFill>
                <a:latin typeface="Calibri"/>
              </a:rPr>
              <a:pPr/>
              <a:t>6</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pic>
        <p:nvPicPr>
          <p:cNvPr id="10"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781800" y="4572000"/>
            <a:ext cx="1712251" cy="1727244"/>
          </a:xfrm>
          <a:prstGeom prst="rect">
            <a:avLst/>
          </a:prstGeom>
          <a:noFill/>
        </p:spPr>
      </p:pic>
    </p:spTree>
    <p:extLst>
      <p:ext uri="{BB962C8B-B14F-4D97-AF65-F5344CB8AC3E}">
        <p14:creationId xmlns:p14="http://schemas.microsoft.com/office/powerpoint/2010/main" val="32068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76168" y="144115"/>
            <a:ext cx="6910883" cy="1227485"/>
          </a:xfrm>
          <a:prstGeom prst="rect">
            <a:avLst/>
          </a:prstGeom>
          <a:solidFill>
            <a:schemeClr val="bg1"/>
          </a:solidFill>
        </p:spPr>
        <p:txBody>
          <a:bodyPr wrap="square" anchor="ctr"/>
          <a:lstStyle>
            <a:lvl1pPr lvl="0">
              <a:defRPr/>
            </a:lvl1pPr>
          </a:lstStyle>
          <a:p>
            <a:pPr lvl="0" algn="ctr"/>
            <a:r>
              <a:rPr lang="en-US" dirty="0">
                <a:latin typeface="+mj-lt"/>
              </a:rPr>
              <a:t>Design </a:t>
            </a:r>
            <a:r>
              <a:rPr dirty="0">
                <a:latin typeface="+mj-lt"/>
              </a:rPr>
              <a:t>Standards</a:t>
            </a:r>
            <a:r>
              <a:rPr lang="en-US" dirty="0">
                <a:latin typeface="+mj-lt"/>
              </a:rPr>
              <a:t> - Scope </a:t>
            </a:r>
            <a:br>
              <a:rPr lang="en-US" dirty="0">
                <a:latin typeface="+mj-lt"/>
              </a:rPr>
            </a:br>
            <a:r>
              <a:rPr sz="3200" dirty="0">
                <a:latin typeface="+mj-lt"/>
              </a:rPr>
              <a:t>County Roads and Municipal Streets </a:t>
            </a:r>
            <a:r>
              <a:rPr sz="4000" dirty="0">
                <a:latin typeface="+mj-lt"/>
              </a:rPr>
              <a:t> </a:t>
            </a:r>
            <a:endParaRPr dirty="0">
              <a:latin typeface="+mj-lt"/>
            </a:endParaRPr>
          </a:p>
        </p:txBody>
      </p:sp>
      <p:sp>
        <p:nvSpPr>
          <p:cNvPr id="3" name="Text Placeholder 2"/>
          <p:cNvSpPr txBox="1">
            <a:spLocks noGrp="1"/>
          </p:cNvSpPr>
          <p:nvPr>
            <p:ph type="body" idx="1"/>
          </p:nvPr>
        </p:nvSpPr>
        <p:spPr>
          <a:xfrm>
            <a:off x="859536" y="1558717"/>
            <a:ext cx="8284463" cy="2706505"/>
          </a:xfrm>
          <a:prstGeom prst="rect">
            <a:avLst/>
          </a:prstGeom>
          <a:noFill/>
        </p:spPr>
        <p:txBody>
          <a:bodyPr wrap="square" anchor="t"/>
          <a:lstStyle>
            <a:lvl1pPr lvl="0">
              <a:defRPr/>
            </a:lvl1pPr>
          </a:lstStyle>
          <a:p>
            <a:pPr marL="0" indent="0" algn="ctr">
              <a:buNone/>
            </a:pPr>
            <a:r>
              <a:rPr lang="en-US" sz="4000" dirty="0">
                <a:latin typeface="+mn-lt"/>
              </a:rPr>
              <a:t>Only certain key criteria –  </a:t>
            </a:r>
          </a:p>
          <a:p>
            <a:pPr marL="0" indent="0" algn="ctr">
              <a:buNone/>
            </a:pPr>
            <a:r>
              <a:rPr lang="en-US" sz="4000" dirty="0">
                <a:latin typeface="+mn-lt"/>
              </a:rPr>
              <a:t>for safe and efficient operation</a:t>
            </a:r>
          </a:p>
          <a:p>
            <a:pPr marL="1028688" lvl="1" indent="-571500">
              <a:spcBef>
                <a:spcPts val="1200"/>
              </a:spcBef>
              <a:buFont typeface="Wingdings" panose="05000000000000000000" pitchFamily="2" charset="2"/>
              <a:buChar char="Ø"/>
            </a:pPr>
            <a:r>
              <a:rPr lang="en-US" sz="3200" dirty="0">
                <a:latin typeface="+mn-lt"/>
              </a:rPr>
              <a:t>Impractical to set standards for every possible design element or situation</a:t>
            </a:r>
            <a:endParaRPr sz="3200" dirty="0">
              <a:latin typeface="+mn-lt"/>
            </a:endParaRPr>
          </a:p>
        </p:txBody>
      </p:sp>
      <p:sp>
        <p:nvSpPr>
          <p:cNvPr id="7" name="TextBox 6"/>
          <p:cNvSpPr txBox="1"/>
          <p:nvPr/>
        </p:nvSpPr>
        <p:spPr>
          <a:xfrm>
            <a:off x="7206343" y="6296548"/>
            <a:ext cx="19376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428 NAC 2-001</a:t>
            </a:r>
          </a:p>
        </p:txBody>
      </p:sp>
      <p:sp>
        <p:nvSpPr>
          <p:cNvPr id="8" name="TextBox 7"/>
          <p:cNvSpPr txBox="1"/>
          <p:nvPr/>
        </p:nvSpPr>
        <p:spPr>
          <a:xfrm>
            <a:off x="4463570" y="6294441"/>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CB0D33FE-ECBF-4ADE-BD04-7DAA7D3B50F2}"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Minimum Design Standards</a:t>
            </a:r>
          </a:p>
        </p:txBody>
      </p:sp>
      <p:sp>
        <p:nvSpPr>
          <p:cNvPr id="4" name="TextBox 3"/>
          <p:cNvSpPr txBox="1"/>
          <p:nvPr/>
        </p:nvSpPr>
        <p:spPr>
          <a:xfrm>
            <a:off x="859536" y="4121693"/>
            <a:ext cx="82844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http://www.sos.ne.gov/rules-and-regs/regsearch/Rules/Roads_Dept_of/Title-428/Chapter-2.pdf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859536" y="4978288"/>
            <a:ext cx="8284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6270174" y="4411278"/>
            <a:ext cx="9361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or</a:t>
            </a:r>
          </a:p>
        </p:txBody>
      </p:sp>
      <p:sp>
        <p:nvSpPr>
          <p:cNvPr id="10" name="TextBox 9">
            <a:extLst>
              <a:ext uri="{FF2B5EF4-FFF2-40B4-BE49-F238E27FC236}">
                <a16:creationId xmlns:a16="http://schemas.microsoft.com/office/drawing/2014/main" id="{78A5E29E-D799-400A-9C8A-96F4074481C2}"/>
              </a:ext>
            </a:extLst>
          </p:cNvPr>
          <p:cNvSpPr txBox="1"/>
          <p:nvPr/>
        </p:nvSpPr>
        <p:spPr>
          <a:xfrm>
            <a:off x="859536" y="5730882"/>
            <a:ext cx="8284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https://dot.nebraska.gov/business-center/lpa/boards-liaison/nbcs/downloads/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2CD67354-6503-4F8F-895E-A781D8AD2735}"/>
              </a:ext>
            </a:extLst>
          </p:cNvPr>
          <p:cNvSpPr txBox="1"/>
          <p:nvPr/>
        </p:nvSpPr>
        <p:spPr>
          <a:xfrm>
            <a:off x="859536" y="5369119"/>
            <a:ext cx="8284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which is a link on the following website:</a:t>
            </a:r>
          </a:p>
        </p:txBody>
      </p:sp>
    </p:spTree>
    <p:extLst>
      <p:ext uri="{BB962C8B-B14F-4D97-AF65-F5344CB8AC3E}">
        <p14:creationId xmlns:p14="http://schemas.microsoft.com/office/powerpoint/2010/main" val="39705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7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60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478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483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488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493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1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3784" y="6488668"/>
            <a:ext cx="1136077" cy="369332"/>
          </a:xfrm>
          <a:prstGeom prst="rect">
            <a:avLst/>
          </a:prstGeom>
          <a:noFill/>
        </p:spPr>
        <p:txBody>
          <a:bodyPr wrap="square" rtlCol="0">
            <a:spAutoFit/>
          </a:bodyPr>
          <a:lstStyle/>
          <a:p>
            <a:r>
              <a:rPr lang="en-US" dirty="0">
                <a:solidFill>
                  <a:prstClr val="black"/>
                </a:solidFill>
                <a:latin typeface="Calibri"/>
              </a:rPr>
              <a:t>Slide </a:t>
            </a:r>
            <a:fld id="{191078B3-F3FF-47F1-A569-AF2D8EDE713F}" type="slidenum">
              <a:rPr lang="en-US">
                <a:solidFill>
                  <a:prstClr val="black"/>
                </a:solidFill>
                <a:latin typeface="Calibri"/>
              </a:rPr>
              <a:pPr/>
              <a:t>8</a:t>
            </a:fld>
            <a:endParaRPr lang="en-US" dirty="0">
              <a:solidFill>
                <a:prstClr val="black"/>
              </a:solidFill>
              <a:latin typeface="Calibri"/>
            </a:endParaRPr>
          </a:p>
        </p:txBody>
      </p:sp>
      <p:sp>
        <p:nvSpPr>
          <p:cNvPr id="8" name="Title 1"/>
          <p:cNvSpPr txBox="1">
            <a:spLocks/>
          </p:cNvSpPr>
          <p:nvPr/>
        </p:nvSpPr>
        <p:spPr>
          <a:xfrm>
            <a:off x="799647" y="394371"/>
            <a:ext cx="8344353" cy="6477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4800" kern="0" dirty="0">
                <a:latin typeface="+mj-lt"/>
              </a:rPr>
              <a:t>Why Have Design Standards?</a:t>
            </a:r>
          </a:p>
        </p:txBody>
      </p:sp>
      <p:sp>
        <p:nvSpPr>
          <p:cNvPr id="2" name="Text Placeholder 1"/>
          <p:cNvSpPr>
            <a:spLocks noGrp="1"/>
          </p:cNvSpPr>
          <p:nvPr>
            <p:ph type="body" idx="1"/>
          </p:nvPr>
        </p:nvSpPr>
        <p:spPr>
          <a:xfrm>
            <a:off x="942024" y="1281053"/>
            <a:ext cx="7777805" cy="4776513"/>
          </a:xfrm>
        </p:spPr>
        <p:txBody>
          <a:bodyPr/>
          <a:lstStyle/>
          <a:p>
            <a:pPr marL="914388" lvl="1" indent="-457200">
              <a:spcAft>
                <a:spcPts val="1200"/>
              </a:spcAft>
              <a:buFont typeface="Wingdings" panose="05000000000000000000" pitchFamily="2" charset="2"/>
              <a:buChar char="Ø"/>
            </a:pPr>
            <a:r>
              <a:rPr lang="en-US" dirty="0"/>
              <a:t>Safer design, </a:t>
            </a:r>
            <a:r>
              <a:rPr lang="en-US" b="1" dirty="0"/>
              <a:t>driver expectations</a:t>
            </a:r>
            <a:r>
              <a:rPr lang="en-US" dirty="0"/>
              <a:t>, reliability</a:t>
            </a:r>
          </a:p>
          <a:p>
            <a:pPr marL="914388" lvl="1" indent="-457200">
              <a:spcAft>
                <a:spcPts val="1200"/>
              </a:spcAft>
              <a:buFont typeface="Wingdings" panose="05000000000000000000" pitchFamily="2" charset="2"/>
              <a:buChar char="Ø"/>
            </a:pPr>
            <a:r>
              <a:rPr lang="en-US" dirty="0"/>
              <a:t>A </a:t>
            </a:r>
            <a:r>
              <a:rPr lang="en-US" b="1" dirty="0"/>
              <a:t>primary means </a:t>
            </a:r>
            <a:r>
              <a:rPr lang="en-US" dirty="0"/>
              <a:t>to achieve a high-quality product</a:t>
            </a:r>
          </a:p>
          <a:p>
            <a:pPr marL="914388" lvl="1" indent="-457200">
              <a:spcAft>
                <a:spcPts val="1200"/>
              </a:spcAft>
              <a:buFont typeface="Wingdings" panose="05000000000000000000" pitchFamily="2" charset="2"/>
              <a:buChar char="Ø"/>
            </a:pPr>
            <a:r>
              <a:rPr lang="en-US" dirty="0"/>
              <a:t>Determine systemwide </a:t>
            </a:r>
            <a:r>
              <a:rPr lang="en-US" b="1" dirty="0"/>
              <a:t>needs</a:t>
            </a:r>
          </a:p>
          <a:p>
            <a:pPr marL="914388" lvl="1" indent="-457200">
              <a:spcAft>
                <a:spcPts val="1200"/>
              </a:spcAft>
              <a:buFont typeface="Wingdings" panose="05000000000000000000" pitchFamily="2" charset="2"/>
              <a:buChar char="Ø"/>
            </a:pPr>
            <a:r>
              <a:rPr lang="en-US" b="1" dirty="0"/>
              <a:t>Required</a:t>
            </a:r>
            <a:r>
              <a:rPr lang="en-US" dirty="0"/>
              <a:t> by Authority</a:t>
            </a:r>
          </a:p>
          <a:p>
            <a:pPr marL="1257277" lvl="2" indent="-342900">
              <a:spcAft>
                <a:spcPts val="1200"/>
              </a:spcAft>
              <a:buFont typeface="Wingdings" panose="05000000000000000000" pitchFamily="2" charset="2"/>
              <a:buChar char="Ø"/>
            </a:pPr>
            <a:r>
              <a:rPr lang="en-US" dirty="0"/>
              <a:t>23 CFR 625</a:t>
            </a:r>
          </a:p>
          <a:p>
            <a:pPr marL="1257277" lvl="2" indent="-342900">
              <a:spcAft>
                <a:spcPts val="1200"/>
              </a:spcAft>
              <a:buFont typeface="Wingdings" panose="05000000000000000000" pitchFamily="2" charset="2"/>
              <a:buChar char="Ø"/>
            </a:pPr>
            <a:r>
              <a:rPr lang="en-US" dirty="0"/>
              <a:t>Neb.Rev.Stat. §39-2113</a:t>
            </a:r>
          </a:p>
          <a:p>
            <a:pPr marL="1257277" lvl="2" indent="-342900">
              <a:spcAft>
                <a:spcPts val="1200"/>
              </a:spcAft>
              <a:buFont typeface="Wingdings" panose="05000000000000000000" pitchFamily="2" charset="2"/>
              <a:buChar char="Ø"/>
            </a:pPr>
            <a:r>
              <a:rPr lang="en-US" dirty="0"/>
              <a:t>Local Ordinances and Laws</a:t>
            </a:r>
          </a:p>
        </p:txBody>
      </p:sp>
      <p:pic>
        <p:nvPicPr>
          <p:cNvPr id="11" name="Picture 2" descr="C:\Documents and Settings\dor37001\Local Settings\Temporary Internet Files\Content.IE5\OYCEWN7V\MPj04373300000[1].jpg"/>
          <p:cNvPicPr>
            <a:picLocks noChangeAspect="1" noChangeArrowheads="1"/>
          </p:cNvPicPr>
          <p:nvPr/>
        </p:nvPicPr>
        <p:blipFill>
          <a:blip r:embed="rId3" cstate="print"/>
          <a:srcRect/>
          <a:stretch>
            <a:fillRect/>
          </a:stretch>
        </p:blipFill>
        <p:spPr bwMode="auto">
          <a:xfrm>
            <a:off x="6347025" y="4569304"/>
            <a:ext cx="1712251" cy="1727244"/>
          </a:xfrm>
          <a:prstGeom prst="rect">
            <a:avLst/>
          </a:prstGeom>
          <a:noFill/>
        </p:spPr>
      </p:pic>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spTree>
    <p:extLst>
      <p:ext uri="{BB962C8B-B14F-4D97-AF65-F5344CB8AC3E}">
        <p14:creationId xmlns:p14="http://schemas.microsoft.com/office/powerpoint/2010/main" val="936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112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260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280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290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3100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a:xfrm>
            <a:off x="2628900" y="971550"/>
            <a:ext cx="4229100" cy="857250"/>
          </a:xfrm>
          <a:prstGeom prst="rect">
            <a:avLst/>
          </a:prstGeom>
        </p:spPr>
        <p:txBody>
          <a:bodyPr vert="horz" lIns="68580" tIns="34290" rIns="68580" bIns="34290" rtlCol="0" anchor="ctr">
            <a:normAutofit/>
          </a:bodyPr>
          <a:lstStyle/>
          <a:p>
            <a:pPr algn="ctr">
              <a:spcBef>
                <a:spcPct val="0"/>
              </a:spcBef>
              <a:defRPr/>
            </a:pPr>
            <a:endParaRPr lang="en-US" sz="2100" dirty="0">
              <a:latin typeface="Arial Black" pitchFamily="34" charset="0"/>
              <a:ea typeface="+mj-ea"/>
              <a:cs typeface="+mj-cs"/>
            </a:endParaRPr>
          </a:p>
        </p:txBody>
      </p:sp>
      <p:sp>
        <p:nvSpPr>
          <p:cNvPr id="2" name="Title 1"/>
          <p:cNvSpPr>
            <a:spLocks noGrp="1"/>
          </p:cNvSpPr>
          <p:nvPr>
            <p:ph type="title"/>
          </p:nvPr>
        </p:nvSpPr>
        <p:spPr>
          <a:xfrm>
            <a:off x="1552985" y="292359"/>
            <a:ext cx="5983561" cy="1097389"/>
          </a:xfrm>
        </p:spPr>
        <p:txBody>
          <a:bodyPr>
            <a:noAutofit/>
          </a:bodyPr>
          <a:lstStyle/>
          <a:p>
            <a:r>
              <a:rPr lang="en-US" sz="2800" dirty="0">
                <a:latin typeface="Arial Black" panose="020B0A04020102020204" pitchFamily="34" charset="0"/>
              </a:rPr>
              <a:t>§39-2113</a:t>
            </a:r>
            <a:br>
              <a:rPr lang="en-US" sz="2800" dirty="0">
                <a:latin typeface="Arial Black" panose="020B0A04020102020204" pitchFamily="34" charset="0"/>
              </a:rPr>
            </a:br>
            <a:r>
              <a:rPr lang="en-US" sz="2800" dirty="0">
                <a:latin typeface="Arial Black" panose="020B0A04020102020204" pitchFamily="34" charset="0"/>
              </a:rPr>
              <a:t>Minimum Design Standards</a:t>
            </a:r>
          </a:p>
        </p:txBody>
      </p:sp>
      <p:sp>
        <p:nvSpPr>
          <p:cNvPr id="3" name="Content Placeholder 2"/>
          <p:cNvSpPr>
            <a:spLocks noGrp="1"/>
          </p:cNvSpPr>
          <p:nvPr>
            <p:ph idx="1"/>
          </p:nvPr>
        </p:nvSpPr>
        <p:spPr>
          <a:xfrm>
            <a:off x="905696" y="2337057"/>
            <a:ext cx="7541512" cy="3715134"/>
          </a:xfrm>
        </p:spPr>
        <p:txBody>
          <a:bodyPr>
            <a:noAutofit/>
          </a:bodyPr>
          <a:lstStyle/>
          <a:p>
            <a:pPr marL="0" indent="0">
              <a:spcBef>
                <a:spcPts val="0"/>
              </a:spcBef>
              <a:buNone/>
            </a:pPr>
            <a:r>
              <a:rPr lang="en-US" sz="2000" dirty="0">
                <a:latin typeface="Arial" pitchFamily="34" charset="0"/>
                <a:cs typeface="Arial" pitchFamily="34" charset="0"/>
              </a:rPr>
              <a:t>NBCS develops </a:t>
            </a:r>
            <a:r>
              <a:rPr lang="en-US" sz="2000" u="sng" dirty="0">
                <a:latin typeface="Arial" pitchFamily="34" charset="0"/>
                <a:cs typeface="Arial" pitchFamily="34" charset="0"/>
              </a:rPr>
              <a:t>Minimum Design Standards</a:t>
            </a:r>
            <a:r>
              <a:rPr lang="en-US" sz="2000" dirty="0">
                <a:latin typeface="Arial" pitchFamily="34" charset="0"/>
                <a:cs typeface="Arial" pitchFamily="34" charset="0"/>
              </a:rPr>
              <a:t> for each Functional Classification </a:t>
            </a:r>
          </a:p>
          <a:p>
            <a:pPr marL="0" indent="0">
              <a:spcBef>
                <a:spcPts val="0"/>
              </a:spcBef>
              <a:buNone/>
            </a:pPr>
            <a:endParaRPr lang="en-US" sz="1400" dirty="0">
              <a:latin typeface="Arial" pitchFamily="34" charset="0"/>
              <a:cs typeface="Arial" pitchFamily="34" charset="0"/>
            </a:endParaRPr>
          </a:p>
          <a:p>
            <a:pPr marL="0" indent="0">
              <a:spcBef>
                <a:spcPts val="0"/>
              </a:spcBef>
              <a:buNone/>
            </a:pPr>
            <a:r>
              <a:rPr lang="en-US" sz="2000" dirty="0">
                <a:latin typeface="Arial" pitchFamily="34" charset="0"/>
                <a:cs typeface="Arial" pitchFamily="34" charset="0"/>
              </a:rPr>
              <a:t>The </a:t>
            </a:r>
            <a:r>
              <a:rPr lang="en-US" sz="2000" b="1" dirty="0">
                <a:latin typeface="Arial" pitchFamily="34" charset="0"/>
                <a:cs typeface="Arial" pitchFamily="34" charset="0"/>
              </a:rPr>
              <a:t>standards, </a:t>
            </a:r>
            <a:r>
              <a:rPr lang="en-US" sz="2000" u="sng" dirty="0">
                <a:latin typeface="Arial" pitchFamily="34" charset="0"/>
                <a:cs typeface="Arial" pitchFamily="34" charset="0"/>
              </a:rPr>
              <a:t>except those for Scenic-Recreation</a:t>
            </a:r>
            <a:r>
              <a:rPr lang="en-US" sz="2000" u="sng" dirty="0">
                <a:latin typeface="Arial" pitchFamily="34" charset="0"/>
                <a:cs typeface="Arial" pitchFamily="34" charset="0"/>
                <a:sym typeface="Wingdings" panose="05000000000000000000" pitchFamily="2" charset="2"/>
              </a:rPr>
              <a:t></a:t>
            </a:r>
            <a:r>
              <a:rPr lang="en-US" sz="2000" dirty="0">
                <a:latin typeface="Arial" pitchFamily="34" charset="0"/>
                <a:cs typeface="Arial" pitchFamily="34" charset="0"/>
              </a:rPr>
              <a:t>,</a:t>
            </a:r>
            <a:r>
              <a:rPr lang="en-US" sz="2000" b="1" dirty="0">
                <a:latin typeface="Arial" pitchFamily="34" charset="0"/>
                <a:cs typeface="Arial" pitchFamily="34" charset="0"/>
              </a:rPr>
              <a:t> </a:t>
            </a:r>
            <a:r>
              <a:rPr lang="en-US" sz="2000" dirty="0">
                <a:latin typeface="Arial" pitchFamily="34" charset="0"/>
                <a:cs typeface="Arial" pitchFamily="34" charset="0"/>
              </a:rPr>
              <a:t>shall be such as to assure that each segment of highway, road or street will </a:t>
            </a:r>
            <a:r>
              <a:rPr lang="en-US" sz="2000" b="1" i="1" dirty="0">
                <a:latin typeface="Arial" pitchFamily="34" charset="0"/>
                <a:cs typeface="Arial" pitchFamily="34" charset="0"/>
              </a:rPr>
              <a:t>satisfactorily meet the requirements of the area it serves and the traffic patterns and volumes which it may reasonably be expected to bear</a:t>
            </a:r>
          </a:p>
          <a:p>
            <a:pPr lvl="1">
              <a:spcBef>
                <a:spcPts val="450"/>
              </a:spcBef>
              <a:buFont typeface="Wingdings" panose="05000000000000000000" pitchFamily="2" charset="2"/>
              <a:buChar char="Ø"/>
            </a:pPr>
            <a:r>
              <a:rPr lang="en-US" sz="2000" dirty="0">
                <a:latin typeface="Arial" pitchFamily="34" charset="0"/>
                <a:cs typeface="Arial" pitchFamily="34" charset="0"/>
              </a:rPr>
              <a:t>Design</a:t>
            </a:r>
          </a:p>
          <a:p>
            <a:pPr lvl="1">
              <a:spcBef>
                <a:spcPts val="450"/>
              </a:spcBef>
              <a:buFont typeface="Wingdings" panose="05000000000000000000" pitchFamily="2" charset="2"/>
              <a:buChar char="Ø"/>
            </a:pPr>
            <a:r>
              <a:rPr lang="en-US" sz="2000" dirty="0">
                <a:latin typeface="Arial" pitchFamily="34" charset="0"/>
                <a:cs typeface="Arial" pitchFamily="34" charset="0"/>
              </a:rPr>
              <a:t>Construction</a:t>
            </a:r>
          </a:p>
          <a:p>
            <a:pPr lvl="1">
              <a:spcBef>
                <a:spcPts val="450"/>
              </a:spcBef>
              <a:buFont typeface="Wingdings" panose="05000000000000000000" pitchFamily="2" charset="2"/>
              <a:buChar char="Ø"/>
            </a:pPr>
            <a:r>
              <a:rPr lang="en-US" sz="2000" dirty="0">
                <a:latin typeface="Arial" pitchFamily="34" charset="0"/>
                <a:cs typeface="Arial" pitchFamily="34" charset="0"/>
              </a:rPr>
              <a:t>Maintenance</a:t>
            </a:r>
          </a:p>
        </p:txBody>
      </p:sp>
      <p:sp>
        <p:nvSpPr>
          <p:cNvPr id="6" name="TextBox 5"/>
          <p:cNvSpPr txBox="1"/>
          <p:nvPr/>
        </p:nvSpPr>
        <p:spPr>
          <a:xfrm>
            <a:off x="7536546" y="6521583"/>
            <a:ext cx="1230322" cy="369332"/>
          </a:xfrm>
          <a:prstGeom prst="rect">
            <a:avLst/>
          </a:prstGeom>
          <a:noFill/>
        </p:spPr>
        <p:txBody>
          <a:bodyPr wrap="square" rtlCol="0">
            <a:spAutoFit/>
          </a:bodyPr>
          <a:lstStyle/>
          <a:p>
            <a:r>
              <a:rPr lang="en-US" dirty="0">
                <a:solidFill>
                  <a:prstClr val="black"/>
                </a:solidFill>
                <a:latin typeface="Calibri"/>
              </a:rPr>
              <a:t>Slide </a:t>
            </a:r>
            <a:fld id="{9D111E7F-247F-4BB7-80CD-CCC51FE2DEF5}" type="slidenum">
              <a:rPr lang="en-US" smtClean="0">
                <a:solidFill>
                  <a:prstClr val="black"/>
                </a:solidFill>
                <a:latin typeface="Calibri"/>
              </a:rPr>
              <a:t>9</a:t>
            </a:fld>
            <a:endParaRPr lang="en-US" dirty="0">
              <a:solidFill>
                <a:prstClr val="black"/>
              </a:solidFill>
              <a:latin typeface="Calibri"/>
            </a:endParaRPr>
          </a:p>
        </p:txBody>
      </p:sp>
      <p:sp>
        <p:nvSpPr>
          <p:cNvPr id="8" name="TextBox 7"/>
          <p:cNvSpPr txBox="1"/>
          <p:nvPr/>
        </p:nvSpPr>
        <p:spPr>
          <a:xfrm>
            <a:off x="8493369" y="1489476"/>
            <a:ext cx="677108" cy="5368524"/>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0" name="TextBox 9"/>
          <p:cNvSpPr txBox="1"/>
          <p:nvPr/>
        </p:nvSpPr>
        <p:spPr>
          <a:xfrm>
            <a:off x="1083746" y="1532563"/>
            <a:ext cx="7409623" cy="369332"/>
          </a:xfrm>
          <a:prstGeom prst="rect">
            <a:avLst/>
          </a:prstGeom>
          <a:noFill/>
        </p:spPr>
        <p:txBody>
          <a:bodyPr wrap="square" rtlCol="0">
            <a:spAutoFit/>
          </a:bodyPr>
          <a:lstStyle/>
          <a:p>
            <a:r>
              <a:rPr lang="en-US" dirty="0">
                <a:hlinkClick r:id="rId3"/>
              </a:rPr>
              <a:t>http://www.nebraskalegislature.gov/laws/browse-chapters.php?chapter=39</a:t>
            </a:r>
            <a:endParaRPr lang="en-US" dirty="0"/>
          </a:p>
        </p:txBody>
      </p:sp>
      <p:sp>
        <p:nvSpPr>
          <p:cNvPr id="4" name="TextBox 3"/>
          <p:cNvSpPr txBox="1"/>
          <p:nvPr/>
        </p:nvSpPr>
        <p:spPr>
          <a:xfrm>
            <a:off x="811375" y="6052191"/>
            <a:ext cx="7681994" cy="461665"/>
          </a:xfrm>
          <a:prstGeom prst="rect">
            <a:avLst/>
          </a:prstGeom>
          <a:noFill/>
        </p:spPr>
        <p:txBody>
          <a:bodyPr wrap="square" rtlCol="0">
            <a:spAutoFit/>
          </a:bodyPr>
          <a:lstStyle/>
          <a:p>
            <a:r>
              <a:rPr lang="en-US" sz="2400" dirty="0">
                <a:sym typeface="Wingdings" panose="05000000000000000000" pitchFamily="2" charset="2"/>
              </a:rPr>
              <a:t></a:t>
            </a:r>
            <a:r>
              <a:rPr lang="en-US" dirty="0">
                <a:sym typeface="Wingdings" panose="05000000000000000000" pitchFamily="2" charset="2"/>
              </a:rPr>
              <a:t>  Design with more parkway-like features, minimize environmental disruption </a:t>
            </a:r>
            <a:endParaRPr lang="en-US" dirty="0"/>
          </a:p>
        </p:txBody>
      </p:sp>
      <p:sp>
        <p:nvSpPr>
          <p:cNvPr id="12" name="TextBox 11"/>
          <p:cNvSpPr txBox="1"/>
          <p:nvPr/>
        </p:nvSpPr>
        <p:spPr>
          <a:xfrm>
            <a:off x="24681" y="1389748"/>
            <a:ext cx="859536" cy="5468252"/>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MDS</a:t>
            </a:r>
          </a:p>
        </p:txBody>
      </p:sp>
      <p:pic>
        <p:nvPicPr>
          <p:cNvPr id="13" name="Picture 12"/>
          <p:cNvPicPr>
            <a:picLocks noChangeAspect="1"/>
          </p:cNvPicPr>
          <p:nvPr/>
        </p:nvPicPr>
        <p:blipFill>
          <a:blip r:embed="rId4"/>
          <a:stretch>
            <a:fillRect/>
          </a:stretch>
        </p:blipFill>
        <p:spPr>
          <a:xfrm>
            <a:off x="7536546" y="0"/>
            <a:ext cx="1607454" cy="1489476"/>
          </a:xfrm>
          <a:prstGeom prst="rect">
            <a:avLst/>
          </a:prstGeom>
        </p:spPr>
      </p:pic>
      <p:pic>
        <p:nvPicPr>
          <p:cNvPr id="14" name="Picture 13"/>
          <p:cNvPicPr>
            <a:picLocks noChangeAspect="1"/>
          </p:cNvPicPr>
          <p:nvPr/>
        </p:nvPicPr>
        <p:blipFill>
          <a:blip r:embed="rId5"/>
          <a:stretch>
            <a:fillRect/>
          </a:stretch>
        </p:blipFill>
        <p:spPr>
          <a:xfrm>
            <a:off x="0" y="-20887"/>
            <a:ext cx="1574586" cy="1531249"/>
          </a:xfrm>
          <a:prstGeom prst="rect">
            <a:avLst/>
          </a:prstGeom>
        </p:spPr>
      </p:pic>
      <p:sp>
        <p:nvSpPr>
          <p:cNvPr id="15" name="TextBox 14"/>
          <p:cNvSpPr txBox="1"/>
          <p:nvPr/>
        </p:nvSpPr>
        <p:spPr>
          <a:xfrm>
            <a:off x="4109683" y="4724169"/>
            <a:ext cx="4337525" cy="1200329"/>
          </a:xfrm>
          <a:prstGeom prst="rect">
            <a:avLst/>
          </a:prstGeom>
          <a:noFill/>
        </p:spPr>
        <p:txBody>
          <a:bodyPr wrap="square" rtlCol="0">
            <a:spAutoFit/>
          </a:bodyPr>
          <a:lstStyle/>
          <a:p>
            <a:r>
              <a:rPr lang="en-US" sz="2400" dirty="0">
                <a:solidFill>
                  <a:srgbClr val="FF0000"/>
                </a:solidFill>
              </a:rPr>
              <a:t>Design standards apply to work that is </a:t>
            </a:r>
            <a:r>
              <a:rPr lang="en-US" sz="2400" u="sng" dirty="0">
                <a:solidFill>
                  <a:srgbClr val="FF0000"/>
                </a:solidFill>
              </a:rPr>
              <a:t>to be done</a:t>
            </a:r>
            <a:r>
              <a:rPr lang="en-US" sz="2400" dirty="0">
                <a:solidFill>
                  <a:srgbClr val="FF0000"/>
                </a:solidFill>
              </a:rPr>
              <a:t> on a highway, road or street </a:t>
            </a:r>
          </a:p>
        </p:txBody>
      </p:sp>
      <p:cxnSp>
        <p:nvCxnSpPr>
          <p:cNvPr id="16" name="Straight Arrow Connector 15"/>
          <p:cNvCxnSpPr/>
          <p:nvPr/>
        </p:nvCxnSpPr>
        <p:spPr>
          <a:xfrm flipV="1">
            <a:off x="2628900" y="4975225"/>
            <a:ext cx="1522523" cy="317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5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14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140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320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33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56080</TotalTime>
  <Words>5538</Words>
  <Application>Microsoft Office PowerPoint</Application>
  <PresentationFormat>On-screen Show (4:3)</PresentationFormat>
  <Paragraphs>581</Paragraphs>
  <Slides>25</Slides>
  <Notes>25</Notes>
  <HiddenSlides>0</HiddenSlides>
  <MMClips>0</MMClips>
  <ScaleCrop>false</ScaleCrop>
  <HeadingPairs>
    <vt:vector size="8" baseType="variant">
      <vt:variant>
        <vt:lpstr>Fonts Used</vt:lpstr>
      </vt:variant>
      <vt:variant>
        <vt:i4>6</vt:i4>
      </vt:variant>
      <vt:variant>
        <vt:lpstr>Theme</vt:lpstr>
      </vt:variant>
      <vt:variant>
        <vt:i4>12</vt:i4>
      </vt:variant>
      <vt:variant>
        <vt:lpstr>Embedded OLE Servers</vt:lpstr>
      </vt:variant>
      <vt:variant>
        <vt:i4>1</vt:i4>
      </vt:variant>
      <vt:variant>
        <vt:lpstr>Slide Titles</vt:lpstr>
      </vt:variant>
      <vt:variant>
        <vt:i4>25</vt:i4>
      </vt:variant>
    </vt:vector>
  </HeadingPairs>
  <TitlesOfParts>
    <vt:vector size="44" baseType="lpstr">
      <vt:lpstr>Arial</vt:lpstr>
      <vt:lpstr>Arial Black</vt:lpstr>
      <vt:lpstr>Calibri</vt:lpstr>
      <vt:lpstr>Montserrat</vt:lpstr>
      <vt:lpstr>Roboto Light</vt:lpstr>
      <vt:lpstr>Wingdings</vt:lpstr>
      <vt:lpstr>Default Design</vt:lpstr>
      <vt:lpstr>8_Default Design</vt:lpstr>
      <vt:lpstr>23_Default Design</vt:lpstr>
      <vt:lpstr>28_Default Design</vt:lpstr>
      <vt:lpstr>29_Default Design</vt:lpstr>
      <vt:lpstr>30_Default Design</vt:lpstr>
      <vt:lpstr>33_Default Design</vt:lpstr>
      <vt:lpstr>34_Default Design</vt:lpstr>
      <vt:lpstr>35_Default Design</vt:lpstr>
      <vt:lpstr>37_Default Design</vt:lpstr>
      <vt:lpstr>43_Default Design</vt:lpstr>
      <vt:lpstr>4_NDOT Theme - Standard Size</vt:lpstr>
      <vt:lpstr>Worksheet</vt:lpstr>
      <vt:lpstr>2016 Design Standards</vt:lpstr>
      <vt:lpstr>Terminology and Acronyms  used in this video</vt:lpstr>
      <vt:lpstr>Chapter 2 (428 NAC 2) Procedures for Standards</vt:lpstr>
      <vt:lpstr>State Highway Design Standards  428 NAC 2-001.02 (Page 5) </vt:lpstr>
      <vt:lpstr>What is a Standard?</vt:lpstr>
      <vt:lpstr>Minimum Design Standards  are</vt:lpstr>
      <vt:lpstr>Design Standards - Scope  County Roads and Municipal Streets  </vt:lpstr>
      <vt:lpstr>PowerPoint Presentation</vt:lpstr>
      <vt:lpstr>§39-2113 Minimum Design Standards</vt:lpstr>
      <vt:lpstr>Design Standards County Roads and Municipal Streets   The 3 Main Elements  </vt:lpstr>
      <vt:lpstr>Minimum Design Standards Criteria </vt:lpstr>
      <vt:lpstr>Controlling Criteria</vt:lpstr>
      <vt:lpstr>Design Standards County Roads and Municipal Streets   Main Elements  </vt:lpstr>
      <vt:lpstr>2016 Design Standards  15 Tables </vt:lpstr>
      <vt:lpstr>2016 MDS County Roads and Municipal Streets  </vt:lpstr>
      <vt:lpstr>PowerPoint Presentation</vt:lpstr>
      <vt:lpstr>The Other Three (3) Tables</vt:lpstr>
      <vt:lpstr>§39-2113  Different requirements for Minimum Maintenance County Roads</vt:lpstr>
      <vt:lpstr>§39-2113  Different requirements for Remote Residential County Roads</vt:lpstr>
      <vt:lpstr>Criteria MDS do not include: </vt:lpstr>
      <vt:lpstr>MDS do not include  requirements for</vt:lpstr>
      <vt:lpstr>Application of Design Standards</vt:lpstr>
      <vt:lpstr>Review and Questions</vt:lpstr>
      <vt:lpstr>Review Questions</vt:lpstr>
      <vt:lpstr>2016 Design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1734</cp:revision>
  <dcterms:created xsi:type="dcterms:W3CDTF">2015-12-13T17:10:08Z</dcterms:created>
  <dcterms:modified xsi:type="dcterms:W3CDTF">2019-08-08T17:34:48Z</dcterms:modified>
  <cp:category>Workshop</cp:category>
</cp:coreProperties>
</file>