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48" r:id="rId2"/>
    <p:sldMasterId id="2147483660" r:id="rId3"/>
    <p:sldMasterId id="2147483696" r:id="rId4"/>
  </p:sldMasterIdLst>
  <p:notesMasterIdLst>
    <p:notesMasterId r:id="rId30"/>
  </p:notesMasterIdLst>
  <p:sldIdLst>
    <p:sldId id="336" r:id="rId5"/>
    <p:sldId id="292" r:id="rId6"/>
    <p:sldId id="333" r:id="rId7"/>
    <p:sldId id="345" r:id="rId8"/>
    <p:sldId id="346" r:id="rId9"/>
    <p:sldId id="312" r:id="rId10"/>
    <p:sldId id="347" r:id="rId11"/>
    <p:sldId id="302" r:id="rId12"/>
    <p:sldId id="331" r:id="rId13"/>
    <p:sldId id="327" r:id="rId14"/>
    <p:sldId id="328" r:id="rId15"/>
    <p:sldId id="329" r:id="rId16"/>
    <p:sldId id="330" r:id="rId17"/>
    <p:sldId id="334" r:id="rId18"/>
    <p:sldId id="325" r:id="rId19"/>
    <p:sldId id="342" r:id="rId20"/>
    <p:sldId id="338" r:id="rId21"/>
    <p:sldId id="339" r:id="rId22"/>
    <p:sldId id="340" r:id="rId23"/>
    <p:sldId id="341" r:id="rId24"/>
    <p:sldId id="291" r:id="rId25"/>
    <p:sldId id="343" r:id="rId26"/>
    <p:sldId id="344" r:id="rId27"/>
    <p:sldId id="299" r:id="rId28"/>
    <p:sldId id="337"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028"/>
    <a:srgbClr val="BA0C28"/>
    <a:srgbClr val="BE0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78" autoAdjust="0"/>
    <p:restoredTop sz="65373" autoAdjust="0"/>
  </p:normalViewPr>
  <p:slideViewPr>
    <p:cSldViewPr snapToGrid="0" snapToObjects="1">
      <p:cViewPr>
        <p:scale>
          <a:sx n="33" d="100"/>
          <a:sy n="33" d="100"/>
        </p:scale>
        <p:origin x="1002" y="8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1B144-5CB1-4498-AB98-1D19F6A36BA3}" type="datetimeFigureOut">
              <a:rPr lang="en-US" smtClean="0"/>
              <a:t>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FE0C9-0D04-43A0-A9E3-539C0C781CAD}" type="slidenum">
              <a:rPr lang="en-US" smtClean="0"/>
              <a:t>‹#›</a:t>
            </a:fld>
            <a:endParaRPr lang="en-US"/>
          </a:p>
        </p:txBody>
      </p:sp>
    </p:spTree>
    <p:extLst>
      <p:ext uri="{BB962C8B-B14F-4D97-AF65-F5344CB8AC3E}">
        <p14:creationId xmlns:p14="http://schemas.microsoft.com/office/powerpoint/2010/main" val="84815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“Managing Nebraska’s Public Roads and Streets Planning and Reporting.”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itchFamily="34" charset="0"/>
                <a:cs typeface="Arial" pitchFamily="34" charset="0"/>
              </a:rPr>
              <a:t>This video focuses on the managing of assets, for counties and municipalities.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one of local government’s </a:t>
            </a:r>
            <a:r>
              <a:rPr lang="en-US" b="1" dirty="0"/>
              <a:t>main reasons for existing </a:t>
            </a:r>
            <a:r>
              <a:rPr lang="en-US" dirty="0"/>
              <a:t>is to provide constituents with services – streets and roads, water, possibly others such as electricity – how assets for those services are managed has a tremendous effect on the </a:t>
            </a:r>
            <a:r>
              <a:rPr lang="en-US" b="1" dirty="0"/>
              <a:t>budget</a:t>
            </a:r>
            <a:r>
              <a:rPr lang="en-US" dirty="0"/>
              <a:t>, the good will of </a:t>
            </a:r>
            <a:r>
              <a:rPr lang="en-US" b="1" dirty="0"/>
              <a:t>constituents</a:t>
            </a:r>
            <a:r>
              <a:rPr lang="en-US" dirty="0"/>
              <a:t>, and the overall health and </a:t>
            </a:r>
            <a:r>
              <a:rPr lang="en-US" b="1" dirty="0"/>
              <a:t>well-being</a:t>
            </a:r>
            <a:r>
              <a:rPr lang="en-US" dirty="0"/>
              <a:t> of the community!  </a:t>
            </a:r>
          </a:p>
          <a:p>
            <a:endParaRPr lang="en-US" dirty="0"/>
          </a:p>
          <a:p>
            <a:r>
              <a:rPr lang="en-US" dirty="0"/>
              <a:t>This is the fifth topic                    in a series of videos the purpose of which is to summarize Nebraska’s management of public roads and streets as directed by state law and also by rule and regulation.  </a:t>
            </a:r>
          </a:p>
          <a:p>
            <a:endParaRPr lang="en-US" dirty="0"/>
          </a:p>
          <a:p>
            <a:r>
              <a:rPr lang="en-US" dirty="0"/>
              <a:t>Transportation Asset Management is not required by statute, rule or regulation in Nebraska.  However, state statutes emphasize good management of roads and streets, and this video is offered in that light.  </a:t>
            </a:r>
          </a:p>
          <a:p>
            <a:endParaRPr lang="en-US" dirty="0"/>
          </a:p>
          <a:p>
            <a:r>
              <a:rPr lang="en-US" dirty="0"/>
              <a:t>The target audience is county highway and city street superintendents, and those aspiring to attain those positions.  Elected officials and anyone interested in the management of the state’s public roads and streets are also encouraged to view this.  </a:t>
            </a:r>
          </a:p>
          <a:p>
            <a:endParaRPr lang="en-US" dirty="0"/>
          </a:p>
          <a:p>
            <a:endParaRPr lang="en-US" dirty="0"/>
          </a:p>
          <a:p>
            <a:r>
              <a:rPr lang="en-US" u="sng" dirty="0"/>
              <a:t>NOT FOR AUDIO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Slide source material: </a:t>
            </a:r>
            <a:r>
              <a:rPr lang="en-US" altLang="en-US" sz="1200" i="1" dirty="0"/>
              <a:t>NHI Executive Summary presentation</a:t>
            </a:r>
          </a:p>
          <a:p>
            <a:endParaRPr lang="en-US" dirty="0"/>
          </a:p>
          <a:p>
            <a:r>
              <a:rPr lang="en-US" dirty="0"/>
              <a:t>There is a life-cycle to everything, even signs!  Which signs are critical, in terms of risk?  How often will you check their condition?  When will they need to be replaced?  How much will it cost to replace them?  </a:t>
            </a:r>
          </a:p>
          <a:p>
            <a:endParaRPr lang="en-US" dirty="0"/>
          </a:p>
          <a:p>
            <a:endParaRPr lang="en-US" dirty="0"/>
          </a:p>
          <a:p>
            <a:r>
              <a:rPr lang="en-US" dirty="0"/>
              <a:t>What? </a:t>
            </a:r>
          </a:p>
          <a:p>
            <a:r>
              <a:rPr lang="en-US" dirty="0"/>
              <a:t>Who? </a:t>
            </a:r>
          </a:p>
          <a:p>
            <a:r>
              <a:rPr lang="en-US" dirty="0"/>
              <a:t>Why?</a:t>
            </a:r>
          </a:p>
          <a:p>
            <a:r>
              <a:rPr lang="en-US" dirty="0"/>
              <a:t>How?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23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 hypothetical example, using recent county data, and some typical spending assumptions.  The county data are median values and therefore do not represent any particular county.                         The cost assumptions may not be what your particular entity currently pays.  Focus on the concept presented here, not the particular numbers.                               You can plug in your own numbers, and do a quick analysis for your own county or municipality, without knowing the condition of your facility; this will show the problem with the worst-first approach to asset management.  </a:t>
            </a:r>
          </a:p>
          <a:p>
            <a:endParaRPr lang="en-US" dirty="0"/>
          </a:p>
          <a:p>
            <a:r>
              <a:rPr lang="en-US" dirty="0"/>
              <a:t>Among Nebraska counties, 800 centerline miles of roads is the median figure.  The vast majority are unpaved roads – the median is 767 miles.  This example assumes that 50 of those unpaved miles are minimum maintenance.  There are usually some paved roads outside of corporate limits – the median figure is 33 miles of paved roads.  The median number of lineal feet of bridge-size structures in Nebraska is about 7,000 LF; these are bridges with an opening of 20 feet or more along the centerline of the road.  </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10</a:t>
            </a:fld>
            <a:endParaRPr lang="en-US"/>
          </a:p>
        </p:txBody>
      </p:sp>
    </p:spTree>
    <p:extLst>
      <p:ext uri="{BB962C8B-B14F-4D97-AF65-F5344CB8AC3E}">
        <p14:creationId xmlns:p14="http://schemas.microsoft.com/office/powerpoint/2010/main" val="286298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what those facilities cost to maintain, and replace, over the long term.  </a:t>
            </a:r>
          </a:p>
          <a:p>
            <a:endParaRPr lang="en-US" dirty="0"/>
          </a:p>
          <a:p>
            <a:r>
              <a:rPr lang="en-US" dirty="0"/>
              <a:t>This example assumes a cost of $1,800/mi to maintain a gravel or aggregate road over the long term – many years.  The historical cost for your agency may be different.  You may find that the $1,800 per mile figure is either low or high in your experience; that is OK, pay more attention to the analysis than the actual numbers.      </a:t>
            </a:r>
          </a:p>
          <a:p>
            <a:endParaRPr lang="en-US" dirty="0"/>
          </a:p>
          <a:p>
            <a:r>
              <a:rPr lang="en-US" dirty="0"/>
              <a:t>To keep the example as simple as possible, roads classified as Minimum Maintenance are assumed to have a negligible cost.  </a:t>
            </a:r>
          </a:p>
          <a:p>
            <a:endParaRPr lang="en-US" dirty="0"/>
          </a:p>
          <a:p>
            <a:r>
              <a:rPr lang="en-US" dirty="0"/>
              <a:t>For this example, for paved roads the pavement life is assumed to be 15 years, with little or no maintenance done during those 15 years.  The cost of reconstruction is assumed to be $600,000 per mile.          That results in an annual cost of $40,000/c-l-mile/year.   </a:t>
            </a:r>
          </a:p>
          <a:p>
            <a:endParaRPr lang="en-US" dirty="0"/>
          </a:p>
          <a:p>
            <a:r>
              <a:rPr lang="en-US" dirty="0"/>
              <a:t>Bridge-size structure replacements are assumed to cost $4,200/LF, with a 60-year life span.  That results in an annual cost of $70/LF/yr.    </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11</a:t>
            </a:fld>
            <a:endParaRPr lang="en-US"/>
          </a:p>
        </p:txBody>
      </p:sp>
    </p:spTree>
    <p:extLst>
      <p:ext uri="{BB962C8B-B14F-4D97-AF65-F5344CB8AC3E}">
        <p14:creationId xmlns:p14="http://schemas.microsoft.com/office/powerpoint/2010/main" val="185653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those assumed cost figures to the median county network of roads, results in the following average annual costs.   </a:t>
            </a:r>
          </a:p>
          <a:p>
            <a:endParaRPr lang="en-US" dirty="0"/>
          </a:p>
          <a:p>
            <a:r>
              <a:rPr lang="en-US" dirty="0"/>
              <a:t>717 miles of gravel and aggregate roads (including labor, equipment, gravel and supplies), is about $1.3 million.  </a:t>
            </a:r>
          </a:p>
          <a:p>
            <a:endParaRPr lang="en-US" dirty="0"/>
          </a:p>
          <a:p>
            <a:r>
              <a:rPr lang="en-US" dirty="0"/>
              <a:t>If the worst-first approach is used for the paved roads, an average annual budget of approximately $1.3 million is required.    </a:t>
            </a:r>
          </a:p>
          <a:p>
            <a:endParaRPr lang="en-US" dirty="0"/>
          </a:p>
          <a:p>
            <a:r>
              <a:rPr lang="en-US" dirty="0"/>
              <a:t>Replacement of 7,000 LF of bridge-size structures annually would run about $500,000 per year on the average.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 of this accounts for replacing bridges and structures with an opening less than 20 feet along the centerline of the road, or other expenses!  Assuming another $200,000 for those, the total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Approximately $3.3 million.  </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12</a:t>
            </a:fld>
            <a:endParaRPr lang="en-US"/>
          </a:p>
        </p:txBody>
      </p:sp>
    </p:spTree>
    <p:extLst>
      <p:ext uri="{BB962C8B-B14F-4D97-AF65-F5344CB8AC3E}">
        <p14:creationId xmlns:p14="http://schemas.microsoft.com/office/powerpoint/2010/main" val="398679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roads budget, for the county that received the </a:t>
            </a:r>
            <a:r>
              <a:rPr lang="en-US" u="sng" dirty="0"/>
              <a:t>median</a:t>
            </a:r>
            <a:r>
              <a:rPr lang="en-US" dirty="0"/>
              <a:t> amount of HAF distributions in FY 2017, was </a:t>
            </a:r>
            <a:r>
              <a:rPr lang="en-US" b="1" dirty="0"/>
              <a:t>$2.8 million</a:t>
            </a:r>
            <a:r>
              <a:rPr lang="en-US" dirty="0"/>
              <a:t>.  That’s a deficit of $500,000, or 15% of $3.3 million of identified needs.    </a:t>
            </a:r>
          </a:p>
          <a:p>
            <a:endParaRPr lang="en-US" dirty="0"/>
          </a:p>
          <a:p>
            <a:r>
              <a:rPr lang="en-US" dirty="0"/>
              <a:t>Notice that the </a:t>
            </a:r>
            <a:r>
              <a:rPr lang="en-US" strike="sngStrike" dirty="0"/>
              <a:t>total budget </a:t>
            </a:r>
            <a:r>
              <a:rPr lang="en-US" dirty="0"/>
              <a:t>annual need, $3.3 million, is triple the $1.1 million in HAF distributions received!  This is not unusual, considering the extent of annual needs for a county road network.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this is an example scenario.  You can do this kind of an analysis using actual numbers and cost estimates for your county or municipality.  </a:t>
            </a:r>
          </a:p>
          <a:p>
            <a:endParaRPr lang="en-US" dirty="0"/>
          </a:p>
          <a:p>
            <a:r>
              <a:rPr lang="en-US" dirty="0"/>
              <a:t>If your bank account grew by that much each year, you would be extremely happy!  But if you were going into debt by that much each year, well, you can see that at some point, quicker that you think because of the double-digit rate, there will be some serious problems.                       The local government may need to close bridges and roads; user costs may go up because rough roads cause more maintenance on vehicles, or safety could be compromised.  By not using simple maintenance strategies at the right time and right place, opportunities are missed.  </a:t>
            </a:r>
          </a:p>
          <a:p>
            <a:endParaRPr lang="en-US" dirty="0"/>
          </a:p>
          <a:p>
            <a:r>
              <a:rPr lang="en-US" dirty="0"/>
              <a:t>At some point, when this all comes to  light, the public will likely lose trust in the leadership of the entity.  </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13</a:t>
            </a:fld>
            <a:endParaRPr lang="en-US"/>
          </a:p>
        </p:txBody>
      </p:sp>
    </p:spTree>
    <p:extLst>
      <p:ext uri="{BB962C8B-B14F-4D97-AF65-F5344CB8AC3E}">
        <p14:creationId xmlns:p14="http://schemas.microsoft.com/office/powerpoint/2010/main" val="121200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strategies that extend the life of your facilities becomes not just a good thing to do, but essential!!  Using strategies to extend the life of pavements – crack sealing, seal coat, overlay, mill/fill, addressing issues with bridge-size structures right away to increase their life spans, and a program to inspect and properly maintain smaller structures are important to the long-term health of your entity’s road and street network!  </a:t>
            </a:r>
          </a:p>
          <a:p>
            <a:endParaRPr lang="en-US" dirty="0"/>
          </a:p>
          <a:p>
            <a:r>
              <a:rPr lang="en-US" dirty="0"/>
              <a:t>Managing your facilities – by knowing what you have, their condition, and extending their life as much as possible – is critical and essential for your county or municipality!  </a:t>
            </a:r>
          </a:p>
          <a:p>
            <a:endParaRPr lang="en-US" dirty="0"/>
          </a:p>
          <a:p>
            <a:r>
              <a:rPr lang="en-US" dirty="0"/>
              <a:t>In some cases, asset management may not get your entity out of the hole, but applying asset management principles and strategies over time will help soften the blow.  </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14</a:t>
            </a:fld>
            <a:endParaRPr lang="en-US"/>
          </a:p>
        </p:txBody>
      </p:sp>
    </p:spTree>
    <p:extLst>
      <p:ext uri="{BB962C8B-B14F-4D97-AF65-F5344CB8AC3E}">
        <p14:creationId xmlns:p14="http://schemas.microsoft.com/office/powerpoint/2010/main" val="224246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good Asset Management programs can result in disastrous situations.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screen shows an example where a county that did not have an Asset Management program was involved in a million dollar lawsuit due to a culvert washout.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Asset that wasn’t managed properly was a minimum maintenance road that wasn’t inspected, then vacated with the county retaining ownership.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Neither the culvert nor the ROW were inspected for condition nor were the signs installed correctly at the time of the crash.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Tens of thousands of dollars were spent defending the county in this case. This could have been prevented by turning public rights-of-way back to the adjacent landowners. Similar liability situations could occur with equipment, pavement management, structures, culverts, and other assets if not managed properly.</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15</a:t>
            </a:fld>
            <a:endParaRPr lang="en-US"/>
          </a:p>
        </p:txBody>
      </p:sp>
    </p:spTree>
    <p:extLst>
      <p:ext uri="{BB962C8B-B14F-4D97-AF65-F5344CB8AC3E}">
        <p14:creationId xmlns:p14="http://schemas.microsoft.com/office/powerpoint/2010/main" val="386321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Because of deteriorating asset conditions and lack of money to maintain assets, many counties and cities across the country seek a different way of doing business.  </a:t>
            </a:r>
          </a:p>
          <a:p>
            <a:endParaRPr lang="en-US" altLang="en-US" dirty="0"/>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altLang="en-US" dirty="0"/>
          </a:p>
        </p:txBody>
      </p:sp>
    </p:spTree>
    <p:extLst>
      <p:ext uri="{BB962C8B-B14F-4D97-AF65-F5344CB8AC3E}">
        <p14:creationId xmlns:p14="http://schemas.microsoft.com/office/powerpoint/2010/main" val="344754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 – what is it?  READ THE SLIDE.  </a:t>
            </a:r>
          </a:p>
          <a:p>
            <a:endParaRPr lang="en-US" dirty="0"/>
          </a:p>
          <a:p>
            <a:r>
              <a:rPr lang="en-US" dirty="0"/>
              <a:t>Another way of saying it is ‘</a:t>
            </a:r>
            <a:r>
              <a:rPr lang="en-US" b="1" dirty="0"/>
              <a:t>a process for maintaining a desired level of customer service at the lowest appropriate cost</a:t>
            </a:r>
            <a:r>
              <a:rPr lang="en-US" dirty="0"/>
              <a:t>.”  (Ref: EPA AM presentation)</a:t>
            </a:r>
          </a:p>
          <a:p>
            <a:endParaRPr lang="en-US" dirty="0"/>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17</a:t>
            </a:fld>
            <a:endParaRPr lang="en-US"/>
          </a:p>
        </p:txBody>
      </p:sp>
    </p:spTree>
    <p:extLst>
      <p:ext uri="{BB962C8B-B14F-4D97-AF65-F5344CB8AC3E}">
        <p14:creationId xmlns:p14="http://schemas.microsoft.com/office/powerpoint/2010/main" val="106613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 shifts the focus from Operations to </a:t>
            </a:r>
            <a:r>
              <a:rPr lang="en-US" b="1" dirty="0"/>
              <a:t>Assets</a:t>
            </a:r>
            <a:r>
              <a:rPr lang="en-US" dirty="0"/>
              <a:t>, it takes the </a:t>
            </a:r>
            <a:r>
              <a:rPr lang="en-US" b="1" dirty="0"/>
              <a:t>Long view </a:t>
            </a:r>
            <a:r>
              <a:rPr lang="en-US" dirty="0"/>
              <a:t>vs. the </a:t>
            </a:r>
            <a:r>
              <a:rPr lang="en-US" b="1" dirty="0"/>
              <a:t>Short-term view</a:t>
            </a:r>
            <a:r>
              <a:rPr lang="en-US" dirty="0"/>
              <a:t>, it is about a </a:t>
            </a:r>
            <a:r>
              <a:rPr lang="en-US" b="1" dirty="0"/>
              <a:t>sustainable</a:t>
            </a:r>
            <a:r>
              <a:rPr lang="en-US" dirty="0"/>
              <a:t> approach - not </a:t>
            </a:r>
            <a:r>
              <a:rPr lang="en-US" b="1" dirty="0"/>
              <a:t>immediate results</a:t>
            </a:r>
            <a:r>
              <a:rPr lang="en-US" dirty="0"/>
              <a:t>.                     It is a change from </a:t>
            </a:r>
            <a:r>
              <a:rPr lang="en-US" b="1" dirty="0"/>
              <a:t>reactive</a:t>
            </a:r>
            <a:r>
              <a:rPr lang="en-US" dirty="0"/>
              <a:t> to </a:t>
            </a:r>
            <a:r>
              <a:rPr lang="en-US" b="1" dirty="0"/>
              <a:t>proactive</a:t>
            </a:r>
            <a:r>
              <a:rPr lang="en-US" b="0" dirty="0"/>
              <a:t>,                             and from </a:t>
            </a:r>
            <a:r>
              <a:rPr lang="en-US" b="1" dirty="0"/>
              <a:t>project-management</a:t>
            </a:r>
            <a:r>
              <a:rPr lang="en-US" b="0" dirty="0"/>
              <a:t> to </a:t>
            </a:r>
            <a:r>
              <a:rPr lang="en-US" b="1" dirty="0"/>
              <a:t>network-management</a:t>
            </a:r>
            <a:r>
              <a:rPr lang="en-US" b="0" dirty="0"/>
              <a:t>.  </a:t>
            </a:r>
            <a:endParaRPr lang="en-US" b="1" dirty="0"/>
          </a:p>
          <a:p>
            <a:pPr algn="l"/>
            <a:endParaRPr lang="en-US" sz="1200" dirty="0">
              <a:solidFill>
                <a:srgbClr val="FF0000"/>
              </a:solidFill>
            </a:endParaRPr>
          </a:p>
          <a:p>
            <a:pPr algn="l"/>
            <a:endParaRPr lang="en-US" dirty="0"/>
          </a:p>
          <a:p>
            <a:pPr algn="l"/>
            <a:r>
              <a:rPr lang="en-US" u="sng" dirty="0"/>
              <a:t>NOT FOR AUDIO</a:t>
            </a:r>
          </a:p>
          <a:p>
            <a:pPr algn="l"/>
            <a:endParaRPr lang="en-US" dirty="0"/>
          </a:p>
          <a:p>
            <a:pPr algn="l"/>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18</a:t>
            </a:fld>
            <a:endParaRPr lang="en-US"/>
          </a:p>
        </p:txBody>
      </p:sp>
    </p:spTree>
    <p:extLst>
      <p:ext uri="{BB962C8B-B14F-4D97-AF65-F5344CB8AC3E}">
        <p14:creationId xmlns:p14="http://schemas.microsoft.com/office/powerpoint/2010/main" val="1169291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AM originated in private industry and is Used in many industries with a substantial asset base: electric power, telephone, trucking, railroads</a:t>
            </a:r>
          </a:p>
          <a:p>
            <a:pPr algn="l"/>
            <a:endParaRPr lang="en-US" dirty="0"/>
          </a:p>
          <a:p>
            <a:pPr algn="l"/>
            <a:r>
              <a:rPr lang="en-US" sz="1200" dirty="0">
                <a:solidFill>
                  <a:srgbClr val="FF0000"/>
                </a:solidFill>
              </a:rPr>
              <a:t>You have likely heard the mantra “Run government like a business!”  In some ways it can’t work like that, but AM gets you closer. </a:t>
            </a:r>
          </a:p>
          <a:p>
            <a:pPr algn="l"/>
            <a:r>
              <a:rPr lang="en-US" sz="1200" dirty="0">
                <a:solidFill>
                  <a:srgbClr val="FF0000"/>
                </a:solidFill>
              </a:rPr>
              <a:t>Think of TAM as way of providing some “</a:t>
            </a:r>
            <a:r>
              <a:rPr lang="en-US" sz="1200" b="1" dirty="0">
                <a:solidFill>
                  <a:srgbClr val="FF0000"/>
                </a:solidFill>
              </a:rPr>
              <a:t>business discipline</a:t>
            </a:r>
            <a:r>
              <a:rPr lang="en-US" sz="1200" dirty="0">
                <a:solidFill>
                  <a:srgbClr val="FF0000"/>
                </a:solidFill>
              </a:rPr>
              <a:t>.” </a:t>
            </a:r>
          </a:p>
          <a:p>
            <a:pPr algn="l"/>
            <a:endParaRPr lang="en-US" sz="1200" dirty="0">
              <a:solidFill>
                <a:srgbClr val="FF0000"/>
              </a:solidFill>
            </a:endParaRPr>
          </a:p>
          <a:p>
            <a:pPr algn="l"/>
            <a:endParaRPr lang="en-US" dirty="0"/>
          </a:p>
          <a:p>
            <a:pPr algn="l"/>
            <a:r>
              <a:rPr lang="en-US" u="sng" dirty="0"/>
              <a:t>NOT FOR AUDIO</a:t>
            </a:r>
          </a:p>
          <a:p>
            <a:pPr algn="l"/>
            <a:endParaRPr lang="en-US" dirty="0"/>
          </a:p>
          <a:p>
            <a:pPr algn="l"/>
            <a:r>
              <a:rPr lang="en-US" sz="1200" dirty="0">
                <a:solidFill>
                  <a:srgbClr val="FF0000"/>
                </a:solidFill>
              </a:rPr>
              <a:t>AM Originated in private industry: W. E. </a:t>
            </a:r>
            <a:r>
              <a:rPr lang="en-US" sz="1200" dirty="0" err="1">
                <a:solidFill>
                  <a:srgbClr val="FF0000"/>
                </a:solidFill>
              </a:rPr>
              <a:t>Demming</a:t>
            </a:r>
            <a:r>
              <a:rPr lang="en-US" sz="1200" dirty="0">
                <a:solidFill>
                  <a:srgbClr val="FF0000"/>
                </a:solidFill>
              </a:rPr>
              <a:t>, Malcolm Baldridge</a:t>
            </a:r>
          </a:p>
          <a:p>
            <a:pPr algn="l"/>
            <a:r>
              <a:rPr lang="en-US" sz="1200" i="1" dirty="0">
                <a:solidFill>
                  <a:srgbClr val="FF0000"/>
                </a:solidFill>
              </a:rPr>
              <a:t>A prescribed level of service at the lowest possible cost</a:t>
            </a:r>
          </a:p>
          <a:p>
            <a:pPr algn="l"/>
            <a:endParaRPr lang="en-US" dirty="0"/>
          </a:p>
          <a:p>
            <a:r>
              <a:rPr lang="en-US" altLang="en-US" dirty="0"/>
              <a:t>Slide source material: </a:t>
            </a:r>
            <a:r>
              <a:rPr lang="en-US" altLang="en-US" i="1" dirty="0"/>
              <a:t>NE-LTAP (Megan), Community Signing, 2/20/2017 draft version</a:t>
            </a:r>
          </a:p>
          <a:p>
            <a:pPr algn="l"/>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19</a:t>
            </a:fld>
            <a:endParaRPr lang="en-US"/>
          </a:p>
        </p:txBody>
      </p:sp>
    </p:spTree>
    <p:extLst>
      <p:ext uri="{BB962C8B-B14F-4D97-AF65-F5344CB8AC3E}">
        <p14:creationId xmlns:p14="http://schemas.microsoft.com/office/powerpoint/2010/main" val="246899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What is an asset?  </a:t>
            </a:r>
          </a:p>
          <a:p>
            <a:r>
              <a:rPr lang="en-US" sz="1200" kern="1200" dirty="0">
                <a:solidFill>
                  <a:schemeClr val="tx1"/>
                </a:solidFill>
                <a:latin typeface="+mn-lt"/>
                <a:ea typeface="+mn-ea"/>
                <a:cs typeface="+mn-cs"/>
              </a:rPr>
              <a:t>Generally, in the context of your agency, assets include people, equipment, buildings, land, and other components needed to provide a function or to deliver a service or a product to residents and taxpayers.  The emphasis of this video is on physical assets – things.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Transportation Assets range from minor, low-cost, low-risk things such as street identification signs, to higher-cost, higher-risk assets like stop signs and traffic signals, to high-cost assets – pavement, for example.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This picture shows a typical small Nebraska town in which you can see several assets (street signs, stop sign, street lights, pavement and curbs, curb ramps, and so on).  You can go beyond transportation assets and include storm sewer, water and sanitary, electric lines, and more.  Some of these are under ground.  And some of these you </a:t>
            </a:r>
            <a:r>
              <a:rPr lang="en-US" sz="1200" b="1" kern="1200" dirty="0">
                <a:solidFill>
                  <a:schemeClr val="tx1"/>
                </a:solidFill>
                <a:latin typeface="+mn-lt"/>
                <a:ea typeface="+mn-ea"/>
                <a:cs typeface="+mn-cs"/>
              </a:rPr>
              <a:t>may not even know where they are located</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Assets are essential to protecting </a:t>
            </a:r>
            <a:r>
              <a:rPr lang="en-US" sz="1200" b="1" kern="1200" dirty="0">
                <a:solidFill>
                  <a:schemeClr val="tx1"/>
                </a:solidFill>
                <a:latin typeface="+mn-lt"/>
                <a:ea typeface="+mn-ea"/>
                <a:cs typeface="+mn-cs"/>
              </a:rPr>
              <a:t>public health </a:t>
            </a:r>
            <a:r>
              <a:rPr lang="en-US" sz="1200" kern="1200" dirty="0">
                <a:solidFill>
                  <a:schemeClr val="tx1"/>
                </a:solidFill>
                <a:latin typeface="+mn-lt"/>
                <a:ea typeface="+mn-ea"/>
                <a:cs typeface="+mn-cs"/>
              </a:rPr>
              <a:t>as well as for </a:t>
            </a:r>
            <a:r>
              <a:rPr lang="en-US" sz="1200" b="1" kern="1200" dirty="0">
                <a:solidFill>
                  <a:schemeClr val="tx1"/>
                </a:solidFill>
                <a:latin typeface="+mn-lt"/>
                <a:ea typeface="+mn-ea"/>
                <a:cs typeface="+mn-cs"/>
              </a:rPr>
              <a:t>economic development</a:t>
            </a:r>
            <a:r>
              <a:rPr lang="en-US"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It’s a lot to keep track of but </a:t>
            </a:r>
            <a:r>
              <a:rPr lang="en-US" sz="1200" i="1" dirty="0">
                <a:solidFill>
                  <a:srgbClr val="FF0000"/>
                </a:solidFill>
              </a:rPr>
              <a:t>You can’t manage what you don’t know you own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b="1" dirty="0"/>
              <a:t>Who manages all of this?  </a:t>
            </a:r>
          </a:p>
          <a:p>
            <a:r>
              <a:rPr lang="en-US" dirty="0"/>
              <a:t>Ultimately, the council or board, the mayor and administration, employees and extended staff – contractors and consultants.  </a:t>
            </a:r>
          </a:p>
          <a:p>
            <a:endParaRPr lang="en-US" dirty="0"/>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https://upload.wikimedia.org/wikipedia/commons/0/08/Rising_City,_Nebraska_Main_Street_4.JPG</a:t>
            </a:r>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2</a:t>
            </a:fld>
            <a:endParaRPr lang="en-US"/>
          </a:p>
        </p:txBody>
      </p:sp>
    </p:spTree>
    <p:extLst>
      <p:ext uri="{BB962C8B-B14F-4D97-AF65-F5344CB8AC3E}">
        <p14:creationId xmlns:p14="http://schemas.microsoft.com/office/powerpoint/2010/main" val="253912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13B675-7FDF-4B51-A25B-9FC0C8F9DEA8}" type="slidenum">
              <a:rPr lang="en-US" altLang="en-US" sz="1300">
                <a:latin typeface="Arial" panose="020B0604020202020204" pitchFamily="34" charset="0"/>
              </a:rPr>
              <a:pPr>
                <a:spcBef>
                  <a:spcPct val="0"/>
                </a:spcBef>
              </a:pPr>
              <a:t>20</a:t>
            </a:fld>
            <a:endParaRPr lang="en-US" altLang="en-US" sz="130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Webdings" panose="05030102010509060703" pitchFamily="18" charset="2"/>
              <a:buNone/>
            </a:pPr>
            <a:r>
              <a:rPr lang="en-US" dirty="0"/>
              <a:t>Transportation Asset Management affects the goals shown on this screen. </a:t>
            </a:r>
          </a:p>
          <a:p>
            <a:pPr marL="0" indent="0">
              <a:buFont typeface="Webdings" panose="05030102010509060703" pitchFamily="18" charset="2"/>
              <a:buNone/>
            </a:pPr>
            <a:endParaRPr lang="en-US" dirty="0"/>
          </a:p>
          <a:p>
            <a:pPr marL="0" indent="0">
              <a:buFont typeface="Webdings" panose="05030102010509060703" pitchFamily="18" charset="2"/>
              <a:buNone/>
            </a:pPr>
            <a:r>
              <a:rPr lang="en-US" dirty="0"/>
              <a:t>Maintaining assets</a:t>
            </a:r>
          </a:p>
          <a:p>
            <a:pPr marL="0" indent="0">
              <a:buFont typeface="Webdings" panose="05030102010509060703" pitchFamily="18" charset="2"/>
              <a:buNone/>
            </a:pPr>
            <a:r>
              <a:rPr lang="en-US" dirty="0"/>
              <a:t>Continual planning, based on need</a:t>
            </a:r>
          </a:p>
          <a:p>
            <a:pPr marL="0" indent="0">
              <a:buFont typeface="Webdings" panose="05030102010509060703" pitchFamily="18" charset="2"/>
              <a:buNone/>
            </a:pPr>
            <a:r>
              <a:rPr lang="en-US" dirty="0"/>
              <a:t>And containing costs</a:t>
            </a:r>
          </a:p>
          <a:p>
            <a:pPr marL="0" indent="0">
              <a:buFont typeface="Webdings" panose="05030102010509060703" pitchFamily="18" charset="2"/>
              <a:buNone/>
            </a:pPr>
            <a:endParaRPr lang="en-US" dirty="0"/>
          </a:p>
          <a:p>
            <a:pPr marL="0" indent="0">
              <a:buFont typeface="Webdings" panose="05030102010509060703" pitchFamily="18" charset="2"/>
              <a:buNone/>
            </a:pPr>
            <a:endParaRPr lang="en-US" dirty="0"/>
          </a:p>
          <a:p>
            <a:pPr marL="0" indent="0">
              <a:buFont typeface="Webdings" panose="05030102010509060703" pitchFamily="18" charset="2"/>
              <a:buNone/>
            </a:pPr>
            <a:r>
              <a:rPr lang="en-US" dirty="0"/>
              <a:t>Part of the emphasis of asset management is on "</a:t>
            </a:r>
            <a:r>
              <a:rPr lang="en-US" b="1" dirty="0"/>
              <a:t>more information on which to base decisions</a:t>
            </a:r>
            <a:r>
              <a:rPr lang="en-US" dirty="0"/>
              <a:t>" which leads to more</a:t>
            </a:r>
            <a:r>
              <a:rPr lang="en-US" b="1" dirty="0"/>
              <a:t> accountability </a:t>
            </a:r>
            <a:r>
              <a:rPr lang="en-US" dirty="0"/>
              <a:t>for officials charged with making those decisions. </a:t>
            </a:r>
          </a:p>
          <a:p>
            <a:pPr marL="0" indent="0">
              <a:buFont typeface="Webdings" panose="05030102010509060703" pitchFamily="18" charset="2"/>
              <a:buNone/>
            </a:pPr>
            <a:endParaRPr lang="en-US" dirty="0"/>
          </a:p>
          <a:p>
            <a:pPr marL="0" indent="0">
              <a:buFont typeface="Webdings" panose="05030102010509060703" pitchFamily="18" charset="2"/>
              <a:buNone/>
            </a:pPr>
            <a:r>
              <a:rPr lang="en-US" dirty="0"/>
              <a:t>It is directed toward defined performance goals.  Assets  have a solid </a:t>
            </a:r>
            <a:r>
              <a:rPr lang="en-US" b="1" dirty="0"/>
              <a:t>return on investment or face changes</a:t>
            </a:r>
            <a:r>
              <a:rPr lang="en-US" dirty="0"/>
              <a:t>-similar to the way in which private industry focuses on market share and rate of return.</a:t>
            </a:r>
            <a:endParaRPr lang="en-US" altLang="en-US" dirty="0"/>
          </a:p>
          <a:p>
            <a:pPr marL="0" indent="0">
              <a:buFont typeface="Webdings" panose="05030102010509060703" pitchFamily="18" charset="2"/>
              <a:buNone/>
            </a:pPr>
            <a:endParaRPr lang="en-US" altLang="en-US" dirty="0"/>
          </a:p>
          <a:p>
            <a:pPr marL="0" indent="0">
              <a:buFont typeface="Webdings" panose="05030102010509060703" pitchFamily="18" charset="2"/>
              <a:buNone/>
            </a:pPr>
            <a:r>
              <a:rPr lang="en-US" altLang="en-US" u="sng" dirty="0"/>
              <a:t>NOT FOR AUDIO</a:t>
            </a:r>
          </a:p>
          <a:p>
            <a:pPr marL="0" indent="0">
              <a:buFont typeface="Webdings" panose="05030102010509060703" pitchFamily="18" charset="2"/>
              <a:buNone/>
            </a:pPr>
            <a:endParaRPr lang="en-US" altLang="en-US" dirty="0"/>
          </a:p>
          <a:p>
            <a:pPr marL="0" indent="0">
              <a:buFont typeface="Webdings" panose="05030102010509060703" pitchFamily="18" charset="2"/>
              <a:buNone/>
            </a:pPr>
            <a:r>
              <a:rPr lang="en-US" altLang="en-US" dirty="0"/>
              <a:t>Source: </a:t>
            </a:r>
            <a:r>
              <a:rPr lang="en-US" altLang="en-US" i="1" dirty="0"/>
              <a:t>https://www.fhwa.dot.gov/asset/if08008/amo_02.cfm</a:t>
            </a:r>
          </a:p>
          <a:p>
            <a:pPr marL="0" indent="0">
              <a:buFont typeface="Webdings" panose="05030102010509060703" pitchFamily="18" charset="2"/>
              <a:buNone/>
            </a:pPr>
            <a:endParaRPr lang="en-US" altLang="en-US" dirty="0"/>
          </a:p>
        </p:txBody>
      </p:sp>
    </p:spTree>
    <p:extLst>
      <p:ext uri="{BB962C8B-B14F-4D97-AF65-F5344CB8AC3E}">
        <p14:creationId xmlns:p14="http://schemas.microsoft.com/office/powerpoint/2010/main" val="361490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 provides a big picture view for an asset, say street surfacing, or for a group of assets, say transportation or public works, enabling performance to be tracked and improved continually.  </a:t>
            </a:r>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https://upload.wikimedia.org/wikipedia/commons/thumb/c/cb/Aerial_View_of_Falls_City,_Nebraska_9-2-2013.JPG/1280px-Aerial_View_of_Falls_City,_Nebraska_9-2-2013.JPG</a:t>
            </a:r>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21</a:t>
            </a:fld>
            <a:endParaRPr lang="en-US"/>
          </a:p>
        </p:txBody>
      </p:sp>
    </p:spTree>
    <p:extLst>
      <p:ext uri="{BB962C8B-B14F-4D97-AF65-F5344CB8AC3E}">
        <p14:creationId xmlns:p14="http://schemas.microsoft.com/office/powerpoint/2010/main" val="3824643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Your agency can begin to gradually phase in and implement an asset management program right </a:t>
            </a:r>
            <a:r>
              <a:rPr lang="en-US" altLang="en-US" b="1" dirty="0"/>
              <a:t>now</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It can be tailored for your community, and can build on existing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This is not a solution in search of a problem – if your system is running fine, if it’s working for you, then stick with it </a:t>
            </a:r>
            <a:endParaRPr lang="en-US" sz="1200" b="0" i="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altLang="en-US" dirty="0"/>
          </a:p>
        </p:txBody>
      </p:sp>
    </p:spTree>
    <p:extLst>
      <p:ext uri="{BB962C8B-B14F-4D97-AF65-F5344CB8AC3E}">
        <p14:creationId xmlns:p14="http://schemas.microsoft.com/office/powerpoint/2010/main" val="2367362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city of Hickman has an Asset Management program.  They were motivated to improve their succession planning, to bring new leadership and staff up-to-speed much quicker by having an up-to-date inventory of their assets. </a:t>
            </a:r>
          </a:p>
          <a:p>
            <a:endParaRPr lang="en-US" dirty="0"/>
          </a:p>
          <a:p>
            <a:r>
              <a:rPr lang="en-US" altLang="en-US" dirty="0"/>
              <a:t>In addition, the city has benefited from its asset management data to prove its diligence and avoid a legal liability judgment and, by having an organized system, is saving crew time. </a:t>
            </a:r>
          </a:p>
          <a:p>
            <a:endParaRPr lang="en-US" altLang="en-US" dirty="0"/>
          </a:p>
          <a:p>
            <a:r>
              <a:rPr lang="en-US" altLang="en-US" dirty="0"/>
              <a:t>This does not mean that TAM is appropriate for all entities.  It must be a sustainable effort.  It requires time, effort and money to build and  maintain a database and analyze the data, needs employees to have the time available and be assigned the responsibilities, needs a champion, and needs top level support.  </a:t>
            </a:r>
          </a:p>
          <a:p>
            <a:endParaRPr lang="en-US" dirty="0"/>
          </a:p>
          <a:p>
            <a:r>
              <a:rPr lang="en-US" u="sng" dirty="0"/>
              <a:t>NOT FOR AUDIO</a:t>
            </a:r>
          </a:p>
          <a:p>
            <a:endParaRPr lang="en-US" dirty="0"/>
          </a:p>
          <a:p>
            <a:r>
              <a:rPr lang="en-US" dirty="0"/>
              <a:t>http://beehiveindustries.com/wp/wp-content/uploads/2015/07/case-studies-HICKMAN-printready.pdf</a:t>
            </a:r>
          </a:p>
          <a:p>
            <a:endParaRPr lang="en-US" dirty="0"/>
          </a:p>
          <a:p>
            <a:r>
              <a:rPr lang="en-US" dirty="0"/>
              <a:t>Silas Clarke, City Manager</a:t>
            </a:r>
          </a:p>
        </p:txBody>
      </p:sp>
      <p:sp>
        <p:nvSpPr>
          <p:cNvPr id="4" name="Slide Number Placeholder 3"/>
          <p:cNvSpPr>
            <a:spLocks noGrp="1"/>
          </p:cNvSpPr>
          <p:nvPr>
            <p:ph type="sldNum" sz="quarter" idx="10"/>
          </p:nvPr>
        </p:nvSpPr>
        <p:spPr/>
        <p:txBody>
          <a:bodyPr/>
          <a:lstStyle/>
          <a:p>
            <a:fld id="{9CEFE0C9-0D04-43A0-A9E3-539C0C781CAD}" type="slidenum">
              <a:rPr lang="en-US" smtClean="0"/>
              <a:t>23</a:t>
            </a:fld>
            <a:endParaRPr lang="en-US"/>
          </a:p>
        </p:txBody>
      </p:sp>
    </p:spTree>
    <p:extLst>
      <p:ext uri="{BB962C8B-B14F-4D97-AF65-F5344CB8AC3E}">
        <p14:creationId xmlns:p14="http://schemas.microsoft.com/office/powerpoint/2010/main" val="4265354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additional resources for AM</a:t>
            </a:r>
          </a:p>
          <a:p>
            <a:endParaRPr lang="en-US" dirty="0"/>
          </a:p>
          <a:p>
            <a:r>
              <a:rPr lang="en-US" dirty="0"/>
              <a:t>The first bullet shows the Federal Highway Administration’s asset management website, which has a lot of resources.</a:t>
            </a:r>
          </a:p>
          <a:p>
            <a:endParaRPr lang="en-US" dirty="0"/>
          </a:p>
          <a:p>
            <a:r>
              <a:rPr lang="en-US" dirty="0"/>
              <a:t>The second reference is to a Michigan Tech University webinar which introduces Transportation Asset Management concepts and provides a good introduction to the topic.  </a:t>
            </a:r>
          </a:p>
          <a:p>
            <a:endParaRPr lang="en-US" dirty="0"/>
          </a:p>
          <a:p>
            <a:r>
              <a:rPr lang="en-US" dirty="0"/>
              <a:t>The third bullet is the Environmental Protection Agency’s asset management website, which comes more from the viewpoint of the water and wastewater side of public works.  </a:t>
            </a:r>
          </a:p>
          <a:p>
            <a:endParaRPr lang="en-US" dirty="0"/>
          </a:p>
          <a:p>
            <a:r>
              <a:rPr lang="en-US" dirty="0"/>
              <a:t>The last bullet is for resources on Nebraska LTAP’s website.  </a:t>
            </a:r>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alt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https://upload.wikimedia.org/wikipedia/commons/6/65/David_City,_Nebraska_E_from_5th.JPG</a:t>
            </a:r>
          </a:p>
          <a:p>
            <a:endParaRPr lang="en-US" altLang="en-US" i="1" dirty="0"/>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24</a:t>
            </a:fld>
            <a:endParaRPr lang="en-US"/>
          </a:p>
        </p:txBody>
      </p:sp>
    </p:spTree>
    <p:extLst>
      <p:ext uri="{BB962C8B-B14F-4D97-AF65-F5344CB8AC3E}">
        <p14:creationId xmlns:p14="http://schemas.microsoft.com/office/powerpoint/2010/main" val="1752405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fifth topic         in a series of videos the purpose of which is to summarize Nebraska’s management of public roads and streets as directed by state law and also by rule and regulation.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was a brief introduction to Transportation Asset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concepts that were presented are not required by Nebraska rule and regulation.  However, state statutes do emphasize good management of roads and streets, and this video was offered in that light.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 Transportation Asset Management approach may not be sustainable for all entities, especially those that are small and lack resources,  it is </a:t>
            </a:r>
            <a:r>
              <a:rPr lang="en-US" b="1" dirty="0"/>
              <a:t>powerful approach</a:t>
            </a:r>
            <a:r>
              <a:rPr lang="en-US" b="0" dirty="0"/>
              <a:t>, that helps plan maintenance work and capital improvement projects, allows smoother leadership transitions, helps in liability situations, and can be a time saver for employees.</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52727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video is describing </a:t>
            </a:r>
            <a:r>
              <a:rPr lang="en-US" b="1" dirty="0"/>
              <a:t>what </a:t>
            </a:r>
            <a:r>
              <a:rPr lang="en-US" dirty="0"/>
              <a:t>is TAM, and </a:t>
            </a:r>
            <a:r>
              <a:rPr lang="en-US" b="1" dirty="0"/>
              <a:t>why</a:t>
            </a:r>
            <a:r>
              <a:rPr lang="en-US" dirty="0"/>
              <a:t> use this approach?  The </a:t>
            </a:r>
            <a:r>
              <a:rPr lang="en-US" b="1" dirty="0"/>
              <a:t>When</a:t>
            </a:r>
            <a:r>
              <a:rPr lang="en-US" dirty="0"/>
              <a:t> , well, it is a continual process.  As far as the </a:t>
            </a:r>
            <a:r>
              <a:rPr lang="en-US" b="1" dirty="0"/>
              <a:t>who</a:t>
            </a:r>
            <a:r>
              <a:rPr lang="en-US" dirty="0"/>
              <a:t> does it, and the </a:t>
            </a:r>
            <a:r>
              <a:rPr lang="en-US" b="1" dirty="0"/>
              <a:t>how</a:t>
            </a:r>
            <a:r>
              <a:rPr lang="en-US" dirty="0"/>
              <a:t>, it must be a sustainable effort done by the agency’s staff, and must be supported at the highest levels of the organization.  </a:t>
            </a:r>
          </a:p>
          <a:p>
            <a:endParaRPr lang="en-US" dirty="0"/>
          </a:p>
          <a:p>
            <a:r>
              <a:rPr lang="en-US" dirty="0"/>
              <a:t>Your agency may already be doing some elements of a full-fledged TAM system.    </a:t>
            </a:r>
          </a:p>
          <a:p>
            <a:endParaRPr lang="en-US" dirty="0"/>
          </a:p>
          <a:p>
            <a:r>
              <a:rPr lang="en-US" dirty="0"/>
              <a:t>The intent of this video is certainly not to be critical if your agency does not currently have an Asset Management program, only to introduce its concepts and let you decide if it is an approach that could help improve the performance of your road or street department.  </a:t>
            </a:r>
          </a:p>
          <a:p>
            <a:endParaRPr lang="en-US" dirty="0"/>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3</a:t>
            </a:fld>
            <a:endParaRPr lang="en-US"/>
          </a:p>
        </p:txBody>
      </p:sp>
    </p:spTree>
    <p:extLst>
      <p:ext uri="{BB962C8B-B14F-4D97-AF65-F5344CB8AC3E}">
        <p14:creationId xmlns:p14="http://schemas.microsoft.com/office/powerpoint/2010/main" val="114469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Thinking of your infrastructure, do you </a:t>
            </a:r>
            <a:r>
              <a:rPr lang="en-US" b="0" u="sng" dirty="0"/>
              <a:t>know</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Exactly what assets your local government owns, where they are all located, their condition, when they need to be repaired or replaced, how much money you will need to pay the bills?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documentation showing all of that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that is readily accessible</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Have you identified </a:t>
            </a:r>
            <a:r>
              <a:rPr lang="en-US" b="0" u="sng" dirty="0"/>
              <a:t>critical</a:t>
            </a:r>
            <a:r>
              <a:rPr lang="en-US" b="0" dirty="0"/>
              <a:t> assets and thought about how you will manage risks in the event of a failure?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are you concerned about liability created by the failure, or absence, of an asset?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Is your community able to have reasoned and open discussions about spending on your infrastructure   .     .      .     </a:t>
            </a:r>
            <a:r>
              <a:rPr lang="en-US" b="0" u="sng" dirty="0"/>
              <a:t>based on facts</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When you have employee turnover, how much knowledge is lost and how difficult will the transition be?   </a:t>
            </a:r>
          </a:p>
          <a:p>
            <a:endParaRPr lang="en-US" b="0" dirty="0"/>
          </a:p>
          <a:p>
            <a:r>
              <a:rPr lang="en-US" dirty="0"/>
              <a:t>Transportation Asset Management addresses all of these concerns!</a:t>
            </a:r>
          </a:p>
        </p:txBody>
      </p:sp>
      <p:sp>
        <p:nvSpPr>
          <p:cNvPr id="4" name="Slide Number Placeholder 3"/>
          <p:cNvSpPr>
            <a:spLocks noGrp="1"/>
          </p:cNvSpPr>
          <p:nvPr>
            <p:ph type="sldNum" sz="quarter" idx="10"/>
          </p:nvPr>
        </p:nvSpPr>
        <p:spPr/>
        <p:txBody>
          <a:bodyPr/>
          <a:lstStyle/>
          <a:p>
            <a:fld id="{9CEFE0C9-0D04-43A0-A9E3-539C0C781CAD}" type="slidenum">
              <a:rPr lang="en-US" smtClean="0"/>
              <a:t>4</a:t>
            </a:fld>
            <a:endParaRPr lang="en-US"/>
          </a:p>
        </p:txBody>
      </p:sp>
    </p:spTree>
    <p:extLst>
      <p:ext uri="{BB962C8B-B14F-4D97-AF65-F5344CB8AC3E}">
        <p14:creationId xmlns:p14="http://schemas.microsoft.com/office/powerpoint/2010/main" val="338655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13B675-7FDF-4B51-A25B-9FC0C8F9DEA8}" type="slidenum">
              <a:rPr lang="en-US" altLang="en-US" sz="1300">
                <a:latin typeface="Arial" panose="020B0604020202020204" pitchFamily="34" charset="0"/>
              </a:rPr>
              <a:pPr>
                <a:spcBef>
                  <a:spcPct val="0"/>
                </a:spcBef>
              </a:pPr>
              <a:t>5</a:t>
            </a:fld>
            <a:endParaRPr lang="en-US" altLang="en-US" sz="130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ebdings" panose="05030102010509060703" pitchFamily="18" charset="2"/>
              <a:buChar char="Ñ"/>
            </a:pPr>
            <a:r>
              <a:rPr lang="en-US" altLang="en-US" b="1" dirty="0"/>
              <a:t>Key Message:</a:t>
            </a:r>
            <a:r>
              <a:rPr lang="en-US" altLang="en-US" dirty="0"/>
              <a:t>  The economic and political environment can be difficult for elected officials and staff. </a:t>
            </a:r>
          </a:p>
          <a:p>
            <a:pPr marL="171450" indent="-171450">
              <a:buFont typeface="Webdings" panose="05030102010509060703" pitchFamily="18" charset="2"/>
              <a:buChar char="Ñ"/>
            </a:pPr>
            <a:r>
              <a:rPr lang="en-US" altLang="en-US" dirty="0"/>
              <a:t>The nature of man-made  things is that they deteriorate with age. </a:t>
            </a:r>
          </a:p>
          <a:p>
            <a:pPr marL="171450" indent="-171450">
              <a:buFont typeface="Webdings" panose="05030102010509060703" pitchFamily="18" charset="2"/>
              <a:buChar char="Ñ"/>
            </a:pPr>
            <a:r>
              <a:rPr lang="en-US" altLang="en-US" sz="1200" kern="1200" dirty="0">
                <a:solidFill>
                  <a:schemeClr val="tx1"/>
                </a:solidFill>
                <a:latin typeface="+mn-lt"/>
                <a:ea typeface="+mn-ea"/>
                <a:cs typeface="+mn-cs"/>
              </a:rPr>
              <a:t>I</a:t>
            </a:r>
            <a:r>
              <a:rPr lang="en-US" sz="1200" kern="1200" dirty="0">
                <a:solidFill>
                  <a:schemeClr val="tx1"/>
                </a:solidFill>
                <a:latin typeface="+mn-lt"/>
                <a:ea typeface="+mn-ea"/>
                <a:cs typeface="+mn-cs"/>
              </a:rPr>
              <a:t>nfrastructure across our country is aging and failing at an alarming rate.  </a:t>
            </a:r>
          </a:p>
          <a:p>
            <a:pPr marL="171450" indent="-171450">
              <a:buFont typeface="Webdings" panose="05030102010509060703" pitchFamily="18" charset="2"/>
              <a:buChar char="Ñ"/>
            </a:pPr>
            <a:r>
              <a:rPr lang="en-US" sz="1200" kern="1200" dirty="0">
                <a:solidFill>
                  <a:schemeClr val="tx1"/>
                </a:solidFill>
                <a:latin typeface="+mn-lt"/>
                <a:ea typeface="+mn-ea"/>
                <a:cs typeface="+mn-cs"/>
              </a:rPr>
              <a:t>Many taxpayers expect </a:t>
            </a:r>
            <a:r>
              <a:rPr lang="en-US" altLang="en-US" dirty="0"/>
              <a:t>the same or better level of service for the same or less money, even if costs go up.  </a:t>
            </a:r>
          </a:p>
          <a:p>
            <a:pPr eaLnBrk="1" hangingPunct="1"/>
            <a:endParaRPr lang="en-US" altLang="en-US" dirty="0"/>
          </a:p>
          <a:p>
            <a:pPr eaLnBrk="1" hangingPunct="1"/>
            <a:endParaRPr lang="en-US" altLang="en-US" dirty="0"/>
          </a:p>
          <a:p>
            <a:r>
              <a:rPr lang="en-US" altLang="en-US" u="sng" dirty="0"/>
              <a:t>NOT FOR AUDIO</a:t>
            </a:r>
          </a:p>
          <a:p>
            <a:endParaRPr lang="en-US" altLang="en-US" dirty="0"/>
          </a:p>
          <a:p>
            <a:r>
              <a:rPr lang="en-US" altLang="en-US" dirty="0"/>
              <a:t>Slide source material: </a:t>
            </a:r>
            <a:r>
              <a:rPr lang="en-US" altLang="en-US" i="1" dirty="0"/>
              <a:t>NHI Executive Summary presentation</a:t>
            </a:r>
          </a:p>
          <a:p>
            <a:pPr eaLnBrk="1" hangingPunct="1"/>
            <a:endParaRPr lang="en-US" altLang="en-US" dirty="0"/>
          </a:p>
        </p:txBody>
      </p:sp>
    </p:spTree>
    <p:extLst>
      <p:ext uri="{BB962C8B-B14F-4D97-AF65-F5344CB8AC3E}">
        <p14:creationId xmlns:p14="http://schemas.microsoft.com/office/powerpoint/2010/main" val="395123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see on this screen, the condition of assets usually changes over time.  The darker colors – the poor conditions, or the expected life has been exceeded – grow larger over time especially if not managed well.</a:t>
            </a:r>
          </a:p>
          <a:p>
            <a:endParaRPr lang="en-US" dirty="0"/>
          </a:p>
          <a:p>
            <a:r>
              <a:rPr lang="en-US" dirty="0"/>
              <a:t>An emphasis on a disciplined, organized asset management approach has emerged as a response to the realization that there is often a </a:t>
            </a:r>
            <a:r>
              <a:rPr lang="en-US" b="1" dirty="0"/>
              <a:t>funding gap </a:t>
            </a:r>
            <a:r>
              <a:rPr lang="en-US" dirty="0"/>
              <a:t>between the current condition of assets and the investment needed to maintain or replace those assets.  </a:t>
            </a:r>
          </a:p>
          <a:p>
            <a:endParaRPr lang="en-US" dirty="0"/>
          </a:p>
          <a:p>
            <a:r>
              <a:rPr lang="en-US" dirty="0"/>
              <a:t>The initial investment is just the start of spending.  Anything you buy or build, must be maintained over time.  There are costs associated with that, which for some assets may be </a:t>
            </a:r>
            <a:r>
              <a:rPr lang="en-US" b="1" dirty="0"/>
              <a:t>several times </a:t>
            </a:r>
            <a:r>
              <a:rPr lang="en-US" dirty="0"/>
              <a:t>the initial investment!  </a:t>
            </a:r>
          </a:p>
          <a:p>
            <a:endParaRPr lang="en-US" dirty="0"/>
          </a:p>
          <a:p>
            <a:r>
              <a:rPr lang="en-US" u="sng" dirty="0"/>
              <a:t>NOT FOR AUDIO</a:t>
            </a:r>
          </a:p>
          <a:p>
            <a:endParaRPr lang="en-US" dirty="0"/>
          </a:p>
          <a:p>
            <a:r>
              <a:rPr lang="en-US" i="0" dirty="0"/>
              <a:t>Image Source: </a:t>
            </a:r>
            <a:r>
              <a:rPr lang="en-US" i="1" dirty="0"/>
              <a:t>EPA’s AM presentation</a:t>
            </a:r>
          </a:p>
        </p:txBody>
      </p:sp>
      <p:sp>
        <p:nvSpPr>
          <p:cNvPr id="4" name="Slide Number Placeholder 3"/>
          <p:cNvSpPr>
            <a:spLocks noGrp="1"/>
          </p:cNvSpPr>
          <p:nvPr>
            <p:ph type="sldNum" sz="quarter" idx="10"/>
          </p:nvPr>
        </p:nvSpPr>
        <p:spPr/>
        <p:txBody>
          <a:bodyPr/>
          <a:lstStyle/>
          <a:p>
            <a:fld id="{9CEFE0C9-0D04-43A0-A9E3-539C0C781CAD}" type="slidenum">
              <a:rPr lang="en-US" smtClean="0"/>
              <a:t>6</a:t>
            </a:fld>
            <a:endParaRPr lang="en-US"/>
          </a:p>
        </p:txBody>
      </p:sp>
    </p:spTree>
    <p:extLst>
      <p:ext uri="{BB962C8B-B14F-4D97-AF65-F5344CB8AC3E}">
        <p14:creationId xmlns:p14="http://schemas.microsoft.com/office/powerpoint/2010/main" val="1951119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Subjective and short-sighted decision-making </a:t>
            </a:r>
            <a:r>
              <a:rPr lang="en-US" altLang="en-US" b="1" i="1" dirty="0"/>
              <a:t>can lead  </a:t>
            </a:r>
            <a:r>
              <a:rPr lang="en-US" altLang="en-US" dirty="0"/>
              <a:t>to loss of public funds and a loss of credibility.  </a:t>
            </a:r>
          </a:p>
          <a:p>
            <a:endParaRPr lang="en-US" altLang="en-US" dirty="0"/>
          </a:p>
          <a:p>
            <a:r>
              <a:rPr lang="en-US" altLang="en-US" dirty="0"/>
              <a:t>Not having documentation of assets can get the city in a bind because of employee turnover.  </a:t>
            </a:r>
          </a:p>
          <a:p>
            <a:endParaRPr lang="en-US" altLang="en-US" dirty="0"/>
          </a:p>
          <a:p>
            <a:r>
              <a:rPr lang="en-US" altLang="en-US" dirty="0"/>
              <a:t>With all of the problems elected officials and staff deal with these days, you don’t need problems compounded by not being proactive in your management of assets.  </a:t>
            </a:r>
          </a:p>
          <a:p>
            <a:endParaRPr lang="en-US" altLang="en-US" dirty="0"/>
          </a:p>
          <a:p>
            <a:r>
              <a:rPr lang="en-US" altLang="en-US" dirty="0"/>
              <a:t>Managing assets properly is very important to elected and city officials and city staff, and, obviously, residents of the city and those who use those assets.  </a:t>
            </a:r>
          </a:p>
          <a:p>
            <a:endParaRPr lang="en-US" altLang="en-US" dirty="0"/>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altLang="en-US" dirty="0"/>
          </a:p>
        </p:txBody>
      </p:sp>
    </p:spTree>
    <p:extLst>
      <p:ext uri="{BB962C8B-B14F-4D97-AF65-F5344CB8AC3E}">
        <p14:creationId xmlns:p14="http://schemas.microsoft.com/office/powerpoint/2010/main" val="349175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screens show an example of strategically managing an asset, in this case pavement.  </a:t>
            </a:r>
          </a:p>
          <a:p>
            <a:endParaRPr lang="en-US" dirty="0"/>
          </a:p>
          <a:p>
            <a:r>
              <a:rPr lang="en-US" dirty="0"/>
              <a:t>This is a pavement deterioration curve.  Pavement condition is represented on the vertical axis.  Time is represented on the horizontal axis, in years.  </a:t>
            </a:r>
          </a:p>
          <a:p>
            <a:endParaRPr lang="en-US" dirty="0"/>
          </a:p>
          <a:p>
            <a:r>
              <a:rPr lang="en-US" dirty="0"/>
              <a:t>After a pavement is newly built, or reconstructed, it deteriorates gradually but usually stays in excellent to good shape for a few years, then begins to deteriorate more rapidly – the steeper part of the curve in the middle. </a:t>
            </a:r>
          </a:p>
          <a:p>
            <a:endParaRPr lang="en-US" dirty="0"/>
          </a:p>
          <a:p>
            <a:r>
              <a:rPr lang="en-US" dirty="0"/>
              <a:t>The bottom right part of the curve represents a pavement in poor condition.  </a:t>
            </a:r>
          </a:p>
          <a:p>
            <a:endParaRPr lang="en-US" dirty="0"/>
          </a:p>
          <a:p>
            <a:r>
              <a:rPr lang="en-US" dirty="0"/>
              <a:t>At some point, there are structural distresses – the base is failing – called the critical distress point.  At that point, reconstruction is required.  </a:t>
            </a:r>
          </a:p>
          <a:p>
            <a:endParaRPr lang="en-US" dirty="0"/>
          </a:p>
          <a:p>
            <a:r>
              <a:rPr lang="en-US" dirty="0"/>
              <a:t>Above that dashed line, less expensive maintenance or resurfacing strategies can be used to extend the life of the pavement, as demonstrated on the next screen.  </a:t>
            </a:r>
          </a:p>
          <a:p>
            <a:endParaRPr lang="en-US" dirty="0"/>
          </a:p>
          <a:p>
            <a:endParaRPr lang="en-US" dirty="0"/>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8</a:t>
            </a:fld>
            <a:endParaRPr lang="en-US"/>
          </a:p>
        </p:txBody>
      </p:sp>
    </p:spTree>
    <p:extLst>
      <p:ext uri="{BB962C8B-B14F-4D97-AF65-F5344CB8AC3E}">
        <p14:creationId xmlns:p14="http://schemas.microsoft.com/office/powerpoint/2010/main" val="308189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 asset preservation approach, with appropriate lower-cost preservation work done to extend the life of the pavement, usually proves to be much less expensive than a worst-first strategy, which involves a rapidly deteriorating pavement followed by an expensive reconstruction project.  </a:t>
            </a:r>
          </a:p>
          <a:p>
            <a:endParaRPr lang="en-US" dirty="0"/>
          </a:p>
          <a:p>
            <a:r>
              <a:rPr lang="en-US" dirty="0"/>
              <a:t>The key to managing the asset in this case is to know its condition and apply the appropriate fix at the right time and right location.  </a:t>
            </a:r>
          </a:p>
          <a:p>
            <a:endParaRPr lang="en-US" dirty="0"/>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9</a:t>
            </a:fld>
            <a:endParaRPr lang="en-US"/>
          </a:p>
        </p:txBody>
      </p:sp>
    </p:spTree>
    <p:extLst>
      <p:ext uri="{BB962C8B-B14F-4D97-AF65-F5344CB8AC3E}">
        <p14:creationId xmlns:p14="http://schemas.microsoft.com/office/powerpoint/2010/main" val="203692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37599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29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03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3225"/>
            <a:ext cx="7772400" cy="1470025"/>
          </a:xfrm>
        </p:spPr>
        <p:txBody>
          <a:bodyPr/>
          <a:lstStyle>
            <a:lvl1pPr>
              <a:defRPr>
                <a:solidFill>
                  <a:srgbClr val="FFFFFF"/>
                </a:solidFill>
              </a:defRPr>
            </a:lvl1pPr>
          </a:lstStyle>
          <a:p>
            <a:r>
              <a:rPr lang="en-US"/>
              <a:t>Click to edit Master title style</a:t>
            </a:r>
            <a:endParaRPr lang="en-US" dirty="0"/>
          </a:p>
        </p:txBody>
      </p:sp>
      <p:sp>
        <p:nvSpPr>
          <p:cNvPr id="10" name="TextBox 9"/>
          <p:cNvSpPr txBox="1"/>
          <p:nvPr userDrawn="1"/>
        </p:nvSpPr>
        <p:spPr>
          <a:xfrm>
            <a:off x="-139139" y="-1"/>
            <a:ext cx="677108" cy="6858001"/>
          </a:xfrm>
          <a:prstGeom prst="rect">
            <a:avLst/>
          </a:prstGeom>
          <a:solidFill>
            <a:schemeClr val="accent4">
              <a:lumMod val="60000"/>
              <a:lumOff val="40000"/>
            </a:schemeClr>
          </a:solidFill>
        </p:spPr>
        <p:txBody>
          <a:bodyPr vert="vert270" wrap="square" lIns="0" tIns="0" rIns="0" bIns="0" rtlCol="0" anchor="ctr" anchorCtr="1">
            <a:spAutoFit/>
          </a:bodyPr>
          <a:lstStyle/>
          <a:p>
            <a:pPr algn="ctr"/>
            <a:r>
              <a:rPr lang="en-US" sz="4400" dirty="0">
                <a:solidFill>
                  <a:prstClr val="black"/>
                </a:solidFill>
                <a:latin typeface="Calibri"/>
              </a:rPr>
              <a:t>Asset Management</a:t>
            </a:r>
          </a:p>
        </p:txBody>
      </p:sp>
      <p:sp>
        <p:nvSpPr>
          <p:cNvPr id="15" name="Slide Number Placeholder 1"/>
          <p:cNvSpPr>
            <a:spLocks noGrp="1"/>
          </p:cNvSpPr>
          <p:nvPr>
            <p:ph type="sldNum" sz="quarter" idx="12"/>
          </p:nvPr>
        </p:nvSpPr>
        <p:spPr>
          <a:xfrm>
            <a:off x="7975600" y="6350002"/>
            <a:ext cx="819150" cy="396876"/>
          </a:xfrm>
          <a:prstGeom prst="rect">
            <a:avLst/>
          </a:prstGeom>
        </p:spPr>
        <p:txBody>
          <a:bodyPr/>
          <a:lstStyle/>
          <a:p>
            <a:r>
              <a:rPr lang="en-US" sz="1100" dirty="0">
                <a:solidFill>
                  <a:schemeClr val="tx1"/>
                </a:solidFill>
              </a:rPr>
              <a:t>Slide </a:t>
            </a:r>
            <a:fld id="{47B3FEAA-CFAA-4651-8A0C-169FF2507910}" type="slidenum">
              <a:rPr lang="en-US" sz="1100" smtClean="0">
                <a:solidFill>
                  <a:schemeClr val="tx1"/>
                </a:solidFill>
              </a:rPr>
              <a:pPr/>
              <a:t>‹#›</a:t>
            </a:fld>
            <a:endParaRPr lang="en-US" sz="1100" dirty="0">
              <a:solidFill>
                <a:schemeClr val="tx1"/>
              </a:solidFill>
            </a:endParaRPr>
          </a:p>
        </p:txBody>
      </p:sp>
    </p:spTree>
    <p:extLst>
      <p:ext uri="{BB962C8B-B14F-4D97-AF65-F5344CB8AC3E}">
        <p14:creationId xmlns:p14="http://schemas.microsoft.com/office/powerpoint/2010/main" val="1770494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66D64F84-7811-9C4F-BE61-4E98FBEAB6BF}" type="datetimeFigureOut">
              <a:rPr lang="en-US"/>
              <a:pPr>
                <a:defRPr/>
              </a:pPr>
              <a:t>1/5/2018</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9059C78A-94DC-BE40-AE37-7344B79256B1}" type="slidenum">
              <a:rPr lang="en-US"/>
              <a:pPr>
                <a:defRPr/>
              </a:pPr>
              <a:t>‹#›</a:t>
            </a:fld>
            <a:endParaRPr lang="en-US"/>
          </a:p>
        </p:txBody>
      </p:sp>
    </p:spTree>
    <p:extLst>
      <p:ext uri="{BB962C8B-B14F-4D97-AF65-F5344CB8AC3E}">
        <p14:creationId xmlns:p14="http://schemas.microsoft.com/office/powerpoint/2010/main" val="182352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137" y="4406900"/>
            <a:ext cx="6987575"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507137" y="2906713"/>
            <a:ext cx="69875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66E7D961-E76D-3D44-AB8D-B6027931853F}" type="datetimeFigureOut">
              <a:rPr lang="en-US"/>
              <a:pPr>
                <a:defRPr/>
              </a:pPr>
              <a:t>1/5/2018</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02C8ADC3-4618-3C47-ACC9-584AA51EEE8A}" type="slidenum">
              <a:rPr lang="en-US"/>
              <a:pPr>
                <a:defRPr/>
              </a:pPr>
              <a:t>‹#›</a:t>
            </a:fld>
            <a:endParaRPr lang="en-US"/>
          </a:p>
        </p:txBody>
      </p:sp>
    </p:spTree>
    <p:extLst>
      <p:ext uri="{BB962C8B-B14F-4D97-AF65-F5344CB8AC3E}">
        <p14:creationId xmlns:p14="http://schemas.microsoft.com/office/powerpoint/2010/main" val="279005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7138"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58711"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548941CD-D77B-5845-9CB5-5E3AF5C02B5F}" type="datetimeFigureOut">
              <a:rPr lang="en-US"/>
              <a:pPr>
                <a:defRPr/>
              </a:pPr>
              <a:t>1/5/2018</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B2C80AB-5AE1-1348-973F-F0F15463023E}" type="slidenum">
              <a:rPr lang="en-US"/>
              <a:pPr>
                <a:defRPr/>
              </a:pPr>
              <a:t>‹#›</a:t>
            </a:fld>
            <a:endParaRPr lang="en-US"/>
          </a:p>
        </p:txBody>
      </p:sp>
    </p:spTree>
    <p:extLst>
      <p:ext uri="{BB962C8B-B14F-4D97-AF65-F5344CB8AC3E}">
        <p14:creationId xmlns:p14="http://schemas.microsoft.com/office/powerpoint/2010/main" val="270168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7138"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07138"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58711"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58711"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B7979380-59F9-4542-A41B-4029C543CE81}" type="datetimeFigureOut">
              <a:rPr lang="en-US"/>
              <a:pPr>
                <a:defRPr/>
              </a:pPr>
              <a:t>1/5/2018</a:t>
            </a:fld>
            <a:endParaRPr lang="en-US"/>
          </a:p>
        </p:txBody>
      </p:sp>
      <p:sp>
        <p:nvSpPr>
          <p:cNvPr id="8"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EFF6876-A81D-D147-9D79-EA25EF0B378F}" type="slidenum">
              <a:rPr lang="en-US"/>
              <a:pPr>
                <a:defRPr/>
              </a:pPr>
              <a:t>‹#›</a:t>
            </a:fld>
            <a:endParaRPr lang="en-US"/>
          </a:p>
        </p:txBody>
      </p:sp>
    </p:spTree>
    <p:extLst>
      <p:ext uri="{BB962C8B-B14F-4D97-AF65-F5344CB8AC3E}">
        <p14:creationId xmlns:p14="http://schemas.microsoft.com/office/powerpoint/2010/main" val="223915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DAC5DF07-BD88-F641-A198-4DEC08393F70}" type="datetimeFigureOut">
              <a:rPr lang="en-US"/>
              <a:pPr>
                <a:defRPr/>
              </a:pPr>
              <a:t>1/5/2018</a:t>
            </a:fld>
            <a:endParaRPr lang="en-US"/>
          </a:p>
        </p:txBody>
      </p:sp>
      <p:sp>
        <p:nvSpPr>
          <p:cNvPr id="4"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DF77D12-5F9B-0E48-BFEA-A73386C605D3}" type="slidenum">
              <a:rPr lang="en-US"/>
              <a:pPr>
                <a:defRPr/>
              </a:pPr>
              <a:t>‹#›</a:t>
            </a:fld>
            <a:endParaRPr lang="en-US"/>
          </a:p>
        </p:txBody>
      </p:sp>
    </p:spTree>
    <p:extLst>
      <p:ext uri="{BB962C8B-B14F-4D97-AF65-F5344CB8AC3E}">
        <p14:creationId xmlns:p14="http://schemas.microsoft.com/office/powerpoint/2010/main" val="282453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BA42DB6D-CE82-9645-AC80-D74EAECE3B25}" type="datetimeFigureOut">
              <a:rPr lang="en-US"/>
              <a:pPr>
                <a:defRPr/>
              </a:pPr>
              <a:t>1/5/2018</a:t>
            </a:fld>
            <a:endParaRPr lang="en-US"/>
          </a:p>
        </p:txBody>
      </p:sp>
      <p:sp>
        <p:nvSpPr>
          <p:cNvPr id="3"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5F8AECB8-3BB5-B544-870C-076D2AFD58B0}" type="slidenum">
              <a:rPr lang="en-US"/>
              <a:pPr>
                <a:defRPr/>
              </a:pPr>
              <a:t>‹#›</a:t>
            </a:fld>
            <a:endParaRPr lang="en-US"/>
          </a:p>
        </p:txBody>
      </p:sp>
    </p:spTree>
    <p:extLst>
      <p:ext uri="{BB962C8B-B14F-4D97-AF65-F5344CB8AC3E}">
        <p14:creationId xmlns:p14="http://schemas.microsoft.com/office/powerpoint/2010/main" val="7697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37C85FEE-EF1D-8443-9E7F-F77EBBFA1279}" type="datetimeFigureOut">
              <a:rPr lang="en-US"/>
              <a:pPr>
                <a:defRPr/>
              </a:pPr>
              <a:t>1/5/2018</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C637A571-7DFC-A740-AA1B-0EC7A5D5DBAD}" type="slidenum">
              <a:rPr lang="en-US"/>
              <a:pPr>
                <a:defRPr/>
              </a:pPr>
              <a:t>‹#›</a:t>
            </a:fld>
            <a:endParaRPr lang="en-US"/>
          </a:p>
        </p:txBody>
      </p:sp>
    </p:spTree>
    <p:extLst>
      <p:ext uri="{BB962C8B-B14F-4D97-AF65-F5344CB8AC3E}">
        <p14:creationId xmlns:p14="http://schemas.microsoft.com/office/powerpoint/2010/main" val="364310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66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E3B5B229-A1DD-A64B-BEC3-5A30D582C2DE}" type="datetimeFigureOut">
              <a:rPr lang="en-US"/>
              <a:pPr>
                <a:defRPr/>
              </a:pPr>
              <a:t>1/5/2018</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2260EE2D-CD9E-D541-A296-0930AA577B41}" type="slidenum">
              <a:rPr lang="en-US"/>
              <a:pPr>
                <a:defRPr/>
              </a:pPr>
              <a:t>‹#›</a:t>
            </a:fld>
            <a:endParaRPr lang="en-US"/>
          </a:p>
        </p:txBody>
      </p:sp>
    </p:spTree>
    <p:extLst>
      <p:ext uri="{BB962C8B-B14F-4D97-AF65-F5344CB8AC3E}">
        <p14:creationId xmlns:p14="http://schemas.microsoft.com/office/powerpoint/2010/main" val="413319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4389AB26-7F2E-874F-B54D-76EBE3E6A02F}" type="datetimeFigureOut">
              <a:rPr lang="en-US"/>
              <a:pPr>
                <a:defRPr/>
              </a:pPr>
              <a:t>1/5/2018</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18CF0454-63A7-374C-B905-4FE03A2FFD12}" type="slidenum">
              <a:rPr lang="en-US"/>
              <a:pPr>
                <a:defRPr/>
              </a:pPr>
              <a:t>‹#›</a:t>
            </a:fld>
            <a:endParaRPr lang="en-US"/>
          </a:p>
        </p:txBody>
      </p:sp>
    </p:spTree>
    <p:extLst>
      <p:ext uri="{BB962C8B-B14F-4D97-AF65-F5344CB8AC3E}">
        <p14:creationId xmlns:p14="http://schemas.microsoft.com/office/powerpoint/2010/main" val="418640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EDDE8A83-9C95-0346-8FDC-F486E3B74140}" type="datetimeFigureOut">
              <a:rPr lang="en-US"/>
              <a:pPr>
                <a:defRPr/>
              </a:pPr>
              <a:t>1/5/2018</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942B97EE-07C2-524A-89CA-BE12AB0692F5}" type="slidenum">
              <a:rPr lang="en-US"/>
              <a:pPr>
                <a:defRPr/>
              </a:pPr>
              <a:t>‹#›</a:t>
            </a:fld>
            <a:endParaRPr lang="en-US"/>
          </a:p>
        </p:txBody>
      </p:sp>
    </p:spTree>
    <p:extLst>
      <p:ext uri="{BB962C8B-B14F-4D97-AF65-F5344CB8AC3E}">
        <p14:creationId xmlns:p14="http://schemas.microsoft.com/office/powerpoint/2010/main" val="95668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7263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313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737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 y="4419600"/>
            <a:ext cx="25527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81300" y="4419600"/>
            <a:ext cx="25527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236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15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0257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9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03805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2519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3683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348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447800"/>
            <a:ext cx="21526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447800"/>
            <a:ext cx="63055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072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753414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1580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27990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3092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010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217434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258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731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803689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452021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417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13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641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223097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1228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85461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4.xml"/><Relationship Id="rId16"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853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1738" y="295008"/>
            <a:ext cx="8592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75081" y="1746777"/>
            <a:ext cx="7410094" cy="400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139139" y="-1"/>
            <a:ext cx="677108" cy="6858001"/>
          </a:xfrm>
          <a:prstGeom prst="rect">
            <a:avLst/>
          </a:prstGeom>
          <a:solidFill>
            <a:schemeClr val="accent4">
              <a:lumMod val="60000"/>
              <a:lumOff val="40000"/>
            </a:schemeClr>
          </a:solidFill>
        </p:spPr>
        <p:txBody>
          <a:bodyPr vert="vert270" wrap="square" lIns="0" tIns="0" rIns="0" bIns="0" rtlCol="0" anchor="ctr" anchorCtr="1">
            <a:spAutoFit/>
          </a:bodyPr>
          <a:lstStyle/>
          <a:p>
            <a:pPr algn="ctr"/>
            <a:r>
              <a:rPr lang="en-US" sz="4400" dirty="0">
                <a:solidFill>
                  <a:prstClr val="black"/>
                </a:solidFill>
                <a:latin typeface="Calibri"/>
              </a:rPr>
              <a:t>Asset Management</a:t>
            </a:r>
          </a:p>
        </p:txBody>
      </p:sp>
      <p:sp>
        <p:nvSpPr>
          <p:cNvPr id="9" name="Slide Number Placeholder 1"/>
          <p:cNvSpPr>
            <a:spLocks noGrp="1"/>
          </p:cNvSpPr>
          <p:nvPr>
            <p:ph type="sldNum" sz="quarter" idx="4"/>
          </p:nvPr>
        </p:nvSpPr>
        <p:spPr>
          <a:xfrm>
            <a:off x="7975600" y="6350002"/>
            <a:ext cx="819150" cy="396876"/>
          </a:xfrm>
          <a:prstGeom prst="rect">
            <a:avLst/>
          </a:prstGeom>
        </p:spPr>
        <p:txBody>
          <a:bodyPr/>
          <a:lstStyle/>
          <a:p>
            <a:r>
              <a:rPr lang="en-US" sz="1100" dirty="0">
                <a:solidFill>
                  <a:schemeClr val="tx1"/>
                </a:solidFill>
              </a:rPr>
              <a:t>Slide </a:t>
            </a:r>
            <a:fld id="{47B3FEAA-CFAA-4651-8A0C-169FF2507910}" type="slidenum">
              <a:rPr lang="en-US" sz="1100" smtClean="0">
                <a:solidFill>
                  <a:schemeClr val="tx1"/>
                </a:solidFill>
              </a:rPr>
              <a:pPr/>
              <a:t>‹#›</a:t>
            </a:fld>
            <a:endParaRPr lang="en-US" sz="11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17"/>
          <p:cNvSpPr>
            <a:spLocks/>
          </p:cNvSpPr>
          <p:nvPr userDrawn="1"/>
        </p:nvSpPr>
        <p:spPr bwMode="auto">
          <a:xfrm>
            <a:off x="0" y="0"/>
            <a:ext cx="9144000" cy="6858000"/>
          </a:xfrm>
          <a:custGeom>
            <a:avLst/>
            <a:gdLst>
              <a:gd name="T0" fmla="*/ 0 w 5760"/>
              <a:gd name="T1" fmla="*/ 0 h 4320"/>
              <a:gd name="T2" fmla="*/ 0 w 5760"/>
              <a:gd name="T3" fmla="*/ 2592 h 4320"/>
              <a:gd name="T4" fmla="*/ 4032 w 5760"/>
              <a:gd name="T5" fmla="*/ 4320 h 4320"/>
              <a:gd name="T6" fmla="*/ 5760 w 5760"/>
              <a:gd name="T7" fmla="*/ 3216 h 4320"/>
              <a:gd name="T8" fmla="*/ 5760 w 5760"/>
              <a:gd name="T9" fmla="*/ 0 h 4320"/>
              <a:gd name="T10" fmla="*/ 0 w 5760"/>
              <a:gd name="T11" fmla="*/ 0 h 4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4320">
                <a:moveTo>
                  <a:pt x="0" y="0"/>
                </a:moveTo>
                <a:lnTo>
                  <a:pt x="0" y="2592"/>
                </a:lnTo>
                <a:lnTo>
                  <a:pt x="4032" y="4320"/>
                </a:lnTo>
                <a:lnTo>
                  <a:pt x="5760" y="3216"/>
                </a:lnTo>
                <a:lnTo>
                  <a:pt x="5760" y="0"/>
                </a:lnTo>
                <a:lnTo>
                  <a:pt x="0" y="0"/>
                </a:lnTo>
                <a:close/>
              </a:path>
            </a:pathLst>
          </a:custGeom>
          <a:solidFill>
            <a:srgbClr val="002868"/>
          </a:solidFill>
          <a:ln w="9525">
            <a:solidFill>
              <a:schemeClr val="tx1"/>
            </a:solidFill>
            <a:round/>
            <a:headEnd/>
            <a:tailEnd/>
          </a:ln>
        </p:spPr>
        <p:txBody>
          <a:bodyPr/>
          <a:lstStyle/>
          <a:p>
            <a:endParaRPr lang="en-US"/>
          </a:p>
        </p:txBody>
      </p:sp>
      <p:pic>
        <p:nvPicPr>
          <p:cNvPr id="1027" name="Picture 3" descr="LTAP-md-color"/>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5562600"/>
            <a:ext cx="1135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144780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76200" y="4419600"/>
            <a:ext cx="5257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text styles</a:t>
            </a:r>
          </a:p>
        </p:txBody>
      </p:sp>
      <p:sp>
        <p:nvSpPr>
          <p:cNvPr id="1030" name="Freeform 7"/>
          <p:cNvSpPr>
            <a:spLocks/>
          </p:cNvSpPr>
          <p:nvPr userDrawn="1"/>
        </p:nvSpPr>
        <p:spPr bwMode="auto">
          <a:xfrm>
            <a:off x="0" y="4191000"/>
            <a:ext cx="7239000" cy="2743200"/>
          </a:xfrm>
          <a:custGeom>
            <a:avLst/>
            <a:gdLst>
              <a:gd name="T0" fmla="*/ 0 w 4560"/>
              <a:gd name="T1" fmla="*/ 0 h 1728"/>
              <a:gd name="T2" fmla="*/ 4416 w 4560"/>
              <a:gd name="T3" fmla="*/ 1632 h 1728"/>
              <a:gd name="T4" fmla="*/ 4560 w 4560"/>
              <a:gd name="T5" fmla="*/ 1728 h 1728"/>
              <a:gd name="T6" fmla="*/ 0 60000 65536"/>
              <a:gd name="T7" fmla="*/ 0 60000 65536"/>
              <a:gd name="T8" fmla="*/ 0 60000 65536"/>
            </a:gdLst>
            <a:ahLst/>
            <a:cxnLst>
              <a:cxn ang="T6">
                <a:pos x="T0" y="T1"/>
              </a:cxn>
              <a:cxn ang="T7">
                <a:pos x="T2" y="T3"/>
              </a:cxn>
              <a:cxn ang="T8">
                <a:pos x="T4" y="T5"/>
              </a:cxn>
            </a:cxnLst>
            <a:rect l="0" t="0" r="r" b="b"/>
            <a:pathLst>
              <a:path w="4560" h="1728">
                <a:moveTo>
                  <a:pt x="0" y="0"/>
                </a:moveTo>
                <a:lnTo>
                  <a:pt x="4416" y="1632"/>
                </a:lnTo>
                <a:lnTo>
                  <a:pt x="4560" y="17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031" name="Freeform 8"/>
          <p:cNvSpPr>
            <a:spLocks/>
          </p:cNvSpPr>
          <p:nvPr userDrawn="1"/>
        </p:nvSpPr>
        <p:spPr bwMode="auto">
          <a:xfrm>
            <a:off x="0" y="4114800"/>
            <a:ext cx="9144000" cy="2743200"/>
          </a:xfrm>
          <a:custGeom>
            <a:avLst/>
            <a:gdLst>
              <a:gd name="T0" fmla="*/ 0 w 5760"/>
              <a:gd name="T1" fmla="*/ 0 h 1728"/>
              <a:gd name="T2" fmla="*/ 4272 w 5760"/>
              <a:gd name="T3" fmla="*/ 1728 h 1728"/>
              <a:gd name="T4" fmla="*/ 5760 w 5760"/>
              <a:gd name="T5" fmla="*/ 624 h 1728"/>
              <a:gd name="T6" fmla="*/ 0 60000 65536"/>
              <a:gd name="T7" fmla="*/ 0 60000 65536"/>
              <a:gd name="T8" fmla="*/ 0 60000 65536"/>
            </a:gdLst>
            <a:ahLst/>
            <a:cxnLst>
              <a:cxn ang="T6">
                <a:pos x="T0" y="T1"/>
              </a:cxn>
              <a:cxn ang="T7">
                <a:pos x="T2" y="T3"/>
              </a:cxn>
              <a:cxn ang="T8">
                <a:pos x="T4" y="T5"/>
              </a:cxn>
            </a:cxnLst>
            <a:rect l="0" t="0" r="r" b="b"/>
            <a:pathLst>
              <a:path w="5760" h="1728">
                <a:moveTo>
                  <a:pt x="0" y="0"/>
                </a:moveTo>
                <a:lnTo>
                  <a:pt x="4272" y="1728"/>
                </a:lnTo>
                <a:lnTo>
                  <a:pt x="576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pic>
        <p:nvPicPr>
          <p:cNvPr id="1032"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9763" y="152400"/>
            <a:ext cx="2787650" cy="18573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r="19498"/>
          <a:stretch>
            <a:fillRect/>
          </a:stretch>
        </p:blipFill>
        <p:spPr bwMode="auto">
          <a:xfrm>
            <a:off x="969963" y="152400"/>
            <a:ext cx="1992312" cy="18542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l="11998" r="7199"/>
          <a:stretch>
            <a:fillRect/>
          </a:stretch>
        </p:blipFill>
        <p:spPr bwMode="auto">
          <a:xfrm>
            <a:off x="6151563" y="152400"/>
            <a:ext cx="2001837" cy="18573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6" descr="FHWA DOT Black2 TriScallion - Black DOT Lettering (2010 approved)"/>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5715000"/>
            <a:ext cx="1065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46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lnSpc>
          <a:spcPct val="85000"/>
        </a:lnSpc>
        <a:spcBef>
          <a:spcPct val="0"/>
        </a:spcBef>
        <a:spcAft>
          <a:spcPct val="0"/>
        </a:spcAft>
        <a:defRPr sz="3200" b="1">
          <a:solidFill>
            <a:srgbClr val="002868"/>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15568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1.png"/><Relationship Id="rId11" Type="http://schemas.openxmlformats.org/officeDocument/2006/relationships/hyperlink" Target="http://dot.nebraska.gov/business-center/lpa/boards-liaison/training/" TargetMode="Externa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beehiveindustries.com/wp/wp-content/uploads/2015/07/case-studies-HICKMAN-printready.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11.png"/><Relationship Id="rId11" Type="http://schemas.openxmlformats.org/officeDocument/2006/relationships/hyperlink" Target="http://dot.nebraska.gov/business-center/lpa/boards-liaison/training/" TargetMode="Externa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environmentalalmanac.blogspot.com/2009/12/monticello-program-conserves-water-on.html"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2227216" y="3252653"/>
            <a:ext cx="4755118" cy="514619"/>
          </a:xfrm>
        </p:spPr>
        <p:txBody>
          <a:bodyPr>
            <a:normAutofit fontScale="92500"/>
          </a:bodyPr>
          <a:lstStyle/>
          <a:p>
            <a:r>
              <a:rPr lang="en-US" sz="2800" b="1" dirty="0">
                <a:solidFill>
                  <a:schemeClr val="tx1"/>
                </a:solidFill>
                <a:latin typeface="+mj-lt"/>
              </a:rPr>
              <a:t>Transportation Asset Management</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ea typeface="+mn-ea"/>
                <a:cs typeface="+mn-cs"/>
              </a:rPr>
              <a:t>1</a:t>
            </a:r>
            <a:r>
              <a:rPr kumimoji="0" lang="en-US" sz="1800" b="0" i="0" u="none" strike="noStrike" kern="1200" cap="none" spc="0" normalizeH="0" baseline="0" noProof="0" dirty="0">
                <a:ln>
                  <a:noFill/>
                </a:ln>
                <a:solidFill>
                  <a:prstClr val="black"/>
                </a:solidFill>
                <a:effectLst/>
                <a:uLnTx/>
                <a:uFillTx/>
                <a:latin typeface="Calibri"/>
                <a:ea typeface="+mn-ea"/>
                <a:cs typeface="+mn-cs"/>
              </a:rPr>
              <a:t>/5/2018</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2" y="6496880"/>
            <a:ext cx="1151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Video E</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181212"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92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6F872-3E1C-4D08-A5A3-30A8D1D27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21" y="1264024"/>
            <a:ext cx="8587578" cy="4617771"/>
          </a:xfrm>
          <a:prstGeom prst="rect">
            <a:avLst/>
          </a:prstGeom>
        </p:spPr>
      </p:pic>
      <p:sp>
        <p:nvSpPr>
          <p:cNvPr id="2" name="Rectangle 2">
            <a:extLst>
              <a:ext uri="{FF2B5EF4-FFF2-40B4-BE49-F238E27FC236}">
                <a16:creationId xmlns:a16="http://schemas.microsoft.com/office/drawing/2014/main" id="{706A3B69-6BAA-46C3-A2FE-EE6B8AB7CDCD}"/>
              </a:ext>
            </a:extLst>
          </p:cNvPr>
          <p:cNvSpPr txBox="1">
            <a:spLocks noChangeArrowheads="1"/>
          </p:cNvSpPr>
          <p:nvPr/>
        </p:nvSpPr>
        <p:spPr bwMode="auto">
          <a:xfrm>
            <a:off x="507013" y="152401"/>
            <a:ext cx="8636987" cy="131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Example</a:t>
            </a:r>
          </a:p>
          <a:p>
            <a:r>
              <a:rPr lang="en-US" altLang="en-US" sz="3600" dirty="0"/>
              <a:t>Composite County – Median Figures</a:t>
            </a:r>
          </a:p>
        </p:txBody>
      </p:sp>
      <p:sp>
        <p:nvSpPr>
          <p:cNvPr id="3" name="Rectangle 3">
            <a:extLst>
              <a:ext uri="{FF2B5EF4-FFF2-40B4-BE49-F238E27FC236}">
                <a16:creationId xmlns:a16="http://schemas.microsoft.com/office/drawing/2014/main" id="{4A007255-F271-4E1E-94CB-4E5702509597}"/>
              </a:ext>
            </a:extLst>
          </p:cNvPr>
          <p:cNvSpPr txBox="1">
            <a:spLocks noChangeArrowheads="1"/>
          </p:cNvSpPr>
          <p:nvPr/>
        </p:nvSpPr>
        <p:spPr bwMode="auto">
          <a:xfrm>
            <a:off x="1726946" y="2039946"/>
            <a:ext cx="6153030" cy="3271642"/>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a:t>800 centerline miles of roads</a:t>
            </a:r>
          </a:p>
          <a:p>
            <a:pPr lvl="1"/>
            <a:r>
              <a:rPr lang="en-US" altLang="en-US" dirty="0"/>
              <a:t>767 miles unpaved </a:t>
            </a:r>
          </a:p>
          <a:p>
            <a:pPr lvl="2"/>
            <a:r>
              <a:rPr lang="en-US" altLang="en-US" dirty="0"/>
              <a:t>717 miles gravel or crushed aggregate</a:t>
            </a:r>
          </a:p>
          <a:p>
            <a:pPr lvl="2"/>
            <a:r>
              <a:rPr lang="en-US" altLang="en-US" dirty="0"/>
              <a:t>50 miles minimum maintenance</a:t>
            </a:r>
          </a:p>
          <a:p>
            <a:pPr lvl="1"/>
            <a:r>
              <a:rPr lang="en-US" altLang="en-US" dirty="0"/>
              <a:t>33 miles paved</a:t>
            </a:r>
          </a:p>
          <a:p>
            <a:r>
              <a:rPr lang="en-US" altLang="en-US" dirty="0"/>
              <a:t>7,000 LF bridge-size structures</a:t>
            </a:r>
          </a:p>
        </p:txBody>
      </p:sp>
      <p:sp>
        <p:nvSpPr>
          <p:cNvPr id="6" name="Slide Number Placeholder 7">
            <a:extLst>
              <a:ext uri="{FF2B5EF4-FFF2-40B4-BE49-F238E27FC236}">
                <a16:creationId xmlns:a16="http://schemas.microsoft.com/office/drawing/2014/main" id="{DC0BBBA2-5E78-436D-9127-343743F7DE9E}"/>
              </a:ext>
            </a:extLst>
          </p:cNvPr>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28151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390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351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40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427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46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55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599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6A3B69-6BAA-46C3-A2FE-EE6B8AB7CDCD}"/>
              </a:ext>
            </a:extLst>
          </p:cNvPr>
          <p:cNvSpPr txBox="1">
            <a:spLocks noChangeArrowheads="1"/>
          </p:cNvSpPr>
          <p:nvPr/>
        </p:nvSpPr>
        <p:spPr bwMode="auto">
          <a:xfrm>
            <a:off x="412151" y="-31375"/>
            <a:ext cx="8636987" cy="131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Example </a:t>
            </a:r>
            <a:r>
              <a:rPr lang="en-US" altLang="en-US" sz="3600" dirty="0"/>
              <a:t>(Continued)</a:t>
            </a:r>
          </a:p>
          <a:p>
            <a:r>
              <a:rPr lang="en-US" altLang="en-US" sz="3600" dirty="0"/>
              <a:t>Assumed Costs, Per Year, Over the Long Term</a:t>
            </a:r>
          </a:p>
        </p:txBody>
      </p:sp>
      <p:sp>
        <p:nvSpPr>
          <p:cNvPr id="3" name="Rectangle 3">
            <a:extLst>
              <a:ext uri="{FF2B5EF4-FFF2-40B4-BE49-F238E27FC236}">
                <a16:creationId xmlns:a16="http://schemas.microsoft.com/office/drawing/2014/main" id="{4A007255-F271-4E1E-94CB-4E5702509597}"/>
              </a:ext>
            </a:extLst>
          </p:cNvPr>
          <p:cNvSpPr txBox="1">
            <a:spLocks noChangeArrowheads="1"/>
          </p:cNvSpPr>
          <p:nvPr/>
        </p:nvSpPr>
        <p:spPr bwMode="auto">
          <a:xfrm>
            <a:off x="926535" y="1415540"/>
            <a:ext cx="8022483" cy="4314738"/>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altLang="en-US" dirty="0"/>
              <a:t>Roads</a:t>
            </a:r>
          </a:p>
          <a:p>
            <a:pPr lvl="1">
              <a:spcBef>
                <a:spcPts val="0"/>
              </a:spcBef>
            </a:pPr>
            <a:r>
              <a:rPr lang="en-US" altLang="en-US" dirty="0"/>
              <a:t>Unpaved </a:t>
            </a:r>
          </a:p>
          <a:p>
            <a:pPr lvl="2">
              <a:spcBef>
                <a:spcPts val="200"/>
              </a:spcBef>
            </a:pPr>
            <a:r>
              <a:rPr lang="en-US" altLang="en-US" dirty="0"/>
              <a:t>Gravel or crushed aggregate: </a:t>
            </a:r>
            <a:r>
              <a:rPr lang="en-US" altLang="en-US" b="1" dirty="0"/>
              <a:t>$1,800/mi/yr</a:t>
            </a:r>
          </a:p>
          <a:p>
            <a:pPr lvl="2">
              <a:spcBef>
                <a:spcPts val="200"/>
              </a:spcBef>
            </a:pPr>
            <a:r>
              <a:rPr lang="en-US" altLang="en-US" dirty="0"/>
              <a:t>Minimum maintenance: $0/mi</a:t>
            </a:r>
          </a:p>
          <a:p>
            <a:pPr lvl="1">
              <a:spcBef>
                <a:spcPts val="0"/>
              </a:spcBef>
            </a:pPr>
            <a:r>
              <a:rPr lang="en-US" altLang="en-US" dirty="0"/>
              <a:t>Paved </a:t>
            </a:r>
            <a:r>
              <a:rPr lang="en-US" altLang="en-US" sz="2400" dirty="0"/>
              <a:t>– spread cost evenly over 15 years</a:t>
            </a:r>
            <a:endParaRPr lang="en-US" altLang="en-US" dirty="0"/>
          </a:p>
          <a:p>
            <a:pPr lvl="2">
              <a:spcBef>
                <a:spcPts val="0"/>
              </a:spcBef>
            </a:pPr>
            <a:r>
              <a:rPr lang="en-US" altLang="en-US" dirty="0"/>
              <a:t>Reconstruction: $600,000/mi, Life Span: 15 years, </a:t>
            </a:r>
            <a:r>
              <a:rPr lang="en-US" altLang="en-US" b="1" dirty="0"/>
              <a:t>$40,000/mi/yr</a:t>
            </a:r>
          </a:p>
          <a:p>
            <a:r>
              <a:rPr lang="en-US" altLang="en-US" dirty="0"/>
              <a:t>Bridges/Structures </a:t>
            </a:r>
            <a:r>
              <a:rPr lang="en-US" altLang="en-US" sz="2400" dirty="0">
                <a:cs typeface="+mn-cs"/>
              </a:rPr>
              <a:t>– spread cost evenly over 60 years</a:t>
            </a:r>
          </a:p>
          <a:p>
            <a:pPr lvl="1">
              <a:spcBef>
                <a:spcPts val="0"/>
              </a:spcBef>
            </a:pPr>
            <a:r>
              <a:rPr lang="en-US" altLang="en-US" dirty="0"/>
              <a:t>Bridge-size</a:t>
            </a:r>
          </a:p>
          <a:p>
            <a:pPr lvl="2">
              <a:spcBef>
                <a:spcPts val="200"/>
              </a:spcBef>
            </a:pPr>
            <a:r>
              <a:rPr lang="en-US" altLang="en-US" dirty="0"/>
              <a:t>Replace: $4,200/LF, Life Span: 60 years, </a:t>
            </a:r>
            <a:r>
              <a:rPr lang="en-US" altLang="en-US" b="1" dirty="0"/>
              <a:t>$70/LF/yr</a:t>
            </a:r>
          </a:p>
        </p:txBody>
      </p:sp>
      <p:sp>
        <p:nvSpPr>
          <p:cNvPr id="6" name="Slide Number Placeholder 7">
            <a:extLst>
              <a:ext uri="{FF2B5EF4-FFF2-40B4-BE49-F238E27FC236}">
                <a16:creationId xmlns:a16="http://schemas.microsoft.com/office/drawing/2014/main" id="{DC0BBBA2-5E78-436D-9127-343743F7DE9E}"/>
              </a:ext>
            </a:extLst>
          </p:cNvPr>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11</a:t>
            </a:fld>
            <a:endParaRPr lang="en-US" dirty="0">
              <a:solidFill>
                <a:schemeClr val="bg1"/>
              </a:solidFill>
            </a:endParaRPr>
          </a:p>
        </p:txBody>
      </p:sp>
      <p:pic>
        <p:nvPicPr>
          <p:cNvPr id="4" name="Recorded Sound">
            <a:hlinkClick r:id="" action="ppaction://media"/>
            <a:extLst>
              <a:ext uri="{FF2B5EF4-FFF2-40B4-BE49-F238E27FC236}">
                <a16:creationId xmlns:a16="http://schemas.microsoft.com/office/drawing/2014/main" id="{F3D1CB56-4E22-43CD-95F6-6CF3DEC6E2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72169" y="1485900"/>
            <a:ext cx="304800" cy="304800"/>
          </a:xfrm>
          <a:prstGeom prst="rect">
            <a:avLst/>
          </a:prstGeom>
        </p:spPr>
      </p:pic>
    </p:spTree>
    <p:extLst>
      <p:ext uri="{BB962C8B-B14F-4D97-AF65-F5344CB8AC3E}">
        <p14:creationId xmlns:p14="http://schemas.microsoft.com/office/powerpoint/2010/main" val="32641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53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6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77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323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361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373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549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563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586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6F872-3E1C-4D08-A5A3-30A8D1D27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421" y="1110196"/>
            <a:ext cx="8587578" cy="4617771"/>
          </a:xfrm>
          <a:prstGeom prst="rect">
            <a:avLst/>
          </a:prstGeom>
        </p:spPr>
      </p:pic>
      <p:sp>
        <p:nvSpPr>
          <p:cNvPr id="2" name="Rectangle 2">
            <a:extLst>
              <a:ext uri="{FF2B5EF4-FFF2-40B4-BE49-F238E27FC236}">
                <a16:creationId xmlns:a16="http://schemas.microsoft.com/office/drawing/2014/main" id="{706A3B69-6BAA-46C3-A2FE-EE6B8AB7CDCD}"/>
              </a:ext>
            </a:extLst>
          </p:cNvPr>
          <p:cNvSpPr txBox="1">
            <a:spLocks noChangeArrowheads="1"/>
          </p:cNvSpPr>
          <p:nvPr/>
        </p:nvSpPr>
        <p:spPr bwMode="auto">
          <a:xfrm>
            <a:off x="316513" y="-1427"/>
            <a:ext cx="8636987" cy="131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Example </a:t>
            </a:r>
            <a:r>
              <a:rPr lang="en-US" altLang="en-US" sz="3600" dirty="0"/>
              <a:t>(Continued)</a:t>
            </a:r>
          </a:p>
          <a:p>
            <a:r>
              <a:rPr lang="en-US" altLang="en-US" sz="3600" dirty="0"/>
              <a:t>Estimated Long-Term Costs</a:t>
            </a:r>
          </a:p>
        </p:txBody>
      </p:sp>
      <p:sp>
        <p:nvSpPr>
          <p:cNvPr id="3" name="Rectangle 3">
            <a:extLst>
              <a:ext uri="{FF2B5EF4-FFF2-40B4-BE49-F238E27FC236}">
                <a16:creationId xmlns:a16="http://schemas.microsoft.com/office/drawing/2014/main" id="{4A007255-F271-4E1E-94CB-4E5702509597}"/>
              </a:ext>
            </a:extLst>
          </p:cNvPr>
          <p:cNvSpPr txBox="1">
            <a:spLocks noChangeArrowheads="1"/>
          </p:cNvSpPr>
          <p:nvPr/>
        </p:nvSpPr>
        <p:spPr bwMode="auto">
          <a:xfrm>
            <a:off x="1190277" y="1518426"/>
            <a:ext cx="6683187" cy="398895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dirty="0"/>
              <a:t>Roads</a:t>
            </a:r>
          </a:p>
          <a:p>
            <a:pPr lvl="1"/>
            <a:r>
              <a:rPr lang="en-US" altLang="en-US" sz="2400" dirty="0"/>
              <a:t>Unpaved </a:t>
            </a:r>
          </a:p>
          <a:p>
            <a:pPr lvl="2"/>
            <a:r>
              <a:rPr lang="en-US" altLang="en-US" sz="2000" dirty="0"/>
              <a:t>717 mi x $1,800/mi/yr = </a:t>
            </a:r>
            <a:r>
              <a:rPr lang="en-US" altLang="en-US" sz="2000" b="1" dirty="0"/>
              <a:t>$1.29 million/yr</a:t>
            </a:r>
          </a:p>
          <a:p>
            <a:pPr lvl="1"/>
            <a:r>
              <a:rPr lang="en-US" altLang="en-US" sz="2400" dirty="0"/>
              <a:t>Paved</a:t>
            </a:r>
          </a:p>
          <a:p>
            <a:pPr lvl="2"/>
            <a:r>
              <a:rPr lang="en-US" altLang="en-US" sz="2000" dirty="0"/>
              <a:t>33 mi x $40,000/mi/yr = </a:t>
            </a:r>
            <a:r>
              <a:rPr lang="en-US" altLang="en-US" sz="2000" b="1" dirty="0"/>
              <a:t>$1.32 million/yr</a:t>
            </a:r>
          </a:p>
          <a:p>
            <a:r>
              <a:rPr lang="en-US" altLang="en-US" sz="2800" dirty="0"/>
              <a:t>Bridges/Structures</a:t>
            </a:r>
          </a:p>
          <a:p>
            <a:pPr lvl="1"/>
            <a:r>
              <a:rPr lang="en-US" altLang="en-US" sz="2400" dirty="0"/>
              <a:t>Bridge-size</a:t>
            </a:r>
          </a:p>
          <a:p>
            <a:pPr lvl="2"/>
            <a:r>
              <a:rPr lang="en-US" altLang="en-US" sz="2000" dirty="0"/>
              <a:t>7,000 LF * $70/LF/yr = </a:t>
            </a:r>
            <a:r>
              <a:rPr lang="en-US" altLang="en-US" sz="2000" b="1" dirty="0"/>
              <a:t>$0.49 million/yr</a:t>
            </a:r>
          </a:p>
          <a:p>
            <a:r>
              <a:rPr lang="en-US" altLang="en-US" sz="2800" dirty="0"/>
              <a:t>Other: </a:t>
            </a:r>
            <a:r>
              <a:rPr lang="en-US" altLang="en-US" sz="2000" dirty="0"/>
              <a:t>assume</a:t>
            </a:r>
            <a:r>
              <a:rPr lang="en-US" altLang="en-US" sz="2800" dirty="0"/>
              <a:t> </a:t>
            </a:r>
            <a:r>
              <a:rPr lang="en-US" altLang="en-US" sz="2000" b="1" dirty="0">
                <a:cs typeface="+mn-cs"/>
              </a:rPr>
              <a:t>$0.20 million</a:t>
            </a:r>
          </a:p>
        </p:txBody>
      </p:sp>
      <p:sp>
        <p:nvSpPr>
          <p:cNvPr id="6" name="Slide Number Placeholder 7">
            <a:extLst>
              <a:ext uri="{FF2B5EF4-FFF2-40B4-BE49-F238E27FC236}">
                <a16:creationId xmlns:a16="http://schemas.microsoft.com/office/drawing/2014/main" id="{DC0BBBA2-5E78-436D-9127-343743F7DE9E}"/>
              </a:ext>
            </a:extLst>
          </p:cNvPr>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12</a:t>
            </a:fld>
            <a:endParaRPr lang="en-US" dirty="0">
              <a:solidFill>
                <a:schemeClr val="bg1"/>
              </a:solidFill>
            </a:endParaRPr>
          </a:p>
        </p:txBody>
      </p:sp>
      <p:sp>
        <p:nvSpPr>
          <p:cNvPr id="7" name="TextBox 6">
            <a:extLst>
              <a:ext uri="{FF2B5EF4-FFF2-40B4-BE49-F238E27FC236}">
                <a16:creationId xmlns:a16="http://schemas.microsoft.com/office/drawing/2014/main" id="{E293BAF9-AE49-4C81-A623-1EDE426CAE21}"/>
              </a:ext>
            </a:extLst>
          </p:cNvPr>
          <p:cNvSpPr txBox="1"/>
          <p:nvPr/>
        </p:nvSpPr>
        <p:spPr>
          <a:xfrm>
            <a:off x="2794748" y="5709898"/>
            <a:ext cx="4477870" cy="584775"/>
          </a:xfrm>
          <a:prstGeom prst="rect">
            <a:avLst/>
          </a:prstGeom>
          <a:noFill/>
        </p:spPr>
        <p:txBody>
          <a:bodyPr wrap="square" rtlCol="0">
            <a:spAutoFit/>
          </a:bodyPr>
          <a:lstStyle/>
          <a:p>
            <a:r>
              <a:rPr lang="en-US" sz="3200" dirty="0"/>
              <a:t>TOTAL = </a:t>
            </a:r>
            <a:r>
              <a:rPr lang="en-US" sz="3200" b="1" dirty="0"/>
              <a:t>$3.3 million/</a:t>
            </a:r>
            <a:r>
              <a:rPr lang="en-US" sz="3200" dirty="0"/>
              <a:t>yr</a:t>
            </a:r>
          </a:p>
        </p:txBody>
      </p:sp>
    </p:spTree>
    <p:extLst>
      <p:ext uri="{BB962C8B-B14F-4D97-AF65-F5344CB8AC3E}">
        <p14:creationId xmlns:p14="http://schemas.microsoft.com/office/powerpoint/2010/main" val="41910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31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82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16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84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21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256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272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295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420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4600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6F872-3E1C-4D08-A5A3-30A8D1D27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717" y="1264024"/>
            <a:ext cx="8587578" cy="4617771"/>
          </a:xfrm>
          <a:prstGeom prst="rect">
            <a:avLst/>
          </a:prstGeom>
        </p:spPr>
      </p:pic>
      <p:sp>
        <p:nvSpPr>
          <p:cNvPr id="2" name="Rectangle 2">
            <a:extLst>
              <a:ext uri="{FF2B5EF4-FFF2-40B4-BE49-F238E27FC236}">
                <a16:creationId xmlns:a16="http://schemas.microsoft.com/office/drawing/2014/main" id="{706A3B69-6BAA-46C3-A2FE-EE6B8AB7CDCD}"/>
              </a:ext>
            </a:extLst>
          </p:cNvPr>
          <p:cNvSpPr txBox="1">
            <a:spLocks noChangeArrowheads="1"/>
          </p:cNvSpPr>
          <p:nvPr/>
        </p:nvSpPr>
        <p:spPr bwMode="auto">
          <a:xfrm>
            <a:off x="507013" y="152401"/>
            <a:ext cx="8636987" cy="131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Example </a:t>
            </a:r>
            <a:r>
              <a:rPr lang="en-US" altLang="en-US" sz="3600" dirty="0"/>
              <a:t>(Continued)</a:t>
            </a:r>
          </a:p>
          <a:p>
            <a:r>
              <a:rPr lang="en-US" altLang="en-US" sz="3600" dirty="0"/>
              <a:t>Median Nebraska County – Conclusion</a:t>
            </a:r>
          </a:p>
        </p:txBody>
      </p:sp>
      <p:sp>
        <p:nvSpPr>
          <p:cNvPr id="3" name="Rectangle 3">
            <a:extLst>
              <a:ext uri="{FF2B5EF4-FFF2-40B4-BE49-F238E27FC236}">
                <a16:creationId xmlns:a16="http://schemas.microsoft.com/office/drawing/2014/main" id="{4A007255-F271-4E1E-94CB-4E5702509597}"/>
              </a:ext>
            </a:extLst>
          </p:cNvPr>
          <p:cNvSpPr txBox="1">
            <a:spLocks noChangeArrowheads="1"/>
          </p:cNvSpPr>
          <p:nvPr/>
        </p:nvSpPr>
        <p:spPr bwMode="auto">
          <a:xfrm>
            <a:off x="1221443" y="2511989"/>
            <a:ext cx="5818092" cy="623253"/>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800" dirty="0"/>
              <a:t>Average Annual Need:  -  </a:t>
            </a:r>
            <a:r>
              <a:rPr lang="en-US" altLang="en-US" sz="2800" b="1" dirty="0"/>
              <a:t>$3.3 million</a:t>
            </a:r>
          </a:p>
        </p:txBody>
      </p:sp>
      <p:sp>
        <p:nvSpPr>
          <p:cNvPr id="6" name="Slide Number Placeholder 7">
            <a:extLst>
              <a:ext uri="{FF2B5EF4-FFF2-40B4-BE49-F238E27FC236}">
                <a16:creationId xmlns:a16="http://schemas.microsoft.com/office/drawing/2014/main" id="{DC0BBBA2-5E78-436D-9127-343743F7DE9E}"/>
              </a:ext>
            </a:extLst>
          </p:cNvPr>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13</a:t>
            </a:fld>
            <a:endParaRPr lang="en-US" dirty="0">
              <a:solidFill>
                <a:schemeClr val="bg1"/>
              </a:solidFill>
            </a:endParaRPr>
          </a:p>
        </p:txBody>
      </p:sp>
      <p:sp>
        <p:nvSpPr>
          <p:cNvPr id="10" name="TextBox 9">
            <a:extLst>
              <a:ext uri="{FF2B5EF4-FFF2-40B4-BE49-F238E27FC236}">
                <a16:creationId xmlns:a16="http://schemas.microsoft.com/office/drawing/2014/main" id="{6B2FD778-0C6A-4C1D-914E-A8F29FB115C4}"/>
              </a:ext>
            </a:extLst>
          </p:cNvPr>
          <p:cNvSpPr txBox="1"/>
          <p:nvPr/>
        </p:nvSpPr>
        <p:spPr>
          <a:xfrm>
            <a:off x="2249878" y="5893684"/>
            <a:ext cx="6851260" cy="369332"/>
          </a:xfrm>
          <a:prstGeom prst="rect">
            <a:avLst/>
          </a:prstGeom>
          <a:solidFill>
            <a:schemeClr val="bg1"/>
          </a:solidFill>
        </p:spPr>
        <p:txBody>
          <a:bodyPr wrap="square" rtlCol="0">
            <a:spAutoFit/>
          </a:bodyPr>
          <a:lstStyle/>
          <a:p>
            <a:r>
              <a:rPr lang="en-US" altLang="en-US" dirty="0"/>
              <a:t>* Includes HAF Distributions: $1.1 million (median County distribution)</a:t>
            </a:r>
          </a:p>
        </p:txBody>
      </p:sp>
      <p:cxnSp>
        <p:nvCxnSpPr>
          <p:cNvPr id="22" name="Straight Connector 21">
            <a:extLst>
              <a:ext uri="{FF2B5EF4-FFF2-40B4-BE49-F238E27FC236}">
                <a16:creationId xmlns:a16="http://schemas.microsoft.com/office/drawing/2014/main" id="{CD399013-E166-44AF-8E92-490096FC0578}"/>
              </a:ext>
            </a:extLst>
          </p:cNvPr>
          <p:cNvCxnSpPr/>
          <p:nvPr/>
        </p:nvCxnSpPr>
        <p:spPr>
          <a:xfrm>
            <a:off x="4688557" y="3037461"/>
            <a:ext cx="2097741"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3">
            <a:extLst>
              <a:ext uri="{FF2B5EF4-FFF2-40B4-BE49-F238E27FC236}">
                <a16:creationId xmlns:a16="http://schemas.microsoft.com/office/drawing/2014/main" id="{A29C36EC-9778-42B6-8E07-6D7F7A54831F}"/>
              </a:ext>
            </a:extLst>
          </p:cNvPr>
          <p:cNvSpPr txBox="1">
            <a:spLocks noChangeArrowheads="1"/>
          </p:cNvSpPr>
          <p:nvPr/>
        </p:nvSpPr>
        <p:spPr bwMode="auto">
          <a:xfrm>
            <a:off x="1172137" y="2052575"/>
            <a:ext cx="5818092" cy="609062"/>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800" dirty="0"/>
              <a:t>Annual Budget (2017)*:   </a:t>
            </a:r>
            <a:r>
              <a:rPr lang="en-US" altLang="en-US" sz="2800" b="1" dirty="0"/>
              <a:t>$2.8 million</a:t>
            </a:r>
          </a:p>
        </p:txBody>
      </p:sp>
      <p:sp>
        <p:nvSpPr>
          <p:cNvPr id="25" name="Rectangle 3">
            <a:extLst>
              <a:ext uri="{FF2B5EF4-FFF2-40B4-BE49-F238E27FC236}">
                <a16:creationId xmlns:a16="http://schemas.microsoft.com/office/drawing/2014/main" id="{331AAE74-6858-4713-88D6-12B315BDA027}"/>
              </a:ext>
            </a:extLst>
          </p:cNvPr>
          <p:cNvSpPr txBox="1">
            <a:spLocks noChangeArrowheads="1"/>
          </p:cNvSpPr>
          <p:nvPr/>
        </p:nvSpPr>
        <p:spPr bwMode="auto">
          <a:xfrm>
            <a:off x="1221443" y="3135242"/>
            <a:ext cx="5818092" cy="658162"/>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800" dirty="0"/>
              <a:t>ANNUAL DIFFERENCE:    (</a:t>
            </a:r>
            <a:r>
              <a:rPr lang="en-US" altLang="en-US" sz="2800" b="1" dirty="0"/>
              <a:t>$0.5 million)</a:t>
            </a:r>
          </a:p>
        </p:txBody>
      </p:sp>
      <p:sp>
        <p:nvSpPr>
          <p:cNvPr id="26" name="TextBox 25">
            <a:extLst>
              <a:ext uri="{FF2B5EF4-FFF2-40B4-BE49-F238E27FC236}">
                <a16:creationId xmlns:a16="http://schemas.microsoft.com/office/drawing/2014/main" id="{50F509C8-BE68-406B-BD01-BAE21CE842CA}"/>
              </a:ext>
            </a:extLst>
          </p:cNvPr>
          <p:cNvSpPr txBox="1"/>
          <p:nvPr/>
        </p:nvSpPr>
        <p:spPr>
          <a:xfrm>
            <a:off x="6786298" y="2594337"/>
            <a:ext cx="2093817" cy="369332"/>
          </a:xfrm>
          <a:prstGeom prst="rect">
            <a:avLst/>
          </a:prstGeom>
          <a:solidFill>
            <a:schemeClr val="bg1"/>
          </a:solidFill>
        </p:spPr>
        <p:txBody>
          <a:bodyPr wrap="square" rtlCol="0">
            <a:spAutoFit/>
          </a:bodyPr>
          <a:lstStyle/>
          <a:p>
            <a:r>
              <a:rPr lang="en-US" dirty="0">
                <a:sym typeface="Wingdings" panose="05000000000000000000" pitchFamily="2" charset="2"/>
              </a:rPr>
              <a:t> </a:t>
            </a:r>
            <a:r>
              <a:rPr lang="en-US" dirty="0"/>
              <a:t>Previous screen</a:t>
            </a:r>
          </a:p>
        </p:txBody>
      </p:sp>
      <p:sp>
        <p:nvSpPr>
          <p:cNvPr id="28" name="TextBox 27">
            <a:extLst>
              <a:ext uri="{FF2B5EF4-FFF2-40B4-BE49-F238E27FC236}">
                <a16:creationId xmlns:a16="http://schemas.microsoft.com/office/drawing/2014/main" id="{841121F6-2F12-4A8B-BF66-2D6B4BD27D1B}"/>
              </a:ext>
            </a:extLst>
          </p:cNvPr>
          <p:cNvSpPr txBox="1"/>
          <p:nvPr/>
        </p:nvSpPr>
        <p:spPr>
          <a:xfrm>
            <a:off x="3919818" y="4225746"/>
            <a:ext cx="2501153" cy="1107996"/>
          </a:xfrm>
          <a:prstGeom prst="rect">
            <a:avLst/>
          </a:prstGeom>
          <a:noFill/>
        </p:spPr>
        <p:txBody>
          <a:bodyPr wrap="square" rtlCol="0">
            <a:spAutoFit/>
          </a:bodyPr>
          <a:lstStyle/>
          <a:p>
            <a:r>
              <a:rPr lang="en-US" sz="6600" dirty="0">
                <a:solidFill>
                  <a:srgbClr val="002060"/>
                </a:solidFill>
              </a:rPr>
              <a:t>TRUST</a:t>
            </a:r>
          </a:p>
        </p:txBody>
      </p:sp>
      <p:cxnSp>
        <p:nvCxnSpPr>
          <p:cNvPr id="30" name="Straight Connector 29">
            <a:extLst>
              <a:ext uri="{FF2B5EF4-FFF2-40B4-BE49-F238E27FC236}">
                <a16:creationId xmlns:a16="http://schemas.microsoft.com/office/drawing/2014/main" id="{B339278D-9AA0-45DD-AE88-923B7EE583A1}"/>
              </a:ext>
            </a:extLst>
          </p:cNvPr>
          <p:cNvCxnSpPr/>
          <p:nvPr/>
        </p:nvCxnSpPr>
        <p:spPr>
          <a:xfrm>
            <a:off x="4130489" y="4225746"/>
            <a:ext cx="2209799" cy="11079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344AEB0-64E9-44C5-984F-A3637B154CB3}"/>
              </a:ext>
            </a:extLst>
          </p:cNvPr>
          <p:cNvCxnSpPr/>
          <p:nvPr/>
        </p:nvCxnSpPr>
        <p:spPr>
          <a:xfrm flipH="1">
            <a:off x="4130489" y="4225746"/>
            <a:ext cx="2156011" cy="1166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10F2CAA-9C8E-458B-9453-A576101454A5}"/>
              </a:ext>
            </a:extLst>
          </p:cNvPr>
          <p:cNvCxnSpPr/>
          <p:nvPr/>
        </p:nvCxnSpPr>
        <p:spPr>
          <a:xfrm>
            <a:off x="5089712" y="6263016"/>
            <a:ext cx="10892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92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90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1040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1340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nodeType="withEffect">
                                  <p:stCondLst>
                                    <p:cond delay="2420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75400"/>
                                  </p:stCondLst>
                                  <p:childTnLst>
                                    <p:set>
                                      <p:cBhvr>
                                        <p:cTn id="14" dur="1" fill="hold">
                                          <p:stCondLst>
                                            <p:cond delay="0"/>
                                          </p:stCondLst>
                                        </p:cTn>
                                        <p:tgtEl>
                                          <p:spTgt spid="28"/>
                                        </p:tgtEl>
                                        <p:attrNameLst>
                                          <p:attrName>style.visibility</p:attrName>
                                        </p:attrNameLst>
                                      </p:cBhvr>
                                      <p:to>
                                        <p:strVal val="visible"/>
                                      </p:to>
                                    </p:set>
                                  </p:childTnLst>
                                </p:cTn>
                              </p:par>
                              <p:par>
                                <p:cTn id="15" presetID="22" presetClass="entr" presetSubtype="8" fill="hold" nodeType="withEffect">
                                  <p:stCondLst>
                                    <p:cond delay="761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22" presetClass="entr" presetSubtype="2" fill="hold" nodeType="withEffect">
                                  <p:stCondLst>
                                    <p:cond delay="76900"/>
                                  </p:stCondLst>
                                  <p:childTnLst>
                                    <p:set>
                                      <p:cBhvr>
                                        <p:cTn id="19" dur="1" fill="hold">
                                          <p:stCondLst>
                                            <p:cond delay="0"/>
                                          </p:stCondLst>
                                        </p:cTn>
                                        <p:tgtEl>
                                          <p:spTgt spid="32"/>
                                        </p:tgtEl>
                                        <p:attrNameLst>
                                          <p:attrName>style.visibility</p:attrName>
                                        </p:attrNameLst>
                                      </p:cBhvr>
                                      <p:to>
                                        <p:strVal val="visible"/>
                                      </p:to>
                                    </p:set>
                                    <p:animEffect transition="in" filter="wipe(right)">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uiExpand="1" build="p" autoUpdateAnimBg="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2E173D9-2CD0-4063-A4E9-BC6BF31FD551}"/>
              </a:ext>
            </a:extLst>
          </p:cNvPr>
          <p:cNvSpPr txBox="1">
            <a:spLocks noChangeArrowheads="1"/>
          </p:cNvSpPr>
          <p:nvPr/>
        </p:nvSpPr>
        <p:spPr bwMode="auto">
          <a:xfrm>
            <a:off x="507013" y="152401"/>
            <a:ext cx="8636987" cy="90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Infrastructure Management</a:t>
            </a:r>
            <a:endParaRPr lang="en-US" altLang="en-US" sz="3600" dirty="0"/>
          </a:p>
        </p:txBody>
      </p:sp>
      <p:sp>
        <p:nvSpPr>
          <p:cNvPr id="6" name="Content Placeholder 2">
            <a:extLst>
              <a:ext uri="{FF2B5EF4-FFF2-40B4-BE49-F238E27FC236}">
                <a16:creationId xmlns:a16="http://schemas.microsoft.com/office/drawing/2014/main" id="{D5B4FB7D-0CCA-4307-AA03-E1B399F21A77}"/>
              </a:ext>
            </a:extLst>
          </p:cNvPr>
          <p:cNvSpPr txBox="1">
            <a:spLocks/>
          </p:cNvSpPr>
          <p:nvPr/>
        </p:nvSpPr>
        <p:spPr>
          <a:xfrm>
            <a:off x="1219200" y="1776132"/>
            <a:ext cx="7640171" cy="36576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Use of less expensive resurfacing/rehabilitation/restoration strategies when appropriate</a:t>
            </a:r>
          </a:p>
          <a:p>
            <a:r>
              <a:rPr lang="en-US" dirty="0"/>
              <a:t>Preserve, extend life</a:t>
            </a:r>
          </a:p>
          <a:p>
            <a:r>
              <a:rPr lang="en-US" dirty="0"/>
              <a:t>Know your facilities – condition, needs</a:t>
            </a:r>
          </a:p>
          <a:p>
            <a:r>
              <a:rPr lang="en-US" dirty="0"/>
              <a:t>Proactive management</a:t>
            </a:r>
          </a:p>
        </p:txBody>
      </p:sp>
      <p:sp>
        <p:nvSpPr>
          <p:cNvPr id="8" name="Slide Number Placeholder 7">
            <a:extLst>
              <a:ext uri="{FF2B5EF4-FFF2-40B4-BE49-F238E27FC236}">
                <a16:creationId xmlns:a16="http://schemas.microsoft.com/office/drawing/2014/main" id="{9E71DCCA-1030-40BB-A02A-B202673D6669}"/>
              </a:ext>
            </a:extLst>
          </p:cNvPr>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14</a:t>
            </a:fld>
            <a:endParaRPr lang="en-US" dirty="0">
              <a:solidFill>
                <a:schemeClr val="bg1"/>
              </a:solidFill>
            </a:endParaRPr>
          </a:p>
        </p:txBody>
      </p:sp>
    </p:spTree>
    <p:extLst>
      <p:ext uri="{BB962C8B-B14F-4D97-AF65-F5344CB8AC3E}">
        <p14:creationId xmlns:p14="http://schemas.microsoft.com/office/powerpoint/2010/main" val="11689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2200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2990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3300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5933" y="1038225"/>
            <a:ext cx="7897281" cy="5283009"/>
          </a:xfrm>
          <a:prstGeom prst="rect">
            <a:avLst/>
          </a:prstGeom>
        </p:spPr>
      </p:pic>
      <p:sp>
        <p:nvSpPr>
          <p:cNvPr id="4" name="Slide Number Placeholder 7"/>
          <p:cNvSpPr txBox="1">
            <a:spLocks/>
          </p:cNvSpPr>
          <p:nvPr/>
        </p:nvSpPr>
        <p:spPr>
          <a:xfrm>
            <a:off x="8085020"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15</a:t>
            </a:fld>
            <a:endParaRPr lang="en-US" dirty="0"/>
          </a:p>
        </p:txBody>
      </p:sp>
      <p:sp>
        <p:nvSpPr>
          <p:cNvPr id="5" name="Rectangle 2"/>
          <p:cNvSpPr txBox="1">
            <a:spLocks noChangeArrowheads="1"/>
          </p:cNvSpPr>
          <p:nvPr/>
        </p:nvSpPr>
        <p:spPr bwMode="auto">
          <a:xfrm>
            <a:off x="545766" y="106455"/>
            <a:ext cx="8598234" cy="6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4000" dirty="0"/>
              <a:t>Got Insurance?</a:t>
            </a:r>
          </a:p>
        </p:txBody>
      </p:sp>
    </p:spTree>
    <p:extLst>
      <p:ext uri="{BB962C8B-B14F-4D97-AF65-F5344CB8AC3E}">
        <p14:creationId xmlns:p14="http://schemas.microsoft.com/office/powerpoint/2010/main" val="1351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idx="4294967295"/>
          </p:nvPr>
        </p:nvSpPr>
        <p:spPr>
          <a:xfrm>
            <a:off x="493713" y="339725"/>
            <a:ext cx="8650287" cy="760413"/>
          </a:xfrm>
        </p:spPr>
        <p:txBody>
          <a:bodyPr anchor="b"/>
          <a:lstStyle/>
          <a:p>
            <a:pPr eaLnBrk="1" hangingPunct="1"/>
            <a:r>
              <a:rPr lang="en-US" altLang="en-US" sz="4000" dirty="0"/>
              <a:t>Local Governments .    .     .    </a:t>
            </a:r>
          </a:p>
        </p:txBody>
      </p:sp>
      <p:sp>
        <p:nvSpPr>
          <p:cNvPr id="15364" name="Rectangle 14"/>
          <p:cNvSpPr>
            <a:spLocks noChangeArrowheads="1"/>
          </p:cNvSpPr>
          <p:nvPr/>
        </p:nvSpPr>
        <p:spPr bwMode="auto">
          <a:xfrm>
            <a:off x="2455839" y="1548036"/>
            <a:ext cx="476139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US" altLang="en-US" sz="1800" b="1" dirty="0">
                <a:solidFill>
                  <a:schemeClr val="tx1"/>
                </a:solidFill>
              </a:rPr>
              <a:t>Pavement Condition</a:t>
            </a:r>
          </a:p>
          <a:p>
            <a:pPr eaLnBrk="1" hangingPunct="1">
              <a:spcBef>
                <a:spcPct val="0"/>
              </a:spcBef>
              <a:buSzTx/>
              <a:buFontTx/>
              <a:buNone/>
            </a:pPr>
            <a:endParaRPr lang="en-US" altLang="en-US" sz="1800" b="1" dirty="0">
              <a:solidFill>
                <a:schemeClr val="tx1"/>
              </a:solidFill>
            </a:endParaRPr>
          </a:p>
          <a:p>
            <a:pPr eaLnBrk="1" hangingPunct="1">
              <a:spcBef>
                <a:spcPct val="0"/>
              </a:spcBef>
              <a:buSzTx/>
              <a:buFontTx/>
              <a:buNone/>
            </a:pPr>
            <a:r>
              <a:rPr lang="en-US" altLang="en-US" sz="1800" b="1" dirty="0">
                <a:solidFill>
                  <a:schemeClr val="tx1"/>
                </a:solidFill>
              </a:rPr>
              <a:t>Condition	Pavement Index	Percent of</a:t>
            </a:r>
          </a:p>
          <a:p>
            <a:pPr eaLnBrk="1" hangingPunct="1">
              <a:spcBef>
                <a:spcPct val="0"/>
              </a:spcBef>
              <a:buSzTx/>
              <a:buFontTx/>
              <a:buNone/>
            </a:pPr>
            <a:r>
              <a:rPr lang="en-US" altLang="en-US" sz="1800" b="1" dirty="0">
                <a:solidFill>
                  <a:schemeClr val="tx1"/>
                </a:solidFill>
              </a:rPr>
              <a:t>Category	Range			Network</a:t>
            </a:r>
          </a:p>
          <a:p>
            <a:pPr eaLnBrk="1" hangingPunct="1">
              <a:spcBef>
                <a:spcPct val="0"/>
              </a:spcBef>
              <a:buSzTx/>
              <a:buFontTx/>
              <a:buNone/>
            </a:pPr>
            <a:endParaRPr lang="en-US" altLang="en-US" sz="1800" dirty="0">
              <a:solidFill>
                <a:schemeClr val="tx1"/>
              </a:solidFill>
            </a:endParaRPr>
          </a:p>
          <a:p>
            <a:pPr eaLnBrk="1" hangingPunct="1">
              <a:spcBef>
                <a:spcPct val="0"/>
              </a:spcBef>
              <a:buSzTx/>
              <a:buFontTx/>
              <a:buNone/>
            </a:pPr>
            <a:r>
              <a:rPr lang="en-US" altLang="en-US" sz="1800" dirty="0">
                <a:solidFill>
                  <a:schemeClr val="tx1"/>
                </a:solidFill>
              </a:rPr>
              <a:t>Good 		70 - 100 			29%</a:t>
            </a:r>
          </a:p>
          <a:p>
            <a:pPr eaLnBrk="1" hangingPunct="1">
              <a:spcBef>
                <a:spcPct val="0"/>
              </a:spcBef>
              <a:buSzTx/>
              <a:buFontTx/>
              <a:buNone/>
            </a:pPr>
            <a:r>
              <a:rPr lang="en-US" altLang="en-US" sz="1800" dirty="0">
                <a:solidFill>
                  <a:schemeClr val="tx1"/>
                </a:solidFill>
              </a:rPr>
              <a:t>Satisfactory 	50 - 69 			17%</a:t>
            </a:r>
          </a:p>
          <a:p>
            <a:pPr eaLnBrk="1" hangingPunct="1">
              <a:spcBef>
                <a:spcPct val="0"/>
              </a:spcBef>
              <a:buSzTx/>
              <a:buFontTx/>
              <a:buNone/>
            </a:pPr>
            <a:r>
              <a:rPr lang="en-US" altLang="en-US" sz="1800" dirty="0">
                <a:solidFill>
                  <a:schemeClr val="tx1"/>
                </a:solidFill>
              </a:rPr>
              <a:t>Fair 		25 – 49 			25%</a:t>
            </a:r>
          </a:p>
          <a:p>
            <a:pPr eaLnBrk="1" hangingPunct="1">
              <a:spcBef>
                <a:spcPct val="0"/>
              </a:spcBef>
              <a:buSzTx/>
              <a:buFontTx/>
              <a:buNone/>
            </a:pPr>
            <a:r>
              <a:rPr lang="en-US" altLang="en-US" sz="1800" dirty="0">
                <a:solidFill>
                  <a:schemeClr val="tx1"/>
                </a:solidFill>
              </a:rPr>
              <a:t>Poor 		&lt; 25 			29%</a:t>
            </a:r>
          </a:p>
        </p:txBody>
      </p:sp>
      <p:sp>
        <p:nvSpPr>
          <p:cNvPr id="15366" name="TextBox 16"/>
          <p:cNvSpPr txBox="1">
            <a:spLocks noChangeArrowheads="1"/>
          </p:cNvSpPr>
          <p:nvPr/>
        </p:nvSpPr>
        <p:spPr bwMode="auto">
          <a:xfrm>
            <a:off x="2370021" y="4484519"/>
            <a:ext cx="5715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US" altLang="en-US" sz="1200" dirty="0">
                <a:solidFill>
                  <a:schemeClr val="tx1"/>
                </a:solidFill>
              </a:rPr>
              <a:t>Information on Tillamook County extracted from the </a:t>
            </a:r>
            <a:r>
              <a:rPr lang="en-US" altLang="en-US" sz="1200" i="1" dirty="0">
                <a:solidFill>
                  <a:schemeClr val="tx1"/>
                </a:solidFill>
              </a:rPr>
              <a:t>Tillamook County Public Works Road Asset Management Plan produced by PBS Consulting in January 2009.</a:t>
            </a:r>
            <a:endParaRPr lang="en-US" altLang="en-US" sz="1200" dirty="0">
              <a:solidFill>
                <a:schemeClr val="tx1"/>
              </a:solidFill>
            </a:endParaRPr>
          </a:p>
        </p:txBody>
      </p:sp>
      <p:sp>
        <p:nvSpPr>
          <p:cNvPr id="6"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16</a:t>
            </a:fld>
            <a:endParaRPr lang="en-US" dirty="0">
              <a:solidFill>
                <a:schemeClr val="bg1"/>
              </a:solidFill>
            </a:endParaRPr>
          </a:p>
        </p:txBody>
      </p:sp>
      <p:sp>
        <p:nvSpPr>
          <p:cNvPr id="7" name="Title 5">
            <a:extLst>
              <a:ext uri="{FF2B5EF4-FFF2-40B4-BE49-F238E27FC236}">
                <a16:creationId xmlns:a16="http://schemas.microsoft.com/office/drawing/2014/main" id="{EECEA684-E183-4478-B6E9-F8AFFD950EA5}"/>
              </a:ext>
            </a:extLst>
          </p:cNvPr>
          <p:cNvSpPr txBox="1">
            <a:spLocks/>
          </p:cNvSpPr>
          <p:nvPr/>
        </p:nvSpPr>
        <p:spPr bwMode="auto">
          <a:xfrm>
            <a:off x="511629" y="5414459"/>
            <a:ext cx="8649810" cy="7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4000" dirty="0"/>
              <a:t>.     .     .    Seeking a Different Approach</a:t>
            </a:r>
          </a:p>
        </p:txBody>
      </p:sp>
    </p:spTree>
    <p:extLst>
      <p:ext uri="{BB962C8B-B14F-4D97-AF65-F5344CB8AC3E}">
        <p14:creationId xmlns:p14="http://schemas.microsoft.com/office/powerpoint/2010/main" val="22649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idx="4294967295"/>
          </p:nvPr>
        </p:nvSpPr>
        <p:spPr>
          <a:xfrm>
            <a:off x="0" y="295275"/>
            <a:ext cx="9144000" cy="1143000"/>
          </a:xfrm>
        </p:spPr>
        <p:txBody>
          <a:bodyPr/>
          <a:lstStyle/>
          <a:p>
            <a:pPr algn="ctr"/>
            <a:r>
              <a:rPr lang="en-US" sz="4000" dirty="0"/>
              <a:t>Transportation Asset Management</a:t>
            </a:r>
          </a:p>
        </p:txBody>
      </p:sp>
      <p:sp>
        <p:nvSpPr>
          <p:cNvPr id="5" name="Content Placeholder 4"/>
          <p:cNvSpPr>
            <a:spLocks noGrp="1"/>
          </p:cNvSpPr>
          <p:nvPr>
            <p:ph idx="4294967295"/>
          </p:nvPr>
        </p:nvSpPr>
        <p:spPr>
          <a:xfrm>
            <a:off x="674571" y="2408067"/>
            <a:ext cx="7410450" cy="2638273"/>
          </a:xfrm>
        </p:spPr>
        <p:txBody>
          <a:bodyPr>
            <a:normAutofit/>
          </a:bodyPr>
          <a:lstStyle/>
          <a:p>
            <a:pPr marL="0" indent="0" algn="ctr">
              <a:buNone/>
            </a:pPr>
            <a:r>
              <a:rPr lang="en-US" sz="3200" dirty="0"/>
              <a:t>An ongoing systematic process </a:t>
            </a:r>
            <a:br>
              <a:rPr lang="en-US" sz="3200" dirty="0"/>
            </a:br>
            <a:r>
              <a:rPr lang="en-US" sz="3200" dirty="0"/>
              <a:t>of recommending the most timely </a:t>
            </a:r>
            <a:br>
              <a:rPr lang="en-US" sz="3200" dirty="0"/>
            </a:br>
            <a:r>
              <a:rPr lang="en-US" sz="3200" dirty="0"/>
              <a:t>and cost-effective way of preserving, replacing, upgrading and operating </a:t>
            </a:r>
            <a:br>
              <a:rPr lang="en-US" sz="3200" dirty="0"/>
            </a:br>
            <a:r>
              <a:rPr lang="en-US" sz="3200" dirty="0"/>
              <a:t>physical road- and street-assets.</a:t>
            </a:r>
          </a:p>
        </p:txBody>
      </p:sp>
      <p:cxnSp>
        <p:nvCxnSpPr>
          <p:cNvPr id="6" name="Straight Connector 5"/>
          <p:cNvCxnSpPr/>
          <p:nvPr/>
        </p:nvCxnSpPr>
        <p:spPr>
          <a:xfrm>
            <a:off x="2288185" y="2934985"/>
            <a:ext cx="12895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3825136" y="2934985"/>
            <a:ext cx="3413954"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a:off x="1404321" y="1717007"/>
            <a:ext cx="1898316" cy="612648"/>
          </a:xfrm>
          <a:prstGeom prst="wedgeRoundRectCallout">
            <a:avLst>
              <a:gd name="adj1" fmla="val 24237"/>
              <a:gd name="adj2" fmla="val 734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Daily Business</a:t>
            </a:r>
            <a:br>
              <a:rPr lang="en-US" dirty="0"/>
            </a:br>
            <a:r>
              <a:rPr lang="en-US" dirty="0"/>
              <a:t>&amp; </a:t>
            </a:r>
            <a:r>
              <a:rPr lang="en-US" b="1" dirty="0"/>
              <a:t>Long-Term</a:t>
            </a:r>
          </a:p>
        </p:txBody>
      </p:sp>
      <p:sp>
        <p:nvSpPr>
          <p:cNvPr id="11" name="Rounded Rectangular Callout 10"/>
          <p:cNvSpPr/>
          <p:nvPr/>
        </p:nvSpPr>
        <p:spPr>
          <a:xfrm>
            <a:off x="4053736" y="1652416"/>
            <a:ext cx="3866560" cy="612648"/>
          </a:xfrm>
          <a:prstGeom prst="wedgeRoundRectCallout">
            <a:avLst>
              <a:gd name="adj1" fmla="val -22094"/>
              <a:gd name="adj2" fmla="val 7777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Driven: Continuous Inventory &amp; Physical Condition Assessment</a:t>
            </a:r>
          </a:p>
        </p:txBody>
      </p:sp>
      <p:sp>
        <p:nvSpPr>
          <p:cNvPr id="22" name="Double Brace 21"/>
          <p:cNvSpPr/>
          <p:nvPr/>
        </p:nvSpPr>
        <p:spPr>
          <a:xfrm>
            <a:off x="812890" y="2787774"/>
            <a:ext cx="7200900" cy="1938421"/>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ounded Rectangular Callout 25"/>
          <p:cNvSpPr/>
          <p:nvPr/>
        </p:nvSpPr>
        <p:spPr>
          <a:xfrm>
            <a:off x="1975838" y="4990605"/>
            <a:ext cx="5656400" cy="612648"/>
          </a:xfrm>
          <a:prstGeom prst="wedgeRoundRectCallout">
            <a:avLst>
              <a:gd name="adj1" fmla="val 24772"/>
              <a:gd name="adj2" fmla="val -8579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Result: organized, logical approach to decision-making</a:t>
            </a:r>
          </a:p>
        </p:txBody>
      </p:sp>
      <p:sp>
        <p:nvSpPr>
          <p:cNvPr id="12"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27340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6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35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35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5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500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900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1390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P spid="22"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947863"/>
          </a:xfrm>
        </p:spPr>
        <p:txBody>
          <a:bodyPr/>
          <a:lstStyle/>
          <a:p>
            <a:pPr algn="ctr"/>
            <a:r>
              <a:rPr lang="en-US" dirty="0"/>
              <a:t>Traditional vs. Transportation Asset Management </a:t>
            </a:r>
            <a:br>
              <a:rPr lang="en-US" dirty="0"/>
            </a:br>
            <a:r>
              <a:rPr lang="en-US" sz="3600" i="1" dirty="0">
                <a:solidFill>
                  <a:srgbClr val="0070C0"/>
                </a:solidFill>
              </a:rPr>
              <a:t>A Difference in Approaches</a:t>
            </a:r>
            <a:endParaRPr lang="en-US" i="1" dirty="0">
              <a:solidFill>
                <a:srgbClr val="0070C0"/>
              </a:solidFill>
            </a:endParaRPr>
          </a:p>
        </p:txBody>
      </p:sp>
      <p:sp>
        <p:nvSpPr>
          <p:cNvPr id="3" name="Content Placeholder 2"/>
          <p:cNvSpPr>
            <a:spLocks noGrp="1"/>
          </p:cNvSpPr>
          <p:nvPr>
            <p:ph idx="4294967295"/>
          </p:nvPr>
        </p:nvSpPr>
        <p:spPr>
          <a:xfrm>
            <a:off x="1665741" y="1615619"/>
            <a:ext cx="6186487" cy="4567465"/>
          </a:xfrm>
        </p:spPr>
        <p:txBody>
          <a:bodyPr>
            <a:normAutofit/>
          </a:bodyPr>
          <a:lstStyle/>
          <a:p>
            <a:pPr>
              <a:lnSpc>
                <a:spcPct val="100000"/>
              </a:lnSpc>
              <a:spcAft>
                <a:spcPts val="600"/>
              </a:spcAft>
            </a:pPr>
            <a:r>
              <a:rPr lang="en-US" sz="4000" dirty="0"/>
              <a:t>Operations </a:t>
            </a:r>
            <a:r>
              <a:rPr lang="en-US" sz="4000" dirty="0">
                <a:sym typeface="Wingdings" panose="05000000000000000000" pitchFamily="2" charset="2"/>
              </a:rPr>
              <a:t> Assets</a:t>
            </a:r>
            <a:endParaRPr lang="en-US" sz="4000" dirty="0"/>
          </a:p>
          <a:p>
            <a:pPr>
              <a:lnSpc>
                <a:spcPct val="100000"/>
              </a:lnSpc>
              <a:spcAft>
                <a:spcPts val="600"/>
              </a:spcAft>
            </a:pPr>
            <a:r>
              <a:rPr lang="en-US" sz="4000" dirty="0">
                <a:solidFill>
                  <a:srgbClr val="FFC000"/>
                </a:solidFill>
              </a:rPr>
              <a:t>Short-term </a:t>
            </a:r>
            <a:r>
              <a:rPr lang="en-US" sz="4000" dirty="0">
                <a:solidFill>
                  <a:srgbClr val="FFC000"/>
                </a:solidFill>
                <a:sym typeface="Wingdings" panose="05000000000000000000" pitchFamily="2" charset="2"/>
              </a:rPr>
              <a:t> Long-term</a:t>
            </a:r>
            <a:endParaRPr lang="en-US" sz="4000" dirty="0">
              <a:solidFill>
                <a:srgbClr val="FFC000"/>
              </a:solidFill>
            </a:endParaRPr>
          </a:p>
          <a:p>
            <a:pPr>
              <a:lnSpc>
                <a:spcPct val="100000"/>
              </a:lnSpc>
              <a:spcAft>
                <a:spcPts val="600"/>
              </a:spcAft>
            </a:pPr>
            <a:r>
              <a:rPr lang="en-US" sz="4000" dirty="0"/>
              <a:t>Immediate </a:t>
            </a:r>
            <a:r>
              <a:rPr lang="en-US" sz="4000" dirty="0">
                <a:sym typeface="Wingdings" panose="05000000000000000000" pitchFamily="2" charset="2"/>
              </a:rPr>
              <a:t> Sustainable</a:t>
            </a:r>
            <a:endParaRPr lang="en-US" sz="4000" dirty="0"/>
          </a:p>
          <a:p>
            <a:pPr>
              <a:lnSpc>
                <a:spcPct val="100000"/>
              </a:lnSpc>
              <a:spcAft>
                <a:spcPts val="600"/>
              </a:spcAft>
            </a:pPr>
            <a:r>
              <a:rPr lang="en-US" sz="4000" dirty="0">
                <a:solidFill>
                  <a:srgbClr val="00B050"/>
                </a:solidFill>
              </a:rPr>
              <a:t>Reactive </a:t>
            </a:r>
            <a:r>
              <a:rPr lang="en-US" sz="4000" dirty="0">
                <a:solidFill>
                  <a:srgbClr val="00B050"/>
                </a:solidFill>
                <a:sym typeface="Wingdings" panose="05000000000000000000" pitchFamily="2" charset="2"/>
              </a:rPr>
              <a:t> Proactive</a:t>
            </a:r>
          </a:p>
          <a:p>
            <a:pPr>
              <a:lnSpc>
                <a:spcPct val="100000"/>
              </a:lnSpc>
              <a:spcAft>
                <a:spcPts val="600"/>
              </a:spcAft>
            </a:pPr>
            <a:r>
              <a:rPr lang="en-US" sz="4000" dirty="0">
                <a:sym typeface="Wingdings" panose="05000000000000000000" pitchFamily="2" charset="2"/>
              </a:rPr>
              <a:t>Project Oriented  Network Management</a:t>
            </a:r>
            <a:endParaRPr lang="en-US" sz="4000" dirty="0"/>
          </a:p>
        </p:txBody>
      </p:sp>
      <p:sp>
        <p:nvSpPr>
          <p:cNvPr id="4"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18701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48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86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5275"/>
            <a:ext cx="9144000" cy="1143000"/>
          </a:xfrm>
        </p:spPr>
        <p:txBody>
          <a:bodyPr/>
          <a:lstStyle/>
          <a:p>
            <a:pPr algn="ctr"/>
            <a:r>
              <a:rPr lang="en-US" dirty="0"/>
              <a:t>Transportation Asset Management: </a:t>
            </a:r>
            <a:br>
              <a:rPr lang="en-US" dirty="0"/>
            </a:br>
            <a:r>
              <a:rPr lang="en-US" dirty="0"/>
              <a:t>A Business Model</a:t>
            </a:r>
          </a:p>
        </p:txBody>
      </p:sp>
      <p:sp>
        <p:nvSpPr>
          <p:cNvPr id="3" name="Content Placeholder 2"/>
          <p:cNvSpPr>
            <a:spLocks noGrp="1"/>
          </p:cNvSpPr>
          <p:nvPr>
            <p:ph idx="4294967295"/>
          </p:nvPr>
        </p:nvSpPr>
        <p:spPr>
          <a:xfrm>
            <a:off x="1935046" y="2026669"/>
            <a:ext cx="6149975" cy="3819525"/>
          </a:xfrm>
        </p:spPr>
        <p:txBody>
          <a:bodyPr/>
          <a:lstStyle/>
          <a:p>
            <a:pPr>
              <a:lnSpc>
                <a:spcPct val="100000"/>
              </a:lnSpc>
              <a:spcAft>
                <a:spcPts val="600"/>
              </a:spcAft>
            </a:pPr>
            <a:r>
              <a:rPr lang="en-US" sz="4000" dirty="0"/>
              <a:t>Goals</a:t>
            </a:r>
          </a:p>
          <a:p>
            <a:pPr>
              <a:lnSpc>
                <a:spcPct val="100000"/>
              </a:lnSpc>
              <a:spcAft>
                <a:spcPts val="600"/>
              </a:spcAft>
            </a:pPr>
            <a:r>
              <a:rPr lang="en-US" sz="4000" dirty="0"/>
              <a:t>Return-on-Investment</a:t>
            </a:r>
          </a:p>
          <a:p>
            <a:pPr>
              <a:lnSpc>
                <a:spcPct val="100000"/>
              </a:lnSpc>
              <a:spcAft>
                <a:spcPts val="600"/>
              </a:spcAft>
            </a:pPr>
            <a:r>
              <a:rPr lang="en-US" sz="4000" dirty="0"/>
              <a:t>Efficiency</a:t>
            </a:r>
          </a:p>
          <a:p>
            <a:pPr>
              <a:lnSpc>
                <a:spcPct val="100000"/>
              </a:lnSpc>
              <a:spcAft>
                <a:spcPts val="600"/>
              </a:spcAft>
            </a:pPr>
            <a:r>
              <a:rPr lang="en-US" sz="4000" dirty="0"/>
              <a:t>Accountability</a:t>
            </a:r>
          </a:p>
        </p:txBody>
      </p:sp>
      <p:sp>
        <p:nvSpPr>
          <p:cNvPr id="4"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19</a:t>
            </a:fld>
            <a:endParaRPr lang="en-US" dirty="0">
              <a:solidFill>
                <a:schemeClr val="bg1"/>
              </a:solidFill>
            </a:endParaRPr>
          </a:p>
        </p:txBody>
      </p:sp>
    </p:spTree>
    <p:extLst>
      <p:ext uri="{BB962C8B-B14F-4D97-AF65-F5344CB8AC3E}">
        <p14:creationId xmlns:p14="http://schemas.microsoft.com/office/powerpoint/2010/main" val="108024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2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4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63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88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sing_City,_Nebraska_Main_Street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340920"/>
            <a:ext cx="17331323" cy="8495605"/>
          </a:xfrm>
          <a:prstGeom prst="rect">
            <a:avLst/>
          </a:prstGeom>
        </p:spPr>
      </p:pic>
      <p:sp>
        <p:nvSpPr>
          <p:cNvPr id="2" name="Title 1"/>
          <p:cNvSpPr>
            <a:spLocks noGrp="1"/>
          </p:cNvSpPr>
          <p:nvPr>
            <p:ph type="title"/>
          </p:nvPr>
        </p:nvSpPr>
        <p:spPr>
          <a:xfrm rot="16200000">
            <a:off x="-3133546" y="1489304"/>
            <a:ext cx="7410093" cy="1143000"/>
          </a:xfrm>
        </p:spPr>
        <p:txBody>
          <a:bodyPr/>
          <a:lstStyle/>
          <a:p>
            <a:r>
              <a:rPr lang="en-US" dirty="0"/>
              <a:t>Physical Assets</a:t>
            </a:r>
          </a:p>
        </p:txBody>
      </p:sp>
      <p:sp>
        <p:nvSpPr>
          <p:cNvPr id="3" name="Content Placeholder 2"/>
          <p:cNvSpPr>
            <a:spLocks noGrp="1"/>
          </p:cNvSpPr>
          <p:nvPr>
            <p:ph idx="1"/>
          </p:nvPr>
        </p:nvSpPr>
        <p:spPr>
          <a:xfrm>
            <a:off x="973764" y="-103142"/>
            <a:ext cx="7032285" cy="4004736"/>
          </a:xfrm>
        </p:spPr>
        <p:txBody>
          <a:bodyPr/>
          <a:lstStyle/>
          <a:p>
            <a:r>
              <a:rPr lang="en-US" sz="2800" dirty="0"/>
              <a:t>Pavement</a:t>
            </a:r>
          </a:p>
          <a:p>
            <a:r>
              <a:rPr lang="en-US" sz="2800" dirty="0"/>
              <a:t>Bridges</a:t>
            </a:r>
          </a:p>
          <a:p>
            <a:r>
              <a:rPr lang="en-US" sz="2800" dirty="0"/>
              <a:t>Culverts</a:t>
            </a:r>
          </a:p>
          <a:p>
            <a:r>
              <a:rPr lang="en-US" sz="2800" dirty="0"/>
              <a:t>Curbs</a:t>
            </a:r>
          </a:p>
          <a:p>
            <a:r>
              <a:rPr lang="en-US" sz="2800" dirty="0"/>
              <a:t>Signs &amp; Signals</a:t>
            </a:r>
          </a:p>
          <a:p>
            <a:r>
              <a:rPr lang="en-US" sz="2800" dirty="0"/>
              <a:t>Pavement Markings</a:t>
            </a:r>
          </a:p>
          <a:p>
            <a:r>
              <a:rPr lang="en-US" sz="2800" dirty="0"/>
              <a:t>Guardrails</a:t>
            </a:r>
          </a:p>
          <a:p>
            <a:r>
              <a:rPr lang="en-US" sz="2800" dirty="0"/>
              <a:t>Sidewalks/Ramps</a:t>
            </a:r>
          </a:p>
          <a:p>
            <a:r>
              <a:rPr lang="en-US" sz="2800" dirty="0"/>
              <a:t>Street Lights</a:t>
            </a:r>
          </a:p>
        </p:txBody>
      </p:sp>
      <p:sp>
        <p:nvSpPr>
          <p:cNvPr id="5"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2</a:t>
            </a:fld>
            <a:endParaRPr lang="en-US" dirty="0"/>
          </a:p>
        </p:txBody>
      </p:sp>
      <p:sp>
        <p:nvSpPr>
          <p:cNvPr id="13" name="TextBox 12">
            <a:extLst>
              <a:ext uri="{FF2B5EF4-FFF2-40B4-BE49-F238E27FC236}">
                <a16:creationId xmlns:a16="http://schemas.microsoft.com/office/drawing/2014/main" id="{425FB6C0-E301-4BA9-B645-376A4FDFB5D0}"/>
              </a:ext>
            </a:extLst>
          </p:cNvPr>
          <p:cNvSpPr txBox="1"/>
          <p:nvPr/>
        </p:nvSpPr>
        <p:spPr>
          <a:xfrm>
            <a:off x="448644" y="6355541"/>
            <a:ext cx="7245927" cy="523220"/>
          </a:xfrm>
          <a:prstGeom prst="rect">
            <a:avLst/>
          </a:prstGeom>
          <a:noFill/>
        </p:spPr>
        <p:txBody>
          <a:bodyPr wrap="square" rtlCol="0">
            <a:spAutoFit/>
          </a:bodyPr>
          <a:lstStyle/>
          <a:p>
            <a:r>
              <a:rPr lang="en-US" sz="2800" i="1" dirty="0"/>
              <a:t>You can’t manage what you don’t know you own</a:t>
            </a:r>
          </a:p>
        </p:txBody>
      </p:sp>
    </p:spTree>
    <p:extLst>
      <p:ext uri="{BB962C8B-B14F-4D97-AF65-F5344CB8AC3E}">
        <p14:creationId xmlns:p14="http://schemas.microsoft.com/office/powerpoint/2010/main" val="238630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33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430213"/>
            <a:ext cx="9144000" cy="723900"/>
          </a:xfrm>
        </p:spPr>
        <p:txBody>
          <a:bodyPr anchor="b"/>
          <a:lstStyle/>
          <a:p>
            <a:pPr algn="ctr" eaLnBrk="1" hangingPunct="1"/>
            <a:r>
              <a:rPr lang="en-US" altLang="en-US" sz="4000" dirty="0"/>
              <a:t>Transportation System - Goals</a:t>
            </a:r>
          </a:p>
        </p:txBody>
      </p:sp>
      <p:sp>
        <p:nvSpPr>
          <p:cNvPr id="5123" name="Rectangle 3"/>
          <p:cNvSpPr>
            <a:spLocks noGrp="1" noChangeArrowheads="1"/>
          </p:cNvSpPr>
          <p:nvPr>
            <p:ph type="body" sz="half" idx="4294967295"/>
          </p:nvPr>
        </p:nvSpPr>
        <p:spPr>
          <a:xfrm>
            <a:off x="813934" y="1728875"/>
            <a:ext cx="7793037" cy="3873500"/>
          </a:xfrm>
        </p:spPr>
        <p:txBody>
          <a:bodyPr>
            <a:noAutofit/>
          </a:bodyPr>
          <a:lstStyle/>
          <a:p>
            <a:pPr>
              <a:spcAft>
                <a:spcPts val="600"/>
              </a:spcAft>
            </a:pPr>
            <a:r>
              <a:rPr lang="en-US" sz="3200" dirty="0"/>
              <a:t>Keeping assets in as good or better </a:t>
            </a:r>
            <a:r>
              <a:rPr lang="en-US" sz="3200" b="1" dirty="0"/>
              <a:t>condition</a:t>
            </a:r>
            <a:r>
              <a:rPr lang="en-US" sz="3200" dirty="0"/>
              <a:t> than it is now.</a:t>
            </a:r>
          </a:p>
          <a:p>
            <a:pPr>
              <a:spcAft>
                <a:spcPts val="600"/>
              </a:spcAft>
            </a:pPr>
            <a:r>
              <a:rPr lang="en-US" sz="3200" dirty="0"/>
              <a:t>Developing and implementing a capital improvement </a:t>
            </a:r>
            <a:r>
              <a:rPr lang="en-US" sz="3200" b="1" dirty="0"/>
              <a:t>plan</a:t>
            </a:r>
            <a:r>
              <a:rPr lang="en-US" sz="3200" dirty="0"/>
              <a:t> based on need.</a:t>
            </a:r>
          </a:p>
          <a:p>
            <a:pPr>
              <a:spcAft>
                <a:spcPts val="600"/>
              </a:spcAft>
            </a:pPr>
            <a:r>
              <a:rPr lang="en-US" sz="3200" dirty="0"/>
              <a:t>Containing the </a:t>
            </a:r>
            <a:r>
              <a:rPr lang="en-US" sz="3200" b="1" dirty="0"/>
              <a:t>costs</a:t>
            </a:r>
            <a:r>
              <a:rPr lang="en-US" sz="3200" dirty="0"/>
              <a:t> of planning, building, operating, and maintaining the facilities.</a:t>
            </a:r>
          </a:p>
        </p:txBody>
      </p:sp>
      <p:sp>
        <p:nvSpPr>
          <p:cNvPr id="7" name="Slide Number Placeholder 7"/>
          <p:cNvSpPr txBox="1">
            <a:spLocks/>
          </p:cNvSpPr>
          <p:nvPr/>
        </p:nvSpPr>
        <p:spPr>
          <a:xfrm>
            <a:off x="7945401" y="6400295"/>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400339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30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730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930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_View_of_Falls_City,_Nebraska_9-2-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563" y="0"/>
            <a:ext cx="10412563" cy="6898323"/>
          </a:xfrm>
          <a:prstGeom prst="rect">
            <a:avLst/>
          </a:prstGeom>
        </p:spPr>
      </p:pic>
      <p:sp>
        <p:nvSpPr>
          <p:cNvPr id="7" name="Rectangle 6"/>
          <p:cNvSpPr/>
          <p:nvPr/>
        </p:nvSpPr>
        <p:spPr>
          <a:xfrm>
            <a:off x="-1268563" y="0"/>
            <a:ext cx="10412563" cy="6898323"/>
          </a:xfrm>
          <a:prstGeom prst="rect">
            <a:avLst/>
          </a:prstGeom>
          <a:solidFill>
            <a:srgbClr val="FFFFFF">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21382" y="846138"/>
            <a:ext cx="9265381" cy="1143000"/>
          </a:xfrm>
        </p:spPr>
        <p:txBody>
          <a:bodyPr/>
          <a:lstStyle/>
          <a:p>
            <a:r>
              <a:rPr lang="en-US" sz="7200" dirty="0"/>
              <a:t>Asset Performance</a:t>
            </a:r>
          </a:p>
        </p:txBody>
      </p:sp>
      <p:sp>
        <p:nvSpPr>
          <p:cNvPr id="6" name="Content Placeholder 5"/>
          <p:cNvSpPr>
            <a:spLocks noGrp="1"/>
          </p:cNvSpPr>
          <p:nvPr>
            <p:ph idx="1"/>
          </p:nvPr>
        </p:nvSpPr>
        <p:spPr>
          <a:xfrm>
            <a:off x="922491" y="2375427"/>
            <a:ext cx="8163451" cy="3423030"/>
          </a:xfrm>
        </p:spPr>
        <p:txBody>
          <a:bodyPr/>
          <a:lstStyle/>
          <a:p>
            <a:pPr marL="0" indent="0">
              <a:buNone/>
            </a:pPr>
            <a:r>
              <a:rPr lang="en-US" sz="5400" dirty="0"/>
              <a:t>Big Picture View:</a:t>
            </a:r>
          </a:p>
          <a:p>
            <a:pPr marL="400050" lvl="1" indent="0">
              <a:buNone/>
            </a:pPr>
            <a:r>
              <a:rPr lang="en-US" sz="4800" dirty="0"/>
              <a:t>How is the whole system performing?</a:t>
            </a:r>
          </a:p>
          <a:p>
            <a:pPr marL="400050" lvl="1" indent="0">
              <a:buNone/>
            </a:pPr>
            <a:r>
              <a:rPr lang="en-US" sz="4800" dirty="0"/>
              <a:t>How can it be improved?</a:t>
            </a:r>
          </a:p>
        </p:txBody>
      </p:sp>
      <p:sp>
        <p:nvSpPr>
          <p:cNvPr id="8"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21</a:t>
            </a:fld>
            <a:endParaRPr lang="en-US" dirty="0"/>
          </a:p>
        </p:txBody>
      </p:sp>
    </p:spTree>
    <p:extLst>
      <p:ext uri="{BB962C8B-B14F-4D97-AF65-F5344CB8AC3E}">
        <p14:creationId xmlns:p14="http://schemas.microsoft.com/office/powerpoint/2010/main" val="287436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 y="152400"/>
            <a:ext cx="9144000" cy="1299029"/>
          </a:xfrm>
        </p:spPr>
        <p:txBody>
          <a:bodyPr anchor="b"/>
          <a:lstStyle/>
          <a:p>
            <a:pPr algn="ctr" eaLnBrk="1" hangingPunct="1"/>
            <a:r>
              <a:rPr lang="en-US" altLang="en-US" dirty="0"/>
              <a:t>Implementation of Asset Management Principles</a:t>
            </a:r>
          </a:p>
        </p:txBody>
      </p:sp>
      <p:sp>
        <p:nvSpPr>
          <p:cNvPr id="31747" name="Rectangle 3"/>
          <p:cNvSpPr>
            <a:spLocks noGrp="1" noChangeArrowheads="1"/>
          </p:cNvSpPr>
          <p:nvPr>
            <p:ph type="body" idx="4294967295"/>
          </p:nvPr>
        </p:nvSpPr>
        <p:spPr>
          <a:xfrm>
            <a:off x="674571" y="1869168"/>
            <a:ext cx="7410450" cy="4005263"/>
          </a:xfrm>
        </p:spPr>
        <p:txBody>
          <a:bodyPr>
            <a:normAutofit/>
          </a:bodyPr>
          <a:lstStyle/>
          <a:p>
            <a:pPr eaLnBrk="1" hangingPunct="1"/>
            <a:r>
              <a:rPr lang="en-US" altLang="en-US" sz="3600" dirty="0"/>
              <a:t>Any agency can implement asset management, regardless of:</a:t>
            </a:r>
          </a:p>
          <a:p>
            <a:pPr lvl="1" eaLnBrk="1" hangingPunct="1"/>
            <a:r>
              <a:rPr lang="en-US" altLang="en-US" sz="3200" dirty="0"/>
              <a:t>Asset condition</a:t>
            </a:r>
          </a:p>
          <a:p>
            <a:pPr lvl="1" eaLnBrk="1" hangingPunct="1"/>
            <a:r>
              <a:rPr lang="en-US" altLang="en-US" sz="3200" dirty="0"/>
              <a:t>Available funding</a:t>
            </a:r>
          </a:p>
          <a:p>
            <a:pPr lvl="1" eaLnBrk="1" hangingPunct="1"/>
            <a:r>
              <a:rPr lang="en-US" altLang="en-US" sz="3200" dirty="0"/>
              <a:t>Technological resources</a:t>
            </a:r>
          </a:p>
          <a:p>
            <a:pPr eaLnBrk="1" hangingPunct="1"/>
            <a:r>
              <a:rPr lang="en-US" altLang="en-US" sz="3600" dirty="0"/>
              <a:t>No one way to implement</a:t>
            </a:r>
          </a:p>
          <a:p>
            <a:pPr eaLnBrk="1" hangingPunct="1"/>
            <a:r>
              <a:rPr lang="en-US" altLang="en-US" sz="3600" dirty="0"/>
              <a:t>Use existing information</a:t>
            </a:r>
          </a:p>
        </p:txBody>
      </p:sp>
      <p:pic>
        <p:nvPicPr>
          <p:cNvPr id="31748" name="Picture 4" descr="C:\Documents and Settings\kzimmerman\Local Settings\Temporary Internet Files\Content.IE5\3RO9GCKT\MCj0432663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46852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22</a:t>
            </a:fld>
            <a:endParaRPr lang="en-US" dirty="0">
              <a:solidFill>
                <a:schemeClr val="bg1"/>
              </a:solidFill>
            </a:endParaRPr>
          </a:p>
        </p:txBody>
      </p:sp>
    </p:spTree>
    <p:extLst>
      <p:ext uri="{BB962C8B-B14F-4D97-AF65-F5344CB8AC3E}">
        <p14:creationId xmlns:p14="http://schemas.microsoft.com/office/powerpoint/2010/main" val="191759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250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grpId="0" nodeType="withEffect">
                                  <p:stCondLst>
                                    <p:cond delay="360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grpId="0" nodeType="withEffect">
                                  <p:stCondLst>
                                    <p:cond delay="750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grpId="0" nodeType="withEffect">
                                  <p:stCondLst>
                                    <p:cond delay="850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4708" y="4027944"/>
            <a:ext cx="2322414" cy="1754326"/>
          </a:xfrm>
          <a:prstGeom prst="rect">
            <a:avLst/>
          </a:prstGeom>
          <a:noFill/>
        </p:spPr>
        <p:txBody>
          <a:bodyPr wrap="square" rtlCol="0">
            <a:spAutoFit/>
          </a:bodyPr>
          <a:lstStyle/>
          <a:p>
            <a:r>
              <a:rPr lang="en-US" dirty="0">
                <a:hlinkClick r:id="rId3"/>
              </a:rPr>
              <a:t>http://beehiveindustries.com/wp/wp-content/uploads/2015/07/case-studies-HICKMAN-printready.pdf</a:t>
            </a:r>
            <a:endParaRPr lang="en-US" dirty="0"/>
          </a:p>
        </p:txBody>
      </p:sp>
      <p:pic>
        <p:nvPicPr>
          <p:cNvPr id="4" name="Picture 3"/>
          <p:cNvPicPr>
            <a:picLocks noChangeAspect="1"/>
          </p:cNvPicPr>
          <p:nvPr/>
        </p:nvPicPr>
        <p:blipFill>
          <a:blip r:embed="rId4"/>
          <a:stretch>
            <a:fillRect/>
          </a:stretch>
        </p:blipFill>
        <p:spPr>
          <a:xfrm>
            <a:off x="1351886" y="1075730"/>
            <a:ext cx="2700093" cy="5171607"/>
          </a:xfrm>
          <a:prstGeom prst="rect">
            <a:avLst/>
          </a:prstGeom>
        </p:spPr>
      </p:pic>
      <p:sp>
        <p:nvSpPr>
          <p:cNvPr id="2" name="Title 1"/>
          <p:cNvSpPr>
            <a:spLocks noGrp="1"/>
          </p:cNvSpPr>
          <p:nvPr>
            <p:ph type="title" idx="4294967295"/>
          </p:nvPr>
        </p:nvSpPr>
        <p:spPr>
          <a:xfrm>
            <a:off x="1" y="163192"/>
            <a:ext cx="9144000" cy="1143000"/>
          </a:xfrm>
        </p:spPr>
        <p:txBody>
          <a:bodyPr/>
          <a:lstStyle/>
          <a:p>
            <a:pPr algn="ctr"/>
            <a:r>
              <a:rPr lang="en-US" dirty="0"/>
              <a:t>Applying Asset Management</a:t>
            </a:r>
          </a:p>
        </p:txBody>
      </p:sp>
      <p:sp>
        <p:nvSpPr>
          <p:cNvPr id="3" name="Content Placeholder 2"/>
          <p:cNvSpPr>
            <a:spLocks noGrp="1"/>
          </p:cNvSpPr>
          <p:nvPr>
            <p:ph idx="4294967295"/>
          </p:nvPr>
        </p:nvSpPr>
        <p:spPr>
          <a:xfrm>
            <a:off x="4448630" y="2377197"/>
            <a:ext cx="4366752" cy="2751137"/>
          </a:xfrm>
        </p:spPr>
        <p:txBody>
          <a:bodyPr>
            <a:normAutofit/>
          </a:bodyPr>
          <a:lstStyle/>
          <a:p>
            <a:pPr marL="0" indent="0" algn="ctr">
              <a:buNone/>
            </a:pPr>
            <a:r>
              <a:rPr lang="en-US" sz="3200" u="sng" dirty="0"/>
              <a:t>Issues</a:t>
            </a:r>
          </a:p>
          <a:p>
            <a:pPr marL="0" indent="0" algn="ctr">
              <a:buNone/>
            </a:pPr>
            <a:r>
              <a:rPr lang="en-US" sz="3200" b="1" dirty="0"/>
              <a:t>Succession Planning</a:t>
            </a:r>
          </a:p>
          <a:p>
            <a:pPr marL="0" indent="0" algn="ctr">
              <a:buNone/>
            </a:pPr>
            <a:r>
              <a:rPr lang="en-US" sz="3200" b="1" dirty="0"/>
              <a:t>Liability</a:t>
            </a:r>
          </a:p>
          <a:p>
            <a:pPr marL="0" indent="0" algn="ctr">
              <a:buNone/>
            </a:pPr>
            <a:r>
              <a:rPr lang="en-US" sz="3200" b="1" dirty="0"/>
              <a:t>Labor Costs</a:t>
            </a:r>
          </a:p>
        </p:txBody>
      </p:sp>
      <p:sp>
        <p:nvSpPr>
          <p:cNvPr id="9" name="Slide Number Placeholder 7"/>
          <p:cNvSpPr txBox="1">
            <a:spLocks/>
          </p:cNvSpPr>
          <p:nvPr/>
        </p:nvSpPr>
        <p:spPr>
          <a:xfrm>
            <a:off x="8085021" y="6442681"/>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23</a:t>
            </a:fld>
            <a:endParaRPr lang="en-US" dirty="0">
              <a:solidFill>
                <a:schemeClr val="bg1"/>
              </a:solidFill>
            </a:endParaRPr>
          </a:p>
        </p:txBody>
      </p:sp>
    </p:spTree>
    <p:extLst>
      <p:ext uri="{BB962C8B-B14F-4D97-AF65-F5344CB8AC3E}">
        <p14:creationId xmlns:p14="http://schemas.microsoft.com/office/powerpoint/2010/main" val="13458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41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6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93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233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vid_City,_Nebraska_E_from_5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947"/>
            <a:ext cx="15748813" cy="6964947"/>
          </a:xfrm>
          <a:prstGeom prst="rect">
            <a:avLst/>
          </a:prstGeom>
        </p:spPr>
      </p:pic>
      <p:sp>
        <p:nvSpPr>
          <p:cNvPr id="5" name="Rectangle 4"/>
          <p:cNvSpPr/>
          <p:nvPr/>
        </p:nvSpPr>
        <p:spPr>
          <a:xfrm>
            <a:off x="-1268563" y="0"/>
            <a:ext cx="10412563" cy="6898323"/>
          </a:xfrm>
          <a:prstGeom prst="rect">
            <a:avLst/>
          </a:prstGeom>
          <a:solidFill>
            <a:srgbClr val="FFFFFF">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lstStyle/>
          <a:p>
            <a:r>
              <a:rPr lang="en-US" dirty="0"/>
              <a:t>www.fhwa.dot.gov/asset</a:t>
            </a:r>
          </a:p>
          <a:p>
            <a:r>
              <a:rPr lang="en-US" dirty="0"/>
              <a:t>mtu.adobeconnect.com/p8czppjifce</a:t>
            </a:r>
          </a:p>
          <a:p>
            <a:r>
              <a:rPr lang="en-US" dirty="0"/>
              <a:t>https://www.epa.gov/dwcapacity/reference-guide-asset-management-tools</a:t>
            </a:r>
          </a:p>
          <a:p>
            <a:r>
              <a:rPr lang="en-US" dirty="0"/>
              <a:t>ltap.unl.edu</a:t>
            </a:r>
          </a:p>
        </p:txBody>
      </p:sp>
      <p:sp>
        <p:nvSpPr>
          <p:cNvPr id="6"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24</a:t>
            </a:fld>
            <a:endParaRPr lang="en-US" dirty="0"/>
          </a:p>
        </p:txBody>
      </p:sp>
      <p:sp>
        <p:nvSpPr>
          <p:cNvPr id="13" name="TextBox 12">
            <a:extLst>
              <a:ext uri="{FF2B5EF4-FFF2-40B4-BE49-F238E27FC236}">
                <a16:creationId xmlns:a16="http://schemas.microsoft.com/office/drawing/2014/main" id="{69105D56-DD50-4889-AE03-1C62ECC08FD7}"/>
              </a:ext>
            </a:extLst>
          </p:cNvPr>
          <p:cNvSpPr txBox="1"/>
          <p:nvPr/>
        </p:nvSpPr>
        <p:spPr>
          <a:xfrm>
            <a:off x="-139139" y="-1"/>
            <a:ext cx="677108" cy="6858001"/>
          </a:xfrm>
          <a:prstGeom prst="rect">
            <a:avLst/>
          </a:prstGeom>
          <a:solidFill>
            <a:schemeClr val="accent4">
              <a:lumMod val="60000"/>
              <a:lumOff val="40000"/>
            </a:schemeClr>
          </a:solidFill>
        </p:spPr>
        <p:txBody>
          <a:bodyPr vert="vert270" wrap="square" lIns="0" tIns="0" rIns="0" bIns="0" rtlCol="0" anchor="ctr" anchorCtr="1">
            <a:spAutoFit/>
          </a:bodyPr>
          <a:lstStyle/>
          <a:p>
            <a:pPr algn="ctr"/>
            <a:r>
              <a:rPr lang="en-US" sz="4400" dirty="0">
                <a:solidFill>
                  <a:prstClr val="black"/>
                </a:solidFill>
                <a:latin typeface="Calibri"/>
              </a:rPr>
              <a:t>Asset Management</a:t>
            </a:r>
          </a:p>
        </p:txBody>
      </p:sp>
    </p:spTree>
    <p:extLst>
      <p:ext uri="{BB962C8B-B14F-4D97-AF65-F5344CB8AC3E}">
        <p14:creationId xmlns:p14="http://schemas.microsoft.com/office/powerpoint/2010/main" val="424610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2227216" y="3252653"/>
            <a:ext cx="4755118" cy="514619"/>
          </a:xfrm>
        </p:spPr>
        <p:txBody>
          <a:bodyPr>
            <a:normAutofit fontScale="92500"/>
          </a:bodyPr>
          <a:lstStyle/>
          <a:p>
            <a:r>
              <a:rPr lang="en-US" sz="2800" b="1" dirty="0">
                <a:solidFill>
                  <a:schemeClr val="tx1"/>
                </a:solidFill>
                <a:latin typeface="+mj-lt"/>
              </a:rPr>
              <a:t>Transportation Asset Management</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ＭＳ Ｐゴシック" charset="0"/>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ＭＳ Ｐゴシック"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solidFill>
              <a:effectLst/>
              <a:uLnTx/>
              <a:uFillTx/>
              <a:latin typeface="Calibri"/>
              <a:ea typeface="ＭＳ Ｐゴシック" charset="0"/>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1/5/2018</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2" y="6496880"/>
            <a:ext cx="1151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ＭＳ Ｐゴシック" charset="0"/>
                <a:cs typeface="+mn-cs"/>
              </a:rPr>
              <a:t>Video E</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181212"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hlinkClick r:id="rId11"/>
              </a:rPr>
              <a:t>http://dot.nebraska.gov/business-center/lpa/boards-liaison/training/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69873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8AB9-93AC-4C93-8CF8-031505F4838E}"/>
              </a:ext>
            </a:extLst>
          </p:cNvPr>
          <p:cNvSpPr>
            <a:spLocks noGrp="1"/>
          </p:cNvSpPr>
          <p:nvPr>
            <p:ph type="title" idx="4294967295"/>
          </p:nvPr>
        </p:nvSpPr>
        <p:spPr>
          <a:xfrm>
            <a:off x="66675" y="295275"/>
            <a:ext cx="9077325" cy="1450975"/>
          </a:xfrm>
        </p:spPr>
        <p:txBody>
          <a:bodyPr>
            <a:normAutofit/>
          </a:bodyPr>
          <a:lstStyle/>
          <a:p>
            <a:pPr algn="ctr"/>
            <a:r>
              <a:rPr lang="en-US" sz="4400" dirty="0"/>
              <a:t>Transportation Asset Management</a:t>
            </a:r>
            <a:br>
              <a:rPr lang="en-US" sz="4400" dirty="0"/>
            </a:br>
            <a:r>
              <a:rPr lang="en-US" sz="4400" dirty="0"/>
              <a:t>(TAM)</a:t>
            </a:r>
          </a:p>
        </p:txBody>
      </p:sp>
      <p:sp>
        <p:nvSpPr>
          <p:cNvPr id="3" name="Content Placeholder 2">
            <a:extLst>
              <a:ext uri="{FF2B5EF4-FFF2-40B4-BE49-F238E27FC236}">
                <a16:creationId xmlns:a16="http://schemas.microsoft.com/office/drawing/2014/main" id="{13019573-9A8F-4369-B3F4-D876A374A3C9}"/>
              </a:ext>
            </a:extLst>
          </p:cNvPr>
          <p:cNvSpPr>
            <a:spLocks noGrp="1"/>
          </p:cNvSpPr>
          <p:nvPr>
            <p:ph idx="4294967295"/>
          </p:nvPr>
        </p:nvSpPr>
        <p:spPr>
          <a:xfrm>
            <a:off x="1438275" y="2593878"/>
            <a:ext cx="7124700" cy="3379787"/>
          </a:xfrm>
        </p:spPr>
        <p:txBody>
          <a:bodyPr>
            <a:noAutofit/>
          </a:bodyPr>
          <a:lstStyle/>
          <a:p>
            <a:pPr>
              <a:lnSpc>
                <a:spcPct val="100000"/>
              </a:lnSpc>
              <a:spcAft>
                <a:spcPts val="600"/>
              </a:spcAft>
            </a:pPr>
            <a:r>
              <a:rPr lang="en-US" sz="3200" dirty="0"/>
              <a:t>What is TAM?</a:t>
            </a:r>
          </a:p>
          <a:p>
            <a:pPr>
              <a:lnSpc>
                <a:spcPct val="100000"/>
              </a:lnSpc>
              <a:spcAft>
                <a:spcPts val="600"/>
              </a:spcAft>
            </a:pPr>
            <a:r>
              <a:rPr lang="en-US" sz="3200" dirty="0"/>
              <a:t>Why use the TAM approach?</a:t>
            </a:r>
          </a:p>
          <a:p>
            <a:pPr>
              <a:lnSpc>
                <a:spcPct val="100000"/>
              </a:lnSpc>
              <a:spcAft>
                <a:spcPts val="600"/>
              </a:spcAft>
            </a:pPr>
            <a:r>
              <a:rPr lang="en-US" sz="3200" dirty="0"/>
              <a:t>TAM requires constant attention</a:t>
            </a:r>
          </a:p>
          <a:p>
            <a:pPr>
              <a:lnSpc>
                <a:spcPct val="100000"/>
              </a:lnSpc>
              <a:spcAft>
                <a:spcPts val="600"/>
              </a:spcAft>
            </a:pPr>
            <a:r>
              <a:rPr lang="en-US" sz="3200" dirty="0"/>
              <a:t>Who is responsible for TAM?</a:t>
            </a:r>
          </a:p>
          <a:p>
            <a:pPr>
              <a:lnSpc>
                <a:spcPct val="100000"/>
              </a:lnSpc>
              <a:spcAft>
                <a:spcPts val="600"/>
              </a:spcAft>
            </a:pPr>
            <a:r>
              <a:rPr lang="en-US" sz="3200" dirty="0"/>
              <a:t>Is TAM appropriate for your agency? </a:t>
            </a:r>
          </a:p>
          <a:p>
            <a:endParaRPr lang="en-US" sz="3200" dirty="0"/>
          </a:p>
        </p:txBody>
      </p:sp>
      <p:sp>
        <p:nvSpPr>
          <p:cNvPr id="10" name="TextBox 9">
            <a:extLst>
              <a:ext uri="{FF2B5EF4-FFF2-40B4-BE49-F238E27FC236}">
                <a16:creationId xmlns:a16="http://schemas.microsoft.com/office/drawing/2014/main" id="{35A34BC7-43E3-4D2B-8793-1D91FA6C2DBE}"/>
              </a:ext>
            </a:extLst>
          </p:cNvPr>
          <p:cNvSpPr txBox="1"/>
          <p:nvPr/>
        </p:nvSpPr>
        <p:spPr>
          <a:xfrm>
            <a:off x="0" y="1836580"/>
            <a:ext cx="9144000" cy="646331"/>
          </a:xfrm>
          <a:prstGeom prst="rect">
            <a:avLst/>
          </a:prstGeom>
          <a:noFill/>
        </p:spPr>
        <p:txBody>
          <a:bodyPr wrap="square" rtlCol="0">
            <a:spAutoFit/>
          </a:bodyPr>
          <a:lstStyle/>
          <a:p>
            <a:pPr algn="ctr"/>
            <a:r>
              <a:rPr lang="en-US" sz="3600" i="1" dirty="0"/>
              <a:t>Focus of this video</a:t>
            </a:r>
          </a:p>
        </p:txBody>
      </p:sp>
      <p:sp>
        <p:nvSpPr>
          <p:cNvPr id="12" name="Slide Number Placeholder 7">
            <a:extLst>
              <a:ext uri="{FF2B5EF4-FFF2-40B4-BE49-F238E27FC236}">
                <a16:creationId xmlns:a16="http://schemas.microsoft.com/office/drawing/2014/main" id="{A5698BEE-1E2D-4C8F-8E0C-405E31E14FBB}"/>
              </a:ext>
            </a:extLst>
          </p:cNvPr>
          <p:cNvSpPr txBox="1">
            <a:spLocks/>
          </p:cNvSpPr>
          <p:nvPr/>
        </p:nvSpPr>
        <p:spPr>
          <a:xfrm>
            <a:off x="7936882" y="6417924"/>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28481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1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3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3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79375"/>
            <a:ext cx="9144000" cy="1143000"/>
          </a:xfrm>
        </p:spPr>
        <p:txBody>
          <a:bodyPr/>
          <a:lstStyle/>
          <a:p>
            <a:pPr algn="ctr"/>
            <a:r>
              <a:rPr lang="en-US" dirty="0"/>
              <a:t>Infrastructure - Current Practices</a:t>
            </a:r>
          </a:p>
        </p:txBody>
      </p:sp>
      <p:sp>
        <p:nvSpPr>
          <p:cNvPr id="3" name="Content Placeholder 2"/>
          <p:cNvSpPr>
            <a:spLocks noGrp="1"/>
          </p:cNvSpPr>
          <p:nvPr>
            <p:ph idx="4294967295"/>
          </p:nvPr>
        </p:nvSpPr>
        <p:spPr>
          <a:xfrm>
            <a:off x="704850" y="1144793"/>
            <a:ext cx="7734300" cy="4400550"/>
          </a:xfrm>
        </p:spPr>
        <p:txBody>
          <a:bodyPr/>
          <a:lstStyle/>
          <a:p>
            <a:pPr marL="514350" lvl="0" indent="-514350" defTabSz="914400" fontAlgn="auto">
              <a:spcBef>
                <a:spcPts val="0"/>
              </a:spcBef>
              <a:spcAft>
                <a:spcPts val="1200"/>
              </a:spcAft>
              <a:buFont typeface="+mj-lt"/>
              <a:buAutoNum type="arabicPeriod"/>
              <a:defRPr/>
            </a:pPr>
            <a:r>
              <a:rPr lang="en-US" sz="2800" dirty="0"/>
              <a:t>Assets – what and where they are, their condition, when to repair/replace and the cost? </a:t>
            </a:r>
          </a:p>
          <a:p>
            <a:pPr marL="514350" lvl="0" indent="-514350" defTabSz="914400" fontAlgn="auto">
              <a:spcBef>
                <a:spcPts val="0"/>
              </a:spcBef>
              <a:spcAft>
                <a:spcPts val="1200"/>
              </a:spcAft>
              <a:buFont typeface="+mj-lt"/>
              <a:buAutoNum type="arabicPeriod"/>
              <a:defRPr/>
            </a:pPr>
            <a:r>
              <a:rPr lang="en-US" sz="2800" dirty="0"/>
              <a:t>Documentation </a:t>
            </a:r>
          </a:p>
          <a:p>
            <a:pPr marL="514350" lvl="0" indent="-514350" defTabSz="914400" fontAlgn="auto">
              <a:spcBef>
                <a:spcPts val="0"/>
              </a:spcBef>
              <a:spcAft>
                <a:spcPts val="1200"/>
              </a:spcAft>
              <a:buFont typeface="+mj-lt"/>
              <a:buAutoNum type="arabicPeriod"/>
              <a:defRPr/>
            </a:pPr>
            <a:r>
              <a:rPr lang="en-US" sz="2800" dirty="0"/>
              <a:t>Critical assets – failure, managing risks</a:t>
            </a:r>
          </a:p>
          <a:p>
            <a:pPr marL="514350" lvl="0" indent="-514350" defTabSz="914400" fontAlgn="auto">
              <a:spcBef>
                <a:spcPts val="0"/>
              </a:spcBef>
              <a:spcAft>
                <a:spcPts val="1200"/>
              </a:spcAft>
              <a:buFont typeface="+mj-lt"/>
              <a:buAutoNum type="arabicPeriod"/>
              <a:defRPr/>
            </a:pPr>
            <a:r>
              <a:rPr lang="en-US" sz="2800" dirty="0"/>
              <a:t>Reasoned and open discussions about infrastructure spending</a:t>
            </a:r>
          </a:p>
          <a:p>
            <a:pPr marL="514350" lvl="0" indent="-514350" defTabSz="914400" fontAlgn="auto">
              <a:spcBef>
                <a:spcPts val="0"/>
              </a:spcBef>
              <a:spcAft>
                <a:spcPts val="1200"/>
              </a:spcAft>
              <a:buFont typeface="+mj-lt"/>
              <a:buAutoNum type="arabicPeriod"/>
              <a:defRPr/>
            </a:pPr>
            <a:r>
              <a:rPr lang="en-US" sz="2800" dirty="0"/>
              <a:t>Employee turnover – lost knowledge, transition difficulties</a:t>
            </a:r>
            <a:endParaRPr lang="en-US" dirty="0"/>
          </a:p>
        </p:txBody>
      </p:sp>
      <p:sp>
        <p:nvSpPr>
          <p:cNvPr id="4" name="TextBox 3"/>
          <p:cNvSpPr txBox="1"/>
          <p:nvPr/>
        </p:nvSpPr>
        <p:spPr>
          <a:xfrm>
            <a:off x="3870446" y="2379896"/>
            <a:ext cx="2700739" cy="523220"/>
          </a:xfrm>
          <a:prstGeom prst="rect">
            <a:avLst/>
          </a:prstGeom>
          <a:noFill/>
        </p:spPr>
        <p:txBody>
          <a:bodyPr wrap="none" rtlCol="0">
            <a:spAutoFit/>
          </a:bodyPr>
          <a:lstStyle/>
          <a:p>
            <a:r>
              <a:rPr lang="en-US" sz="2800" i="1" dirty="0">
                <a:solidFill>
                  <a:srgbClr val="0070C0"/>
                </a:solidFill>
              </a:rPr>
              <a:t>readily accessible</a:t>
            </a:r>
          </a:p>
        </p:txBody>
      </p:sp>
      <p:sp>
        <p:nvSpPr>
          <p:cNvPr id="5" name="TextBox 4"/>
          <p:cNvSpPr txBox="1"/>
          <p:nvPr/>
        </p:nvSpPr>
        <p:spPr>
          <a:xfrm>
            <a:off x="5163702" y="3853816"/>
            <a:ext cx="2773180" cy="523220"/>
          </a:xfrm>
          <a:prstGeom prst="rect">
            <a:avLst/>
          </a:prstGeom>
          <a:noFill/>
        </p:spPr>
        <p:txBody>
          <a:bodyPr wrap="square" rtlCol="0">
            <a:spAutoFit/>
          </a:bodyPr>
          <a:lstStyle/>
          <a:p>
            <a:r>
              <a:rPr lang="en-US" sz="2800" i="1" dirty="0">
                <a:solidFill>
                  <a:srgbClr val="0070C0"/>
                </a:solidFill>
              </a:rPr>
              <a:t>based on facts?</a:t>
            </a:r>
          </a:p>
        </p:txBody>
      </p:sp>
      <p:sp>
        <p:nvSpPr>
          <p:cNvPr id="6" name="TextBox 5"/>
          <p:cNvSpPr txBox="1"/>
          <p:nvPr/>
        </p:nvSpPr>
        <p:spPr>
          <a:xfrm>
            <a:off x="7599591" y="2913360"/>
            <a:ext cx="1392009" cy="523220"/>
          </a:xfrm>
          <a:prstGeom prst="rect">
            <a:avLst/>
          </a:prstGeom>
          <a:noFill/>
        </p:spPr>
        <p:txBody>
          <a:bodyPr wrap="square" rtlCol="0">
            <a:spAutoFit/>
          </a:bodyPr>
          <a:lstStyle/>
          <a:p>
            <a:r>
              <a:rPr lang="en-US" sz="2800" i="1" dirty="0">
                <a:solidFill>
                  <a:srgbClr val="0070C0"/>
                </a:solidFill>
              </a:rPr>
              <a:t>liability</a:t>
            </a:r>
          </a:p>
        </p:txBody>
      </p:sp>
      <p:sp>
        <p:nvSpPr>
          <p:cNvPr id="7" name="Slide Number Placeholder 7"/>
          <p:cNvSpPr txBox="1">
            <a:spLocks/>
          </p:cNvSpPr>
          <p:nvPr/>
        </p:nvSpPr>
        <p:spPr>
          <a:xfrm>
            <a:off x="7936882" y="6417924"/>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4</a:t>
            </a:fld>
            <a:endParaRPr lang="en-US" dirty="0">
              <a:solidFill>
                <a:schemeClr val="bg1"/>
              </a:solidFill>
            </a:endParaRPr>
          </a:p>
        </p:txBody>
      </p:sp>
      <p:sp>
        <p:nvSpPr>
          <p:cNvPr id="8" name="TextBox 7">
            <a:extLst>
              <a:ext uri="{FF2B5EF4-FFF2-40B4-BE49-F238E27FC236}">
                <a16:creationId xmlns:a16="http://schemas.microsoft.com/office/drawing/2014/main" id="{480B3C9B-BC27-4158-8C13-B16F4613C5CF}"/>
              </a:ext>
            </a:extLst>
          </p:cNvPr>
          <p:cNvSpPr txBox="1"/>
          <p:nvPr/>
        </p:nvSpPr>
        <p:spPr>
          <a:xfrm>
            <a:off x="2" y="5557582"/>
            <a:ext cx="9197786" cy="461665"/>
          </a:xfrm>
          <a:prstGeom prst="rect">
            <a:avLst/>
          </a:prstGeom>
          <a:noFill/>
        </p:spPr>
        <p:txBody>
          <a:bodyPr wrap="square" rtlCol="0">
            <a:spAutoFit/>
          </a:bodyPr>
          <a:lstStyle/>
          <a:p>
            <a:pPr algn="ctr"/>
            <a:r>
              <a:rPr lang="en-US" sz="2400" i="1" dirty="0">
                <a:solidFill>
                  <a:srgbClr val="00B050"/>
                </a:solidFill>
              </a:rPr>
              <a:t>Transportation Asset Management addresses all of these concerns</a:t>
            </a:r>
          </a:p>
        </p:txBody>
      </p:sp>
    </p:spTree>
    <p:extLst>
      <p:ext uri="{BB962C8B-B14F-4D97-AF65-F5344CB8AC3E}">
        <p14:creationId xmlns:p14="http://schemas.microsoft.com/office/powerpoint/2010/main" val="4670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37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7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204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2600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32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370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406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 y="422275"/>
            <a:ext cx="9144000" cy="671513"/>
          </a:xfrm>
        </p:spPr>
        <p:txBody>
          <a:bodyPr anchor="b"/>
          <a:lstStyle/>
          <a:p>
            <a:pPr algn="ctr" eaLnBrk="1" hangingPunct="1"/>
            <a:r>
              <a:rPr lang="en-US" altLang="en-US" sz="4000" dirty="0"/>
              <a:t>Sound Familiar?</a:t>
            </a:r>
          </a:p>
        </p:txBody>
      </p:sp>
      <p:sp>
        <p:nvSpPr>
          <p:cNvPr id="5123" name="Rectangle 3"/>
          <p:cNvSpPr>
            <a:spLocks noGrp="1" noChangeArrowheads="1"/>
          </p:cNvSpPr>
          <p:nvPr>
            <p:ph type="body" sz="half" idx="4294967295"/>
          </p:nvPr>
        </p:nvSpPr>
        <p:spPr>
          <a:xfrm>
            <a:off x="413657" y="1303338"/>
            <a:ext cx="8730343" cy="1868487"/>
          </a:xfrm>
        </p:spPr>
        <p:txBody>
          <a:bodyPr>
            <a:normAutofit/>
          </a:bodyPr>
          <a:lstStyle/>
          <a:p>
            <a:pPr eaLnBrk="1" hangingPunct="1">
              <a:spcAft>
                <a:spcPts val="1200"/>
              </a:spcAft>
            </a:pPr>
            <a:r>
              <a:rPr lang="en-US" altLang="en-US" sz="3200" dirty="0"/>
              <a:t>Infrastructure deteriorates with age</a:t>
            </a:r>
          </a:p>
          <a:p>
            <a:pPr eaLnBrk="1" hangingPunct="1">
              <a:spcAft>
                <a:spcPts val="1200"/>
              </a:spcAft>
            </a:pPr>
            <a:r>
              <a:rPr lang="en-US" altLang="en-US" sz="3200" dirty="0"/>
              <a:t>Public expects the same level of service for less money</a:t>
            </a: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t="3101" b="30302"/>
          <a:stretch>
            <a:fillRect/>
          </a:stretch>
        </p:blipFill>
        <p:spPr bwMode="auto">
          <a:xfrm>
            <a:off x="1524000" y="3429000"/>
            <a:ext cx="2667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DSC001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27876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7"/>
          <p:cNvSpPr>
            <a:spLocks noChangeArrowheads="1"/>
          </p:cNvSpPr>
          <p:nvPr/>
        </p:nvSpPr>
        <p:spPr bwMode="auto">
          <a:xfrm>
            <a:off x="4495800" y="5715000"/>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en-US" altLang="en-US" sz="800" u="sng">
                <a:solidFill>
                  <a:srgbClr val="0036A2"/>
                </a:solidFill>
                <a:hlinkClick r:id="rId5"/>
              </a:rPr>
              <a:t>Photo from: http://environmentalalmanac.blogspot.com/2009/12/monticello-program-conserves-water-on.html</a:t>
            </a:r>
            <a:r>
              <a:rPr lang="en-US" altLang="en-US" sz="800">
                <a:solidFill>
                  <a:srgbClr val="0036A2"/>
                </a:solidFill>
              </a:rPr>
              <a:t> </a:t>
            </a:r>
          </a:p>
        </p:txBody>
      </p:sp>
      <p:sp>
        <p:nvSpPr>
          <p:cNvPr id="7" name="Slide Number Placeholder 7"/>
          <p:cNvSpPr txBox="1">
            <a:spLocks/>
          </p:cNvSpPr>
          <p:nvPr/>
        </p:nvSpPr>
        <p:spPr>
          <a:xfrm>
            <a:off x="8158826" y="6492875"/>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111657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580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7000"/>
                                  </p:stCondLst>
                                  <p:childTnLst>
                                    <p:set>
                                      <p:cBhvr>
                                        <p:cTn id="8" dur="1" fill="hold">
                                          <p:stCondLst>
                                            <p:cond delay="0"/>
                                          </p:stCondLst>
                                        </p:cTn>
                                        <p:tgtEl>
                                          <p:spTgt spid="5125"/>
                                        </p:tgtEl>
                                        <p:attrNameLst>
                                          <p:attrName>style.visibility</p:attrName>
                                        </p:attrNameLst>
                                      </p:cBhvr>
                                      <p:to>
                                        <p:strVal val="visible"/>
                                      </p:to>
                                    </p:set>
                                  </p:childTnLst>
                                </p:cTn>
                              </p:par>
                              <p:par>
                                <p:cTn id="9" presetID="1" presetClass="entr" presetSubtype="0" fill="hold" nodeType="withEffect">
                                  <p:stCondLst>
                                    <p:cond delay="810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9000"/>
                                  </p:stCondLst>
                                  <p:childTnLst>
                                    <p:set>
                                      <p:cBhvr>
                                        <p:cTn id="12" dur="1" fill="hold">
                                          <p:stCondLst>
                                            <p:cond delay="0"/>
                                          </p:stCondLst>
                                        </p:cTn>
                                        <p:tgtEl>
                                          <p:spTgt spid="5126"/>
                                        </p:tgtEl>
                                        <p:attrNameLst>
                                          <p:attrName>style.visibility</p:attrName>
                                        </p:attrNameLst>
                                      </p:cBhvr>
                                      <p:to>
                                        <p:strVal val="visible"/>
                                      </p:to>
                                    </p:set>
                                  </p:childTnLst>
                                </p:cTn>
                              </p:par>
                              <p:par>
                                <p:cTn id="13" presetID="1" presetClass="entr" presetSubtype="0" fill="hold" grpId="0" nodeType="withEffect">
                                  <p:stCondLst>
                                    <p:cond delay="16300"/>
                                  </p:stCondLst>
                                  <p:childTnLst>
                                    <p:set>
                                      <p:cBhvr>
                                        <p:cTn id="14"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P spid="5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5886" y="1420990"/>
            <a:ext cx="7852228" cy="4540824"/>
          </a:xfrm>
          <a:prstGeom prst="rect">
            <a:avLst/>
          </a:prstGeom>
        </p:spPr>
      </p:pic>
      <p:sp>
        <p:nvSpPr>
          <p:cNvPr id="3" name="Rectangle 2"/>
          <p:cNvSpPr txBox="1">
            <a:spLocks noChangeArrowheads="1"/>
          </p:cNvSpPr>
          <p:nvPr/>
        </p:nvSpPr>
        <p:spPr bwMode="auto">
          <a:xfrm>
            <a:off x="0" y="209550"/>
            <a:ext cx="9144000" cy="90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5400" dirty="0"/>
              <a:t>Asset Condition Over Time</a:t>
            </a:r>
          </a:p>
        </p:txBody>
      </p:sp>
      <p:sp>
        <p:nvSpPr>
          <p:cNvPr id="7"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403387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44549"/>
            <a:ext cx="9144000" cy="1143000"/>
          </a:xfrm>
        </p:spPr>
        <p:txBody>
          <a:bodyPr anchor="b"/>
          <a:lstStyle/>
          <a:p>
            <a:pPr algn="ctr" eaLnBrk="1" hangingPunct="1"/>
            <a:r>
              <a:rPr lang="en-US" altLang="en-US" sz="3600" dirty="0"/>
              <a:t>Not </a:t>
            </a:r>
            <a:r>
              <a:rPr lang="en-US" altLang="en-US" sz="3600" u="sng" dirty="0"/>
              <a:t>Actively</a:t>
            </a:r>
            <a:r>
              <a:rPr lang="en-US" altLang="en-US" sz="3600" dirty="0"/>
              <a:t> Managing Assets?  </a:t>
            </a:r>
            <a:br>
              <a:rPr lang="en-US" altLang="en-US" sz="3600" dirty="0"/>
            </a:br>
            <a:r>
              <a:rPr lang="en-US" altLang="en-US" sz="3600" dirty="0"/>
              <a:t>Replacing Worst Assets First? </a:t>
            </a:r>
          </a:p>
        </p:txBody>
      </p:sp>
      <p:sp>
        <p:nvSpPr>
          <p:cNvPr id="12291" name="Rectangle 3"/>
          <p:cNvSpPr>
            <a:spLocks noGrp="1" noChangeArrowheads="1"/>
          </p:cNvSpPr>
          <p:nvPr>
            <p:ph type="body" idx="4294967295"/>
          </p:nvPr>
        </p:nvSpPr>
        <p:spPr>
          <a:xfrm>
            <a:off x="803866" y="2242457"/>
            <a:ext cx="4075113" cy="3948113"/>
          </a:xfrm>
        </p:spPr>
        <p:txBody>
          <a:bodyPr>
            <a:normAutofit/>
          </a:bodyPr>
          <a:lstStyle/>
          <a:p>
            <a:pPr eaLnBrk="1" hangingPunct="1"/>
            <a:r>
              <a:rPr lang="en-US" altLang="en-US" sz="3200" dirty="0"/>
              <a:t>Loss of credibility</a:t>
            </a:r>
          </a:p>
          <a:p>
            <a:pPr eaLnBrk="1" hangingPunct="1"/>
            <a:r>
              <a:rPr lang="en-US" altLang="en-US" sz="3200" dirty="0"/>
              <a:t>Loss of revenue</a:t>
            </a:r>
          </a:p>
          <a:p>
            <a:pPr eaLnBrk="1" hangingPunct="1"/>
            <a:r>
              <a:rPr lang="en-US" altLang="en-US" sz="3200" dirty="0"/>
              <a:t>Increased costs</a:t>
            </a:r>
          </a:p>
          <a:p>
            <a:pPr eaLnBrk="1" hangingPunct="1"/>
            <a:r>
              <a:rPr lang="en-US" altLang="en-US" sz="3200" dirty="0"/>
              <a:t>Rapid deterioration</a:t>
            </a:r>
          </a:p>
          <a:p>
            <a:pPr eaLnBrk="1" hangingPunct="1"/>
            <a:r>
              <a:rPr lang="en-US" altLang="en-US" sz="3200" dirty="0"/>
              <a:t>Risk/Liability</a:t>
            </a:r>
          </a:p>
          <a:p>
            <a:pPr eaLnBrk="1" hangingPunct="1"/>
            <a:r>
              <a:rPr lang="en-US" altLang="en-US" sz="3200" dirty="0"/>
              <a:t>Loss of institutional knowledge</a:t>
            </a:r>
          </a:p>
        </p:txBody>
      </p:sp>
      <p:pic>
        <p:nvPicPr>
          <p:cNvPr id="12292" name="Picture 3" descr="C:\Documents and Settings\kzimmerman\Local Settings\Temporary Internet Files\Content.IE5\60AYJKH7\MP900437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083" y="3648982"/>
            <a:ext cx="1697038"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C:\Documents and Settings\kzimmerman\My Documents\My Pictures\2008 Photos\february snow\february snow 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990" y="1460459"/>
            <a:ext cx="2918030" cy="21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p:cNvSpPr>
          <p:nvPr/>
        </p:nvSpPr>
        <p:spPr>
          <a:xfrm>
            <a:off x="8085020"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solidFill>
                  <a:schemeClr val="bg1"/>
                </a:solidFill>
              </a:rPr>
              <a:t>Slide </a:t>
            </a:r>
            <a:fld id="{62617606-C0C9-4CF5-B00A-4B93CBE998AD}" type="slidenum">
              <a:rPr lang="en-US" sz="1600" smtClean="0">
                <a:solidFill>
                  <a:schemeClr val="bg1"/>
                </a:solidFill>
              </a:rPr>
              <a:t>7</a:t>
            </a:fld>
            <a:endParaRPr lang="en-US" dirty="0">
              <a:solidFill>
                <a:schemeClr val="bg1"/>
              </a:solidFill>
            </a:endParaRPr>
          </a:p>
        </p:txBody>
      </p:sp>
      <p:sp>
        <p:nvSpPr>
          <p:cNvPr id="2" name="TextBox 1"/>
          <p:cNvSpPr txBox="1"/>
          <p:nvPr/>
        </p:nvSpPr>
        <p:spPr>
          <a:xfrm>
            <a:off x="803866" y="1645269"/>
            <a:ext cx="4167399" cy="584775"/>
          </a:xfrm>
          <a:prstGeom prst="rect">
            <a:avLst/>
          </a:prstGeom>
          <a:noFill/>
        </p:spPr>
        <p:txBody>
          <a:bodyPr wrap="square" rtlCol="0">
            <a:spAutoFit/>
          </a:bodyPr>
          <a:lstStyle/>
          <a:p>
            <a:r>
              <a:rPr lang="en-US" sz="3200" u="sng" dirty="0"/>
              <a:t>Creates a Potential for</a:t>
            </a:r>
          </a:p>
        </p:txBody>
      </p:sp>
    </p:spTree>
    <p:extLst>
      <p:ext uri="{BB962C8B-B14F-4D97-AF65-F5344CB8AC3E}">
        <p14:creationId xmlns:p14="http://schemas.microsoft.com/office/powerpoint/2010/main" val="39243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grpId="0" nodeType="withEffect">
                                  <p:stCondLst>
                                    <p:cond delay="350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4500"/>
                                  </p:stCondLst>
                                  <p:childTnLst>
                                    <p:set>
                                      <p:cBhvr>
                                        <p:cTn id="12" dur="1" fill="hold">
                                          <p:stCondLst>
                                            <p:cond delay="0"/>
                                          </p:stCondLst>
                                        </p:cTn>
                                        <p:tgtEl>
                                          <p:spTgt spid="12291">
                                            <p:txEl>
                                              <p:pRg st="0" end="0"/>
                                            </p:txEl>
                                          </p:spTgt>
                                        </p:tgtEl>
                                        <p:attrNameLst>
                                          <p:attrName>style.visibility</p:attrName>
                                        </p:attrNameLst>
                                      </p:cBhvr>
                                      <p:to>
                                        <p:strVal val="visible"/>
                                      </p:to>
                                    </p:set>
                                  </p:childTnLst>
                                </p:cTn>
                              </p:par>
                              <p:par>
                                <p:cTn id="13" presetID="1" presetClass="entr" presetSubtype="0" fill="hold" grpId="0" nodeType="withEffect">
                                  <p:stCondLst>
                                    <p:cond delay="550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grpId="0" nodeType="withEffect">
                                  <p:stCondLst>
                                    <p:cond delay="940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rot="10800000" flipH="1">
            <a:off x="785019" y="2359025"/>
            <a:ext cx="8413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SzTx/>
              <a:buFontTx/>
              <a:buNone/>
            </a:pPr>
            <a:r>
              <a:rPr lang="en-US" altLang="en-US" sz="2400" b="1" dirty="0">
                <a:solidFill>
                  <a:srgbClr val="000000"/>
                </a:solidFill>
              </a:rPr>
              <a:t>Pavement Condition</a:t>
            </a:r>
          </a:p>
        </p:txBody>
      </p:sp>
      <p:sp>
        <p:nvSpPr>
          <p:cNvPr id="14339" name="Line 5"/>
          <p:cNvSpPr>
            <a:spLocks noChangeShapeType="1"/>
          </p:cNvSpPr>
          <p:nvPr/>
        </p:nvSpPr>
        <p:spPr bwMode="auto">
          <a:xfrm>
            <a:off x="1754982" y="5711825"/>
            <a:ext cx="656113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0" name="Freeform 7"/>
          <p:cNvSpPr>
            <a:spLocks/>
          </p:cNvSpPr>
          <p:nvPr/>
        </p:nvSpPr>
        <p:spPr bwMode="auto">
          <a:xfrm>
            <a:off x="1738313" y="2282825"/>
            <a:ext cx="6096000" cy="3352800"/>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2"/>
              <a:gd name="T31" fmla="*/ 0 h 1304"/>
              <a:gd name="T32" fmla="*/ 3072 w 3072"/>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1" name="Text Box 15"/>
          <p:cNvSpPr txBox="1">
            <a:spLocks noChangeArrowheads="1"/>
          </p:cNvSpPr>
          <p:nvPr/>
        </p:nvSpPr>
        <p:spPr bwMode="auto">
          <a:xfrm>
            <a:off x="767557" y="2130425"/>
            <a:ext cx="1062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a:solidFill>
                  <a:schemeClr val="folHlink"/>
                </a:solidFill>
              </a:rPr>
              <a:t>Good</a:t>
            </a:r>
            <a:r>
              <a:rPr lang="en-US" altLang="en-US" sz="2400" b="1">
                <a:solidFill>
                  <a:schemeClr val="folHlink"/>
                </a:solidFill>
              </a:rPr>
              <a:t> </a:t>
            </a:r>
          </a:p>
        </p:txBody>
      </p:sp>
      <p:sp>
        <p:nvSpPr>
          <p:cNvPr id="14342" name="Text Box 16"/>
          <p:cNvSpPr txBox="1">
            <a:spLocks noChangeArrowheads="1"/>
          </p:cNvSpPr>
          <p:nvPr/>
        </p:nvSpPr>
        <p:spPr bwMode="auto">
          <a:xfrm>
            <a:off x="767557" y="51784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dirty="0">
                <a:solidFill>
                  <a:schemeClr val="folHlink"/>
                </a:solidFill>
              </a:rPr>
              <a:t>Poor</a:t>
            </a:r>
            <a:r>
              <a:rPr lang="en-US" altLang="en-US" sz="2400" b="1" dirty="0">
                <a:solidFill>
                  <a:schemeClr val="folHlink"/>
                </a:solidFill>
              </a:rPr>
              <a:t> </a:t>
            </a:r>
          </a:p>
        </p:txBody>
      </p:sp>
      <p:sp>
        <p:nvSpPr>
          <p:cNvPr id="14343" name="Line 17"/>
          <p:cNvSpPr>
            <a:spLocks noChangeShapeType="1"/>
          </p:cNvSpPr>
          <p:nvPr/>
        </p:nvSpPr>
        <p:spPr bwMode="auto">
          <a:xfrm>
            <a:off x="1727994" y="1558925"/>
            <a:ext cx="20638" cy="415290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356" name="Title 1"/>
          <p:cNvSpPr>
            <a:spLocks/>
          </p:cNvSpPr>
          <p:nvPr/>
        </p:nvSpPr>
        <p:spPr bwMode="auto">
          <a:xfrm>
            <a:off x="1466850" y="232230"/>
            <a:ext cx="7695405" cy="13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4000" b="1" dirty="0"/>
              <a:t>Pavement Deterioration</a:t>
            </a:r>
          </a:p>
        </p:txBody>
      </p:sp>
      <p:sp>
        <p:nvSpPr>
          <p:cNvPr id="21" name="Slide Number Placeholder 7"/>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8</a:t>
            </a:fld>
            <a:endParaRPr lang="en-US" dirty="0"/>
          </a:p>
        </p:txBody>
      </p:sp>
      <p:sp>
        <p:nvSpPr>
          <p:cNvPr id="24" name="Text Box 16">
            <a:extLst>
              <a:ext uri="{FF2B5EF4-FFF2-40B4-BE49-F238E27FC236}">
                <a16:creationId xmlns:a16="http://schemas.microsoft.com/office/drawing/2014/main" id="{B21C3E2C-9230-4A3E-821A-D09CC8A2D388}"/>
              </a:ext>
            </a:extLst>
          </p:cNvPr>
          <p:cNvSpPr txBox="1">
            <a:spLocks noChangeArrowheads="1"/>
          </p:cNvSpPr>
          <p:nvPr/>
        </p:nvSpPr>
        <p:spPr bwMode="auto">
          <a:xfrm>
            <a:off x="3682207" y="5844607"/>
            <a:ext cx="1890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dirty="0">
                <a:solidFill>
                  <a:schemeClr val="folHlink"/>
                </a:solidFill>
              </a:rPr>
              <a:t>Time, Years</a:t>
            </a:r>
            <a:endParaRPr lang="en-US" altLang="en-US" sz="2400" b="1" dirty="0">
              <a:solidFill>
                <a:schemeClr val="folHlink"/>
              </a:solidFill>
            </a:endParaRPr>
          </a:p>
        </p:txBody>
      </p:sp>
      <p:cxnSp>
        <p:nvCxnSpPr>
          <p:cNvPr id="4" name="Straight Connector 3">
            <a:extLst>
              <a:ext uri="{FF2B5EF4-FFF2-40B4-BE49-F238E27FC236}">
                <a16:creationId xmlns:a16="http://schemas.microsoft.com/office/drawing/2014/main" id="{B06FA99E-F639-4094-9087-E0F07F029AB0}"/>
              </a:ext>
            </a:extLst>
          </p:cNvPr>
          <p:cNvCxnSpPr>
            <a:cxnSpLocks/>
          </p:cNvCxnSpPr>
          <p:nvPr/>
        </p:nvCxnSpPr>
        <p:spPr>
          <a:xfrm>
            <a:off x="1727994" y="3848100"/>
            <a:ext cx="6215856"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F0776ED-0561-4C5E-A704-A6656A32417F}"/>
              </a:ext>
            </a:extLst>
          </p:cNvPr>
          <p:cNvSpPr txBox="1"/>
          <p:nvPr/>
        </p:nvSpPr>
        <p:spPr>
          <a:xfrm>
            <a:off x="5178499" y="3241644"/>
            <a:ext cx="2397918" cy="400110"/>
          </a:xfrm>
          <a:prstGeom prst="rect">
            <a:avLst/>
          </a:prstGeom>
          <a:noFill/>
        </p:spPr>
        <p:txBody>
          <a:bodyPr wrap="square" rtlCol="0">
            <a:spAutoFit/>
          </a:bodyPr>
          <a:lstStyle/>
          <a:p>
            <a:r>
              <a:rPr lang="en-US" sz="2000" dirty="0"/>
              <a:t>Maintenance or 3R</a:t>
            </a:r>
          </a:p>
        </p:txBody>
      </p:sp>
      <p:sp>
        <p:nvSpPr>
          <p:cNvPr id="16" name="TextBox 15">
            <a:extLst>
              <a:ext uri="{FF2B5EF4-FFF2-40B4-BE49-F238E27FC236}">
                <a16:creationId xmlns:a16="http://schemas.microsoft.com/office/drawing/2014/main" id="{C77625D0-1BE2-4368-9751-3A6D41F635F6}"/>
              </a:ext>
            </a:extLst>
          </p:cNvPr>
          <p:cNvSpPr txBox="1"/>
          <p:nvPr/>
        </p:nvSpPr>
        <p:spPr>
          <a:xfrm>
            <a:off x="5774766" y="4000196"/>
            <a:ext cx="1869888" cy="400110"/>
          </a:xfrm>
          <a:prstGeom prst="rect">
            <a:avLst/>
          </a:prstGeom>
          <a:noFill/>
        </p:spPr>
        <p:txBody>
          <a:bodyPr wrap="square" rtlCol="0">
            <a:spAutoFit/>
          </a:bodyPr>
          <a:lstStyle/>
          <a:p>
            <a:r>
              <a:rPr lang="en-US" sz="2000" dirty="0"/>
              <a:t>Reconstruction</a:t>
            </a:r>
          </a:p>
        </p:txBody>
      </p:sp>
      <p:cxnSp>
        <p:nvCxnSpPr>
          <p:cNvPr id="5" name="Straight Connector 4">
            <a:extLst>
              <a:ext uri="{FF2B5EF4-FFF2-40B4-BE49-F238E27FC236}">
                <a16:creationId xmlns:a16="http://schemas.microsoft.com/office/drawing/2014/main" id="{4406C379-B21B-4693-AD0A-90F650CFE32E}"/>
              </a:ext>
            </a:extLst>
          </p:cNvPr>
          <p:cNvCxnSpPr/>
          <p:nvPr/>
        </p:nvCxnSpPr>
        <p:spPr>
          <a:xfrm>
            <a:off x="3906371" y="3079376"/>
            <a:ext cx="1272128" cy="1398495"/>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sp>
        <p:nvSpPr>
          <p:cNvPr id="8" name="Freeform: Shape 7">
            <a:extLst>
              <a:ext uri="{FF2B5EF4-FFF2-40B4-BE49-F238E27FC236}">
                <a16:creationId xmlns:a16="http://schemas.microsoft.com/office/drawing/2014/main" id="{4450B1E4-C77F-4879-B7B8-D35D947CA337}"/>
              </a:ext>
            </a:extLst>
          </p:cNvPr>
          <p:cNvSpPr/>
          <p:nvPr/>
        </p:nvSpPr>
        <p:spPr>
          <a:xfrm>
            <a:off x="1734671" y="2285612"/>
            <a:ext cx="2159515" cy="816429"/>
          </a:xfrm>
          <a:custGeom>
            <a:avLst/>
            <a:gdLst>
              <a:gd name="connsiteX0" fmla="*/ 0 w 2159515"/>
              <a:gd name="connsiteY0" fmla="*/ 13835 h 816429"/>
              <a:gd name="connsiteX1" fmla="*/ 282388 w 2159515"/>
              <a:gd name="connsiteY1" fmla="*/ 388 h 816429"/>
              <a:gd name="connsiteX2" fmla="*/ 524435 w 2159515"/>
              <a:gd name="connsiteY2" fmla="*/ 27282 h 816429"/>
              <a:gd name="connsiteX3" fmla="*/ 847164 w 2159515"/>
              <a:gd name="connsiteY3" fmla="*/ 81070 h 816429"/>
              <a:gd name="connsiteX4" fmla="*/ 1196788 w 2159515"/>
              <a:gd name="connsiteY4" fmla="*/ 202094 h 816429"/>
              <a:gd name="connsiteX5" fmla="*/ 1506070 w 2159515"/>
              <a:gd name="connsiteY5" fmla="*/ 336564 h 816429"/>
              <a:gd name="connsiteX6" fmla="*/ 1721223 w 2159515"/>
              <a:gd name="connsiteY6" fmla="*/ 457588 h 816429"/>
              <a:gd name="connsiteX7" fmla="*/ 1882588 w 2159515"/>
              <a:gd name="connsiteY7" fmla="*/ 565164 h 816429"/>
              <a:gd name="connsiteX8" fmla="*/ 2030505 w 2159515"/>
              <a:gd name="connsiteY8" fmla="*/ 672741 h 816429"/>
              <a:gd name="connsiteX9" fmla="*/ 2151529 w 2159515"/>
              <a:gd name="connsiteY9" fmla="*/ 807212 h 816429"/>
              <a:gd name="connsiteX10" fmla="*/ 2138082 w 2159515"/>
              <a:gd name="connsiteY10" fmla="*/ 793764 h 81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15" h="816429">
                <a:moveTo>
                  <a:pt x="0" y="13835"/>
                </a:moveTo>
                <a:cubicBezTo>
                  <a:pt x="97491" y="5991"/>
                  <a:pt x="194982" y="-1853"/>
                  <a:pt x="282388" y="388"/>
                </a:cubicBezTo>
                <a:cubicBezTo>
                  <a:pt x="369794" y="2629"/>
                  <a:pt x="430306" y="13835"/>
                  <a:pt x="524435" y="27282"/>
                </a:cubicBezTo>
                <a:cubicBezTo>
                  <a:pt x="618564" y="40729"/>
                  <a:pt x="735105" y="51935"/>
                  <a:pt x="847164" y="81070"/>
                </a:cubicBezTo>
                <a:cubicBezTo>
                  <a:pt x="959223" y="110205"/>
                  <a:pt x="1086970" y="159512"/>
                  <a:pt x="1196788" y="202094"/>
                </a:cubicBezTo>
                <a:cubicBezTo>
                  <a:pt x="1306606" y="244676"/>
                  <a:pt x="1418664" y="293982"/>
                  <a:pt x="1506070" y="336564"/>
                </a:cubicBezTo>
                <a:cubicBezTo>
                  <a:pt x="1593476" y="379146"/>
                  <a:pt x="1658470" y="419488"/>
                  <a:pt x="1721223" y="457588"/>
                </a:cubicBezTo>
                <a:cubicBezTo>
                  <a:pt x="1783976" y="495688"/>
                  <a:pt x="1831041" y="529305"/>
                  <a:pt x="1882588" y="565164"/>
                </a:cubicBezTo>
                <a:cubicBezTo>
                  <a:pt x="1934135" y="601023"/>
                  <a:pt x="1985682" y="632400"/>
                  <a:pt x="2030505" y="672741"/>
                </a:cubicBezTo>
                <a:cubicBezTo>
                  <a:pt x="2075328" y="713082"/>
                  <a:pt x="2133600" y="787042"/>
                  <a:pt x="2151529" y="807212"/>
                </a:cubicBezTo>
                <a:cubicBezTo>
                  <a:pt x="2169458" y="827382"/>
                  <a:pt x="2153770" y="810573"/>
                  <a:pt x="2138082" y="793764"/>
                </a:cubicBezTo>
              </a:path>
            </a:pathLst>
          </a:cu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0BB1C6-2678-4D64-AE99-32803ABFBB72}"/>
              </a:ext>
            </a:extLst>
          </p:cNvPr>
          <p:cNvSpPr/>
          <p:nvPr/>
        </p:nvSpPr>
        <p:spPr>
          <a:xfrm>
            <a:off x="5189220" y="4507230"/>
            <a:ext cx="2644140" cy="1120873"/>
          </a:xfrm>
          <a:custGeom>
            <a:avLst/>
            <a:gdLst>
              <a:gd name="connsiteX0" fmla="*/ 0 w 2644140"/>
              <a:gd name="connsiteY0" fmla="*/ 0 h 1120873"/>
              <a:gd name="connsiteX1" fmla="*/ 144780 w 2644140"/>
              <a:gd name="connsiteY1" fmla="*/ 152400 h 1120873"/>
              <a:gd name="connsiteX2" fmla="*/ 297180 w 2644140"/>
              <a:gd name="connsiteY2" fmla="*/ 289560 h 1120873"/>
              <a:gd name="connsiteX3" fmla="*/ 510540 w 2644140"/>
              <a:gd name="connsiteY3" fmla="*/ 457200 h 1120873"/>
              <a:gd name="connsiteX4" fmla="*/ 693420 w 2644140"/>
              <a:gd name="connsiteY4" fmla="*/ 571500 h 1120873"/>
              <a:gd name="connsiteX5" fmla="*/ 883920 w 2644140"/>
              <a:gd name="connsiteY5" fmla="*/ 685800 h 1120873"/>
              <a:gd name="connsiteX6" fmla="*/ 1089660 w 2644140"/>
              <a:gd name="connsiteY6" fmla="*/ 784860 h 1120873"/>
              <a:gd name="connsiteX7" fmla="*/ 1272540 w 2644140"/>
              <a:gd name="connsiteY7" fmla="*/ 845820 h 1120873"/>
              <a:gd name="connsiteX8" fmla="*/ 1432560 w 2644140"/>
              <a:gd name="connsiteY8" fmla="*/ 899160 h 1120873"/>
              <a:gd name="connsiteX9" fmla="*/ 1638300 w 2644140"/>
              <a:gd name="connsiteY9" fmla="*/ 944880 h 1120873"/>
              <a:gd name="connsiteX10" fmla="*/ 1866900 w 2644140"/>
              <a:gd name="connsiteY10" fmla="*/ 998220 h 1120873"/>
              <a:gd name="connsiteX11" fmla="*/ 2049780 w 2644140"/>
              <a:gd name="connsiteY11" fmla="*/ 1036320 h 1120873"/>
              <a:gd name="connsiteX12" fmla="*/ 2209800 w 2644140"/>
              <a:gd name="connsiteY12" fmla="*/ 1066800 h 1120873"/>
              <a:gd name="connsiteX13" fmla="*/ 2346960 w 2644140"/>
              <a:gd name="connsiteY13" fmla="*/ 1089660 h 1120873"/>
              <a:gd name="connsiteX14" fmla="*/ 2514600 w 2644140"/>
              <a:gd name="connsiteY14" fmla="*/ 1112520 h 1120873"/>
              <a:gd name="connsiteX15" fmla="*/ 2590800 w 2644140"/>
              <a:gd name="connsiteY15" fmla="*/ 1120140 h 1120873"/>
              <a:gd name="connsiteX16" fmla="*/ 2644140 w 2644140"/>
              <a:gd name="connsiteY16" fmla="*/ 1120140 h 112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44140" h="1120873">
                <a:moveTo>
                  <a:pt x="0" y="0"/>
                </a:moveTo>
                <a:cubicBezTo>
                  <a:pt x="47625" y="52070"/>
                  <a:pt x="95250" y="104140"/>
                  <a:pt x="144780" y="152400"/>
                </a:cubicBezTo>
                <a:cubicBezTo>
                  <a:pt x="194310" y="200660"/>
                  <a:pt x="236220" y="238760"/>
                  <a:pt x="297180" y="289560"/>
                </a:cubicBezTo>
                <a:cubicBezTo>
                  <a:pt x="358140" y="340360"/>
                  <a:pt x="444500" y="410210"/>
                  <a:pt x="510540" y="457200"/>
                </a:cubicBezTo>
                <a:cubicBezTo>
                  <a:pt x="576580" y="504190"/>
                  <a:pt x="631190" y="533400"/>
                  <a:pt x="693420" y="571500"/>
                </a:cubicBezTo>
                <a:cubicBezTo>
                  <a:pt x="755650" y="609600"/>
                  <a:pt x="817880" y="650240"/>
                  <a:pt x="883920" y="685800"/>
                </a:cubicBezTo>
                <a:cubicBezTo>
                  <a:pt x="949960" y="721360"/>
                  <a:pt x="1024890" y="758190"/>
                  <a:pt x="1089660" y="784860"/>
                </a:cubicBezTo>
                <a:cubicBezTo>
                  <a:pt x="1154430" y="811530"/>
                  <a:pt x="1272540" y="845820"/>
                  <a:pt x="1272540" y="845820"/>
                </a:cubicBezTo>
                <a:cubicBezTo>
                  <a:pt x="1329690" y="864870"/>
                  <a:pt x="1371600" y="882650"/>
                  <a:pt x="1432560" y="899160"/>
                </a:cubicBezTo>
                <a:cubicBezTo>
                  <a:pt x="1493520" y="915670"/>
                  <a:pt x="1638300" y="944880"/>
                  <a:pt x="1638300" y="944880"/>
                </a:cubicBezTo>
                <a:lnTo>
                  <a:pt x="1866900" y="998220"/>
                </a:lnTo>
                <a:cubicBezTo>
                  <a:pt x="1935480" y="1013460"/>
                  <a:pt x="2049780" y="1036320"/>
                  <a:pt x="2049780" y="1036320"/>
                </a:cubicBezTo>
                <a:lnTo>
                  <a:pt x="2209800" y="1066800"/>
                </a:lnTo>
                <a:cubicBezTo>
                  <a:pt x="2259330" y="1075690"/>
                  <a:pt x="2296160" y="1082040"/>
                  <a:pt x="2346960" y="1089660"/>
                </a:cubicBezTo>
                <a:cubicBezTo>
                  <a:pt x="2397760" y="1097280"/>
                  <a:pt x="2473960" y="1107440"/>
                  <a:pt x="2514600" y="1112520"/>
                </a:cubicBezTo>
                <a:cubicBezTo>
                  <a:pt x="2555240" y="1117600"/>
                  <a:pt x="2569210" y="1118870"/>
                  <a:pt x="2590800" y="1120140"/>
                </a:cubicBezTo>
                <a:cubicBezTo>
                  <a:pt x="2612390" y="1121410"/>
                  <a:pt x="2628265" y="1120775"/>
                  <a:pt x="2644140" y="1120140"/>
                </a:cubicBezTo>
              </a:path>
            </a:pathLst>
          </a:cu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592CFA9-D21B-4A33-A943-BEE8FBE08253}"/>
              </a:ext>
            </a:extLst>
          </p:cNvPr>
          <p:cNvSpPr/>
          <p:nvPr/>
        </p:nvSpPr>
        <p:spPr>
          <a:xfrm>
            <a:off x="4393121" y="3641754"/>
            <a:ext cx="378222" cy="37490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13" name="Straight Arrow Connector 12">
            <a:extLst>
              <a:ext uri="{FF2B5EF4-FFF2-40B4-BE49-F238E27FC236}">
                <a16:creationId xmlns:a16="http://schemas.microsoft.com/office/drawing/2014/main" id="{89BDA003-7E17-4721-9A83-D08FC371E541}"/>
              </a:ext>
            </a:extLst>
          </p:cNvPr>
          <p:cNvCxnSpPr/>
          <p:nvPr/>
        </p:nvCxnSpPr>
        <p:spPr>
          <a:xfrm>
            <a:off x="7779124" y="4000196"/>
            <a:ext cx="0" cy="4001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18DD327-D848-42AE-BF8C-D2523209EE3B}"/>
              </a:ext>
            </a:extLst>
          </p:cNvPr>
          <p:cNvCxnSpPr/>
          <p:nvPr/>
        </p:nvCxnSpPr>
        <p:spPr>
          <a:xfrm flipV="1">
            <a:off x="7779124" y="3241644"/>
            <a:ext cx="0" cy="4001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474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970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1590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224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30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3370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4100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4370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4600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4600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5050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5050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24" grpId="0"/>
      <p:bldP spid="6" grpId="0"/>
      <p:bldP spid="16" grpId="0"/>
      <p:bldP spid="8" grpId="0" animBg="1"/>
      <p:bldP spid="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rot="10800000" flipH="1">
            <a:off x="785019" y="2359025"/>
            <a:ext cx="8413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SzTx/>
              <a:buFontTx/>
              <a:buNone/>
            </a:pPr>
            <a:r>
              <a:rPr lang="en-US" altLang="en-US" sz="2400" b="1">
                <a:solidFill>
                  <a:srgbClr val="000000"/>
                </a:solidFill>
              </a:rPr>
              <a:t>Pavement Condition</a:t>
            </a:r>
          </a:p>
        </p:txBody>
      </p:sp>
      <p:sp>
        <p:nvSpPr>
          <p:cNvPr id="14339" name="Line 5"/>
          <p:cNvSpPr>
            <a:spLocks noChangeShapeType="1"/>
          </p:cNvSpPr>
          <p:nvPr/>
        </p:nvSpPr>
        <p:spPr bwMode="auto">
          <a:xfrm>
            <a:off x="1754982" y="5711825"/>
            <a:ext cx="656113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0" name="Freeform 7"/>
          <p:cNvSpPr>
            <a:spLocks/>
          </p:cNvSpPr>
          <p:nvPr/>
        </p:nvSpPr>
        <p:spPr bwMode="auto">
          <a:xfrm>
            <a:off x="1754982" y="2282825"/>
            <a:ext cx="6096000" cy="3352800"/>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2"/>
              <a:gd name="T31" fmla="*/ 0 h 1304"/>
              <a:gd name="T32" fmla="*/ 3072 w 3072"/>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1" name="Text Box 15"/>
          <p:cNvSpPr txBox="1">
            <a:spLocks noChangeArrowheads="1"/>
          </p:cNvSpPr>
          <p:nvPr/>
        </p:nvSpPr>
        <p:spPr bwMode="auto">
          <a:xfrm>
            <a:off x="767557" y="2130425"/>
            <a:ext cx="1062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a:solidFill>
                  <a:schemeClr val="folHlink"/>
                </a:solidFill>
              </a:rPr>
              <a:t>Good</a:t>
            </a:r>
            <a:r>
              <a:rPr lang="en-US" altLang="en-US" sz="2400" b="1">
                <a:solidFill>
                  <a:schemeClr val="folHlink"/>
                </a:solidFill>
              </a:rPr>
              <a:t> </a:t>
            </a:r>
          </a:p>
        </p:txBody>
      </p:sp>
      <p:sp>
        <p:nvSpPr>
          <p:cNvPr id="14342" name="Text Box 16"/>
          <p:cNvSpPr txBox="1">
            <a:spLocks noChangeArrowheads="1"/>
          </p:cNvSpPr>
          <p:nvPr/>
        </p:nvSpPr>
        <p:spPr bwMode="auto">
          <a:xfrm>
            <a:off x="767557" y="51784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a:solidFill>
                  <a:schemeClr val="folHlink"/>
                </a:solidFill>
              </a:rPr>
              <a:t>Poor</a:t>
            </a:r>
            <a:r>
              <a:rPr lang="en-US" altLang="en-US" sz="2400" b="1">
                <a:solidFill>
                  <a:schemeClr val="folHlink"/>
                </a:solidFill>
              </a:rPr>
              <a:t> </a:t>
            </a:r>
          </a:p>
        </p:txBody>
      </p:sp>
      <p:sp>
        <p:nvSpPr>
          <p:cNvPr id="14343" name="Line 17"/>
          <p:cNvSpPr>
            <a:spLocks noChangeShapeType="1"/>
          </p:cNvSpPr>
          <p:nvPr/>
        </p:nvSpPr>
        <p:spPr bwMode="auto">
          <a:xfrm>
            <a:off x="1727994" y="1558925"/>
            <a:ext cx="20638" cy="415290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cxnSp>
        <p:nvCxnSpPr>
          <p:cNvPr id="34" name="Straight Connector 33"/>
          <p:cNvCxnSpPr/>
          <p:nvPr/>
        </p:nvCxnSpPr>
        <p:spPr>
          <a:xfrm rot="5400000" flipH="1" flipV="1">
            <a:off x="4048920" y="3273425"/>
            <a:ext cx="2286000" cy="317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5" name="Freeform 7"/>
          <p:cNvSpPr>
            <a:spLocks/>
          </p:cNvSpPr>
          <p:nvPr/>
        </p:nvSpPr>
        <p:spPr bwMode="auto">
          <a:xfrm>
            <a:off x="5191919" y="2130425"/>
            <a:ext cx="3505200" cy="2590800"/>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2"/>
              <a:gd name="T31" fmla="*/ 0 h 1304"/>
              <a:gd name="T32" fmla="*/ 3072 w 3072"/>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TextBox 35"/>
          <p:cNvSpPr txBox="1">
            <a:spLocks noChangeArrowheads="1"/>
          </p:cNvSpPr>
          <p:nvPr/>
        </p:nvSpPr>
        <p:spPr bwMode="auto">
          <a:xfrm>
            <a:off x="6224050" y="872144"/>
            <a:ext cx="1555633" cy="119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1800" b="1" dirty="0">
                <a:solidFill>
                  <a:srgbClr val="0070C0"/>
                </a:solidFill>
              </a:rPr>
              <a:t>Traditional Worst-First Strategy (expensive!)</a:t>
            </a:r>
          </a:p>
        </p:txBody>
      </p:sp>
      <p:cxnSp>
        <p:nvCxnSpPr>
          <p:cNvPr id="39" name="Straight Connector 38"/>
          <p:cNvCxnSpPr/>
          <p:nvPr/>
        </p:nvCxnSpPr>
        <p:spPr>
          <a:xfrm rot="5400000" flipH="1" flipV="1">
            <a:off x="3590926" y="2739231"/>
            <a:ext cx="914400" cy="1587"/>
          </a:xfrm>
          <a:prstGeom prst="line">
            <a:avLst/>
          </a:prstGeom>
          <a:ln w="38100">
            <a:solidFill>
              <a:srgbClr val="9966FF"/>
            </a:solidFill>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a:off x="2978944" y="2282825"/>
            <a:ext cx="2590800" cy="990600"/>
          </a:xfrm>
          <a:prstGeom prst="arc">
            <a:avLst>
              <a:gd name="adj1" fmla="val 14718596"/>
              <a:gd name="adj2" fmla="val 21497379"/>
            </a:avLst>
          </a:prstGeom>
          <a:ln w="38100">
            <a:solidFill>
              <a:srgbClr val="9966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a:p>
        </p:txBody>
      </p:sp>
      <p:cxnSp>
        <p:nvCxnSpPr>
          <p:cNvPr id="43" name="Straight Connector 42"/>
          <p:cNvCxnSpPr/>
          <p:nvPr/>
        </p:nvCxnSpPr>
        <p:spPr>
          <a:xfrm rot="16200000" flipV="1">
            <a:off x="5374482" y="2549525"/>
            <a:ext cx="381000" cy="0"/>
          </a:xfrm>
          <a:prstGeom prst="line">
            <a:avLst/>
          </a:prstGeom>
          <a:ln w="38100">
            <a:solidFill>
              <a:srgbClr val="9966FF"/>
            </a:solidFill>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4506119" y="2359025"/>
            <a:ext cx="2590800" cy="990600"/>
          </a:xfrm>
          <a:prstGeom prst="arc">
            <a:avLst>
              <a:gd name="adj1" fmla="val 14718596"/>
              <a:gd name="adj2" fmla="val 21497379"/>
            </a:avLst>
          </a:prstGeom>
          <a:ln w="38100">
            <a:solidFill>
              <a:srgbClr val="9966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a:p>
        </p:txBody>
      </p:sp>
      <p:cxnSp>
        <p:nvCxnSpPr>
          <p:cNvPr id="53" name="Straight Arrow Connector 52"/>
          <p:cNvCxnSpPr>
            <a:cxnSpLocks/>
          </p:cNvCxnSpPr>
          <p:nvPr/>
        </p:nvCxnSpPr>
        <p:spPr>
          <a:xfrm flipH="1">
            <a:off x="5676459" y="1730927"/>
            <a:ext cx="336527" cy="450889"/>
          </a:xfrm>
          <a:prstGeom prst="straightConnector1">
            <a:avLst/>
          </a:prstGeom>
          <a:ln w="381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rrowheads="1"/>
          </p:cNvSpPr>
          <p:nvPr/>
        </p:nvSpPr>
        <p:spPr bwMode="auto">
          <a:xfrm>
            <a:off x="2083595" y="858883"/>
            <a:ext cx="34813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1800" b="1" dirty="0">
                <a:solidFill>
                  <a:srgbClr val="9966FF"/>
                </a:solidFill>
              </a:rPr>
              <a:t>Asset Preservation Approach – Extend the Life!</a:t>
            </a:r>
          </a:p>
          <a:p>
            <a:pPr algn="ctr" eaLnBrk="1" hangingPunct="1">
              <a:spcBef>
                <a:spcPct val="0"/>
              </a:spcBef>
              <a:buSzTx/>
              <a:buFontTx/>
              <a:buNone/>
            </a:pPr>
            <a:r>
              <a:rPr lang="en-US" altLang="en-US" sz="1800" b="1" dirty="0">
                <a:solidFill>
                  <a:srgbClr val="9966FF"/>
                </a:solidFill>
              </a:rPr>
              <a:t>(much less expensive fixes)</a:t>
            </a:r>
          </a:p>
        </p:txBody>
      </p:sp>
      <p:cxnSp>
        <p:nvCxnSpPr>
          <p:cNvPr id="56" name="Straight Arrow Connector 55"/>
          <p:cNvCxnSpPr>
            <a:cxnSpLocks/>
          </p:cNvCxnSpPr>
          <p:nvPr/>
        </p:nvCxnSpPr>
        <p:spPr>
          <a:xfrm>
            <a:off x="4200426" y="1730927"/>
            <a:ext cx="39148" cy="501394"/>
          </a:xfrm>
          <a:prstGeom prst="straightConnector1">
            <a:avLst/>
          </a:prstGeom>
          <a:ln w="38100">
            <a:solidFill>
              <a:srgbClr val="9966FF"/>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4" descr="C:\Documents and Settings\kzimmerman\Local Settings\Temporary Internet Files\Content.IE5\2QK3TCPG\MPj044238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53" y="1793518"/>
            <a:ext cx="938648" cy="62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2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051" y="1997644"/>
            <a:ext cx="1758599" cy="146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itle 1"/>
          <p:cNvSpPr>
            <a:spLocks/>
          </p:cNvSpPr>
          <p:nvPr/>
        </p:nvSpPr>
        <p:spPr bwMode="auto">
          <a:xfrm>
            <a:off x="569628" y="37199"/>
            <a:ext cx="859262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4000" b="1" dirty="0"/>
              <a:t>Managing a Pavement Asset</a:t>
            </a:r>
          </a:p>
        </p:txBody>
      </p:sp>
      <p:sp>
        <p:nvSpPr>
          <p:cNvPr id="21" name="Slide Number Placeholder 7"/>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9</a:t>
            </a:fld>
            <a:endParaRPr lang="en-US" dirty="0"/>
          </a:p>
        </p:txBody>
      </p:sp>
      <p:sp>
        <p:nvSpPr>
          <p:cNvPr id="24" name="Text Box 16">
            <a:extLst>
              <a:ext uri="{FF2B5EF4-FFF2-40B4-BE49-F238E27FC236}">
                <a16:creationId xmlns:a16="http://schemas.microsoft.com/office/drawing/2014/main" id="{684ECCA5-DB59-44DE-89F2-2321A51877B4}"/>
              </a:ext>
            </a:extLst>
          </p:cNvPr>
          <p:cNvSpPr txBox="1">
            <a:spLocks noChangeArrowheads="1"/>
          </p:cNvSpPr>
          <p:nvPr/>
        </p:nvSpPr>
        <p:spPr bwMode="auto">
          <a:xfrm>
            <a:off x="3682207" y="5844607"/>
            <a:ext cx="1890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dirty="0">
                <a:solidFill>
                  <a:schemeClr val="folHlink"/>
                </a:solidFill>
              </a:rPr>
              <a:t>Time, Years</a:t>
            </a:r>
            <a:endParaRPr lang="en-US" altLang="en-US" sz="2400" b="1" dirty="0">
              <a:solidFill>
                <a:schemeClr val="folHlink"/>
              </a:solidFill>
            </a:endParaRPr>
          </a:p>
        </p:txBody>
      </p:sp>
    </p:spTree>
    <p:extLst>
      <p:ext uri="{BB962C8B-B14F-4D97-AF65-F5344CB8AC3E}">
        <p14:creationId xmlns:p14="http://schemas.microsoft.com/office/powerpoint/2010/main" val="331121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110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1" nodeType="withEffect">
                                  <p:stCondLst>
                                    <p:cond delay="170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220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280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3100"/>
                                  </p:stCondLst>
                                  <p:childTnLst>
                                    <p:set>
                                      <p:cBhvr>
                                        <p:cTn id="14" dur="1" fill="hold">
                                          <p:stCondLst>
                                            <p:cond delay="0"/>
                                          </p:stCondLst>
                                        </p:cTn>
                                        <p:tgtEl>
                                          <p:spTgt spid="80920"/>
                                        </p:tgtEl>
                                        <p:attrNameLst>
                                          <p:attrName>style.visibility</p:attrName>
                                        </p:attrNameLst>
                                      </p:cBhvr>
                                      <p:to>
                                        <p:strVal val="visible"/>
                                      </p:to>
                                    </p:set>
                                  </p:childTnLst>
                                </p:cTn>
                              </p:par>
                              <p:par>
                                <p:cTn id="15" presetID="1" presetClass="exit" presetSubtype="0" fill="hold" nodeType="withEffect">
                                  <p:stCondLst>
                                    <p:cond delay="4000"/>
                                  </p:stCondLst>
                                  <p:childTnLst>
                                    <p:set>
                                      <p:cBhvr>
                                        <p:cTn id="16" dur="1" fill="hold">
                                          <p:stCondLst>
                                            <p:cond delay="0"/>
                                          </p:stCondLst>
                                        </p:cTn>
                                        <p:tgtEl>
                                          <p:spTgt spid="34"/>
                                        </p:tgtEl>
                                        <p:attrNameLst>
                                          <p:attrName>style.visibility</p:attrName>
                                        </p:attrNameLst>
                                      </p:cBhvr>
                                      <p:to>
                                        <p:strVal val="hidden"/>
                                      </p:to>
                                    </p:set>
                                  </p:childTnLst>
                                </p:cTn>
                              </p:par>
                              <p:par>
                                <p:cTn id="17" presetID="1" presetClass="exit" presetSubtype="0" fill="hold" nodeType="withEffect">
                                  <p:stCondLst>
                                    <p:cond delay="470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nodeType="withEffect">
                                  <p:stCondLst>
                                    <p:cond delay="5400"/>
                                  </p:stCondLst>
                                  <p:childTnLst>
                                    <p:set>
                                      <p:cBhvr>
                                        <p:cTn id="20" dur="1" fill="hold">
                                          <p:stCondLst>
                                            <p:cond delay="0"/>
                                          </p:stCondLst>
                                        </p:cTn>
                                        <p:tgtEl>
                                          <p:spTgt spid="53"/>
                                        </p:tgtEl>
                                        <p:attrNameLst>
                                          <p:attrName>style.visibility</p:attrName>
                                        </p:attrNameLst>
                                      </p:cBhvr>
                                      <p:to>
                                        <p:strVal val="hidden"/>
                                      </p:to>
                                    </p:set>
                                  </p:childTnLst>
                                </p:cTn>
                              </p:par>
                              <p:par>
                                <p:cTn id="21" presetID="1" presetClass="exit" presetSubtype="0" fill="hold" grpId="0" nodeType="withEffect">
                                  <p:stCondLst>
                                    <p:cond delay="620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xit" presetSubtype="0" fill="hold" nodeType="withEffect">
                                  <p:stCondLst>
                                    <p:cond delay="7300"/>
                                  </p:stCondLst>
                                  <p:childTnLst>
                                    <p:set>
                                      <p:cBhvr>
                                        <p:cTn id="24" dur="1" fill="hold">
                                          <p:stCondLst>
                                            <p:cond delay="0"/>
                                          </p:stCondLst>
                                        </p:cTn>
                                        <p:tgtEl>
                                          <p:spTgt spid="80920"/>
                                        </p:tgtEl>
                                        <p:attrNameLst>
                                          <p:attrName>style.visibility</p:attrName>
                                        </p:attrNameLst>
                                      </p:cBhvr>
                                      <p:to>
                                        <p:strVal val="hidden"/>
                                      </p:to>
                                    </p:set>
                                  </p:childTnLst>
                                </p:cTn>
                              </p:par>
                              <p:par>
                                <p:cTn id="25" presetID="1" presetClass="entr" presetSubtype="0" fill="hold" nodeType="withEffect">
                                  <p:stCondLst>
                                    <p:cond delay="830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890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1010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1130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1240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1350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1440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54" grpId="0"/>
    </p:bldLst>
  </p:timing>
</p:sld>
</file>

<file path=ppt/theme/theme1.xml><?xml version="1.0" encoding="utf-8"?>
<a:theme xmlns:a="http://schemas.openxmlformats.org/drawingml/2006/main" name="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2.xml><?xml version="1.0" encoding="utf-8"?>
<a:theme xmlns:a="http://schemas.openxmlformats.org/drawingml/2006/main" name="LTAP_2016B_1">
  <a:themeElements>
    <a:clrScheme name="Custom 1">
      <a:dk1>
        <a:sysClr val="windowText" lastClr="000000"/>
      </a:dk1>
      <a:lt1>
        <a:sysClr val="window" lastClr="FFFFFF"/>
      </a:lt1>
      <a:dk2>
        <a:srgbClr val="1F497D"/>
      </a:dk2>
      <a:lt2>
        <a:srgbClr val="EEECE1"/>
      </a:lt2>
      <a:accent1>
        <a:srgbClr val="BE0C27"/>
      </a:accent1>
      <a:accent2>
        <a:srgbClr val="8D8E8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TAP_2016B_1_new logo" id="{9CFF2B9C-9A27-4619-AD08-D0257D03BB73}" vid="{18459FEF-0C82-41F5-AC9C-C570F588A3AA}"/>
    </a:ext>
  </a:ext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LTAP_2016B_1_new logo</Template>
  <TotalTime>23398</TotalTime>
  <Words>4309</Words>
  <Application>Microsoft Office PowerPoint</Application>
  <PresentationFormat>On-screen Show (4:3)</PresentationFormat>
  <Paragraphs>471</Paragraphs>
  <Slides>25</Slides>
  <Notes>25</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ＭＳ Ｐゴシック</vt:lpstr>
      <vt:lpstr>Arial</vt:lpstr>
      <vt:lpstr>Calibri</vt:lpstr>
      <vt:lpstr>Calibri Light</vt:lpstr>
      <vt:lpstr>Montserrat</vt:lpstr>
      <vt:lpstr>Roboto Light</vt:lpstr>
      <vt:lpstr>Webdings</vt:lpstr>
      <vt:lpstr>Wingdings</vt:lpstr>
      <vt:lpstr>NDOT Theme - Standard Size</vt:lpstr>
      <vt:lpstr>LTAP_2016B_1</vt:lpstr>
      <vt:lpstr>2_Custom Design</vt:lpstr>
      <vt:lpstr>1_NDOT Theme - Standard Size</vt:lpstr>
      <vt:lpstr>Managing Nebraska’s  Public Roads and Streets</vt:lpstr>
      <vt:lpstr>Physical Assets</vt:lpstr>
      <vt:lpstr>Transportation Asset Management (TAM)</vt:lpstr>
      <vt:lpstr>Infrastructure - Current Practices</vt:lpstr>
      <vt:lpstr>Sound Familiar?</vt:lpstr>
      <vt:lpstr>PowerPoint Presentation</vt:lpstr>
      <vt:lpstr>Not Actively Managing Assets?   Replacing Worst Assets First?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Governments .    .     .    </vt:lpstr>
      <vt:lpstr>Transportation Asset Management</vt:lpstr>
      <vt:lpstr>Traditional vs. Transportation Asset Management  A Difference in Approaches</vt:lpstr>
      <vt:lpstr>Transportation Asset Management:  A Business Model</vt:lpstr>
      <vt:lpstr>Transportation System - Goals</vt:lpstr>
      <vt:lpstr>Asset Performance</vt:lpstr>
      <vt:lpstr>Implementation of Asset Management Principles</vt:lpstr>
      <vt:lpstr>Applying Asset Management</vt:lpstr>
      <vt:lpstr>Additional Resources</vt:lpstr>
      <vt:lpstr>Managing Nebraska’s  Public Roads and Streets</vt:lpstr>
    </vt:vector>
  </TitlesOfParts>
  <Company>UNL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Asset Management</dc:title>
  <dc:creator>James Wilkinson</dc:creator>
  <cp:keywords>Asset, TAM, Transportation, City, Village, STIC, Malcolm, Syracuse, Signs</cp:keywords>
  <cp:lastModifiedBy>James Wilkinson</cp:lastModifiedBy>
  <cp:revision>370</cp:revision>
  <dcterms:created xsi:type="dcterms:W3CDTF">2016-08-04T22:07:43Z</dcterms:created>
  <dcterms:modified xsi:type="dcterms:W3CDTF">2018-01-05T14:10:52Z</dcterms:modified>
  <cp:category>Instructional Videos for Superintendents</cp:category>
</cp:coreProperties>
</file>